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97" r:id="rId2"/>
    <p:sldId id="256" r:id="rId3"/>
    <p:sldId id="265" r:id="rId4"/>
    <p:sldId id="258" r:id="rId5"/>
    <p:sldId id="257" r:id="rId6"/>
    <p:sldId id="260" r:id="rId7"/>
    <p:sldId id="261" r:id="rId8"/>
    <p:sldId id="259" r:id="rId9"/>
    <p:sldId id="266" r:id="rId10"/>
    <p:sldId id="267" r:id="rId11"/>
    <p:sldId id="268" r:id="rId12"/>
    <p:sldId id="269" r:id="rId13"/>
    <p:sldId id="289" r:id="rId14"/>
    <p:sldId id="270" r:id="rId15"/>
    <p:sldId id="271" r:id="rId16"/>
    <p:sldId id="274" r:id="rId17"/>
    <p:sldId id="275" r:id="rId18"/>
    <p:sldId id="273" r:id="rId19"/>
    <p:sldId id="276" r:id="rId20"/>
    <p:sldId id="290" r:id="rId21"/>
    <p:sldId id="293" r:id="rId22"/>
    <p:sldId id="294" r:id="rId23"/>
    <p:sldId id="295" r:id="rId24"/>
    <p:sldId id="291" r:id="rId25"/>
    <p:sldId id="292" r:id="rId26"/>
    <p:sldId id="283" r:id="rId27"/>
    <p:sldId id="284" r:id="rId28"/>
    <p:sldId id="285" r:id="rId29"/>
    <p:sldId id="286" r:id="rId30"/>
    <p:sldId id="287" r:id="rId31"/>
    <p:sldId id="288" r:id="rId32"/>
    <p:sldId id="27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0000CC"/>
    <a:srgbClr val="FF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7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53637F-B2F7-48DA-A982-22D739AE4916}" type="datetimeFigureOut">
              <a:rPr lang="en-US" smtClean="0"/>
              <a:t>11/11/2024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83028-3A02-4F14-8492-F6AFA621259F}" type="slidenum">
              <a:rPr lang="en-US" smtClean="0"/>
              <a:t>‹#›</a:t>
            </a:fld>
            <a:endParaRPr lang="en-US"/>
          </a:p>
        </p:txBody>
      </p:sp>
    </p:spTree>
    <p:extLst>
      <p:ext uri="{BB962C8B-B14F-4D97-AF65-F5344CB8AC3E}">
        <p14:creationId xmlns:p14="http://schemas.microsoft.com/office/powerpoint/2010/main" val="1536145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money pages..</a:t>
            </a:r>
            <a:endParaRPr lang="en-US" dirty="0"/>
          </a:p>
        </p:txBody>
      </p:sp>
      <p:sp>
        <p:nvSpPr>
          <p:cNvPr id="4" name="Slide Number Placeholder 3"/>
          <p:cNvSpPr>
            <a:spLocks noGrp="1"/>
          </p:cNvSpPr>
          <p:nvPr>
            <p:ph type="sldNum" sz="quarter" idx="10"/>
          </p:nvPr>
        </p:nvSpPr>
        <p:spPr/>
        <p:txBody>
          <a:bodyPr/>
          <a:lstStyle/>
          <a:p>
            <a:fld id="{2A483028-3A02-4F14-8492-F6AFA621259F}" type="slidenum">
              <a:rPr lang="en-US" smtClean="0"/>
              <a:t>15</a:t>
            </a:fld>
            <a:endParaRPr lang="en-US"/>
          </a:p>
        </p:txBody>
      </p:sp>
    </p:spTree>
    <p:extLst>
      <p:ext uri="{BB962C8B-B14F-4D97-AF65-F5344CB8AC3E}">
        <p14:creationId xmlns:p14="http://schemas.microsoft.com/office/powerpoint/2010/main" val="242773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11/11/2024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youtu.be/YfRe1STZNr4?si=_BU1uxiEYF3_xEvJ"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lante.co/automated-vs-manual-seo-aud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0600" y="381000"/>
            <a:ext cx="6966308" cy="5594638"/>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pPr algn="ctr"/>
            <a:r>
              <a:rPr lang="en-US" dirty="0" smtClean="0"/>
              <a:t/>
            </a:r>
            <a:br>
              <a:rPr lang="en-US" dirty="0" smtClean="0"/>
            </a:br>
            <a:r>
              <a:rPr lang="en-US" dirty="0" smtClean="0"/>
              <a:t/>
            </a:r>
            <a:br>
              <a:rPr lang="en-US" dirty="0" smtClean="0"/>
            </a:br>
            <a:r>
              <a:rPr lang="en-US" dirty="0" smtClean="0"/>
              <a:t>SEO SITE</a:t>
            </a:r>
            <a:r>
              <a:rPr lang="en-US" dirty="0" smtClean="0">
                <a:solidFill>
                  <a:srgbClr val="D60093"/>
                </a:solidFill>
              </a:rPr>
              <a:t> Audit</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solidFill>
                  <a:srgbClr val="7030A0"/>
                </a:solidFill>
              </a:rPr>
              <a:t>Sahar</a:t>
            </a:r>
            <a:r>
              <a:rPr lang="en-US" dirty="0" smtClean="0">
                <a:solidFill>
                  <a:srgbClr val="7030A0"/>
                </a:solidFill>
              </a:rPr>
              <a:t> </a:t>
            </a:r>
            <a:r>
              <a:rPr lang="en-US" dirty="0" err="1" smtClean="0">
                <a:solidFill>
                  <a:srgbClr val="7030A0"/>
                </a:solidFill>
              </a:rPr>
              <a:t>Andaleeb</a:t>
            </a:r>
            <a:endParaRPr lang="en-US" dirty="0">
              <a:solidFill>
                <a:srgbClr val="7030A0"/>
              </a:solidFill>
            </a:endParaRPr>
          </a:p>
        </p:txBody>
      </p:sp>
      <p:grpSp>
        <p:nvGrpSpPr>
          <p:cNvPr id="8" name="Group 7"/>
          <p:cNvGrpSpPr/>
          <p:nvPr/>
        </p:nvGrpSpPr>
        <p:grpSpPr>
          <a:xfrm>
            <a:off x="533400" y="6555601"/>
            <a:ext cx="7772400" cy="276999"/>
            <a:chOff x="685800" y="6400800"/>
            <a:chExt cx="7772400" cy="276999"/>
          </a:xfrm>
        </p:grpSpPr>
        <p:sp>
          <p:nvSpPr>
            <p:cNvPr id="9" name="TextBox 8"/>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10" name="TextBox 9"/>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11" name="TextBox 10"/>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89933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idx="1"/>
          </p:nvPr>
        </p:nvSpPr>
        <p:spPr/>
        <p:txBody>
          <a:bodyPr/>
          <a:lstStyle/>
          <a:p>
            <a:pPr marL="342900" indent="-342900">
              <a:buFont typeface="Wingdings" pitchFamily="2" charset="2"/>
              <a:buChar char="q"/>
            </a:pPr>
            <a:r>
              <a:rPr lang="en-US" dirty="0"/>
              <a:t>Technical SEO</a:t>
            </a:r>
            <a:r>
              <a:rPr lang="en-US" b="0" dirty="0"/>
              <a:t>:</a:t>
            </a:r>
          </a:p>
          <a:p>
            <a:pPr lvl="1"/>
            <a:r>
              <a:rPr lang="en-US" dirty="0"/>
              <a:t>Check for </a:t>
            </a:r>
            <a:r>
              <a:rPr lang="en-US" dirty="0" err="1"/>
              <a:t>crawlability</a:t>
            </a:r>
            <a:r>
              <a:rPr lang="en-US" dirty="0"/>
              <a:t> and </a:t>
            </a:r>
            <a:r>
              <a:rPr lang="en-US" dirty="0" err="1"/>
              <a:t>indexability</a:t>
            </a:r>
            <a:r>
              <a:rPr lang="en-US" dirty="0"/>
              <a:t> by search engines.</a:t>
            </a:r>
          </a:p>
          <a:p>
            <a:pPr lvl="1"/>
            <a:r>
              <a:rPr lang="en-US" dirty="0"/>
              <a:t>Ensure proper URL structure, sitemap, and robots.txt.</a:t>
            </a:r>
          </a:p>
          <a:p>
            <a:pPr lvl="1"/>
            <a:r>
              <a:rPr lang="en-US" dirty="0"/>
              <a:t>Optimize site speed and mobile-friendliness.</a:t>
            </a:r>
          </a:p>
          <a:p>
            <a:pPr marL="342900" indent="-342900">
              <a:buFont typeface="Wingdings" pitchFamily="2" charset="2"/>
              <a:buChar char="q"/>
            </a:pPr>
            <a:r>
              <a:rPr lang="en-US" dirty="0"/>
              <a:t>On-Page Optimization</a:t>
            </a:r>
            <a:r>
              <a:rPr lang="en-US" b="0" dirty="0"/>
              <a:t>:</a:t>
            </a:r>
          </a:p>
          <a:p>
            <a:pPr lvl="1"/>
            <a:r>
              <a:rPr lang="en-US" dirty="0"/>
              <a:t>Optimize meta titles, descriptions, and header tags.</a:t>
            </a:r>
          </a:p>
          <a:p>
            <a:pPr lvl="1"/>
            <a:r>
              <a:rPr lang="en-US" dirty="0"/>
              <a:t>Implement proper internal linking and keyword usage.</a:t>
            </a:r>
          </a:p>
          <a:p>
            <a:pPr marL="342900" indent="-342900">
              <a:buFont typeface="Wingdings" pitchFamily="2" charset="2"/>
              <a:buChar char="q"/>
            </a:pPr>
            <a:r>
              <a:rPr lang="en-US" dirty="0"/>
              <a:t>Backlink Strategy</a:t>
            </a:r>
            <a:r>
              <a:rPr lang="en-US" b="0" dirty="0"/>
              <a:t>:</a:t>
            </a:r>
          </a:p>
          <a:p>
            <a:pPr lvl="1"/>
            <a:r>
              <a:rPr lang="en-US" dirty="0"/>
              <a:t>Plan for initial backlink building and partnerships.</a:t>
            </a:r>
          </a:p>
          <a:p>
            <a:pPr lvl="1"/>
            <a:r>
              <a:rPr lang="en-US" dirty="0"/>
              <a:t>Ensure the avoidance of </a:t>
            </a:r>
            <a:r>
              <a:rPr lang="en-US" dirty="0" err="1"/>
              <a:t>spammy</a:t>
            </a:r>
            <a:r>
              <a:rPr lang="en-US" dirty="0"/>
              <a:t> or low-quality </a:t>
            </a:r>
            <a:r>
              <a:rPr lang="en-US" dirty="0" smtClean="0"/>
              <a:t>links</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10747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629400" cy="1371600"/>
          </a:xfrm>
        </p:spPr>
        <p:txBody>
          <a:bodyPr>
            <a:normAutofit fontScale="90000"/>
          </a:bodyPr>
          <a:lstStyle/>
          <a:p>
            <a:r>
              <a:rPr lang="en-US" b="1" dirty="0">
                <a:solidFill>
                  <a:schemeClr val="tx1"/>
                </a:solidFill>
              </a:rPr>
              <a:t>SEO Audit checklist </a:t>
            </a:r>
            <a:r>
              <a:rPr lang="en-US" b="1" dirty="0" smtClean="0">
                <a:solidFill>
                  <a:srgbClr val="002060"/>
                </a:solidFill>
              </a:rPr>
              <a:t>after </a:t>
            </a:r>
            <a:r>
              <a:rPr lang="en-US" b="1" dirty="0">
                <a:solidFill>
                  <a:srgbClr val="002060"/>
                </a:solidFill>
              </a:rPr>
              <a:t>Launching a Site</a:t>
            </a:r>
            <a:endParaRPr lang="en-US"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42900" indent="-342900">
              <a:buFont typeface="Wingdings" pitchFamily="2" charset="2"/>
              <a:buChar char="q"/>
            </a:pPr>
            <a:r>
              <a:rPr lang="en-US" dirty="0"/>
              <a:t>Performance Monitoring</a:t>
            </a:r>
            <a:r>
              <a:rPr lang="en-US" b="0" dirty="0"/>
              <a:t>:</a:t>
            </a:r>
          </a:p>
          <a:p>
            <a:pPr lvl="1"/>
            <a:r>
              <a:rPr lang="en-US" dirty="0"/>
              <a:t>Track site speed, user behavior, and overall traffic.</a:t>
            </a:r>
          </a:p>
          <a:p>
            <a:pPr lvl="1"/>
            <a:r>
              <a:rPr lang="en-US" dirty="0"/>
              <a:t>Analyze Google Analytics and Search Console data.</a:t>
            </a:r>
          </a:p>
          <a:p>
            <a:pPr marL="342900" indent="-342900">
              <a:buFont typeface="Wingdings" pitchFamily="2" charset="2"/>
              <a:buChar char="q"/>
            </a:pPr>
            <a:r>
              <a:rPr lang="en-US" dirty="0" smtClean="0"/>
              <a:t>Reassess Indexing </a:t>
            </a:r>
            <a:r>
              <a:rPr lang="en-US" dirty="0"/>
              <a:t>and Visibility</a:t>
            </a:r>
            <a:r>
              <a:rPr lang="en-US" b="0" dirty="0"/>
              <a:t>:</a:t>
            </a:r>
          </a:p>
          <a:p>
            <a:pPr lvl="1"/>
            <a:r>
              <a:rPr lang="en-US" dirty="0"/>
              <a:t>Confirm proper indexation by search engines.</a:t>
            </a:r>
          </a:p>
          <a:p>
            <a:pPr lvl="1"/>
            <a:r>
              <a:rPr lang="en-US" dirty="0"/>
              <a:t>Identify any crawl errors or manual actions.</a:t>
            </a:r>
          </a:p>
          <a:p>
            <a:pPr marL="342900" indent="-342900">
              <a:buFont typeface="Wingdings" pitchFamily="2" charset="2"/>
              <a:buChar char="q"/>
            </a:pPr>
            <a:r>
              <a:rPr lang="en-US" dirty="0"/>
              <a:t>On-Page Review</a:t>
            </a:r>
            <a:r>
              <a:rPr lang="en-US" b="0" dirty="0"/>
              <a:t>:</a:t>
            </a:r>
          </a:p>
          <a:p>
            <a:pPr lvl="1"/>
            <a:r>
              <a:rPr lang="en-US" dirty="0"/>
              <a:t>Reassess meta titles, descriptions, and header tags.</a:t>
            </a:r>
          </a:p>
          <a:p>
            <a:pPr lvl="1"/>
            <a:r>
              <a:rPr lang="en-US" dirty="0"/>
              <a:t>Check for broken links and update internal linking as needed.</a:t>
            </a:r>
          </a:p>
          <a:p>
            <a:pPr marL="342900" indent="-342900">
              <a:buFont typeface="Wingdings" pitchFamily="2" charset="2"/>
              <a:buChar char="q"/>
            </a:pPr>
            <a:r>
              <a:rPr lang="en-US" dirty="0"/>
              <a:t>Content Analysis</a:t>
            </a:r>
            <a:r>
              <a:rPr lang="en-US" b="0" dirty="0"/>
              <a:t>:</a:t>
            </a:r>
          </a:p>
          <a:p>
            <a:pPr lvl="1"/>
            <a:r>
              <a:rPr lang="en-US" dirty="0"/>
              <a:t>Review content for relevance and freshness.</a:t>
            </a:r>
          </a:p>
          <a:p>
            <a:pPr lvl="1"/>
            <a:r>
              <a:rPr lang="en-US" dirty="0"/>
              <a:t>Identify content gaps and opportunities for updates or new content.</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532529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342900" indent="-342900">
              <a:buFont typeface="Wingdings" pitchFamily="2" charset="2"/>
              <a:buChar char="q"/>
            </a:pPr>
            <a:r>
              <a:rPr lang="en-US" dirty="0"/>
              <a:t>Backlink Analysis</a:t>
            </a:r>
            <a:r>
              <a:rPr lang="en-US" b="0" dirty="0"/>
              <a:t>:</a:t>
            </a:r>
          </a:p>
          <a:p>
            <a:pPr lvl="1"/>
            <a:r>
              <a:rPr lang="en-US" dirty="0"/>
              <a:t>Audit current backlinks for quality and relevance.</a:t>
            </a:r>
          </a:p>
          <a:p>
            <a:pPr lvl="1"/>
            <a:r>
              <a:rPr lang="en-US" dirty="0"/>
              <a:t>Disavow any toxic or harmful backlinks.</a:t>
            </a:r>
          </a:p>
          <a:p>
            <a:pPr marL="342900" indent="-342900">
              <a:buFont typeface="Wingdings" pitchFamily="2" charset="2"/>
              <a:buChar char="q"/>
            </a:pPr>
            <a:r>
              <a:rPr lang="en-US" dirty="0"/>
              <a:t>Technical Review</a:t>
            </a:r>
            <a:r>
              <a:rPr lang="en-US" b="0" dirty="0"/>
              <a:t>:</a:t>
            </a:r>
          </a:p>
          <a:p>
            <a:pPr lvl="1"/>
            <a:r>
              <a:rPr lang="en-US" dirty="0"/>
              <a:t>Re-evaluate site speed and mobile responsiveness.</a:t>
            </a:r>
          </a:p>
          <a:p>
            <a:pPr lvl="1"/>
            <a:r>
              <a:rPr lang="en-US" dirty="0"/>
              <a:t>Check schema markup and structured data implementation.</a:t>
            </a:r>
          </a:p>
          <a:p>
            <a:pPr marL="342900" indent="-342900">
              <a:buFont typeface="Wingdings" pitchFamily="2" charset="2"/>
              <a:buChar char="q"/>
            </a:pPr>
            <a:r>
              <a:rPr lang="en-US" dirty="0"/>
              <a:t>Continuous Improvement</a:t>
            </a:r>
            <a:r>
              <a:rPr lang="en-US" b="0" dirty="0"/>
              <a:t>:</a:t>
            </a:r>
          </a:p>
          <a:p>
            <a:pPr lvl="1"/>
            <a:r>
              <a:rPr lang="en-US" dirty="0"/>
              <a:t>Monitor competitor strategies and industry trends.</a:t>
            </a:r>
          </a:p>
          <a:p>
            <a:pPr lvl="1"/>
            <a:r>
              <a:rPr lang="en-US" dirty="0"/>
              <a:t>Adapt SEO strategies based on analytics insights and SEO best practices.</a:t>
            </a:r>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76034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end </a:t>
            </a:r>
            <a:r>
              <a:rPr lang="en-US" b="1" dirty="0"/>
              <a:t>goal of an SEO audit checklist?</a:t>
            </a:r>
            <a:r>
              <a:rPr lang="en-US" dirty="0"/>
              <a:t> </a:t>
            </a:r>
          </a:p>
        </p:txBody>
      </p:sp>
      <p:sp>
        <p:nvSpPr>
          <p:cNvPr id="3" name="Content Placeholder 2"/>
          <p:cNvSpPr>
            <a:spLocks noGrp="1"/>
          </p:cNvSpPr>
          <p:nvPr>
            <p:ph idx="1"/>
          </p:nvPr>
        </p:nvSpPr>
        <p:spPr/>
        <p:txBody>
          <a:bodyPr/>
          <a:lstStyle/>
          <a:p>
            <a:r>
              <a:rPr lang="en-US" b="0" dirty="0"/>
              <a:t>The primary goal is to identify and address issues that could negatively impact your site’s organic visibility. </a:t>
            </a:r>
            <a:endParaRPr lang="en-US" b="0" dirty="0" smtClean="0"/>
          </a:p>
          <a:p>
            <a:r>
              <a:rPr lang="en-US" b="0" dirty="0" smtClean="0"/>
              <a:t>The </a:t>
            </a:r>
            <a:r>
              <a:rPr lang="en-US" b="0" dirty="0"/>
              <a:t>checklist serves as a roadmap to ensure that all necessary steps are taken to maintain or improve SEO </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081037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Seo</a:t>
            </a:r>
            <a:r>
              <a:rPr lang="en-US" dirty="0" smtClean="0"/>
              <a:t> site audit </a:t>
            </a:r>
            <a:r>
              <a:rPr lang="en-US" dirty="0" smtClean="0">
                <a:solidFill>
                  <a:srgbClr val="002060"/>
                </a:solidFill>
              </a:rPr>
              <a:t>process</a:t>
            </a:r>
            <a:endParaRPr lang="en-US" dirty="0">
              <a:solidFill>
                <a:srgbClr val="002060"/>
              </a:solidFill>
            </a:endParaRPr>
          </a:p>
        </p:txBody>
      </p:sp>
      <p:sp>
        <p:nvSpPr>
          <p:cNvPr id="3" name="Content Placeholder 2"/>
          <p:cNvSpPr>
            <a:spLocks noGrp="1"/>
          </p:cNvSpPr>
          <p:nvPr>
            <p:ph idx="1"/>
          </p:nvPr>
        </p:nvSpPr>
        <p:spPr>
          <a:xfrm>
            <a:off x="457200" y="1752600"/>
            <a:ext cx="7924800" cy="4373563"/>
          </a:xfrm>
        </p:spPr>
        <p:txBody>
          <a:bodyPr>
            <a:normAutofit fontScale="92500" lnSpcReduction="10000"/>
          </a:bodyPr>
          <a:lstStyle/>
          <a:p>
            <a:r>
              <a:rPr lang="en-US" sz="1800" dirty="0" smtClean="0">
                <a:solidFill>
                  <a:schemeClr val="accent3">
                    <a:lumMod val="60000"/>
                    <a:lumOff val="40000"/>
                  </a:schemeClr>
                </a:solidFill>
              </a:rPr>
              <a:t>0.    Initial Audit </a:t>
            </a:r>
            <a:r>
              <a:rPr lang="en-US" sz="1800" b="0" dirty="0" smtClean="0"/>
              <a:t>for </a:t>
            </a:r>
            <a:r>
              <a:rPr lang="en-US" sz="1800" b="0" i="1" dirty="0" smtClean="0"/>
              <a:t>setting the benchmarks</a:t>
            </a:r>
          </a:p>
          <a:p>
            <a:pPr marL="742950" lvl="1" indent="-285750"/>
            <a:r>
              <a:rPr lang="en-US" sz="1800" b="0" dirty="0" smtClean="0"/>
              <a:t>Use tools like </a:t>
            </a:r>
            <a:r>
              <a:rPr lang="en-US" sz="1800" b="1" dirty="0" err="1"/>
              <a:t>SEOquake</a:t>
            </a:r>
            <a:r>
              <a:rPr lang="en-US" sz="1800" dirty="0"/>
              <a:t> </a:t>
            </a:r>
            <a:r>
              <a:rPr lang="en-US" sz="1800" dirty="0" smtClean="0"/>
              <a:t>(free chrome plugin Keyword Research)</a:t>
            </a:r>
          </a:p>
          <a:p>
            <a:pPr marL="742950" lvl="1" indent="-285750"/>
            <a:r>
              <a:rPr lang="en-US" sz="1800" b="1" dirty="0" err="1" smtClean="0"/>
              <a:t>Sitebulb</a:t>
            </a:r>
            <a:r>
              <a:rPr lang="en-US" sz="1800" b="1" dirty="0" smtClean="0"/>
              <a:t> (</a:t>
            </a:r>
            <a:r>
              <a:rPr lang="en-US" sz="1800" dirty="0" smtClean="0"/>
              <a:t>revolutionary </a:t>
            </a:r>
            <a:r>
              <a:rPr lang="en-US" sz="1800" dirty="0"/>
              <a:t>website crawler for better SEO audits</a:t>
            </a:r>
            <a:r>
              <a:rPr lang="en-US" sz="1800" dirty="0" smtClean="0"/>
              <a:t>.)</a:t>
            </a:r>
            <a:endParaRPr lang="en-US" sz="1800" b="1" dirty="0" smtClean="0"/>
          </a:p>
          <a:p>
            <a:pPr marL="342900" indent="-342900">
              <a:buFont typeface="+mj-lt"/>
              <a:buAutoNum type="arabicPeriod"/>
            </a:pPr>
            <a:r>
              <a:rPr lang="en-US" sz="1800" dirty="0" smtClean="0"/>
              <a:t>Keyword Research:</a:t>
            </a:r>
          </a:p>
          <a:p>
            <a:pPr marL="742950" lvl="1" indent="-285750"/>
            <a:r>
              <a:rPr lang="en-US" sz="1800" dirty="0" smtClean="0"/>
              <a:t>Know business intent/product to specify focused keywords.</a:t>
            </a:r>
          </a:p>
          <a:p>
            <a:pPr marL="1600200" lvl="2" indent="-457200"/>
            <a:r>
              <a:rPr lang="en-US" b="1" dirty="0" smtClean="0">
                <a:solidFill>
                  <a:srgbClr val="002060"/>
                </a:solidFill>
              </a:rPr>
              <a:t>Ask questions from clients;</a:t>
            </a:r>
          </a:p>
          <a:p>
            <a:pPr marL="2057400" lvl="3" indent="-457200"/>
            <a:r>
              <a:rPr lang="en-US" b="1" dirty="0" smtClean="0">
                <a:solidFill>
                  <a:schemeClr val="tx2"/>
                </a:solidFill>
              </a:rPr>
              <a:t>What would you search if you want to buy from your brand</a:t>
            </a:r>
          </a:p>
          <a:p>
            <a:pPr marL="2057400" lvl="3" indent="-457200"/>
            <a:r>
              <a:rPr lang="en-US" b="1" dirty="0">
                <a:solidFill>
                  <a:schemeClr val="tx2"/>
                </a:solidFill>
              </a:rPr>
              <a:t>"What business problem are you addressing with your </a:t>
            </a:r>
            <a:r>
              <a:rPr lang="en-US" b="1" dirty="0" smtClean="0">
                <a:solidFill>
                  <a:schemeClr val="tx2"/>
                </a:solidFill>
              </a:rPr>
              <a:t>solution? &amp; what is the solution?</a:t>
            </a:r>
          </a:p>
          <a:p>
            <a:pPr marL="742950" lvl="1" indent="-285750"/>
            <a:r>
              <a:rPr lang="en-US" sz="1800" dirty="0" smtClean="0"/>
              <a:t>Carry out a comprehensive keyword research</a:t>
            </a:r>
          </a:p>
          <a:p>
            <a:pPr marL="742950" lvl="1" indent="-285750"/>
            <a:r>
              <a:rPr lang="en-US" sz="1800" dirty="0" smtClean="0"/>
              <a:t>Narrow it down..</a:t>
            </a:r>
          </a:p>
          <a:p>
            <a:pPr marL="742950" lvl="1" indent="-285750"/>
            <a:r>
              <a:rPr lang="en-US" sz="1800" dirty="0" smtClean="0"/>
              <a:t>Create keyword clusters </a:t>
            </a:r>
          </a:p>
          <a:p>
            <a:pPr marL="742950" lvl="1" indent="-285750"/>
            <a:r>
              <a:rPr lang="en-US" sz="1800" dirty="0" smtClean="0"/>
              <a:t>Assign to relevant pages</a:t>
            </a:r>
            <a:endParaRPr lang="en-US" sz="1800"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4007887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smtClean="0">
                <a:solidFill>
                  <a:srgbClr val="002060"/>
                </a:solidFill>
              </a:rPr>
              <a:t>process .. Cont.</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2"/>
            </a:pPr>
            <a:r>
              <a:rPr lang="en-US" dirty="0" err="1" smtClean="0"/>
              <a:t>OnPage</a:t>
            </a:r>
            <a:r>
              <a:rPr lang="en-US" dirty="0" smtClean="0"/>
              <a:t> Optimization </a:t>
            </a:r>
            <a:r>
              <a:rPr lang="en-US" b="0" dirty="0" smtClean="0"/>
              <a:t>with keywords:</a:t>
            </a:r>
          </a:p>
          <a:p>
            <a:pPr marL="914400" lvl="1" indent="-457200"/>
            <a:r>
              <a:rPr lang="en-US" b="0" dirty="0" smtClean="0"/>
              <a:t>Domain Name </a:t>
            </a:r>
            <a:r>
              <a:rPr lang="en-US" b="0" dirty="0" smtClean="0">
                <a:sym typeface="Wingdings" pitchFamily="2" charset="2"/>
              </a:rPr>
              <a:t> EMD (Exact Match Domain)</a:t>
            </a:r>
          </a:p>
          <a:p>
            <a:pPr marL="914400" lvl="1" indent="-457200"/>
            <a:r>
              <a:rPr lang="en-US" b="1" dirty="0" smtClean="0">
                <a:sym typeface="Wingdings" pitchFamily="2" charset="2"/>
              </a:rPr>
              <a:t>URL, KW to Target, </a:t>
            </a:r>
            <a:r>
              <a:rPr lang="en-US" b="1" dirty="0" err="1" smtClean="0">
                <a:sym typeface="Wingdings" pitchFamily="2" charset="2"/>
              </a:rPr>
              <a:t>Pg</a:t>
            </a:r>
            <a:r>
              <a:rPr lang="en-US" b="1" dirty="0" smtClean="0">
                <a:sym typeface="Wingdings" pitchFamily="2" charset="2"/>
              </a:rPr>
              <a:t> Title, Meta </a:t>
            </a:r>
            <a:r>
              <a:rPr lang="en-US" b="1" dirty="0" err="1" smtClean="0">
                <a:sym typeface="Wingdings" pitchFamily="2" charset="2"/>
              </a:rPr>
              <a:t>Discription</a:t>
            </a:r>
            <a:endParaRPr lang="en-US" b="1" dirty="0" smtClean="0"/>
          </a:p>
          <a:p>
            <a:pPr marL="457200" indent="-457200">
              <a:buFont typeface="+mj-lt"/>
              <a:buAutoNum type="arabicPeriod" startAt="2"/>
            </a:pPr>
            <a:r>
              <a:rPr lang="en-US" dirty="0" smtClean="0"/>
              <a:t>Accessibility &amp; crawl check:</a:t>
            </a:r>
          </a:p>
          <a:p>
            <a:pPr marL="274320" lvl="1" indent="0">
              <a:buNone/>
            </a:pPr>
            <a:r>
              <a:rPr lang="en-US" b="1" dirty="0" smtClean="0"/>
              <a:t>(Technical Optimization)</a:t>
            </a:r>
          </a:p>
          <a:p>
            <a:pPr marL="914400" lvl="1" indent="-457200"/>
            <a:r>
              <a:rPr lang="en-US" dirty="0" smtClean="0"/>
              <a:t>Both for </a:t>
            </a:r>
            <a:r>
              <a:rPr lang="en-US" b="1" dirty="0" smtClean="0">
                <a:solidFill>
                  <a:srgbClr val="C00000"/>
                </a:solidFill>
              </a:rPr>
              <a:t>crawlers</a:t>
            </a:r>
            <a:r>
              <a:rPr lang="en-US" dirty="0" smtClean="0"/>
              <a:t> &amp; </a:t>
            </a:r>
            <a:r>
              <a:rPr lang="en-US" b="1" dirty="0" smtClean="0">
                <a:solidFill>
                  <a:srgbClr val="7030A0"/>
                </a:solidFill>
              </a:rPr>
              <a:t>humans</a:t>
            </a:r>
            <a:r>
              <a:rPr lang="en-US" dirty="0" smtClean="0"/>
              <a:t>(audience)</a:t>
            </a:r>
          </a:p>
          <a:p>
            <a:pPr marL="274320" lvl="1" indent="0">
              <a:buNone/>
            </a:pPr>
            <a:r>
              <a:rPr lang="en-US" dirty="0" smtClean="0"/>
              <a:t/>
            </a:r>
            <a:br>
              <a:rPr lang="en-US" dirty="0" smtClean="0"/>
            </a:br>
            <a:r>
              <a:rPr lang="en-US" b="0" dirty="0"/>
              <a:t>Accessibility ensures that your website is usable by all users, including those with disabilities, and is also friendly to search engine crawlers</a:t>
            </a:r>
            <a:r>
              <a:rPr lang="en-US" dirty="0" smtClean="0"/>
              <a:t>.</a:t>
            </a:r>
          </a:p>
          <a:p>
            <a:pPr marL="274320" lvl="1" indent="0">
              <a:buNone/>
            </a:pPr>
            <a:endParaRPr lang="en-US" dirty="0"/>
          </a:p>
          <a:p>
            <a:pPr marL="274320" lvl="1" indent="0">
              <a:buNone/>
            </a:pPr>
            <a:r>
              <a:rPr lang="en-US" dirty="0" smtClean="0"/>
              <a:t>… cont. P.T.O</a:t>
            </a:r>
            <a:endParaRPr lang="en-US" dirty="0"/>
          </a:p>
          <a:p>
            <a:endParaRPr lang="en-US" dirty="0" smtClean="0"/>
          </a:p>
          <a:p>
            <a:pPr marL="457200" indent="-457200">
              <a:buFont typeface="+mj-lt"/>
              <a:buAutoNum type="arabicPeriod" startAt="2"/>
            </a:pPr>
            <a:endParaRPr lang="en-US" dirty="0" smtClean="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9418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…cont.</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a:t>3. Accessibility check for </a:t>
            </a:r>
            <a:r>
              <a:rPr lang="en-US" dirty="0" smtClean="0">
                <a:solidFill>
                  <a:srgbClr val="C00000"/>
                </a:solidFill>
              </a:rPr>
              <a:t>crawlers… </a:t>
            </a:r>
            <a:r>
              <a:rPr lang="en-US" dirty="0" smtClean="0">
                <a:solidFill>
                  <a:srgbClr val="00B050"/>
                </a:solidFill>
              </a:rPr>
              <a:t>cont.</a:t>
            </a:r>
            <a:endParaRPr lang="en-US" b="1" dirty="0" smtClean="0">
              <a:solidFill>
                <a:srgbClr val="00B050"/>
              </a:solidFill>
            </a:endParaRPr>
          </a:p>
          <a:p>
            <a:pPr marL="342900" indent="-342900">
              <a:buFont typeface="Arial" pitchFamily="34" charset="0"/>
              <a:buChar char="•"/>
            </a:pPr>
            <a:r>
              <a:rPr lang="en-US" b="1" dirty="0" err="1" smtClean="0"/>
              <a:t>Crawlability</a:t>
            </a:r>
            <a:r>
              <a:rPr lang="en-US" dirty="0"/>
              <a:t>:</a:t>
            </a:r>
          </a:p>
          <a:p>
            <a:pPr lvl="1"/>
            <a:r>
              <a:rPr lang="en-US" dirty="0"/>
              <a:t>Ensure that search engine crawlers can access and navigate your website without barriers.</a:t>
            </a:r>
          </a:p>
          <a:p>
            <a:pPr lvl="1"/>
            <a:r>
              <a:rPr lang="en-US" dirty="0"/>
              <a:t>Check for </a:t>
            </a:r>
            <a:r>
              <a:rPr lang="en-US" b="1" dirty="0"/>
              <a:t>robots.txt</a:t>
            </a:r>
            <a:r>
              <a:rPr lang="en-US" dirty="0"/>
              <a:t> issues, blocked pages, or JavaScript-heavy content that might hinder crawling.</a:t>
            </a:r>
          </a:p>
          <a:p>
            <a:pPr marL="342900" indent="-342900">
              <a:buFont typeface="Arial" pitchFamily="34" charset="0"/>
              <a:buChar char="•"/>
            </a:pPr>
            <a:r>
              <a:rPr lang="en-US" b="1" dirty="0" err="1"/>
              <a:t>Indexability</a:t>
            </a:r>
            <a:r>
              <a:rPr lang="en-US" dirty="0"/>
              <a:t>:</a:t>
            </a:r>
          </a:p>
          <a:p>
            <a:pPr lvl="1"/>
            <a:r>
              <a:rPr lang="en-US" dirty="0"/>
              <a:t>Verify that your content is </a:t>
            </a:r>
            <a:r>
              <a:rPr lang="en-US" dirty="0" err="1"/>
              <a:t>indexable</a:t>
            </a:r>
            <a:r>
              <a:rPr lang="en-US" dirty="0"/>
              <a:t> by search engines, with no disallowed sections in the robots.txt file or meta tags that prevent indexing</a:t>
            </a:r>
            <a:r>
              <a:rPr lang="en-US" dirty="0" smtClean="0"/>
              <a:t>.</a:t>
            </a:r>
          </a:p>
          <a:p>
            <a:pPr lvl="1"/>
            <a:r>
              <a:rPr lang="en-US" dirty="0" smtClean="0"/>
              <a:t>Use free </a:t>
            </a:r>
            <a:r>
              <a:rPr lang="en-US" dirty="0"/>
              <a:t>SEO tool </a:t>
            </a:r>
            <a:r>
              <a:rPr lang="en-US" dirty="0" smtClean="0"/>
              <a:t>such as “</a:t>
            </a:r>
            <a:r>
              <a:rPr lang="en-US" b="1" dirty="0" err="1" smtClean="0">
                <a:solidFill>
                  <a:srgbClr val="00B050"/>
                </a:solidFill>
              </a:rPr>
              <a:t>ScreamingFrog</a:t>
            </a:r>
            <a:r>
              <a:rPr lang="en-US" dirty="0" smtClean="0"/>
              <a:t>”.</a:t>
            </a:r>
          </a:p>
          <a:p>
            <a:pPr lvl="2"/>
            <a:r>
              <a:rPr lang="en-US" dirty="0"/>
              <a:t>Screaming Frog crawls your site the same way Google would. And it lets you know about pages that it can’t access.</a:t>
            </a:r>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722454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1"/>
            <a:r>
              <a:rPr lang="en-US" b="1" dirty="0"/>
              <a:t>Sitemaps</a:t>
            </a:r>
            <a:r>
              <a:rPr lang="en-US" dirty="0"/>
              <a:t>:</a:t>
            </a:r>
          </a:p>
          <a:p>
            <a:pPr lvl="2"/>
            <a:r>
              <a:rPr lang="en-US" dirty="0"/>
              <a:t>Submit a sitemap to search engines to guide crawlers through your site's structure, ensuring they find all important pages.</a:t>
            </a:r>
          </a:p>
          <a:p>
            <a:pPr lvl="1"/>
            <a:r>
              <a:rPr lang="en-US" b="1" dirty="0"/>
              <a:t>Canonicalization</a:t>
            </a:r>
            <a:r>
              <a:rPr lang="en-US" dirty="0"/>
              <a:t>:</a:t>
            </a:r>
          </a:p>
          <a:p>
            <a:pPr lvl="2"/>
            <a:r>
              <a:rPr lang="en-US" dirty="0"/>
              <a:t>Use canonical tags to indicate preferred URLs and avoid duplicate content issues.</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94088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…cont.</a:t>
            </a:r>
            <a:endParaRPr lang="en-US" dirty="0">
              <a:solidFill>
                <a:srgbClr val="00B050"/>
              </a:solidFill>
            </a:endParaRPr>
          </a:p>
        </p:txBody>
      </p:sp>
      <p:sp>
        <p:nvSpPr>
          <p:cNvPr id="3" name="Content Placeholder 2"/>
          <p:cNvSpPr>
            <a:spLocks noGrp="1"/>
          </p:cNvSpPr>
          <p:nvPr>
            <p:ph idx="1"/>
          </p:nvPr>
        </p:nvSpPr>
        <p:spPr/>
        <p:txBody>
          <a:bodyPr/>
          <a:lstStyle/>
          <a:p>
            <a:r>
              <a:rPr lang="en-US" dirty="0"/>
              <a:t>3. Accessibility check for </a:t>
            </a:r>
            <a:r>
              <a:rPr lang="en-US" dirty="0" smtClean="0">
                <a:solidFill>
                  <a:srgbClr val="7030A0"/>
                </a:solidFill>
              </a:rPr>
              <a:t>Humans… </a:t>
            </a:r>
            <a:r>
              <a:rPr lang="en-US" dirty="0" smtClean="0">
                <a:solidFill>
                  <a:srgbClr val="00B050"/>
                </a:solidFill>
              </a:rPr>
              <a:t>cont.</a:t>
            </a:r>
          </a:p>
          <a:p>
            <a:pPr marL="342900" indent="-342900">
              <a:buFont typeface="Arial" pitchFamily="34" charset="0"/>
              <a:buChar char="•"/>
            </a:pPr>
            <a:r>
              <a:rPr lang="en-US" dirty="0" smtClean="0"/>
              <a:t>Clear </a:t>
            </a:r>
            <a:r>
              <a:rPr lang="en-US" dirty="0"/>
              <a:t>Navigation and Readability</a:t>
            </a:r>
            <a:r>
              <a:rPr lang="en-US" b="0" dirty="0"/>
              <a:t>:</a:t>
            </a:r>
          </a:p>
          <a:p>
            <a:pPr lvl="1"/>
            <a:r>
              <a:rPr lang="en-US" dirty="0"/>
              <a:t>Ensure clear and consistent navigation with readable text, proper color contrast, and alternative text for images</a:t>
            </a:r>
            <a:r>
              <a:rPr lang="en-US" dirty="0" smtClean="0"/>
              <a:t>.</a:t>
            </a:r>
          </a:p>
          <a:p>
            <a:pPr marL="342900" indent="-342900">
              <a:buFont typeface="Arial" pitchFamily="34" charset="0"/>
              <a:buChar char="•"/>
            </a:pPr>
            <a:r>
              <a:rPr lang="en-US" dirty="0"/>
              <a:t>Headings and Structure</a:t>
            </a:r>
            <a:endParaRPr lang="en-US" b="0" dirty="0"/>
          </a:p>
          <a:p>
            <a:pPr lvl="1"/>
            <a:r>
              <a:rPr lang="en-US" b="0" dirty="0"/>
              <a:t>Ensure proper use of HTML headings (H1, H2, H3, etc.) to structure content logically.</a:t>
            </a:r>
          </a:p>
          <a:p>
            <a:pPr lvl="1"/>
            <a:r>
              <a:rPr lang="en-US" b="0" dirty="0"/>
              <a:t>Use descriptive and unique headings</a:t>
            </a:r>
            <a:r>
              <a:rPr lang="en-US" b="0" dirty="0" smtClean="0"/>
              <a:t>.</a:t>
            </a:r>
            <a:endParaRPr lang="en-US" b="1" dirty="0"/>
          </a:p>
          <a:p>
            <a:pPr marL="342900" indent="-342900">
              <a:buFont typeface="Arial" pitchFamily="34" charset="0"/>
              <a:buChar char="•"/>
            </a:pPr>
            <a:r>
              <a:rPr lang="en-US" dirty="0" smtClean="0"/>
              <a:t>Assistive </a:t>
            </a:r>
            <a:r>
              <a:rPr lang="en-US" dirty="0"/>
              <a:t>Technologies</a:t>
            </a:r>
            <a:r>
              <a:rPr lang="en-US" b="0" dirty="0"/>
              <a:t>:</a:t>
            </a:r>
          </a:p>
          <a:p>
            <a:pPr lvl="1"/>
            <a:r>
              <a:rPr lang="en-US" dirty="0"/>
              <a:t>Design your site to work with screen readers, keyboard navigation, and other assistive technologies.</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906289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a:t>3. crawl </a:t>
            </a:r>
            <a:r>
              <a:rPr lang="en-US" dirty="0" smtClean="0"/>
              <a:t>check…cont.</a:t>
            </a:r>
            <a:endParaRPr lang="en-US" b="0" dirty="0" smtClean="0"/>
          </a:p>
          <a:p>
            <a:r>
              <a:rPr lang="en-US" b="0" dirty="0" smtClean="0"/>
              <a:t>Crawl </a:t>
            </a:r>
            <a:r>
              <a:rPr lang="en-US" b="0" dirty="0"/>
              <a:t>check involves verifying that search engine crawlers can successfully navigate and understand your website.</a:t>
            </a:r>
          </a:p>
          <a:p>
            <a:r>
              <a:rPr lang="en-US" dirty="0"/>
              <a:t>Crawl Errors</a:t>
            </a:r>
            <a:r>
              <a:rPr lang="en-US" b="0" dirty="0"/>
              <a:t>:</a:t>
            </a:r>
          </a:p>
          <a:p>
            <a:pPr lvl="1"/>
            <a:r>
              <a:rPr lang="en-US" dirty="0"/>
              <a:t>Identify and fix crawl errors, such as 404s, server errors, or redirects.</a:t>
            </a:r>
          </a:p>
          <a:p>
            <a:pPr lvl="1"/>
            <a:r>
              <a:rPr lang="en-US" dirty="0"/>
              <a:t>Use Google Search Console to check crawl stats and identify problematic areas.</a:t>
            </a:r>
          </a:p>
          <a:p>
            <a:r>
              <a:rPr lang="en-US" dirty="0"/>
              <a:t>Internal Linking</a:t>
            </a:r>
            <a:r>
              <a:rPr lang="en-US" b="0" dirty="0"/>
              <a:t>:</a:t>
            </a:r>
          </a:p>
          <a:p>
            <a:pPr lvl="1"/>
            <a:r>
              <a:rPr lang="en-US" dirty="0"/>
              <a:t>Create a logical internal linking structure to guide crawlers through your site's content hierarchy.</a:t>
            </a:r>
          </a:p>
          <a:p>
            <a:pPr lvl="1"/>
            <a:r>
              <a:rPr lang="en-US" dirty="0"/>
              <a:t>Avoid orphaned pages with no internal links pointing to them</a:t>
            </a:r>
            <a:r>
              <a:rPr lang="en-US" dirty="0" smtClean="0"/>
              <a:t>.</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966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Seo</a:t>
            </a:r>
            <a:r>
              <a:rPr lang="en-US" dirty="0" smtClean="0"/>
              <a:t> audit</a:t>
            </a:r>
            <a:endParaRPr lang="en-US" dirty="0"/>
          </a:p>
        </p:txBody>
      </p:sp>
      <p:sp>
        <p:nvSpPr>
          <p:cNvPr id="3" name="Content Placeholder 2"/>
          <p:cNvSpPr>
            <a:spLocks noGrp="1"/>
          </p:cNvSpPr>
          <p:nvPr>
            <p:ph idx="1"/>
          </p:nvPr>
        </p:nvSpPr>
        <p:spPr/>
        <p:txBody>
          <a:bodyPr/>
          <a:lstStyle/>
          <a:p>
            <a:pPr algn="just">
              <a:lnSpc>
                <a:spcPct val="150000"/>
              </a:lnSpc>
            </a:pPr>
            <a:r>
              <a:rPr lang="en-US" b="0" dirty="0" smtClean="0"/>
              <a:t>“An </a:t>
            </a:r>
            <a:r>
              <a:rPr lang="en-US" dirty="0"/>
              <a:t>SEO audit </a:t>
            </a:r>
            <a:r>
              <a:rPr lang="en-US" b="0" dirty="0"/>
              <a:t>is the process of evaluating how well your website is optimized for search engines</a:t>
            </a:r>
            <a:r>
              <a:rPr lang="en-US" b="0" dirty="0" smtClean="0"/>
              <a:t>.”</a:t>
            </a:r>
            <a:endParaRPr lang="en-US" b="0" dirty="0"/>
          </a:p>
          <a:p>
            <a:pPr marL="342900" indent="-342900" algn="just">
              <a:lnSpc>
                <a:spcPct val="150000"/>
              </a:lnSpc>
              <a:buFont typeface="Arial" pitchFamily="34" charset="0"/>
              <a:buChar char="•"/>
            </a:pPr>
            <a:r>
              <a:rPr lang="en-US" b="0" dirty="0"/>
              <a:t>It identifies </a:t>
            </a:r>
            <a:r>
              <a:rPr lang="en-US" dirty="0">
                <a:solidFill>
                  <a:srgbClr val="FF0000"/>
                </a:solidFill>
              </a:rPr>
              <a:t>errors</a:t>
            </a:r>
            <a:r>
              <a:rPr lang="en-US" b="0" dirty="0"/>
              <a:t> that can prevent your site from ranking well and </a:t>
            </a:r>
            <a:r>
              <a:rPr lang="en-US" dirty="0">
                <a:solidFill>
                  <a:srgbClr val="00B050"/>
                </a:solidFill>
              </a:rPr>
              <a:t>opportunities</a:t>
            </a:r>
            <a:r>
              <a:rPr lang="en-US" b="0" dirty="0"/>
              <a:t> that can help you rank better</a:t>
            </a:r>
            <a:r>
              <a:rPr lang="en-US" b="0" dirty="0" smtClean="0"/>
              <a:t>.</a:t>
            </a:r>
          </a:p>
          <a:p>
            <a:pPr marL="342900" indent="-342900" algn="just">
              <a:lnSpc>
                <a:spcPct val="150000"/>
              </a:lnSpc>
              <a:buFont typeface="Arial" pitchFamily="34" charset="0"/>
              <a:buChar char="•"/>
            </a:pPr>
            <a:r>
              <a:rPr lang="en-US" dirty="0" smtClean="0"/>
              <a:t>An SEO site audit can be performed at two key stages:</a:t>
            </a:r>
          </a:p>
          <a:p>
            <a:pPr marL="914400" lvl="1" indent="-457200" algn="just">
              <a:lnSpc>
                <a:spcPct val="150000"/>
              </a:lnSpc>
              <a:buFont typeface="+mj-lt"/>
              <a:buAutoNum type="arabicParenR"/>
            </a:pPr>
            <a:r>
              <a:rPr lang="en-US" b="1" dirty="0" smtClean="0">
                <a:solidFill>
                  <a:schemeClr val="tx2"/>
                </a:solidFill>
              </a:rPr>
              <a:t>Before Launching the website  </a:t>
            </a:r>
            <a:r>
              <a:rPr lang="en-US" b="1" dirty="0" smtClean="0"/>
              <a:t>&amp; </a:t>
            </a:r>
          </a:p>
          <a:p>
            <a:pPr marL="914400" lvl="1" indent="-457200" algn="just">
              <a:lnSpc>
                <a:spcPct val="150000"/>
              </a:lnSpc>
              <a:buFont typeface="+mj-lt"/>
              <a:buAutoNum type="arabicParenR"/>
            </a:pPr>
            <a:r>
              <a:rPr lang="en-US" b="1" dirty="0" smtClean="0">
                <a:solidFill>
                  <a:srgbClr val="002060"/>
                </a:solidFill>
              </a:rPr>
              <a:t>After launching the website</a:t>
            </a:r>
          </a:p>
          <a:p>
            <a:pPr algn="just"/>
            <a:endParaRPr lang="en-US" b="0"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46405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 .. </a:t>
            </a:r>
            <a:r>
              <a:rPr lang="en-US" dirty="0" smtClean="0">
                <a:solidFill>
                  <a:srgbClr val="002060"/>
                </a:solidFill>
              </a:rPr>
              <a:t>Cont.</a:t>
            </a:r>
            <a:endParaRPr lang="en-US" dirty="0"/>
          </a:p>
        </p:txBody>
      </p:sp>
      <p:sp>
        <p:nvSpPr>
          <p:cNvPr id="3" name="Content Placeholder 2"/>
          <p:cNvSpPr>
            <a:spLocks noGrp="1"/>
          </p:cNvSpPr>
          <p:nvPr>
            <p:ph idx="1"/>
          </p:nvPr>
        </p:nvSpPr>
        <p:spPr>
          <a:xfrm>
            <a:off x="457200" y="1752600"/>
            <a:ext cx="7924800" cy="4373563"/>
          </a:xfrm>
        </p:spPr>
        <p:txBody>
          <a:bodyPr>
            <a:normAutofit/>
          </a:bodyPr>
          <a:lstStyle/>
          <a:p>
            <a:r>
              <a:rPr lang="en-US" dirty="0" smtClean="0"/>
              <a:t>4. Mobile comes first.</a:t>
            </a:r>
          </a:p>
          <a:p>
            <a:pPr marL="342900" indent="-342900">
              <a:buFont typeface="Arial" pitchFamily="34" charset="0"/>
              <a:buChar char="•"/>
            </a:pPr>
            <a:r>
              <a:rPr lang="en-US" b="0" dirty="0" smtClean="0"/>
              <a:t>Check </a:t>
            </a:r>
            <a:r>
              <a:rPr lang="en-US" b="0" dirty="0"/>
              <a:t>To See If Your Site Is </a:t>
            </a:r>
            <a:r>
              <a:rPr lang="en-US" b="0" dirty="0" smtClean="0"/>
              <a:t>Mobile-Friendly</a:t>
            </a:r>
          </a:p>
          <a:p>
            <a:pPr marL="342900" indent="-342900">
              <a:buFont typeface="Arial" pitchFamily="34" charset="0"/>
              <a:buChar char="•"/>
            </a:pPr>
            <a:r>
              <a:rPr lang="en-US" dirty="0" smtClean="0">
                <a:solidFill>
                  <a:srgbClr val="002060"/>
                </a:solidFill>
              </a:rPr>
              <a:t>Mobile SEO</a:t>
            </a:r>
            <a:r>
              <a:rPr lang="en-US" dirty="0">
                <a:solidFill>
                  <a:srgbClr val="002060"/>
                </a:solidFill>
              </a:rPr>
              <a:t> is more important than ever</a:t>
            </a:r>
            <a:r>
              <a:rPr lang="en-US" dirty="0" smtClean="0">
                <a:solidFill>
                  <a:srgbClr val="002060"/>
                </a:solidFill>
              </a:rPr>
              <a:t>.</a:t>
            </a:r>
          </a:p>
          <a:p>
            <a:pPr lvl="1"/>
            <a:r>
              <a:rPr lang="en-US" sz="1700" b="1" dirty="0"/>
              <a:t>Responsive Design</a:t>
            </a:r>
          </a:p>
          <a:p>
            <a:pPr lvl="2"/>
            <a:r>
              <a:rPr lang="en-US" sz="1700" dirty="0"/>
              <a:t>Ensure the website adapts to different screen sizes and orientations.</a:t>
            </a:r>
          </a:p>
          <a:p>
            <a:pPr lvl="1"/>
            <a:r>
              <a:rPr lang="en-US" sz="1700" b="1" dirty="0"/>
              <a:t>Page Load Speed</a:t>
            </a:r>
          </a:p>
          <a:p>
            <a:pPr lvl="2"/>
            <a:r>
              <a:rPr lang="en-US" sz="1700" dirty="0"/>
              <a:t>Optimize for fast loading on mobile devices. Use tools like </a:t>
            </a:r>
            <a:r>
              <a:rPr lang="en-US" sz="1700" i="1" dirty="0"/>
              <a:t>Google </a:t>
            </a:r>
            <a:r>
              <a:rPr lang="en-US" sz="1700" i="1" dirty="0" err="1" smtClean="0"/>
              <a:t>PageSpeed</a:t>
            </a:r>
            <a:r>
              <a:rPr lang="en-US" sz="1700" i="1" dirty="0" smtClean="0"/>
              <a:t>.</a:t>
            </a:r>
          </a:p>
          <a:p>
            <a:pPr lvl="1"/>
            <a:r>
              <a:rPr lang="en-US" sz="1700" b="1" dirty="0" smtClean="0"/>
              <a:t>Readable Fonts</a:t>
            </a:r>
          </a:p>
          <a:p>
            <a:pPr lvl="2"/>
            <a:r>
              <a:rPr lang="en-US" sz="1700" dirty="0" smtClean="0"/>
              <a:t>Use </a:t>
            </a:r>
            <a:r>
              <a:rPr lang="en-US" sz="1700" dirty="0"/>
              <a:t>legible font sizes and ensure text is readable without zooming.</a:t>
            </a:r>
          </a:p>
          <a:p>
            <a:pPr lvl="1"/>
            <a:r>
              <a:rPr lang="en-US" sz="1700" b="1" dirty="0"/>
              <a:t>Tap-Friendly Interactions</a:t>
            </a:r>
          </a:p>
          <a:p>
            <a:pPr lvl="2"/>
            <a:r>
              <a:rPr lang="en-US" sz="1700" dirty="0"/>
              <a:t>Ensure buttons and links are large enough for easy tapping with fingers</a:t>
            </a:r>
            <a:r>
              <a:rPr lang="en-US" sz="1700" dirty="0" smtClean="0"/>
              <a:t>.</a:t>
            </a:r>
            <a:endParaRPr lang="en-US" sz="1700"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83812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Seo</a:t>
            </a:r>
            <a:r>
              <a:rPr lang="en-US" dirty="0" smtClean="0"/>
              <a:t> site audit </a:t>
            </a:r>
            <a:r>
              <a:rPr lang="en-US" dirty="0" smtClean="0">
                <a:solidFill>
                  <a:srgbClr val="002060"/>
                </a:solidFill>
              </a:rPr>
              <a:t>process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4. UX/UI Check</a:t>
            </a:r>
          </a:p>
          <a:p>
            <a:pPr marL="274320" lvl="1" indent="0">
              <a:buNone/>
            </a:pPr>
            <a:r>
              <a:rPr lang="en-US" b="0" dirty="0" smtClean="0"/>
              <a:t>UX/UI </a:t>
            </a:r>
            <a:r>
              <a:rPr lang="en-US" b="0" dirty="0"/>
              <a:t>check ensures a positive user experience through intuitive design, clear interfaces, and seamless interactions</a:t>
            </a:r>
            <a:r>
              <a:rPr lang="en-US" b="0" dirty="0" smtClean="0"/>
              <a:t>.</a:t>
            </a:r>
          </a:p>
          <a:p>
            <a:r>
              <a:rPr lang="en-US" dirty="0" smtClean="0">
                <a:solidFill>
                  <a:srgbClr val="C00000"/>
                </a:solidFill>
              </a:rPr>
              <a:t>For</a:t>
            </a:r>
            <a:r>
              <a:rPr lang="en-US" dirty="0" smtClean="0"/>
              <a:t> </a:t>
            </a:r>
            <a:r>
              <a:rPr lang="en-US" dirty="0">
                <a:solidFill>
                  <a:srgbClr val="C00000"/>
                </a:solidFill>
              </a:rPr>
              <a:t>Crawlers</a:t>
            </a:r>
            <a:r>
              <a:rPr lang="en-US" b="0" dirty="0"/>
              <a:t>:</a:t>
            </a:r>
          </a:p>
          <a:p>
            <a:pPr lvl="1"/>
            <a:r>
              <a:rPr lang="en-US" b="1" dirty="0"/>
              <a:t>Structured Data</a:t>
            </a:r>
            <a:r>
              <a:rPr lang="en-US" dirty="0"/>
              <a:t>:</a:t>
            </a:r>
          </a:p>
          <a:p>
            <a:pPr lvl="2"/>
            <a:r>
              <a:rPr lang="en-US" dirty="0"/>
              <a:t>Implement structured data (schema markup) to help crawlers understand your site's content and context.</a:t>
            </a:r>
          </a:p>
          <a:p>
            <a:pPr lvl="1"/>
            <a:r>
              <a:rPr lang="en-US" b="1" dirty="0"/>
              <a:t>Page Structure</a:t>
            </a:r>
            <a:r>
              <a:rPr lang="en-US" dirty="0"/>
              <a:t>:</a:t>
            </a:r>
          </a:p>
          <a:p>
            <a:pPr lvl="2"/>
            <a:r>
              <a:rPr lang="en-US" dirty="0"/>
              <a:t>Ensure a logical structure with clear headings (H1, H2, etc.) to guide crawlers through the content.</a:t>
            </a:r>
          </a:p>
          <a:p>
            <a:pPr lvl="1"/>
            <a:r>
              <a:rPr lang="en-US" b="1" dirty="0"/>
              <a:t>Mobile-Friendliness</a:t>
            </a:r>
            <a:r>
              <a:rPr lang="en-US" dirty="0"/>
              <a:t>:</a:t>
            </a:r>
          </a:p>
          <a:p>
            <a:pPr lvl="2"/>
            <a:r>
              <a:rPr lang="en-US" dirty="0"/>
              <a:t>Check mobile responsiveness to ensure crawlers view your site as mobile-friendly, a key SEO ranking factor.</a:t>
            </a:r>
          </a:p>
          <a:p>
            <a:r>
              <a:rPr lang="en-US" dirty="0"/>
              <a:t/>
            </a:r>
            <a:br>
              <a:rPr lang="en-US" dirty="0"/>
            </a:br>
            <a:endParaRPr lang="en-US" b="0"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129113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 …cont.</a:t>
            </a:r>
            <a:endParaRPr lang="en-US" dirty="0"/>
          </a:p>
        </p:txBody>
      </p:sp>
      <p:sp>
        <p:nvSpPr>
          <p:cNvPr id="3" name="Content Placeholder 2"/>
          <p:cNvSpPr>
            <a:spLocks noGrp="1"/>
          </p:cNvSpPr>
          <p:nvPr>
            <p:ph idx="1"/>
          </p:nvPr>
        </p:nvSpPr>
        <p:spPr>
          <a:xfrm>
            <a:off x="457200" y="1752600"/>
            <a:ext cx="8153400" cy="4373563"/>
          </a:xfrm>
        </p:spPr>
        <p:txBody>
          <a:bodyPr>
            <a:normAutofit lnSpcReduction="10000"/>
          </a:bodyPr>
          <a:lstStyle/>
          <a:p>
            <a:r>
              <a:rPr lang="en-US" dirty="0" smtClean="0"/>
              <a:t>4. UX/UI Check …cont.</a:t>
            </a:r>
          </a:p>
          <a:p>
            <a:r>
              <a:rPr lang="en-US" dirty="0">
                <a:solidFill>
                  <a:srgbClr val="7030A0"/>
                </a:solidFill>
              </a:rPr>
              <a:t>For Humans</a:t>
            </a:r>
            <a:r>
              <a:rPr lang="en-US" b="0" dirty="0">
                <a:solidFill>
                  <a:srgbClr val="7030A0"/>
                </a:solidFill>
              </a:rPr>
              <a:t>:</a:t>
            </a:r>
          </a:p>
          <a:p>
            <a:pPr lvl="1"/>
            <a:r>
              <a:rPr lang="en-US" b="1" dirty="0"/>
              <a:t>User Interface (UI)</a:t>
            </a:r>
            <a:r>
              <a:rPr lang="en-US" dirty="0"/>
              <a:t>:</a:t>
            </a:r>
          </a:p>
          <a:p>
            <a:pPr lvl="2"/>
            <a:r>
              <a:rPr lang="en-US" dirty="0"/>
              <a:t>Design a clean, intuitive interface that facilitates easy navigation and content discovery.</a:t>
            </a:r>
          </a:p>
          <a:p>
            <a:pPr lvl="1"/>
            <a:r>
              <a:rPr lang="en-US" b="1" dirty="0"/>
              <a:t>User Experience (UX)</a:t>
            </a:r>
            <a:r>
              <a:rPr lang="en-US" dirty="0"/>
              <a:t>:</a:t>
            </a:r>
          </a:p>
          <a:p>
            <a:pPr lvl="2"/>
            <a:r>
              <a:rPr lang="en-US" dirty="0"/>
              <a:t>Focus on user-centered design, ensuring that the site is engaging, functional, and easy to use.</a:t>
            </a:r>
          </a:p>
          <a:p>
            <a:pPr lvl="1"/>
            <a:r>
              <a:rPr lang="en-US" b="1" dirty="0"/>
              <a:t>Mobile Experience</a:t>
            </a:r>
            <a:r>
              <a:rPr lang="en-US" dirty="0"/>
              <a:t>:</a:t>
            </a:r>
          </a:p>
          <a:p>
            <a:pPr lvl="2"/>
            <a:r>
              <a:rPr lang="en-US" dirty="0" smtClean="0"/>
              <a:t>Offering </a:t>
            </a:r>
            <a:r>
              <a:rPr lang="en-US" dirty="0"/>
              <a:t>a seamless experience across different </a:t>
            </a:r>
            <a:r>
              <a:rPr lang="en-US" dirty="0" smtClean="0"/>
              <a:t>viewports.</a:t>
            </a:r>
            <a:endParaRPr lang="en-US" dirty="0"/>
          </a:p>
          <a:p>
            <a:pPr lvl="1"/>
            <a:r>
              <a:rPr lang="en-US" b="1" dirty="0"/>
              <a:t>Interactivity and Engagement</a:t>
            </a:r>
            <a:r>
              <a:rPr lang="en-US" dirty="0"/>
              <a:t>:</a:t>
            </a:r>
          </a:p>
          <a:p>
            <a:pPr lvl="2"/>
            <a:r>
              <a:rPr lang="en-US" dirty="0"/>
              <a:t>Include interactive elements that enhance user engagement without overwhelming or distracting from the main content.</a:t>
            </a:r>
          </a:p>
          <a:p>
            <a:endParaRPr lang="en-US"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018232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 …cont.</a:t>
            </a:r>
            <a:endParaRPr lang="en-US" dirty="0"/>
          </a:p>
        </p:txBody>
      </p:sp>
      <p:sp>
        <p:nvSpPr>
          <p:cNvPr id="3" name="Content Placeholder 2"/>
          <p:cNvSpPr>
            <a:spLocks noGrp="1"/>
          </p:cNvSpPr>
          <p:nvPr>
            <p:ph idx="1"/>
          </p:nvPr>
        </p:nvSpPr>
        <p:spPr/>
        <p:txBody>
          <a:bodyPr/>
          <a:lstStyle/>
          <a:p>
            <a:r>
              <a:rPr lang="en-US" dirty="0" smtClean="0"/>
              <a:t>5.</a:t>
            </a:r>
            <a:r>
              <a:rPr lang="en-US" dirty="0"/>
              <a:t> Set up Google Analytics and Search </a:t>
            </a:r>
            <a:r>
              <a:rPr lang="en-US" dirty="0" smtClean="0"/>
              <a:t>Console:</a:t>
            </a:r>
          </a:p>
          <a:p>
            <a:pPr fontAlgn="base"/>
            <a:r>
              <a:rPr lang="en-US" b="0" dirty="0"/>
              <a:t>If you don’t know what’s happening with your site, you can’t fix it. And if you don’t know what’s working, you can’t make sure to do it on every page.</a:t>
            </a:r>
          </a:p>
          <a:p>
            <a:pPr fontAlgn="base"/>
            <a:r>
              <a:rPr lang="en-US" b="0" dirty="0"/>
              <a:t>Understanding organic traffic and where your links are coming from is critical</a:t>
            </a:r>
            <a:r>
              <a:rPr lang="en-US" b="0" dirty="0" smtClean="0"/>
              <a:t>.</a:t>
            </a:r>
          </a:p>
          <a:p>
            <a:endParaRPr lang="en-US" b="0"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290291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smtClean="0">
                <a:solidFill>
                  <a:srgbClr val="002060"/>
                </a:solidFill>
              </a:rPr>
              <a:t>process…cont.</a:t>
            </a:r>
            <a:endParaRPr lang="en-US" dirty="0"/>
          </a:p>
        </p:txBody>
      </p:sp>
      <p:sp>
        <p:nvSpPr>
          <p:cNvPr id="3" name="Content Placeholder 2"/>
          <p:cNvSpPr>
            <a:spLocks noGrp="1"/>
          </p:cNvSpPr>
          <p:nvPr>
            <p:ph idx="1"/>
          </p:nvPr>
        </p:nvSpPr>
        <p:spPr>
          <a:xfrm>
            <a:off x="457200" y="1752600"/>
            <a:ext cx="8305800" cy="4373563"/>
          </a:xfrm>
        </p:spPr>
        <p:txBody>
          <a:bodyPr>
            <a:normAutofit/>
          </a:bodyPr>
          <a:lstStyle/>
          <a:p>
            <a:r>
              <a:rPr lang="en-US" dirty="0" smtClean="0"/>
              <a:t>6. </a:t>
            </a:r>
            <a:r>
              <a:rPr lang="en-US" dirty="0"/>
              <a:t>Optimize Content With Keywords</a:t>
            </a:r>
          </a:p>
          <a:p>
            <a:pPr marL="800100" lvl="1" indent="-342900"/>
            <a:r>
              <a:rPr lang="en-US" b="1" dirty="0" smtClean="0">
                <a:solidFill>
                  <a:schemeClr val="accent5"/>
                </a:solidFill>
              </a:rPr>
              <a:t>“Content is king”</a:t>
            </a:r>
          </a:p>
          <a:p>
            <a:pPr marL="342900" indent="-342900" fontAlgn="base">
              <a:buFont typeface="Arial" pitchFamily="34" charset="0"/>
              <a:buChar char="•"/>
            </a:pPr>
            <a:r>
              <a:rPr lang="en-US" b="0" dirty="0"/>
              <a:t>Conduct competitor </a:t>
            </a:r>
            <a:r>
              <a:rPr lang="en-US" b="0" dirty="0" smtClean="0"/>
              <a:t>research.</a:t>
            </a:r>
          </a:p>
          <a:p>
            <a:pPr marL="800100" lvl="1" indent="-342900" fontAlgn="base"/>
            <a:r>
              <a:rPr lang="en-US" b="0" dirty="0" smtClean="0"/>
              <a:t>Analyze </a:t>
            </a:r>
            <a:r>
              <a:rPr lang="en-US" b="0" dirty="0"/>
              <a:t>keyword opportunities and look for </a:t>
            </a:r>
            <a:r>
              <a:rPr lang="en-US" b="0" dirty="0" smtClean="0"/>
              <a:t>gaps</a:t>
            </a:r>
          </a:p>
          <a:p>
            <a:pPr marL="1485900" lvl="2" indent="-342900" fontAlgn="base"/>
            <a:r>
              <a:rPr lang="en-US" b="0" dirty="0" smtClean="0"/>
              <a:t>these </a:t>
            </a:r>
            <a:r>
              <a:rPr lang="en-US" b="0" dirty="0"/>
              <a:t>are topics your competitors are covering that you aren’t.</a:t>
            </a:r>
          </a:p>
          <a:p>
            <a:pPr marL="800100" lvl="1" indent="-342900" fontAlgn="base"/>
            <a:r>
              <a:rPr lang="en-US" b="0" dirty="0"/>
              <a:t>Create content targeting those </a:t>
            </a:r>
            <a:r>
              <a:rPr lang="en-US" b="0" dirty="0" smtClean="0"/>
              <a:t>keywords</a:t>
            </a:r>
            <a:r>
              <a:rPr lang="en-US" dirty="0"/>
              <a:t/>
            </a:r>
            <a:br>
              <a:rPr lang="en-US" dirty="0"/>
            </a:br>
            <a:endParaRPr lang="en-US" dirty="0" smtClean="0"/>
          </a:p>
          <a:p>
            <a:pPr marL="342900" indent="-342900" fontAlgn="base"/>
            <a:r>
              <a:rPr lang="en-US" b="1" dirty="0" smtClean="0"/>
              <a:t>7. </a:t>
            </a:r>
            <a:r>
              <a:rPr lang="en-US" dirty="0" smtClean="0"/>
              <a:t>Speed Check:</a:t>
            </a:r>
          </a:p>
          <a:p>
            <a:pPr marL="342900" indent="-342900" fontAlgn="base">
              <a:buFont typeface="Arial" pitchFamily="34" charset="0"/>
              <a:buChar char="•"/>
            </a:pPr>
            <a:r>
              <a:rPr lang="en-US" b="0" dirty="0" smtClean="0"/>
              <a:t>Check Loading Times</a:t>
            </a:r>
          </a:p>
          <a:p>
            <a:pPr marL="342900" indent="-342900" fontAlgn="base">
              <a:buFont typeface="Arial" pitchFamily="34" charset="0"/>
              <a:buChar char="•"/>
            </a:pPr>
            <a:r>
              <a:rPr lang="en-US" b="0" dirty="0"/>
              <a:t>Run a performance analysis with </a:t>
            </a:r>
            <a:r>
              <a:rPr lang="en-US" b="0" i="1" dirty="0"/>
              <a:t>Google </a:t>
            </a:r>
            <a:r>
              <a:rPr lang="en-US" b="0" i="1" dirty="0" err="1"/>
              <a:t>PageSpeed</a:t>
            </a:r>
            <a:r>
              <a:rPr lang="en-US" b="0" i="1" dirty="0"/>
              <a:t> </a:t>
            </a:r>
            <a:r>
              <a:rPr lang="en-US" b="0" i="1" dirty="0" smtClean="0"/>
              <a:t>Insights.</a:t>
            </a:r>
          </a:p>
          <a:p>
            <a:pPr marL="342900" indent="-342900" fontAlgn="base">
              <a:buFont typeface="Arial" pitchFamily="34" charset="0"/>
              <a:buChar char="•"/>
            </a:pPr>
            <a:r>
              <a:rPr lang="en-US" b="0" dirty="0"/>
              <a:t>G</a:t>
            </a:r>
            <a:r>
              <a:rPr lang="en-US" b="0" dirty="0" smtClean="0"/>
              <a:t>et </a:t>
            </a:r>
            <a:r>
              <a:rPr lang="en-US" b="0" dirty="0"/>
              <a:t>your page speed score and </a:t>
            </a:r>
            <a:r>
              <a:rPr lang="en-US" b="0" dirty="0" smtClean="0"/>
              <a:t>improve highlighted errors.</a:t>
            </a:r>
            <a:endParaRPr lang="en-US" b="1"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662693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process…cont.</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startAt="8"/>
            </a:pPr>
            <a:r>
              <a:rPr lang="en-US" sz="2400" dirty="0" smtClean="0"/>
              <a:t>Link building strategy:</a:t>
            </a:r>
          </a:p>
          <a:p>
            <a:r>
              <a:rPr lang="en-US" b="0" dirty="0"/>
              <a:t>To set a strong foundation for link building, consider these key aspects:</a:t>
            </a:r>
          </a:p>
          <a:p>
            <a:pPr marL="342900" indent="-342900">
              <a:buFont typeface="Arial" pitchFamily="34" charset="0"/>
              <a:buChar char="•"/>
            </a:pPr>
            <a:r>
              <a:rPr lang="en-US" dirty="0"/>
              <a:t>Competitor Analysis:</a:t>
            </a:r>
            <a:r>
              <a:rPr lang="en-US" b="0" dirty="0"/>
              <a:t> Examine your competitors' backlink profiles to understand </a:t>
            </a:r>
            <a:r>
              <a:rPr lang="en-US" b="0" i="1" dirty="0"/>
              <a:t>where they get their links</a:t>
            </a:r>
            <a:r>
              <a:rPr lang="en-US" b="0" dirty="0"/>
              <a:t>. </a:t>
            </a:r>
          </a:p>
          <a:p>
            <a:pPr marL="342900" indent="-342900">
              <a:buFont typeface="Arial" pitchFamily="34" charset="0"/>
              <a:buChar char="•"/>
            </a:pPr>
            <a:r>
              <a:rPr lang="en-US" dirty="0"/>
              <a:t>Content Strategy:</a:t>
            </a:r>
            <a:r>
              <a:rPr lang="en-US" b="0" dirty="0"/>
              <a:t> Develop high-quality content like blogs, </a:t>
            </a:r>
            <a:r>
              <a:rPr lang="en-US" b="0" dirty="0" err="1"/>
              <a:t>infographics</a:t>
            </a:r>
            <a:r>
              <a:rPr lang="en-US" b="0" dirty="0"/>
              <a:t>, videos, or research reports that </a:t>
            </a:r>
            <a:r>
              <a:rPr lang="en-US" b="0" i="1" dirty="0"/>
              <a:t>naturally attract links.</a:t>
            </a:r>
          </a:p>
          <a:p>
            <a:pPr marL="342900" indent="-342900">
              <a:buFont typeface="Arial" pitchFamily="34" charset="0"/>
              <a:buChar char="•"/>
            </a:pPr>
            <a:r>
              <a:rPr lang="en-US" dirty="0"/>
              <a:t>Outreach Opportunities:</a:t>
            </a:r>
            <a:r>
              <a:rPr lang="en-US" b="0" dirty="0"/>
              <a:t> Identify relevant industry influencers, bloggers, or websites </a:t>
            </a:r>
            <a:r>
              <a:rPr lang="en-US" b="0" i="1" dirty="0"/>
              <a:t>to establish collaborations and gain backlinks</a:t>
            </a:r>
            <a:r>
              <a:rPr lang="en-US" b="0" dirty="0"/>
              <a:t>.</a:t>
            </a:r>
          </a:p>
          <a:p>
            <a:pPr marL="342900" indent="-342900">
              <a:buFont typeface="Arial" pitchFamily="34" charset="0"/>
              <a:buChar char="•"/>
            </a:pPr>
            <a:r>
              <a:rPr lang="en-US" dirty="0"/>
              <a:t>Technical SEO:</a:t>
            </a:r>
            <a:r>
              <a:rPr lang="en-US" b="0" dirty="0"/>
              <a:t> Make sure your website has a proper URL structure, effective internal linking, and is easily </a:t>
            </a:r>
            <a:r>
              <a:rPr lang="en-US" b="0" dirty="0" err="1"/>
              <a:t>crawlable</a:t>
            </a:r>
            <a:r>
              <a:rPr lang="en-US" b="0" dirty="0"/>
              <a:t> to </a:t>
            </a:r>
            <a:r>
              <a:rPr lang="en-US" b="0" i="1" dirty="0"/>
              <a:t>support link building.</a:t>
            </a:r>
          </a:p>
          <a:p>
            <a:pPr marL="342900" indent="-342900">
              <a:buFont typeface="Arial" pitchFamily="34" charset="0"/>
              <a:buChar char="•"/>
            </a:pPr>
            <a:endParaRPr lang="en-US" dirty="0" smtClean="0"/>
          </a:p>
          <a:p>
            <a:pPr marL="342900" indent="-342900">
              <a:buFont typeface="Arial" pitchFamily="34" charset="0"/>
              <a:buChar char="•"/>
            </a:pPr>
            <a:r>
              <a:rPr lang="en-US" dirty="0" smtClean="0"/>
              <a:t>Avoid </a:t>
            </a:r>
            <a:r>
              <a:rPr lang="en-US" dirty="0"/>
              <a:t>Black Hat Techniques:</a:t>
            </a:r>
            <a:r>
              <a:rPr lang="en-US" b="0" dirty="0"/>
              <a:t> Steer clear of link schemes, buying links, or manipulative tactics to avoid search engine penalties.</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047415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process…cont.</a:t>
            </a:r>
            <a:endParaRPr lang="en-US" dirty="0"/>
          </a:p>
        </p:txBody>
      </p:sp>
      <p:sp>
        <p:nvSpPr>
          <p:cNvPr id="3" name="Content Placeholder 2"/>
          <p:cNvSpPr>
            <a:spLocks noGrp="1"/>
          </p:cNvSpPr>
          <p:nvPr>
            <p:ph idx="1"/>
          </p:nvPr>
        </p:nvSpPr>
        <p:spPr/>
        <p:txBody>
          <a:bodyPr/>
          <a:lstStyle/>
          <a:p>
            <a:r>
              <a:rPr lang="en-US" dirty="0" smtClean="0">
                <a:solidFill>
                  <a:srgbClr val="C00000"/>
                </a:solidFill>
                <a:sym typeface="Wingdings" pitchFamily="2" charset="2"/>
              </a:rPr>
              <a:t></a:t>
            </a:r>
            <a:r>
              <a:rPr lang="en-US" dirty="0" smtClean="0">
                <a:sym typeface="Wingdings" pitchFamily="2" charset="2"/>
              </a:rPr>
              <a:t> </a:t>
            </a:r>
            <a:r>
              <a:rPr lang="en-US" dirty="0" smtClean="0"/>
              <a:t>LAUNCH </a:t>
            </a:r>
            <a:r>
              <a:rPr lang="en-US" dirty="0"/>
              <a:t>YOUR WEBSITE</a:t>
            </a:r>
            <a:r>
              <a:rPr lang="en-US" dirty="0" smtClean="0"/>
              <a:t>:</a:t>
            </a:r>
          </a:p>
          <a:p>
            <a:pPr marL="342900" indent="-342900">
              <a:buFont typeface="Arial" pitchFamily="34" charset="0"/>
              <a:buChar char="•"/>
            </a:pPr>
            <a:r>
              <a:rPr lang="en-US" dirty="0"/>
              <a:t>Check KPIs K</a:t>
            </a:r>
            <a:r>
              <a:rPr lang="en-US" b="0" dirty="0"/>
              <a:t>ey</a:t>
            </a:r>
            <a:r>
              <a:rPr lang="en-US" dirty="0"/>
              <a:t> P</a:t>
            </a:r>
            <a:r>
              <a:rPr lang="en-US" b="0" dirty="0"/>
              <a:t>erformance</a:t>
            </a:r>
            <a:r>
              <a:rPr lang="en-US" dirty="0"/>
              <a:t> I</a:t>
            </a:r>
            <a:r>
              <a:rPr lang="en-US" b="0" dirty="0"/>
              <a:t>ndicators</a:t>
            </a:r>
            <a:r>
              <a:rPr lang="en-US" dirty="0"/>
              <a:t>:</a:t>
            </a:r>
          </a:p>
          <a:p>
            <a:r>
              <a:rPr lang="en-US" b="0" dirty="0"/>
              <a:t>(Determine what metrics are most important for the website's goals</a:t>
            </a:r>
            <a:r>
              <a:rPr lang="en-US" dirty="0"/>
              <a:t>. </a:t>
            </a:r>
            <a:r>
              <a:rPr lang="en-US" dirty="0">
                <a:sym typeface="Wingdings" pitchFamily="2" charset="2"/>
              </a:rPr>
              <a:t> </a:t>
            </a:r>
            <a:r>
              <a:rPr lang="en-US" b="0" dirty="0"/>
              <a:t>time on site, bounce rate, visits.)</a:t>
            </a:r>
          </a:p>
          <a:p>
            <a:pPr lvl="1"/>
            <a:r>
              <a:rPr lang="en-US" dirty="0"/>
              <a:t>After a few days, it's time to check how your website is doing. Look into things like bounce rate and time on site to see which pages perform great, and which need improvements.</a:t>
            </a:r>
          </a:p>
          <a:p>
            <a:pPr marL="457200" indent="-457200">
              <a:buFont typeface="+mj-lt"/>
              <a:buAutoNum type="arabicPeriod" startAt="9"/>
            </a:pPr>
            <a:r>
              <a:rPr lang="en-US" dirty="0"/>
              <a:t>Performance Monitoring</a:t>
            </a:r>
            <a:r>
              <a:rPr lang="en-US" b="0" dirty="0"/>
              <a:t>:</a:t>
            </a:r>
          </a:p>
          <a:p>
            <a:pPr lvl="1"/>
            <a:r>
              <a:rPr lang="en-US" dirty="0"/>
              <a:t>Track site speed, user behavior, and overall traffic.</a:t>
            </a:r>
          </a:p>
          <a:p>
            <a:pPr lvl="1"/>
            <a:r>
              <a:rPr lang="en-US" dirty="0"/>
              <a:t>Analyze Google Analytics and Search Console data.</a:t>
            </a:r>
          </a:p>
          <a:p>
            <a:endParaRPr lang="en-US"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0395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process…cont.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0"/>
            </a:pPr>
            <a:r>
              <a:rPr lang="en-US" dirty="0" smtClean="0"/>
              <a:t>Reassess </a:t>
            </a:r>
            <a:r>
              <a:rPr lang="en-US" dirty="0"/>
              <a:t>Indexing and Visibility</a:t>
            </a:r>
            <a:r>
              <a:rPr lang="en-US" b="0" dirty="0"/>
              <a:t>:</a:t>
            </a:r>
          </a:p>
          <a:p>
            <a:pPr marL="731520" lvl="1" indent="-457200">
              <a:buFont typeface="+mj-lt"/>
              <a:buAutoNum type="arabicPeriod" startAt="10"/>
            </a:pPr>
            <a:r>
              <a:rPr lang="en-US" dirty="0"/>
              <a:t>Confirm proper indexation by search engines.</a:t>
            </a:r>
          </a:p>
          <a:p>
            <a:pPr marL="731520" lvl="1" indent="-457200">
              <a:buFont typeface="+mj-lt"/>
              <a:buAutoNum type="arabicPeriod" startAt="10"/>
            </a:pPr>
            <a:r>
              <a:rPr lang="en-US" dirty="0"/>
              <a:t>Identify any crawl errors or manual actions.</a:t>
            </a:r>
          </a:p>
          <a:p>
            <a:pPr marL="457200" indent="-457200">
              <a:buFont typeface="+mj-lt"/>
              <a:buAutoNum type="arabicPeriod" startAt="10"/>
            </a:pPr>
            <a:r>
              <a:rPr lang="en-US" dirty="0"/>
              <a:t>On-Page Review</a:t>
            </a:r>
            <a:r>
              <a:rPr lang="en-US" b="0" dirty="0"/>
              <a:t>:</a:t>
            </a:r>
          </a:p>
          <a:p>
            <a:pPr marL="731520" lvl="1" indent="-457200">
              <a:buFont typeface="+mj-lt"/>
              <a:buAutoNum type="arabicPeriod" startAt="10"/>
            </a:pPr>
            <a:r>
              <a:rPr lang="en-US" dirty="0"/>
              <a:t>Reassess meta titles, descriptions, and header tags.</a:t>
            </a:r>
          </a:p>
          <a:p>
            <a:pPr marL="731520" lvl="1" indent="-457200">
              <a:buFont typeface="+mj-lt"/>
              <a:buAutoNum type="arabicPeriod" startAt="10"/>
            </a:pPr>
            <a:r>
              <a:rPr lang="en-US" dirty="0"/>
              <a:t>Check for broken links and update internal linking as needed.</a:t>
            </a:r>
          </a:p>
          <a:p>
            <a:pPr marL="457200" indent="-457200">
              <a:buFont typeface="+mj-lt"/>
              <a:buAutoNum type="arabicPeriod" startAt="10"/>
            </a:pPr>
            <a:r>
              <a:rPr lang="en-US" dirty="0"/>
              <a:t>Content Analysis</a:t>
            </a:r>
            <a:r>
              <a:rPr lang="en-US" b="0" dirty="0"/>
              <a:t>:</a:t>
            </a:r>
          </a:p>
          <a:p>
            <a:pPr lvl="1"/>
            <a:r>
              <a:rPr lang="en-US" dirty="0"/>
              <a:t>Review content for relevance and freshness.</a:t>
            </a:r>
          </a:p>
          <a:p>
            <a:pPr lvl="1"/>
            <a:r>
              <a:rPr lang="en-US" dirty="0"/>
              <a:t>Identify content gaps and opportunities for updates or new content.</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081009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Seo</a:t>
            </a:r>
            <a:r>
              <a:rPr lang="en-US" dirty="0"/>
              <a:t> site audit </a:t>
            </a:r>
            <a:r>
              <a:rPr lang="en-US" dirty="0">
                <a:solidFill>
                  <a:srgbClr val="002060"/>
                </a:solidFill>
              </a:rPr>
              <a:t>process…cont.</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13"/>
            </a:pPr>
            <a:r>
              <a:rPr lang="en-US" dirty="0"/>
              <a:t>Spread the word</a:t>
            </a:r>
          </a:p>
          <a:p>
            <a:pPr marL="457200" indent="-457200">
              <a:buFont typeface="Arial" pitchFamily="34" charset="0"/>
              <a:buChar char="•"/>
            </a:pPr>
            <a:r>
              <a:rPr lang="en-US" b="0" dirty="0"/>
              <a:t>Once your new website is running smoothly, it's time to generate some buzz. Post the news on social media, your blog and send out a newsletter. Reach out to media outlets and bloggers within your market and share the news. A website launch is a great way to get some extra attention for your company.</a:t>
            </a:r>
          </a:p>
          <a:p>
            <a:pPr marL="457200" indent="-457200">
              <a:buFont typeface="+mj-lt"/>
              <a:buAutoNum type="arabicPeriod" startAt="14"/>
            </a:pPr>
            <a:r>
              <a:rPr lang="en-US" dirty="0"/>
              <a:t>Keep </a:t>
            </a:r>
            <a:r>
              <a:rPr lang="en-US" dirty="0" smtClean="0"/>
              <a:t>improving</a:t>
            </a:r>
          </a:p>
          <a:p>
            <a:pPr marL="342900" indent="-342900">
              <a:buFont typeface="Arial" pitchFamily="34" charset="0"/>
              <a:buChar char="•"/>
            </a:pPr>
            <a:r>
              <a:rPr lang="en-US" b="0" dirty="0" smtClean="0"/>
              <a:t>If </a:t>
            </a:r>
            <a:r>
              <a:rPr lang="en-US" b="0" dirty="0" err="1" smtClean="0"/>
              <a:t>googlebot</a:t>
            </a:r>
            <a:r>
              <a:rPr lang="en-US" b="0" dirty="0" smtClean="0"/>
              <a:t> visit you, before you have updated any content on your site, it will try to visit you after a longer interval next time.</a:t>
            </a:r>
          </a:p>
          <a:p>
            <a:pPr marL="342900" indent="-342900">
              <a:buFont typeface="Arial" pitchFamily="34" charset="0"/>
              <a:buChar char="•"/>
            </a:pPr>
            <a:r>
              <a:rPr lang="en-US" b="0" dirty="0" smtClean="0"/>
              <a:t>&amp; vise versa</a:t>
            </a:r>
          </a:p>
          <a:p>
            <a:pPr marL="342900" indent="-342900">
              <a:buFont typeface="Arial" pitchFamily="34" charset="0"/>
              <a:buChar char="•"/>
            </a:pPr>
            <a:r>
              <a:rPr lang="en-US" b="0" dirty="0" smtClean="0"/>
              <a:t>Regular content </a:t>
            </a:r>
            <a:r>
              <a:rPr lang="en-US" b="0" dirty="0" err="1" smtClean="0"/>
              <a:t>updation</a:t>
            </a:r>
            <a:r>
              <a:rPr lang="en-US" b="0" dirty="0" smtClean="0"/>
              <a:t> with new &amp; updated keywords </a:t>
            </a:r>
            <a:r>
              <a:rPr lang="en-US" b="0" dirty="0" smtClean="0">
                <a:sym typeface="Wingdings" pitchFamily="2" charset="2"/>
              </a:rPr>
              <a:t> </a:t>
            </a:r>
            <a:r>
              <a:rPr lang="en-US" dirty="0" smtClean="0">
                <a:solidFill>
                  <a:srgbClr val="002060"/>
                </a:solidFill>
                <a:sym typeface="Wingdings" pitchFamily="2" charset="2"/>
              </a:rPr>
              <a:t>diversifies your audience</a:t>
            </a:r>
            <a:r>
              <a:rPr lang="en-US" b="0" dirty="0" smtClean="0">
                <a:sym typeface="Wingdings" pitchFamily="2" charset="2"/>
              </a:rPr>
              <a:t>, you </a:t>
            </a:r>
            <a:r>
              <a:rPr lang="en-US" dirty="0" smtClean="0">
                <a:solidFill>
                  <a:srgbClr val="002060"/>
                </a:solidFill>
                <a:sym typeface="Wingdings" pitchFamily="2" charset="2"/>
              </a:rPr>
              <a:t>out rank your competition by taking away his breathing room.</a:t>
            </a:r>
            <a:endParaRPr lang="en-US" dirty="0" smtClean="0">
              <a:solidFill>
                <a:srgbClr val="002060"/>
              </a:solidFill>
            </a:endParaRP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169163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Seo</a:t>
            </a:r>
            <a:r>
              <a:rPr lang="en-US" dirty="0" smtClean="0"/>
              <a:t> audit report</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pitchFamily="34" charset="0"/>
              <a:buChar char="•"/>
            </a:pPr>
            <a:r>
              <a:rPr lang="en-US" dirty="0"/>
              <a:t>Identify key performance indicators (KPIs</a:t>
            </a:r>
            <a:r>
              <a:rPr lang="en-US" dirty="0" smtClean="0"/>
              <a:t>):</a:t>
            </a:r>
            <a:r>
              <a:rPr lang="en-US" b="0" dirty="0" smtClean="0"/>
              <a:t> </a:t>
            </a:r>
            <a:r>
              <a:rPr lang="en-US" b="0" dirty="0"/>
              <a:t>Determine what metrics are most important for the website's goals</a:t>
            </a:r>
            <a:r>
              <a:rPr lang="en-US" b="0" dirty="0" smtClean="0"/>
              <a:t>.</a:t>
            </a:r>
          </a:p>
          <a:p>
            <a:pPr marL="342900" indent="-342900">
              <a:buFont typeface="Arial" pitchFamily="34" charset="0"/>
              <a:buChar char="•"/>
            </a:pPr>
            <a:r>
              <a:rPr lang="en-US" dirty="0" smtClean="0"/>
              <a:t>Benchmark </a:t>
            </a:r>
            <a:r>
              <a:rPr lang="en-US" dirty="0"/>
              <a:t>current </a:t>
            </a:r>
            <a:r>
              <a:rPr lang="en-US" dirty="0" smtClean="0"/>
              <a:t>performance:</a:t>
            </a:r>
            <a:r>
              <a:rPr lang="en-US" b="0" dirty="0" smtClean="0"/>
              <a:t> </a:t>
            </a:r>
            <a:r>
              <a:rPr lang="en-US" b="0" dirty="0"/>
              <a:t>Establish a baseline for comparison before making </a:t>
            </a:r>
            <a:r>
              <a:rPr lang="en-US" b="0" dirty="0" smtClean="0"/>
              <a:t>changes.</a:t>
            </a:r>
          </a:p>
          <a:p>
            <a:pPr marL="342900" indent="-342900">
              <a:buFont typeface="Arial" pitchFamily="34" charset="0"/>
              <a:buChar char="•"/>
            </a:pPr>
            <a:r>
              <a:rPr lang="en-US" dirty="0" smtClean="0"/>
              <a:t>Prioritize issues:</a:t>
            </a:r>
            <a:r>
              <a:rPr lang="en-US" b="0" dirty="0" smtClean="0"/>
              <a:t> Sort findings by their potential impact on performance and urgency.</a:t>
            </a:r>
          </a:p>
          <a:p>
            <a:pPr marL="342900" indent="-342900">
              <a:buFont typeface="Arial" pitchFamily="34" charset="0"/>
              <a:buChar char="•"/>
            </a:pPr>
            <a:r>
              <a:rPr lang="en-US" dirty="0" smtClean="0"/>
              <a:t>Implement changes:</a:t>
            </a:r>
            <a:r>
              <a:rPr lang="en-US" b="0" dirty="0" smtClean="0"/>
              <a:t> Make the recommended improvements based on the audit.</a:t>
            </a:r>
          </a:p>
          <a:p>
            <a:pPr marL="342900" indent="-342900">
              <a:buFont typeface="Arial" pitchFamily="34" charset="0"/>
              <a:buChar char="•"/>
            </a:pPr>
            <a:r>
              <a:rPr lang="en-US" dirty="0" smtClean="0"/>
              <a:t>Monitor progress: </a:t>
            </a:r>
            <a:r>
              <a:rPr lang="en-US" b="0" dirty="0" smtClean="0"/>
              <a:t>Track the KPIs over time to measure the effectiveness of the changes.</a:t>
            </a:r>
          </a:p>
          <a:p>
            <a:pPr marL="342900" indent="-342900">
              <a:buFont typeface="Arial" pitchFamily="34" charset="0"/>
              <a:buChar char="•"/>
            </a:pPr>
            <a:r>
              <a:rPr lang="en-US" dirty="0" smtClean="0"/>
              <a:t>Report to stakeholders:</a:t>
            </a:r>
            <a:r>
              <a:rPr lang="en-US" b="0" dirty="0" smtClean="0"/>
              <a:t> Communicate the findings, actions taken, and results to clients or team members in a clear format</a:t>
            </a:r>
            <a:endParaRPr lang="en-US" b="0"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480435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Seo</a:t>
            </a:r>
            <a:r>
              <a:rPr lang="en-US" dirty="0" smtClean="0"/>
              <a:t> site audit </a:t>
            </a:r>
            <a:r>
              <a:rPr lang="en-US" dirty="0" err="1" smtClean="0"/>
              <a:t>befor</a:t>
            </a:r>
            <a:r>
              <a:rPr lang="en-US" dirty="0" smtClean="0"/>
              <a:t> </a:t>
            </a:r>
            <a:r>
              <a:rPr lang="en-US" dirty="0" err="1" smtClean="0"/>
              <a:t>vs</a:t>
            </a:r>
            <a:r>
              <a:rPr lang="en-US" dirty="0" smtClean="0"/>
              <a:t> after launch</a:t>
            </a:r>
            <a:endParaRPr lang="en-US" dirty="0"/>
          </a:p>
        </p:txBody>
      </p:sp>
      <p:sp>
        <p:nvSpPr>
          <p:cNvPr id="3" name="Content Placeholder 2"/>
          <p:cNvSpPr>
            <a:spLocks noGrp="1"/>
          </p:cNvSpPr>
          <p:nvPr>
            <p:ph idx="1"/>
          </p:nvPr>
        </p:nvSpPr>
        <p:spPr/>
        <p:txBody>
          <a:bodyPr>
            <a:normAutofit/>
          </a:bodyPr>
          <a:lstStyle/>
          <a:p>
            <a:r>
              <a:rPr lang="en-US" b="0" dirty="0"/>
              <a:t>An SEO audit serves distinct purposes depending on whether it's conducted before or after launching a website. </a:t>
            </a:r>
            <a:endParaRPr lang="en-US" b="0" dirty="0" smtClean="0"/>
          </a:p>
          <a:p>
            <a:r>
              <a:rPr lang="en-US" b="0" dirty="0" smtClean="0"/>
              <a:t>When </a:t>
            </a:r>
            <a:r>
              <a:rPr lang="en-US" b="0" dirty="0"/>
              <a:t>performed </a:t>
            </a:r>
            <a:r>
              <a:rPr lang="en-US" dirty="0">
                <a:solidFill>
                  <a:schemeClr val="tx2"/>
                </a:solidFill>
              </a:rPr>
              <a:t>before launch</a:t>
            </a:r>
            <a:r>
              <a:rPr lang="en-US" b="0" dirty="0"/>
              <a:t>, an SEO audit is crucial for </a:t>
            </a:r>
            <a:r>
              <a:rPr lang="en-US" b="0" i="1" dirty="0"/>
              <a:t>early issue detection</a:t>
            </a:r>
            <a:r>
              <a:rPr lang="en-US" b="0" dirty="0"/>
              <a:t>, allowing you to </a:t>
            </a:r>
            <a:r>
              <a:rPr lang="en-US" b="0" u="sng" dirty="0"/>
              <a:t>identify and fix problems </a:t>
            </a:r>
            <a:r>
              <a:rPr lang="en-US" b="0" i="1" dirty="0" smtClean="0"/>
              <a:t>before</a:t>
            </a:r>
            <a:r>
              <a:rPr lang="en-US" b="0" dirty="0" smtClean="0"/>
              <a:t> </a:t>
            </a:r>
            <a:r>
              <a:rPr lang="en-US" b="0" dirty="0"/>
              <a:t>they impact your site's </a:t>
            </a:r>
            <a:r>
              <a:rPr lang="en-US" b="0" dirty="0" smtClean="0"/>
              <a:t>debut.</a:t>
            </a:r>
          </a:p>
          <a:p>
            <a:r>
              <a:rPr lang="en-US" b="0" dirty="0"/>
              <a:t>In contrast, conducting an SEO audit </a:t>
            </a:r>
            <a:r>
              <a:rPr lang="en-US" dirty="0">
                <a:solidFill>
                  <a:srgbClr val="002060"/>
                </a:solidFill>
              </a:rPr>
              <a:t>after launching</a:t>
            </a:r>
            <a:r>
              <a:rPr lang="en-US" b="0" dirty="0"/>
              <a:t> a website provides </a:t>
            </a:r>
            <a:r>
              <a:rPr lang="en-US" b="0" i="1" dirty="0"/>
              <a:t>real-world validation </a:t>
            </a:r>
            <a:r>
              <a:rPr lang="en-US" b="0" dirty="0"/>
              <a:t>of your site's performance. </a:t>
            </a:r>
            <a:endParaRPr lang="en-US" b="0" dirty="0" smtClean="0"/>
          </a:p>
          <a:p>
            <a:r>
              <a:rPr lang="en-US" b="0" dirty="0" smtClean="0"/>
              <a:t>It </a:t>
            </a:r>
            <a:r>
              <a:rPr lang="en-US" b="0" dirty="0"/>
              <a:t>reveals how users and search engines interact with the site in a live environment, offering </a:t>
            </a:r>
            <a:r>
              <a:rPr lang="en-US" b="0" i="1" dirty="0"/>
              <a:t>insights</a:t>
            </a:r>
            <a:r>
              <a:rPr lang="en-US" b="0" dirty="0"/>
              <a:t> into user behavior that might highlight navigation or content issues. </a:t>
            </a:r>
            <a:endParaRPr lang="en-US" b="0" dirty="0" smtClean="0"/>
          </a:p>
          <a:p>
            <a:r>
              <a:rPr lang="en-US" b="0" dirty="0"/>
              <a:t/>
            </a:r>
            <a:br>
              <a:rPr lang="en-US" b="0" dirty="0"/>
            </a:br>
            <a:r>
              <a:rPr lang="en-US" b="0" dirty="0" smtClean="0"/>
              <a:t>.</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329126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seo</a:t>
            </a:r>
            <a:r>
              <a:rPr lang="en-US" dirty="0" smtClean="0"/>
              <a:t> audit report</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0" dirty="0" smtClean="0"/>
              <a:t>Use tools like </a:t>
            </a:r>
            <a:r>
              <a:rPr lang="en-US" dirty="0" err="1" smtClean="0"/>
              <a:t>SiteBulb</a:t>
            </a:r>
            <a:r>
              <a:rPr lang="en-US" dirty="0" smtClean="0"/>
              <a:t>, </a:t>
            </a:r>
            <a:r>
              <a:rPr lang="en-US" b="0" dirty="0" smtClean="0"/>
              <a:t> </a:t>
            </a:r>
            <a:r>
              <a:rPr lang="en-US" dirty="0" err="1" smtClean="0"/>
              <a:t>SEOQuake</a:t>
            </a:r>
            <a:endParaRPr lang="en-US" b="0" dirty="0" smtClean="0"/>
          </a:p>
          <a:p>
            <a:pPr marL="342900" indent="-342900">
              <a:buFont typeface="Arial" pitchFamily="34" charset="0"/>
              <a:buChar char="•"/>
            </a:pPr>
            <a:r>
              <a:rPr lang="en-US" b="0" dirty="0" smtClean="0"/>
              <a:t>To </a:t>
            </a:r>
            <a:r>
              <a:rPr lang="en-US" b="0" dirty="0"/>
              <a:t>find out what templates are commonly used for SEO reports, visit the following link: </a:t>
            </a:r>
            <a:r>
              <a:rPr lang="en-US" b="0" dirty="0" smtClean="0"/>
              <a:t> </a:t>
            </a:r>
            <a:r>
              <a:rPr lang="en-US" b="0" dirty="0">
                <a:hlinkClick r:id="rId2"/>
              </a:rPr>
              <a:t>https://youtu.be/YfRe1STZNr4?si=_</a:t>
            </a:r>
            <a:r>
              <a:rPr lang="en-US" b="0" dirty="0" smtClean="0">
                <a:hlinkClick r:id="rId2"/>
              </a:rPr>
              <a:t>BU1uxiEYF3_xEvJ</a:t>
            </a:r>
            <a:endParaRPr lang="en-US" b="0" dirty="0" smtClean="0"/>
          </a:p>
          <a:p>
            <a:pPr marL="342900" indent="-342900">
              <a:buFont typeface="Arial" pitchFamily="34" charset="0"/>
              <a:buChar char="•"/>
            </a:pPr>
            <a:r>
              <a:rPr lang="en-US" b="0" dirty="0" smtClean="0"/>
              <a:t>Carry out an SEO site audit for your project website &amp; attach it in out project file.</a:t>
            </a:r>
          </a:p>
          <a:p>
            <a:pPr marL="342900" indent="-342900">
              <a:buFont typeface="Arial" pitchFamily="34" charset="0"/>
              <a:buChar char="•"/>
            </a:pPr>
            <a:endParaRPr lang="en-US" b="0"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4091672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SsEO</a:t>
            </a:r>
            <a:r>
              <a:rPr lang="en-US" dirty="0" smtClean="0"/>
              <a:t> </a:t>
            </a:r>
            <a:r>
              <a:rPr lang="en-US" dirty="0"/>
              <a:t>auditing tool</a:t>
            </a:r>
          </a:p>
        </p:txBody>
      </p:sp>
      <p:sp>
        <p:nvSpPr>
          <p:cNvPr id="3" name="Content Placeholder 2"/>
          <p:cNvSpPr>
            <a:spLocks noGrp="1"/>
          </p:cNvSpPr>
          <p:nvPr>
            <p:ph idx="1"/>
          </p:nvPr>
        </p:nvSpPr>
        <p:spPr/>
        <p:txBody>
          <a:bodyPr/>
          <a:lstStyle/>
          <a:p>
            <a:pPr marL="342900" lvl="1" indent="-342900">
              <a:spcAft>
                <a:spcPts val="600"/>
              </a:spcAft>
              <a:buClrTx/>
            </a:pPr>
            <a:r>
              <a:rPr lang="en-US" dirty="0" smtClean="0"/>
              <a:t>You'll </a:t>
            </a:r>
            <a:r>
              <a:rPr lang="en-US" dirty="0"/>
              <a:t>need an SEO auditing tool like </a:t>
            </a:r>
            <a:r>
              <a:rPr lang="en-US" dirty="0" err="1"/>
              <a:t>Semrush's</a:t>
            </a:r>
            <a:r>
              <a:rPr lang="en-US" dirty="0"/>
              <a:t> Site Audit. </a:t>
            </a:r>
            <a:endParaRPr lang="en-US" dirty="0" smtClean="0"/>
          </a:p>
          <a:p>
            <a:pPr marL="342900" lvl="1" indent="-342900">
              <a:spcAft>
                <a:spcPts val="600"/>
              </a:spcAft>
              <a:buClrTx/>
            </a:pPr>
            <a:r>
              <a:rPr lang="en-US" dirty="0"/>
              <a:t>C</a:t>
            </a:r>
            <a:r>
              <a:rPr lang="en-US" dirty="0" smtClean="0"/>
              <a:t>reate </a:t>
            </a:r>
            <a:r>
              <a:rPr lang="en-US" dirty="0"/>
              <a:t>a project and set up the audit. </a:t>
            </a:r>
          </a:p>
          <a:p>
            <a:pPr marL="342900" indent="-342900">
              <a:buFont typeface="Arial" pitchFamily="34" charset="0"/>
              <a:buChar char="•"/>
            </a:pPr>
            <a:endParaRPr lang="en-US" dirty="0"/>
          </a:p>
        </p:txBody>
      </p:sp>
      <p:pic>
        <p:nvPicPr>
          <p:cNvPr id="4" name="Picture 2" descr="site audit dash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609536"/>
            <a:ext cx="6241775" cy="39737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33400" y="6555601"/>
            <a:ext cx="7772400" cy="276999"/>
            <a:chOff x="685800" y="6400800"/>
            <a:chExt cx="7772400" cy="276999"/>
          </a:xfrm>
        </p:grpSpPr>
        <p:sp>
          <p:nvSpPr>
            <p:cNvPr id="6" name="TextBox 5"/>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7" name="TextBox 6"/>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8" name="TextBox 7"/>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3065919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 Domain</a:t>
            </a:r>
          </a:p>
        </p:txBody>
      </p:sp>
      <p:sp>
        <p:nvSpPr>
          <p:cNvPr id="3" name="Content Placeholder 2"/>
          <p:cNvSpPr>
            <a:spLocks noGrp="1"/>
          </p:cNvSpPr>
          <p:nvPr>
            <p:ph idx="1"/>
          </p:nvPr>
        </p:nvSpPr>
        <p:spPr/>
        <p:txBody>
          <a:bodyPr/>
          <a:lstStyle/>
          <a:p>
            <a:r>
              <a:rPr lang="en-US" dirty="0"/>
              <a:t>EMD</a:t>
            </a:r>
            <a:r>
              <a:rPr lang="en-US" b="0" dirty="0"/>
              <a:t>, or </a:t>
            </a:r>
            <a:r>
              <a:rPr lang="en-US" dirty="0"/>
              <a:t>E</a:t>
            </a:r>
            <a:r>
              <a:rPr lang="en-US" b="0" dirty="0"/>
              <a:t>xact </a:t>
            </a:r>
            <a:r>
              <a:rPr lang="en-US" dirty="0"/>
              <a:t>M</a:t>
            </a:r>
            <a:r>
              <a:rPr lang="en-US" b="0" dirty="0"/>
              <a:t>atch </a:t>
            </a:r>
            <a:r>
              <a:rPr lang="en-US" dirty="0"/>
              <a:t>D</a:t>
            </a:r>
            <a:r>
              <a:rPr lang="en-US" b="0" dirty="0"/>
              <a:t>omain, refers to a domain name that exactly matches a specific keyword or phrase. This concept is often used in SEO (Search Engine Optimization) to create domain names that align with common search terms or queries, with the goal of improving search engine visibility and rankings.</a:t>
            </a:r>
          </a:p>
          <a:p>
            <a:r>
              <a:rPr lang="en-US" b="0" dirty="0"/>
              <a:t>For example, if your business specializes in selling pet food, an EMD might be something like "PetFoodStore.com" or "BuyPetFood.com." The theory behind EMDs is that by incorporating a highly searched keyword directly into the domain name, a website might gain a boost in search engine results.</a:t>
            </a:r>
          </a:p>
          <a:p>
            <a:r>
              <a:rPr lang="en-US" b="0" dirty="0"/>
              <a:t>However, Google's algorithm</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89636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t>
            </a:r>
            <a:r>
              <a:rPr lang="en-US" dirty="0" err="1" smtClean="0"/>
              <a:t>seo</a:t>
            </a:r>
            <a:r>
              <a:rPr lang="en-US" dirty="0" smtClean="0"/>
              <a:t> audit</a:t>
            </a:r>
            <a:endParaRPr lang="en-US" dirty="0"/>
          </a:p>
        </p:txBody>
      </p:sp>
      <p:sp>
        <p:nvSpPr>
          <p:cNvPr id="3" name="Content Placeholder 2"/>
          <p:cNvSpPr>
            <a:spLocks noGrp="1"/>
          </p:cNvSpPr>
          <p:nvPr>
            <p:ph idx="1"/>
          </p:nvPr>
        </p:nvSpPr>
        <p:spPr/>
        <p:txBody>
          <a:bodyPr/>
          <a:lstStyle/>
          <a:p>
            <a:r>
              <a:rPr lang="en-US" b="0" dirty="0"/>
              <a:t>The goal of an SEO site </a:t>
            </a:r>
            <a:r>
              <a:rPr lang="en-US" b="0" dirty="0" smtClean="0"/>
              <a:t>audit </a:t>
            </a:r>
            <a:r>
              <a:rPr lang="en-US" b="0" dirty="0"/>
              <a:t>is to uncover opportunities for optimization that can improve the website's </a:t>
            </a:r>
            <a:r>
              <a:rPr lang="en-US" dirty="0"/>
              <a:t>visibility</a:t>
            </a:r>
            <a:r>
              <a:rPr lang="en-US" b="0" dirty="0"/>
              <a:t>, </a:t>
            </a:r>
            <a:r>
              <a:rPr lang="en-US" dirty="0"/>
              <a:t>traffic</a:t>
            </a:r>
            <a:r>
              <a:rPr lang="en-US" b="0" dirty="0"/>
              <a:t>, and ultimately, </a:t>
            </a:r>
            <a:r>
              <a:rPr lang="en-US" dirty="0"/>
              <a:t>conversions</a:t>
            </a:r>
            <a:r>
              <a:rPr lang="en-US" b="0" dirty="0"/>
              <a:t>, </a:t>
            </a:r>
            <a:r>
              <a:rPr lang="en-US" dirty="0">
                <a:solidFill>
                  <a:srgbClr val="C00000"/>
                </a:solidFill>
              </a:rPr>
              <a:t>leading to a higher return on investment </a:t>
            </a:r>
            <a:r>
              <a:rPr lang="en-US" b="0" dirty="0"/>
              <a:t>for the client.</a:t>
            </a:r>
            <a:endParaRPr lang="en-US" dirty="0"/>
          </a:p>
        </p:txBody>
      </p:sp>
      <p:grpSp>
        <p:nvGrpSpPr>
          <p:cNvPr id="8" name="Group 7"/>
          <p:cNvGrpSpPr/>
          <p:nvPr/>
        </p:nvGrpSpPr>
        <p:grpSpPr>
          <a:xfrm>
            <a:off x="533400" y="6555601"/>
            <a:ext cx="7772400" cy="276999"/>
            <a:chOff x="685800" y="6400800"/>
            <a:chExt cx="7772400" cy="276999"/>
          </a:xfrm>
        </p:grpSpPr>
        <p:sp>
          <p:nvSpPr>
            <p:cNvPr id="9" name="TextBox 8"/>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10" name="TextBox 9"/>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11" name="TextBox 10"/>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714135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fontScale="90000"/>
          </a:bodyPr>
          <a:lstStyle/>
          <a:p>
            <a:r>
              <a:rPr lang="en-US" dirty="0" smtClean="0"/>
              <a:t>Manual </a:t>
            </a:r>
            <a:r>
              <a:rPr lang="en-US" dirty="0" err="1" smtClean="0"/>
              <a:t>seo</a:t>
            </a:r>
            <a:r>
              <a:rPr lang="en-US" dirty="0" smtClean="0"/>
              <a:t> audit </a:t>
            </a:r>
            <a:r>
              <a:rPr lang="en-US" dirty="0" err="1" smtClean="0">
                <a:solidFill>
                  <a:srgbClr val="C00000"/>
                </a:solidFill>
              </a:rPr>
              <a:t>vs</a:t>
            </a:r>
            <a:r>
              <a:rPr lang="en-US" dirty="0" smtClean="0">
                <a:solidFill>
                  <a:srgbClr val="C00000"/>
                </a:solidFill>
              </a:rPr>
              <a:t> </a:t>
            </a:r>
            <a:r>
              <a:rPr lang="en-US" dirty="0" smtClean="0"/>
              <a:t/>
            </a:r>
            <a:br>
              <a:rPr lang="en-US" dirty="0" smtClean="0"/>
            </a:br>
            <a:r>
              <a:rPr lang="en-US" dirty="0" err="1" smtClean="0">
                <a:solidFill>
                  <a:schemeClr val="accent3">
                    <a:lumMod val="75000"/>
                  </a:schemeClr>
                </a:solidFill>
              </a:rPr>
              <a:t>seo</a:t>
            </a:r>
            <a:r>
              <a:rPr lang="en-US" dirty="0" smtClean="0">
                <a:solidFill>
                  <a:schemeClr val="accent3">
                    <a:lumMod val="75000"/>
                  </a:schemeClr>
                </a:solidFill>
              </a:rPr>
              <a:t> audit using specialized tools</a:t>
            </a:r>
            <a:endParaRPr lang="en-US" dirty="0">
              <a:solidFill>
                <a:schemeClr val="accent3">
                  <a:lumMod val="75000"/>
                </a:schemeClr>
              </a:solidFill>
            </a:endParaRPr>
          </a:p>
        </p:txBody>
      </p:sp>
      <p:sp>
        <p:nvSpPr>
          <p:cNvPr id="3" name="Content Placeholder 2"/>
          <p:cNvSpPr>
            <a:spLocks noGrp="1"/>
          </p:cNvSpPr>
          <p:nvPr>
            <p:ph idx="1"/>
          </p:nvPr>
        </p:nvSpPr>
        <p:spPr/>
        <p:txBody>
          <a:bodyPr>
            <a:normAutofit/>
          </a:bodyPr>
          <a:lstStyle/>
          <a:p>
            <a:r>
              <a:rPr lang="en-US" dirty="0" smtClean="0"/>
              <a:t>“ Manual </a:t>
            </a:r>
            <a:r>
              <a:rPr lang="en-US" dirty="0"/>
              <a:t>SEO </a:t>
            </a:r>
            <a:r>
              <a:rPr lang="en-US" dirty="0" smtClean="0"/>
              <a:t>Audit</a:t>
            </a:r>
            <a:r>
              <a:rPr lang="en-US" b="0" dirty="0"/>
              <a:t> </a:t>
            </a:r>
            <a:r>
              <a:rPr lang="en-US" b="0" dirty="0" smtClean="0"/>
              <a:t>is</a:t>
            </a:r>
            <a:r>
              <a:rPr lang="en-US" b="0" dirty="0"/>
              <a:t> </a:t>
            </a:r>
            <a:r>
              <a:rPr lang="en-US" dirty="0"/>
              <a:t>c</a:t>
            </a:r>
            <a:r>
              <a:rPr lang="en-US" dirty="0" smtClean="0"/>
              <a:t>onducted </a:t>
            </a:r>
            <a:r>
              <a:rPr lang="en-US" dirty="0"/>
              <a:t>by </a:t>
            </a:r>
            <a:r>
              <a:rPr lang="en-US" dirty="0" smtClean="0"/>
              <a:t>experts</a:t>
            </a:r>
            <a:r>
              <a:rPr lang="en-US" b="0" dirty="0" smtClean="0"/>
              <a:t>, involving manually reviewing  </a:t>
            </a:r>
            <a:r>
              <a:rPr lang="en-US" b="0" dirty="0"/>
              <a:t>your website</a:t>
            </a:r>
            <a:r>
              <a:rPr lang="en-US" b="0" dirty="0" smtClean="0"/>
              <a:t>.”</a:t>
            </a:r>
            <a:endParaRPr lang="en-US" b="0" dirty="0"/>
          </a:p>
          <a:p>
            <a:pPr marL="342900" indent="-342900">
              <a:buFont typeface="Arial" pitchFamily="34" charset="0"/>
              <a:buChar char="•"/>
            </a:pPr>
            <a:r>
              <a:rPr lang="en-US" b="0" dirty="0" smtClean="0"/>
              <a:t>They offer </a:t>
            </a:r>
            <a:r>
              <a:rPr lang="en-US" dirty="0" smtClean="0"/>
              <a:t>Customized analysis</a:t>
            </a:r>
            <a:r>
              <a:rPr lang="en-US" b="0" dirty="0" smtClean="0"/>
              <a:t> after thoroughly </a:t>
            </a:r>
            <a:r>
              <a:rPr lang="en-US" b="0" dirty="0"/>
              <a:t>understanding </a:t>
            </a:r>
            <a:r>
              <a:rPr lang="en-US" b="0" dirty="0" smtClean="0"/>
              <a:t>your </a:t>
            </a:r>
            <a:r>
              <a:rPr lang="en-US" b="0" dirty="0"/>
              <a:t>website’s unique needs and provides tailored recommendations</a:t>
            </a:r>
            <a:r>
              <a:rPr lang="en-US" b="0" dirty="0" smtClean="0"/>
              <a:t>.</a:t>
            </a:r>
          </a:p>
          <a:p>
            <a:pPr marL="342900" indent="-342900">
              <a:buFont typeface="Arial" pitchFamily="34" charset="0"/>
              <a:buChar char="•"/>
            </a:pPr>
            <a:r>
              <a:rPr lang="en-US" b="0" dirty="0" smtClean="0"/>
              <a:t>They can </a:t>
            </a:r>
            <a:r>
              <a:rPr lang="en-US" dirty="0" smtClean="0"/>
              <a:t>identify specific issues </a:t>
            </a:r>
            <a:r>
              <a:rPr lang="en-US" b="0" dirty="0" smtClean="0"/>
              <a:t> that automated tools might miss</a:t>
            </a:r>
          </a:p>
          <a:p>
            <a:pPr marL="800100" lvl="1" indent="-342900"/>
            <a:r>
              <a:rPr lang="en-US" b="0" dirty="0" smtClean="0"/>
              <a:t>Gap in content </a:t>
            </a:r>
          </a:p>
          <a:p>
            <a:pPr marL="800100" lvl="1" indent="-342900"/>
            <a:r>
              <a:rPr lang="en-US" b="0" dirty="0" smtClean="0"/>
              <a:t>Strategic alignment with business goals</a:t>
            </a:r>
          </a:p>
          <a:p>
            <a:pPr marL="800100" lvl="1" indent="-342900"/>
            <a:r>
              <a:rPr lang="en-US" b="0" dirty="0" smtClean="0"/>
              <a:t>Ignored user intent</a:t>
            </a:r>
            <a:endParaRPr lang="en-US" b="0" dirty="0"/>
          </a:p>
          <a:p>
            <a:pPr marL="342900" indent="-342900">
              <a:buFont typeface="Arial" pitchFamily="34" charset="0"/>
              <a:buChar char="•"/>
            </a:pPr>
            <a:r>
              <a:rPr lang="en-US" dirty="0"/>
              <a:t>Requires more time and effort </a:t>
            </a:r>
            <a:r>
              <a:rPr lang="en-US" b="0" dirty="0"/>
              <a:t>to complete.</a:t>
            </a:r>
          </a:p>
          <a:p>
            <a:endParaRPr lang="en-US" b="0" dirty="0" smtClean="0">
              <a:hlinkClick r:id="rId2"/>
            </a:endParaRP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782797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idx="1"/>
          </p:nvPr>
        </p:nvSpPr>
        <p:spPr/>
        <p:txBody>
          <a:bodyPr/>
          <a:lstStyle/>
          <a:p>
            <a:r>
              <a:rPr lang="en-US" dirty="0" smtClean="0"/>
              <a:t>“SEO </a:t>
            </a:r>
            <a:r>
              <a:rPr lang="en-US" dirty="0"/>
              <a:t>Audit with Specialized </a:t>
            </a:r>
            <a:r>
              <a:rPr lang="en-US" dirty="0" smtClean="0"/>
              <a:t>Tools </a:t>
            </a:r>
            <a:r>
              <a:rPr lang="en-US" b="0" dirty="0" smtClean="0"/>
              <a:t>is</a:t>
            </a:r>
            <a:r>
              <a:rPr lang="en-US" b="0" dirty="0"/>
              <a:t> </a:t>
            </a:r>
            <a:r>
              <a:rPr lang="en-US" b="0" dirty="0" smtClean="0"/>
              <a:t>an </a:t>
            </a:r>
            <a:r>
              <a:rPr lang="en-US" dirty="0" smtClean="0"/>
              <a:t>automated process </a:t>
            </a:r>
            <a:r>
              <a:rPr lang="en-US" b="0" dirty="0" smtClean="0"/>
              <a:t>that utilizes </a:t>
            </a:r>
            <a:r>
              <a:rPr lang="en-US" b="0" dirty="0"/>
              <a:t>software to scan your website for common SEO issues based on predefined rules</a:t>
            </a:r>
            <a:r>
              <a:rPr lang="en-US" b="0" dirty="0" smtClean="0"/>
              <a:t>.”</a:t>
            </a:r>
            <a:endParaRPr lang="en-US" b="0" dirty="0"/>
          </a:p>
          <a:p>
            <a:pPr marL="342900" indent="-342900">
              <a:buFont typeface="Arial" pitchFamily="34" charset="0"/>
              <a:buChar char="•"/>
            </a:pPr>
            <a:r>
              <a:rPr lang="en-US" dirty="0"/>
              <a:t>Quick and efficient</a:t>
            </a:r>
            <a:r>
              <a:rPr lang="en-US" b="0" dirty="0"/>
              <a:t>: Can evaluate multiple SEO metrics simultaneously and generate reports quickly</a:t>
            </a:r>
            <a:r>
              <a:rPr lang="en-US" b="0" dirty="0" smtClean="0"/>
              <a:t>.</a:t>
            </a:r>
          </a:p>
          <a:p>
            <a:pPr marL="342900" indent="-342900">
              <a:buFont typeface="Arial" pitchFamily="34" charset="0"/>
              <a:buChar char="•"/>
            </a:pPr>
            <a:r>
              <a:rPr lang="en-US" dirty="0"/>
              <a:t>Quantitative </a:t>
            </a:r>
            <a:r>
              <a:rPr lang="en-US" dirty="0" smtClean="0"/>
              <a:t>Data</a:t>
            </a:r>
            <a:r>
              <a:rPr lang="en-US" b="0" dirty="0" smtClean="0"/>
              <a:t>: </a:t>
            </a:r>
            <a:r>
              <a:rPr lang="en-US" dirty="0" smtClean="0"/>
              <a:t>Pro</a:t>
            </a:r>
            <a:r>
              <a:rPr lang="en-US" b="0" dirty="0" smtClean="0"/>
              <a:t>vides detailed reports with metrics like page speed, backlink count, and keyword rankings.</a:t>
            </a:r>
          </a:p>
          <a:p>
            <a:pPr lvl="1"/>
            <a:r>
              <a:rPr lang="en-US" dirty="0" smtClean="0"/>
              <a:t>Generates </a:t>
            </a:r>
            <a:r>
              <a:rPr lang="en-US" dirty="0"/>
              <a:t>graphs and charts for easy interpretation.</a:t>
            </a:r>
          </a:p>
          <a:p>
            <a:pPr marL="342900" indent="-342900">
              <a:buFont typeface="Arial" pitchFamily="34" charset="0"/>
              <a:buChar char="•"/>
            </a:pPr>
            <a:r>
              <a:rPr lang="en-US" dirty="0" smtClean="0"/>
              <a:t>Cost-Effective</a:t>
            </a:r>
            <a:r>
              <a:rPr lang="en-US" b="0" dirty="0" smtClean="0"/>
              <a:t>: Often </a:t>
            </a:r>
            <a:r>
              <a:rPr lang="en-US" b="0" dirty="0"/>
              <a:t>more affordable than manual audits</a:t>
            </a:r>
            <a:r>
              <a:rPr lang="en-US" b="0" dirty="0" smtClean="0"/>
              <a:t>.</a:t>
            </a:r>
          </a:p>
          <a:p>
            <a:pPr marL="342900" indent="-342900">
              <a:buFont typeface="Arial" pitchFamily="34" charset="0"/>
              <a:buChar char="•"/>
            </a:pPr>
            <a:r>
              <a:rPr lang="en-US" dirty="0"/>
              <a:t>Limited </a:t>
            </a:r>
            <a:r>
              <a:rPr lang="en-US" dirty="0" smtClean="0"/>
              <a:t>Context</a:t>
            </a:r>
            <a:r>
              <a:rPr lang="en-US" b="0" dirty="0" smtClean="0"/>
              <a:t>: May </a:t>
            </a:r>
            <a:r>
              <a:rPr lang="en-US" b="0" dirty="0"/>
              <a:t>not capture qualitative elements or unique issues.</a:t>
            </a:r>
          </a:p>
          <a:p>
            <a:pPr marL="342900" indent="-342900">
              <a:buFont typeface="Arial" pitchFamily="34" charset="0"/>
              <a:buChar char="•"/>
            </a:pPr>
            <a:endParaRPr lang="en-US" b="0" dirty="0"/>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4054580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3" name="Content Placeholder 2"/>
          <p:cNvSpPr>
            <a:spLocks noGrp="1"/>
          </p:cNvSpPr>
          <p:nvPr>
            <p:ph idx="1"/>
          </p:nvPr>
        </p:nvSpPr>
        <p:spPr/>
        <p:txBody>
          <a:bodyPr/>
          <a:lstStyle/>
          <a:p>
            <a:r>
              <a:rPr lang="en-US" dirty="0" smtClean="0"/>
              <a:t>How to decide whether to perform a manual site audit or a </a:t>
            </a:r>
            <a:r>
              <a:rPr lang="en-US" dirty="0" err="1" smtClean="0"/>
              <a:t>seo</a:t>
            </a:r>
            <a:r>
              <a:rPr lang="en-US" dirty="0" smtClean="0"/>
              <a:t> audit using specialized tools”</a:t>
            </a:r>
          </a:p>
          <a:p>
            <a:r>
              <a:rPr lang="en-US" b="0"/>
              <a:t>W</a:t>
            </a:r>
            <a:r>
              <a:rPr lang="en-US" b="0" smtClean="0"/>
              <a:t>hile </a:t>
            </a:r>
            <a:r>
              <a:rPr lang="en-US" b="0" dirty="0"/>
              <a:t>automated tools can give you a quick health check of your website, a manual audit provides a more in-depth and personalized analysis. </a:t>
            </a:r>
            <a:r>
              <a:rPr lang="en-US" b="0" dirty="0" smtClean="0"/>
              <a:t>A </a:t>
            </a:r>
            <a:r>
              <a:rPr lang="en-US" b="0" dirty="0"/>
              <a:t>combination of both approaches often yields the best results.</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2231177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553200" cy="1371600"/>
          </a:xfrm>
        </p:spPr>
        <p:txBody>
          <a:bodyPr>
            <a:normAutofit fontScale="90000"/>
          </a:bodyPr>
          <a:lstStyle/>
          <a:p>
            <a:r>
              <a:rPr lang="en-US" b="1" dirty="0"/>
              <a:t>What to Do Before </a:t>
            </a:r>
            <a:r>
              <a:rPr lang="en-US" b="1" dirty="0" smtClean="0"/>
              <a:t>Starting </a:t>
            </a:r>
            <a:r>
              <a:rPr lang="en-US" b="1" dirty="0"/>
              <a:t>Your SEO </a:t>
            </a:r>
            <a:r>
              <a:rPr lang="en-US" b="1" dirty="0" smtClean="0"/>
              <a:t>Audit</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0" dirty="0"/>
              <a:t>Before launching an SEO audit, make sure to</a:t>
            </a:r>
            <a:r>
              <a:rPr lang="en-US" b="0" dirty="0" smtClean="0"/>
              <a:t>:</a:t>
            </a:r>
          </a:p>
          <a:p>
            <a:pPr marL="342900" indent="-342900">
              <a:buFont typeface="Arial" pitchFamily="34" charset="0"/>
              <a:buChar char="•"/>
            </a:pPr>
            <a:r>
              <a:rPr lang="en-US" b="0" dirty="0"/>
              <a:t>Outline your goals</a:t>
            </a:r>
            <a:r>
              <a:rPr lang="en-US" b="0" dirty="0" smtClean="0"/>
              <a:t>:</a:t>
            </a:r>
          </a:p>
          <a:p>
            <a:pPr marL="342900" indent="-342900">
              <a:buFont typeface="Arial" pitchFamily="34" charset="0"/>
              <a:buChar char="•"/>
            </a:pPr>
            <a:r>
              <a:rPr lang="en-US" b="0" dirty="0"/>
              <a:t>Determine the metrics to </a:t>
            </a:r>
            <a:r>
              <a:rPr lang="en-US" b="0" dirty="0" smtClean="0"/>
              <a:t>measure</a:t>
            </a:r>
          </a:p>
          <a:p>
            <a:pPr marL="800100" lvl="1" indent="-342900"/>
            <a:r>
              <a:rPr lang="en-US" b="0" dirty="0" smtClean="0">
                <a:sym typeface="Wingdings" pitchFamily="2" charset="2"/>
              </a:rPr>
              <a:t> </a:t>
            </a:r>
            <a:r>
              <a:rPr lang="en-US" dirty="0"/>
              <a:t>KPIs K</a:t>
            </a:r>
            <a:r>
              <a:rPr lang="en-US" b="0" dirty="0"/>
              <a:t>ey</a:t>
            </a:r>
            <a:r>
              <a:rPr lang="en-US" dirty="0"/>
              <a:t> P</a:t>
            </a:r>
            <a:r>
              <a:rPr lang="en-US" b="0" dirty="0"/>
              <a:t>erformance</a:t>
            </a:r>
            <a:r>
              <a:rPr lang="en-US" dirty="0"/>
              <a:t> I</a:t>
            </a:r>
            <a:r>
              <a:rPr lang="en-US" b="0" dirty="0"/>
              <a:t>ndicators</a:t>
            </a:r>
          </a:p>
          <a:p>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71059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553200" cy="1371600"/>
          </a:xfrm>
        </p:spPr>
        <p:txBody>
          <a:bodyPr>
            <a:normAutofit fontScale="90000"/>
          </a:bodyPr>
          <a:lstStyle/>
          <a:p>
            <a:r>
              <a:rPr lang="en-US" b="1" dirty="0" smtClean="0">
                <a:solidFill>
                  <a:schemeClr val="tx1"/>
                </a:solidFill>
              </a:rPr>
              <a:t>SEO Audit checklist </a:t>
            </a:r>
            <a:r>
              <a:rPr lang="en-US" b="1" dirty="0" smtClean="0"/>
              <a:t>Before Launching a Site</a:t>
            </a:r>
            <a:endParaRPr lang="en-US" dirty="0"/>
          </a:p>
        </p:txBody>
      </p:sp>
      <p:sp>
        <p:nvSpPr>
          <p:cNvPr id="3" name="Content Placeholder 2"/>
          <p:cNvSpPr>
            <a:spLocks noGrp="1"/>
          </p:cNvSpPr>
          <p:nvPr>
            <p:ph idx="1"/>
          </p:nvPr>
        </p:nvSpPr>
        <p:spPr/>
        <p:txBody>
          <a:bodyPr>
            <a:normAutofit/>
          </a:bodyPr>
          <a:lstStyle/>
          <a:p>
            <a:pPr marL="342900" indent="-342900">
              <a:buFont typeface="Wingdings" pitchFamily="2" charset="2"/>
              <a:buChar char="q"/>
            </a:pPr>
            <a:r>
              <a:rPr lang="en-US" dirty="0"/>
              <a:t>Keyword Research and Strategy</a:t>
            </a:r>
            <a:r>
              <a:rPr lang="en-US" b="0" dirty="0"/>
              <a:t>:</a:t>
            </a:r>
          </a:p>
          <a:p>
            <a:pPr lvl="1"/>
            <a:r>
              <a:rPr lang="en-US" dirty="0"/>
              <a:t>Identify relevant keywords and phrases for your industry.</a:t>
            </a:r>
          </a:p>
          <a:p>
            <a:pPr lvl="1"/>
            <a:r>
              <a:rPr lang="en-US" dirty="0"/>
              <a:t>Determine keyword competition and search volume.</a:t>
            </a:r>
          </a:p>
          <a:p>
            <a:pPr marL="342900" indent="-342900">
              <a:buFont typeface="Wingdings" pitchFamily="2" charset="2"/>
              <a:buChar char="q"/>
            </a:pPr>
            <a:r>
              <a:rPr lang="en-US" dirty="0"/>
              <a:t>Site Architecture and Structure</a:t>
            </a:r>
            <a:r>
              <a:rPr lang="en-US" b="0" dirty="0"/>
              <a:t>:</a:t>
            </a:r>
          </a:p>
          <a:p>
            <a:pPr lvl="1"/>
            <a:r>
              <a:rPr lang="en-US" dirty="0"/>
              <a:t>Organize content logically for user experience.</a:t>
            </a:r>
          </a:p>
          <a:p>
            <a:pPr lvl="1"/>
            <a:r>
              <a:rPr lang="en-US" dirty="0"/>
              <a:t>Ensure a clear and effective navigation structure.</a:t>
            </a:r>
          </a:p>
          <a:p>
            <a:pPr marL="342900" indent="-342900">
              <a:buFont typeface="Wingdings" pitchFamily="2" charset="2"/>
              <a:buChar char="q"/>
            </a:pPr>
            <a:r>
              <a:rPr lang="en-US" dirty="0"/>
              <a:t>Content Quality and Relevance</a:t>
            </a:r>
            <a:r>
              <a:rPr lang="en-US" b="0" dirty="0"/>
              <a:t>:</a:t>
            </a:r>
          </a:p>
          <a:p>
            <a:pPr lvl="1"/>
            <a:r>
              <a:rPr lang="en-US" dirty="0"/>
              <a:t>Develop high-quality, original content.</a:t>
            </a:r>
          </a:p>
          <a:p>
            <a:pPr lvl="1"/>
            <a:r>
              <a:rPr lang="en-US" dirty="0"/>
              <a:t>Align content with user intent and SEO best practices</a:t>
            </a:r>
            <a:r>
              <a:rPr lang="en-US" dirty="0" smtClean="0"/>
              <a:t>.</a:t>
            </a:r>
            <a:endParaRPr lang="en-US" dirty="0"/>
          </a:p>
        </p:txBody>
      </p:sp>
      <p:grpSp>
        <p:nvGrpSpPr>
          <p:cNvPr id="4" name="Group 3"/>
          <p:cNvGrpSpPr/>
          <p:nvPr/>
        </p:nvGrpSpPr>
        <p:grpSpPr>
          <a:xfrm>
            <a:off x="533400" y="6555601"/>
            <a:ext cx="7772400" cy="276999"/>
            <a:chOff x="685800" y="6400800"/>
            <a:chExt cx="7772400" cy="276999"/>
          </a:xfrm>
        </p:grpSpPr>
        <p:sp>
          <p:nvSpPr>
            <p:cNvPr id="5" name="TextBox 4"/>
            <p:cNvSpPr txBox="1"/>
            <p:nvPr/>
          </p:nvSpPr>
          <p:spPr>
            <a:xfrm>
              <a:off x="685800" y="6400800"/>
              <a:ext cx="1219200" cy="276999"/>
            </a:xfrm>
            <a:prstGeom prst="rect">
              <a:avLst/>
            </a:prstGeom>
            <a:noFill/>
          </p:spPr>
          <p:txBody>
            <a:bodyPr wrap="square" rtlCol="0">
              <a:spAutoFit/>
            </a:bodyPr>
            <a:lstStyle/>
            <a:p>
              <a:r>
                <a:rPr lang="en-US" sz="1200" b="1" dirty="0" smtClean="0">
                  <a:solidFill>
                    <a:srgbClr val="D60093"/>
                  </a:solidFill>
                </a:rPr>
                <a:t>Week </a:t>
              </a:r>
              <a:r>
                <a:rPr lang="en-US" sz="1200" b="1" dirty="0" smtClean="0">
                  <a:solidFill>
                    <a:srgbClr val="D60093"/>
                  </a:solidFill>
                </a:rPr>
                <a:t># </a:t>
              </a:r>
              <a:r>
                <a:rPr lang="en-US" sz="1200" b="1" dirty="0" smtClean="0">
                  <a:solidFill>
                    <a:srgbClr val="D60093"/>
                  </a:solidFill>
                </a:rPr>
                <a:t>10</a:t>
              </a:r>
              <a:endParaRPr lang="en-US" sz="1200" b="1" dirty="0">
                <a:solidFill>
                  <a:srgbClr val="D60093"/>
                </a:solidFill>
              </a:endParaRPr>
            </a:p>
          </p:txBody>
        </p:sp>
        <p:sp>
          <p:nvSpPr>
            <p:cNvPr id="6" name="TextBox 5"/>
            <p:cNvSpPr txBox="1"/>
            <p:nvPr/>
          </p:nvSpPr>
          <p:spPr>
            <a:xfrm>
              <a:off x="6477000" y="6400800"/>
              <a:ext cx="1981200" cy="276999"/>
            </a:xfrm>
            <a:prstGeom prst="rect">
              <a:avLst/>
            </a:prstGeom>
            <a:noFill/>
          </p:spPr>
          <p:txBody>
            <a:bodyPr wrap="square" rtlCol="0">
              <a:spAutoFit/>
            </a:bodyPr>
            <a:lstStyle/>
            <a:p>
              <a:pPr algn="r"/>
              <a:r>
                <a:rPr lang="en-US" sz="1200" b="1" dirty="0" smtClean="0">
                  <a:solidFill>
                    <a:srgbClr val="7030A0"/>
                  </a:solidFill>
                </a:rPr>
                <a:t>By: Sahar Andaleeb</a:t>
              </a:r>
              <a:endParaRPr lang="en-US" sz="1200" b="1" dirty="0">
                <a:solidFill>
                  <a:srgbClr val="7030A0"/>
                </a:solidFill>
              </a:endParaRPr>
            </a:p>
          </p:txBody>
        </p:sp>
        <p:sp>
          <p:nvSpPr>
            <p:cNvPr id="7" name="TextBox 6"/>
            <p:cNvSpPr txBox="1"/>
            <p:nvPr/>
          </p:nvSpPr>
          <p:spPr>
            <a:xfrm>
              <a:off x="2667000" y="6400800"/>
              <a:ext cx="3810000" cy="276999"/>
            </a:xfrm>
            <a:prstGeom prst="rect">
              <a:avLst/>
            </a:prstGeom>
            <a:noFill/>
          </p:spPr>
          <p:txBody>
            <a:bodyPr wrap="square" rtlCol="0">
              <a:spAutoFit/>
            </a:bodyPr>
            <a:lstStyle/>
            <a:p>
              <a:pPr algn="ctr"/>
              <a:r>
                <a:rPr lang="en-US" sz="1200" b="1" dirty="0" smtClean="0">
                  <a:solidFill>
                    <a:srgbClr val="00B050"/>
                  </a:solidFill>
                </a:rPr>
                <a:t>SITE AUDIT</a:t>
              </a:r>
              <a:endParaRPr lang="en-US" sz="1200" b="1" dirty="0">
                <a:solidFill>
                  <a:srgbClr val="00B050"/>
                </a:solidFill>
              </a:endParaRPr>
            </a:p>
          </p:txBody>
        </p:sp>
      </p:grpSp>
    </p:spTree>
    <p:extLst>
      <p:ext uri="{BB962C8B-B14F-4D97-AF65-F5344CB8AC3E}">
        <p14:creationId xmlns:p14="http://schemas.microsoft.com/office/powerpoint/2010/main" val="101034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5">
      <a:dk1>
        <a:srgbClr val="000000"/>
      </a:dk1>
      <a:lt1>
        <a:srgbClr val="FFFFFF"/>
      </a:lt1>
      <a:dk2>
        <a:srgbClr val="CC0099"/>
      </a:dk2>
      <a:lt2>
        <a:srgbClr val="C8C8B1"/>
      </a:lt2>
      <a:accent1>
        <a:srgbClr val="C00000"/>
      </a:accent1>
      <a:accent2>
        <a:srgbClr val="F5C201"/>
      </a:accent2>
      <a:accent3>
        <a:srgbClr val="526DB0"/>
      </a:accent3>
      <a:accent4>
        <a:srgbClr val="989AAC"/>
      </a:accent4>
      <a:accent5>
        <a:srgbClr val="DC5924"/>
      </a:accent5>
      <a:accent6>
        <a:srgbClr val="B4B392"/>
      </a:accent6>
      <a:hlink>
        <a:srgbClr val="0070C0"/>
      </a:hlink>
      <a:folHlink>
        <a:srgbClr val="7030A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3186</TotalTime>
  <Words>2415</Words>
  <Application>Microsoft Office PowerPoint</Application>
  <PresentationFormat>On-screen Show (4:3)</PresentationFormat>
  <Paragraphs>340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Essential</vt:lpstr>
      <vt:lpstr>  SEO SITE Audit </vt:lpstr>
      <vt:lpstr>Seo audit</vt:lpstr>
      <vt:lpstr>Seo site audit befor vs after launch</vt:lpstr>
      <vt:lpstr>Goal of seo audit</vt:lpstr>
      <vt:lpstr>Manual seo audit vs  seo audit using specialized tools</vt:lpstr>
      <vt:lpstr>… cont.</vt:lpstr>
      <vt:lpstr>… cont.</vt:lpstr>
      <vt:lpstr>What to Do Before Starting Your SEO Audit</vt:lpstr>
      <vt:lpstr>SEO Audit checklist Before Launching a Site</vt:lpstr>
      <vt:lpstr>… cont.</vt:lpstr>
      <vt:lpstr>SEO Audit checklist after Launching a Site</vt:lpstr>
      <vt:lpstr>…cont.</vt:lpstr>
      <vt:lpstr>end goal of an SEO audit checklist? </vt:lpstr>
      <vt:lpstr>Seo site audit process</vt:lpstr>
      <vt:lpstr>Seo site audit process .. Cont.</vt:lpstr>
      <vt:lpstr>…cont.</vt:lpstr>
      <vt:lpstr>..cont.</vt:lpstr>
      <vt:lpstr>…cont.</vt:lpstr>
      <vt:lpstr>…cont.</vt:lpstr>
      <vt:lpstr>Seo site audit process .. Cont.</vt:lpstr>
      <vt:lpstr>Seo site audit process …cont.</vt:lpstr>
      <vt:lpstr>Seo site audit process …cont.</vt:lpstr>
      <vt:lpstr>Seo site audit process …cont.</vt:lpstr>
      <vt:lpstr>Seo site audit process…cont.</vt:lpstr>
      <vt:lpstr>Seo site audit process…cont.</vt:lpstr>
      <vt:lpstr>Seo site audit process…cont.</vt:lpstr>
      <vt:lpstr>Seo site audit process…cont.</vt:lpstr>
      <vt:lpstr>Seo site audit process…cont.</vt:lpstr>
      <vt:lpstr>Seo audit report</vt:lpstr>
      <vt:lpstr>Creating seo audit report</vt:lpstr>
      <vt:lpstr>SsEO auditing tool</vt:lpstr>
      <vt:lpstr>Exact Match Domain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Sahar Adil</dc:creator>
  <cp:lastModifiedBy>HP</cp:lastModifiedBy>
  <cp:revision>87</cp:revision>
  <dcterms:created xsi:type="dcterms:W3CDTF">2006-08-16T00:00:00Z</dcterms:created>
  <dcterms:modified xsi:type="dcterms:W3CDTF">2024-11-11T05:54:54Z</dcterms:modified>
</cp:coreProperties>
</file>