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58" r:id="rId4"/>
    <p:sldId id="259" r:id="rId5"/>
    <p:sldId id="261" r:id="rId6"/>
    <p:sldId id="262" r:id="rId7"/>
    <p:sldId id="263" r:id="rId8"/>
    <p:sldId id="264" r:id="rId9"/>
    <p:sldId id="265" r:id="rId10"/>
    <p:sldId id="266" r:id="rId11"/>
    <p:sldId id="268" r:id="rId12"/>
    <p:sldId id="270" r:id="rId13"/>
    <p:sldId id="304" r:id="rId14"/>
    <p:sldId id="305" r:id="rId15"/>
    <p:sldId id="306" r:id="rId16"/>
    <p:sldId id="307" r:id="rId17"/>
    <p:sldId id="309" r:id="rId18"/>
    <p:sldId id="308" r:id="rId19"/>
    <p:sldId id="312" r:id="rId20"/>
    <p:sldId id="274" r:id="rId21"/>
    <p:sldId id="273" r:id="rId22"/>
    <p:sldId id="275" r:id="rId23"/>
    <p:sldId id="278" r:id="rId24"/>
    <p:sldId id="279" r:id="rId25"/>
    <p:sldId id="281" r:id="rId26"/>
    <p:sldId id="272" r:id="rId27"/>
    <p:sldId id="282" r:id="rId28"/>
    <p:sldId id="285" r:id="rId29"/>
    <p:sldId id="280" r:id="rId30"/>
    <p:sldId id="286" r:id="rId31"/>
    <p:sldId id="284" r:id="rId32"/>
    <p:sldId id="287" r:id="rId33"/>
    <p:sldId id="271" r:id="rId34"/>
    <p:sldId id="288" r:id="rId35"/>
    <p:sldId id="289" r:id="rId36"/>
    <p:sldId id="290" r:id="rId37"/>
    <p:sldId id="291" r:id="rId38"/>
    <p:sldId id="321" r:id="rId39"/>
    <p:sldId id="292" r:id="rId40"/>
    <p:sldId id="294" r:id="rId41"/>
    <p:sldId id="302" r:id="rId42"/>
    <p:sldId id="303" r:id="rId43"/>
    <p:sldId id="295" r:id="rId44"/>
    <p:sldId id="293" r:id="rId45"/>
    <p:sldId id="297" r:id="rId46"/>
    <p:sldId id="296" r:id="rId47"/>
    <p:sldId id="298" r:id="rId48"/>
    <p:sldId id="313" r:id="rId49"/>
    <p:sldId id="299" r:id="rId50"/>
    <p:sldId id="300" r:id="rId51"/>
    <p:sldId id="314" r:id="rId52"/>
    <p:sldId id="315" r:id="rId53"/>
    <p:sldId id="316" r:id="rId54"/>
    <p:sldId id="317" r:id="rId55"/>
    <p:sldId id="31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F48B0C"/>
    <a:srgbClr val="F6AD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0" autoAdjust="0"/>
    <p:restoredTop sz="94660"/>
  </p:normalViewPr>
  <p:slideViewPr>
    <p:cSldViewPr>
      <p:cViewPr varScale="1">
        <p:scale>
          <a:sx n="66" d="100"/>
          <a:sy n="66" d="100"/>
        </p:scale>
        <p:origin x="-1188"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E5210E-1865-4969-B8BC-55229F1790F2}" type="datetimeFigureOut">
              <a:rPr lang="en-US" smtClean="0"/>
              <a:t>12/17/2024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4950B2-D4C5-482E-9052-9D3A49AF27A6}" type="slidenum">
              <a:rPr lang="en-US" smtClean="0"/>
              <a:t>‹#›</a:t>
            </a:fld>
            <a:endParaRPr lang="en-US"/>
          </a:p>
        </p:txBody>
      </p:sp>
    </p:spTree>
    <p:extLst>
      <p:ext uri="{BB962C8B-B14F-4D97-AF65-F5344CB8AC3E}">
        <p14:creationId xmlns:p14="http://schemas.microsoft.com/office/powerpoint/2010/main" val="72978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4950B2-D4C5-482E-9052-9D3A49AF27A6}" type="slidenum">
              <a:rPr lang="en-US" smtClean="0"/>
              <a:t>1</a:t>
            </a:fld>
            <a:endParaRPr lang="en-US"/>
          </a:p>
        </p:txBody>
      </p:sp>
    </p:spTree>
    <p:extLst>
      <p:ext uri="{BB962C8B-B14F-4D97-AF65-F5344CB8AC3E}">
        <p14:creationId xmlns:p14="http://schemas.microsoft.com/office/powerpoint/2010/main" val="293162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4950B2-D4C5-482E-9052-9D3A49AF27A6}" type="slidenum">
              <a:rPr lang="en-US" smtClean="0"/>
              <a:t>8</a:t>
            </a:fld>
            <a:endParaRPr lang="en-US"/>
          </a:p>
        </p:txBody>
      </p:sp>
    </p:spTree>
    <p:extLst>
      <p:ext uri="{BB962C8B-B14F-4D97-AF65-F5344CB8AC3E}">
        <p14:creationId xmlns:p14="http://schemas.microsoft.com/office/powerpoint/2010/main" val="369631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12/17/2024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Ads</a:t>
            </a:r>
            <a:endParaRPr lang="en-US" dirty="0"/>
          </a:p>
        </p:txBody>
      </p:sp>
      <p:sp>
        <p:nvSpPr>
          <p:cNvPr id="3" name="Subtitle 2"/>
          <p:cNvSpPr>
            <a:spLocks noGrp="1"/>
          </p:cNvSpPr>
          <p:nvPr>
            <p:ph type="subTitle" idx="1"/>
          </p:nvPr>
        </p:nvSpPr>
        <p:spPr/>
        <p:txBody>
          <a:bodyPr/>
          <a:lstStyle/>
          <a:p>
            <a:r>
              <a:rPr lang="en-US" dirty="0" err="1" smtClean="0"/>
              <a:t>Sahar</a:t>
            </a:r>
            <a:r>
              <a:rPr lang="en-US" dirty="0" smtClean="0"/>
              <a:t> </a:t>
            </a:r>
            <a:r>
              <a:rPr lang="en-US" dirty="0" err="1" smtClean="0"/>
              <a:t>andaleeb</a:t>
            </a: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15405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ads – </a:t>
            </a:r>
            <a:r>
              <a:rPr lang="en-US" dirty="0">
                <a:solidFill>
                  <a:srgbClr val="009242"/>
                </a:solidFill>
              </a:rPr>
              <a:t>campaign </a:t>
            </a:r>
            <a:r>
              <a:rPr lang="en-US" dirty="0" smtClean="0">
                <a:solidFill>
                  <a:srgbClr val="009242"/>
                </a:solidFill>
              </a:rPr>
              <a:t>types ..</a:t>
            </a:r>
            <a:r>
              <a:rPr lang="en-US" dirty="0" err="1" smtClean="0">
                <a:solidFill>
                  <a:srgbClr val="009242"/>
                </a:solidFill>
              </a:rPr>
              <a:t>cont</a:t>
            </a:r>
            <a:endParaRPr lang="en-US" dirty="0"/>
          </a:p>
        </p:txBody>
      </p:sp>
      <p:sp>
        <p:nvSpPr>
          <p:cNvPr id="3" name="Content Placeholder 2"/>
          <p:cNvSpPr>
            <a:spLocks noGrp="1"/>
          </p:cNvSpPr>
          <p:nvPr>
            <p:ph idx="1"/>
          </p:nvPr>
        </p:nvSpPr>
        <p:spPr/>
        <p:txBody>
          <a:bodyPr>
            <a:normAutofit fontScale="85000" lnSpcReduction="10000"/>
          </a:bodyPr>
          <a:lstStyle/>
          <a:p>
            <a:pPr marL="457200" indent="-457200">
              <a:lnSpc>
                <a:spcPct val="110000"/>
              </a:lnSpc>
              <a:buFont typeface="+mj-lt"/>
              <a:buAutoNum type="arabicPeriod" startAt="4"/>
            </a:pPr>
            <a:r>
              <a:rPr lang="en-US" dirty="0"/>
              <a:t>Shopping</a:t>
            </a:r>
            <a:r>
              <a:rPr lang="en-US" b="0" dirty="0"/>
              <a:t>: </a:t>
            </a:r>
            <a:endParaRPr lang="en-US" b="0" dirty="0" smtClean="0"/>
          </a:p>
          <a:p>
            <a:pPr lvl="1">
              <a:lnSpc>
                <a:spcPct val="110000"/>
              </a:lnSpc>
            </a:pPr>
            <a:r>
              <a:rPr lang="en-US" dirty="0"/>
              <a:t>Shopping ads are product listings that appear at the top of SERPs for product-related searches. </a:t>
            </a:r>
          </a:p>
          <a:p>
            <a:pPr lvl="1">
              <a:lnSpc>
                <a:spcPct val="110000"/>
              </a:lnSpc>
            </a:pPr>
            <a:r>
              <a:rPr lang="en-US" b="0" dirty="0" smtClean="0"/>
              <a:t>Shopping </a:t>
            </a:r>
            <a:r>
              <a:rPr lang="en-US" b="0" dirty="0"/>
              <a:t>campaigns are specific to e-commerce businesses and allow retailers to promote their products directly within Google's search results</a:t>
            </a:r>
            <a:r>
              <a:rPr lang="en-US" b="0" dirty="0" smtClean="0"/>
              <a:t>.</a:t>
            </a:r>
            <a:endParaRPr lang="en-US" dirty="0" smtClean="0"/>
          </a:p>
          <a:p>
            <a:pPr marL="457200" indent="-457200">
              <a:lnSpc>
                <a:spcPct val="110000"/>
              </a:lnSpc>
              <a:buFont typeface="+mj-lt"/>
              <a:buAutoNum type="arabicPeriod" startAt="4"/>
            </a:pPr>
            <a:r>
              <a:rPr lang="en-US" dirty="0" smtClean="0"/>
              <a:t>App</a:t>
            </a:r>
            <a:r>
              <a:rPr lang="en-US" b="0" dirty="0" smtClean="0"/>
              <a:t>: </a:t>
            </a:r>
          </a:p>
          <a:p>
            <a:pPr lvl="1">
              <a:lnSpc>
                <a:spcPct val="110000"/>
              </a:lnSpc>
            </a:pPr>
            <a:r>
              <a:rPr lang="en-US" b="0" dirty="0" smtClean="0"/>
              <a:t>App campaigns are designed to promote mobile apps across various channels, including search, display, video, and app stores. </a:t>
            </a:r>
          </a:p>
          <a:p>
            <a:pPr lvl="1">
              <a:lnSpc>
                <a:spcPct val="110000"/>
              </a:lnSpc>
            </a:pPr>
            <a:r>
              <a:rPr lang="en-US" b="0" dirty="0" smtClean="0"/>
              <a:t>These campaigns aim to increase app installs, engagement, or in-app actions.</a:t>
            </a:r>
          </a:p>
          <a:p>
            <a:pPr marL="457200" indent="-457200">
              <a:lnSpc>
                <a:spcPct val="110000"/>
              </a:lnSpc>
              <a:buFont typeface="+mj-lt"/>
              <a:buAutoNum type="arabicPeriod" startAt="4"/>
            </a:pPr>
            <a:r>
              <a:rPr lang="en-US" dirty="0" smtClean="0"/>
              <a:t>Smart</a:t>
            </a:r>
            <a:r>
              <a:rPr lang="en-US" b="0" dirty="0" smtClean="0"/>
              <a:t>: </a:t>
            </a:r>
          </a:p>
          <a:p>
            <a:pPr lvl="1">
              <a:lnSpc>
                <a:spcPct val="110000"/>
              </a:lnSpc>
            </a:pPr>
            <a:r>
              <a:rPr lang="en-US" b="0" dirty="0" smtClean="0"/>
              <a:t>Smart campaigns leverage machine learning and automation to optimize ad performance across different channels, targeting, and ad formats. </a:t>
            </a: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008576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Google ads – </a:t>
            </a:r>
            <a:r>
              <a:rPr lang="en-US" dirty="0">
                <a:solidFill>
                  <a:srgbClr val="009242"/>
                </a:solidFill>
              </a:rPr>
              <a:t>campaign </a:t>
            </a:r>
            <a:r>
              <a:rPr lang="en-US" dirty="0" smtClean="0">
                <a:solidFill>
                  <a:srgbClr val="009242"/>
                </a:solidFill>
              </a:rPr>
              <a:t>types ..</a:t>
            </a:r>
            <a:r>
              <a:rPr lang="en-US" dirty="0" err="1" smtClean="0">
                <a:solidFill>
                  <a:srgbClr val="009242"/>
                </a:solidFill>
              </a:rPr>
              <a:t>cont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7"/>
            </a:pPr>
            <a:r>
              <a:rPr lang="en-US" dirty="0" smtClean="0"/>
              <a:t>Performance </a:t>
            </a:r>
            <a:r>
              <a:rPr lang="en-US" dirty="0"/>
              <a:t>Max</a:t>
            </a:r>
            <a:r>
              <a:rPr lang="en-US" b="0" dirty="0"/>
              <a:t>: </a:t>
            </a:r>
            <a:endParaRPr lang="en-US" b="0" dirty="0" smtClean="0"/>
          </a:p>
          <a:p>
            <a:pPr lvl="1"/>
            <a:r>
              <a:rPr lang="en-US" b="0" dirty="0" smtClean="0"/>
              <a:t>This </a:t>
            </a:r>
            <a:r>
              <a:rPr lang="en-US" b="0" dirty="0"/>
              <a:t>is a campaign type offered by Google Ads that utilizes machine learning to automatically optimize towards various performance goals, such as conversions, clicks, or impressions</a:t>
            </a:r>
            <a:r>
              <a:rPr lang="en-US" b="0" dirty="0" smtClean="0"/>
              <a:t>..</a:t>
            </a:r>
            <a:endParaRPr lang="en-US" b="0" dirty="0"/>
          </a:p>
          <a:p>
            <a:pPr marL="457200" indent="-457200">
              <a:buFont typeface="+mj-lt"/>
              <a:buAutoNum type="arabicPeriod" startAt="7"/>
            </a:pPr>
            <a:r>
              <a:rPr lang="en-US" dirty="0"/>
              <a:t>Demand Gen (Generation</a:t>
            </a:r>
            <a:r>
              <a:rPr lang="en-US" dirty="0" smtClean="0"/>
              <a:t>)</a:t>
            </a:r>
            <a:r>
              <a:rPr lang="en-US" b="0" dirty="0" smtClean="0"/>
              <a:t>:</a:t>
            </a:r>
          </a:p>
          <a:p>
            <a:pPr lvl="1"/>
            <a:r>
              <a:rPr lang="en-US" b="0" dirty="0" smtClean="0"/>
              <a:t>Demand </a:t>
            </a:r>
            <a:r>
              <a:rPr lang="en-US" b="0" dirty="0"/>
              <a:t>generation campaigns focus on creating awareness and interest in a product or service to drive demand and ultimately lead to conversions. </a:t>
            </a:r>
            <a:endParaRPr lang="en-US" b="0" dirty="0" smtClean="0"/>
          </a:p>
          <a:p>
            <a:pPr lvl="1"/>
            <a:r>
              <a:rPr lang="en-US" b="0" dirty="0" smtClean="0"/>
              <a:t>These </a:t>
            </a:r>
            <a:r>
              <a:rPr lang="en-US" b="0" dirty="0"/>
              <a:t>campaigns often involve content marketing, email marketing, social media advertising, and other tactics to attract and engage potential customers.</a:t>
            </a:r>
          </a:p>
          <a:p>
            <a:endParaRPr lang="en-US" b="0" dirty="0"/>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58655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match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09" y="1862756"/>
            <a:ext cx="8793991" cy="3946777"/>
          </a:xfrm>
        </p:spPr>
      </p:pic>
      <p:grpSp>
        <p:nvGrpSpPr>
          <p:cNvPr id="5" name="Group 4"/>
          <p:cNvGrpSpPr/>
          <p:nvPr/>
        </p:nvGrpSpPr>
        <p:grpSpPr>
          <a:xfrm>
            <a:off x="0" y="6555600"/>
            <a:ext cx="8991600" cy="277000"/>
            <a:chOff x="675314" y="6400799"/>
            <a:chExt cx="7782886" cy="277000"/>
          </a:xfrm>
        </p:grpSpPr>
        <p:sp>
          <p:nvSpPr>
            <p:cNvPr id="6" name="TextBox 5"/>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701630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Keyword match types…</a:t>
            </a:r>
            <a:r>
              <a:rPr lang="en-US" dirty="0" smtClean="0">
                <a:solidFill>
                  <a:schemeClr val="tx1"/>
                </a:solidFill>
              </a:rPr>
              <a:t>broad Match</a:t>
            </a:r>
            <a:endParaRPr lang="en-US" dirty="0">
              <a:solidFill>
                <a:schemeClr val="tx1"/>
              </a:solidFill>
            </a:endParaRPr>
          </a:p>
        </p:txBody>
      </p:sp>
      <p:grpSp>
        <p:nvGrpSpPr>
          <p:cNvPr id="5" name="Group 4"/>
          <p:cNvGrpSpPr/>
          <p:nvPr/>
        </p:nvGrpSpPr>
        <p:grpSpPr>
          <a:xfrm>
            <a:off x="0" y="6555600"/>
            <a:ext cx="8991600" cy="277000"/>
            <a:chOff x="675314" y="6400799"/>
            <a:chExt cx="7782886" cy="277000"/>
          </a:xfrm>
        </p:grpSpPr>
        <p:sp>
          <p:nvSpPr>
            <p:cNvPr id="6" name="TextBox 5"/>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
        <p:nvSpPr>
          <p:cNvPr id="3" name="Content Placeholder 2"/>
          <p:cNvSpPr>
            <a:spLocks noGrp="1"/>
          </p:cNvSpPr>
          <p:nvPr>
            <p:ph idx="1"/>
          </p:nvPr>
        </p:nvSpPr>
        <p:spPr/>
        <p:txBody>
          <a:bodyPr>
            <a:normAutofit lnSpcReduction="10000"/>
          </a:bodyPr>
          <a:lstStyle/>
          <a:p>
            <a:r>
              <a:rPr lang="en-US" dirty="0"/>
              <a:t>Broad </a:t>
            </a:r>
            <a:r>
              <a:rPr lang="en-US" dirty="0" smtClean="0"/>
              <a:t>Match: </a:t>
            </a:r>
            <a:r>
              <a:rPr lang="en-US" b="0" dirty="0" smtClean="0"/>
              <a:t>This </a:t>
            </a:r>
            <a:r>
              <a:rPr lang="en-US" b="0" dirty="0"/>
              <a:t>is the </a:t>
            </a:r>
            <a:r>
              <a:rPr lang="en-US" dirty="0">
                <a:solidFill>
                  <a:srgbClr val="009242"/>
                </a:solidFill>
              </a:rPr>
              <a:t>default</a:t>
            </a:r>
            <a:r>
              <a:rPr lang="en-US" b="0" dirty="0"/>
              <a:t> match type. It allows your ad to show when someone searches for </a:t>
            </a:r>
            <a:r>
              <a:rPr lang="en-US" b="0" i="1" dirty="0"/>
              <a:t>any</a:t>
            </a:r>
            <a:r>
              <a:rPr lang="en-US" b="0" dirty="0"/>
              <a:t> variation of your keyword, including synonyms, related searches, and other variations. </a:t>
            </a:r>
            <a:endParaRPr lang="en-US" b="0" dirty="0" smtClean="0"/>
          </a:p>
          <a:p>
            <a:pPr marL="342900" indent="-342900">
              <a:buFont typeface="Arial" pitchFamily="34" charset="0"/>
              <a:buChar char="•"/>
            </a:pPr>
            <a:r>
              <a:rPr lang="en-US" b="0" dirty="0" smtClean="0"/>
              <a:t>It </a:t>
            </a:r>
            <a:r>
              <a:rPr lang="en-US" b="0" dirty="0"/>
              <a:t>reaches the largest audience but may be less targeted.</a:t>
            </a:r>
          </a:p>
          <a:p>
            <a:r>
              <a:rPr lang="en-US" dirty="0"/>
              <a:t>Example: If you bid on the keyword "women's shoes", your ad might show for searches like:</a:t>
            </a:r>
          </a:p>
          <a:p>
            <a:pPr lvl="1"/>
            <a:r>
              <a:rPr lang="en-US" dirty="0"/>
              <a:t>"shoes for women"</a:t>
            </a:r>
          </a:p>
          <a:p>
            <a:pPr lvl="1"/>
            <a:r>
              <a:rPr lang="en-US" dirty="0"/>
              <a:t>"buy shoes for women"</a:t>
            </a:r>
          </a:p>
          <a:p>
            <a:pPr lvl="1"/>
            <a:r>
              <a:rPr lang="en-US" dirty="0"/>
              <a:t>"ladies footwear"</a:t>
            </a:r>
          </a:p>
          <a:p>
            <a:pPr lvl="1"/>
            <a:r>
              <a:rPr lang="en-US" dirty="0"/>
              <a:t>"footwear for women"</a:t>
            </a:r>
          </a:p>
          <a:p>
            <a:r>
              <a:rPr lang="en-US" dirty="0"/>
              <a:t>Pros: </a:t>
            </a:r>
            <a:r>
              <a:rPr lang="en-US" b="0" dirty="0"/>
              <a:t>Broad reach, capturing a wide audience.</a:t>
            </a:r>
          </a:p>
          <a:p>
            <a:r>
              <a:rPr lang="en-US" dirty="0"/>
              <a:t>Cons: </a:t>
            </a:r>
            <a:r>
              <a:rPr lang="en-US" b="0" dirty="0"/>
              <a:t>May lead to irrelevant traffic and lower quality leads.</a:t>
            </a:r>
          </a:p>
          <a:p>
            <a:endParaRPr lang="en-US" dirty="0"/>
          </a:p>
        </p:txBody>
      </p:sp>
    </p:spTree>
    <p:extLst>
      <p:ext uri="{BB962C8B-B14F-4D97-AF65-F5344CB8AC3E}">
        <p14:creationId xmlns:p14="http://schemas.microsoft.com/office/powerpoint/2010/main" val="1972277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Keyword match types… </a:t>
            </a:r>
            <a:r>
              <a:rPr lang="en-US" sz="2800" dirty="0" smtClean="0">
                <a:solidFill>
                  <a:schemeClr val="tx1"/>
                </a:solidFill>
              </a:rPr>
              <a:t>modified broad match</a:t>
            </a:r>
            <a:endParaRPr lang="en-US" sz="2800" dirty="0">
              <a:solidFill>
                <a:schemeClr val="tx1"/>
              </a:solidFill>
            </a:endParaRPr>
          </a:p>
        </p:txBody>
      </p:sp>
      <p:grpSp>
        <p:nvGrpSpPr>
          <p:cNvPr id="5" name="Group 4"/>
          <p:cNvGrpSpPr/>
          <p:nvPr/>
        </p:nvGrpSpPr>
        <p:grpSpPr>
          <a:xfrm>
            <a:off x="0" y="6555600"/>
            <a:ext cx="8991600" cy="277000"/>
            <a:chOff x="675314" y="6400799"/>
            <a:chExt cx="7782886" cy="277000"/>
          </a:xfrm>
        </p:grpSpPr>
        <p:sp>
          <p:nvSpPr>
            <p:cNvPr id="6" name="TextBox 5"/>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
        <p:nvSpPr>
          <p:cNvPr id="3" name="Content Placeholder 2"/>
          <p:cNvSpPr>
            <a:spLocks noGrp="1"/>
          </p:cNvSpPr>
          <p:nvPr>
            <p:ph idx="1"/>
          </p:nvPr>
        </p:nvSpPr>
        <p:spPr>
          <a:xfrm>
            <a:off x="457200" y="1600200"/>
            <a:ext cx="8001000" cy="4724400"/>
          </a:xfrm>
        </p:spPr>
        <p:txBody>
          <a:bodyPr>
            <a:normAutofit lnSpcReduction="10000"/>
          </a:bodyPr>
          <a:lstStyle/>
          <a:p>
            <a:r>
              <a:rPr lang="en-US" dirty="0"/>
              <a:t>Modified Broad </a:t>
            </a:r>
            <a:r>
              <a:rPr lang="en-US" dirty="0" smtClean="0"/>
              <a:t>Match: </a:t>
            </a:r>
            <a:r>
              <a:rPr lang="en-US" b="0" dirty="0"/>
              <a:t>This is a variation of broad match, where you can include specific words in the query. You add a "+" symbol in front of keywords to make them mandatory in the search query.</a:t>
            </a:r>
          </a:p>
          <a:p>
            <a:r>
              <a:rPr lang="en-US" dirty="0"/>
              <a:t>Example: If you bid on "+women's +shoes", your ad will show when someone searches for:</a:t>
            </a:r>
          </a:p>
          <a:p>
            <a:pPr lvl="1"/>
            <a:r>
              <a:rPr lang="en-US" dirty="0"/>
              <a:t>"buy women's shoes"</a:t>
            </a:r>
          </a:p>
          <a:p>
            <a:pPr lvl="1"/>
            <a:r>
              <a:rPr lang="en-US" dirty="0"/>
              <a:t>"women's shoes on sale"</a:t>
            </a:r>
          </a:p>
          <a:p>
            <a:pPr lvl="1"/>
            <a:r>
              <a:rPr lang="en-US" dirty="0"/>
              <a:t>"cheap shoes for women"</a:t>
            </a:r>
          </a:p>
          <a:p>
            <a:pPr lvl="1"/>
            <a:r>
              <a:rPr lang="en-US" dirty="0"/>
              <a:t>But not for </a:t>
            </a:r>
            <a:r>
              <a:rPr lang="en-US" dirty="0" smtClean="0"/>
              <a:t>“women </a:t>
            </a:r>
            <a:r>
              <a:rPr lang="en-US" dirty="0"/>
              <a:t>sandals" (since "shoes" is required in the search).</a:t>
            </a:r>
          </a:p>
          <a:p>
            <a:r>
              <a:rPr lang="en-US" dirty="0"/>
              <a:t>Pros</a:t>
            </a:r>
            <a:r>
              <a:rPr lang="en-US" b="0" dirty="0"/>
              <a:t>: More control than broad match, but still offers a wider reach than phrase or exact match.</a:t>
            </a:r>
          </a:p>
          <a:p>
            <a:r>
              <a:rPr lang="en-US" dirty="0"/>
              <a:t>Cons: </a:t>
            </a:r>
            <a:r>
              <a:rPr lang="en-US" b="0" dirty="0"/>
              <a:t>Still may allow some irrelevant searches if not carefully optimized.</a:t>
            </a:r>
          </a:p>
          <a:p>
            <a:endParaRPr lang="en-US" dirty="0"/>
          </a:p>
        </p:txBody>
      </p:sp>
    </p:spTree>
    <p:extLst>
      <p:ext uri="{BB962C8B-B14F-4D97-AF65-F5344CB8AC3E}">
        <p14:creationId xmlns:p14="http://schemas.microsoft.com/office/powerpoint/2010/main" val="837159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Keyword match types… </a:t>
            </a:r>
            <a:r>
              <a:rPr lang="en-US" sz="2800" dirty="0" smtClean="0">
                <a:solidFill>
                  <a:schemeClr val="tx1"/>
                </a:solidFill>
              </a:rPr>
              <a:t>phrase match</a:t>
            </a:r>
            <a:endParaRPr lang="en-US" sz="2800" dirty="0">
              <a:solidFill>
                <a:schemeClr val="tx1"/>
              </a:solidFill>
            </a:endParaRPr>
          </a:p>
        </p:txBody>
      </p:sp>
      <p:grpSp>
        <p:nvGrpSpPr>
          <p:cNvPr id="5" name="Group 4"/>
          <p:cNvGrpSpPr/>
          <p:nvPr/>
        </p:nvGrpSpPr>
        <p:grpSpPr>
          <a:xfrm>
            <a:off x="0" y="6555600"/>
            <a:ext cx="8991600" cy="277000"/>
            <a:chOff x="675314" y="6400799"/>
            <a:chExt cx="7782886" cy="277000"/>
          </a:xfrm>
        </p:grpSpPr>
        <p:sp>
          <p:nvSpPr>
            <p:cNvPr id="6" name="TextBox 5"/>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
        <p:nvSpPr>
          <p:cNvPr id="3" name="Content Placeholder 2"/>
          <p:cNvSpPr>
            <a:spLocks noGrp="1"/>
          </p:cNvSpPr>
          <p:nvPr>
            <p:ph idx="1"/>
          </p:nvPr>
        </p:nvSpPr>
        <p:spPr/>
        <p:txBody>
          <a:bodyPr>
            <a:normAutofit fontScale="92500" lnSpcReduction="10000"/>
          </a:bodyPr>
          <a:lstStyle/>
          <a:p>
            <a:r>
              <a:rPr lang="en-US" dirty="0"/>
              <a:t>Phrase </a:t>
            </a:r>
            <a:r>
              <a:rPr lang="en-US" dirty="0" smtClean="0"/>
              <a:t>Match</a:t>
            </a:r>
            <a:r>
              <a:rPr lang="en-US" dirty="0"/>
              <a:t>: </a:t>
            </a:r>
            <a:r>
              <a:rPr lang="en-US" b="0" dirty="0"/>
              <a:t>Ads will appear for searches that include your </a:t>
            </a:r>
            <a:r>
              <a:rPr lang="en-US" b="0" i="1" dirty="0"/>
              <a:t>exact </a:t>
            </a:r>
            <a:r>
              <a:rPr lang="en-US" b="0" dirty="0"/>
              <a:t>target phrase, with additional words before or after it, </a:t>
            </a:r>
            <a:r>
              <a:rPr lang="en-US" b="0" u="sng" dirty="0"/>
              <a:t>as long as the phrase itself remains intact</a:t>
            </a:r>
            <a:r>
              <a:rPr lang="en-US" b="0" u="sng" dirty="0" smtClean="0"/>
              <a:t>.</a:t>
            </a:r>
          </a:p>
          <a:p>
            <a:r>
              <a:rPr lang="en-US" dirty="0" smtClean="0"/>
              <a:t>Example</a:t>
            </a:r>
            <a:r>
              <a:rPr lang="en-US" dirty="0"/>
              <a:t>: If you bid on "women's shoes" (phrase match), your ad could show for:</a:t>
            </a:r>
          </a:p>
          <a:p>
            <a:pPr lvl="1"/>
            <a:r>
              <a:rPr lang="en-US" dirty="0"/>
              <a:t>"buy women's shoes"</a:t>
            </a:r>
          </a:p>
          <a:p>
            <a:pPr lvl="1"/>
            <a:r>
              <a:rPr lang="en-US" dirty="0"/>
              <a:t>"best women's shoes for running"</a:t>
            </a:r>
          </a:p>
          <a:p>
            <a:pPr lvl="1"/>
            <a:r>
              <a:rPr lang="en-US" dirty="0"/>
              <a:t>"women's shoes sale"</a:t>
            </a:r>
          </a:p>
          <a:p>
            <a:pPr lvl="1"/>
            <a:r>
              <a:rPr lang="en-US" dirty="0"/>
              <a:t>But not for "shoes for women" (because the word order is different).</a:t>
            </a:r>
          </a:p>
          <a:p>
            <a:r>
              <a:rPr lang="en-US" dirty="0"/>
              <a:t>Pros</a:t>
            </a:r>
            <a:r>
              <a:rPr lang="en-US" b="0" dirty="0"/>
              <a:t>: More control than broad or modified broad match, less irrelevant traffic.</a:t>
            </a:r>
          </a:p>
          <a:p>
            <a:r>
              <a:rPr lang="en-US" dirty="0"/>
              <a:t>Cons: </a:t>
            </a:r>
            <a:r>
              <a:rPr lang="en-US" b="0" dirty="0"/>
              <a:t>Limited reach compared to broad match.</a:t>
            </a:r>
          </a:p>
          <a:p>
            <a:endParaRPr lang="en-US" dirty="0"/>
          </a:p>
        </p:txBody>
      </p:sp>
    </p:spTree>
    <p:extLst>
      <p:ext uri="{BB962C8B-B14F-4D97-AF65-F5344CB8AC3E}">
        <p14:creationId xmlns:p14="http://schemas.microsoft.com/office/powerpoint/2010/main" val="939995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Keyword match types… </a:t>
            </a:r>
            <a:r>
              <a:rPr lang="en-US" sz="2800" dirty="0" smtClean="0">
                <a:solidFill>
                  <a:schemeClr val="tx1"/>
                </a:solidFill>
              </a:rPr>
              <a:t>Exact match</a:t>
            </a:r>
            <a:endParaRPr lang="en-US" sz="2800" dirty="0">
              <a:solidFill>
                <a:schemeClr val="tx1"/>
              </a:solidFill>
            </a:endParaRPr>
          </a:p>
        </p:txBody>
      </p:sp>
      <p:grpSp>
        <p:nvGrpSpPr>
          <p:cNvPr id="5" name="Group 4"/>
          <p:cNvGrpSpPr/>
          <p:nvPr/>
        </p:nvGrpSpPr>
        <p:grpSpPr>
          <a:xfrm>
            <a:off x="0" y="6555600"/>
            <a:ext cx="8991600" cy="277000"/>
            <a:chOff x="675314" y="6400799"/>
            <a:chExt cx="7782886" cy="277000"/>
          </a:xfrm>
        </p:grpSpPr>
        <p:sp>
          <p:nvSpPr>
            <p:cNvPr id="6" name="TextBox 5"/>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
        <p:nvSpPr>
          <p:cNvPr id="3" name="Content Placeholder 2"/>
          <p:cNvSpPr>
            <a:spLocks noGrp="1"/>
          </p:cNvSpPr>
          <p:nvPr>
            <p:ph idx="1"/>
          </p:nvPr>
        </p:nvSpPr>
        <p:spPr/>
        <p:txBody>
          <a:bodyPr>
            <a:normAutofit lnSpcReduction="10000"/>
          </a:bodyPr>
          <a:lstStyle/>
          <a:p>
            <a:r>
              <a:rPr lang="en-US" dirty="0"/>
              <a:t>Exact </a:t>
            </a:r>
            <a:r>
              <a:rPr lang="en-US" dirty="0" smtClean="0"/>
              <a:t>Match: </a:t>
            </a:r>
            <a:r>
              <a:rPr lang="en-US" b="0" dirty="0" smtClean="0"/>
              <a:t>Ads </a:t>
            </a:r>
            <a:r>
              <a:rPr lang="en-US" b="0" dirty="0"/>
              <a:t>only show when the search query </a:t>
            </a:r>
            <a:r>
              <a:rPr lang="en-US" b="0" i="1" dirty="0"/>
              <a:t>exactly </a:t>
            </a:r>
            <a:r>
              <a:rPr lang="en-US" b="0" dirty="0"/>
              <a:t>matches the keyword or is a close variant (e.g., plurals, misspellings). </a:t>
            </a:r>
            <a:endParaRPr lang="en-US" b="0" dirty="0" smtClean="0"/>
          </a:p>
          <a:p>
            <a:pPr marL="342900" indent="-342900">
              <a:buFont typeface="Arial" pitchFamily="34" charset="0"/>
              <a:buChar char="•"/>
            </a:pPr>
            <a:r>
              <a:rPr lang="en-US" b="0" dirty="0" smtClean="0"/>
              <a:t>This </a:t>
            </a:r>
            <a:r>
              <a:rPr lang="en-US" b="0" dirty="0"/>
              <a:t>is the most restrictive match type but offers the most control and precision.</a:t>
            </a:r>
          </a:p>
          <a:p>
            <a:r>
              <a:rPr lang="en-US" dirty="0"/>
              <a:t>Example: If you bid on </a:t>
            </a:r>
            <a:r>
              <a:rPr lang="en-US" dirty="0" smtClean="0"/>
              <a:t>[women's shoes] </a:t>
            </a:r>
            <a:r>
              <a:rPr lang="en-US" dirty="0"/>
              <a:t>(exact match), your ad will show only for:</a:t>
            </a:r>
          </a:p>
          <a:p>
            <a:pPr lvl="1"/>
            <a:r>
              <a:rPr lang="en-US" dirty="0"/>
              <a:t>"women's shoes"</a:t>
            </a:r>
          </a:p>
          <a:p>
            <a:pPr lvl="1"/>
            <a:r>
              <a:rPr lang="en-US" dirty="0"/>
              <a:t>"women shoe" (close variation)</a:t>
            </a:r>
          </a:p>
          <a:p>
            <a:r>
              <a:rPr lang="en-US" dirty="0"/>
              <a:t>Pros: </a:t>
            </a:r>
            <a:r>
              <a:rPr lang="en-US" b="0" dirty="0"/>
              <a:t>Very targeted, with highly relevant traffic.</a:t>
            </a:r>
          </a:p>
          <a:p>
            <a:r>
              <a:rPr lang="en-US" dirty="0"/>
              <a:t>Cons: </a:t>
            </a:r>
            <a:r>
              <a:rPr lang="en-US" b="0" dirty="0"/>
              <a:t>Limited reach and might miss out on potential customers searching for related terms.</a:t>
            </a:r>
          </a:p>
          <a:p>
            <a:endParaRPr lang="en-US" dirty="0"/>
          </a:p>
        </p:txBody>
      </p:sp>
    </p:spTree>
    <p:extLst>
      <p:ext uri="{BB962C8B-B14F-4D97-AF65-F5344CB8AC3E}">
        <p14:creationId xmlns:p14="http://schemas.microsoft.com/office/powerpoint/2010/main" val="3725952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…cont. </a:t>
            </a:r>
            <a:r>
              <a:rPr lang="en-US" sz="2800" dirty="0" smtClean="0">
                <a:solidFill>
                  <a:schemeClr val="tx1"/>
                </a:solidFill>
              </a:rPr>
              <a:t>exact match </a:t>
            </a:r>
            <a:r>
              <a:rPr lang="en-US" sz="2800" dirty="0" err="1" smtClean="0"/>
              <a:t>vs</a:t>
            </a:r>
            <a:r>
              <a:rPr lang="en-US" sz="2800" dirty="0" smtClean="0"/>
              <a:t> </a:t>
            </a:r>
            <a:r>
              <a:rPr lang="en-US" sz="2800" dirty="0" smtClean="0">
                <a:solidFill>
                  <a:schemeClr val="tx1"/>
                </a:solidFill>
              </a:rPr>
              <a:t>phrase match</a:t>
            </a:r>
            <a:endParaRPr lang="en-US" sz="2800" dirty="0">
              <a:solidFill>
                <a:schemeClr val="tx1"/>
              </a:solidFill>
            </a:endParaRPr>
          </a:p>
        </p:txBody>
      </p:sp>
      <p:grpSp>
        <p:nvGrpSpPr>
          <p:cNvPr id="5" name="Group 4"/>
          <p:cNvGrpSpPr/>
          <p:nvPr/>
        </p:nvGrpSpPr>
        <p:grpSpPr>
          <a:xfrm>
            <a:off x="0" y="6555600"/>
            <a:ext cx="8991600" cy="277000"/>
            <a:chOff x="675314" y="6400799"/>
            <a:chExt cx="7782886" cy="277000"/>
          </a:xfrm>
        </p:grpSpPr>
        <p:sp>
          <p:nvSpPr>
            <p:cNvPr id="6" name="TextBox 5"/>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
        <p:nvSpPr>
          <p:cNvPr id="3" name="Content Placeholder 2"/>
          <p:cNvSpPr>
            <a:spLocks noGrp="1"/>
          </p:cNvSpPr>
          <p:nvPr>
            <p:ph idx="1"/>
          </p:nvPr>
        </p:nvSpPr>
        <p:spPr/>
        <p:txBody>
          <a:bodyPr/>
          <a:lstStyle/>
          <a:p>
            <a:r>
              <a:rPr lang="en-US" dirty="0"/>
              <a:t>Key Difference:</a:t>
            </a:r>
          </a:p>
          <a:p>
            <a:r>
              <a:rPr lang="en-US" dirty="0" smtClean="0"/>
              <a:t>Exact Match </a:t>
            </a:r>
            <a:r>
              <a:rPr lang="en-US" b="0" dirty="0" smtClean="0"/>
              <a:t>is stricter, only showing ads for searches that exactly match your keyword or very close variants.</a:t>
            </a:r>
          </a:p>
          <a:p>
            <a:r>
              <a:rPr lang="en-US" dirty="0" smtClean="0"/>
              <a:t>Phrase </a:t>
            </a:r>
            <a:r>
              <a:rPr lang="en-US" dirty="0"/>
              <a:t>Match </a:t>
            </a:r>
            <a:r>
              <a:rPr lang="en-US" b="0" dirty="0"/>
              <a:t>offers more flexibility, allowing additional words before or after the target phrase but requiring the phrase to remain in the same order.</a:t>
            </a:r>
          </a:p>
          <a:p>
            <a:endParaRPr lang="en-US" dirty="0"/>
          </a:p>
        </p:txBody>
      </p:sp>
    </p:spTree>
    <p:extLst>
      <p:ext uri="{BB962C8B-B14F-4D97-AF65-F5344CB8AC3E}">
        <p14:creationId xmlns:p14="http://schemas.microsoft.com/office/powerpoint/2010/main" val="1954460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685482"/>
          </a:xfrm>
        </p:spPr>
        <p:txBody>
          <a:bodyPr>
            <a:normAutofit/>
          </a:bodyPr>
          <a:lstStyle/>
          <a:p>
            <a:r>
              <a:rPr lang="en-US" sz="2800" dirty="0" smtClean="0"/>
              <a:t>…cont. </a:t>
            </a:r>
            <a:r>
              <a:rPr lang="en-US" sz="2800" b="1" dirty="0" smtClean="0">
                <a:solidFill>
                  <a:schemeClr val="tx1"/>
                </a:solidFill>
              </a:rPr>
              <a:t>negative match</a:t>
            </a:r>
            <a:endParaRPr lang="en-US" sz="2800" b="1" dirty="0">
              <a:solidFill>
                <a:schemeClr val="tx1"/>
              </a:solidFill>
            </a:endParaRPr>
          </a:p>
        </p:txBody>
      </p:sp>
      <p:grpSp>
        <p:nvGrpSpPr>
          <p:cNvPr id="5" name="Group 4"/>
          <p:cNvGrpSpPr/>
          <p:nvPr/>
        </p:nvGrpSpPr>
        <p:grpSpPr>
          <a:xfrm>
            <a:off x="0" y="6555600"/>
            <a:ext cx="8991600" cy="277000"/>
            <a:chOff x="675314" y="6400799"/>
            <a:chExt cx="7782886" cy="277000"/>
          </a:xfrm>
        </p:grpSpPr>
        <p:sp>
          <p:nvSpPr>
            <p:cNvPr id="6" name="TextBox 5"/>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
        <p:nvSpPr>
          <p:cNvPr id="3" name="Content Placeholder 2"/>
          <p:cNvSpPr>
            <a:spLocks noGrp="1"/>
          </p:cNvSpPr>
          <p:nvPr>
            <p:ph idx="1"/>
          </p:nvPr>
        </p:nvSpPr>
        <p:spPr>
          <a:xfrm>
            <a:off x="457200" y="990600"/>
            <a:ext cx="7620000" cy="5334000"/>
          </a:xfrm>
        </p:spPr>
        <p:txBody>
          <a:bodyPr>
            <a:normAutofit fontScale="85000" lnSpcReduction="20000"/>
          </a:bodyPr>
          <a:lstStyle/>
          <a:p>
            <a:r>
              <a:rPr lang="en-US" sz="2400" dirty="0"/>
              <a:t>Negative Match: </a:t>
            </a:r>
            <a:endParaRPr lang="en-US" sz="2400" dirty="0" smtClean="0"/>
          </a:p>
          <a:p>
            <a:r>
              <a:rPr lang="en-US" sz="2400" b="0" dirty="0" smtClean="0"/>
              <a:t>A </a:t>
            </a:r>
            <a:r>
              <a:rPr lang="en-US" sz="2400" b="0" dirty="0"/>
              <a:t>keyword match type that allows you to </a:t>
            </a:r>
            <a:r>
              <a:rPr lang="en-US" sz="2400" b="0" i="1" dirty="0"/>
              <a:t>exclude</a:t>
            </a:r>
            <a:r>
              <a:rPr lang="en-US" sz="2400" b="0" dirty="0"/>
              <a:t> specific terms from triggering your ads. </a:t>
            </a:r>
            <a:endParaRPr lang="en-US" sz="2400" b="0" dirty="0" smtClean="0"/>
          </a:p>
          <a:p>
            <a:endParaRPr lang="en-US" dirty="0" smtClean="0"/>
          </a:p>
          <a:p>
            <a:r>
              <a:rPr lang="en-US" dirty="0" smtClean="0"/>
              <a:t>Example </a:t>
            </a:r>
            <a:r>
              <a:rPr lang="en-US" dirty="0"/>
              <a:t>1: Excluding Irrelevant Keywords (e.g., </a:t>
            </a:r>
            <a:r>
              <a:rPr lang="en-US" dirty="0" smtClean="0"/>
              <a:t>“-cheap")</a:t>
            </a:r>
            <a:endParaRPr lang="en-US" dirty="0"/>
          </a:p>
          <a:p>
            <a:r>
              <a:rPr lang="en-US" b="0" dirty="0" smtClean="0"/>
              <a:t>If </a:t>
            </a:r>
            <a:r>
              <a:rPr lang="en-US" b="0" dirty="0"/>
              <a:t>you want to avoid your ad showing for "cheap women's shoes", you could add </a:t>
            </a:r>
            <a:r>
              <a:rPr lang="en-US" b="0" dirty="0" smtClean="0"/>
              <a:t>“-cheap</a:t>
            </a:r>
            <a:r>
              <a:rPr lang="en-US" b="0" dirty="0"/>
              <a:t>" as a negative keyword.</a:t>
            </a:r>
          </a:p>
          <a:p>
            <a:r>
              <a:rPr lang="en-US" dirty="0" smtClean="0"/>
              <a:t>Search </a:t>
            </a:r>
            <a:r>
              <a:rPr lang="en-US" dirty="0"/>
              <a:t>Queries That Will NOT Trigger Ads:</a:t>
            </a:r>
          </a:p>
          <a:p>
            <a:pPr lvl="1"/>
            <a:r>
              <a:rPr lang="en-US" dirty="0"/>
              <a:t>"cheap women's </a:t>
            </a:r>
            <a:r>
              <a:rPr lang="en-US" dirty="0" smtClean="0"/>
              <a:t>shoes”,  </a:t>
            </a:r>
          </a:p>
          <a:p>
            <a:pPr lvl="1"/>
            <a:r>
              <a:rPr lang="en-US" dirty="0" smtClean="0"/>
              <a:t>"buy </a:t>
            </a:r>
            <a:r>
              <a:rPr lang="en-US" dirty="0"/>
              <a:t>cheap women's shoes </a:t>
            </a:r>
            <a:r>
              <a:rPr lang="en-US" dirty="0" smtClean="0"/>
              <a:t>online”</a:t>
            </a:r>
            <a:endParaRPr lang="en-US" dirty="0"/>
          </a:p>
          <a:p>
            <a:endParaRPr lang="en-US" b="0" dirty="0"/>
          </a:p>
          <a:p>
            <a:r>
              <a:rPr lang="en-US" dirty="0"/>
              <a:t>Example 2: Excluding Competitor Names (e.g., </a:t>
            </a:r>
            <a:r>
              <a:rPr lang="en-US" dirty="0" smtClean="0"/>
              <a:t>“-Nike")</a:t>
            </a:r>
          </a:p>
          <a:p>
            <a:r>
              <a:rPr lang="en-US" b="0" dirty="0"/>
              <a:t>By adding </a:t>
            </a:r>
            <a:r>
              <a:rPr lang="en-US" b="0" dirty="0" smtClean="0"/>
              <a:t>“-Nike</a:t>
            </a:r>
            <a:r>
              <a:rPr lang="en-US" b="0" dirty="0"/>
              <a:t>" as a negative keyword, your ad won’t show for searches related to that brand</a:t>
            </a:r>
            <a:r>
              <a:rPr lang="en-US" b="0" dirty="0" smtClean="0"/>
              <a:t>.</a:t>
            </a:r>
            <a:endParaRPr lang="en-US" dirty="0"/>
          </a:p>
          <a:p>
            <a:r>
              <a:rPr lang="en-US" dirty="0" smtClean="0"/>
              <a:t>Search </a:t>
            </a:r>
            <a:r>
              <a:rPr lang="en-US" dirty="0"/>
              <a:t>Queries That Will NOT Trigger Ads:</a:t>
            </a:r>
          </a:p>
          <a:p>
            <a:pPr lvl="1"/>
            <a:r>
              <a:rPr lang="en-US" dirty="0"/>
              <a:t>"Nike running shoes"</a:t>
            </a:r>
          </a:p>
          <a:p>
            <a:pPr lvl="1"/>
            <a:r>
              <a:rPr lang="en-US" dirty="0" smtClean="0"/>
              <a:t>"</a:t>
            </a:r>
            <a:r>
              <a:rPr lang="en-US" dirty="0"/>
              <a:t>buy Nike shoes online</a:t>
            </a:r>
            <a:r>
              <a:rPr lang="en-US" dirty="0" smtClean="0"/>
              <a:t>"</a:t>
            </a:r>
            <a:endParaRPr lang="en-US" dirty="0"/>
          </a:p>
        </p:txBody>
      </p:sp>
    </p:spTree>
    <p:extLst>
      <p:ext uri="{BB962C8B-B14F-4D97-AF65-F5344CB8AC3E}">
        <p14:creationId xmlns:p14="http://schemas.microsoft.com/office/powerpoint/2010/main" val="1352821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685482"/>
          </a:xfrm>
        </p:spPr>
        <p:txBody>
          <a:bodyPr>
            <a:normAutofit/>
          </a:bodyPr>
          <a:lstStyle/>
          <a:p>
            <a:r>
              <a:rPr lang="en-US" sz="2800" dirty="0" smtClean="0"/>
              <a:t>…cont. </a:t>
            </a:r>
            <a:r>
              <a:rPr lang="en-US" sz="2800" b="1" dirty="0" smtClean="0">
                <a:solidFill>
                  <a:schemeClr val="tx1"/>
                </a:solidFill>
              </a:rPr>
              <a:t>negative match</a:t>
            </a:r>
            <a:endParaRPr lang="en-US" sz="2800" b="1" dirty="0">
              <a:solidFill>
                <a:schemeClr val="tx1"/>
              </a:solidFill>
            </a:endParaRPr>
          </a:p>
        </p:txBody>
      </p:sp>
      <p:grpSp>
        <p:nvGrpSpPr>
          <p:cNvPr id="5" name="Group 4"/>
          <p:cNvGrpSpPr/>
          <p:nvPr/>
        </p:nvGrpSpPr>
        <p:grpSpPr>
          <a:xfrm>
            <a:off x="0" y="6555600"/>
            <a:ext cx="8991600" cy="277000"/>
            <a:chOff x="675314" y="6400799"/>
            <a:chExt cx="7782886" cy="277000"/>
          </a:xfrm>
        </p:grpSpPr>
        <p:sp>
          <p:nvSpPr>
            <p:cNvPr id="6" name="TextBox 5"/>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
        <p:nvSpPr>
          <p:cNvPr id="3" name="Content Placeholder 2"/>
          <p:cNvSpPr>
            <a:spLocks noGrp="1"/>
          </p:cNvSpPr>
          <p:nvPr>
            <p:ph idx="1"/>
          </p:nvPr>
        </p:nvSpPr>
        <p:spPr>
          <a:xfrm>
            <a:off x="457200" y="990600"/>
            <a:ext cx="8229600" cy="5135563"/>
          </a:xfrm>
        </p:spPr>
        <p:txBody>
          <a:bodyPr>
            <a:noAutofit/>
          </a:bodyPr>
          <a:lstStyle/>
          <a:p>
            <a:r>
              <a:rPr lang="en-US" sz="1800" dirty="0"/>
              <a:t>Example 3: Excluding Searches with Specific Intent (e.g., </a:t>
            </a:r>
            <a:r>
              <a:rPr lang="en-US" sz="1800" dirty="0" smtClean="0"/>
              <a:t>“-free")</a:t>
            </a:r>
          </a:p>
          <a:p>
            <a:r>
              <a:rPr lang="en-US" sz="1800" b="0" dirty="0"/>
              <a:t>If you don’t offer a free course, adding "free" as a negative keyword ensures your ad doesn’t show up for users looking for free </a:t>
            </a:r>
            <a:r>
              <a:rPr lang="en-US" sz="1800" b="0" dirty="0" smtClean="0"/>
              <a:t>resources</a:t>
            </a:r>
            <a:r>
              <a:rPr lang="en-US" sz="1800" b="0" dirty="0"/>
              <a:t>.</a:t>
            </a:r>
            <a:endParaRPr lang="en-US" sz="1800" dirty="0"/>
          </a:p>
          <a:p>
            <a:r>
              <a:rPr lang="en-US" sz="1800" dirty="0"/>
              <a:t>Target Keyword: </a:t>
            </a:r>
            <a:r>
              <a:rPr lang="en-US" sz="1800" b="0" dirty="0"/>
              <a:t>"digital marketing </a:t>
            </a:r>
            <a:r>
              <a:rPr lang="en-US" sz="1800" b="0" dirty="0" smtClean="0"/>
              <a:t>course“  </a:t>
            </a:r>
            <a:r>
              <a:rPr lang="en-US" sz="1800" dirty="0" smtClean="0"/>
              <a:t>Negative </a:t>
            </a:r>
            <a:r>
              <a:rPr lang="en-US" sz="1800" dirty="0"/>
              <a:t>Keyword: </a:t>
            </a:r>
            <a:r>
              <a:rPr lang="en-US" sz="1800" b="0" dirty="0" smtClean="0"/>
              <a:t>“-free</a:t>
            </a:r>
            <a:r>
              <a:rPr lang="en-US" sz="1800" b="0" dirty="0"/>
              <a:t>"</a:t>
            </a:r>
          </a:p>
          <a:p>
            <a:r>
              <a:rPr lang="en-US" sz="1800" dirty="0"/>
              <a:t>Search Queries That Will NOT Trigger Ads:</a:t>
            </a:r>
          </a:p>
          <a:p>
            <a:pPr lvl="1"/>
            <a:r>
              <a:rPr lang="en-US" sz="1800" dirty="0" smtClean="0"/>
              <a:t>"</a:t>
            </a:r>
            <a:r>
              <a:rPr lang="en-US" sz="1800" dirty="0"/>
              <a:t>free online marketing course"</a:t>
            </a:r>
          </a:p>
          <a:p>
            <a:pPr lvl="1"/>
            <a:r>
              <a:rPr lang="en-US" sz="1800" dirty="0"/>
              <a:t>"digital </a:t>
            </a:r>
            <a:r>
              <a:rPr lang="en-US" sz="1800" dirty="0" smtClean="0"/>
              <a:t>marketing </a:t>
            </a:r>
            <a:r>
              <a:rPr lang="en-US" sz="1800" dirty="0"/>
              <a:t>free </a:t>
            </a:r>
            <a:r>
              <a:rPr lang="en-US" sz="1800" dirty="0" smtClean="0"/>
              <a:t>tutorial“</a:t>
            </a:r>
          </a:p>
          <a:p>
            <a:r>
              <a:rPr lang="en-US" sz="1800" dirty="0" smtClean="0"/>
              <a:t>Example 4: </a:t>
            </a:r>
            <a:r>
              <a:rPr lang="en-US" sz="1800" dirty="0"/>
              <a:t>Excluding Locations (e.g., </a:t>
            </a:r>
            <a:r>
              <a:rPr lang="en-US" sz="1800" dirty="0" smtClean="0"/>
              <a:t>“-New </a:t>
            </a:r>
            <a:r>
              <a:rPr lang="en-US" sz="1800" dirty="0"/>
              <a:t>York</a:t>
            </a:r>
            <a:r>
              <a:rPr lang="en-US" sz="1800" dirty="0" smtClean="0"/>
              <a:t>")</a:t>
            </a:r>
          </a:p>
          <a:p>
            <a:r>
              <a:rPr lang="en-US" sz="1800" b="0" dirty="0"/>
              <a:t>If your plumbing business operates only in a specific region and does not serve New York, you can add "New York" as a negative </a:t>
            </a:r>
            <a:r>
              <a:rPr lang="en-US" sz="1800" b="0" dirty="0" smtClean="0"/>
              <a:t>keyword.</a:t>
            </a:r>
            <a:endParaRPr lang="en-US" sz="1800" dirty="0"/>
          </a:p>
          <a:p>
            <a:r>
              <a:rPr lang="en-US" sz="1800" dirty="0"/>
              <a:t>Target Keyword: </a:t>
            </a:r>
            <a:r>
              <a:rPr lang="en-US" sz="1800" b="0" dirty="0"/>
              <a:t>"plumbing </a:t>
            </a:r>
            <a:r>
              <a:rPr lang="en-US" sz="1800" b="0" dirty="0" smtClean="0"/>
              <a:t>services” </a:t>
            </a:r>
            <a:r>
              <a:rPr lang="en-US" sz="1800" dirty="0" smtClean="0"/>
              <a:t>Negative </a:t>
            </a:r>
            <a:r>
              <a:rPr lang="en-US" sz="1800" dirty="0"/>
              <a:t>Keyword: </a:t>
            </a:r>
            <a:r>
              <a:rPr lang="en-US" sz="1800" b="0" dirty="0" smtClean="0"/>
              <a:t>“-New </a:t>
            </a:r>
            <a:r>
              <a:rPr lang="en-US" sz="1800" b="0" dirty="0"/>
              <a:t>York"</a:t>
            </a:r>
          </a:p>
          <a:p>
            <a:r>
              <a:rPr lang="en-US" sz="1800" dirty="0"/>
              <a:t>Search Queries That Will NOT Trigger Ads:</a:t>
            </a:r>
          </a:p>
          <a:p>
            <a:pPr lvl="1"/>
            <a:r>
              <a:rPr lang="en-US" sz="1800" dirty="0" smtClean="0"/>
              <a:t>"</a:t>
            </a:r>
            <a:r>
              <a:rPr lang="en-US" sz="1800" dirty="0"/>
              <a:t>best plumbers in New York"</a:t>
            </a:r>
          </a:p>
          <a:p>
            <a:pPr lvl="1"/>
            <a:r>
              <a:rPr lang="en-US" sz="1800" dirty="0"/>
              <a:t>"emergency plumbing in New York</a:t>
            </a:r>
            <a:r>
              <a:rPr lang="en-US" sz="1800" dirty="0" smtClean="0"/>
              <a:t>"</a:t>
            </a:r>
            <a:endParaRPr lang="en-US" sz="1800" dirty="0"/>
          </a:p>
        </p:txBody>
      </p:sp>
    </p:spTree>
    <p:extLst>
      <p:ext uri="{BB962C8B-B14F-4D97-AF65-F5344CB8AC3E}">
        <p14:creationId xmlns:p14="http://schemas.microsoft.com/office/powerpoint/2010/main" val="3488770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ads</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pitchFamily="34" charset="0"/>
              <a:buChar char="•"/>
            </a:pPr>
            <a:r>
              <a:rPr lang="en-US" dirty="0"/>
              <a:t>Google </a:t>
            </a:r>
            <a:r>
              <a:rPr lang="en-US" dirty="0" smtClean="0"/>
              <a:t>Ads </a:t>
            </a:r>
            <a:r>
              <a:rPr lang="en-US" b="0" dirty="0" smtClean="0"/>
              <a:t>was formerly </a:t>
            </a:r>
            <a:r>
              <a:rPr lang="en-US" b="0" dirty="0"/>
              <a:t>known as Google </a:t>
            </a:r>
            <a:r>
              <a:rPr lang="en-US" dirty="0" err="1" smtClean="0"/>
              <a:t>AdWords</a:t>
            </a:r>
            <a:r>
              <a:rPr lang="en-US" dirty="0" smtClean="0"/>
              <a:t>.</a:t>
            </a:r>
          </a:p>
          <a:p>
            <a:pPr marL="342900" indent="-342900">
              <a:buFont typeface="Arial" pitchFamily="34" charset="0"/>
              <a:buChar char="•"/>
            </a:pPr>
            <a:r>
              <a:rPr lang="en-US" b="0" dirty="0"/>
              <a:t>Google Ads </a:t>
            </a:r>
            <a:r>
              <a:rPr lang="en-US" b="0" dirty="0" smtClean="0"/>
              <a:t>includes </a:t>
            </a:r>
            <a:r>
              <a:rPr lang="en-US" b="0" dirty="0"/>
              <a:t>various types of online advertising </a:t>
            </a:r>
            <a:r>
              <a:rPr lang="en-US" b="0" dirty="0" smtClean="0"/>
              <a:t>such as </a:t>
            </a:r>
            <a:r>
              <a:rPr lang="en-US" dirty="0" smtClean="0"/>
              <a:t>search advertising</a:t>
            </a:r>
            <a:r>
              <a:rPr lang="en-US" b="0" dirty="0" smtClean="0"/>
              <a:t>, </a:t>
            </a:r>
            <a:r>
              <a:rPr lang="en-US" dirty="0" smtClean="0"/>
              <a:t>display </a:t>
            </a:r>
            <a:r>
              <a:rPr lang="en-US" dirty="0"/>
              <a:t>advertising</a:t>
            </a:r>
            <a:r>
              <a:rPr lang="en-US" b="0" dirty="0"/>
              <a:t>, </a:t>
            </a:r>
            <a:r>
              <a:rPr lang="en-US" dirty="0"/>
              <a:t>video advertising (YouTube ads), </a:t>
            </a:r>
            <a:r>
              <a:rPr lang="en-US" dirty="0" smtClean="0"/>
              <a:t>shopping ads</a:t>
            </a:r>
            <a:r>
              <a:rPr lang="en-US" b="0" dirty="0" smtClean="0"/>
              <a:t>, </a:t>
            </a:r>
            <a:r>
              <a:rPr lang="en-US" dirty="0"/>
              <a:t>app promotion</a:t>
            </a:r>
            <a:r>
              <a:rPr lang="en-US" b="0" dirty="0"/>
              <a:t>, and more. </a:t>
            </a:r>
            <a:endParaRPr lang="en-US" b="0" dirty="0" smtClean="0"/>
          </a:p>
          <a:p>
            <a:pPr marL="342900" indent="-342900">
              <a:buFont typeface="Arial" pitchFamily="34" charset="0"/>
              <a:buChar char="•"/>
            </a:pPr>
            <a:r>
              <a:rPr lang="en-US" b="0" dirty="0"/>
              <a:t>Google Ads offers a wide range of targeting options to help advertisers reach their desired audience. These options include </a:t>
            </a:r>
            <a:r>
              <a:rPr lang="en-US" dirty="0">
                <a:solidFill>
                  <a:srgbClr val="F48B0C"/>
                </a:solidFill>
              </a:rPr>
              <a:t>demographics, interests, behavior, location</a:t>
            </a:r>
            <a:r>
              <a:rPr lang="en-US" b="0" dirty="0"/>
              <a:t>, and more. </a:t>
            </a:r>
            <a:endParaRPr lang="en-US" b="0" dirty="0" smtClean="0"/>
          </a:p>
          <a:p>
            <a:pPr marL="342900" indent="-342900">
              <a:buFont typeface="Arial" pitchFamily="34" charset="0"/>
              <a:buChar char="•"/>
            </a:pPr>
            <a:r>
              <a:rPr lang="en-US" b="0" dirty="0"/>
              <a:t>With Google Ads, advertisers can choose from various campaign objectives depending on their advertising goals. </a:t>
            </a:r>
            <a:r>
              <a:rPr lang="en-US" b="0" dirty="0" smtClean="0"/>
              <a:t>Such as:</a:t>
            </a:r>
            <a:r>
              <a:rPr lang="en-US" b="0" dirty="0" smtClean="0">
                <a:solidFill>
                  <a:srgbClr val="002060"/>
                </a:solidFill>
              </a:rPr>
              <a:t> </a:t>
            </a:r>
            <a:r>
              <a:rPr lang="en-US" dirty="0" smtClean="0">
                <a:solidFill>
                  <a:srgbClr val="002060"/>
                </a:solidFill>
              </a:rPr>
              <a:t>increasing </a:t>
            </a:r>
            <a:r>
              <a:rPr lang="en-US" dirty="0">
                <a:solidFill>
                  <a:srgbClr val="002060"/>
                </a:solidFill>
              </a:rPr>
              <a:t>website traffic, generating leads, driving sales, promoting brand awareness</a:t>
            </a:r>
            <a:r>
              <a:rPr lang="en-US" b="0" dirty="0">
                <a:solidFill>
                  <a:srgbClr val="002060"/>
                </a:solidFill>
              </a:rPr>
              <a:t>, </a:t>
            </a:r>
            <a:r>
              <a:rPr lang="en-US" b="0" dirty="0"/>
              <a:t>and more. </a:t>
            </a: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302609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Average </a:t>
            </a:r>
            <a:r>
              <a:rPr lang="en-US" dirty="0" smtClean="0"/>
              <a:t>Position</a:t>
            </a:r>
            <a:r>
              <a:rPr lang="en-US" dirty="0"/>
              <a:t>: </a:t>
            </a:r>
            <a:r>
              <a:rPr lang="en-US" b="0" dirty="0" smtClean="0"/>
              <a:t>The </a:t>
            </a:r>
            <a:r>
              <a:rPr lang="en-US" b="0" dirty="0"/>
              <a:t>average position </a:t>
            </a:r>
            <a:r>
              <a:rPr lang="en-US" b="0" dirty="0" smtClean="0"/>
              <a:t>is where </a:t>
            </a:r>
            <a:r>
              <a:rPr lang="en-US" b="0" dirty="0"/>
              <a:t>your ad appears on the page (the very top of the page being first position). </a:t>
            </a:r>
            <a:endParaRPr lang="en-US" b="0" dirty="0" smtClean="0"/>
          </a:p>
          <a:p>
            <a:pPr marL="342900" indent="-342900">
              <a:buFont typeface="Arial" pitchFamily="34" charset="0"/>
              <a:buChar char="•"/>
            </a:pPr>
            <a:r>
              <a:rPr lang="en-US" b="0" dirty="0" smtClean="0"/>
              <a:t>Ad </a:t>
            </a:r>
            <a:r>
              <a:rPr lang="en-US" b="0" dirty="0"/>
              <a:t>positions do fluctuate even if you are the highest bidder. Ad position is heavily influenced by your </a:t>
            </a:r>
            <a:r>
              <a:rPr lang="en-US" b="0" i="1" dirty="0"/>
              <a:t>bid level </a:t>
            </a:r>
            <a:r>
              <a:rPr lang="en-US" b="0" dirty="0"/>
              <a:t>but it is also influenced by </a:t>
            </a:r>
            <a:r>
              <a:rPr lang="en-US" b="0" i="1" dirty="0"/>
              <a:t>quality </a:t>
            </a:r>
            <a:r>
              <a:rPr lang="en-US" b="0" i="1" dirty="0" smtClean="0"/>
              <a:t>score</a:t>
            </a:r>
            <a:r>
              <a:rPr lang="en-US" b="0" dirty="0" smtClean="0"/>
              <a:t>. </a:t>
            </a:r>
          </a:p>
          <a:p>
            <a:r>
              <a:rPr lang="en-US" dirty="0"/>
              <a:t>LEAD:</a:t>
            </a:r>
          </a:p>
          <a:p>
            <a:r>
              <a:rPr lang="en-US" b="0" dirty="0"/>
              <a:t>A lead is a potential customer or prospect who has shown interest in a product or service by taking some action, such as filling out a form, signing up for a newsletter, or requesting more information. </a:t>
            </a:r>
            <a:endParaRPr lang="en-US" b="0" dirty="0" smtClean="0"/>
          </a:p>
          <a:p>
            <a:pPr marL="342900" indent="-342900">
              <a:buFont typeface="Arial" pitchFamily="34" charset="0"/>
              <a:buChar char="•"/>
            </a:pPr>
            <a:r>
              <a:rPr lang="en-US" b="0" dirty="0" smtClean="0"/>
              <a:t>In </a:t>
            </a:r>
            <a:r>
              <a:rPr lang="en-US" b="0" dirty="0"/>
              <a:t>marketing and sales, leads are individuals or organizations that have the potential to become customers, and they are typically at various stages of the sales funnel. </a:t>
            </a:r>
            <a:endParaRPr lang="en-US" b="0" dirty="0" smtClean="0"/>
          </a:p>
          <a:p>
            <a:pPr marL="342900" indent="-342900">
              <a:buFont typeface="Arial" pitchFamily="34" charset="0"/>
              <a:buChar char="•"/>
            </a:pPr>
            <a:r>
              <a:rPr lang="en-US" b="0" dirty="0" smtClean="0"/>
              <a:t>The </a:t>
            </a:r>
            <a:r>
              <a:rPr lang="en-US" b="0" dirty="0"/>
              <a:t>goal of businesses is to nurture leads through the sales process and ultimately convert them into paying customers.</a:t>
            </a:r>
            <a:endParaRPr lang="en-US" dirty="0"/>
          </a:p>
          <a:p>
            <a:pPr marL="342900" indent="-342900">
              <a:buFont typeface="Arial" pitchFamily="34" charset="0"/>
              <a:buChar char="•"/>
            </a:pPr>
            <a:endParaRPr lang="en-US" b="0" dirty="0" smtClean="0"/>
          </a:p>
          <a:p>
            <a:pPr marL="342900" indent="-342900">
              <a:buFont typeface="Arial" pitchFamily="34" charset="0"/>
              <a:buChar char="•"/>
            </a:pP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3991890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score</a:t>
            </a:r>
            <a:endParaRPr lang="en-US" dirty="0"/>
          </a:p>
        </p:txBody>
      </p:sp>
      <p:sp>
        <p:nvSpPr>
          <p:cNvPr id="3" name="Content Placeholder 2"/>
          <p:cNvSpPr>
            <a:spLocks noGrp="1"/>
          </p:cNvSpPr>
          <p:nvPr>
            <p:ph idx="1"/>
          </p:nvPr>
        </p:nvSpPr>
        <p:spPr/>
        <p:txBody>
          <a:bodyPr/>
          <a:lstStyle/>
          <a:p>
            <a:r>
              <a:rPr lang="en-US" dirty="0" smtClean="0"/>
              <a:t>“Quality </a:t>
            </a:r>
            <a:r>
              <a:rPr lang="en-US" dirty="0"/>
              <a:t>Score </a:t>
            </a:r>
            <a:r>
              <a:rPr lang="en-US" b="0" dirty="0"/>
              <a:t>is a metric used by </a:t>
            </a:r>
            <a:r>
              <a:rPr lang="en-US" b="0" dirty="0" smtClean="0"/>
              <a:t>Google, </a:t>
            </a:r>
            <a:r>
              <a:rPr lang="en-US" b="0" u="sng" dirty="0" smtClean="0"/>
              <a:t>to </a:t>
            </a:r>
            <a:r>
              <a:rPr lang="en-US" b="0" u="sng" dirty="0"/>
              <a:t>evaluate the relevance and quality of an advertisement in relation to the keywords it </a:t>
            </a:r>
            <a:r>
              <a:rPr lang="en-US" b="0" u="sng" dirty="0" smtClean="0"/>
              <a:t>targets</a:t>
            </a:r>
            <a:r>
              <a:rPr lang="en-US" b="0" dirty="0" smtClean="0"/>
              <a:t>.”</a:t>
            </a:r>
          </a:p>
          <a:p>
            <a:pPr marL="342900" indent="-342900">
              <a:buFont typeface="Arial" pitchFamily="34" charset="0"/>
              <a:buChar char="•"/>
            </a:pPr>
            <a:r>
              <a:rPr lang="en-US" b="0" dirty="0" smtClean="0"/>
              <a:t>It </a:t>
            </a:r>
            <a:r>
              <a:rPr lang="en-US" b="0" dirty="0"/>
              <a:t>plays a crucial role in determining the </a:t>
            </a:r>
            <a:r>
              <a:rPr lang="en-US" b="0" i="1" dirty="0"/>
              <a:t>ad's placement </a:t>
            </a:r>
            <a:r>
              <a:rPr lang="en-US" b="0" dirty="0"/>
              <a:t>and </a:t>
            </a:r>
            <a:r>
              <a:rPr lang="en-US" b="0" i="1" dirty="0"/>
              <a:t>cost-per-click (CPC) </a:t>
            </a:r>
            <a:r>
              <a:rPr lang="en-US" b="0" dirty="0"/>
              <a:t>in search engine results </a:t>
            </a:r>
            <a:r>
              <a:rPr lang="en-US" b="0" dirty="0" smtClean="0"/>
              <a:t>pages.</a:t>
            </a:r>
          </a:p>
          <a:p>
            <a:pPr marL="342900" indent="-342900">
              <a:buFont typeface="Arial" pitchFamily="34" charset="0"/>
              <a:buChar char="•"/>
            </a:pPr>
            <a:r>
              <a:rPr lang="en-US" b="0" dirty="0">
                <a:solidFill>
                  <a:srgbClr val="C00000"/>
                </a:solidFill>
              </a:rPr>
              <a:t>A </a:t>
            </a:r>
            <a:r>
              <a:rPr lang="en-US" dirty="0">
                <a:solidFill>
                  <a:srgbClr val="C00000"/>
                </a:solidFill>
              </a:rPr>
              <a:t>higher Quality Score </a:t>
            </a:r>
            <a:r>
              <a:rPr lang="en-US" b="0" dirty="0">
                <a:solidFill>
                  <a:srgbClr val="C00000"/>
                </a:solidFill>
              </a:rPr>
              <a:t>typically leads to </a:t>
            </a:r>
            <a:r>
              <a:rPr lang="en-US" dirty="0">
                <a:solidFill>
                  <a:srgbClr val="C00000"/>
                </a:solidFill>
              </a:rPr>
              <a:t>lower costs </a:t>
            </a:r>
            <a:r>
              <a:rPr lang="en-US" b="0" dirty="0">
                <a:solidFill>
                  <a:srgbClr val="C00000"/>
                </a:solidFill>
              </a:rPr>
              <a:t>and </a:t>
            </a:r>
            <a:r>
              <a:rPr lang="en-US" dirty="0" smtClean="0">
                <a:solidFill>
                  <a:srgbClr val="C00000"/>
                </a:solidFill>
              </a:rPr>
              <a:t>higher Ad </a:t>
            </a:r>
            <a:r>
              <a:rPr lang="en-US" dirty="0">
                <a:solidFill>
                  <a:srgbClr val="C00000"/>
                </a:solidFill>
              </a:rPr>
              <a:t>positions.</a:t>
            </a:r>
            <a:r>
              <a:rPr lang="en-US" dirty="0" smtClean="0">
                <a:solidFill>
                  <a:srgbClr val="C00000"/>
                </a:solidFill>
              </a:rPr>
              <a:t> </a:t>
            </a:r>
            <a:endParaRPr lang="en-US" b="0" dirty="0" smtClean="0"/>
          </a:p>
          <a:p>
            <a:r>
              <a:rPr lang="en-US" b="0" dirty="0" smtClean="0"/>
              <a:t>Quality </a:t>
            </a:r>
            <a:r>
              <a:rPr lang="en-US" b="0" dirty="0"/>
              <a:t>Score is typically based on </a:t>
            </a:r>
            <a:r>
              <a:rPr lang="en-US" dirty="0"/>
              <a:t>three</a:t>
            </a:r>
            <a:r>
              <a:rPr lang="en-US" b="0" dirty="0"/>
              <a:t> main factors</a:t>
            </a:r>
            <a:r>
              <a:rPr lang="en-US" b="0" dirty="0" smtClean="0"/>
              <a:t>:</a:t>
            </a:r>
          </a:p>
          <a:p>
            <a:pPr marL="914400" lvl="1" indent="-457200">
              <a:buFont typeface="+mj-lt"/>
              <a:buAutoNum type="arabicPeriod"/>
            </a:pPr>
            <a:r>
              <a:rPr lang="en-US" b="1" dirty="0" smtClean="0"/>
              <a:t>Expected CTR</a:t>
            </a:r>
          </a:p>
          <a:p>
            <a:pPr marL="914400" lvl="1" indent="-457200">
              <a:buFont typeface="+mj-lt"/>
              <a:buAutoNum type="arabicPeriod"/>
            </a:pPr>
            <a:r>
              <a:rPr lang="en-US" b="1" dirty="0" smtClean="0"/>
              <a:t>Ad Relevancy</a:t>
            </a:r>
          </a:p>
          <a:p>
            <a:pPr marL="914400" lvl="1" indent="-457200">
              <a:buFont typeface="+mj-lt"/>
              <a:buAutoNum type="arabicPeriod"/>
            </a:pPr>
            <a:r>
              <a:rPr lang="en-US" b="1" dirty="0" smtClean="0"/>
              <a:t>UX</a:t>
            </a:r>
          </a:p>
          <a:p>
            <a:endParaRPr lang="en-US" b="0" dirty="0" smtClean="0"/>
          </a:p>
          <a:p>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3465188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Quality </a:t>
            </a:r>
            <a:r>
              <a:rPr lang="en-US" sz="3200" dirty="0" smtClean="0"/>
              <a:t>score …cont.</a:t>
            </a:r>
            <a:endParaRPr lang="en-US" sz="3200"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t>Expected Click-Through Rate (CTR)</a:t>
            </a:r>
            <a:r>
              <a:rPr lang="en-US" b="0" dirty="0"/>
              <a:t>: This predicts how likely it is that your ad will be </a:t>
            </a:r>
            <a:r>
              <a:rPr lang="en-US" b="0" u="sng" dirty="0" smtClean="0"/>
              <a:t>clicked</a:t>
            </a:r>
            <a:r>
              <a:rPr lang="en-US" b="0" dirty="0" smtClean="0"/>
              <a:t> when </a:t>
            </a:r>
            <a:r>
              <a:rPr lang="en-US" b="0" dirty="0"/>
              <a:t>shown for a particular keyword.</a:t>
            </a:r>
          </a:p>
          <a:p>
            <a:pPr marL="457200" indent="-457200">
              <a:buFont typeface="+mj-lt"/>
              <a:buAutoNum type="arabicPeriod"/>
            </a:pPr>
            <a:r>
              <a:rPr lang="en-US" dirty="0"/>
              <a:t>Ad Relevance</a:t>
            </a:r>
            <a:r>
              <a:rPr lang="en-US" b="0" dirty="0"/>
              <a:t>: Measures how closely your ad matches the </a:t>
            </a:r>
            <a:r>
              <a:rPr lang="en-US" b="0" u="sng" dirty="0"/>
              <a:t>intent</a:t>
            </a:r>
            <a:r>
              <a:rPr lang="en-US" b="0" dirty="0"/>
              <a:t> behind a user's search query.</a:t>
            </a:r>
          </a:p>
          <a:p>
            <a:pPr marL="457200" indent="-457200">
              <a:buFont typeface="+mj-lt"/>
              <a:buAutoNum type="arabicPeriod"/>
            </a:pPr>
            <a:r>
              <a:rPr lang="en-US" dirty="0"/>
              <a:t>Landing Page Experience</a:t>
            </a:r>
            <a:r>
              <a:rPr lang="en-US" b="0" dirty="0"/>
              <a:t>: Evaluates the </a:t>
            </a:r>
            <a:r>
              <a:rPr lang="en-US" b="0" u="sng" dirty="0"/>
              <a:t>relevance</a:t>
            </a:r>
            <a:r>
              <a:rPr lang="en-US" b="0" dirty="0"/>
              <a:t> and </a:t>
            </a:r>
            <a:r>
              <a:rPr lang="en-US" b="0" u="sng" dirty="0"/>
              <a:t>usability</a:t>
            </a:r>
            <a:r>
              <a:rPr lang="en-US" b="0" dirty="0"/>
              <a:t> of your </a:t>
            </a:r>
            <a:r>
              <a:rPr lang="en-US" b="0" i="1" dirty="0"/>
              <a:t>landing page </a:t>
            </a:r>
            <a:r>
              <a:rPr lang="en-US" b="0" dirty="0"/>
              <a:t>to ensure a good user experience</a:t>
            </a:r>
            <a:r>
              <a:rPr lang="en-US" b="0" dirty="0" smtClean="0"/>
              <a:t>.</a:t>
            </a:r>
          </a:p>
          <a:p>
            <a:pPr marL="342900" indent="-342900">
              <a:buFont typeface="Arial" pitchFamily="34" charset="0"/>
              <a:buChar char="•"/>
            </a:pPr>
            <a:r>
              <a:rPr lang="en-US" b="0" dirty="0"/>
              <a:t>Google assigns a Quality Score from 1 to 10 for each keyword in your account. </a:t>
            </a:r>
            <a:endParaRPr lang="en-US" b="0" dirty="0" smtClean="0"/>
          </a:p>
          <a:p>
            <a:pPr marL="342900" indent="-342900">
              <a:buFont typeface="Arial" pitchFamily="34" charset="0"/>
              <a:buChar char="•"/>
            </a:pPr>
            <a:r>
              <a:rPr lang="en-US" b="0" dirty="0" smtClean="0"/>
              <a:t>A </a:t>
            </a:r>
            <a:r>
              <a:rPr lang="en-US" b="0" dirty="0"/>
              <a:t>score of 10 represents the highest quality and relevance, while 1 indicates the lowest.</a:t>
            </a:r>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991456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auction</a:t>
            </a:r>
            <a:endParaRPr lang="en-US" dirty="0"/>
          </a:p>
        </p:txBody>
      </p:sp>
      <p:sp>
        <p:nvSpPr>
          <p:cNvPr id="3" name="Content Placeholder 2"/>
          <p:cNvSpPr>
            <a:spLocks noGrp="1"/>
          </p:cNvSpPr>
          <p:nvPr>
            <p:ph idx="1"/>
          </p:nvPr>
        </p:nvSpPr>
        <p:spPr/>
        <p:txBody>
          <a:bodyPr/>
          <a:lstStyle/>
          <a:p>
            <a:r>
              <a:rPr lang="en-US" b="0" dirty="0"/>
              <a:t>Google ad auction uses multiple factors to determine which ad goes at the top of the SERP </a:t>
            </a:r>
            <a:endParaRPr lang="en-US" b="0" dirty="0" smtClean="0"/>
          </a:p>
          <a:p>
            <a:pPr marL="342900" indent="-342900">
              <a:buFont typeface="Arial" pitchFamily="34" charset="0"/>
              <a:buChar char="•"/>
            </a:pPr>
            <a:r>
              <a:rPr lang="en-US" b="0" dirty="0"/>
              <a:t>The SEM campaign with the biggest budget does not always get the top spot. </a:t>
            </a:r>
            <a:endParaRPr lang="en-US" b="0" dirty="0" smtClean="0"/>
          </a:p>
          <a:p>
            <a:pPr marL="342900" indent="-342900">
              <a:buFont typeface="Arial" pitchFamily="34" charset="0"/>
              <a:buChar char="•"/>
            </a:pPr>
            <a:r>
              <a:rPr lang="en-US" b="0" dirty="0" smtClean="0"/>
              <a:t>Competitors </a:t>
            </a:r>
            <a:r>
              <a:rPr lang="en-US" b="0" dirty="0"/>
              <a:t>with a lower bid can win ad space over organizations with higher bids if their content is more relevant</a:t>
            </a:r>
            <a:r>
              <a:rPr lang="en-US" b="0" dirty="0" smtClean="0"/>
              <a:t>.</a:t>
            </a:r>
          </a:p>
          <a:p>
            <a:pPr marL="342900" indent="-342900">
              <a:buFont typeface="Arial" pitchFamily="34" charset="0"/>
              <a:buChar char="•"/>
            </a:pPr>
            <a:r>
              <a:rPr lang="en-US" b="0" dirty="0"/>
              <a:t>Once </a:t>
            </a:r>
            <a:r>
              <a:rPr lang="en-US" b="0" dirty="0" smtClean="0"/>
              <a:t>a </a:t>
            </a:r>
            <a:r>
              <a:rPr lang="en-US" b="0" dirty="0"/>
              <a:t>SEM campaign has identified the keywords to target, it can enter the auction for those keywords.</a:t>
            </a: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772514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a:t>
            </a:r>
            <a:r>
              <a:rPr lang="en-US" dirty="0"/>
              <a:t>campaign strategy</a:t>
            </a:r>
          </a:p>
        </p:txBody>
      </p:sp>
      <p:sp>
        <p:nvSpPr>
          <p:cNvPr id="3" name="Content Placeholder 2"/>
          <p:cNvSpPr>
            <a:spLocks noGrp="1"/>
          </p:cNvSpPr>
          <p:nvPr>
            <p:ph idx="1"/>
          </p:nvPr>
        </p:nvSpPr>
        <p:spPr/>
        <p:txBody>
          <a:bodyPr/>
          <a:lstStyle/>
          <a:p>
            <a:r>
              <a:rPr lang="en-US" dirty="0"/>
              <a:t>Creating an SEM campaign </a:t>
            </a:r>
            <a:r>
              <a:rPr lang="en-US" dirty="0" smtClean="0"/>
              <a:t>strategy:</a:t>
            </a:r>
          </a:p>
          <a:p>
            <a:pPr marL="457200" indent="-457200">
              <a:buFont typeface="+mj-lt"/>
              <a:buAutoNum type="arabicPeriod"/>
            </a:pPr>
            <a:r>
              <a:rPr lang="en-US" b="0" dirty="0"/>
              <a:t>Keyword research</a:t>
            </a:r>
            <a:r>
              <a:rPr lang="en-US" b="0" dirty="0" smtClean="0"/>
              <a:t>.</a:t>
            </a:r>
          </a:p>
          <a:p>
            <a:pPr marL="457200" indent="-457200">
              <a:buFont typeface="+mj-lt"/>
              <a:buAutoNum type="arabicPeriod"/>
            </a:pPr>
            <a:r>
              <a:rPr lang="en-US" b="0" dirty="0"/>
              <a:t>Budget</a:t>
            </a:r>
            <a:r>
              <a:rPr lang="en-US" b="0" dirty="0" smtClean="0"/>
              <a:t>.</a:t>
            </a:r>
          </a:p>
          <a:p>
            <a:pPr marL="457200" indent="-457200">
              <a:buFont typeface="+mj-lt"/>
              <a:buAutoNum type="arabicPeriod"/>
            </a:pPr>
            <a:r>
              <a:rPr lang="en-US" b="0" dirty="0"/>
              <a:t>Ad </a:t>
            </a:r>
            <a:r>
              <a:rPr lang="en-US" b="0" dirty="0" smtClean="0"/>
              <a:t>groups</a:t>
            </a:r>
          </a:p>
          <a:p>
            <a:pPr marL="457200" indent="-457200">
              <a:buFont typeface="+mj-lt"/>
              <a:buAutoNum type="arabicPeriod"/>
            </a:pPr>
            <a:r>
              <a:rPr lang="en-US" b="0" dirty="0"/>
              <a:t>Design and test landing page</a:t>
            </a:r>
            <a:r>
              <a:rPr lang="en-US" b="0" dirty="0" smtClean="0"/>
              <a:t>.</a:t>
            </a:r>
          </a:p>
          <a:p>
            <a:pPr marL="457200" indent="-457200">
              <a:buFont typeface="+mj-lt"/>
              <a:buAutoNum type="arabicPeriod"/>
            </a:pPr>
            <a:r>
              <a:rPr lang="en-US" b="0" dirty="0"/>
              <a:t>Create the ad</a:t>
            </a:r>
            <a:r>
              <a:rPr lang="en-US" b="0" dirty="0" smtClean="0"/>
              <a:t>.</a:t>
            </a:r>
          </a:p>
          <a:p>
            <a:pPr marL="457200" indent="-457200">
              <a:buFont typeface="+mj-lt"/>
              <a:buAutoNum type="arabicPeriod"/>
            </a:pPr>
            <a:r>
              <a:rPr lang="en-US" b="0" dirty="0"/>
              <a:t>Make a bid</a:t>
            </a:r>
            <a:r>
              <a:rPr lang="en-US" b="0" dirty="0" smtClean="0"/>
              <a:t>.</a:t>
            </a:r>
          </a:p>
          <a:p>
            <a:pPr marL="457200" indent="-457200">
              <a:buFont typeface="+mj-lt"/>
              <a:buAutoNum type="arabicPeriod"/>
            </a:pPr>
            <a:r>
              <a:rPr lang="en-US" b="0" dirty="0"/>
              <a:t>Monitor the campaign.</a:t>
            </a:r>
            <a:endParaRPr lang="en-US" b="0" dirty="0" smtClean="0"/>
          </a:p>
          <a:p>
            <a:pPr marL="457200" indent="-457200">
              <a:buFont typeface="+mj-lt"/>
              <a:buAutoNum type="arabicPeriod"/>
            </a:pPr>
            <a:endParaRPr lang="en-US" b="0" dirty="0"/>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3223937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Ad campaign </a:t>
            </a:r>
            <a:r>
              <a:rPr lang="en-US" sz="3200" dirty="0" smtClean="0"/>
              <a:t>strategy …cont.</a:t>
            </a:r>
            <a:endParaRPr lang="en-US" sz="3200"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Keyword Research:</a:t>
            </a:r>
          </a:p>
          <a:p>
            <a:pPr marL="342900" indent="-342900">
              <a:buFont typeface="Arial" pitchFamily="34" charset="0"/>
              <a:buChar char="•"/>
            </a:pPr>
            <a:r>
              <a:rPr lang="en-US" b="0" dirty="0"/>
              <a:t>The first step in an SEM campaign is </a:t>
            </a:r>
            <a:r>
              <a:rPr lang="en-US" b="0" dirty="0" smtClean="0"/>
              <a:t>to </a:t>
            </a:r>
            <a:r>
              <a:rPr lang="en-US" b="0" dirty="0"/>
              <a:t>identify the </a:t>
            </a:r>
            <a:r>
              <a:rPr lang="en-US" dirty="0"/>
              <a:t>most effective keywords</a:t>
            </a:r>
            <a:r>
              <a:rPr lang="en-US" b="0" dirty="0"/>
              <a:t> it wants to </a:t>
            </a:r>
            <a:r>
              <a:rPr lang="en-US" b="0" i="1" dirty="0"/>
              <a:t>purchase</a:t>
            </a:r>
            <a:r>
              <a:rPr lang="en-US" b="0" dirty="0"/>
              <a:t> ad space on. </a:t>
            </a:r>
            <a:endParaRPr lang="en-US" b="0" dirty="0" smtClean="0"/>
          </a:p>
          <a:p>
            <a:pPr marL="342900" indent="-342900">
              <a:buFont typeface="Arial" pitchFamily="34" charset="0"/>
              <a:buChar char="•"/>
            </a:pPr>
            <a:r>
              <a:rPr lang="en-US" b="0" dirty="0"/>
              <a:t>Keywords are the </a:t>
            </a:r>
            <a:r>
              <a:rPr lang="en-US" u="sng" dirty="0"/>
              <a:t>foundation</a:t>
            </a:r>
            <a:r>
              <a:rPr lang="en-US" b="0" dirty="0"/>
              <a:t> of search engine marketing.</a:t>
            </a:r>
            <a:endParaRPr lang="en-US" dirty="0"/>
          </a:p>
          <a:p>
            <a:pPr marL="342900" indent="-342900">
              <a:buFont typeface="Arial" pitchFamily="34" charset="0"/>
              <a:buChar char="•"/>
            </a:pPr>
            <a:r>
              <a:rPr lang="en-US" b="0" i="1" dirty="0" smtClean="0"/>
              <a:t>Identify</a:t>
            </a:r>
            <a:r>
              <a:rPr lang="en-US" b="0" dirty="0" smtClean="0"/>
              <a:t> </a:t>
            </a:r>
            <a:r>
              <a:rPr lang="en-US" b="0" dirty="0"/>
              <a:t>keywords that are </a:t>
            </a:r>
            <a:r>
              <a:rPr lang="en-US" b="0" i="1" dirty="0"/>
              <a:t>relevant </a:t>
            </a:r>
            <a:r>
              <a:rPr lang="en-US" b="0" dirty="0"/>
              <a:t>to your business and that prospective customers are likely to </a:t>
            </a:r>
            <a:r>
              <a:rPr lang="en-US" b="0" dirty="0" smtClean="0"/>
              <a:t>use(search queries) </a:t>
            </a:r>
            <a:r>
              <a:rPr lang="en-US" b="0" dirty="0"/>
              <a:t>when searching for your products and services. </a:t>
            </a:r>
            <a:endParaRPr lang="en-US" b="0" dirty="0" smtClean="0"/>
          </a:p>
          <a:p>
            <a:pPr marL="342900" indent="-342900">
              <a:buFont typeface="Arial" pitchFamily="34" charset="0"/>
              <a:buChar char="•"/>
            </a:pPr>
            <a:r>
              <a:rPr lang="en-US" b="0" dirty="0" smtClean="0"/>
              <a:t>Keyword </a:t>
            </a:r>
            <a:r>
              <a:rPr lang="en-US" b="0" dirty="0"/>
              <a:t>research can also help you identify </a:t>
            </a:r>
            <a:r>
              <a:rPr lang="en-US" i="1" dirty="0">
                <a:solidFill>
                  <a:srgbClr val="0070C0"/>
                </a:solidFill>
              </a:rPr>
              <a:t>negative keywords</a:t>
            </a:r>
            <a:r>
              <a:rPr lang="en-US" b="0" dirty="0"/>
              <a:t> – search terms that you should exclude from your campaigns</a:t>
            </a:r>
            <a:r>
              <a:rPr lang="en-US" b="0" dirty="0" smtClean="0"/>
              <a:t>.</a:t>
            </a:r>
          </a:p>
          <a:p>
            <a:pPr lvl="1" indent="0">
              <a:buNone/>
            </a:pPr>
            <a:r>
              <a:rPr lang="en-US" dirty="0" smtClean="0"/>
              <a:t>… </a:t>
            </a:r>
            <a:r>
              <a:rPr lang="en-US" b="1" dirty="0" smtClean="0"/>
              <a:t>cont.</a:t>
            </a:r>
            <a:endParaRPr lang="en-US" b="0" dirty="0" smtClean="0"/>
          </a:p>
        </p:txBody>
      </p:sp>
    </p:spTree>
    <p:extLst>
      <p:ext uri="{BB962C8B-B14F-4D97-AF65-F5344CB8AC3E}">
        <p14:creationId xmlns:p14="http://schemas.microsoft.com/office/powerpoint/2010/main" val="311091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Ad campaign strategy …</a:t>
            </a:r>
            <a:r>
              <a:rPr lang="en-US" sz="2800" dirty="0" smtClean="0"/>
              <a:t>cont.</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smtClean="0"/>
              <a:t>Keyword Research …cont. </a:t>
            </a:r>
          </a:p>
          <a:p>
            <a:pPr marL="0" lvl="1" indent="0">
              <a:spcAft>
                <a:spcPts val="600"/>
              </a:spcAft>
              <a:buClrTx/>
              <a:buNone/>
            </a:pPr>
            <a:r>
              <a:rPr lang="en-US" b="1" dirty="0" smtClean="0">
                <a:solidFill>
                  <a:srgbClr val="0070C0"/>
                </a:solidFill>
              </a:rPr>
              <a:t>Negative Keywords: </a:t>
            </a:r>
            <a:r>
              <a:rPr lang="en-US" b="0" dirty="0" smtClean="0"/>
              <a:t>are</a:t>
            </a:r>
            <a:r>
              <a:rPr lang="en-US" b="0" dirty="0" smtClean="0">
                <a:solidFill>
                  <a:srgbClr val="0070C0"/>
                </a:solidFill>
              </a:rPr>
              <a:t> </a:t>
            </a:r>
            <a:r>
              <a:rPr lang="en-US" dirty="0"/>
              <a:t>irrelevant terms that are highly unlikely to result in conversions. </a:t>
            </a:r>
            <a:endParaRPr lang="en-US" b="0" dirty="0" smtClean="0"/>
          </a:p>
          <a:p>
            <a:pPr marL="342900" indent="-342900">
              <a:buFont typeface="Arial" pitchFamily="34" charset="0"/>
              <a:buChar char="•"/>
            </a:pPr>
            <a:r>
              <a:rPr lang="en-US" b="0" dirty="0" smtClean="0"/>
              <a:t>Identify </a:t>
            </a:r>
            <a:r>
              <a:rPr lang="en-US" b="0" dirty="0"/>
              <a:t>and avoid negative keywords. </a:t>
            </a:r>
          </a:p>
          <a:p>
            <a:pPr marL="342900" indent="-342900">
              <a:buFont typeface="Arial" pitchFamily="34" charset="0"/>
              <a:buChar char="•"/>
            </a:pPr>
            <a:r>
              <a:rPr lang="en-US" b="0" dirty="0" smtClean="0"/>
              <a:t>These </a:t>
            </a:r>
            <a:r>
              <a:rPr lang="en-US" b="0" dirty="0"/>
              <a:t>are keywords that are unlikely to rank high on search engine results pages and attract potential customers</a:t>
            </a:r>
            <a:r>
              <a:rPr lang="en-US" b="0" dirty="0" smtClean="0"/>
              <a:t>.</a:t>
            </a:r>
          </a:p>
          <a:p>
            <a:r>
              <a:rPr lang="en-US" dirty="0" smtClean="0"/>
              <a:t>Examples:</a:t>
            </a:r>
          </a:p>
          <a:p>
            <a:pPr indent="-182880"/>
            <a:r>
              <a:rPr lang="en-US" b="0" dirty="0"/>
              <a:t>In a Google Ads </a:t>
            </a:r>
            <a:r>
              <a:rPr lang="en-US" dirty="0">
                <a:solidFill>
                  <a:srgbClr val="F48B0C"/>
                </a:solidFill>
              </a:rPr>
              <a:t>campaign for a luxury watch brand</a:t>
            </a:r>
            <a:r>
              <a:rPr lang="en-US" b="0" dirty="0"/>
              <a:t>, if you want to exclude users searching for "cheap" or "discounted" watches from seeing your ads, you would add negative keywords such as "cheap" and "discounted" to your campaign.</a:t>
            </a:r>
          </a:p>
          <a:p>
            <a:r>
              <a:rPr lang="en-US" b="0" dirty="0"/>
              <a:t>I</a:t>
            </a:r>
            <a:r>
              <a:rPr lang="en-US" b="0" dirty="0" smtClean="0"/>
              <a:t>f </a:t>
            </a:r>
            <a:r>
              <a:rPr lang="en-US" b="0" dirty="0"/>
              <a:t>you </a:t>
            </a:r>
            <a:r>
              <a:rPr lang="en-US" dirty="0">
                <a:solidFill>
                  <a:srgbClr val="F48B0C"/>
                </a:solidFill>
              </a:rPr>
              <a:t>sell ice cream, </a:t>
            </a:r>
            <a:r>
              <a:rPr lang="en-US" b="0" dirty="0"/>
              <a:t>you might want to exclude the keyword “ice cream recipes”, as users searching for ice cream recipes are unlikely to be in the market for your product</a:t>
            </a:r>
            <a:r>
              <a:rPr lang="en-US" dirty="0"/>
              <a:t>.</a:t>
            </a:r>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3679354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Ad campaign strategy …cont.</a:t>
            </a:r>
          </a:p>
        </p:txBody>
      </p:sp>
      <p:sp>
        <p:nvSpPr>
          <p:cNvPr id="3" name="Content Placeholder 2"/>
          <p:cNvSpPr>
            <a:spLocks noGrp="1"/>
          </p:cNvSpPr>
          <p:nvPr>
            <p:ph idx="1"/>
          </p:nvPr>
        </p:nvSpPr>
        <p:spPr/>
        <p:txBody>
          <a:bodyPr/>
          <a:lstStyle/>
          <a:p>
            <a:pPr marL="457200" indent="-457200">
              <a:buFont typeface="+mj-lt"/>
              <a:buAutoNum type="arabicPeriod" startAt="2"/>
            </a:pPr>
            <a:r>
              <a:rPr lang="en-US" dirty="0" smtClean="0"/>
              <a:t>Budget: </a:t>
            </a:r>
            <a:r>
              <a:rPr lang="en-US" b="0" dirty="0" smtClean="0"/>
              <a:t>Create </a:t>
            </a:r>
            <a:r>
              <a:rPr lang="en-US" b="0" dirty="0"/>
              <a:t>a budget for the ad campaign and set a maximum bid amount</a:t>
            </a:r>
            <a:r>
              <a:rPr lang="en-US" b="0" dirty="0" smtClean="0"/>
              <a:t>.</a:t>
            </a:r>
          </a:p>
          <a:p>
            <a:pPr marL="457200" indent="-457200">
              <a:buFont typeface="+mj-lt"/>
              <a:buAutoNum type="arabicPeriod" startAt="2"/>
            </a:pPr>
            <a:r>
              <a:rPr lang="en-US" dirty="0"/>
              <a:t>Ad groups. </a:t>
            </a:r>
            <a:r>
              <a:rPr lang="en-US" b="0" dirty="0"/>
              <a:t>An organization advertising several products or services might have to organize its products into multiple ad groups, which are multiple ads in a campaign that share similar targets. This approach is more cost-effective than putting every single keyword into one ad, which can be expensive</a:t>
            </a:r>
            <a:r>
              <a:rPr lang="en-US" b="0" dirty="0" smtClean="0"/>
              <a:t>.</a:t>
            </a:r>
          </a:p>
          <a:p>
            <a:pPr marL="914400" lvl="1" indent="-457200"/>
            <a:r>
              <a:rPr lang="en-US" dirty="0"/>
              <a:t>Logical </a:t>
            </a:r>
            <a:r>
              <a:rPr lang="en-US" b="1" dirty="0">
                <a:solidFill>
                  <a:srgbClr val="0070C0"/>
                </a:solidFill>
              </a:rPr>
              <a:t>keyword grouping</a:t>
            </a:r>
            <a:r>
              <a:rPr lang="en-US" dirty="0"/>
              <a:t> and account structure can help you achieve higher </a:t>
            </a:r>
            <a:r>
              <a:rPr lang="en-US" b="1" dirty="0" smtClean="0"/>
              <a:t>CTR</a:t>
            </a:r>
            <a:r>
              <a:rPr lang="en-US" dirty="0" smtClean="0"/>
              <a:t>, </a:t>
            </a:r>
            <a:r>
              <a:rPr lang="en-US" dirty="0"/>
              <a:t>lower costs-per-click, and generally stronger overall performance,</a:t>
            </a:r>
            <a:endParaRPr lang="en-US" b="0" dirty="0"/>
          </a:p>
          <a:p>
            <a:pPr marL="457200" indent="-457200">
              <a:buFont typeface="+mj-lt"/>
              <a:buAutoNum type="arabicPeriod" startAt="2"/>
            </a:pP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503899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Ad campaign strategy …cont.</a:t>
            </a:r>
          </a:p>
        </p:txBody>
      </p:sp>
      <p:sp>
        <p:nvSpPr>
          <p:cNvPr id="3" name="Content Placeholder 2"/>
          <p:cNvSpPr>
            <a:spLocks noGrp="1"/>
          </p:cNvSpPr>
          <p:nvPr>
            <p:ph idx="1"/>
          </p:nvPr>
        </p:nvSpPr>
        <p:spPr/>
        <p:txBody>
          <a:bodyPr/>
          <a:lstStyle/>
          <a:p>
            <a:r>
              <a:rPr lang="en-US" dirty="0" smtClean="0"/>
              <a:t>Ad Group…cont</a:t>
            </a:r>
            <a:r>
              <a:rPr lang="en-US" dirty="0"/>
              <a:t>. </a:t>
            </a:r>
            <a:endParaRPr lang="en-US" b="0" dirty="0" smtClean="0"/>
          </a:p>
          <a:p>
            <a:r>
              <a:rPr lang="en-US" b="0" dirty="0" smtClean="0"/>
              <a:t>An </a:t>
            </a:r>
            <a:r>
              <a:rPr lang="en-US" b="0" dirty="0"/>
              <a:t>Ad group includes all ads that are focused on a set of keywords in an ad campaign. </a:t>
            </a:r>
            <a:endParaRPr lang="en-US" b="0" dirty="0" smtClean="0"/>
          </a:p>
          <a:p>
            <a:r>
              <a:rPr lang="en-US" b="0" dirty="0" smtClean="0"/>
              <a:t>It </a:t>
            </a:r>
            <a:r>
              <a:rPr lang="en-US" b="0" dirty="0"/>
              <a:t>is an essential part of PPC marketing. </a:t>
            </a:r>
            <a:endParaRPr lang="en-US" b="0" dirty="0" smtClean="0"/>
          </a:p>
          <a:p>
            <a:r>
              <a:rPr lang="en-US" b="0" dirty="0" smtClean="0"/>
              <a:t>You </a:t>
            </a:r>
            <a:r>
              <a:rPr lang="en-US" b="0" dirty="0"/>
              <a:t>can organize your ads with the same theme such as the type of products or services by creating the Ad groups for them. </a:t>
            </a:r>
            <a:endParaRPr lang="en-US" b="0" dirty="0" smtClean="0"/>
          </a:p>
          <a:p>
            <a:r>
              <a:rPr lang="en-US" b="0" dirty="0" smtClean="0"/>
              <a:t>This </a:t>
            </a:r>
            <a:r>
              <a:rPr lang="en-US" b="0" dirty="0"/>
              <a:t>will help your ad campaigns be more effective at getting traffic and decrease the </a:t>
            </a:r>
            <a:r>
              <a:rPr lang="en-US" b="0" dirty="0" smtClean="0"/>
              <a:t>costs.</a:t>
            </a:r>
          </a:p>
          <a:p>
            <a:r>
              <a:rPr lang="en-US" b="0" dirty="0" smtClean="0"/>
              <a:t>This </a:t>
            </a:r>
            <a:r>
              <a:rPr lang="en-US" b="0" dirty="0"/>
              <a:t>level of organization might take slightly longer to set up initially, but the rewards – namely </a:t>
            </a:r>
            <a:r>
              <a:rPr lang="en-US" dirty="0">
                <a:solidFill>
                  <a:srgbClr val="009242"/>
                </a:solidFill>
              </a:rPr>
              <a:t>higher CTRs </a:t>
            </a:r>
            <a:r>
              <a:rPr lang="en-US" b="0" dirty="0"/>
              <a:t>at </a:t>
            </a:r>
            <a:r>
              <a:rPr lang="en-US" dirty="0">
                <a:solidFill>
                  <a:srgbClr val="009242"/>
                </a:solidFill>
              </a:rPr>
              <a:t>lower cost </a:t>
            </a:r>
            <a:r>
              <a:rPr lang="en-US" b="0" dirty="0"/>
              <a:t>– make this effort worthwhile in the long run.</a:t>
            </a:r>
            <a:endParaRPr lang="en-US" dirty="0"/>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032757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groups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133600"/>
            <a:ext cx="8577133" cy="3660305"/>
          </a:xfrm>
        </p:spPr>
      </p:pic>
      <p:grpSp>
        <p:nvGrpSpPr>
          <p:cNvPr id="5" name="Group 4"/>
          <p:cNvGrpSpPr/>
          <p:nvPr/>
        </p:nvGrpSpPr>
        <p:grpSpPr>
          <a:xfrm>
            <a:off x="0" y="6555600"/>
            <a:ext cx="8991600" cy="277000"/>
            <a:chOff x="675314" y="6400799"/>
            <a:chExt cx="7782886" cy="277000"/>
          </a:xfrm>
        </p:grpSpPr>
        <p:sp>
          <p:nvSpPr>
            <p:cNvPr id="6" name="TextBox 5"/>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081792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ads interface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6400" y="2621421"/>
            <a:ext cx="5480741" cy="3645427"/>
          </a:xfrm>
        </p:spPr>
      </p:pic>
      <p:sp>
        <p:nvSpPr>
          <p:cNvPr id="5" name="TextBox 4"/>
          <p:cNvSpPr txBox="1"/>
          <p:nvPr/>
        </p:nvSpPr>
        <p:spPr>
          <a:xfrm>
            <a:off x="533400" y="1595735"/>
            <a:ext cx="6934200" cy="923330"/>
          </a:xfrm>
          <a:prstGeom prst="rect">
            <a:avLst/>
          </a:prstGeom>
          <a:noFill/>
        </p:spPr>
        <p:txBody>
          <a:bodyPr wrap="square" rtlCol="0">
            <a:spAutoFit/>
          </a:bodyPr>
          <a:lstStyle/>
          <a:p>
            <a:pPr marL="285750" indent="-285750">
              <a:buFont typeface="Arial" pitchFamily="34" charset="0"/>
              <a:buChar char="•"/>
            </a:pPr>
            <a:r>
              <a:rPr lang="en-US" b="1" dirty="0" smtClean="0">
                <a:solidFill>
                  <a:srgbClr val="0070C0"/>
                </a:solidFill>
              </a:rPr>
              <a:t>ads.google.com</a:t>
            </a:r>
          </a:p>
          <a:p>
            <a:pPr marL="285750" indent="-285750">
              <a:buFont typeface="Arial" pitchFamily="34" charset="0"/>
              <a:buChar char="•"/>
            </a:pPr>
            <a:r>
              <a:rPr lang="en-US" b="1" dirty="0" err="1" smtClean="0"/>
              <a:t>SignIn</a:t>
            </a:r>
            <a:r>
              <a:rPr lang="en-US" b="1" dirty="0" smtClean="0"/>
              <a:t> </a:t>
            </a:r>
            <a:r>
              <a:rPr lang="en-US" b="1" dirty="0" smtClean="0">
                <a:sym typeface="Wingdings" pitchFamily="2" charset="2"/>
              </a:rPr>
              <a:t> </a:t>
            </a:r>
            <a:r>
              <a:rPr lang="en-US" dirty="0" smtClean="0">
                <a:sym typeface="Wingdings" pitchFamily="2" charset="2"/>
              </a:rPr>
              <a:t>Requires </a:t>
            </a:r>
            <a:r>
              <a:rPr lang="en-US" b="1" dirty="0" err="1" smtClean="0">
                <a:sym typeface="Wingdings" pitchFamily="2" charset="2"/>
              </a:rPr>
              <a:t>gmail</a:t>
            </a:r>
            <a:r>
              <a:rPr lang="en-US" b="1" dirty="0" smtClean="0">
                <a:sym typeface="Wingdings" pitchFamily="2" charset="2"/>
              </a:rPr>
              <a:t> account</a:t>
            </a:r>
          </a:p>
          <a:p>
            <a:pPr marL="285750" indent="-285750">
              <a:buFont typeface="Arial" pitchFamily="34" charset="0"/>
              <a:buChar char="•"/>
            </a:pPr>
            <a:r>
              <a:rPr lang="en-US" b="1" dirty="0" smtClean="0">
                <a:sym typeface="Wingdings" pitchFamily="2" charset="2"/>
              </a:rPr>
              <a:t>Campaign Tab  </a:t>
            </a:r>
            <a:r>
              <a:rPr lang="en-US" b="1" dirty="0" smtClean="0">
                <a:solidFill>
                  <a:srgbClr val="00B050"/>
                </a:solidFill>
                <a:sym typeface="Wingdings" pitchFamily="2" charset="2"/>
              </a:rPr>
              <a:t>New </a:t>
            </a:r>
            <a:r>
              <a:rPr lang="en-US" b="1" dirty="0" err="1" smtClean="0">
                <a:solidFill>
                  <a:srgbClr val="00B050"/>
                </a:solidFill>
                <a:sym typeface="Wingdings" pitchFamily="2" charset="2"/>
              </a:rPr>
              <a:t>Campaing</a:t>
            </a:r>
            <a:endParaRPr lang="en-US" b="1" dirty="0">
              <a:solidFill>
                <a:srgbClr val="00B050"/>
              </a:solidFill>
            </a:endParaRPr>
          </a:p>
        </p:txBody>
      </p:sp>
      <p:sp>
        <p:nvSpPr>
          <p:cNvPr id="8" name="TextBox 7"/>
          <p:cNvSpPr txBox="1"/>
          <p:nvPr/>
        </p:nvSpPr>
        <p:spPr>
          <a:xfrm>
            <a:off x="3657600" y="6259629"/>
            <a:ext cx="1828800" cy="307777"/>
          </a:xfrm>
          <a:prstGeom prst="rect">
            <a:avLst/>
          </a:prstGeom>
          <a:noFill/>
        </p:spPr>
        <p:txBody>
          <a:bodyPr wrap="square" rtlCol="0">
            <a:spAutoFit/>
          </a:bodyPr>
          <a:lstStyle/>
          <a:p>
            <a:pPr algn="ctr"/>
            <a:r>
              <a:rPr lang="en-US" sz="1400" dirty="0" err="1" smtClean="0"/>
              <a:t>GoogleAds</a:t>
            </a:r>
            <a:r>
              <a:rPr lang="en-US" sz="1400" dirty="0" smtClean="0"/>
              <a:t> Interface</a:t>
            </a:r>
            <a:endParaRPr lang="en-US" sz="1400" dirty="0"/>
          </a:p>
        </p:txBody>
      </p:sp>
      <p:grpSp>
        <p:nvGrpSpPr>
          <p:cNvPr id="6" name="Group 5"/>
          <p:cNvGrpSpPr/>
          <p:nvPr/>
        </p:nvGrpSpPr>
        <p:grpSpPr>
          <a:xfrm>
            <a:off x="0" y="6555600"/>
            <a:ext cx="8991600" cy="277000"/>
            <a:chOff x="675314" y="6400799"/>
            <a:chExt cx="7782886" cy="277000"/>
          </a:xfrm>
        </p:grpSpPr>
        <p:sp>
          <p:nvSpPr>
            <p:cNvPr id="7" name="TextBox 6"/>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9" name="TextBox 8"/>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10" name="TextBox 9"/>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549192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Ad campaign strategy …cont.</a:t>
            </a:r>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en-US" dirty="0"/>
              <a:t>Design and test landing page: </a:t>
            </a:r>
            <a:r>
              <a:rPr lang="en-US" b="0" dirty="0"/>
              <a:t>Develop a landing page that aligns with your ad and </a:t>
            </a:r>
            <a:r>
              <a:rPr lang="en-US" b="0" u="sng" dirty="0"/>
              <a:t>encourages conversions</a:t>
            </a:r>
            <a:r>
              <a:rPr lang="en-US" b="0" dirty="0"/>
              <a:t>. </a:t>
            </a:r>
            <a:endParaRPr lang="en-US" b="0" dirty="0" smtClean="0"/>
          </a:p>
          <a:p>
            <a:pPr marL="914400" lvl="1" indent="-457200"/>
            <a:r>
              <a:rPr lang="en-US" sz="1800" dirty="0"/>
              <a:t>Google </a:t>
            </a:r>
            <a:r>
              <a:rPr lang="en-US" sz="1800" dirty="0" smtClean="0"/>
              <a:t>evaluates </a:t>
            </a:r>
            <a:r>
              <a:rPr lang="en-US" sz="1800" dirty="0"/>
              <a:t>landing page </a:t>
            </a:r>
            <a:r>
              <a:rPr lang="en-US" sz="1800" dirty="0" smtClean="0"/>
              <a:t>UX </a:t>
            </a:r>
            <a:r>
              <a:rPr lang="en-US" sz="1800" dirty="0"/>
              <a:t>as part of its ad quality </a:t>
            </a:r>
            <a:r>
              <a:rPr lang="en-US" sz="1800" dirty="0" smtClean="0"/>
              <a:t>(QS) assessment</a:t>
            </a:r>
            <a:r>
              <a:rPr lang="en-US" sz="1800" dirty="0"/>
              <a:t>, so </a:t>
            </a:r>
            <a:r>
              <a:rPr lang="en-US" sz="1800" dirty="0" smtClean="0"/>
              <a:t>your </a:t>
            </a:r>
            <a:r>
              <a:rPr lang="en-US" sz="1800" dirty="0"/>
              <a:t>landing page </a:t>
            </a:r>
            <a:r>
              <a:rPr lang="en-US" sz="1800" dirty="0" smtClean="0"/>
              <a:t> should be fully optimized and relevant.</a:t>
            </a:r>
          </a:p>
          <a:p>
            <a:pPr marL="914400" lvl="1" indent="-457200"/>
            <a:r>
              <a:rPr lang="en-US" sz="1800" dirty="0" smtClean="0"/>
              <a:t>Test</a:t>
            </a:r>
            <a:r>
              <a:rPr lang="en-US" sz="1800" b="0" dirty="0" smtClean="0"/>
              <a:t> </a:t>
            </a:r>
            <a:r>
              <a:rPr lang="en-US" sz="1800" b="0" dirty="0"/>
              <a:t>variations for effectiveness</a:t>
            </a:r>
            <a:r>
              <a:rPr lang="en-US" sz="1800" b="0" dirty="0" smtClean="0"/>
              <a:t>.</a:t>
            </a:r>
            <a:endParaRPr lang="en-US" sz="1800" dirty="0" smtClean="0"/>
          </a:p>
          <a:p>
            <a:pPr marL="457200" indent="-457200">
              <a:buFont typeface="+mj-lt"/>
              <a:buAutoNum type="arabicPeriod" startAt="4"/>
            </a:pPr>
            <a:r>
              <a:rPr lang="en-US" dirty="0" smtClean="0"/>
              <a:t>Create </a:t>
            </a:r>
            <a:r>
              <a:rPr lang="en-US" dirty="0"/>
              <a:t>the Ad</a:t>
            </a:r>
            <a:r>
              <a:rPr lang="en-US" b="0" dirty="0"/>
              <a:t>: Craft compelling ad copy that includes relevant keywords.</a:t>
            </a:r>
          </a:p>
          <a:p>
            <a:pPr marL="457200" indent="-457200">
              <a:buFont typeface="+mj-lt"/>
              <a:buAutoNum type="arabicPeriod" startAt="4"/>
            </a:pPr>
            <a:r>
              <a:rPr lang="en-US" dirty="0"/>
              <a:t>Make a Bid</a:t>
            </a:r>
            <a:r>
              <a:rPr lang="en-US" b="0" dirty="0"/>
              <a:t>: Set bids for keywords, indicating how much you're willing to pay for clicks.</a:t>
            </a:r>
          </a:p>
          <a:p>
            <a:pPr marL="457200" indent="-457200">
              <a:buFont typeface="+mj-lt"/>
              <a:buAutoNum type="arabicPeriod" startAt="4"/>
            </a:pPr>
            <a:r>
              <a:rPr lang="en-US" dirty="0"/>
              <a:t>Monitor the Campaign</a:t>
            </a:r>
            <a:r>
              <a:rPr lang="en-US" b="0" dirty="0"/>
              <a:t>: Regularly track performance metrics, adjust bids, and refine ad copy based on data </a:t>
            </a:r>
            <a:r>
              <a:rPr lang="en-US" b="0" dirty="0" smtClean="0"/>
              <a:t>insights.</a:t>
            </a:r>
            <a:endParaRPr lang="en-US" b="0" dirty="0"/>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671864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Search Ad creation</a:t>
            </a:r>
            <a:endParaRPr lang="en-US" sz="3200" dirty="0"/>
          </a:p>
        </p:txBody>
      </p:sp>
      <p:sp>
        <p:nvSpPr>
          <p:cNvPr id="3" name="Content Placeholder 2"/>
          <p:cNvSpPr>
            <a:spLocks noGrp="1"/>
          </p:cNvSpPr>
          <p:nvPr>
            <p:ph idx="1"/>
          </p:nvPr>
        </p:nvSpPr>
        <p:spPr>
          <a:xfrm>
            <a:off x="457200" y="1752600"/>
            <a:ext cx="8001000" cy="4373563"/>
          </a:xfrm>
        </p:spPr>
        <p:txBody>
          <a:bodyPr>
            <a:normAutofit/>
          </a:bodyPr>
          <a:lstStyle/>
          <a:p>
            <a:r>
              <a:rPr lang="en-US" dirty="0"/>
              <a:t>Basic Features of a Search </a:t>
            </a:r>
            <a:r>
              <a:rPr lang="en-US" dirty="0" smtClean="0"/>
              <a:t>Ad:</a:t>
            </a:r>
            <a:endParaRPr lang="en-US" dirty="0"/>
          </a:p>
          <a:p>
            <a:r>
              <a:rPr lang="en-US" dirty="0"/>
              <a:t>Headline:</a:t>
            </a:r>
            <a:r>
              <a:rPr lang="en-US" b="0" dirty="0"/>
              <a:t> The headline is displayed at the top (the part of the ad that is hyperlinked and appears in blue on Google). </a:t>
            </a:r>
            <a:endParaRPr lang="en-US" b="0" dirty="0" smtClean="0"/>
          </a:p>
          <a:p>
            <a:pPr marL="342900" indent="-342900">
              <a:buFont typeface="Arial" pitchFamily="34" charset="0"/>
              <a:buChar char="•"/>
            </a:pPr>
            <a:r>
              <a:rPr lang="en-US" b="0" dirty="0" smtClean="0"/>
              <a:t>Headlines </a:t>
            </a:r>
            <a:r>
              <a:rPr lang="en-US" b="0" dirty="0"/>
              <a:t>have a 30- or 35-character limit.</a:t>
            </a:r>
          </a:p>
          <a:p>
            <a:r>
              <a:rPr lang="en-US" dirty="0"/>
              <a:t>Description:</a:t>
            </a:r>
            <a:r>
              <a:rPr lang="en-US" b="0" dirty="0"/>
              <a:t> Beneath the headline, you’ll find a text that’s a brief description. </a:t>
            </a:r>
            <a:endParaRPr lang="en-US" b="0" dirty="0" smtClean="0"/>
          </a:p>
          <a:p>
            <a:pPr marL="342900" indent="-342900">
              <a:buFont typeface="Arial" pitchFamily="34" charset="0"/>
              <a:buChar char="•"/>
            </a:pPr>
            <a:r>
              <a:rPr lang="en-US" b="0" dirty="0" smtClean="0"/>
              <a:t>The </a:t>
            </a:r>
            <a:r>
              <a:rPr lang="en-US" b="0" dirty="0"/>
              <a:t>descriptions have a 90-character limit.</a:t>
            </a:r>
          </a:p>
          <a:p>
            <a:r>
              <a:rPr lang="en-US" dirty="0" smtClean="0"/>
              <a:t>Ad Extensions </a:t>
            </a:r>
            <a:r>
              <a:rPr lang="en-US" dirty="0"/>
              <a:t>(Optional):</a:t>
            </a:r>
            <a:r>
              <a:rPr lang="en-US" b="0" dirty="0"/>
              <a:t> Extensions are optional but give advertisers different possible actions someone could take on the ad. </a:t>
            </a:r>
            <a:endParaRPr lang="en-US" b="0" dirty="0" smtClean="0"/>
          </a:p>
          <a:p>
            <a:pPr marL="342900" indent="-342900">
              <a:buFont typeface="Arial" pitchFamily="34" charset="0"/>
              <a:buChar char="•"/>
            </a:pPr>
            <a:r>
              <a:rPr lang="en-US" b="0" dirty="0" smtClean="0"/>
              <a:t>It enhances </a:t>
            </a:r>
            <a:r>
              <a:rPr lang="en-US" b="0" dirty="0"/>
              <a:t>your ads with additional information like </a:t>
            </a:r>
            <a:r>
              <a:rPr lang="en-US" b="0" i="1" dirty="0" smtClean="0"/>
              <a:t>site links</a:t>
            </a:r>
            <a:r>
              <a:rPr lang="en-US" b="0" dirty="0" smtClean="0"/>
              <a:t>, </a:t>
            </a:r>
            <a:r>
              <a:rPr lang="en-US" b="0" i="1" dirty="0"/>
              <a:t>callouts</a:t>
            </a:r>
            <a:r>
              <a:rPr lang="en-US" b="0" dirty="0"/>
              <a:t>, and </a:t>
            </a:r>
            <a:r>
              <a:rPr lang="en-US" b="0" i="1" dirty="0"/>
              <a:t>location extensions</a:t>
            </a:r>
            <a:r>
              <a:rPr lang="en-US" b="0" dirty="0" smtClean="0"/>
              <a:t>.  </a:t>
            </a:r>
            <a:r>
              <a:rPr lang="en-US" b="0" dirty="0" err="1" smtClean="0">
                <a:solidFill>
                  <a:srgbClr val="0070C0"/>
                </a:solidFill>
              </a:rPr>
              <a:t>cont</a:t>
            </a:r>
            <a:r>
              <a:rPr lang="en-US" b="0" dirty="0" smtClean="0">
                <a:solidFill>
                  <a:srgbClr val="0070C0"/>
                </a:solidFill>
              </a:rPr>
              <a:t>…</a:t>
            </a:r>
            <a:endParaRPr lang="en-US" b="0" dirty="0">
              <a:solidFill>
                <a:srgbClr val="0070C0"/>
              </a:solidFill>
            </a:endParaRPr>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521518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Search Ad creation</a:t>
            </a:r>
          </a:p>
        </p:txBody>
      </p:sp>
      <p:sp>
        <p:nvSpPr>
          <p:cNvPr id="3" name="Content Placeholder 2"/>
          <p:cNvSpPr>
            <a:spLocks noGrp="1"/>
          </p:cNvSpPr>
          <p:nvPr>
            <p:ph idx="1"/>
          </p:nvPr>
        </p:nvSpPr>
        <p:spPr/>
        <p:txBody>
          <a:bodyPr>
            <a:normAutofit fontScale="92500" lnSpcReduction="20000"/>
          </a:bodyPr>
          <a:lstStyle/>
          <a:p>
            <a:r>
              <a:rPr lang="en-US" sz="1900" dirty="0" smtClean="0"/>
              <a:t>Ad extensions …cont. </a:t>
            </a:r>
          </a:p>
          <a:p>
            <a:pPr marL="342900" indent="-342900">
              <a:buFont typeface="Arial" pitchFamily="34" charset="0"/>
              <a:buChar char="•"/>
            </a:pPr>
            <a:r>
              <a:rPr lang="en-US" sz="1900" dirty="0" smtClean="0"/>
              <a:t>Site </a:t>
            </a:r>
            <a:r>
              <a:rPr lang="en-US" sz="1900" dirty="0"/>
              <a:t>Links</a:t>
            </a:r>
            <a:r>
              <a:rPr lang="en-US" sz="1900" b="0" dirty="0"/>
              <a:t>: These are additional links that appear below the main ad text, directing users to specific pages on your website. </a:t>
            </a:r>
            <a:endParaRPr lang="en-US" sz="1900" b="0" dirty="0" smtClean="0"/>
          </a:p>
          <a:p>
            <a:pPr marL="800100" lvl="1" indent="-342900"/>
            <a:r>
              <a:rPr lang="en-US" sz="1700" b="0" dirty="0" smtClean="0"/>
              <a:t>For </a:t>
            </a:r>
            <a:r>
              <a:rPr lang="en-US" sz="1700" b="1" dirty="0">
                <a:solidFill>
                  <a:srgbClr val="7030A0"/>
                </a:solidFill>
              </a:rPr>
              <a:t>Sparkle Jewelry</a:t>
            </a:r>
            <a:r>
              <a:rPr lang="en-US" sz="1700" b="0" dirty="0"/>
              <a:t>, site links could include "</a:t>
            </a:r>
            <a:r>
              <a:rPr lang="en-US" sz="1700" b="1" dirty="0">
                <a:solidFill>
                  <a:srgbClr val="0070C0"/>
                </a:solidFill>
              </a:rPr>
              <a:t>Shop Earrings</a:t>
            </a:r>
            <a:r>
              <a:rPr lang="en-US" sz="1700" b="0" dirty="0"/>
              <a:t>," "</a:t>
            </a:r>
            <a:r>
              <a:rPr lang="en-US" sz="1700" b="1" dirty="0">
                <a:solidFill>
                  <a:srgbClr val="0070C0"/>
                </a:solidFill>
              </a:rPr>
              <a:t>View Bracelets</a:t>
            </a:r>
            <a:r>
              <a:rPr lang="en-US" sz="1700" b="0" dirty="0"/>
              <a:t>," or "</a:t>
            </a:r>
            <a:r>
              <a:rPr lang="en-US" sz="1700" b="1" dirty="0">
                <a:solidFill>
                  <a:srgbClr val="0070C0"/>
                </a:solidFill>
              </a:rPr>
              <a:t>Explore Collections</a:t>
            </a:r>
            <a:r>
              <a:rPr lang="en-US" sz="1700" b="0" dirty="0"/>
              <a:t>."</a:t>
            </a:r>
          </a:p>
          <a:p>
            <a:pPr marL="342900" indent="-342900">
              <a:buFont typeface="Arial" pitchFamily="34" charset="0"/>
              <a:buChar char="•"/>
            </a:pPr>
            <a:r>
              <a:rPr lang="en-US" sz="1900" dirty="0"/>
              <a:t>Callouts</a:t>
            </a:r>
            <a:r>
              <a:rPr lang="en-US" sz="1900" b="0" dirty="0"/>
              <a:t>: Callouts are short snippets of text that highlight key selling points or benefits of your products or services. </a:t>
            </a:r>
            <a:endParaRPr lang="en-US" sz="1900" b="0" dirty="0" smtClean="0"/>
          </a:p>
          <a:p>
            <a:pPr marL="800100" lvl="1" indent="-342900"/>
            <a:r>
              <a:rPr lang="en-US" sz="1700" b="0" dirty="0" smtClean="0"/>
              <a:t>For </a:t>
            </a:r>
            <a:r>
              <a:rPr lang="en-US" sz="1700" b="1" dirty="0">
                <a:solidFill>
                  <a:srgbClr val="7030A0"/>
                </a:solidFill>
              </a:rPr>
              <a:t>Sparkle Jewelry</a:t>
            </a:r>
            <a:r>
              <a:rPr lang="en-US" sz="1700" b="0" dirty="0"/>
              <a:t>, callouts could emphasize features like "</a:t>
            </a:r>
            <a:r>
              <a:rPr lang="en-US" sz="1700" b="1" dirty="0">
                <a:solidFill>
                  <a:srgbClr val="F48B0C"/>
                </a:solidFill>
              </a:rPr>
              <a:t>Free Shipping</a:t>
            </a:r>
            <a:r>
              <a:rPr lang="en-US" sz="1700" b="0" dirty="0"/>
              <a:t>," "</a:t>
            </a:r>
            <a:r>
              <a:rPr lang="en-US" sz="1700" b="1" dirty="0">
                <a:solidFill>
                  <a:srgbClr val="F48B0C"/>
                </a:solidFill>
              </a:rPr>
              <a:t>24/7 Customer Support</a:t>
            </a:r>
            <a:r>
              <a:rPr lang="en-US" sz="1700" b="0" dirty="0"/>
              <a:t>," or "</a:t>
            </a:r>
            <a:r>
              <a:rPr lang="en-US" sz="1700" b="1" dirty="0">
                <a:solidFill>
                  <a:srgbClr val="F48B0C"/>
                </a:solidFill>
              </a:rPr>
              <a:t>100% Satisfaction Guarantee.</a:t>
            </a:r>
            <a:r>
              <a:rPr lang="en-US" sz="1700" b="0" dirty="0"/>
              <a:t>"</a:t>
            </a:r>
          </a:p>
          <a:p>
            <a:pPr marL="342900" indent="-342900">
              <a:buFont typeface="Arial" pitchFamily="34" charset="0"/>
              <a:buChar char="•"/>
            </a:pPr>
            <a:r>
              <a:rPr lang="en-US" sz="1900" dirty="0"/>
              <a:t>Location Extensions</a:t>
            </a:r>
            <a:r>
              <a:rPr lang="en-US" sz="1900" b="0" dirty="0"/>
              <a:t>: If </a:t>
            </a:r>
            <a:r>
              <a:rPr lang="en-US" sz="1900" dirty="0">
                <a:solidFill>
                  <a:srgbClr val="7030A0"/>
                </a:solidFill>
              </a:rPr>
              <a:t>Sparkle Jewelry </a:t>
            </a:r>
            <a:r>
              <a:rPr lang="en-US" sz="1900" b="0" dirty="0"/>
              <a:t>has physical store locations, location extensions would show the address, phone number, and a map marker alongside the ad. This helps users find the nearest store. </a:t>
            </a:r>
            <a:endParaRPr lang="en-US" sz="1900" b="0" dirty="0" smtClean="0"/>
          </a:p>
          <a:p>
            <a:pPr marL="800100" lvl="1" indent="-342900"/>
            <a:r>
              <a:rPr lang="en-US" sz="1700" b="0" dirty="0" smtClean="0"/>
              <a:t>For </a:t>
            </a:r>
            <a:r>
              <a:rPr lang="en-US" sz="1700" b="0" dirty="0"/>
              <a:t>example, "</a:t>
            </a:r>
            <a:r>
              <a:rPr lang="en-US" sz="1700" b="1" dirty="0">
                <a:solidFill>
                  <a:srgbClr val="009242"/>
                </a:solidFill>
              </a:rPr>
              <a:t>Visit us at 123 Main Street</a:t>
            </a:r>
            <a:r>
              <a:rPr lang="en-US" sz="1700" b="0" dirty="0"/>
              <a:t>" could be displayed alongside the ad.</a:t>
            </a:r>
          </a:p>
          <a:p>
            <a:pPr marL="342900" indent="-342900">
              <a:buFont typeface="Arial" pitchFamily="34" charset="0"/>
              <a:buChar char="•"/>
            </a:pP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379887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Search Ad creation</a:t>
            </a:r>
          </a:p>
        </p:txBody>
      </p:sp>
      <p:sp>
        <p:nvSpPr>
          <p:cNvPr id="3" name="Content Placeholder 2"/>
          <p:cNvSpPr>
            <a:spLocks noGrp="1"/>
          </p:cNvSpPr>
          <p:nvPr>
            <p:ph idx="1"/>
          </p:nvPr>
        </p:nvSpPr>
        <p:spPr/>
        <p:txBody>
          <a:bodyPr>
            <a:normAutofit fontScale="92500" lnSpcReduction="10000"/>
          </a:bodyPr>
          <a:lstStyle/>
          <a:p>
            <a:r>
              <a:rPr lang="en-US" dirty="0" smtClean="0"/>
              <a:t>Landing </a:t>
            </a:r>
            <a:r>
              <a:rPr lang="en-US" dirty="0"/>
              <a:t>Page URL</a:t>
            </a:r>
            <a:r>
              <a:rPr lang="en-US" b="0" dirty="0"/>
              <a:t>: Web address where users are directed after clicking on your ad. </a:t>
            </a:r>
          </a:p>
          <a:p>
            <a:pPr marL="342900" indent="-342900">
              <a:buFont typeface="Arial" pitchFamily="34" charset="0"/>
              <a:buChar char="•"/>
            </a:pPr>
            <a:r>
              <a:rPr lang="en-US" sz="1800" dirty="0">
                <a:solidFill>
                  <a:srgbClr val="0070C0"/>
                </a:solidFill>
              </a:rPr>
              <a:t>URL</a:t>
            </a:r>
            <a:r>
              <a:rPr lang="en-US" sz="1800" b="0" dirty="0">
                <a:solidFill>
                  <a:srgbClr val="0070C0"/>
                </a:solidFill>
              </a:rPr>
              <a:t>: </a:t>
            </a:r>
            <a:r>
              <a:rPr lang="en-US" sz="1800" b="0" dirty="0"/>
              <a:t>The main website address of Sparkle Jewelry, such as </a:t>
            </a:r>
            <a:r>
              <a:rPr lang="en-US" sz="1800" dirty="0" smtClean="0">
                <a:solidFill>
                  <a:srgbClr val="0070C0"/>
                </a:solidFill>
              </a:rPr>
              <a:t>www.sparklejewelry.com</a:t>
            </a:r>
          </a:p>
          <a:p>
            <a:pPr marL="342900" indent="-342900">
              <a:buFont typeface="Arial" pitchFamily="34" charset="0"/>
              <a:buChar char="•"/>
            </a:pPr>
            <a:r>
              <a:rPr lang="en-US" sz="1800" dirty="0"/>
              <a:t>Final URL: </a:t>
            </a:r>
            <a:r>
              <a:rPr lang="en-US" sz="1800" b="0" dirty="0"/>
              <a:t>It's the specific webpage where your ad directs </a:t>
            </a:r>
            <a:r>
              <a:rPr lang="en-US" sz="1800" b="0" dirty="0" smtClean="0"/>
              <a:t>users for </a:t>
            </a:r>
            <a:r>
              <a:rPr lang="en-US" sz="1800" b="0" dirty="0"/>
              <a:t>an ad promoting a diamond </a:t>
            </a:r>
            <a:r>
              <a:rPr lang="en-US" sz="1800" b="0" dirty="0" smtClean="0"/>
              <a:t>necklace, like </a:t>
            </a:r>
            <a:r>
              <a:rPr lang="en-US" sz="1800" dirty="0">
                <a:solidFill>
                  <a:srgbClr val="0070C0"/>
                </a:solidFill>
              </a:rPr>
              <a:t>www.sparklejewelry.com/necklaces/diamond-necklace </a:t>
            </a:r>
            <a:endParaRPr lang="en-US" sz="1800" dirty="0" smtClean="0">
              <a:solidFill>
                <a:srgbClr val="0070C0"/>
              </a:solidFill>
            </a:endParaRPr>
          </a:p>
          <a:p>
            <a:r>
              <a:rPr lang="en-US" dirty="0" smtClean="0"/>
              <a:t>Bid </a:t>
            </a:r>
            <a:r>
              <a:rPr lang="en-US" dirty="0"/>
              <a:t>Strategies</a:t>
            </a:r>
            <a:r>
              <a:rPr lang="en-US" b="0" dirty="0"/>
              <a:t>: Choose how you want to bid for clicks, such as manual CPC, automated bidding, or enhanced CPC.</a:t>
            </a:r>
          </a:p>
          <a:p>
            <a:r>
              <a:rPr lang="en-US" dirty="0"/>
              <a:t>Targeting Options</a:t>
            </a:r>
            <a:r>
              <a:rPr lang="en-US" b="0" dirty="0"/>
              <a:t>: Specify the geographic locations, languages, and devices where you want your ads to appear.</a:t>
            </a:r>
          </a:p>
          <a:p>
            <a:r>
              <a:rPr lang="en-US" dirty="0"/>
              <a:t>Ad Scheduling</a:t>
            </a:r>
            <a:r>
              <a:rPr lang="en-US" b="0" dirty="0"/>
              <a:t>: Control when your ads are shown by setting specific days and times</a:t>
            </a:r>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796387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Cpc</a:t>
            </a:r>
            <a:r>
              <a:rPr lang="en-US" dirty="0" smtClean="0"/>
              <a:t> vs</a:t>
            </a:r>
            <a:r>
              <a:rPr lang="en-US" dirty="0"/>
              <a:t>.</a:t>
            </a:r>
            <a:r>
              <a:rPr lang="en-US" dirty="0" smtClean="0"/>
              <a:t> </a:t>
            </a:r>
            <a:r>
              <a:rPr lang="en-US" dirty="0" err="1" smtClean="0"/>
              <a:t>ppc</a:t>
            </a:r>
            <a:endParaRPr lang="en-US" dirty="0"/>
          </a:p>
        </p:txBody>
      </p:sp>
      <p:sp>
        <p:nvSpPr>
          <p:cNvPr id="3" name="Content Placeholder 2"/>
          <p:cNvSpPr>
            <a:spLocks noGrp="1"/>
          </p:cNvSpPr>
          <p:nvPr>
            <p:ph idx="1"/>
          </p:nvPr>
        </p:nvSpPr>
        <p:spPr/>
        <p:txBody>
          <a:bodyPr>
            <a:normAutofit lnSpcReduction="10000"/>
          </a:bodyPr>
          <a:lstStyle/>
          <a:p>
            <a:r>
              <a:rPr lang="en-US" dirty="0" smtClean="0"/>
              <a:t>PPC </a:t>
            </a:r>
            <a:r>
              <a:rPr lang="en-US" b="0" dirty="0"/>
              <a:t>stands for </a:t>
            </a:r>
            <a:r>
              <a:rPr lang="en-US" dirty="0"/>
              <a:t>Pay-Per-Click</a:t>
            </a:r>
            <a:r>
              <a:rPr lang="en-US" b="0" dirty="0"/>
              <a:t>, which is a type of </a:t>
            </a:r>
            <a:r>
              <a:rPr lang="en-US" dirty="0"/>
              <a:t>online advertising model </a:t>
            </a:r>
            <a:r>
              <a:rPr lang="en-US" b="0" dirty="0"/>
              <a:t>where advertisers pay a fee each time one of their ads is clicked. It is essentially a way of </a:t>
            </a:r>
            <a:r>
              <a:rPr lang="en-US" b="0" i="1" dirty="0"/>
              <a:t>buying</a:t>
            </a:r>
            <a:r>
              <a:rPr lang="en-US" b="0" dirty="0"/>
              <a:t> visits to your site, rather than attempting to </a:t>
            </a:r>
            <a:r>
              <a:rPr lang="en-US" b="0" i="1" dirty="0"/>
              <a:t>earn</a:t>
            </a:r>
            <a:r>
              <a:rPr lang="en-US" b="0" dirty="0"/>
              <a:t> those visits </a:t>
            </a:r>
            <a:r>
              <a:rPr lang="en-US" b="0" i="1" dirty="0"/>
              <a:t>organically</a:t>
            </a:r>
            <a:r>
              <a:rPr lang="en-US" b="0" dirty="0"/>
              <a:t>. PPC is a broad term that encompasses various ad formats, including search ads, </a:t>
            </a:r>
            <a:r>
              <a:rPr lang="en-US" b="0" dirty="0" smtClean="0"/>
              <a:t>display </a:t>
            </a:r>
            <a:r>
              <a:rPr lang="en-US" b="0" dirty="0"/>
              <a:t>ads, social media ads, and more</a:t>
            </a:r>
            <a:r>
              <a:rPr lang="en-US" dirty="0" smtClean="0"/>
              <a:t>.</a:t>
            </a:r>
            <a:endParaRPr lang="en-US" dirty="0"/>
          </a:p>
          <a:p>
            <a:r>
              <a:rPr lang="en-US" dirty="0"/>
              <a:t>CPC </a:t>
            </a:r>
            <a:r>
              <a:rPr lang="en-US" b="0" dirty="0"/>
              <a:t>stands for </a:t>
            </a:r>
            <a:r>
              <a:rPr lang="en-US" dirty="0"/>
              <a:t>Cost-Per-Click</a:t>
            </a:r>
            <a:r>
              <a:rPr lang="en-US" b="0" dirty="0"/>
              <a:t>, which is a metric that indicates the actual cost you pay for each click on your ad in a PPC campaign. </a:t>
            </a:r>
            <a:endParaRPr lang="en-US" b="0" dirty="0" smtClean="0"/>
          </a:p>
          <a:p>
            <a:pPr marL="342900" indent="-342900">
              <a:buFont typeface="Arial" pitchFamily="34" charset="0"/>
              <a:buChar char="•"/>
            </a:pPr>
            <a:r>
              <a:rPr lang="en-US" b="0" dirty="0" smtClean="0"/>
              <a:t>CPC </a:t>
            </a:r>
            <a:r>
              <a:rPr lang="en-US" b="0" dirty="0"/>
              <a:t>is an important metric to measure the effectiveness and cost-efficiency of your PPC campaigns. </a:t>
            </a:r>
            <a:endParaRPr lang="en-US" b="0" dirty="0" smtClean="0"/>
          </a:p>
          <a:p>
            <a:pPr marL="342900" indent="-342900">
              <a:buFont typeface="Arial" pitchFamily="34" charset="0"/>
              <a:buChar char="•"/>
            </a:pPr>
            <a:r>
              <a:rPr lang="en-US" b="0" dirty="0" smtClean="0"/>
              <a:t>It </a:t>
            </a:r>
            <a:r>
              <a:rPr lang="en-US" b="0" dirty="0"/>
              <a:t>is calculated by dividing the total cost of your clicks by the total number of clicks.</a:t>
            </a:r>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377121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cpc</a:t>
            </a:r>
            <a:endParaRPr lang="en-US" dirty="0"/>
          </a:p>
        </p:txBody>
      </p:sp>
      <p:sp>
        <p:nvSpPr>
          <p:cNvPr id="3" name="Content Placeholder 2"/>
          <p:cNvSpPr>
            <a:spLocks noGrp="1"/>
          </p:cNvSpPr>
          <p:nvPr>
            <p:ph idx="1"/>
          </p:nvPr>
        </p:nvSpPr>
        <p:spPr/>
        <p:txBody>
          <a:bodyPr>
            <a:normAutofit/>
          </a:bodyPr>
          <a:lstStyle/>
          <a:p>
            <a:r>
              <a:rPr lang="en-US" dirty="0"/>
              <a:t>Cost-per-click (CPC): </a:t>
            </a:r>
            <a:endParaRPr lang="en-US" dirty="0" smtClean="0"/>
          </a:p>
          <a:p>
            <a:r>
              <a:rPr lang="en-US" b="0" dirty="0" smtClean="0"/>
              <a:t>“It's </a:t>
            </a:r>
            <a:r>
              <a:rPr lang="en-US" b="0" dirty="0"/>
              <a:t>the amount you pay each time someone clicks on your ad. With CPC bidding, you set the maximum amount you're willing to pay for a click on your ad</a:t>
            </a:r>
            <a:r>
              <a:rPr lang="en-US" b="0" dirty="0" smtClean="0"/>
              <a:t>.”</a:t>
            </a:r>
          </a:p>
          <a:p>
            <a:pPr marL="800100" lvl="1" indent="-342900">
              <a:lnSpc>
                <a:spcPct val="150000"/>
              </a:lnSpc>
            </a:pPr>
            <a:r>
              <a:rPr lang="en-US" sz="1800" b="0" dirty="0" smtClean="0"/>
              <a:t>Your</a:t>
            </a:r>
            <a:r>
              <a:rPr lang="en-US" sz="1800" b="0" dirty="0"/>
              <a:t> </a:t>
            </a:r>
            <a:r>
              <a:rPr lang="en-US" sz="1800" b="1" dirty="0">
                <a:solidFill>
                  <a:srgbClr val="0070C0"/>
                </a:solidFill>
              </a:rPr>
              <a:t>max. CPC</a:t>
            </a:r>
            <a:r>
              <a:rPr lang="en-US" sz="1800" b="0" dirty="0"/>
              <a:t> is the most </a:t>
            </a:r>
            <a:r>
              <a:rPr lang="en-US" sz="1800" b="0" dirty="0" smtClean="0"/>
              <a:t>you'll typically be charged for a click, </a:t>
            </a:r>
            <a:r>
              <a:rPr lang="en-US" sz="1800" b="0" i="1" dirty="0" smtClean="0"/>
              <a:t>but you'll often be charged less </a:t>
            </a:r>
            <a:r>
              <a:rPr lang="en-US" sz="1800" dirty="0" smtClean="0"/>
              <a:t>.</a:t>
            </a:r>
          </a:p>
          <a:p>
            <a:pPr marL="800100" lvl="1" indent="-342900">
              <a:lnSpc>
                <a:spcPct val="150000"/>
              </a:lnSpc>
            </a:pPr>
            <a:r>
              <a:rPr lang="en-US" b="0" dirty="0" smtClean="0"/>
              <a:t>You'll choose between </a:t>
            </a:r>
            <a:r>
              <a:rPr lang="en-US" b="1" dirty="0" smtClean="0"/>
              <a:t>manual bidding</a:t>
            </a:r>
            <a:r>
              <a:rPr lang="en-US" b="0" dirty="0" smtClean="0"/>
              <a:t> (you choose your bid amounts) and </a:t>
            </a:r>
            <a:r>
              <a:rPr lang="en-US" b="1" dirty="0" smtClean="0"/>
              <a:t>automatic bidding</a:t>
            </a:r>
            <a:r>
              <a:rPr lang="en-US" b="0" dirty="0" smtClean="0"/>
              <a:t> (let Google set bids to try to get the most clicks within your budget).</a:t>
            </a:r>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841184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ecpc</a:t>
            </a:r>
            <a:endParaRPr lang="en-US" dirty="0"/>
          </a:p>
        </p:txBody>
      </p:sp>
      <p:sp>
        <p:nvSpPr>
          <p:cNvPr id="3" name="Content Placeholder 2"/>
          <p:cNvSpPr>
            <a:spLocks noGrp="1"/>
          </p:cNvSpPr>
          <p:nvPr>
            <p:ph idx="1"/>
          </p:nvPr>
        </p:nvSpPr>
        <p:spPr/>
        <p:txBody>
          <a:bodyPr/>
          <a:lstStyle/>
          <a:p>
            <a:r>
              <a:rPr lang="en-US" dirty="0"/>
              <a:t>Extended CPC (ECPC</a:t>
            </a:r>
            <a:r>
              <a:rPr lang="en-US" dirty="0" smtClean="0"/>
              <a:t>): </a:t>
            </a:r>
            <a:r>
              <a:rPr lang="en-US" b="0" dirty="0"/>
              <a:t>is a bidding strategy used in Google Ads that automatically adjusts your manual CPC bids to increase the likelihood of conversions. </a:t>
            </a:r>
            <a:endParaRPr lang="en-US" b="0" dirty="0" smtClean="0"/>
          </a:p>
          <a:p>
            <a:pPr marL="342900" indent="-342900">
              <a:buFont typeface="Arial" pitchFamily="34" charset="0"/>
              <a:buChar char="•"/>
            </a:pPr>
            <a:r>
              <a:rPr lang="en-US" b="0" dirty="0" smtClean="0"/>
              <a:t>It raises your bids when there's a higher chance of conversion and lowers them when the chance is lower. </a:t>
            </a:r>
          </a:p>
          <a:p>
            <a:pPr marL="342900" indent="-342900">
              <a:buFont typeface="Arial" pitchFamily="34" charset="0"/>
              <a:buChar char="•"/>
            </a:pPr>
            <a:r>
              <a:rPr lang="en-US" b="0" dirty="0" smtClean="0"/>
              <a:t>ECPC aims to maximize conversions while staying within your set budget.</a:t>
            </a: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3705177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CPM</a:t>
            </a:r>
            <a:endParaRPr lang="en-US" dirty="0"/>
          </a:p>
        </p:txBody>
      </p:sp>
      <p:sp>
        <p:nvSpPr>
          <p:cNvPr id="3" name="Content Placeholder 2"/>
          <p:cNvSpPr>
            <a:spLocks noGrp="1"/>
          </p:cNvSpPr>
          <p:nvPr>
            <p:ph idx="1"/>
          </p:nvPr>
        </p:nvSpPr>
        <p:spPr/>
        <p:txBody>
          <a:bodyPr/>
          <a:lstStyle/>
          <a:p>
            <a:r>
              <a:rPr lang="en-US" dirty="0"/>
              <a:t/>
            </a:r>
            <a:br>
              <a:rPr lang="en-US" dirty="0"/>
            </a:br>
            <a:r>
              <a:rPr lang="en-US" dirty="0"/>
              <a:t>CPM (Cost Per Mille</a:t>
            </a:r>
            <a:r>
              <a:rPr lang="en-US" dirty="0" smtClean="0"/>
              <a:t>): </a:t>
            </a:r>
            <a:r>
              <a:rPr lang="en-US" b="0" dirty="0" smtClean="0"/>
              <a:t>is </a:t>
            </a:r>
            <a:r>
              <a:rPr lang="en-US" b="0" dirty="0"/>
              <a:t>a bidding strategy where advertisers pay for every 1,000 impressions of their ad. </a:t>
            </a:r>
            <a:endParaRPr lang="en-US" b="0" dirty="0" smtClean="0"/>
          </a:p>
          <a:p>
            <a:pPr marL="342900" indent="-342900">
              <a:buFont typeface="Arial" pitchFamily="34" charset="0"/>
              <a:buChar char="•"/>
            </a:pPr>
            <a:r>
              <a:rPr lang="en-US" b="0" u="sng" dirty="0" smtClean="0"/>
              <a:t>Unlike </a:t>
            </a:r>
            <a:r>
              <a:rPr lang="en-US" b="0" u="sng" dirty="0"/>
              <a:t>CPC (Cost Per Click), where advertisers pay for clicks, CPM focuses on impressions</a:t>
            </a:r>
            <a:r>
              <a:rPr lang="en-US" b="0" dirty="0"/>
              <a:t>, meaning advertisers pay for the number of times their ad is displayed, regardless of whether it's clicked or not. </a:t>
            </a:r>
            <a:endParaRPr lang="en-US" b="0" dirty="0" smtClean="0"/>
          </a:p>
          <a:p>
            <a:pPr marL="342900" indent="-342900">
              <a:buFont typeface="Arial" pitchFamily="34" charset="0"/>
              <a:buChar char="•"/>
            </a:pPr>
            <a:r>
              <a:rPr lang="en-US" b="0" dirty="0" smtClean="0"/>
              <a:t>CPM </a:t>
            </a:r>
            <a:r>
              <a:rPr lang="en-US" b="0" dirty="0"/>
              <a:t>is commonly used for display and video campaigns where the goal is to increase brand awareness or reach a large audience.</a:t>
            </a: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565905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CPM …cont.</a:t>
            </a:r>
            <a:endParaRPr lang="en-US" dirty="0"/>
          </a:p>
        </p:txBody>
      </p:sp>
      <p:sp>
        <p:nvSpPr>
          <p:cNvPr id="3" name="Content Placeholder 2"/>
          <p:cNvSpPr>
            <a:spLocks noGrp="1"/>
          </p:cNvSpPr>
          <p:nvPr>
            <p:ph idx="1"/>
          </p:nvPr>
        </p:nvSpPr>
        <p:spPr/>
        <p:txBody>
          <a:bodyPr/>
          <a:lstStyle/>
          <a:p>
            <a:r>
              <a:rPr lang="en-US" dirty="0"/>
              <a:t/>
            </a:r>
            <a:br>
              <a:rPr lang="en-US" dirty="0"/>
            </a:br>
            <a:r>
              <a:rPr lang="en-US" dirty="0" smtClean="0"/>
              <a:t>Example:</a:t>
            </a:r>
          </a:p>
          <a:p>
            <a:r>
              <a:rPr lang="en-US" b="0" dirty="0" smtClean="0"/>
              <a:t>Let's say you ran an ad campaign that cost $500 and received 200,000 impressions.</a:t>
            </a:r>
          </a:p>
          <a:p>
            <a:r>
              <a:rPr lang="en-US" b="0" dirty="0" smtClean="0"/>
              <a:t>CPM = Total Cost/Total Impressions x1000</a:t>
            </a:r>
          </a:p>
          <a:p>
            <a:r>
              <a:rPr lang="en-US" b="0" dirty="0" smtClean="0"/>
              <a:t>= (500/200,000) x1000</a:t>
            </a:r>
          </a:p>
          <a:p>
            <a:r>
              <a:rPr lang="en-US" b="0" dirty="0" smtClean="0"/>
              <a:t>= $2.50</a:t>
            </a:r>
          </a:p>
          <a:p>
            <a:r>
              <a:rPr lang="en-US" b="0" dirty="0" smtClean="0"/>
              <a:t>This means </a:t>
            </a:r>
            <a:r>
              <a:rPr lang="en-US" dirty="0" smtClean="0">
                <a:solidFill>
                  <a:srgbClr val="002060"/>
                </a:solidFill>
              </a:rPr>
              <a:t>you paid $2.50 for every 1,000 impressions</a:t>
            </a:r>
            <a:r>
              <a:rPr lang="en-US" b="0" dirty="0" smtClean="0"/>
              <a:t> of your ad.</a:t>
            </a: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50679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cpa</a:t>
            </a:r>
            <a:endParaRPr lang="en-US" dirty="0"/>
          </a:p>
        </p:txBody>
      </p:sp>
      <p:sp>
        <p:nvSpPr>
          <p:cNvPr id="3" name="Content Placeholder 2"/>
          <p:cNvSpPr>
            <a:spLocks noGrp="1"/>
          </p:cNvSpPr>
          <p:nvPr>
            <p:ph idx="1"/>
          </p:nvPr>
        </p:nvSpPr>
        <p:spPr>
          <a:xfrm>
            <a:off x="457200" y="1752600"/>
            <a:ext cx="8305800" cy="4373563"/>
          </a:xfrm>
        </p:spPr>
        <p:txBody>
          <a:bodyPr/>
          <a:lstStyle/>
          <a:p>
            <a:r>
              <a:rPr lang="en-US" dirty="0" smtClean="0"/>
              <a:t>Cost Per Acquisition (CPA) </a:t>
            </a:r>
            <a:r>
              <a:rPr lang="en-US" b="0" dirty="0" smtClean="0"/>
              <a:t>in Google Ads is the average cost you pay for each conversion, such as a sale or a lead.</a:t>
            </a:r>
          </a:p>
          <a:p>
            <a:pPr lvl="1"/>
            <a:r>
              <a:rPr lang="en-US" sz="1800" b="0" i="1" dirty="0" smtClean="0"/>
              <a:t>Acquisition -the action you want users to take after interacting with your ad.</a:t>
            </a:r>
            <a:endParaRPr lang="en-US" sz="1800" i="1" dirty="0" smtClean="0"/>
          </a:p>
          <a:p>
            <a:pPr marL="274320" lvl="1" indent="0">
              <a:buNone/>
            </a:pPr>
            <a:endParaRPr lang="en-US" sz="1800" b="0" i="1" dirty="0" smtClean="0"/>
          </a:p>
          <a:p>
            <a:pPr indent="-182880"/>
            <a:r>
              <a:rPr lang="en-US" dirty="0" smtClean="0"/>
              <a:t>Example:</a:t>
            </a:r>
          </a:p>
          <a:p>
            <a:pPr indent="-182880"/>
            <a:r>
              <a:rPr lang="en-US" b="0" dirty="0" smtClean="0"/>
              <a:t>If you spent $500 on a Google Ads campaign and it resulted in 20 sales, your Cost Per Acquisition (CPA) would be $25 per sale.</a:t>
            </a:r>
          </a:p>
          <a:p>
            <a:pPr indent="-182880"/>
            <a:r>
              <a:rPr lang="en-US" b="0" dirty="0" smtClean="0"/>
              <a:t>Cost Per Acquisition (CPA) = Total Ad Spend/ No. of new customers</a:t>
            </a:r>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099263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ads…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6000"/>
            <a:ext cx="8376061" cy="4220927"/>
          </a:xfrm>
        </p:spPr>
      </p:pic>
      <p:sp>
        <p:nvSpPr>
          <p:cNvPr id="5" name="TextBox 4"/>
          <p:cNvSpPr txBox="1"/>
          <p:nvPr/>
        </p:nvSpPr>
        <p:spPr>
          <a:xfrm>
            <a:off x="533400" y="1752600"/>
            <a:ext cx="7239000" cy="369332"/>
          </a:xfrm>
          <a:prstGeom prst="rect">
            <a:avLst/>
          </a:prstGeom>
          <a:noFill/>
        </p:spPr>
        <p:txBody>
          <a:bodyPr wrap="square" rtlCol="0">
            <a:spAutoFit/>
          </a:bodyPr>
          <a:lstStyle/>
          <a:p>
            <a:pPr marL="285750" indent="-285750">
              <a:buFont typeface="Arial" pitchFamily="34" charset="0"/>
              <a:buChar char="•"/>
            </a:pPr>
            <a:r>
              <a:rPr lang="en-US" dirty="0" smtClean="0"/>
              <a:t>Choosing Google Ads </a:t>
            </a:r>
            <a:r>
              <a:rPr lang="en-US" b="1" dirty="0" smtClean="0">
                <a:solidFill>
                  <a:srgbClr val="002060"/>
                </a:solidFill>
              </a:rPr>
              <a:t>objective</a:t>
            </a:r>
            <a:endParaRPr lang="en-US" b="1" dirty="0">
              <a:solidFill>
                <a:srgbClr val="002060"/>
              </a:solidFill>
            </a:endParaRPr>
          </a:p>
        </p:txBody>
      </p:sp>
      <p:grpSp>
        <p:nvGrpSpPr>
          <p:cNvPr id="6" name="Group 5"/>
          <p:cNvGrpSpPr/>
          <p:nvPr/>
        </p:nvGrpSpPr>
        <p:grpSpPr>
          <a:xfrm>
            <a:off x="0" y="6555600"/>
            <a:ext cx="8991600" cy="277000"/>
            <a:chOff x="675314" y="6400799"/>
            <a:chExt cx="7782886" cy="277000"/>
          </a:xfrm>
        </p:grpSpPr>
        <p:sp>
          <p:nvSpPr>
            <p:cNvPr id="7" name="TextBox 6"/>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8" name="TextBox 7"/>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9" name="TextBox 8"/>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5593349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Roas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ROAS </a:t>
            </a:r>
            <a:r>
              <a:rPr lang="en-US" dirty="0"/>
              <a:t>(Return on Advertising Spend) </a:t>
            </a:r>
            <a:r>
              <a:rPr lang="en-US" b="0" dirty="0"/>
              <a:t>is a key performance indicator used to measure the effectiveness and profitability of advertising </a:t>
            </a:r>
            <a:r>
              <a:rPr lang="en-US" b="0" dirty="0" smtClean="0"/>
              <a:t>campaigns (ad Spend). </a:t>
            </a:r>
            <a:r>
              <a:rPr lang="en-US" b="0" dirty="0"/>
              <a:t>It indicates how much revenue is generated for</a:t>
            </a:r>
            <a:r>
              <a:rPr lang="en-US" b="0" i="1" dirty="0"/>
              <a:t> each </a:t>
            </a:r>
            <a:r>
              <a:rPr lang="en-US" b="0" dirty="0"/>
              <a:t>dollar spent on advertising. </a:t>
            </a:r>
            <a:endParaRPr lang="en-US" b="0" dirty="0" smtClean="0"/>
          </a:p>
          <a:p>
            <a:pPr>
              <a:lnSpc>
                <a:spcPct val="150000"/>
              </a:lnSpc>
            </a:pPr>
            <a:r>
              <a:rPr lang="en-US" dirty="0"/>
              <a:t>ROAS</a:t>
            </a:r>
            <a:r>
              <a:rPr lang="en-US" dirty="0" smtClean="0"/>
              <a:t>=</a:t>
            </a:r>
            <a:r>
              <a:rPr lang="en-US" b="0" dirty="0" smtClean="0"/>
              <a:t> Revenue</a:t>
            </a:r>
            <a:r>
              <a:rPr lang="en-US" b="0" dirty="0"/>
              <a:t> </a:t>
            </a:r>
            <a:r>
              <a:rPr lang="en-US" b="0" dirty="0" smtClean="0"/>
              <a:t>from</a:t>
            </a:r>
            <a:r>
              <a:rPr lang="en-US" b="0" dirty="0"/>
              <a:t> Ads​/</a:t>
            </a:r>
            <a:r>
              <a:rPr lang="en-US" b="0" dirty="0" smtClean="0"/>
              <a:t>Ad</a:t>
            </a:r>
            <a:r>
              <a:rPr lang="en-US" b="0" dirty="0"/>
              <a:t> Spend</a:t>
            </a:r>
          </a:p>
          <a:p>
            <a:pPr>
              <a:lnSpc>
                <a:spcPct val="150000"/>
              </a:lnSpc>
            </a:pPr>
            <a:r>
              <a:rPr lang="en-US" dirty="0" smtClean="0"/>
              <a:t>Example: </a:t>
            </a:r>
          </a:p>
          <a:p>
            <a:r>
              <a:rPr lang="en-US" b="0" dirty="0" smtClean="0"/>
              <a:t>Total Ad Spent = $5000</a:t>
            </a:r>
          </a:p>
          <a:p>
            <a:r>
              <a:rPr lang="en-US" b="0" dirty="0" smtClean="0"/>
              <a:t>Total revenue generated from Ads =15000</a:t>
            </a:r>
          </a:p>
          <a:p>
            <a:endParaRPr lang="en-US" b="0" dirty="0"/>
          </a:p>
          <a:p>
            <a:r>
              <a:rPr lang="en-US" dirty="0" smtClean="0"/>
              <a:t>ROAS </a:t>
            </a:r>
            <a:r>
              <a:rPr lang="en-US" b="0" dirty="0" smtClean="0"/>
              <a:t>= 20000/5000 = 4 or 400%</a:t>
            </a:r>
          </a:p>
          <a:p>
            <a:r>
              <a:rPr lang="en-US" b="0" dirty="0" smtClean="0"/>
              <a:t>Interpretation of ROAS</a:t>
            </a:r>
            <a:endParaRPr lang="en-US" b="0" dirty="0"/>
          </a:p>
          <a:p>
            <a:r>
              <a:rPr lang="en-US" b="0" dirty="0" smtClean="0">
                <a:sym typeface="Wingdings" pitchFamily="2" charset="2"/>
              </a:rPr>
              <a:t> For every $1 spent you are generating $4</a:t>
            </a: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41555992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Roi</a:t>
            </a:r>
            <a:endParaRPr lang="en-US" dirty="0"/>
          </a:p>
        </p:txBody>
      </p:sp>
      <p:sp>
        <p:nvSpPr>
          <p:cNvPr id="3" name="Content Placeholder 2"/>
          <p:cNvSpPr>
            <a:spLocks noGrp="1"/>
          </p:cNvSpPr>
          <p:nvPr>
            <p:ph idx="1"/>
          </p:nvPr>
        </p:nvSpPr>
        <p:spPr/>
        <p:txBody>
          <a:bodyPr>
            <a:normAutofit/>
          </a:bodyPr>
          <a:lstStyle/>
          <a:p>
            <a:r>
              <a:rPr lang="en-US" dirty="0" smtClean="0"/>
              <a:t>ROI </a:t>
            </a:r>
            <a:r>
              <a:rPr lang="en-US" dirty="0"/>
              <a:t>(Return on </a:t>
            </a:r>
            <a:r>
              <a:rPr lang="en-US" dirty="0" smtClean="0"/>
              <a:t>Investment): </a:t>
            </a:r>
            <a:r>
              <a:rPr lang="en-US" b="0" dirty="0"/>
              <a:t>measures the </a:t>
            </a:r>
            <a:r>
              <a:rPr lang="en-US" b="0" i="1" dirty="0"/>
              <a:t>overall</a:t>
            </a:r>
            <a:r>
              <a:rPr lang="en-US" b="0" dirty="0"/>
              <a:t> profitability of an investment relative to its cost. It is a comprehensive metric that takes into account a</a:t>
            </a:r>
            <a:r>
              <a:rPr lang="en-US" b="0" i="1" dirty="0"/>
              <a:t>ll</a:t>
            </a:r>
            <a:r>
              <a:rPr lang="en-US" b="0" dirty="0"/>
              <a:t> costs and returns, giving you a complete picture of how profitable an investment is</a:t>
            </a:r>
            <a:r>
              <a:rPr lang="en-US" b="0" dirty="0" smtClean="0"/>
              <a:t>.</a:t>
            </a:r>
          </a:p>
          <a:p>
            <a:r>
              <a:rPr lang="en-US" dirty="0" smtClean="0"/>
              <a:t>ROI=</a:t>
            </a:r>
            <a:r>
              <a:rPr lang="en-US" b="0" dirty="0" smtClean="0"/>
              <a:t>  Net Profit/Total cost of Investment x 100</a:t>
            </a:r>
          </a:p>
          <a:p>
            <a:pPr>
              <a:lnSpc>
                <a:spcPct val="150000"/>
              </a:lnSpc>
            </a:pPr>
            <a:r>
              <a:rPr lang="en-US" dirty="0" smtClean="0"/>
              <a:t>Example: </a:t>
            </a:r>
          </a:p>
          <a:p>
            <a:r>
              <a:rPr lang="en-US" b="0" dirty="0" smtClean="0"/>
              <a:t>Total Ad Spent = $5000</a:t>
            </a:r>
          </a:p>
          <a:p>
            <a:r>
              <a:rPr lang="en-US" b="0" dirty="0" smtClean="0"/>
              <a:t>Product Cost = $10000 (100 </a:t>
            </a:r>
            <a:r>
              <a:rPr lang="en-US" b="0" dirty="0" smtClean="0">
                <a:solidFill>
                  <a:schemeClr val="accent4">
                    <a:lumMod val="75000"/>
                  </a:schemeClr>
                </a:solidFill>
              </a:rPr>
              <a:t>units</a:t>
            </a:r>
            <a:r>
              <a:rPr lang="en-US" b="0" dirty="0" smtClean="0"/>
              <a:t> x </a:t>
            </a:r>
            <a:r>
              <a:rPr lang="en-US" b="0" dirty="0" smtClean="0">
                <a:solidFill>
                  <a:schemeClr val="accent4">
                    <a:lumMod val="75000"/>
                  </a:schemeClr>
                </a:solidFill>
              </a:rPr>
              <a:t>$</a:t>
            </a:r>
            <a:r>
              <a:rPr lang="en-US" b="0" dirty="0" smtClean="0"/>
              <a:t>100 </a:t>
            </a:r>
            <a:r>
              <a:rPr lang="en-US" b="0" i="1" dirty="0" smtClean="0">
                <a:solidFill>
                  <a:schemeClr val="accent4">
                    <a:lumMod val="75000"/>
                  </a:schemeClr>
                </a:solidFill>
              </a:rPr>
              <a:t>actual </a:t>
            </a:r>
            <a:r>
              <a:rPr lang="en-US" b="0" dirty="0" smtClean="0">
                <a:solidFill>
                  <a:schemeClr val="accent4">
                    <a:lumMod val="75000"/>
                  </a:schemeClr>
                </a:solidFill>
              </a:rPr>
              <a:t>cost per unit</a:t>
            </a:r>
            <a:r>
              <a:rPr lang="en-US" b="0" dirty="0" smtClean="0"/>
              <a:t>)</a:t>
            </a:r>
          </a:p>
          <a:p>
            <a:r>
              <a:rPr lang="en-US" b="0" dirty="0" smtClean="0"/>
              <a:t>Revenue = 20000 (100 units x $200 </a:t>
            </a:r>
            <a:r>
              <a:rPr lang="en-US" b="0" i="1" dirty="0" smtClean="0">
                <a:solidFill>
                  <a:schemeClr val="accent4">
                    <a:lumMod val="75000"/>
                  </a:schemeClr>
                </a:solidFill>
              </a:rPr>
              <a:t>sale </a:t>
            </a:r>
            <a:r>
              <a:rPr lang="en-US" b="0" dirty="0" smtClean="0">
                <a:solidFill>
                  <a:schemeClr val="accent4">
                    <a:lumMod val="75000"/>
                  </a:schemeClr>
                </a:solidFill>
              </a:rPr>
              <a:t>price per unit</a:t>
            </a:r>
            <a:r>
              <a:rPr lang="en-US" b="0" dirty="0" smtClean="0"/>
              <a:t>)</a:t>
            </a:r>
            <a:endParaRPr lang="en-US" b="0" dirty="0"/>
          </a:p>
          <a:p>
            <a:r>
              <a:rPr lang="en-US" dirty="0" smtClean="0"/>
              <a:t>ROI </a:t>
            </a:r>
            <a:r>
              <a:rPr lang="en-US" b="0" dirty="0" smtClean="0"/>
              <a:t>= Net Profit/Total Cost</a:t>
            </a:r>
          </a:p>
          <a:p>
            <a:endParaRPr lang="en-US" b="0" dirty="0" smtClean="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2953751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Roi</a:t>
            </a:r>
            <a:r>
              <a:rPr lang="en-US" dirty="0" smtClean="0"/>
              <a:t> …cont.</a:t>
            </a:r>
            <a:endParaRPr lang="en-US" dirty="0"/>
          </a:p>
        </p:txBody>
      </p:sp>
      <p:sp>
        <p:nvSpPr>
          <p:cNvPr id="3" name="Content Placeholder 2"/>
          <p:cNvSpPr>
            <a:spLocks noGrp="1"/>
          </p:cNvSpPr>
          <p:nvPr>
            <p:ph idx="1"/>
          </p:nvPr>
        </p:nvSpPr>
        <p:spPr>
          <a:xfrm>
            <a:off x="457200" y="1752600"/>
            <a:ext cx="8077200" cy="4373563"/>
          </a:xfrm>
        </p:spPr>
        <p:txBody>
          <a:bodyPr>
            <a:normAutofit/>
          </a:bodyPr>
          <a:lstStyle/>
          <a:p>
            <a:pPr>
              <a:lnSpc>
                <a:spcPct val="150000"/>
              </a:lnSpc>
            </a:pPr>
            <a:r>
              <a:rPr lang="en-US" dirty="0"/>
              <a:t>ROI </a:t>
            </a:r>
            <a:r>
              <a:rPr lang="en-US" b="0" dirty="0"/>
              <a:t>= Net Profit/Total </a:t>
            </a:r>
            <a:r>
              <a:rPr lang="en-US" b="0" dirty="0" smtClean="0"/>
              <a:t>Cost</a:t>
            </a:r>
          </a:p>
          <a:p>
            <a:pPr>
              <a:lnSpc>
                <a:spcPct val="150000"/>
              </a:lnSpc>
            </a:pPr>
            <a:r>
              <a:rPr lang="en-US" b="0" dirty="0" smtClean="0"/>
              <a:t>Net Profit = Gross profit – Other Expenses </a:t>
            </a:r>
            <a:r>
              <a:rPr lang="en-US" b="0" dirty="0" smtClean="0">
                <a:solidFill>
                  <a:schemeClr val="accent4">
                    <a:lumMod val="75000"/>
                  </a:schemeClr>
                </a:solidFill>
              </a:rPr>
              <a:t>(Ad Spend, fees, utility)</a:t>
            </a:r>
            <a:endParaRPr lang="en-US" b="0" dirty="0" smtClean="0"/>
          </a:p>
          <a:p>
            <a:r>
              <a:rPr lang="en-US" b="0" dirty="0" smtClean="0"/>
              <a:t>Gross Profit = Revenue – Actual Cost</a:t>
            </a:r>
          </a:p>
          <a:p>
            <a:r>
              <a:rPr lang="en-US" b="0" dirty="0"/>
              <a:t>	 </a:t>
            </a:r>
            <a:r>
              <a:rPr lang="en-US" b="0" dirty="0" smtClean="0"/>
              <a:t>      = 20000 – 10000</a:t>
            </a:r>
          </a:p>
          <a:p>
            <a:r>
              <a:rPr lang="en-US" b="0" dirty="0"/>
              <a:t>	</a:t>
            </a:r>
            <a:r>
              <a:rPr lang="en-US" b="0" dirty="0" smtClean="0"/>
              <a:t>       = $10000</a:t>
            </a:r>
          </a:p>
          <a:p>
            <a:r>
              <a:rPr lang="en-US" b="0" dirty="0" smtClean="0"/>
              <a:t>Net Profit = 10000 – 5000</a:t>
            </a:r>
          </a:p>
          <a:p>
            <a:r>
              <a:rPr lang="en-US" b="0" dirty="0"/>
              <a:t>	</a:t>
            </a:r>
            <a:r>
              <a:rPr lang="en-US" b="0" dirty="0" smtClean="0"/>
              <a:t>   = $5000</a:t>
            </a:r>
            <a:endParaRPr lang="en-US" b="0" dirty="0"/>
          </a:p>
          <a:p>
            <a:r>
              <a:rPr lang="en-US" dirty="0" smtClean="0"/>
              <a:t>ROI </a:t>
            </a:r>
            <a:r>
              <a:rPr lang="en-US" b="0" dirty="0" smtClean="0"/>
              <a:t>=</a:t>
            </a:r>
            <a:r>
              <a:rPr lang="en-US" dirty="0" smtClean="0"/>
              <a:t> (</a:t>
            </a:r>
            <a:r>
              <a:rPr lang="en-US" b="0" dirty="0" smtClean="0"/>
              <a:t>5000 / 15000) x 100 = 33.33%</a:t>
            </a:r>
            <a:endParaRPr lang="en-US" dirty="0" smtClean="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67717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89956" cy="1371600"/>
          </a:xfrm>
        </p:spPr>
        <p:txBody>
          <a:bodyPr>
            <a:normAutofit fontScale="90000"/>
          </a:bodyPr>
          <a:lstStyle/>
          <a:p>
            <a:r>
              <a:rPr lang="en-US" dirty="0" smtClean="0"/>
              <a:t>Max bid </a:t>
            </a:r>
            <a:r>
              <a:rPr lang="en-US" smtClean="0"/>
              <a:t>calculation </a:t>
            </a:r>
            <a:br>
              <a:rPr lang="en-US" smtClean="0"/>
            </a:br>
            <a:r>
              <a:rPr lang="en-US" smtClean="0">
                <a:solidFill>
                  <a:schemeClr val="bg1">
                    <a:lumMod val="65000"/>
                  </a:schemeClr>
                </a:solidFill>
              </a:rPr>
              <a:t>(</a:t>
            </a:r>
            <a:r>
              <a:rPr lang="en-US" dirty="0" smtClean="0">
                <a:solidFill>
                  <a:schemeClr val="bg1">
                    <a:lumMod val="65000"/>
                  </a:schemeClr>
                </a:solidFill>
              </a:rPr>
              <a:t>only for understanding)</a:t>
            </a:r>
            <a:endParaRPr lang="en-US" dirty="0">
              <a:solidFill>
                <a:schemeClr val="bg1">
                  <a:lumMod val="65000"/>
                </a:schemeClr>
              </a:solidFill>
            </a:endParaRPr>
          </a:p>
        </p:txBody>
      </p:sp>
      <p:sp>
        <p:nvSpPr>
          <p:cNvPr id="3" name="Content Placeholder 2"/>
          <p:cNvSpPr>
            <a:spLocks noGrp="1"/>
          </p:cNvSpPr>
          <p:nvPr>
            <p:ph idx="1"/>
          </p:nvPr>
        </p:nvSpPr>
        <p:spPr>
          <a:xfrm>
            <a:off x="457200" y="1752600"/>
            <a:ext cx="8001000" cy="4373563"/>
          </a:xfrm>
        </p:spPr>
        <p:txBody>
          <a:bodyPr/>
          <a:lstStyle/>
          <a:p>
            <a:r>
              <a:rPr lang="en-US" sz="1800" dirty="0" smtClean="0"/>
              <a:t>Max.</a:t>
            </a:r>
            <a:r>
              <a:rPr lang="en-US" sz="1800" dirty="0"/>
              <a:t> </a:t>
            </a:r>
            <a:r>
              <a:rPr lang="en-US" sz="1800" dirty="0" smtClean="0"/>
              <a:t>Bid = Value</a:t>
            </a:r>
            <a:r>
              <a:rPr lang="en-US" sz="1800" dirty="0"/>
              <a:t> per </a:t>
            </a:r>
            <a:r>
              <a:rPr lang="en-US" sz="1800" dirty="0" smtClean="0"/>
              <a:t>Conversion × Expected</a:t>
            </a:r>
            <a:r>
              <a:rPr lang="en-US" sz="1800" dirty="0"/>
              <a:t> </a:t>
            </a:r>
            <a:r>
              <a:rPr lang="en-US" sz="1800" dirty="0" smtClean="0"/>
              <a:t>CR × Desired</a:t>
            </a:r>
            <a:r>
              <a:rPr lang="en-US" sz="1800" dirty="0"/>
              <a:t> ROAS</a:t>
            </a:r>
          </a:p>
          <a:p>
            <a:r>
              <a:rPr lang="en-US" b="0" dirty="0"/>
              <a:t>Alternatively, if you're working with a cost per acquisition (CPA) target, you can calculate your maximum bid as:</a:t>
            </a:r>
          </a:p>
          <a:p>
            <a:r>
              <a:rPr lang="en-US" sz="1800" dirty="0" smtClean="0"/>
              <a:t>Max.</a:t>
            </a:r>
            <a:r>
              <a:rPr lang="en-US" sz="1800" dirty="0"/>
              <a:t> </a:t>
            </a:r>
            <a:r>
              <a:rPr lang="en-US" sz="1800" dirty="0" smtClean="0"/>
              <a:t>Bid = Target</a:t>
            </a:r>
            <a:r>
              <a:rPr lang="en-US" sz="1800" dirty="0"/>
              <a:t> </a:t>
            </a:r>
            <a:r>
              <a:rPr lang="en-US" sz="1800" dirty="0" smtClean="0"/>
              <a:t>CPA × Expected</a:t>
            </a:r>
            <a:r>
              <a:rPr lang="en-US" sz="1800" dirty="0"/>
              <a:t> </a:t>
            </a:r>
            <a:r>
              <a:rPr lang="en-US" sz="1800" dirty="0" smtClean="0"/>
              <a:t>CR</a:t>
            </a:r>
          </a:p>
          <a:p>
            <a:pPr marL="342900" indent="-342900">
              <a:buFont typeface="Arial" pitchFamily="34" charset="0"/>
              <a:buChar char="•"/>
            </a:pPr>
            <a:r>
              <a:rPr lang="en-US" sz="1800" dirty="0">
                <a:solidFill>
                  <a:srgbClr val="002060"/>
                </a:solidFill>
              </a:rPr>
              <a:t>Value per Conversion</a:t>
            </a:r>
            <a:r>
              <a:rPr lang="en-US" sz="1800" b="0" dirty="0">
                <a:solidFill>
                  <a:srgbClr val="002060"/>
                </a:solidFill>
              </a:rPr>
              <a:t>: If a conversion generates $100 in revenue, this is your value per conversion.</a:t>
            </a:r>
          </a:p>
          <a:p>
            <a:pPr marL="342900" indent="-342900">
              <a:buFont typeface="Arial" pitchFamily="34" charset="0"/>
              <a:buChar char="•"/>
            </a:pPr>
            <a:r>
              <a:rPr lang="en-US" sz="1800" dirty="0">
                <a:solidFill>
                  <a:srgbClr val="002060"/>
                </a:solidFill>
              </a:rPr>
              <a:t>Expected Conversion Rate</a:t>
            </a:r>
            <a:r>
              <a:rPr lang="en-US" sz="1800" b="0" dirty="0">
                <a:solidFill>
                  <a:srgbClr val="002060"/>
                </a:solidFill>
              </a:rPr>
              <a:t>: If you estimate that 5% of clicks convert into sales, then your expected conversion rate is 0.05.</a:t>
            </a:r>
          </a:p>
          <a:p>
            <a:pPr marL="342900" indent="-342900">
              <a:buFont typeface="Arial" pitchFamily="34" charset="0"/>
              <a:buChar char="•"/>
            </a:pPr>
            <a:r>
              <a:rPr lang="en-US" sz="1800" dirty="0">
                <a:solidFill>
                  <a:srgbClr val="002060"/>
                </a:solidFill>
              </a:rPr>
              <a:t>Desired ROAS</a:t>
            </a:r>
            <a:r>
              <a:rPr lang="en-US" sz="1800" b="0" dirty="0">
                <a:solidFill>
                  <a:srgbClr val="002060"/>
                </a:solidFill>
              </a:rPr>
              <a:t>: This is your desired return on ad spend. If you want to earn $3 for every $1 spent, then your desired ROAS is 3.</a:t>
            </a:r>
          </a:p>
          <a:p>
            <a:r>
              <a:rPr lang="en-US" dirty="0"/>
              <a:t>Maximum </a:t>
            </a:r>
            <a:r>
              <a:rPr lang="en-US" dirty="0" smtClean="0"/>
              <a:t>Bid = 100 × 0.05 × 3 = 15</a:t>
            </a: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697844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Google ad formulas</a:t>
            </a:r>
            <a:endParaRPr lang="en-US" sz="3200" dirty="0"/>
          </a:p>
        </p:txBody>
      </p:sp>
      <p:sp>
        <p:nvSpPr>
          <p:cNvPr id="3" name="Content Placeholder 2"/>
          <p:cNvSpPr>
            <a:spLocks noGrp="1"/>
          </p:cNvSpPr>
          <p:nvPr>
            <p:ph idx="1"/>
          </p:nvPr>
        </p:nvSpPr>
        <p:spPr>
          <a:xfrm>
            <a:off x="457200" y="1752600"/>
            <a:ext cx="8001000" cy="4373563"/>
          </a:xfrm>
        </p:spPr>
        <p:txBody>
          <a:bodyPr/>
          <a:lstStyle/>
          <a:p>
            <a:pPr marL="342900" indent="-342900">
              <a:buFont typeface="Arial" pitchFamily="34" charset="0"/>
              <a:buChar char="•"/>
            </a:pPr>
            <a:r>
              <a:rPr lang="en-US" dirty="0"/>
              <a:t>Click-through Rate (CTR) = (Clicks ÷ Impressions) x 100% </a:t>
            </a:r>
            <a:endParaRPr lang="en-US" dirty="0" smtClean="0"/>
          </a:p>
          <a:p>
            <a:pPr marL="342900" indent="-342900">
              <a:buFont typeface="Arial" pitchFamily="34" charset="0"/>
              <a:buChar char="•"/>
            </a:pPr>
            <a:r>
              <a:rPr lang="en-US" dirty="0" smtClean="0">
                <a:solidFill>
                  <a:srgbClr val="009242"/>
                </a:solidFill>
              </a:rPr>
              <a:t>Cost </a:t>
            </a:r>
            <a:r>
              <a:rPr lang="en-US" dirty="0">
                <a:solidFill>
                  <a:srgbClr val="009242"/>
                </a:solidFill>
              </a:rPr>
              <a:t>Per Click (CPC) = Total Cost ÷ Clicks </a:t>
            </a:r>
            <a:endParaRPr lang="en-US" dirty="0" smtClean="0">
              <a:solidFill>
                <a:srgbClr val="009242"/>
              </a:solidFill>
            </a:endParaRPr>
          </a:p>
          <a:p>
            <a:pPr marL="342900" indent="-342900">
              <a:buFont typeface="Arial" pitchFamily="34" charset="0"/>
              <a:buChar char="•"/>
            </a:pPr>
            <a:r>
              <a:rPr lang="en-US" dirty="0" smtClean="0"/>
              <a:t>Conversion </a:t>
            </a:r>
            <a:r>
              <a:rPr lang="en-US" dirty="0"/>
              <a:t>Rate (CR) = (Conversions ÷ Clicks) x 100% </a:t>
            </a:r>
            <a:endParaRPr lang="en-US" dirty="0" smtClean="0"/>
          </a:p>
          <a:p>
            <a:pPr marL="342900" indent="-342900">
              <a:buFont typeface="Arial" pitchFamily="34" charset="0"/>
              <a:buChar char="•"/>
            </a:pPr>
            <a:r>
              <a:rPr lang="en-US" dirty="0" smtClean="0">
                <a:solidFill>
                  <a:srgbClr val="009242"/>
                </a:solidFill>
              </a:rPr>
              <a:t>Cost </a:t>
            </a:r>
            <a:r>
              <a:rPr lang="en-US" dirty="0">
                <a:solidFill>
                  <a:srgbClr val="009242"/>
                </a:solidFill>
              </a:rPr>
              <a:t>Per </a:t>
            </a:r>
            <a:r>
              <a:rPr lang="en-US" dirty="0" smtClean="0">
                <a:solidFill>
                  <a:srgbClr val="009242"/>
                </a:solidFill>
              </a:rPr>
              <a:t>Conversion </a:t>
            </a:r>
            <a:r>
              <a:rPr lang="en-US" dirty="0">
                <a:solidFill>
                  <a:srgbClr val="009242"/>
                </a:solidFill>
              </a:rPr>
              <a:t>= Total Cost ÷ </a:t>
            </a:r>
            <a:r>
              <a:rPr lang="en-US" dirty="0" smtClean="0">
                <a:solidFill>
                  <a:srgbClr val="009242"/>
                </a:solidFill>
              </a:rPr>
              <a:t>Conversions</a:t>
            </a:r>
          </a:p>
          <a:p>
            <a:pPr marL="342900" indent="-342900">
              <a:buFont typeface="Arial" pitchFamily="34" charset="0"/>
              <a:buChar char="•"/>
            </a:pPr>
            <a:r>
              <a:rPr lang="en-US" dirty="0">
                <a:solidFill>
                  <a:srgbClr val="009242"/>
                </a:solidFill>
              </a:rPr>
              <a:t>Cost Per Acquisition (CPA) = Total Ad Spend/ No. of new </a:t>
            </a:r>
            <a:r>
              <a:rPr lang="en-US" dirty="0" smtClean="0">
                <a:solidFill>
                  <a:srgbClr val="009242"/>
                </a:solidFill>
              </a:rPr>
              <a:t>customers</a:t>
            </a:r>
          </a:p>
          <a:p>
            <a:pPr marL="342900" indent="-342900">
              <a:buFont typeface="Arial" pitchFamily="34" charset="0"/>
              <a:buChar char="•"/>
            </a:pPr>
            <a:r>
              <a:rPr lang="en-US" dirty="0">
                <a:solidFill>
                  <a:srgbClr val="7030A0"/>
                </a:solidFill>
              </a:rPr>
              <a:t>Ad </a:t>
            </a:r>
            <a:r>
              <a:rPr lang="en-US" dirty="0" smtClean="0">
                <a:solidFill>
                  <a:srgbClr val="7030A0"/>
                </a:solidFill>
              </a:rPr>
              <a:t>Rank = Bid Price × Quality</a:t>
            </a:r>
            <a:r>
              <a:rPr lang="en-US" dirty="0">
                <a:solidFill>
                  <a:srgbClr val="7030A0"/>
                </a:solidFill>
              </a:rPr>
              <a:t> </a:t>
            </a:r>
            <a:r>
              <a:rPr lang="en-US" dirty="0" smtClean="0">
                <a:solidFill>
                  <a:srgbClr val="7030A0"/>
                </a:solidFill>
              </a:rPr>
              <a:t>Score</a:t>
            </a:r>
            <a:r>
              <a:rPr lang="en-US" dirty="0" smtClean="0"/>
              <a:t> </a:t>
            </a:r>
            <a:r>
              <a:rPr lang="en-US" dirty="0" smtClean="0">
                <a:solidFill>
                  <a:schemeClr val="bg1">
                    <a:lumMod val="50000"/>
                  </a:schemeClr>
                </a:solidFill>
              </a:rPr>
              <a:t>+ Extensions</a:t>
            </a:r>
            <a:r>
              <a:rPr lang="en-US" dirty="0">
                <a:solidFill>
                  <a:schemeClr val="bg1">
                    <a:lumMod val="50000"/>
                  </a:schemeClr>
                </a:solidFill>
              </a:rPr>
              <a:t> </a:t>
            </a:r>
            <a:r>
              <a:rPr lang="en-US" dirty="0" smtClean="0">
                <a:solidFill>
                  <a:schemeClr val="bg1">
                    <a:lumMod val="50000"/>
                  </a:schemeClr>
                </a:solidFill>
              </a:rPr>
              <a:t>etc.</a:t>
            </a:r>
          </a:p>
          <a:p>
            <a:pPr marL="342900" indent="-342900">
              <a:buFont typeface="Arial" pitchFamily="34" charset="0"/>
              <a:buChar char="•"/>
            </a:pPr>
            <a:endParaRPr lang="en-US" dirty="0">
              <a:solidFill>
                <a:schemeClr val="bg1">
                  <a:lumMod val="50000"/>
                </a:schemeClr>
              </a:solidFill>
            </a:endParaRPr>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9729904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Cost per acquisition (</a:t>
            </a:r>
            <a:r>
              <a:rPr lang="en-US" sz="2800" dirty="0" err="1" smtClean="0"/>
              <a:t>Cpa</a:t>
            </a:r>
            <a:r>
              <a:rPr lang="en-US" sz="2800" dirty="0" smtClean="0"/>
              <a:t>)</a:t>
            </a:r>
            <a:endParaRPr lang="en-US" sz="2800" dirty="0"/>
          </a:p>
        </p:txBody>
      </p:sp>
      <p:sp>
        <p:nvSpPr>
          <p:cNvPr id="3" name="Content Placeholder 2"/>
          <p:cNvSpPr>
            <a:spLocks noGrp="1"/>
          </p:cNvSpPr>
          <p:nvPr>
            <p:ph idx="1"/>
          </p:nvPr>
        </p:nvSpPr>
        <p:spPr/>
        <p:txBody>
          <a:bodyPr>
            <a:normAutofit/>
          </a:bodyPr>
          <a:lstStyle/>
          <a:p>
            <a:pPr>
              <a:lnSpc>
                <a:spcPct val="150000"/>
              </a:lnSpc>
            </a:pPr>
            <a:r>
              <a:rPr lang="en-US" dirty="0"/>
              <a:t>“</a:t>
            </a:r>
            <a:r>
              <a:rPr lang="en-US" dirty="0" smtClean="0"/>
              <a:t>CPA:</a:t>
            </a:r>
            <a:r>
              <a:rPr lang="en-US" b="0" dirty="0" smtClean="0"/>
              <a:t> </a:t>
            </a:r>
            <a:r>
              <a:rPr lang="en-US" b="0" dirty="0"/>
              <a:t>is the cost associated with acquiring a new customer. It includes all marketing and sales expenses divided by the number of new customers acquired</a:t>
            </a:r>
            <a:r>
              <a:rPr lang="en-US" b="0" dirty="0" smtClean="0"/>
              <a:t>.”</a:t>
            </a:r>
          </a:p>
          <a:p>
            <a:pPr>
              <a:lnSpc>
                <a:spcPct val="150000"/>
              </a:lnSpc>
            </a:pPr>
            <a:r>
              <a:rPr lang="en-US" dirty="0" smtClean="0"/>
              <a:t>Example: </a:t>
            </a:r>
            <a:r>
              <a:rPr lang="en-US" b="0" dirty="0" smtClean="0"/>
              <a:t>You </a:t>
            </a:r>
            <a:r>
              <a:rPr lang="en-US" b="0" dirty="0"/>
              <a:t>spend </a:t>
            </a:r>
            <a:r>
              <a:rPr lang="en-US" b="0" dirty="0" smtClean="0"/>
              <a:t>$</a:t>
            </a:r>
            <a:r>
              <a:rPr lang="en-US" b="0" dirty="0"/>
              <a:t>25,000 per month on Google </a:t>
            </a:r>
            <a:r>
              <a:rPr lang="en-US" b="0" dirty="0" smtClean="0"/>
              <a:t>Ads. Each </a:t>
            </a:r>
            <a:r>
              <a:rPr lang="en-US" b="0" dirty="0"/>
              <a:t>month, you acquire 200 new customers</a:t>
            </a:r>
            <a:r>
              <a:rPr lang="en-US" b="0" dirty="0" smtClean="0"/>
              <a:t>.(subscription model - $50/month)</a:t>
            </a:r>
          </a:p>
          <a:p>
            <a:pPr>
              <a:lnSpc>
                <a:spcPct val="150000"/>
              </a:lnSpc>
            </a:pPr>
            <a:r>
              <a:rPr lang="en-US" b="0" dirty="0" smtClean="0"/>
              <a:t>   CPA = </a:t>
            </a:r>
            <a:r>
              <a:rPr lang="en-US" b="0" dirty="0"/>
              <a:t>Total Spend / Number of New Customers   </a:t>
            </a:r>
          </a:p>
          <a:p>
            <a:pPr>
              <a:lnSpc>
                <a:spcPct val="150000"/>
              </a:lnSpc>
            </a:pPr>
            <a:r>
              <a:rPr lang="en-US" b="0" dirty="0" smtClean="0"/>
              <a:t>   CPA = 25,000 </a:t>
            </a:r>
            <a:r>
              <a:rPr lang="en-US" b="0" dirty="0"/>
              <a:t>/ 200 = </a:t>
            </a:r>
            <a:r>
              <a:rPr lang="en-US" b="0" dirty="0" smtClean="0"/>
              <a:t>$12</a:t>
            </a: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929560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Customer lifetime value (CLV)</a:t>
            </a:r>
            <a:endParaRPr lang="en-US" sz="2800"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t>“CLV: </a:t>
            </a:r>
            <a:r>
              <a:rPr lang="en-US" b="0" dirty="0" smtClean="0"/>
              <a:t>is </a:t>
            </a:r>
            <a:r>
              <a:rPr lang="en-US" b="0" dirty="0"/>
              <a:t>the total revenue a business expects to earn from a customer over the entire duration of their relationship</a:t>
            </a:r>
            <a:r>
              <a:rPr lang="en-US" b="0" dirty="0" smtClean="0"/>
              <a:t>.”</a:t>
            </a:r>
          </a:p>
          <a:p>
            <a:pPr marL="342900" indent="-342900">
              <a:lnSpc>
                <a:spcPct val="150000"/>
              </a:lnSpc>
              <a:buFont typeface="Arial" pitchFamily="34" charset="0"/>
              <a:buChar char="•"/>
            </a:pPr>
            <a:r>
              <a:rPr lang="en-US" b="0" dirty="0" smtClean="0"/>
              <a:t>It </a:t>
            </a:r>
            <a:r>
              <a:rPr lang="en-US" b="0" dirty="0"/>
              <a:t>helps businesses understand how much they can </a:t>
            </a:r>
            <a:r>
              <a:rPr lang="en-US" b="0" i="1" dirty="0"/>
              <a:t>spend</a:t>
            </a:r>
            <a:r>
              <a:rPr lang="en-US" b="0" dirty="0"/>
              <a:t> on </a:t>
            </a:r>
            <a:r>
              <a:rPr lang="en-US" dirty="0"/>
              <a:t>acquiring</a:t>
            </a:r>
            <a:r>
              <a:rPr lang="en-US" b="0" dirty="0"/>
              <a:t> and retaining customers </a:t>
            </a:r>
            <a:r>
              <a:rPr lang="en-US" b="0" dirty="0" smtClean="0"/>
              <a:t>while remaining </a:t>
            </a:r>
            <a:r>
              <a:rPr lang="en-US" b="0" dirty="0"/>
              <a:t>profitable</a:t>
            </a:r>
            <a:r>
              <a:rPr lang="en-US" b="0" dirty="0" smtClean="0"/>
              <a:t>.</a:t>
            </a:r>
          </a:p>
          <a:p>
            <a:pPr marL="342900" indent="-342900">
              <a:lnSpc>
                <a:spcPct val="150000"/>
              </a:lnSpc>
              <a:buFont typeface="Arial" pitchFamily="34" charset="0"/>
              <a:buChar char="•"/>
            </a:pPr>
            <a:r>
              <a:rPr lang="en-US" dirty="0"/>
              <a:t>Increasing </a:t>
            </a:r>
            <a:r>
              <a:rPr lang="en-US" dirty="0" smtClean="0"/>
              <a:t>CLV </a:t>
            </a:r>
            <a:r>
              <a:rPr lang="en-US" b="0" dirty="0"/>
              <a:t>can help </a:t>
            </a:r>
            <a:r>
              <a:rPr lang="en-US" dirty="0"/>
              <a:t>reduce </a:t>
            </a:r>
            <a:r>
              <a:rPr lang="en-US" b="0" dirty="0"/>
              <a:t>customer acquisition </a:t>
            </a:r>
            <a:r>
              <a:rPr lang="en-US" b="0" dirty="0" smtClean="0"/>
              <a:t>costs </a:t>
            </a:r>
            <a:r>
              <a:rPr lang="en-US" dirty="0" smtClean="0"/>
              <a:t>(CPA)</a:t>
            </a:r>
            <a:r>
              <a:rPr lang="en-US" b="0" dirty="0" smtClean="0"/>
              <a:t>.</a:t>
            </a:r>
          </a:p>
          <a:p>
            <a:r>
              <a:rPr lang="en-US" dirty="0" smtClean="0"/>
              <a:t>Example:</a:t>
            </a:r>
            <a:r>
              <a:rPr lang="en-US" dirty="0"/>
              <a:t> </a:t>
            </a:r>
            <a:r>
              <a:rPr lang="en-US" b="0" dirty="0" smtClean="0"/>
              <a:t>Each </a:t>
            </a:r>
            <a:r>
              <a:rPr lang="en-US" b="0" dirty="0"/>
              <a:t>customer spends \$50 per month on a </a:t>
            </a:r>
            <a:r>
              <a:rPr lang="en-US" b="0" dirty="0" smtClean="0"/>
              <a:t>subscription. The </a:t>
            </a:r>
            <a:r>
              <a:rPr lang="en-US" b="0" dirty="0"/>
              <a:t>average customer stays subscribed for 12 months.</a:t>
            </a:r>
          </a:p>
          <a:p>
            <a:r>
              <a:rPr lang="en-US" b="0" dirty="0"/>
              <a:t>   </a:t>
            </a:r>
            <a:r>
              <a:rPr lang="en-US" b="0" dirty="0" smtClean="0"/>
              <a:t>CLV </a:t>
            </a:r>
            <a:r>
              <a:rPr lang="en-US" b="0" dirty="0"/>
              <a:t>= Average Monthly Spend x Number of Months</a:t>
            </a:r>
          </a:p>
          <a:p>
            <a:r>
              <a:rPr lang="en-US" b="0" dirty="0"/>
              <a:t>   </a:t>
            </a:r>
            <a:r>
              <a:rPr lang="en-US" b="0" dirty="0" smtClean="0"/>
              <a:t>CLV </a:t>
            </a:r>
            <a:r>
              <a:rPr lang="en-US" b="0" dirty="0"/>
              <a:t>= </a:t>
            </a:r>
            <a:r>
              <a:rPr lang="en-US" b="0" dirty="0" smtClean="0"/>
              <a:t>$</a:t>
            </a:r>
            <a:r>
              <a:rPr lang="en-US" b="0" dirty="0"/>
              <a:t>50 x 12 = </a:t>
            </a:r>
            <a:r>
              <a:rPr lang="en-US" b="0" dirty="0" smtClean="0"/>
              <a:t>$</a:t>
            </a:r>
            <a:r>
              <a:rPr lang="en-US" b="0" dirty="0"/>
              <a:t>600</a:t>
            </a:r>
          </a:p>
          <a:p>
            <a:pPr marL="342900" indent="-342900">
              <a:lnSpc>
                <a:spcPct val="150000"/>
              </a:lnSpc>
              <a:buFont typeface="Arial" pitchFamily="34" charset="0"/>
              <a:buChar char="•"/>
            </a:pPr>
            <a:endParaRPr lang="en-US" b="0" dirty="0"/>
          </a:p>
          <a:p>
            <a:pPr marL="342900" indent="-342900">
              <a:lnSpc>
                <a:spcPct val="150000"/>
              </a:lnSpc>
              <a:buFont typeface="Arial" pitchFamily="34" charset="0"/>
              <a:buChar char="•"/>
            </a:pP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7337115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CLV &amp; CPA …cont.</a:t>
            </a:r>
            <a:endParaRPr lang="en-US" sz="2800" dirty="0"/>
          </a:p>
        </p:txBody>
      </p:sp>
      <p:sp>
        <p:nvSpPr>
          <p:cNvPr id="3" name="Content Placeholder 2"/>
          <p:cNvSpPr>
            <a:spLocks noGrp="1"/>
          </p:cNvSpPr>
          <p:nvPr>
            <p:ph idx="1"/>
          </p:nvPr>
        </p:nvSpPr>
        <p:spPr/>
        <p:txBody>
          <a:bodyPr>
            <a:normAutofit/>
          </a:bodyPr>
          <a:lstStyle/>
          <a:p>
            <a:r>
              <a:rPr lang="en-US" dirty="0"/>
              <a:t>In this </a:t>
            </a:r>
            <a:r>
              <a:rPr lang="en-US" dirty="0" smtClean="0"/>
              <a:t>example; </a:t>
            </a:r>
            <a:r>
              <a:rPr lang="en-US" b="0" dirty="0" smtClean="0"/>
              <a:t>your </a:t>
            </a:r>
          </a:p>
          <a:p>
            <a:r>
              <a:rPr lang="en-US" b="0" dirty="0" smtClean="0"/>
              <a:t>CPA </a:t>
            </a:r>
            <a:r>
              <a:rPr lang="en-US" b="0" dirty="0"/>
              <a:t>is </a:t>
            </a:r>
            <a:r>
              <a:rPr lang="en-US" b="0" dirty="0" smtClean="0"/>
              <a:t>$125</a:t>
            </a:r>
          </a:p>
          <a:p>
            <a:r>
              <a:rPr lang="en-US" b="0" dirty="0" smtClean="0"/>
              <a:t>CLV is $</a:t>
            </a:r>
            <a:r>
              <a:rPr lang="en-US" b="0" dirty="0"/>
              <a:t>600. </a:t>
            </a:r>
            <a:endParaRPr lang="en-US" b="0" dirty="0" smtClean="0"/>
          </a:p>
          <a:p>
            <a:pPr marL="342900" indent="-342900">
              <a:buFont typeface="Arial" pitchFamily="34" charset="0"/>
              <a:buChar char="•"/>
            </a:pPr>
            <a:r>
              <a:rPr lang="en-US" b="0" dirty="0" smtClean="0"/>
              <a:t>This </a:t>
            </a:r>
            <a:r>
              <a:rPr lang="en-US" b="0" dirty="0"/>
              <a:t>means that for every </a:t>
            </a:r>
            <a:r>
              <a:rPr lang="en-US" b="0" dirty="0" smtClean="0"/>
              <a:t>$</a:t>
            </a:r>
            <a:r>
              <a:rPr lang="en-US" b="0" dirty="0"/>
              <a:t>125 spent on acquiring a customer, you can expect to earn </a:t>
            </a:r>
            <a:r>
              <a:rPr lang="en-US" b="0" dirty="0" smtClean="0"/>
              <a:t>$</a:t>
            </a:r>
            <a:r>
              <a:rPr lang="en-US" b="0" dirty="0"/>
              <a:t>600 over the customer's lifetime. </a:t>
            </a:r>
            <a:endParaRPr lang="en-US" b="0" dirty="0" smtClean="0"/>
          </a:p>
          <a:p>
            <a:pPr marL="342900" indent="-342900">
              <a:buFont typeface="Arial" pitchFamily="34" charset="0"/>
              <a:buChar char="•"/>
            </a:pPr>
            <a:r>
              <a:rPr lang="en-US" b="0" dirty="0" smtClean="0"/>
              <a:t>This </a:t>
            </a:r>
            <a:r>
              <a:rPr lang="en-US" b="0" dirty="0"/>
              <a:t>ratio indicates a healthy return on investment, as the revenue generated from each customer significantly </a:t>
            </a:r>
            <a:r>
              <a:rPr lang="en-US" b="0" i="1" dirty="0"/>
              <a:t>exceeds</a:t>
            </a:r>
            <a:r>
              <a:rPr lang="en-US" b="0" dirty="0"/>
              <a:t> the acquisition cost.</a:t>
            </a:r>
          </a:p>
          <a:p>
            <a:r>
              <a:rPr lang="en-US" b="0" dirty="0"/>
              <a:t> </a:t>
            </a:r>
          </a:p>
          <a:p>
            <a:r>
              <a:rPr lang="en-US" b="0" dirty="0"/>
              <a:t>Understanding these metrics helps you optimize your </a:t>
            </a:r>
            <a:r>
              <a:rPr lang="en-US" b="0" i="1" dirty="0"/>
              <a:t>marketing strategies </a:t>
            </a:r>
            <a:r>
              <a:rPr lang="en-US" b="0" dirty="0"/>
              <a:t>and </a:t>
            </a:r>
            <a:r>
              <a:rPr lang="en-US" b="0" i="1" dirty="0"/>
              <a:t>budget allocation</a:t>
            </a:r>
            <a:r>
              <a:rPr lang="en-US" b="0" dirty="0"/>
              <a:t> to </a:t>
            </a:r>
            <a:r>
              <a:rPr lang="en-US" b="0" i="1" dirty="0"/>
              <a:t>maximize profitability.</a:t>
            </a:r>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38002191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pPr marL="342900" indent="-342900">
              <a:lnSpc>
                <a:spcPct val="150000"/>
              </a:lnSpc>
            </a:pPr>
            <a:r>
              <a:rPr lang="en-US" sz="2800" b="1" dirty="0" smtClean="0">
                <a:solidFill>
                  <a:schemeClr val="tx1"/>
                </a:solidFill>
              </a:rPr>
              <a:t>Relationship between </a:t>
            </a:r>
            <a:r>
              <a:rPr lang="en-US" sz="2800" dirty="0" smtClean="0"/>
              <a:t>(CLV) </a:t>
            </a:r>
            <a:r>
              <a:rPr lang="en-US" sz="2800" dirty="0" smtClean="0">
                <a:solidFill>
                  <a:schemeClr val="tx1"/>
                </a:solidFill>
              </a:rPr>
              <a:t>&amp;</a:t>
            </a:r>
            <a:r>
              <a:rPr lang="en-US" sz="2800" dirty="0" smtClean="0"/>
              <a:t> (</a:t>
            </a:r>
            <a:r>
              <a:rPr lang="en-US" sz="2800" dirty="0"/>
              <a:t>CPA).</a:t>
            </a:r>
          </a:p>
        </p:txBody>
      </p:sp>
      <p:sp>
        <p:nvSpPr>
          <p:cNvPr id="3" name="Content Placeholder 2"/>
          <p:cNvSpPr>
            <a:spLocks noGrp="1"/>
          </p:cNvSpPr>
          <p:nvPr>
            <p:ph idx="1"/>
          </p:nvPr>
        </p:nvSpPr>
        <p:spPr>
          <a:xfrm>
            <a:off x="457200" y="1752600"/>
            <a:ext cx="8001000" cy="4373563"/>
          </a:xfrm>
        </p:spPr>
        <p:txBody>
          <a:bodyPr>
            <a:normAutofit fontScale="85000" lnSpcReduction="10000"/>
          </a:bodyPr>
          <a:lstStyle/>
          <a:p>
            <a:r>
              <a:rPr lang="en-US" dirty="0"/>
              <a:t>Increasing CLV </a:t>
            </a:r>
            <a:r>
              <a:rPr lang="en-US" b="0" dirty="0"/>
              <a:t>can help </a:t>
            </a:r>
            <a:r>
              <a:rPr lang="en-US" dirty="0"/>
              <a:t>reduce </a:t>
            </a:r>
            <a:r>
              <a:rPr lang="en-US" b="0" dirty="0"/>
              <a:t>customer acquisition costs </a:t>
            </a:r>
            <a:r>
              <a:rPr lang="en-US" dirty="0"/>
              <a:t>(CPA</a:t>
            </a:r>
            <a:r>
              <a:rPr lang="en-US" dirty="0" smtClean="0"/>
              <a:t>)</a:t>
            </a:r>
            <a:r>
              <a:rPr lang="en-US" b="0" dirty="0" smtClean="0"/>
              <a:t>.</a:t>
            </a:r>
          </a:p>
          <a:p>
            <a:r>
              <a:rPr lang="en-US" b="0" dirty="0"/>
              <a:t>Let’s assume you increase CLV from $600 to $750 by getting customers to stay longer or spend more.</a:t>
            </a:r>
          </a:p>
          <a:p>
            <a:r>
              <a:rPr lang="en-US" b="0" dirty="0"/>
              <a:t>Now, even though your CPA remains the </a:t>
            </a:r>
            <a:r>
              <a:rPr lang="en-US" b="0" dirty="0" smtClean="0"/>
              <a:t>same), </a:t>
            </a:r>
            <a:r>
              <a:rPr lang="en-US" b="0" dirty="0"/>
              <a:t>the higher CLV means that the revenue generated from each customer is greater than before</a:t>
            </a:r>
            <a:r>
              <a:rPr lang="en-US" b="0" dirty="0" smtClean="0"/>
              <a:t>.</a:t>
            </a:r>
            <a:endParaRPr lang="en-US" b="0" dirty="0"/>
          </a:p>
          <a:p>
            <a:endParaRPr lang="en-US" dirty="0" smtClean="0"/>
          </a:p>
          <a:p>
            <a:r>
              <a:rPr lang="en-US" dirty="0" smtClean="0"/>
              <a:t>Effect </a:t>
            </a:r>
            <a:r>
              <a:rPr lang="en-US" dirty="0"/>
              <a:t>on Profitability and </a:t>
            </a:r>
            <a:r>
              <a:rPr lang="en-US" dirty="0" smtClean="0"/>
              <a:t>Scaling:</a:t>
            </a:r>
            <a:endParaRPr lang="en-US" dirty="0"/>
          </a:p>
          <a:p>
            <a:r>
              <a:rPr lang="en-US" b="0" dirty="0"/>
              <a:t>If </a:t>
            </a:r>
            <a:r>
              <a:rPr lang="en-US" dirty="0"/>
              <a:t>CLV</a:t>
            </a:r>
            <a:r>
              <a:rPr lang="en-US" b="0" dirty="0"/>
              <a:t> increases to</a:t>
            </a:r>
            <a:r>
              <a:rPr lang="en-US" dirty="0"/>
              <a:t> $750 </a:t>
            </a:r>
            <a:r>
              <a:rPr lang="en-US" b="0" dirty="0"/>
              <a:t>but </a:t>
            </a:r>
            <a:r>
              <a:rPr lang="en-US" dirty="0"/>
              <a:t>CPA </a:t>
            </a:r>
            <a:r>
              <a:rPr lang="en-US" b="0" dirty="0"/>
              <a:t>stays at </a:t>
            </a:r>
            <a:r>
              <a:rPr lang="en-US" dirty="0"/>
              <a:t>$125</a:t>
            </a:r>
            <a:r>
              <a:rPr lang="en-US" b="0" dirty="0"/>
              <a:t>, you’re now getting more return from each customer, meaning you're more efficient in your ad spend.</a:t>
            </a:r>
          </a:p>
          <a:p>
            <a:r>
              <a:rPr lang="en-US" dirty="0"/>
              <a:t>Profit per customer =</a:t>
            </a:r>
            <a:r>
              <a:rPr lang="en-US" b="0" dirty="0"/>
              <a:t> </a:t>
            </a:r>
            <a:r>
              <a:rPr lang="en-US" dirty="0"/>
              <a:t>CLV - CPA </a:t>
            </a:r>
            <a:endParaRPr lang="en-US" dirty="0" smtClean="0"/>
          </a:p>
          <a:p>
            <a:r>
              <a:rPr lang="en-US" b="0" dirty="0"/>
              <a:t>	</a:t>
            </a:r>
            <a:r>
              <a:rPr lang="en-US" b="0" dirty="0" smtClean="0"/>
              <a:t>	       = 750 </a:t>
            </a:r>
            <a:r>
              <a:rPr lang="en-US" b="0" dirty="0"/>
              <a:t>- </a:t>
            </a:r>
            <a:r>
              <a:rPr lang="en-US" b="0" dirty="0" smtClean="0"/>
              <a:t>125 </a:t>
            </a:r>
          </a:p>
          <a:p>
            <a:r>
              <a:rPr lang="en-US" b="0" dirty="0"/>
              <a:t>	</a:t>
            </a:r>
            <a:r>
              <a:rPr lang="en-US" b="0" dirty="0" smtClean="0"/>
              <a:t>	       = </a:t>
            </a:r>
            <a:r>
              <a:rPr lang="en-US" b="0" dirty="0"/>
              <a:t>$625 </a:t>
            </a:r>
            <a:endParaRPr lang="en-US" b="0" dirty="0" smtClean="0"/>
          </a:p>
          <a:p>
            <a:r>
              <a:rPr lang="en-US" b="0" dirty="0" smtClean="0"/>
              <a:t>(</a:t>
            </a:r>
            <a:r>
              <a:rPr lang="en-US" b="0" dirty="0"/>
              <a:t>previously, it was $475 with a CLV of $600).</a:t>
            </a:r>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089417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CLV &amp; CPA …</a:t>
            </a:r>
            <a:r>
              <a:rPr lang="en-US" sz="2800" dirty="0"/>
              <a:t> </a:t>
            </a:r>
            <a:r>
              <a:rPr lang="en-US" sz="2800" dirty="0" smtClean="0"/>
              <a:t/>
            </a:r>
            <a:br>
              <a:rPr lang="en-US" sz="2800" dirty="0" smtClean="0"/>
            </a:br>
            <a:r>
              <a:rPr lang="en-US" sz="2800" dirty="0" smtClean="0">
                <a:solidFill>
                  <a:schemeClr val="tx1"/>
                </a:solidFill>
              </a:rPr>
              <a:t>key take </a:t>
            </a:r>
            <a:r>
              <a:rPr lang="en-US" sz="2800" dirty="0" err="1" smtClean="0">
                <a:solidFill>
                  <a:schemeClr val="tx1"/>
                </a:solidFill>
              </a:rPr>
              <a:t>aways</a:t>
            </a:r>
            <a:endParaRPr lang="en-US" sz="2800" dirty="0">
              <a:solidFill>
                <a:schemeClr val="tx1"/>
              </a:solidFill>
            </a:endParaRPr>
          </a:p>
        </p:txBody>
      </p:sp>
      <p:sp>
        <p:nvSpPr>
          <p:cNvPr id="3" name="Content Placeholder 2"/>
          <p:cNvSpPr>
            <a:spLocks noGrp="1"/>
          </p:cNvSpPr>
          <p:nvPr>
            <p:ph idx="1"/>
          </p:nvPr>
        </p:nvSpPr>
        <p:spPr/>
        <p:txBody>
          <a:bodyPr>
            <a:normAutofit/>
          </a:bodyPr>
          <a:lstStyle/>
          <a:p>
            <a:pPr marL="342900" indent="-342900">
              <a:lnSpc>
                <a:spcPct val="150000"/>
              </a:lnSpc>
              <a:buFont typeface="Arial" pitchFamily="34" charset="0"/>
              <a:buChar char="•"/>
            </a:pPr>
            <a:r>
              <a:rPr lang="en-US" b="0" i="1" dirty="0"/>
              <a:t>Increasing</a:t>
            </a:r>
            <a:r>
              <a:rPr lang="en-US" b="0" dirty="0"/>
              <a:t> </a:t>
            </a:r>
            <a:r>
              <a:rPr lang="en-US" dirty="0"/>
              <a:t>CLV</a:t>
            </a:r>
            <a:r>
              <a:rPr lang="en-US" b="0" dirty="0"/>
              <a:t> </a:t>
            </a:r>
            <a:r>
              <a:rPr lang="en-US" b="0" i="1" dirty="0"/>
              <a:t>increases</a:t>
            </a:r>
            <a:r>
              <a:rPr lang="en-US" b="0" dirty="0"/>
              <a:t> </a:t>
            </a:r>
            <a:r>
              <a:rPr lang="en-US" dirty="0"/>
              <a:t>revenue</a:t>
            </a:r>
            <a:r>
              <a:rPr lang="en-US" b="0" dirty="0"/>
              <a:t> overtime</a:t>
            </a:r>
            <a:r>
              <a:rPr lang="en-US" b="0" dirty="0" smtClean="0"/>
              <a:t>.</a:t>
            </a:r>
          </a:p>
          <a:p>
            <a:pPr marL="342900" indent="-342900">
              <a:lnSpc>
                <a:spcPct val="150000"/>
              </a:lnSpc>
              <a:buFont typeface="Arial" pitchFamily="34" charset="0"/>
              <a:buChar char="•"/>
            </a:pPr>
            <a:r>
              <a:rPr lang="en-US" dirty="0"/>
              <a:t>CPA </a:t>
            </a:r>
            <a:r>
              <a:rPr lang="en-US" b="0" dirty="0"/>
              <a:t>helps to measure whether the </a:t>
            </a:r>
            <a:r>
              <a:rPr lang="en-US" dirty="0"/>
              <a:t>ad spend </a:t>
            </a:r>
            <a:r>
              <a:rPr lang="en-US" b="0" dirty="0"/>
              <a:t>is </a:t>
            </a:r>
            <a:r>
              <a:rPr lang="en-US" b="0" i="1" dirty="0"/>
              <a:t>cost-effective </a:t>
            </a:r>
            <a:r>
              <a:rPr lang="en-US" b="0" dirty="0"/>
              <a:t>in acquiring new customers</a:t>
            </a:r>
            <a:r>
              <a:rPr lang="en-US" b="0" dirty="0" smtClean="0"/>
              <a:t>.</a:t>
            </a:r>
          </a:p>
          <a:p>
            <a:pPr marL="342900" indent="-342900">
              <a:lnSpc>
                <a:spcPct val="150000"/>
              </a:lnSpc>
              <a:buFont typeface="Arial" pitchFamily="34" charset="0"/>
              <a:buChar char="•"/>
            </a:pPr>
            <a:r>
              <a:rPr lang="en-US" b="0" dirty="0"/>
              <a:t>The business can use</a:t>
            </a:r>
            <a:r>
              <a:rPr lang="en-US" dirty="0"/>
              <a:t> CPA </a:t>
            </a:r>
            <a:r>
              <a:rPr lang="en-US" b="0" dirty="0"/>
              <a:t>to assess how much it’s paying to bring in each new customer and determine </a:t>
            </a:r>
            <a:r>
              <a:rPr lang="en-US" b="0" i="1" dirty="0"/>
              <a:t>if this cost aligns with the revenue each customer generates</a:t>
            </a:r>
            <a:r>
              <a:rPr lang="en-US" b="0" i="1" dirty="0" smtClean="0"/>
              <a:t>.</a:t>
            </a:r>
          </a:p>
          <a:p>
            <a:pPr>
              <a:lnSpc>
                <a:spcPct val="150000"/>
              </a:lnSpc>
            </a:pP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3907310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ads – </a:t>
            </a:r>
            <a:r>
              <a:rPr lang="en-US" dirty="0" smtClean="0">
                <a:solidFill>
                  <a:srgbClr val="002060"/>
                </a:solidFill>
              </a:rPr>
              <a:t>objective types</a:t>
            </a:r>
            <a:endParaRPr lang="en-US"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solidFill>
                  <a:srgbClr val="002060"/>
                </a:solidFill>
              </a:rPr>
              <a:t>Sales</a:t>
            </a:r>
            <a:r>
              <a:rPr lang="en-US" b="0" dirty="0">
                <a:solidFill>
                  <a:srgbClr val="002060"/>
                </a:solidFill>
              </a:rPr>
              <a:t>:</a:t>
            </a:r>
          </a:p>
          <a:p>
            <a:pPr lvl="1"/>
            <a:r>
              <a:rPr lang="en-US" b="1" dirty="0"/>
              <a:t>Objective</a:t>
            </a:r>
            <a:r>
              <a:rPr lang="en-US" dirty="0"/>
              <a:t>: Drive direct sales of your products or services.</a:t>
            </a:r>
          </a:p>
          <a:p>
            <a:pPr lvl="1"/>
            <a:r>
              <a:rPr lang="en-US" b="1" dirty="0"/>
              <a:t>Purpose</a:t>
            </a:r>
            <a:r>
              <a:rPr lang="en-US" dirty="0"/>
              <a:t>: Maximize revenue by encouraging users to make purchases.</a:t>
            </a:r>
          </a:p>
          <a:p>
            <a:pPr lvl="1"/>
            <a:r>
              <a:rPr lang="en-US" b="1" dirty="0"/>
              <a:t>When to Use</a:t>
            </a:r>
            <a:r>
              <a:rPr lang="en-US" dirty="0"/>
              <a:t>: Ideal when your primary goal is to increase sales through your website or app.</a:t>
            </a:r>
          </a:p>
          <a:p>
            <a:endParaRPr lang="en-US" b="0" dirty="0"/>
          </a:p>
          <a:p>
            <a:pPr marL="457200" indent="-457200">
              <a:buFont typeface="+mj-lt"/>
              <a:buAutoNum type="arabicPeriod" startAt="2"/>
            </a:pPr>
            <a:r>
              <a:rPr lang="en-US" dirty="0">
                <a:solidFill>
                  <a:srgbClr val="002060"/>
                </a:solidFill>
              </a:rPr>
              <a:t>Leads</a:t>
            </a:r>
            <a:r>
              <a:rPr lang="en-US" b="0" dirty="0">
                <a:solidFill>
                  <a:srgbClr val="002060"/>
                </a:solidFill>
              </a:rPr>
              <a:t>:</a:t>
            </a:r>
          </a:p>
          <a:p>
            <a:pPr lvl="1"/>
            <a:r>
              <a:rPr lang="en-US" b="1" dirty="0"/>
              <a:t>Objective</a:t>
            </a:r>
            <a:r>
              <a:rPr lang="en-US" dirty="0"/>
              <a:t>: Generate potential leads or inquiries from interested customers.</a:t>
            </a:r>
          </a:p>
          <a:p>
            <a:pPr lvl="1"/>
            <a:r>
              <a:rPr lang="en-US" b="1" dirty="0"/>
              <a:t>Purpose</a:t>
            </a:r>
            <a:r>
              <a:rPr lang="en-US" dirty="0"/>
              <a:t>: Collect valuable contact information for follow-up marketing efforts.</a:t>
            </a:r>
          </a:p>
          <a:p>
            <a:pPr lvl="1"/>
            <a:r>
              <a:rPr lang="en-US" b="1" dirty="0"/>
              <a:t>When to Use</a:t>
            </a:r>
            <a:r>
              <a:rPr lang="en-US" dirty="0"/>
              <a:t>: Suitable when you want to build a database of potential customers or capture interest before making a sale.</a:t>
            </a:r>
          </a:p>
          <a:p>
            <a:pPr marL="457200" indent="-457200">
              <a:buFont typeface="+mj-lt"/>
              <a:buAutoNum type="arabicPeriod" startAt="2"/>
            </a:pPr>
            <a:endParaRPr lang="en-US" dirty="0"/>
          </a:p>
        </p:txBody>
      </p:sp>
    </p:spTree>
    <p:extLst>
      <p:ext uri="{BB962C8B-B14F-4D97-AF65-F5344CB8AC3E}">
        <p14:creationId xmlns:p14="http://schemas.microsoft.com/office/powerpoint/2010/main" val="41572496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
            </a:r>
            <a:br>
              <a:rPr lang="en-US" sz="2800" dirty="0">
                <a:solidFill>
                  <a:schemeClr val="tx1"/>
                </a:solidFill>
              </a:rPr>
            </a:br>
            <a:r>
              <a:rPr lang="en-US" sz="2800" dirty="0">
                <a:solidFill>
                  <a:schemeClr val="tx1"/>
                </a:solidFill>
              </a:rPr>
              <a:t>Relationship Between </a:t>
            </a:r>
            <a:r>
              <a:rPr lang="en-US" sz="2800" dirty="0">
                <a:solidFill>
                  <a:srgbClr val="C00000"/>
                </a:solidFill>
              </a:rPr>
              <a:t>CPA</a:t>
            </a:r>
            <a:r>
              <a:rPr lang="en-US" sz="2800" dirty="0"/>
              <a:t>, </a:t>
            </a:r>
            <a:r>
              <a:rPr lang="en-US" sz="2800" dirty="0">
                <a:solidFill>
                  <a:srgbClr val="C00000"/>
                </a:solidFill>
              </a:rPr>
              <a:t>ROAS</a:t>
            </a:r>
            <a:r>
              <a:rPr lang="en-US" sz="2800" dirty="0"/>
              <a:t>, </a:t>
            </a:r>
            <a:r>
              <a:rPr lang="en-US" sz="2800" dirty="0" smtClean="0">
                <a:solidFill>
                  <a:schemeClr val="tx1"/>
                </a:solidFill>
              </a:rPr>
              <a:t>&amp;</a:t>
            </a:r>
            <a:r>
              <a:rPr lang="en-US" sz="2800" dirty="0" smtClean="0">
                <a:solidFill>
                  <a:srgbClr val="C00000"/>
                </a:solidFill>
              </a:rPr>
              <a:t> </a:t>
            </a:r>
            <a:r>
              <a:rPr lang="en-US" sz="2800" dirty="0">
                <a:solidFill>
                  <a:srgbClr val="C00000"/>
                </a:solidFill>
              </a:rPr>
              <a:t>ROI:</a:t>
            </a:r>
          </a:p>
        </p:txBody>
      </p:sp>
      <p:sp>
        <p:nvSpPr>
          <p:cNvPr id="3" name="Content Placeholder 2"/>
          <p:cNvSpPr>
            <a:spLocks noGrp="1"/>
          </p:cNvSpPr>
          <p:nvPr>
            <p:ph idx="1"/>
          </p:nvPr>
        </p:nvSpPr>
        <p:spPr/>
        <p:txBody>
          <a:bodyPr>
            <a:normAutofit fontScale="92500" lnSpcReduction="20000"/>
          </a:bodyPr>
          <a:lstStyle/>
          <a:p>
            <a:pPr marL="342900" indent="-342900">
              <a:lnSpc>
                <a:spcPct val="150000"/>
              </a:lnSpc>
              <a:buFont typeface="Arial" pitchFamily="34" charset="0"/>
              <a:buChar char="•"/>
            </a:pPr>
            <a:r>
              <a:rPr lang="en-US" b="0" dirty="0" smtClean="0"/>
              <a:t>ROAS (</a:t>
            </a:r>
            <a:r>
              <a:rPr lang="en-US" b="0" dirty="0" err="1" smtClean="0"/>
              <a:t>Rs</a:t>
            </a:r>
            <a:r>
              <a:rPr lang="en-US" b="0" dirty="0" smtClean="0"/>
              <a:t>. 16.6x) tells us how much revenue is generated for each rupee spent on advertising. This is important, but CPA takes it a step further by giving insight into how much each individual customer is costing the business.</a:t>
            </a:r>
          </a:p>
          <a:p>
            <a:pPr marL="342900" indent="-342900">
              <a:lnSpc>
                <a:spcPct val="150000"/>
              </a:lnSpc>
              <a:buFont typeface="Arial" pitchFamily="34" charset="0"/>
              <a:buChar char="•"/>
            </a:pPr>
            <a:r>
              <a:rPr lang="en-US" b="0" dirty="0" smtClean="0"/>
              <a:t>If the CPA is too high, it could mean that the company is spending a lot of money on acquiring each customer, which could reduce the overall profitability (and ROI) of the business.</a:t>
            </a:r>
          </a:p>
          <a:p>
            <a:pPr marL="342900" indent="-342900">
              <a:lnSpc>
                <a:spcPct val="150000"/>
              </a:lnSpc>
              <a:buFont typeface="Arial" pitchFamily="34" charset="0"/>
              <a:buChar char="•"/>
            </a:pPr>
            <a:r>
              <a:rPr lang="en-US" b="0" dirty="0" smtClean="0"/>
              <a:t>A lower CPA indicates that the business is acquiring customers more efficiently, which would contribute to better profitability and a higher ROI.</a:t>
            </a: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7143134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
            </a:r>
            <a:br>
              <a:rPr lang="en-US" sz="2800" dirty="0">
                <a:solidFill>
                  <a:schemeClr val="tx1"/>
                </a:solidFill>
              </a:rPr>
            </a:br>
            <a:r>
              <a:rPr lang="en-US" sz="2800" dirty="0" smtClean="0">
                <a:solidFill>
                  <a:schemeClr val="tx1"/>
                </a:solidFill>
              </a:rPr>
              <a:t>market segmentation</a:t>
            </a:r>
            <a:endParaRPr lang="en-US" sz="2800" dirty="0">
              <a:solidFill>
                <a:srgbClr val="C00000"/>
              </a:solidFill>
            </a:endParaRPr>
          </a:p>
        </p:txBody>
      </p:sp>
      <p:sp>
        <p:nvSpPr>
          <p:cNvPr id="3" name="Content Placeholder 2"/>
          <p:cNvSpPr>
            <a:spLocks noGrp="1"/>
          </p:cNvSpPr>
          <p:nvPr>
            <p:ph idx="1"/>
          </p:nvPr>
        </p:nvSpPr>
        <p:spPr/>
        <p:txBody>
          <a:bodyPr>
            <a:normAutofit/>
          </a:bodyPr>
          <a:lstStyle/>
          <a:p>
            <a:pPr marL="457200" lvl="0" indent="-457200">
              <a:lnSpc>
                <a:spcPct val="150000"/>
              </a:lnSpc>
              <a:buFont typeface="+mj-lt"/>
              <a:buAutoNum type="arabicPeriod"/>
            </a:pPr>
            <a:r>
              <a:rPr lang="en-US" dirty="0"/>
              <a:t>Demographic </a:t>
            </a:r>
            <a:r>
              <a:rPr lang="en-US" dirty="0" smtClean="0"/>
              <a:t>Segmentation</a:t>
            </a:r>
            <a:endParaRPr lang="en-US" dirty="0"/>
          </a:p>
          <a:p>
            <a:pPr marL="457200" lvl="0" indent="-457200">
              <a:lnSpc>
                <a:spcPct val="150000"/>
              </a:lnSpc>
              <a:buFont typeface="+mj-lt"/>
              <a:buAutoNum type="arabicPeriod"/>
            </a:pPr>
            <a:r>
              <a:rPr lang="en-US" dirty="0"/>
              <a:t>Geographic </a:t>
            </a:r>
            <a:r>
              <a:rPr lang="en-US" dirty="0" smtClean="0"/>
              <a:t>Segmentation</a:t>
            </a:r>
            <a:endParaRPr lang="en-US" dirty="0"/>
          </a:p>
          <a:p>
            <a:pPr marL="457200" lvl="0" indent="-457200">
              <a:lnSpc>
                <a:spcPct val="150000"/>
              </a:lnSpc>
              <a:buFont typeface="+mj-lt"/>
              <a:buAutoNum type="arabicPeriod"/>
            </a:pPr>
            <a:r>
              <a:rPr lang="en-US" dirty="0"/>
              <a:t>Psychographic </a:t>
            </a:r>
            <a:r>
              <a:rPr lang="en-US" dirty="0" smtClean="0"/>
              <a:t>Segmentation</a:t>
            </a:r>
            <a:endParaRPr lang="en-US" dirty="0"/>
          </a:p>
          <a:p>
            <a:pPr marL="457200" lvl="0" indent="-457200">
              <a:lnSpc>
                <a:spcPct val="150000"/>
              </a:lnSpc>
              <a:buFont typeface="+mj-lt"/>
              <a:buAutoNum type="arabicPeriod"/>
            </a:pPr>
            <a:r>
              <a:rPr lang="en-US" dirty="0"/>
              <a:t>Behavioral </a:t>
            </a:r>
            <a:r>
              <a:rPr lang="en-US" dirty="0" smtClean="0"/>
              <a:t>Segmentation</a:t>
            </a:r>
            <a:endParaRPr lang="en-US" dirty="0"/>
          </a:p>
          <a:p>
            <a:pPr marL="342900" indent="-342900">
              <a:lnSpc>
                <a:spcPct val="150000"/>
              </a:lnSpc>
              <a:buFont typeface="Arial" pitchFamily="34" charset="0"/>
              <a:buChar char="•"/>
            </a:pP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6741049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800" dirty="0">
                <a:solidFill>
                  <a:schemeClr val="tx1"/>
                </a:solidFill>
              </a:rPr>
              <a:t/>
            </a:r>
            <a:br>
              <a:rPr lang="en-US" sz="2800" dirty="0">
                <a:solidFill>
                  <a:schemeClr val="tx1"/>
                </a:solidFill>
              </a:rPr>
            </a:br>
            <a:r>
              <a:rPr lang="en-US" sz="2800" dirty="0"/>
              <a:t>Demographic Segmentation</a:t>
            </a:r>
            <a:br>
              <a:rPr lang="en-US" sz="2800" dirty="0"/>
            </a:br>
            <a:endParaRPr lang="en-US" sz="2800" dirty="0">
              <a:solidFill>
                <a:srgbClr val="C00000"/>
              </a:solidFill>
            </a:endParaRPr>
          </a:p>
        </p:txBody>
      </p:sp>
      <p:sp>
        <p:nvSpPr>
          <p:cNvPr id="3" name="Content Placeholder 2"/>
          <p:cNvSpPr>
            <a:spLocks noGrp="1"/>
          </p:cNvSpPr>
          <p:nvPr>
            <p:ph idx="1"/>
          </p:nvPr>
        </p:nvSpPr>
        <p:spPr/>
        <p:txBody>
          <a:bodyPr>
            <a:normAutofit/>
          </a:bodyPr>
          <a:lstStyle/>
          <a:p>
            <a:pPr lvl="0"/>
            <a:r>
              <a:rPr lang="en-US" dirty="0"/>
              <a:t>Demographic </a:t>
            </a:r>
            <a:r>
              <a:rPr lang="en-US" dirty="0" smtClean="0"/>
              <a:t>Segmentation:</a:t>
            </a:r>
          </a:p>
          <a:p>
            <a:pPr lvl="0"/>
            <a:r>
              <a:rPr lang="en-US" b="0" dirty="0" smtClean="0"/>
              <a:t>Dividing </a:t>
            </a:r>
            <a:r>
              <a:rPr lang="en-US" b="0" dirty="0"/>
              <a:t>the market based on factors such as </a:t>
            </a:r>
            <a:r>
              <a:rPr lang="en-US" dirty="0"/>
              <a:t>age</a:t>
            </a:r>
            <a:r>
              <a:rPr lang="en-US" b="0" dirty="0"/>
              <a:t>, </a:t>
            </a:r>
            <a:r>
              <a:rPr lang="en-US" dirty="0"/>
              <a:t>gender</a:t>
            </a:r>
            <a:r>
              <a:rPr lang="en-US" b="0" dirty="0"/>
              <a:t>, </a:t>
            </a:r>
            <a:r>
              <a:rPr lang="en-US" dirty="0"/>
              <a:t>income</a:t>
            </a:r>
            <a:r>
              <a:rPr lang="en-US" b="0" dirty="0"/>
              <a:t>, </a:t>
            </a:r>
            <a:r>
              <a:rPr lang="en-US" dirty="0"/>
              <a:t>education</a:t>
            </a:r>
            <a:r>
              <a:rPr lang="en-US" b="0" dirty="0"/>
              <a:t>, </a:t>
            </a:r>
            <a:r>
              <a:rPr lang="en-US" dirty="0"/>
              <a:t>occupation</a:t>
            </a:r>
            <a:r>
              <a:rPr lang="en-US" b="0" dirty="0"/>
              <a:t>, and </a:t>
            </a:r>
            <a:r>
              <a:rPr lang="en-US" dirty="0"/>
              <a:t>family status</a:t>
            </a:r>
            <a:r>
              <a:rPr lang="en-US" b="0" dirty="0"/>
              <a:t>.</a:t>
            </a:r>
            <a:endParaRPr lang="en-US" sz="1800" b="0" dirty="0"/>
          </a:p>
          <a:p>
            <a:r>
              <a:rPr lang="en-US" dirty="0" smtClean="0"/>
              <a:t>Example:</a:t>
            </a:r>
          </a:p>
          <a:p>
            <a:r>
              <a:rPr lang="en-US" b="0" dirty="0" smtClean="0"/>
              <a:t>“</a:t>
            </a:r>
            <a:r>
              <a:rPr lang="en-US" b="0" dirty="0" err="1" smtClean="0"/>
              <a:t>Luxe</a:t>
            </a:r>
            <a:r>
              <a:rPr lang="en-US" b="0" dirty="0" smtClean="0"/>
              <a:t> Apparel” targets both men and women but offers separate campaigns for each group. </a:t>
            </a:r>
            <a:r>
              <a:rPr lang="en-US" dirty="0" smtClean="0"/>
              <a:t>For women</a:t>
            </a:r>
            <a:r>
              <a:rPr lang="en-US" b="0" dirty="0" smtClean="0"/>
              <a:t>, they may promote </a:t>
            </a:r>
            <a:r>
              <a:rPr lang="en-US" b="0" i="1" dirty="0" smtClean="0"/>
              <a:t>formal wear</a:t>
            </a:r>
            <a:r>
              <a:rPr lang="en-US" b="0" dirty="0" smtClean="0"/>
              <a:t> and </a:t>
            </a:r>
            <a:r>
              <a:rPr lang="en-US" b="0" i="1" dirty="0" smtClean="0"/>
              <a:t>trendy dresses </a:t>
            </a:r>
            <a:r>
              <a:rPr lang="en-US" b="0" dirty="0" smtClean="0"/>
              <a:t>for </a:t>
            </a:r>
            <a:r>
              <a:rPr lang="en-US" dirty="0" smtClean="0"/>
              <a:t>ages 25-40 </a:t>
            </a:r>
            <a:r>
              <a:rPr lang="en-US" b="0" dirty="0" smtClean="0"/>
              <a:t>with </a:t>
            </a:r>
            <a:r>
              <a:rPr lang="en-US" b="0" i="1" dirty="0" smtClean="0"/>
              <a:t>disposable</a:t>
            </a:r>
            <a:r>
              <a:rPr lang="en-US" b="0" dirty="0" smtClean="0"/>
              <a:t> incomes of around </a:t>
            </a:r>
            <a:r>
              <a:rPr lang="en-US" dirty="0" err="1" smtClean="0"/>
              <a:t>Rs</a:t>
            </a:r>
            <a:r>
              <a:rPr lang="en-US" dirty="0" smtClean="0"/>
              <a:t>. 50,000/month </a:t>
            </a:r>
            <a:r>
              <a:rPr lang="en-US" b="0" dirty="0" smtClean="0"/>
              <a:t>and above. </a:t>
            </a:r>
            <a:r>
              <a:rPr lang="en-US" dirty="0" smtClean="0"/>
              <a:t>For men</a:t>
            </a:r>
            <a:r>
              <a:rPr lang="en-US" b="0" dirty="0" smtClean="0"/>
              <a:t>, they may promote </a:t>
            </a:r>
            <a:r>
              <a:rPr lang="en-US" b="0" i="1" dirty="0" smtClean="0"/>
              <a:t>business casual </a:t>
            </a:r>
            <a:r>
              <a:rPr lang="en-US" b="0" dirty="0" smtClean="0"/>
              <a:t>or </a:t>
            </a:r>
            <a:r>
              <a:rPr lang="en-US" b="0" i="1" dirty="0" smtClean="0"/>
              <a:t>premium men's wear</a:t>
            </a:r>
            <a:r>
              <a:rPr lang="en-US" b="0" dirty="0" smtClean="0"/>
              <a:t>, targeted at </a:t>
            </a:r>
            <a:r>
              <a:rPr lang="en-US" dirty="0" smtClean="0"/>
              <a:t>professionals aged 30-45 </a:t>
            </a:r>
            <a:r>
              <a:rPr lang="en-US" b="0" dirty="0" smtClean="0"/>
              <a:t>with a </a:t>
            </a:r>
            <a:r>
              <a:rPr lang="en-US" dirty="0" smtClean="0"/>
              <a:t>higher income</a:t>
            </a:r>
            <a:r>
              <a:rPr lang="en-US" b="0" dirty="0" smtClean="0"/>
              <a:t>.</a:t>
            </a:r>
            <a:endParaRPr lang="en-US" sz="1800" b="0" dirty="0" smtClean="0"/>
          </a:p>
          <a:p>
            <a:pPr lvl="0">
              <a:lnSpc>
                <a:spcPct val="150000"/>
              </a:lnSpc>
            </a:pPr>
            <a:endParaRPr lang="en-US" b="0" dirty="0"/>
          </a:p>
          <a:p>
            <a:pPr>
              <a:lnSpc>
                <a:spcPct val="150000"/>
              </a:lnSpc>
            </a:pP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2397984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800" dirty="0"/>
              <a:t>Geographic Segmentation</a:t>
            </a:r>
            <a:br>
              <a:rPr lang="en-US" sz="2800" dirty="0"/>
            </a:br>
            <a:r>
              <a:rPr lang="en-US" sz="2800" dirty="0">
                <a:solidFill>
                  <a:schemeClr val="tx1"/>
                </a:solidFill>
              </a:rPr>
              <a:t/>
            </a:r>
            <a:br>
              <a:rPr lang="en-US" sz="2800" dirty="0">
                <a:solidFill>
                  <a:schemeClr val="tx1"/>
                </a:solidFill>
              </a:rPr>
            </a:br>
            <a:endParaRPr lang="en-US" sz="2800" dirty="0">
              <a:solidFill>
                <a:srgbClr val="C00000"/>
              </a:solidFill>
            </a:endParaRPr>
          </a:p>
        </p:txBody>
      </p:sp>
      <p:sp>
        <p:nvSpPr>
          <p:cNvPr id="3" name="Content Placeholder 2"/>
          <p:cNvSpPr>
            <a:spLocks noGrp="1"/>
          </p:cNvSpPr>
          <p:nvPr>
            <p:ph idx="1"/>
          </p:nvPr>
        </p:nvSpPr>
        <p:spPr>
          <a:xfrm>
            <a:off x="457200" y="1447800"/>
            <a:ext cx="8001000" cy="4678363"/>
          </a:xfrm>
        </p:spPr>
        <p:txBody>
          <a:bodyPr>
            <a:normAutofit lnSpcReduction="10000"/>
          </a:bodyPr>
          <a:lstStyle/>
          <a:p>
            <a:pPr lvl="0">
              <a:lnSpc>
                <a:spcPct val="150000"/>
              </a:lnSpc>
            </a:pPr>
            <a:r>
              <a:rPr lang="en-US" dirty="0"/>
              <a:t>Geographic </a:t>
            </a:r>
            <a:r>
              <a:rPr lang="en-US" dirty="0" smtClean="0"/>
              <a:t>Segmentation:</a:t>
            </a:r>
          </a:p>
          <a:p>
            <a:pPr lvl="0"/>
            <a:r>
              <a:rPr lang="en-US" b="0" dirty="0" smtClean="0"/>
              <a:t>“Segmenting </a:t>
            </a:r>
            <a:r>
              <a:rPr lang="en-US" b="0" dirty="0"/>
              <a:t>based on location, such as country, region, or even city</a:t>
            </a:r>
            <a:r>
              <a:rPr lang="en-US" b="0" dirty="0" smtClean="0"/>
              <a:t>.”</a:t>
            </a:r>
            <a:endParaRPr lang="en-US" b="0" dirty="0"/>
          </a:p>
          <a:p>
            <a:pPr>
              <a:lnSpc>
                <a:spcPct val="150000"/>
              </a:lnSpc>
            </a:pPr>
            <a:r>
              <a:rPr lang="en-US" dirty="0" smtClean="0"/>
              <a:t>Example:</a:t>
            </a:r>
            <a:endParaRPr lang="en-US" dirty="0"/>
          </a:p>
          <a:p>
            <a:pPr lvl="1"/>
            <a:r>
              <a:rPr lang="en-US" dirty="0" smtClean="0"/>
              <a:t>“</a:t>
            </a:r>
            <a:r>
              <a:rPr lang="en-US" dirty="0" err="1" smtClean="0"/>
              <a:t>Luxe</a:t>
            </a:r>
            <a:r>
              <a:rPr lang="en-US" dirty="0" smtClean="0"/>
              <a:t> </a:t>
            </a:r>
            <a:r>
              <a:rPr lang="en-US" dirty="0" err="1" smtClean="0"/>
              <a:t>Apparel”could</a:t>
            </a:r>
            <a:r>
              <a:rPr lang="en-US" dirty="0" smtClean="0"/>
              <a:t> </a:t>
            </a:r>
            <a:r>
              <a:rPr lang="en-US" dirty="0"/>
              <a:t>target </a:t>
            </a:r>
            <a:r>
              <a:rPr lang="en-US" i="1" dirty="0"/>
              <a:t>fashion-conscious</a:t>
            </a:r>
            <a:r>
              <a:rPr lang="en-US" dirty="0"/>
              <a:t> individuals in major cities like </a:t>
            </a:r>
            <a:r>
              <a:rPr lang="en-US" b="1" dirty="0"/>
              <a:t>Karachi</a:t>
            </a:r>
            <a:r>
              <a:rPr lang="en-US" dirty="0"/>
              <a:t>, </a:t>
            </a:r>
            <a:r>
              <a:rPr lang="en-US" b="1" dirty="0"/>
              <a:t>Lahore</a:t>
            </a:r>
            <a:r>
              <a:rPr lang="en-US" dirty="0"/>
              <a:t>, and </a:t>
            </a:r>
            <a:r>
              <a:rPr lang="en-US" b="1" dirty="0"/>
              <a:t>Islamabad</a:t>
            </a:r>
            <a:r>
              <a:rPr lang="en-US" dirty="0"/>
              <a:t> with </a:t>
            </a:r>
            <a:r>
              <a:rPr lang="en-US" i="1" dirty="0" smtClean="0"/>
              <a:t>trendy</a:t>
            </a:r>
            <a:r>
              <a:rPr lang="en-US" dirty="0" smtClean="0"/>
              <a:t> clothing </a:t>
            </a:r>
            <a:r>
              <a:rPr lang="en-US" dirty="0"/>
              <a:t>styles. However, in smaller cities like </a:t>
            </a:r>
            <a:r>
              <a:rPr lang="en-US" b="1" dirty="0"/>
              <a:t>Faisalabad</a:t>
            </a:r>
            <a:r>
              <a:rPr lang="en-US" dirty="0"/>
              <a:t> or </a:t>
            </a:r>
            <a:r>
              <a:rPr lang="en-US" b="1" dirty="0"/>
              <a:t>Multan</a:t>
            </a:r>
            <a:r>
              <a:rPr lang="en-US" dirty="0"/>
              <a:t>, they might promote </a:t>
            </a:r>
            <a:r>
              <a:rPr lang="en-US" i="1" dirty="0"/>
              <a:t>more traditional </a:t>
            </a:r>
            <a:r>
              <a:rPr lang="en-US" dirty="0"/>
              <a:t>or </a:t>
            </a:r>
            <a:r>
              <a:rPr lang="en-US" i="1" dirty="0"/>
              <a:t>culturally specific </a:t>
            </a:r>
            <a:r>
              <a:rPr lang="en-US" dirty="0"/>
              <a:t>clothing, like </a:t>
            </a:r>
            <a:r>
              <a:rPr lang="en-US" b="1" dirty="0" err="1"/>
              <a:t>shalwar</a:t>
            </a:r>
            <a:r>
              <a:rPr lang="en-US" b="1" dirty="0"/>
              <a:t> </a:t>
            </a:r>
            <a:r>
              <a:rPr lang="en-US" b="1" dirty="0" err="1"/>
              <a:t>kameez</a:t>
            </a:r>
            <a:r>
              <a:rPr lang="en-US" dirty="0"/>
              <a:t> or ethnic wear.</a:t>
            </a:r>
            <a:endParaRPr lang="en-US" sz="1800" dirty="0"/>
          </a:p>
          <a:p>
            <a:pPr lvl="1"/>
            <a:r>
              <a:rPr lang="en-US" b="1" dirty="0"/>
              <a:t>Climate</a:t>
            </a:r>
            <a:r>
              <a:rPr lang="en-US" dirty="0"/>
              <a:t>: </a:t>
            </a:r>
            <a:r>
              <a:rPr lang="en-US" dirty="0" smtClean="0"/>
              <a:t>They can </a:t>
            </a:r>
            <a:r>
              <a:rPr lang="en-US" dirty="0"/>
              <a:t>also adjust campaigns based on weather. In cities with warmer climates, like </a:t>
            </a:r>
            <a:r>
              <a:rPr lang="en-US" b="1" dirty="0"/>
              <a:t>Karachi</a:t>
            </a:r>
            <a:r>
              <a:rPr lang="en-US" dirty="0"/>
              <a:t>, they might promote </a:t>
            </a:r>
            <a:r>
              <a:rPr lang="en-US" i="1" dirty="0"/>
              <a:t>summer dresses, </a:t>
            </a:r>
            <a:r>
              <a:rPr lang="en-US" dirty="0"/>
              <a:t>shorts, or light fabrics. Meanwhile, in cities with colder climates like </a:t>
            </a:r>
            <a:r>
              <a:rPr lang="en-US" b="1" dirty="0" err="1"/>
              <a:t>Murree</a:t>
            </a:r>
            <a:r>
              <a:rPr lang="en-US" dirty="0"/>
              <a:t>, they could focus on offering </a:t>
            </a:r>
            <a:r>
              <a:rPr lang="en-US" i="1" dirty="0"/>
              <a:t>sweaters, jackets,</a:t>
            </a:r>
            <a:r>
              <a:rPr lang="en-US" dirty="0"/>
              <a:t> and </a:t>
            </a:r>
            <a:r>
              <a:rPr lang="en-US" i="1" dirty="0"/>
              <a:t>winter coats.</a:t>
            </a:r>
            <a:endParaRPr lang="en-US" sz="1800" i="1" dirty="0"/>
          </a:p>
          <a:p>
            <a:pPr>
              <a:lnSpc>
                <a:spcPct val="150000"/>
              </a:lnSpc>
            </a:pP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6406781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05600" cy="1371600"/>
          </a:xfrm>
        </p:spPr>
        <p:txBody>
          <a:bodyPr>
            <a:normAutofit fontScale="90000"/>
          </a:bodyPr>
          <a:lstStyle/>
          <a:p>
            <a:r>
              <a:rPr lang="en-US" sz="2800" dirty="0">
                <a:solidFill>
                  <a:schemeClr val="tx1"/>
                </a:solidFill>
              </a:rPr>
              <a:t/>
            </a:r>
            <a:br>
              <a:rPr lang="en-US" sz="2800" dirty="0">
                <a:solidFill>
                  <a:schemeClr val="tx1"/>
                </a:solidFill>
              </a:rPr>
            </a:br>
            <a:r>
              <a:rPr lang="en-US" sz="2800" b="1" dirty="0"/>
              <a:t>Psychographic Segmentation</a:t>
            </a:r>
            <a:r>
              <a:rPr lang="en-US" sz="2800" dirty="0"/>
              <a:t/>
            </a:r>
            <a:br>
              <a:rPr lang="en-US" sz="2800" dirty="0"/>
            </a:br>
            <a:endParaRPr lang="en-US" sz="2800" dirty="0">
              <a:solidFill>
                <a:srgbClr val="C00000"/>
              </a:solidFill>
            </a:endParaRPr>
          </a:p>
        </p:txBody>
      </p:sp>
      <p:sp>
        <p:nvSpPr>
          <p:cNvPr id="3" name="Content Placeholder 2"/>
          <p:cNvSpPr>
            <a:spLocks noGrp="1"/>
          </p:cNvSpPr>
          <p:nvPr>
            <p:ph idx="1"/>
          </p:nvPr>
        </p:nvSpPr>
        <p:spPr/>
        <p:txBody>
          <a:bodyPr>
            <a:normAutofit lnSpcReduction="10000"/>
          </a:bodyPr>
          <a:lstStyle/>
          <a:p>
            <a:pPr>
              <a:lnSpc>
                <a:spcPct val="150000"/>
              </a:lnSpc>
            </a:pPr>
            <a:r>
              <a:rPr lang="en-US" dirty="0"/>
              <a:t>Psychographic </a:t>
            </a:r>
            <a:r>
              <a:rPr lang="en-US" dirty="0" smtClean="0"/>
              <a:t>Segmentation:</a:t>
            </a:r>
          </a:p>
          <a:p>
            <a:r>
              <a:rPr lang="en-US" b="0" dirty="0" smtClean="0"/>
              <a:t>“Segmenting </a:t>
            </a:r>
            <a:r>
              <a:rPr lang="en-US" b="0" dirty="0"/>
              <a:t>based on lifestyle, values, interests, and personality traits</a:t>
            </a:r>
            <a:r>
              <a:rPr lang="en-US" b="0" dirty="0" smtClean="0"/>
              <a:t>.”</a:t>
            </a:r>
            <a:endParaRPr lang="en-US" b="0" dirty="0"/>
          </a:p>
          <a:p>
            <a:pPr>
              <a:lnSpc>
                <a:spcPct val="150000"/>
              </a:lnSpc>
            </a:pPr>
            <a:r>
              <a:rPr lang="en-US" dirty="0" smtClean="0"/>
              <a:t>Example:</a:t>
            </a:r>
            <a:endParaRPr lang="en-US" dirty="0"/>
          </a:p>
          <a:p>
            <a:pPr indent="-182880"/>
            <a:r>
              <a:rPr lang="en-US" b="0" dirty="0"/>
              <a:t>A brand like </a:t>
            </a:r>
            <a:r>
              <a:rPr lang="en-US" b="0" i="1" dirty="0"/>
              <a:t>Nestlé</a:t>
            </a:r>
            <a:r>
              <a:rPr lang="en-US" b="0" dirty="0"/>
              <a:t> Pakistan, which sells dairy and </a:t>
            </a:r>
            <a:r>
              <a:rPr lang="en-US" b="0" i="1" dirty="0"/>
              <a:t>health-focused </a:t>
            </a:r>
            <a:r>
              <a:rPr lang="en-US" b="0" dirty="0"/>
              <a:t>products, could target health-conscious individuals. They might promote products like </a:t>
            </a:r>
            <a:r>
              <a:rPr lang="en-US" b="0" i="1" dirty="0"/>
              <a:t>Nestlé Yogurt</a:t>
            </a:r>
            <a:r>
              <a:rPr lang="en-US" b="0" dirty="0"/>
              <a:t> or </a:t>
            </a:r>
            <a:r>
              <a:rPr lang="en-US" b="0" i="1" dirty="0"/>
              <a:t>Nestlé Milk</a:t>
            </a:r>
            <a:r>
              <a:rPr lang="en-US" b="0" dirty="0"/>
              <a:t> in a campaign aimed at families who prioritize healthy eating and wellness. </a:t>
            </a:r>
            <a:endParaRPr lang="en-US" sz="1800" b="0" dirty="0"/>
          </a:p>
          <a:p>
            <a:pPr lvl="1"/>
            <a:r>
              <a:rPr lang="en-US" dirty="0"/>
              <a:t>If they know that a segment of their audience is </a:t>
            </a:r>
            <a:r>
              <a:rPr lang="en-US" b="1" i="1" dirty="0"/>
              <a:t>interested in fitness, </a:t>
            </a:r>
            <a:r>
              <a:rPr lang="en-US" dirty="0"/>
              <a:t>they could promote </a:t>
            </a:r>
            <a:r>
              <a:rPr lang="en-US" b="1" dirty="0"/>
              <a:t>protein-rich products </a:t>
            </a:r>
            <a:r>
              <a:rPr lang="en-US" dirty="0"/>
              <a:t>or snacks for people who regularly go to the gym, creating a campaign for people who value healthy living.</a:t>
            </a:r>
          </a:p>
          <a:p>
            <a:pPr>
              <a:lnSpc>
                <a:spcPct val="150000"/>
              </a:lnSpc>
            </a:pP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0341850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smtClean="0"/>
              <a:t>Behavioral </a:t>
            </a:r>
            <a:r>
              <a:rPr lang="en-US" sz="2800" b="1" dirty="0"/>
              <a:t>Segmentation</a:t>
            </a:r>
            <a:r>
              <a:rPr lang="en-US" sz="2800" dirty="0"/>
              <a:t>:</a:t>
            </a:r>
            <a:br>
              <a:rPr lang="en-US" sz="2800" dirty="0"/>
            </a:br>
            <a:r>
              <a:rPr lang="en-US" sz="2800" dirty="0">
                <a:solidFill>
                  <a:schemeClr val="tx1"/>
                </a:solidFill>
              </a:rPr>
              <a:t/>
            </a:r>
            <a:br>
              <a:rPr lang="en-US" sz="2800" dirty="0">
                <a:solidFill>
                  <a:schemeClr val="tx1"/>
                </a:solidFill>
              </a:rPr>
            </a:br>
            <a:endParaRPr lang="en-US" sz="2800" dirty="0">
              <a:solidFill>
                <a:srgbClr val="C00000"/>
              </a:solidFill>
            </a:endParaRPr>
          </a:p>
        </p:txBody>
      </p:sp>
      <p:sp>
        <p:nvSpPr>
          <p:cNvPr id="3" name="Content Placeholder 2"/>
          <p:cNvSpPr>
            <a:spLocks noGrp="1"/>
          </p:cNvSpPr>
          <p:nvPr>
            <p:ph idx="1"/>
          </p:nvPr>
        </p:nvSpPr>
        <p:spPr>
          <a:xfrm>
            <a:off x="457200" y="1143000"/>
            <a:ext cx="7620000" cy="4983163"/>
          </a:xfrm>
        </p:spPr>
        <p:txBody>
          <a:bodyPr>
            <a:normAutofit/>
          </a:bodyPr>
          <a:lstStyle/>
          <a:p>
            <a:pPr lvl="0">
              <a:lnSpc>
                <a:spcPct val="150000"/>
              </a:lnSpc>
            </a:pPr>
            <a:r>
              <a:rPr lang="en-US" dirty="0"/>
              <a:t>Behavioral </a:t>
            </a:r>
            <a:r>
              <a:rPr lang="en-US" dirty="0" smtClean="0"/>
              <a:t>Segmentation:</a:t>
            </a:r>
          </a:p>
          <a:p>
            <a:pPr lvl="0"/>
            <a:r>
              <a:rPr lang="en-US" b="0" dirty="0" smtClean="0"/>
              <a:t>“Dividing </a:t>
            </a:r>
            <a:r>
              <a:rPr lang="en-US" b="0" dirty="0"/>
              <a:t>the market based on consumer behaviors such as </a:t>
            </a:r>
            <a:r>
              <a:rPr lang="en-US" b="0" i="1" dirty="0"/>
              <a:t>purchase history</a:t>
            </a:r>
            <a:r>
              <a:rPr lang="en-US" b="0" dirty="0"/>
              <a:t>, </a:t>
            </a:r>
            <a:r>
              <a:rPr lang="en-US" b="0" i="1" dirty="0" smtClean="0"/>
              <a:t>brand loyalty</a:t>
            </a:r>
            <a:r>
              <a:rPr lang="en-US" b="0" dirty="0" smtClean="0"/>
              <a:t>, </a:t>
            </a:r>
            <a:r>
              <a:rPr lang="en-US" b="0" dirty="0"/>
              <a:t>or </a:t>
            </a:r>
            <a:r>
              <a:rPr lang="en-US" b="0" i="1" dirty="0" smtClean="0"/>
              <a:t>product usage</a:t>
            </a:r>
            <a:r>
              <a:rPr lang="en-US" b="0" dirty="0" smtClean="0"/>
              <a:t>.”</a:t>
            </a:r>
            <a:endParaRPr lang="en-US" dirty="0"/>
          </a:p>
          <a:p>
            <a:pPr indent="-182880"/>
            <a:r>
              <a:rPr lang="en-US" b="1" dirty="0"/>
              <a:t>Example</a:t>
            </a:r>
            <a:r>
              <a:rPr lang="en-US" dirty="0"/>
              <a:t>:</a:t>
            </a:r>
            <a:br>
              <a:rPr lang="en-US" dirty="0"/>
            </a:br>
            <a:r>
              <a:rPr lang="en-US" b="0" dirty="0"/>
              <a:t>An online e-commerce platform like </a:t>
            </a:r>
            <a:r>
              <a:rPr lang="en-US" b="0" i="1" dirty="0"/>
              <a:t>Daraz.pk</a:t>
            </a:r>
            <a:r>
              <a:rPr lang="en-US" b="0" dirty="0"/>
              <a:t> can segment its audience based on purchase history or browsing behavior. For example, if a customer has </a:t>
            </a:r>
            <a:r>
              <a:rPr lang="en-US" dirty="0"/>
              <a:t>previously bought a mobile phone</a:t>
            </a:r>
            <a:r>
              <a:rPr lang="en-US" b="0" dirty="0"/>
              <a:t>, </a:t>
            </a:r>
            <a:r>
              <a:rPr lang="en-US" b="0" dirty="0" err="1"/>
              <a:t>Daraz</a:t>
            </a:r>
            <a:r>
              <a:rPr lang="en-US" b="0" dirty="0"/>
              <a:t> might </a:t>
            </a:r>
            <a:r>
              <a:rPr lang="en-US" b="0" i="1" dirty="0"/>
              <a:t>send targeted emails </a:t>
            </a:r>
            <a:r>
              <a:rPr lang="en-US" b="0" dirty="0"/>
              <a:t>or notifications about mobile accessories like cases, chargers, or headphones. </a:t>
            </a:r>
            <a:endParaRPr lang="en-US" sz="1800" b="0" dirty="0"/>
          </a:p>
          <a:p>
            <a:pPr marL="228600" lvl="1" indent="0">
              <a:buNone/>
            </a:pPr>
            <a:r>
              <a:rPr lang="en-US" dirty="0"/>
              <a:t>Similarly, </a:t>
            </a:r>
            <a:r>
              <a:rPr lang="en-US" dirty="0" err="1"/>
              <a:t>Daraz</a:t>
            </a:r>
            <a:r>
              <a:rPr lang="en-US" dirty="0"/>
              <a:t> might target frequent shoppers by offering them </a:t>
            </a:r>
            <a:r>
              <a:rPr lang="en-US" b="1" dirty="0"/>
              <a:t>exclusive discounts </a:t>
            </a:r>
            <a:r>
              <a:rPr lang="en-US" dirty="0"/>
              <a:t>or </a:t>
            </a:r>
            <a:r>
              <a:rPr lang="en-US" b="1" dirty="0"/>
              <a:t>loyalty reward</a:t>
            </a:r>
            <a:r>
              <a:rPr lang="en-US" dirty="0"/>
              <a:t>s, </a:t>
            </a:r>
            <a:r>
              <a:rPr lang="en-US" i="1" dirty="0"/>
              <a:t>increasing repeat business.</a:t>
            </a:r>
          </a:p>
          <a:p>
            <a:pPr>
              <a:lnSpc>
                <a:spcPct val="150000"/>
              </a:lnSpc>
            </a:pPr>
            <a:endParaRPr lang="en-US" b="0"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287932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67600" cy="1371600"/>
          </a:xfrm>
        </p:spPr>
        <p:txBody>
          <a:bodyPr>
            <a:normAutofit/>
          </a:bodyPr>
          <a:lstStyle/>
          <a:p>
            <a:r>
              <a:rPr lang="en-US" dirty="0"/>
              <a:t>Google ads – </a:t>
            </a:r>
            <a:r>
              <a:rPr lang="en-US" dirty="0">
                <a:solidFill>
                  <a:srgbClr val="002060"/>
                </a:solidFill>
              </a:rPr>
              <a:t>objective </a:t>
            </a:r>
            <a:r>
              <a:rPr lang="en-US" dirty="0" smtClean="0">
                <a:solidFill>
                  <a:srgbClr val="002060"/>
                </a:solidFill>
              </a:rPr>
              <a:t>types..</a:t>
            </a:r>
            <a:r>
              <a:rPr lang="en-US" dirty="0" err="1" smtClean="0">
                <a:solidFill>
                  <a:srgbClr val="002060"/>
                </a:solidFill>
              </a:rPr>
              <a:t>cont</a:t>
            </a:r>
            <a:r>
              <a:rPr lang="en-US" dirty="0" smtClean="0">
                <a:solidFill>
                  <a:srgbClr val="002060"/>
                </a:solidFill>
              </a:rPr>
              <a:t>.</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startAt="3"/>
            </a:pPr>
            <a:r>
              <a:rPr lang="en-US" dirty="0">
                <a:solidFill>
                  <a:srgbClr val="002060"/>
                </a:solidFill>
              </a:rPr>
              <a:t>Website Traffic</a:t>
            </a:r>
            <a:r>
              <a:rPr lang="en-US" b="0" dirty="0">
                <a:solidFill>
                  <a:srgbClr val="002060"/>
                </a:solidFill>
              </a:rPr>
              <a:t>:</a:t>
            </a:r>
          </a:p>
          <a:p>
            <a:pPr lvl="1"/>
            <a:r>
              <a:rPr lang="en-US" b="1" dirty="0"/>
              <a:t>Objective</a:t>
            </a:r>
            <a:r>
              <a:rPr lang="en-US" dirty="0"/>
              <a:t>: Increase visits to your website.</a:t>
            </a:r>
          </a:p>
          <a:p>
            <a:pPr lvl="1"/>
            <a:r>
              <a:rPr lang="en-US" b="1" dirty="0"/>
              <a:t>Purpose</a:t>
            </a:r>
            <a:r>
              <a:rPr lang="en-US" dirty="0"/>
              <a:t>: Drive more traffic to your website to increase visibility and engagement.</a:t>
            </a:r>
          </a:p>
          <a:p>
            <a:pPr lvl="1"/>
            <a:r>
              <a:rPr lang="en-US" b="1" dirty="0"/>
              <a:t>When to Use</a:t>
            </a:r>
            <a:r>
              <a:rPr lang="en-US" dirty="0"/>
              <a:t>: Useful for promoting content, attracting new visitors, or boosting overall website activity.</a:t>
            </a:r>
          </a:p>
          <a:p>
            <a:pPr marL="457200" indent="-457200">
              <a:buFont typeface="+mj-lt"/>
              <a:buAutoNum type="arabicPeriod" startAt="3"/>
            </a:pPr>
            <a:r>
              <a:rPr lang="en-US" dirty="0">
                <a:solidFill>
                  <a:srgbClr val="002060"/>
                </a:solidFill>
              </a:rPr>
              <a:t>Awareness and Consideration</a:t>
            </a:r>
            <a:r>
              <a:rPr lang="en-US" b="0" dirty="0">
                <a:solidFill>
                  <a:srgbClr val="002060"/>
                </a:solidFill>
              </a:rPr>
              <a:t>:</a:t>
            </a:r>
          </a:p>
          <a:p>
            <a:pPr lvl="1"/>
            <a:r>
              <a:rPr lang="en-US" b="1" dirty="0"/>
              <a:t>Objective</a:t>
            </a:r>
            <a:r>
              <a:rPr lang="en-US" dirty="0"/>
              <a:t>: Build brand awareness and encourage consideration of your products or services.</a:t>
            </a:r>
          </a:p>
          <a:p>
            <a:pPr lvl="1"/>
            <a:r>
              <a:rPr lang="en-US" b="1" dirty="0"/>
              <a:t>Purpose</a:t>
            </a:r>
            <a:r>
              <a:rPr lang="en-US" dirty="0"/>
              <a:t>: Introduce your brand to a broader audience and engage potential customers.</a:t>
            </a:r>
          </a:p>
          <a:p>
            <a:pPr lvl="1"/>
            <a:r>
              <a:rPr lang="en-US" b="1" dirty="0"/>
              <a:t>When to Use</a:t>
            </a:r>
            <a:r>
              <a:rPr lang="en-US" dirty="0"/>
              <a:t>: Beneficial when launching a new product, entering a new market, or increasing overall brand recognition.</a:t>
            </a:r>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15803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67600" cy="1371600"/>
          </a:xfrm>
        </p:spPr>
        <p:txBody>
          <a:bodyPr>
            <a:normAutofit/>
          </a:bodyPr>
          <a:lstStyle/>
          <a:p>
            <a:r>
              <a:rPr lang="en-US" dirty="0"/>
              <a:t>Google ads – </a:t>
            </a:r>
            <a:r>
              <a:rPr lang="en-US" dirty="0">
                <a:solidFill>
                  <a:srgbClr val="002060"/>
                </a:solidFill>
              </a:rPr>
              <a:t>objective </a:t>
            </a:r>
            <a:r>
              <a:rPr lang="en-US" dirty="0" smtClean="0">
                <a:solidFill>
                  <a:srgbClr val="002060"/>
                </a:solidFill>
              </a:rPr>
              <a:t>types..</a:t>
            </a:r>
            <a:r>
              <a:rPr lang="en-US" dirty="0" err="1" smtClean="0">
                <a:solidFill>
                  <a:srgbClr val="002060"/>
                </a:solidFill>
              </a:rPr>
              <a:t>cont</a:t>
            </a:r>
            <a:r>
              <a:rPr lang="en-US" dirty="0" smtClean="0">
                <a:solidFill>
                  <a:srgbClr val="002060"/>
                </a:solidFill>
              </a:rPr>
              <a:t>.</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startAt="5"/>
            </a:pPr>
            <a:r>
              <a:rPr lang="en-US" dirty="0"/>
              <a:t>Local Store Visits and Promotion</a:t>
            </a:r>
            <a:r>
              <a:rPr lang="en-US" b="0" dirty="0"/>
              <a:t>:</a:t>
            </a:r>
          </a:p>
          <a:p>
            <a:pPr lvl="1"/>
            <a:r>
              <a:rPr lang="en-US" b="1" dirty="0"/>
              <a:t>Objective</a:t>
            </a:r>
            <a:r>
              <a:rPr lang="en-US" dirty="0"/>
              <a:t>: Drive foot traffic to your physical store locations.</a:t>
            </a:r>
          </a:p>
          <a:p>
            <a:pPr lvl="1"/>
            <a:r>
              <a:rPr lang="en-US" b="1" dirty="0"/>
              <a:t>Purpose</a:t>
            </a:r>
            <a:r>
              <a:rPr lang="en-US" dirty="0"/>
              <a:t>: Increase local visibility and encourage nearby customers to visit your stores.</a:t>
            </a:r>
          </a:p>
          <a:p>
            <a:pPr lvl="1"/>
            <a:r>
              <a:rPr lang="en-US" b="1" dirty="0"/>
              <a:t>When to Use</a:t>
            </a:r>
            <a:r>
              <a:rPr lang="en-US" dirty="0"/>
              <a:t>: Perfect for businesses with brick-and-mortar locations looking to attract customers in their vicinity.</a:t>
            </a:r>
          </a:p>
          <a:p>
            <a:pPr marL="457200" indent="-457200">
              <a:buFont typeface="+mj-lt"/>
              <a:buAutoNum type="arabicPeriod" startAt="5"/>
            </a:pPr>
            <a:r>
              <a:rPr lang="en-US" dirty="0"/>
              <a:t>App Promotion</a:t>
            </a:r>
            <a:r>
              <a:rPr lang="en-US" b="0" dirty="0"/>
              <a:t>:</a:t>
            </a:r>
          </a:p>
          <a:p>
            <a:pPr lvl="1"/>
            <a:r>
              <a:rPr lang="en-US" b="1" dirty="0"/>
              <a:t>Objective</a:t>
            </a:r>
            <a:r>
              <a:rPr lang="en-US" dirty="0"/>
              <a:t>: Increase installations and engagement with your mobile app.</a:t>
            </a:r>
          </a:p>
          <a:p>
            <a:pPr lvl="1"/>
            <a:r>
              <a:rPr lang="en-US" b="1" dirty="0"/>
              <a:t>Purpose</a:t>
            </a:r>
            <a:r>
              <a:rPr lang="en-US" dirty="0"/>
              <a:t>: Boost visibility and usage of your mobile application.</a:t>
            </a:r>
          </a:p>
          <a:p>
            <a:pPr lvl="1"/>
            <a:r>
              <a:rPr lang="en-US" b="1" dirty="0"/>
              <a:t>When to Use</a:t>
            </a:r>
            <a:r>
              <a:rPr lang="en-US" dirty="0"/>
              <a:t>: Appropriate for promoting a new app or encouraging existing users to engage more with it.</a:t>
            </a:r>
          </a:p>
          <a:p>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093919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67600" cy="1371600"/>
          </a:xfrm>
        </p:spPr>
        <p:txBody>
          <a:bodyPr>
            <a:normAutofit/>
          </a:bodyPr>
          <a:lstStyle/>
          <a:p>
            <a:r>
              <a:rPr lang="en-US" dirty="0"/>
              <a:t>Google ads – </a:t>
            </a:r>
            <a:r>
              <a:rPr lang="en-US" dirty="0">
                <a:solidFill>
                  <a:srgbClr val="002060"/>
                </a:solidFill>
              </a:rPr>
              <a:t>objective </a:t>
            </a:r>
            <a:r>
              <a:rPr lang="en-US" dirty="0" smtClean="0">
                <a:solidFill>
                  <a:srgbClr val="002060"/>
                </a:solidFill>
              </a:rPr>
              <a:t>types..</a:t>
            </a:r>
            <a:r>
              <a:rPr lang="en-US" dirty="0" err="1" smtClean="0">
                <a:solidFill>
                  <a:srgbClr val="002060"/>
                </a:solidFill>
              </a:rPr>
              <a:t>cont</a:t>
            </a:r>
            <a:r>
              <a:rPr lang="en-US" dirty="0" smtClean="0">
                <a:solidFill>
                  <a:srgbClr val="002060"/>
                </a:solidFill>
              </a:rPr>
              <a: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7"/>
            </a:pPr>
            <a:r>
              <a:rPr lang="en-US" dirty="0">
                <a:solidFill>
                  <a:srgbClr val="002060"/>
                </a:solidFill>
              </a:rPr>
              <a:t>Campaign with a Goal Guidance</a:t>
            </a:r>
            <a:r>
              <a:rPr lang="en-US" b="0" dirty="0">
                <a:solidFill>
                  <a:srgbClr val="002060"/>
                </a:solidFill>
              </a:rPr>
              <a:t>:</a:t>
            </a:r>
          </a:p>
          <a:p>
            <a:pPr lvl="1"/>
            <a:r>
              <a:rPr lang="en-US" b="1" dirty="0"/>
              <a:t>Objective</a:t>
            </a:r>
            <a:r>
              <a:rPr lang="en-US" dirty="0"/>
              <a:t>: Optimize your campaign towards a specific goal, such as sales, leads, or website traffic.</a:t>
            </a:r>
          </a:p>
          <a:p>
            <a:pPr lvl="1"/>
            <a:r>
              <a:rPr lang="en-US" b="1" dirty="0"/>
              <a:t>Purpose</a:t>
            </a:r>
            <a:r>
              <a:rPr lang="en-US" dirty="0"/>
              <a:t>: Provide guidance and optimization recommendations based on your selected goal.</a:t>
            </a:r>
          </a:p>
          <a:p>
            <a:pPr lvl="1"/>
            <a:r>
              <a:rPr lang="en-US" b="1" dirty="0"/>
              <a:t>When to Use</a:t>
            </a:r>
            <a:r>
              <a:rPr lang="en-US" dirty="0"/>
              <a:t>: Helpful when you have a clear objective in </a:t>
            </a:r>
            <a:r>
              <a:rPr lang="en-US" dirty="0" smtClean="0"/>
              <a:t>mind. </a:t>
            </a: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2470705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Google ads – </a:t>
            </a:r>
            <a:r>
              <a:rPr lang="en-US" dirty="0" smtClean="0">
                <a:solidFill>
                  <a:srgbClr val="009242"/>
                </a:solidFill>
              </a:rPr>
              <a:t>campaign types</a:t>
            </a:r>
            <a:endParaRPr lang="en-US" dirty="0">
              <a:solidFill>
                <a:srgbClr val="009242"/>
              </a:solidFill>
            </a:endParaRPr>
          </a:p>
        </p:txBody>
      </p:sp>
      <p:sp>
        <p:nvSpPr>
          <p:cNvPr id="3" name="Content Placeholder 2"/>
          <p:cNvSpPr>
            <a:spLocks noGrp="1"/>
          </p:cNvSpPr>
          <p:nvPr>
            <p:ph idx="1"/>
          </p:nvPr>
        </p:nvSpPr>
        <p:spPr>
          <a:xfrm>
            <a:off x="457200" y="1752600"/>
            <a:ext cx="7848600" cy="4373563"/>
          </a:xfrm>
        </p:spPr>
        <p:txBody>
          <a:bodyPr>
            <a:normAutofit fontScale="92500" lnSpcReduction="10000"/>
          </a:bodyPr>
          <a:lstStyle/>
          <a:p>
            <a:pPr marL="457200" indent="-457200">
              <a:buFont typeface="+mj-lt"/>
              <a:buAutoNum type="arabicPeriod"/>
            </a:pPr>
            <a:r>
              <a:rPr lang="en-US" dirty="0"/>
              <a:t>Search</a:t>
            </a:r>
            <a:r>
              <a:rPr lang="en-US" b="0" dirty="0"/>
              <a:t>: </a:t>
            </a:r>
            <a:endParaRPr lang="en-US" b="0" dirty="0" smtClean="0"/>
          </a:p>
          <a:p>
            <a:pPr lvl="1"/>
            <a:r>
              <a:rPr lang="en-US" dirty="0"/>
              <a:t>Search ads are </a:t>
            </a:r>
            <a:r>
              <a:rPr lang="en-US" i="1" dirty="0"/>
              <a:t>text-based</a:t>
            </a:r>
            <a:r>
              <a:rPr lang="en-US" dirty="0"/>
              <a:t> ads that appear at the top or bottom of a SERP when individuals search a keyword.</a:t>
            </a:r>
            <a:endParaRPr lang="en-US" b="0" dirty="0" smtClean="0"/>
          </a:p>
          <a:p>
            <a:pPr lvl="1"/>
            <a:r>
              <a:rPr lang="en-US" b="0" dirty="0" smtClean="0">
                <a:sym typeface="Wingdings" pitchFamily="2" charset="2"/>
              </a:rPr>
              <a:t> </a:t>
            </a:r>
            <a:r>
              <a:rPr lang="en-US" b="0" dirty="0" smtClean="0"/>
              <a:t>target </a:t>
            </a:r>
            <a:r>
              <a:rPr lang="en-US" b="0" dirty="0"/>
              <a:t>users who are </a:t>
            </a:r>
            <a:r>
              <a:rPr lang="en-US" b="0" dirty="0" smtClean="0"/>
              <a:t>searching </a:t>
            </a:r>
            <a:r>
              <a:rPr lang="en-US" b="0" dirty="0"/>
              <a:t>for specific keywords </a:t>
            </a:r>
            <a:r>
              <a:rPr lang="en-US" b="0" dirty="0" smtClean="0"/>
              <a:t>on </a:t>
            </a:r>
            <a:r>
              <a:rPr lang="en-US" b="0" dirty="0"/>
              <a:t>search engines </a:t>
            </a:r>
            <a:r>
              <a:rPr lang="en-US" dirty="0"/>
              <a:t>(</a:t>
            </a:r>
            <a:r>
              <a:rPr lang="en-US" b="0" dirty="0" smtClean="0"/>
              <a:t>Google</a:t>
            </a:r>
            <a:r>
              <a:rPr lang="en-US" b="0" dirty="0"/>
              <a:t>, Bing, or </a:t>
            </a:r>
            <a:r>
              <a:rPr lang="en-US" b="0" dirty="0" smtClean="0"/>
              <a:t>Yahoo).</a:t>
            </a:r>
          </a:p>
          <a:p>
            <a:pPr marL="457200" indent="-457200">
              <a:buFont typeface="+mj-lt"/>
              <a:buAutoNum type="arabicPeriod"/>
            </a:pPr>
            <a:r>
              <a:rPr lang="en-US" dirty="0" smtClean="0"/>
              <a:t>Display</a:t>
            </a:r>
            <a:r>
              <a:rPr lang="en-US" b="0" dirty="0" smtClean="0"/>
              <a:t>: </a:t>
            </a:r>
          </a:p>
          <a:p>
            <a:pPr lvl="1"/>
            <a:r>
              <a:rPr lang="en-US" dirty="0"/>
              <a:t>Display ads are </a:t>
            </a:r>
            <a:r>
              <a:rPr lang="en-US" i="1" dirty="0"/>
              <a:t>image-based</a:t>
            </a:r>
            <a:r>
              <a:rPr lang="en-US" dirty="0"/>
              <a:t> ads that appear on websites and applications. These ads allow you to stay top of mind by reaching your audience while they browse their favorite sites and apps. These sites and apps pull from the Google Display Network (GDN)</a:t>
            </a:r>
            <a:endParaRPr lang="en-US" b="0" dirty="0" smtClean="0"/>
          </a:p>
          <a:p>
            <a:pPr marL="457200" indent="-457200">
              <a:buFont typeface="+mj-lt"/>
              <a:buAutoNum type="arabicPeriod"/>
            </a:pPr>
            <a:r>
              <a:rPr lang="en-US" dirty="0" smtClean="0"/>
              <a:t>Video</a:t>
            </a:r>
            <a:r>
              <a:rPr lang="en-US" b="0" dirty="0"/>
              <a:t>: </a:t>
            </a:r>
            <a:endParaRPr lang="en-US" b="0" dirty="0" smtClean="0"/>
          </a:p>
          <a:p>
            <a:pPr lvl="1"/>
            <a:r>
              <a:rPr lang="en-US" dirty="0"/>
              <a:t>Video ads are advertisements that appear before, during, or at the end of videos on </a:t>
            </a:r>
            <a:r>
              <a:rPr lang="en-US" dirty="0" smtClean="0"/>
              <a:t>YouTube</a:t>
            </a:r>
            <a:r>
              <a:rPr lang="en-US" b="0" dirty="0" smtClean="0"/>
              <a:t>, </a:t>
            </a:r>
            <a:r>
              <a:rPr lang="en-US" b="0" dirty="0"/>
              <a:t>Facebook, </a:t>
            </a:r>
            <a:r>
              <a:rPr lang="en-US" b="0" dirty="0" err="1"/>
              <a:t>Instagram</a:t>
            </a:r>
            <a:r>
              <a:rPr lang="en-US" b="0" dirty="0"/>
              <a:t>, or </a:t>
            </a:r>
            <a:r>
              <a:rPr lang="en-US" b="0" dirty="0" err="1" smtClean="0"/>
              <a:t>TikTok</a:t>
            </a:r>
            <a:r>
              <a:rPr lang="en-US" b="0" dirty="0" smtClean="0"/>
              <a:t>.</a:t>
            </a:r>
            <a:endParaRPr lang="en-US" b="0" dirty="0"/>
          </a:p>
          <a:p>
            <a:pPr marL="457200" indent="-457200">
              <a:buFont typeface="+mj-lt"/>
              <a:buAutoNum type="arabicPeriod"/>
            </a:pPr>
            <a:endParaRPr lang="en-US" dirty="0"/>
          </a:p>
        </p:txBody>
      </p:sp>
      <p:grpSp>
        <p:nvGrpSpPr>
          <p:cNvPr id="4" name="Group 3"/>
          <p:cNvGrpSpPr/>
          <p:nvPr/>
        </p:nvGrpSpPr>
        <p:grpSpPr>
          <a:xfrm>
            <a:off x="0" y="6555600"/>
            <a:ext cx="8991600" cy="277000"/>
            <a:chOff x="675314" y="6400799"/>
            <a:chExt cx="7782886" cy="277000"/>
          </a:xfrm>
        </p:grpSpPr>
        <p:sp>
          <p:nvSpPr>
            <p:cNvPr id="5" name="TextBox 4"/>
            <p:cNvSpPr txBox="1"/>
            <p:nvPr/>
          </p:nvSpPr>
          <p:spPr>
            <a:xfrm>
              <a:off x="675314" y="6400799"/>
              <a:ext cx="1219200" cy="276999"/>
            </a:xfrm>
            <a:prstGeom prst="rect">
              <a:avLst/>
            </a:prstGeom>
            <a:noFill/>
          </p:spPr>
          <p:txBody>
            <a:bodyPr wrap="square" rtlCol="0">
              <a:spAutoFit/>
            </a:bodyPr>
            <a:lstStyle/>
            <a:p>
              <a:r>
                <a:rPr lang="en-US" sz="1200" b="1" dirty="0" smtClean="0">
                  <a:solidFill>
                    <a:srgbClr val="002060"/>
                  </a:solidFill>
                </a:rPr>
                <a:t>Week # 14-15</a:t>
              </a:r>
              <a:endParaRPr lang="en-US" sz="1200" b="1" dirty="0">
                <a:solidFill>
                  <a:srgbClr val="002060"/>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C00000"/>
                  </a:solidFill>
                </a:rPr>
                <a:t>By: Sahar Andaleeb</a:t>
              </a:r>
              <a:endParaRPr lang="en-US" sz="1200" b="1" dirty="0">
                <a:solidFill>
                  <a:srgbClr val="C0000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GOOGLE ADS</a:t>
              </a:r>
              <a:endParaRPr lang="en-US" sz="1200" b="1" dirty="0">
                <a:solidFill>
                  <a:srgbClr val="00B050"/>
                </a:solidFill>
              </a:endParaRPr>
            </a:p>
          </p:txBody>
        </p:sp>
      </p:grpSp>
    </p:spTree>
    <p:extLst>
      <p:ext uri="{BB962C8B-B14F-4D97-AF65-F5344CB8AC3E}">
        <p14:creationId xmlns:p14="http://schemas.microsoft.com/office/powerpoint/2010/main" val="1441633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6287</TotalTime>
  <Words>4369</Words>
  <Application>Microsoft Office PowerPoint</Application>
  <PresentationFormat>On-screen Show (4:3)</PresentationFormat>
  <Paragraphs>532</Paragraphs>
  <Slides>55</Slides>
  <Notes>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Essential</vt:lpstr>
      <vt:lpstr>Google Ads</vt:lpstr>
      <vt:lpstr>Google ads</vt:lpstr>
      <vt:lpstr>Google ads interface</vt:lpstr>
      <vt:lpstr>Google ads… cont.</vt:lpstr>
      <vt:lpstr>Google ads – objective types</vt:lpstr>
      <vt:lpstr>Google ads – objective types..cont.</vt:lpstr>
      <vt:lpstr>Google ads – objective types..cont.</vt:lpstr>
      <vt:lpstr>Google ads – objective types..cont.</vt:lpstr>
      <vt:lpstr>Google ads – campaign types</vt:lpstr>
      <vt:lpstr>Google ads – campaign types ..cont</vt:lpstr>
      <vt:lpstr>Google ads – campaign types ..cont</vt:lpstr>
      <vt:lpstr>Keyword match types</vt:lpstr>
      <vt:lpstr>Keyword match types…broad Match</vt:lpstr>
      <vt:lpstr>Keyword match types… modified broad match</vt:lpstr>
      <vt:lpstr>Keyword match types… phrase match</vt:lpstr>
      <vt:lpstr>Keyword match types… Exact match</vt:lpstr>
      <vt:lpstr>…cont. exact match vs phrase match</vt:lpstr>
      <vt:lpstr>…cont. negative match</vt:lpstr>
      <vt:lpstr>…cont. negative match</vt:lpstr>
      <vt:lpstr>Key terms</vt:lpstr>
      <vt:lpstr>Quality score</vt:lpstr>
      <vt:lpstr>Quality score …cont.</vt:lpstr>
      <vt:lpstr>Ad auction</vt:lpstr>
      <vt:lpstr>Ad campaign strategy</vt:lpstr>
      <vt:lpstr>Ad campaign strategy …cont.</vt:lpstr>
      <vt:lpstr>Ad campaign strategy …cont.</vt:lpstr>
      <vt:lpstr>Ad campaign strategy …cont.</vt:lpstr>
      <vt:lpstr>Ad campaign strategy …cont.</vt:lpstr>
      <vt:lpstr>Ad groups</vt:lpstr>
      <vt:lpstr>Ad campaign strategy …cont.</vt:lpstr>
      <vt:lpstr>Search Ad creation</vt:lpstr>
      <vt:lpstr>Search Ad creation</vt:lpstr>
      <vt:lpstr>Search Ad creation</vt:lpstr>
      <vt:lpstr>Cpc vs. ppc</vt:lpstr>
      <vt:lpstr>cpc</vt:lpstr>
      <vt:lpstr>ecpc</vt:lpstr>
      <vt:lpstr>CPM</vt:lpstr>
      <vt:lpstr>CPM …cont.</vt:lpstr>
      <vt:lpstr>cpa</vt:lpstr>
      <vt:lpstr>Roas</vt:lpstr>
      <vt:lpstr>Roi</vt:lpstr>
      <vt:lpstr>Roi …cont.</vt:lpstr>
      <vt:lpstr>Max bid calculation  (only for understanding)</vt:lpstr>
      <vt:lpstr>Google ad formulas</vt:lpstr>
      <vt:lpstr>Cost per acquisition (Cpa)</vt:lpstr>
      <vt:lpstr>Customer lifetime value (CLV)</vt:lpstr>
      <vt:lpstr>CLV &amp; CPA …cont.</vt:lpstr>
      <vt:lpstr>Relationship between (CLV) &amp; (CPA).</vt:lpstr>
      <vt:lpstr>CLV &amp; CPA …  key take aways</vt:lpstr>
      <vt:lpstr> Relationship Between CPA, ROAS, &amp; ROI:</vt:lpstr>
      <vt:lpstr> market segmentation</vt:lpstr>
      <vt:lpstr> Demographic Segmentation </vt:lpstr>
      <vt:lpstr>Geographic Segmentation  </vt:lpstr>
      <vt:lpstr> Psychographic Segmentation </vt:lpstr>
      <vt:lpstr>   Behavioral Segmentation: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Ads</dc:title>
  <dc:creator>Sahar Adil</dc:creator>
  <cp:lastModifiedBy>HP</cp:lastModifiedBy>
  <cp:revision>211</cp:revision>
  <dcterms:created xsi:type="dcterms:W3CDTF">2006-08-16T00:00:00Z</dcterms:created>
  <dcterms:modified xsi:type="dcterms:W3CDTF">2024-12-17T09:12:13Z</dcterms:modified>
</cp:coreProperties>
</file>