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7" r:id="rId15"/>
    <p:sldId id="272" r:id="rId16"/>
    <p:sldId id="268" r:id="rId17"/>
    <p:sldId id="273" r:id="rId18"/>
    <p:sldId id="274" r:id="rId19"/>
    <p:sldId id="269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95" autoAdjust="0"/>
  </p:normalViewPr>
  <p:slideViewPr>
    <p:cSldViewPr>
      <p:cViewPr varScale="1">
        <p:scale>
          <a:sx n="61" d="100"/>
          <a:sy n="61" d="100"/>
        </p:scale>
        <p:origin x="-141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4517A-AC0D-4AAC-AC8F-70323B95427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675B9-C382-45E2-B689-1EC411A9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675B9-C382-45E2-B689-1EC411A904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site’s local keyword rankings will regularly change. For any number of reasons. 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when your rankings decline, traffic to your site can decrease. Which can potentially hurt your business.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675B9-C382-45E2-B689-1EC411A904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seo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Sahar</a:t>
            </a:r>
            <a:r>
              <a:rPr lang="en-US" dirty="0" smtClean="0"/>
              <a:t> </a:t>
            </a:r>
            <a:r>
              <a:rPr lang="en-US" dirty="0" err="1" smtClean="0"/>
              <a:t>andaleeb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276600"/>
            <a:ext cx="3001607" cy="298911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22914" y="6555600"/>
            <a:ext cx="7782886" cy="277000"/>
            <a:chOff x="675314" y="6400799"/>
            <a:chExt cx="7782886" cy="277000"/>
          </a:xfrm>
        </p:grpSpPr>
        <p:sp>
          <p:nvSpPr>
            <p:cNvPr id="6" name="TextBox 5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B050"/>
                  </a:solidFill>
                </a:rPr>
                <a:t>Week # 09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00B050"/>
                  </a:solidFill>
                </a:rPr>
                <a:t>By: Sahar Andaleeb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Local SEO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18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 smtClean="0"/>
              <a:t>Reviews </a:t>
            </a:r>
            <a:r>
              <a:rPr lang="en-US" dirty="0"/>
              <a:t>and Ratings:</a:t>
            </a:r>
            <a:r>
              <a:rPr lang="en-US" b="0" dirty="0"/>
              <a:t> Encourage satisfied customers to leave positive reviews on Google and other review platforms.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Local Link Building:</a:t>
            </a:r>
            <a:r>
              <a:rPr lang="en-US" b="0" dirty="0"/>
              <a:t> Build relationships with local businesses and organizations for relevant backlinks.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Social </a:t>
            </a:r>
            <a:r>
              <a:rPr lang="en-US" dirty="0" smtClean="0"/>
              <a:t>Media Back Linking:</a:t>
            </a:r>
            <a:r>
              <a:rPr lang="en-US" b="0" dirty="0" smtClean="0"/>
              <a:t> </a:t>
            </a:r>
            <a:r>
              <a:rPr lang="en-US" b="0" dirty="0"/>
              <a:t>Engage with your local community on social media platforms, sharing updates and promotions.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Monitor and Analyze:</a:t>
            </a:r>
            <a:r>
              <a:rPr lang="en-US" b="0" dirty="0"/>
              <a:t> Track your local SEO efforts using tools like Google Analytics and Google Search Console, adjusting strategies as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</a:t>
            </a:r>
            <a:r>
              <a:rPr lang="en-US" b="1" dirty="0"/>
              <a:t> Do Local Keyword </a:t>
            </a:r>
            <a:r>
              <a:rPr lang="en-US" b="1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Location-Specific Keywords:</a:t>
            </a:r>
            <a:r>
              <a:rPr lang="en-US" b="0" dirty="0"/>
              <a:t> Identify keywords that include your city, neighborhood, or region</a:t>
            </a:r>
            <a:r>
              <a:rPr lang="en-US" b="0" dirty="0" smtClean="0"/>
              <a:t>.</a:t>
            </a:r>
          </a:p>
          <a:p>
            <a:pPr marL="800100" lvl="1" indent="-342900"/>
            <a:r>
              <a:rPr lang="en-US" b="0" dirty="0"/>
              <a:t>optimize for “store + city” keywords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Google </a:t>
            </a:r>
            <a:r>
              <a:rPr lang="en-US" dirty="0"/>
              <a:t>Autocomplete:</a:t>
            </a:r>
            <a:r>
              <a:rPr lang="en-US" b="0" dirty="0"/>
              <a:t> Use Google's autocomplete feature to find local keyword suggestions based on searches related to your business</a:t>
            </a:r>
            <a:r>
              <a:rPr lang="en-US" b="0" dirty="0" smtClean="0"/>
              <a:t>.</a:t>
            </a:r>
          </a:p>
          <a:p>
            <a:pPr marL="800100" lvl="1" indent="-342900"/>
            <a:r>
              <a:rPr lang="en-US" b="0" dirty="0" smtClean="0"/>
              <a:t>It can also help </a:t>
            </a:r>
            <a:r>
              <a:rPr lang="en-US" b="0" dirty="0"/>
              <a:t>you discover </a:t>
            </a:r>
            <a:r>
              <a:rPr lang="en-US" b="0" dirty="0" smtClean="0"/>
              <a:t>valuable long-tail keywords</a:t>
            </a:r>
            <a:r>
              <a:rPr lang="en-US" b="0" dirty="0"/>
              <a:t> </a:t>
            </a:r>
            <a:r>
              <a:rPr lang="en-US" b="0" dirty="0" smtClean="0"/>
              <a:t>for </a:t>
            </a:r>
            <a:r>
              <a:rPr lang="en-US" b="0" dirty="0"/>
              <a:t>local SEO.</a:t>
            </a:r>
            <a:endParaRPr lang="en-US" b="0" dirty="0" smtClean="0"/>
          </a:p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cont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Competitor Analysis:</a:t>
            </a:r>
            <a:r>
              <a:rPr lang="en-US" b="0" dirty="0"/>
              <a:t> Look at your competitors' websites and see which keywords they are targeting for local search.</a:t>
            </a:r>
          </a:p>
          <a:p>
            <a:pPr marL="800100" lvl="1" indent="-342900"/>
            <a:r>
              <a:rPr lang="en-US" b="0" dirty="0"/>
              <a:t>Leverage </a:t>
            </a:r>
            <a:r>
              <a:rPr lang="en-US" dirty="0">
                <a:solidFill>
                  <a:schemeClr val="accent6"/>
                </a:solidFill>
              </a:rPr>
              <a:t>Google Keyword </a:t>
            </a:r>
            <a:r>
              <a:rPr lang="en-US" dirty="0" smtClean="0">
                <a:solidFill>
                  <a:schemeClr val="accent6"/>
                </a:solidFill>
              </a:rPr>
              <a:t>Planner </a:t>
            </a:r>
            <a:r>
              <a:rPr lang="en-US" b="0" dirty="0" smtClean="0"/>
              <a:t>for discovering local keywords to rank on:</a:t>
            </a:r>
          </a:p>
          <a:p>
            <a:pPr marL="800100" lvl="1" indent="-342900"/>
            <a:r>
              <a:rPr lang="en-US" b="1" dirty="0" smtClean="0"/>
              <a:t>“Discover </a:t>
            </a:r>
            <a:r>
              <a:rPr lang="en-US" b="1" dirty="0"/>
              <a:t>new </a:t>
            </a:r>
            <a:r>
              <a:rPr lang="en-US" b="1" dirty="0" smtClean="0"/>
              <a:t>keywords” </a:t>
            </a:r>
            <a:r>
              <a:rPr lang="en-US" b="1" dirty="0" smtClean="0">
                <a:sym typeface="Wingdings" pitchFamily="2" charset="2"/>
              </a:rPr>
              <a:t> “</a:t>
            </a:r>
            <a:r>
              <a:rPr lang="en-US" b="1" dirty="0" smtClean="0"/>
              <a:t>Start </a:t>
            </a:r>
            <a:r>
              <a:rPr lang="en-US" b="1" dirty="0"/>
              <a:t>with a </a:t>
            </a:r>
            <a:r>
              <a:rPr lang="en-US" b="1" dirty="0" smtClean="0"/>
              <a:t>website” </a:t>
            </a:r>
            <a:r>
              <a:rPr lang="en-US" b="1" dirty="0" smtClean="0">
                <a:sym typeface="Wingdings" pitchFamily="2" charset="2"/>
              </a:rPr>
              <a:t> “</a:t>
            </a:r>
            <a:r>
              <a:rPr lang="en-US" b="1" dirty="0" smtClean="0"/>
              <a:t>Get results”</a:t>
            </a:r>
            <a:r>
              <a:rPr lang="en-US" dirty="0" smtClean="0"/>
              <a:t>.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33800"/>
            <a:ext cx="3581400" cy="245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Long-Tail Keywords:</a:t>
            </a:r>
            <a:r>
              <a:rPr lang="en-US" b="0" dirty="0"/>
              <a:t> Consider longer, more specific phrases that reflect local intent and target niche markets.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User Intent:</a:t>
            </a:r>
            <a:r>
              <a:rPr lang="en-US" b="0" dirty="0"/>
              <a:t> Understand the intent behind local searches (e.g., informational, navigational, transactional) to tailor your keyword strategy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en-US" b="1" dirty="0"/>
              <a:t> Optimize Your Google Business </a:t>
            </a:r>
            <a:r>
              <a:rPr lang="en-US" b="1" dirty="0" smtClean="0"/>
              <a:t>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A </a:t>
            </a:r>
            <a:r>
              <a:rPr lang="en-US" dirty="0" smtClean="0"/>
              <a:t>Google Business Profile</a:t>
            </a:r>
            <a:r>
              <a:rPr lang="en-US" b="0" dirty="0"/>
              <a:t> </a:t>
            </a:r>
            <a:r>
              <a:rPr lang="en-US" b="0" dirty="0" smtClean="0"/>
              <a:t>(</a:t>
            </a:r>
            <a:r>
              <a:rPr lang="en-US" b="0" dirty="0"/>
              <a:t>formerly Google My Business) is a free business listing with information about your business.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It allows you to provide details like your location, services, products, and photos.</a:t>
            </a:r>
          </a:p>
          <a:p>
            <a:r>
              <a:rPr lang="en-US" dirty="0"/>
              <a:t>Business Profile tips</a:t>
            </a:r>
            <a:r>
              <a:rPr lang="en-US" b="0" dirty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Set detailed business hours (including holidays)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Select various attributes to describe your business (like outdoor seating, Wi-Fi, etc.)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Upload photos and videos regularly (promotes engagement and boosts rankings)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To ensure you're optimized for Google My Business</a:t>
            </a:r>
          </a:p>
          <a:p>
            <a:pPr marL="331470" indent="-514350" fontAlgn="base">
              <a:buFont typeface="+mj-lt"/>
              <a:buAutoNum type="arabicPeriod"/>
            </a:pPr>
            <a:r>
              <a:rPr lang="en-US" b="0" dirty="0"/>
              <a:t>Create and verify a Google My Business page.</a:t>
            </a:r>
          </a:p>
          <a:p>
            <a:pPr marL="331470" indent="-514350" fontAlgn="base">
              <a:buFont typeface="+mj-lt"/>
              <a:buAutoNum type="arabicPeriod"/>
            </a:pPr>
            <a:r>
              <a:rPr lang="en-US" b="0" dirty="0" smtClean="0"/>
              <a:t>Encourage </a:t>
            </a:r>
            <a:r>
              <a:rPr lang="en-US" b="0" dirty="0"/>
              <a:t>your customers to share reviews online.</a:t>
            </a:r>
          </a:p>
          <a:p>
            <a:pPr marL="331470" indent="-514350" fontAlgn="base">
              <a:buFont typeface="+mj-lt"/>
              <a:buAutoNum type="arabicPeriod"/>
            </a:pPr>
            <a:r>
              <a:rPr lang="en-US" b="0" dirty="0"/>
              <a:t>Respond authentically to reviews, specifying location. </a:t>
            </a:r>
            <a:endParaRPr lang="en-US" b="0" dirty="0" smtClean="0"/>
          </a:p>
          <a:p>
            <a:pPr marL="617220" lvl="1" indent="-342900" fontAlgn="base"/>
            <a:r>
              <a:rPr lang="en-US" b="1" dirty="0" smtClean="0"/>
              <a:t>For </a:t>
            </a:r>
            <a:r>
              <a:rPr lang="en-US" b="1" dirty="0"/>
              <a:t>example, </a:t>
            </a:r>
            <a:r>
              <a:rPr lang="en-US" b="0" dirty="0"/>
              <a:t>“We appreciate your feedback on </a:t>
            </a:r>
            <a:r>
              <a:rPr lang="en-US" b="1" dirty="0">
                <a:solidFill>
                  <a:schemeClr val="accent6"/>
                </a:solidFill>
              </a:rPr>
              <a:t>[product/service] </a:t>
            </a:r>
            <a:r>
              <a:rPr lang="en-US" b="0" dirty="0"/>
              <a:t>in </a:t>
            </a:r>
            <a:r>
              <a:rPr lang="en-US" b="1" dirty="0">
                <a:solidFill>
                  <a:schemeClr val="accent6"/>
                </a:solidFill>
              </a:rPr>
              <a:t>[city, state]</a:t>
            </a:r>
            <a:r>
              <a:rPr lang="en-US" b="0" dirty="0"/>
              <a:t>. We value your input and look forward to working with you again. Thank you from the </a:t>
            </a:r>
            <a:r>
              <a:rPr lang="en-US" b="1" dirty="0">
                <a:solidFill>
                  <a:schemeClr val="accent6"/>
                </a:solidFill>
              </a:rPr>
              <a:t>[full company name]</a:t>
            </a:r>
            <a:r>
              <a:rPr lang="en-US" b="0" dirty="0"/>
              <a:t> team.”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</a:t>
            </a:r>
            <a:r>
              <a:rPr lang="en-US" b="1" dirty="0"/>
              <a:t> Get Local (NAP) </a:t>
            </a:r>
            <a:r>
              <a:rPr lang="en-US" b="1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NAP</a:t>
            </a:r>
            <a:r>
              <a:rPr lang="en-US" b="0" dirty="0"/>
              <a:t> citations are places that mention your </a:t>
            </a:r>
            <a:r>
              <a:rPr lang="en-US" dirty="0" smtClean="0"/>
              <a:t>N</a:t>
            </a:r>
            <a:r>
              <a:rPr lang="en-US" b="0" dirty="0" smtClean="0"/>
              <a:t>ame</a:t>
            </a:r>
            <a:r>
              <a:rPr lang="en-US" b="0" dirty="0"/>
              <a:t>, </a:t>
            </a:r>
            <a:r>
              <a:rPr lang="en-US" dirty="0" smtClean="0"/>
              <a:t>A</a:t>
            </a:r>
            <a:r>
              <a:rPr lang="en-US" b="0" dirty="0" smtClean="0"/>
              <a:t>ddress</a:t>
            </a:r>
            <a:r>
              <a:rPr lang="en-US" b="0" dirty="0"/>
              <a:t>, and </a:t>
            </a:r>
            <a:r>
              <a:rPr lang="en-US" dirty="0" smtClean="0"/>
              <a:t>P</a:t>
            </a:r>
            <a:r>
              <a:rPr lang="en-US" b="0" dirty="0" smtClean="0"/>
              <a:t>hone </a:t>
            </a:r>
            <a:r>
              <a:rPr lang="en-US" b="0" dirty="0"/>
              <a:t>number </a:t>
            </a:r>
            <a:r>
              <a:rPr lang="en-US" b="0" dirty="0" smtClean="0"/>
              <a:t>online.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Usually </a:t>
            </a:r>
            <a:r>
              <a:rPr lang="en-US" b="0" dirty="0"/>
              <a:t>appear on business directories and social media profiles.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NAP citations are important because Google may use them to verify that your business information is accurate.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NAP citation tips: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Submit your business to online </a:t>
            </a:r>
            <a:r>
              <a:rPr lang="en-US" b="0" dirty="0" smtClean="0"/>
              <a:t>directories.</a:t>
            </a:r>
          </a:p>
          <a:p>
            <a:pPr marL="800100" lvl="1" indent="-342900"/>
            <a:r>
              <a:rPr lang="en-US" b="1" dirty="0" smtClean="0"/>
              <a:t>How?</a:t>
            </a:r>
          </a:p>
          <a:p>
            <a:pPr marL="1485900" lvl="2" indent="-342900"/>
            <a:r>
              <a:rPr lang="en-US" b="0" dirty="0" smtClean="0"/>
              <a:t>Identify major </a:t>
            </a:r>
            <a:r>
              <a:rPr lang="en-US" b="0" dirty="0"/>
              <a:t>directories relevant to your business.</a:t>
            </a:r>
          </a:p>
          <a:p>
            <a:pPr marL="1485900" lvl="2" indent="-342900"/>
            <a:r>
              <a:rPr lang="en-US" b="0" dirty="0"/>
              <a:t>Visit each directory's website.</a:t>
            </a:r>
          </a:p>
          <a:p>
            <a:pPr marL="1485900" lvl="2" indent="-342900"/>
            <a:r>
              <a:rPr lang="en-US" b="0" dirty="0"/>
              <a:t>Look for options like "Add Your Business" or "Claim Your Business."</a:t>
            </a:r>
          </a:p>
          <a:p>
            <a:pPr marL="1485900" lvl="2" indent="-342900"/>
            <a:r>
              <a:rPr lang="en-US" b="0" dirty="0"/>
              <a:t>Provide accurate information and verify ownership if required.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Ensure 100% consistency</a:t>
            </a:r>
            <a:r>
              <a:rPr lang="en-US" b="0" dirty="0" smtClean="0"/>
              <a:t> </a:t>
            </a:r>
            <a:r>
              <a:rPr lang="en-US" b="0" dirty="0"/>
              <a:t>in your business name, address, and phone number (NAP) across all listings</a:t>
            </a:r>
            <a:r>
              <a:rPr lang="en-US" b="0" dirty="0" smtClean="0"/>
              <a:t>.</a:t>
            </a:r>
          </a:p>
          <a:p>
            <a:pPr marL="800100" lvl="1" indent="-342900"/>
            <a:r>
              <a:rPr lang="en-US" b="0" dirty="0" smtClean="0"/>
              <a:t>On </a:t>
            </a:r>
            <a:r>
              <a:rPr lang="en-US" b="0" dirty="0"/>
              <a:t>your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tx2"/>
                </a:solidFill>
              </a:rPr>
              <a:t>website</a:t>
            </a:r>
            <a:r>
              <a:rPr lang="en-US" b="0" dirty="0" smtClean="0"/>
              <a:t>, on </a:t>
            </a:r>
            <a:r>
              <a:rPr lang="en-US" b="0" dirty="0"/>
              <a:t>your </a:t>
            </a:r>
            <a:r>
              <a:rPr lang="en-US" b="1" dirty="0">
                <a:solidFill>
                  <a:schemeClr val="tx2"/>
                </a:solidFill>
              </a:rPr>
              <a:t>Google Business </a:t>
            </a:r>
            <a:r>
              <a:rPr lang="en-US" b="1" dirty="0" smtClean="0">
                <a:solidFill>
                  <a:schemeClr val="tx2"/>
                </a:solidFill>
              </a:rPr>
              <a:t>Profile</a:t>
            </a:r>
            <a:r>
              <a:rPr lang="en-US" b="0" dirty="0" smtClean="0"/>
              <a:t>, on </a:t>
            </a:r>
            <a:r>
              <a:rPr lang="en-US" b="1" dirty="0">
                <a:solidFill>
                  <a:schemeClr val="tx2"/>
                </a:solidFill>
              </a:rPr>
              <a:t>business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directories</a:t>
            </a:r>
            <a:r>
              <a:rPr lang="en-US" b="0" dirty="0" smtClean="0"/>
              <a:t>, on </a:t>
            </a:r>
            <a:r>
              <a:rPr lang="en-US" b="1" dirty="0">
                <a:solidFill>
                  <a:schemeClr val="tx2"/>
                </a:solidFill>
              </a:rPr>
              <a:t>local listings sites</a:t>
            </a:r>
            <a:r>
              <a:rPr lang="en-US" b="0" dirty="0">
                <a:solidFill>
                  <a:schemeClr val="tx2"/>
                </a:solidFill>
              </a:rPr>
              <a:t>.</a:t>
            </a:r>
          </a:p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7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Get listed on </a:t>
            </a:r>
            <a:r>
              <a:rPr lang="en-US" dirty="0"/>
              <a:t>industry-specific</a:t>
            </a:r>
            <a:r>
              <a:rPr lang="en-US" b="0" dirty="0"/>
              <a:t> directories and niche platforms relevant to your business.</a:t>
            </a:r>
          </a:p>
          <a:p>
            <a:pPr marL="800100" lvl="1" indent="-342900"/>
            <a:r>
              <a:rPr lang="en-US" b="1" dirty="0" err="1">
                <a:solidFill>
                  <a:schemeClr val="accent6"/>
                </a:solidFill>
              </a:rPr>
              <a:t>Foodpanda</a:t>
            </a:r>
            <a:r>
              <a:rPr lang="en-US" b="1" dirty="0">
                <a:solidFill>
                  <a:schemeClr val="accent6"/>
                </a:solidFill>
              </a:rPr>
              <a:t>,</a:t>
            </a:r>
            <a:r>
              <a:rPr lang="en-US" b="1" dirty="0">
                <a:solidFill>
                  <a:schemeClr val="tx2"/>
                </a:solidFill>
              </a:rPr>
              <a:t> Zameen.com, </a:t>
            </a:r>
            <a:r>
              <a:rPr lang="en-US" b="1" dirty="0">
                <a:solidFill>
                  <a:schemeClr val="accent6"/>
                </a:solidFill>
              </a:rPr>
              <a:t>PakistanLawyer.com, </a:t>
            </a:r>
            <a:r>
              <a:rPr lang="en-US" b="1" dirty="0">
                <a:solidFill>
                  <a:schemeClr val="tx2"/>
                </a:solidFill>
              </a:rPr>
              <a:t>ServiceFinder.pk, </a:t>
            </a:r>
            <a:r>
              <a:rPr lang="en-US" b="1" dirty="0" err="1">
                <a:solidFill>
                  <a:schemeClr val="accent6"/>
                </a:solidFill>
              </a:rPr>
              <a:t>PakPlumbers</a:t>
            </a:r>
            <a:r>
              <a:rPr lang="en-US" b="1" dirty="0">
                <a:solidFill>
                  <a:schemeClr val="accent6"/>
                </a:solidFill>
              </a:rPr>
              <a:t>, </a:t>
            </a:r>
            <a:r>
              <a:rPr lang="en-US" b="1" dirty="0">
                <a:solidFill>
                  <a:schemeClr val="tx2"/>
                </a:solidFill>
              </a:rPr>
              <a:t>Sehat.com.pk, </a:t>
            </a:r>
            <a:r>
              <a:rPr lang="en-US" b="1" dirty="0">
                <a:solidFill>
                  <a:schemeClr val="accent6"/>
                </a:solidFill>
              </a:rPr>
              <a:t>workchest.com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Earn </a:t>
            </a:r>
            <a:r>
              <a:rPr lang="en-US" b="0" dirty="0"/>
              <a:t>mentions and citations from local news websites, blogs, and community organizations by participating in events or sponsoring local initiatives.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Monitor and manage your citations regularly to update any changes in your business information</a:t>
            </a:r>
            <a:r>
              <a:rPr lang="en-US" b="0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Pro Tip: </a:t>
            </a:r>
            <a:r>
              <a:rPr lang="en-US" b="0" u="sng" dirty="0" smtClean="0"/>
              <a:t>Avoid including NAP in the image</a:t>
            </a:r>
            <a:r>
              <a:rPr lang="en-US" b="0" dirty="0" smtClean="0"/>
              <a:t>. Images are not </a:t>
            </a:r>
            <a:r>
              <a:rPr lang="en-US" b="0" dirty="0" err="1" smtClean="0"/>
              <a:t>crawlable</a:t>
            </a:r>
            <a:r>
              <a:rPr lang="en-US" b="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43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4. </a:t>
            </a:r>
            <a:r>
              <a:rPr lang="en-US" dirty="0"/>
              <a:t>On-Page </a:t>
            </a:r>
            <a:r>
              <a:rPr lang="en-US" dirty="0" smtClean="0"/>
              <a:t>Optimization for local </a:t>
            </a:r>
            <a:r>
              <a:rPr lang="en-US" dirty="0" err="1" smtClean="0"/>
              <a:t>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900" b="0" dirty="0"/>
              <a:t>Use location-specific keywords in title tags, meta descriptions, headings, and content.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900" b="0" dirty="0"/>
              <a:t>Include your NAP (Name, Address, Phone number) in a visible location on each page.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900" b="0" dirty="0"/>
              <a:t>Create location-specific landing pages if you have multiple locations.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900" b="0" dirty="0"/>
              <a:t>Optimize your Google My Business listing with accurate information, photos, and reviews.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900" b="0" dirty="0"/>
              <a:t>Use local schema markup to help search engines understand your business location.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900" b="0" dirty="0" smtClean="0"/>
              <a:t>Optimize </a:t>
            </a:r>
            <a:r>
              <a:rPr lang="en-US" sz="1900" b="0" dirty="0"/>
              <a:t>images with alt tags containing local keywords and location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local </a:t>
            </a:r>
            <a:r>
              <a:rPr lang="en-US" dirty="0" err="1" smtClean="0"/>
              <a:t>seo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900" dirty="0" smtClean="0"/>
              <a:t>“Local SEO is the practice of optimizing a business’s visibility in local search results.”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SEO </a:t>
            </a:r>
            <a:r>
              <a:rPr lang="en-US" sz="1900" dirty="0" err="1"/>
              <a:t>vs</a:t>
            </a:r>
            <a:r>
              <a:rPr lang="en-US" sz="1900" dirty="0"/>
              <a:t> Local </a:t>
            </a:r>
            <a:r>
              <a:rPr lang="en-US" sz="1900" dirty="0" smtClean="0"/>
              <a:t>SEO:</a:t>
            </a:r>
            <a:endParaRPr lang="en-US" sz="19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900" b="0" dirty="0"/>
              <a:t>SEO involves enhancing a website to attain better positions in search engine results pages (SERPs) for particular keywords or phrases. </a:t>
            </a:r>
            <a:endParaRPr lang="en-US" sz="1900" b="0" dirty="0" smtClean="0"/>
          </a:p>
          <a:p>
            <a:pPr marL="800100" lvl="1" indent="-342900">
              <a:lnSpc>
                <a:spcPct val="150000"/>
              </a:lnSpc>
            </a:pPr>
            <a:r>
              <a:rPr lang="en-US" sz="1900" dirty="0" smtClean="0"/>
              <a:t>targets </a:t>
            </a:r>
            <a:r>
              <a:rPr lang="en-US" sz="1900" dirty="0"/>
              <a:t>a </a:t>
            </a:r>
            <a:r>
              <a:rPr lang="en-US" sz="1900" b="1" i="1" dirty="0">
                <a:solidFill>
                  <a:schemeClr val="accent6"/>
                </a:solidFill>
              </a:rPr>
              <a:t>global or national audience </a:t>
            </a:r>
            <a:r>
              <a:rPr lang="en-US" sz="1900" dirty="0"/>
              <a:t>and aims to attract users from all over the world or a </a:t>
            </a:r>
            <a:r>
              <a:rPr lang="en-US" sz="1900" b="1" i="1" dirty="0">
                <a:solidFill>
                  <a:schemeClr val="accent6"/>
                </a:solidFill>
              </a:rPr>
              <a:t>larger region. </a:t>
            </a:r>
            <a:endParaRPr lang="en-US" sz="1900" b="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900" b="0" dirty="0" smtClean="0"/>
              <a:t>Local </a:t>
            </a:r>
            <a:r>
              <a:rPr lang="en-US" sz="1900" b="0" dirty="0"/>
              <a:t>SEO, on the other hand, is a process to improve search rankings for local search queries specific to a </a:t>
            </a:r>
            <a:r>
              <a:rPr lang="en-US" sz="1900" i="1" dirty="0">
                <a:solidFill>
                  <a:schemeClr val="accent6"/>
                </a:solidFill>
              </a:rPr>
              <a:t>particular geographic area or region.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cont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Include local landmarks, neighborhoods, and events in your content where relevant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r>
              <a:rPr lang="en-US" b="0" dirty="0"/>
              <a:t>Let's say you own a hotel in Islamabad, Pakistan. </a:t>
            </a:r>
            <a:endParaRPr lang="en-US" b="0" dirty="0" smtClean="0"/>
          </a:p>
          <a:p>
            <a:pPr lvl="1"/>
            <a:r>
              <a:rPr lang="en-US" b="0" dirty="0" smtClean="0"/>
              <a:t>mention </a:t>
            </a:r>
            <a:r>
              <a:rPr lang="en-US" b="0" dirty="0"/>
              <a:t>nearby landmarks like </a:t>
            </a:r>
            <a:r>
              <a:rPr lang="en-US" b="1" dirty="0">
                <a:solidFill>
                  <a:schemeClr val="tx2"/>
                </a:solidFill>
              </a:rPr>
              <a:t>Faisal Mosque</a:t>
            </a:r>
            <a:r>
              <a:rPr lang="en-US" b="0" dirty="0"/>
              <a:t>, </a:t>
            </a:r>
            <a:r>
              <a:rPr lang="en-US" b="1" dirty="0">
                <a:solidFill>
                  <a:schemeClr val="tx2"/>
                </a:solidFill>
              </a:rPr>
              <a:t>Daman-e-</a:t>
            </a:r>
            <a:r>
              <a:rPr lang="en-US" b="1" dirty="0" err="1">
                <a:solidFill>
                  <a:schemeClr val="tx2"/>
                </a:solidFill>
              </a:rPr>
              <a:t>Koh</a:t>
            </a:r>
            <a:r>
              <a:rPr lang="en-US" b="0" dirty="0"/>
              <a:t>, or </a:t>
            </a:r>
            <a:r>
              <a:rPr lang="en-US" b="1" dirty="0" err="1">
                <a:solidFill>
                  <a:schemeClr val="tx2"/>
                </a:solidFill>
              </a:rPr>
              <a:t>Shakarparian</a:t>
            </a:r>
            <a:r>
              <a:rPr lang="en-US" b="1" dirty="0">
                <a:solidFill>
                  <a:schemeClr val="tx2"/>
                </a:solidFill>
              </a:rPr>
              <a:t> Park </a:t>
            </a:r>
            <a:r>
              <a:rPr lang="en-US" b="0" dirty="0"/>
              <a:t>in your website content. </a:t>
            </a:r>
            <a:endParaRPr lang="en-US" b="0" dirty="0" smtClean="0"/>
          </a:p>
          <a:p>
            <a:pPr lvl="1"/>
            <a:r>
              <a:rPr lang="en-US" b="0" dirty="0" smtClean="0"/>
              <a:t>If </a:t>
            </a:r>
            <a:r>
              <a:rPr lang="en-US" b="0" dirty="0"/>
              <a:t>there's an upcoming event like the </a:t>
            </a:r>
            <a:r>
              <a:rPr lang="en-US" b="1" dirty="0"/>
              <a:t>Islamabad Literature Festival</a:t>
            </a:r>
            <a:r>
              <a:rPr lang="en-US" b="0" dirty="0"/>
              <a:t> or </a:t>
            </a:r>
            <a:r>
              <a:rPr lang="en-US" b="1" dirty="0"/>
              <a:t>Islamabad Fashion Week</a:t>
            </a:r>
            <a:r>
              <a:rPr lang="en-US" b="0" dirty="0"/>
              <a:t>, you could feature it in your content to </a:t>
            </a:r>
            <a:r>
              <a:rPr lang="en-US" b="0" i="1" dirty="0"/>
              <a:t>attract visitors </a:t>
            </a:r>
            <a:r>
              <a:rPr lang="en-US" b="0" dirty="0"/>
              <a:t>who may be attending or interested in those events. </a:t>
            </a:r>
            <a:endParaRPr lang="en-US" b="0" dirty="0" smtClean="0"/>
          </a:p>
          <a:p>
            <a:pPr lvl="1"/>
            <a:r>
              <a:rPr lang="en-US" b="0" dirty="0" smtClean="0"/>
              <a:t>This </a:t>
            </a:r>
            <a:r>
              <a:rPr lang="en-US" b="0" dirty="0"/>
              <a:t>local context helps search engines understand </a:t>
            </a:r>
            <a:r>
              <a:rPr lang="en-US" b="1" u="sng" dirty="0"/>
              <a:t>your relevance to Islamabad</a:t>
            </a:r>
            <a:r>
              <a:rPr lang="en-US" b="0" dirty="0"/>
              <a:t> and can boost your visibility in local search </a:t>
            </a:r>
            <a:r>
              <a:rPr lang="en-US" b="0" dirty="0" smtClean="0"/>
              <a:t>results.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4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56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5. </a:t>
            </a:r>
            <a:r>
              <a:rPr lang="en-US" dirty="0"/>
              <a:t>Mobile </a:t>
            </a:r>
            <a:r>
              <a:rPr lang="en-US" dirty="0" smtClean="0"/>
              <a:t>Optimization for local </a:t>
            </a:r>
            <a:r>
              <a:rPr lang="en-US" dirty="0" err="1" smtClean="0"/>
              <a:t>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Responsive Design</a:t>
            </a:r>
            <a:r>
              <a:rPr lang="en-US" b="0" dirty="0"/>
              <a:t>: </a:t>
            </a:r>
            <a:endParaRPr lang="en-US" b="0" dirty="0" smtClean="0"/>
          </a:p>
          <a:p>
            <a:pPr marL="800100" lvl="1" indent="-342900"/>
            <a:r>
              <a:rPr lang="en-US" b="0" dirty="0" smtClean="0"/>
              <a:t>Ensure </a:t>
            </a:r>
            <a:r>
              <a:rPr lang="en-US" b="0" dirty="0"/>
              <a:t>your website is </a:t>
            </a:r>
            <a:r>
              <a:rPr lang="en-US" b="0" dirty="0" smtClean="0"/>
              <a:t>mobile-responsive. </a:t>
            </a:r>
          </a:p>
          <a:p>
            <a:pPr marL="800100" lvl="1" indent="-342900"/>
            <a:r>
              <a:rPr lang="en-US" b="0" dirty="0" smtClean="0"/>
              <a:t>Google </a:t>
            </a:r>
            <a:r>
              <a:rPr lang="en-US" b="0" dirty="0"/>
              <a:t>prioritizes mobile-friendly websites in search results.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Page Speed</a:t>
            </a:r>
            <a:r>
              <a:rPr lang="en-US" b="0" dirty="0"/>
              <a:t>: </a:t>
            </a:r>
            <a:endParaRPr lang="en-US" b="0" dirty="0" smtClean="0"/>
          </a:p>
          <a:p>
            <a:pPr marL="800100" lvl="1" indent="-342900"/>
            <a:r>
              <a:rPr lang="en-US" b="0" dirty="0" smtClean="0"/>
              <a:t>Optimize </a:t>
            </a:r>
            <a:r>
              <a:rPr lang="en-US" b="0" dirty="0"/>
              <a:t>your website's loading speed for mobile devices</a:t>
            </a:r>
            <a:r>
              <a:rPr lang="en-US" b="0" dirty="0" smtClean="0"/>
              <a:t>.</a:t>
            </a:r>
          </a:p>
          <a:p>
            <a:pPr marL="800100" lvl="1" indent="-342900"/>
            <a:r>
              <a:rPr lang="en-US" b="0" dirty="0" smtClean="0"/>
              <a:t>Users </a:t>
            </a:r>
            <a:r>
              <a:rPr lang="en-US" b="0" dirty="0"/>
              <a:t>expect fast-loading pages on mobile, and </a:t>
            </a:r>
            <a:endParaRPr lang="en-US" b="0" dirty="0" smtClean="0"/>
          </a:p>
          <a:p>
            <a:pPr marL="800100" lvl="1" indent="-342900"/>
            <a:r>
              <a:rPr lang="en-US" b="0" dirty="0" smtClean="0"/>
              <a:t>Google </a:t>
            </a:r>
            <a:r>
              <a:rPr lang="en-US" b="0" dirty="0"/>
              <a:t>considers page speed as a ranking factor. </a:t>
            </a:r>
            <a:endParaRPr lang="en-US" b="0" dirty="0" smtClean="0"/>
          </a:p>
          <a:p>
            <a:pPr marL="800100" lvl="1" indent="-342900"/>
            <a:r>
              <a:rPr lang="en-US" b="0" dirty="0" smtClean="0"/>
              <a:t>Compress images</a:t>
            </a:r>
            <a:r>
              <a:rPr lang="en-US" b="0" dirty="0"/>
              <a:t>, minify CSS and </a:t>
            </a:r>
            <a:r>
              <a:rPr lang="en-US" b="0" dirty="0" smtClean="0"/>
              <a:t>JavaScript.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8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Reviews and 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Encourage Online Reviews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Reviews are one of the most important trust signals your brands can have. 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Remind </a:t>
            </a:r>
            <a:r>
              <a:rPr lang="en-US" b="0" dirty="0"/>
              <a:t>customers to leave reviews (you can create and share a link in Google Business Profile</a:t>
            </a:r>
            <a:r>
              <a:rPr lang="en-US" b="0" dirty="0" smtClean="0"/>
              <a:t>)</a:t>
            </a:r>
          </a:p>
          <a:p>
            <a:pPr marL="800100" lvl="1" indent="-342900" fontAlgn="base"/>
            <a:r>
              <a:rPr lang="en-US" b="0" dirty="0" smtClean="0"/>
              <a:t>Place </a:t>
            </a:r>
            <a:r>
              <a:rPr lang="en-US" b="0" dirty="0"/>
              <a:t>a sign at checkout asking customers to leave a review</a:t>
            </a:r>
          </a:p>
          <a:p>
            <a:pPr marL="800100" lvl="1" indent="-342900" fontAlgn="base"/>
            <a:r>
              <a:rPr lang="en-US" b="0" dirty="0" smtClean="0"/>
              <a:t>Send </a:t>
            </a:r>
            <a:r>
              <a:rPr lang="en-US" b="0" dirty="0"/>
              <a:t>an automated follow-up email requesting a review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b="0" dirty="0"/>
              <a:t>Respond to the reviews you </a:t>
            </a:r>
            <a:r>
              <a:rPr lang="en-US" b="0" dirty="0" smtClean="0"/>
              <a:t>receive</a:t>
            </a:r>
          </a:p>
          <a:p>
            <a:pPr marL="800100" lvl="1" indent="-342900" fontAlgn="base"/>
            <a:r>
              <a:rPr lang="en-US" b="0" dirty="0" smtClean="0"/>
              <a:t>Verify your Business Profile (to </a:t>
            </a:r>
            <a:r>
              <a:rPr lang="en-US" b="0" dirty="0"/>
              <a:t>respond to a review, you must have a verified business)</a:t>
            </a:r>
          </a:p>
          <a:p>
            <a:pPr fontAlgn="base"/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Local Link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Engage with local businesses or organizations for mutual link exchanges.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List your business on local directories and citation sites.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Collaborate </a:t>
            </a:r>
            <a:r>
              <a:rPr lang="en-US" b="0" dirty="0"/>
              <a:t>with local influencers or bloggers for link opportunities.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Participate in local forums or community discussions and include your website link when relevant.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/>
              <a:t>Social </a:t>
            </a:r>
            <a:r>
              <a:rPr lang="en-US" dirty="0" smtClean="0"/>
              <a:t>Media </a:t>
            </a:r>
            <a:r>
              <a:rPr lang="en-US" dirty="0"/>
              <a:t>Back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Social media backlinks refer to </a:t>
            </a:r>
            <a:r>
              <a:rPr lang="en-US" dirty="0"/>
              <a:t>any link from a social media website or page to your site.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It can be placed inside a post, in the comments, or on user profiles.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It can also be shared directly on the feeds of sites like Twitter, Facebook, </a:t>
            </a:r>
            <a:r>
              <a:rPr lang="en-US" b="0" dirty="0" err="1"/>
              <a:t>Reddit</a:t>
            </a:r>
            <a:r>
              <a:rPr lang="en-US" b="0" dirty="0"/>
              <a:t>, and </a:t>
            </a:r>
            <a:r>
              <a:rPr lang="en-US" b="0" dirty="0" err="1"/>
              <a:t>Pinterest</a:t>
            </a:r>
            <a:r>
              <a:rPr lang="en-US" b="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…cont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Share your website </a:t>
            </a:r>
            <a:r>
              <a:rPr lang="en-US" b="0" dirty="0" smtClean="0"/>
              <a:t>content updates </a:t>
            </a:r>
            <a:r>
              <a:rPr lang="en-US" b="0" dirty="0"/>
              <a:t>on local social media platforms.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Engage with local social media influencers for collaborations and mentions.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Participate in local community groups or forums on social </a:t>
            </a:r>
            <a:r>
              <a:rPr lang="en-US" b="0" dirty="0" smtClean="0"/>
              <a:t>media,</a:t>
            </a:r>
          </a:p>
          <a:p>
            <a:pPr marL="800100" lvl="1" indent="-342900"/>
            <a:r>
              <a:rPr lang="en-US" b="0" dirty="0" smtClean="0"/>
              <a:t>Include </a:t>
            </a:r>
            <a:r>
              <a:rPr lang="en-US" b="0" dirty="0"/>
              <a:t>your website link in your social media profiles.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Share </a:t>
            </a:r>
            <a:r>
              <a:rPr lang="en-US" b="0" dirty="0"/>
              <a:t>testimonials or reviews from local customers on social media, linking back to your website.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Utilize local </a:t>
            </a:r>
            <a:r>
              <a:rPr lang="en-US" b="0" dirty="0" err="1"/>
              <a:t>hashtags</a:t>
            </a:r>
            <a:r>
              <a:rPr lang="en-US" b="0" dirty="0"/>
              <a:t> in your social media posts to increase visibility within the local community.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</a:t>
            </a:r>
            <a:r>
              <a:rPr lang="en-US" dirty="0"/>
              <a:t>Monitor and Analyze: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/>
              <a:t>Track your local SEO efforts using tools like </a:t>
            </a:r>
            <a:r>
              <a:rPr lang="en-US" dirty="0"/>
              <a:t>Google Analytics </a:t>
            </a:r>
            <a:r>
              <a:rPr lang="en-US" b="0" dirty="0"/>
              <a:t>and </a:t>
            </a:r>
            <a:r>
              <a:rPr lang="en-US" dirty="0"/>
              <a:t>Google Search Console</a:t>
            </a:r>
            <a:r>
              <a:rPr lang="en-US" b="0" dirty="0"/>
              <a:t>, adjusting strategies as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Reputation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Online reputation management </a:t>
            </a:r>
            <a:r>
              <a:rPr lang="en-US" b="0" dirty="0" err="1"/>
              <a:t>a.k.a</a:t>
            </a:r>
            <a:r>
              <a:rPr lang="en-US" b="0" dirty="0"/>
              <a:t> ORM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Is the process of managing and maintaining the public perception of a brand, business, or person online.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Involves:</a:t>
            </a:r>
            <a:endParaRPr lang="en-US" b="0" dirty="0"/>
          </a:p>
          <a:p>
            <a:pPr marL="617220" lvl="1" indent="-342900"/>
            <a:r>
              <a:rPr lang="en-US" b="0" dirty="0"/>
              <a:t>Respond promptly: Address both positive and negative reviews promptly and </a:t>
            </a:r>
            <a:r>
              <a:rPr lang="en-US" b="0" dirty="0" smtClean="0"/>
              <a:t>professionally.</a:t>
            </a:r>
          </a:p>
          <a:p>
            <a:pPr marL="617220" lvl="1" indent="-342900"/>
            <a:r>
              <a:rPr lang="en-US" b="0" dirty="0" smtClean="0"/>
              <a:t>Address </a:t>
            </a:r>
            <a:r>
              <a:rPr lang="en-US" b="0" dirty="0"/>
              <a:t>any negative feedback or complaints publicly and offer solutions or apologies as </a:t>
            </a:r>
            <a:r>
              <a:rPr lang="en-US" b="0" dirty="0" smtClean="0"/>
              <a:t>necessary.</a:t>
            </a:r>
          </a:p>
          <a:p>
            <a:pPr marL="617220" lvl="1" indent="-342900"/>
            <a:r>
              <a:rPr lang="en-US" b="0" dirty="0" smtClean="0"/>
              <a:t>Highlight </a:t>
            </a:r>
            <a:r>
              <a:rPr lang="en-US" b="0" dirty="0"/>
              <a:t>positive </a:t>
            </a:r>
            <a:r>
              <a:rPr lang="en-US" b="0" dirty="0" smtClean="0"/>
              <a:t>feedback and </a:t>
            </a:r>
            <a:r>
              <a:rPr lang="en-US" b="0" dirty="0"/>
              <a:t>testimonials on your website and social media channels.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Good </a:t>
            </a:r>
            <a:r>
              <a:rPr lang="en-US" dirty="0"/>
              <a:t>reputation </a:t>
            </a:r>
            <a:r>
              <a:rPr lang="en-US" dirty="0">
                <a:sym typeface="Wingdings" panose="05000000000000000000" pitchFamily="2" charset="2"/>
              </a:rPr>
              <a:t> Loyal customer more revenue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is Local SEO Important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business isn't optimized for local search, you could miss out on potential customers ready to shop in your area</a:t>
            </a:r>
            <a:r>
              <a:rPr lang="en-US" dirty="0" smtClean="0"/>
              <a:t>.</a:t>
            </a: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Majority </a:t>
            </a:r>
            <a:r>
              <a:rPr lang="en-US" b="0" dirty="0"/>
              <a:t>of consumers in several countries rely on Google for local business information</a:t>
            </a:r>
            <a:r>
              <a:rPr lang="en-US" b="0" dirty="0" smtClean="0"/>
              <a:t>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Searches </a:t>
            </a:r>
            <a:r>
              <a:rPr lang="en-US" b="0" dirty="0"/>
              <a:t>like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 smtClean="0">
                <a:solidFill>
                  <a:schemeClr val="accent6"/>
                </a:solidFill>
              </a:rPr>
              <a:t>shopping near </a:t>
            </a:r>
            <a:r>
              <a:rPr lang="en-US" dirty="0">
                <a:solidFill>
                  <a:schemeClr val="accent6"/>
                </a:solidFill>
              </a:rPr>
              <a:t>me" </a:t>
            </a:r>
            <a:r>
              <a:rPr lang="en-US" b="0" dirty="0"/>
              <a:t>on Google Maps have surged by over 100% annually, while mobile queries for "</a:t>
            </a:r>
            <a:r>
              <a:rPr lang="en-US" dirty="0">
                <a:solidFill>
                  <a:schemeClr val="accent6"/>
                </a:solidFill>
              </a:rPr>
              <a:t>store open near me</a:t>
            </a:r>
            <a:r>
              <a:rPr lang="en-US" b="0" dirty="0"/>
              <a:t>" </a:t>
            </a:r>
            <a:r>
              <a:rPr lang="en-US" b="0" dirty="0" smtClean="0"/>
              <a:t>have also increased </a:t>
            </a:r>
            <a:r>
              <a:rPr lang="en-US" b="0" dirty="0"/>
              <a:t>by over </a:t>
            </a:r>
            <a:r>
              <a:rPr lang="en-US" b="0" dirty="0" smtClean="0"/>
              <a:t>200</a:t>
            </a:r>
            <a:r>
              <a:rPr lang="en-US" b="0" dirty="0"/>
              <a:t>% in recent years. 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Using </a:t>
            </a:r>
            <a:r>
              <a:rPr lang="en-US" b="0" dirty="0"/>
              <a:t>local SEO </a:t>
            </a:r>
            <a:r>
              <a:rPr lang="en-US" b="0" i="1" dirty="0"/>
              <a:t>can access </a:t>
            </a:r>
            <a:r>
              <a:rPr lang="en-US" b="0" dirty="0"/>
              <a:t>this vast daily search volume, </a:t>
            </a:r>
            <a:r>
              <a:rPr lang="en-US" i="1" dirty="0">
                <a:solidFill>
                  <a:schemeClr val="tx2"/>
                </a:solidFill>
              </a:rPr>
              <a:t>leading to increased traffic and customers for your site.</a:t>
            </a:r>
          </a:p>
        </p:txBody>
      </p:sp>
    </p:spTree>
    <p:extLst>
      <p:ext uri="{BB962C8B-B14F-4D97-AF65-F5344CB8AC3E}">
        <p14:creationId xmlns:p14="http://schemas.microsoft.com/office/powerpoint/2010/main" val="11608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</a:t>
            </a:r>
            <a:r>
              <a:rPr lang="en-US" b="1" dirty="0" smtClean="0"/>
              <a:t>does Local </a:t>
            </a:r>
            <a:r>
              <a:rPr lang="en-US" b="1" dirty="0"/>
              <a:t>SEO </a:t>
            </a:r>
            <a:r>
              <a:rPr lang="en-US" b="1" dirty="0" smtClean="0"/>
              <a:t>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Google’s local search algorithms</a:t>
            </a:r>
            <a:r>
              <a:rPr lang="en-US" b="0" dirty="0"/>
              <a:t> use three main factors to help find the best match: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Relevance</a:t>
            </a:r>
            <a:r>
              <a:rPr lang="en-US" b="0" dirty="0"/>
              <a:t> (how closely related a Google Business Profile result is to the words a searcher uses in their query)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Distance</a:t>
            </a:r>
            <a:r>
              <a:rPr lang="en-US" b="0" dirty="0"/>
              <a:t> (how far Google believes a user is from a business when they search)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Prominence</a:t>
            </a:r>
            <a:r>
              <a:rPr lang="en-US" b="0" dirty="0"/>
              <a:t> (how important Google thinks a business is to its potential customers)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Then, Google </a:t>
            </a:r>
            <a:r>
              <a:rPr lang="en-US" b="0" dirty="0"/>
              <a:t>displays two types of search results for local searches.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local pack </a:t>
            </a:r>
            <a:r>
              <a:rPr lang="en-US" b="0" dirty="0"/>
              <a:t>results </a:t>
            </a:r>
            <a:r>
              <a:rPr lang="en-US" b="0" dirty="0" smtClean="0"/>
              <a:t>and </a:t>
            </a:r>
            <a:r>
              <a:rPr lang="en-US" b="0" dirty="0"/>
              <a:t>organic results. </a:t>
            </a:r>
          </a:p>
          <a:p>
            <a:r>
              <a:rPr lang="en-US" b="0" dirty="0" smtClean="0"/>
              <a:t>A</a:t>
            </a:r>
            <a:r>
              <a:rPr lang="en-US" b="0" dirty="0"/>
              <a:t> </a:t>
            </a:r>
            <a:r>
              <a:rPr lang="en-US" dirty="0" smtClean="0"/>
              <a:t>local </a:t>
            </a:r>
            <a:r>
              <a:rPr lang="en-US" dirty="0"/>
              <a:t>pack” </a:t>
            </a:r>
            <a:r>
              <a:rPr lang="en-US" b="0" dirty="0" smtClean="0"/>
              <a:t>(</a:t>
            </a:r>
            <a:r>
              <a:rPr lang="en-US" dirty="0" smtClean="0">
                <a:solidFill>
                  <a:schemeClr val="accent6"/>
                </a:solidFill>
              </a:rPr>
              <a:t>Google </a:t>
            </a:r>
            <a:r>
              <a:rPr lang="en-US" dirty="0">
                <a:solidFill>
                  <a:schemeClr val="accent6"/>
                </a:solidFill>
              </a:rPr>
              <a:t>Maps </a:t>
            </a:r>
            <a:r>
              <a:rPr lang="en-US" b="0" dirty="0"/>
              <a:t>and </a:t>
            </a:r>
            <a:r>
              <a:rPr lang="en-US" dirty="0">
                <a:solidFill>
                  <a:schemeClr val="accent6"/>
                </a:solidFill>
              </a:rPr>
              <a:t>Business Profiles</a:t>
            </a:r>
            <a:r>
              <a:rPr lang="en-US" b="0" dirty="0"/>
              <a:t>) </a:t>
            </a:r>
            <a:r>
              <a:rPr lang="en-US" b="0" dirty="0" smtClean="0"/>
              <a:t>is </a:t>
            </a:r>
            <a:r>
              <a:rPr lang="en-US" b="0" dirty="0"/>
              <a:t>a Google feature that shows the top local business listings and a map</a:t>
            </a:r>
            <a:r>
              <a:rPr lang="en-US" b="0" dirty="0" smtClean="0"/>
              <a:t>.</a:t>
            </a:r>
          </a:p>
          <a:p>
            <a:r>
              <a:rPr lang="en-US" dirty="0"/>
              <a:t>Organic results</a:t>
            </a:r>
            <a:r>
              <a:rPr lang="en-US" b="0" dirty="0"/>
              <a:t> are the “normal” blue link search results we’re all used to seeing on Google.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0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66" y="1752600"/>
            <a:ext cx="5632267" cy="4373563"/>
          </a:xfrm>
        </p:spPr>
      </p:pic>
    </p:spTree>
    <p:extLst>
      <p:ext uri="{BB962C8B-B14F-4D97-AF65-F5344CB8AC3E}">
        <p14:creationId xmlns:p14="http://schemas.microsoft.com/office/powerpoint/2010/main" val="10111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dirty="0" smtClean="0"/>
              <a:t>Google </a:t>
            </a:r>
            <a:r>
              <a:rPr lang="en-US" dirty="0" err="1" smtClean="0"/>
              <a:t>dispay</a:t>
            </a:r>
            <a:r>
              <a:rPr lang="en-US" dirty="0" smtClean="0"/>
              <a:t> </a:t>
            </a:r>
            <a:r>
              <a:rPr lang="en-US" dirty="0"/>
              <a:t>local results only for queries containing local </a:t>
            </a:r>
            <a:r>
              <a:rPr lang="en-US" dirty="0" smtClean="0"/>
              <a:t>keywords?</a:t>
            </a:r>
            <a:endParaRPr lang="en-US" b="0" dirty="0" smtClean="0"/>
          </a:p>
          <a:p>
            <a:r>
              <a:rPr lang="en-US" b="0" dirty="0" smtClean="0"/>
              <a:t>No, Google </a:t>
            </a:r>
            <a:r>
              <a:rPr lang="en-US" b="0" dirty="0"/>
              <a:t>doesn’t </a:t>
            </a:r>
            <a:r>
              <a:rPr lang="en-US" b="0" dirty="0" smtClean="0"/>
              <a:t>display </a:t>
            </a:r>
            <a:r>
              <a:rPr lang="en-US" b="0" dirty="0"/>
              <a:t>local results </a:t>
            </a:r>
            <a:r>
              <a:rPr lang="en-US" b="0" dirty="0" smtClean="0"/>
              <a:t>only for </a:t>
            </a:r>
            <a:r>
              <a:rPr lang="en-US" b="0" dirty="0"/>
              <a:t>queries that contain a city, state, or “near me” keyword. </a:t>
            </a:r>
            <a:r>
              <a:rPr lang="en-US" b="0" dirty="0" smtClean="0"/>
              <a:t>It all depends on the intent of the query.</a:t>
            </a:r>
            <a:endParaRPr lang="en-US" b="0" dirty="0"/>
          </a:p>
          <a:p>
            <a:r>
              <a:rPr lang="en-US" b="0" dirty="0"/>
              <a:t>If Google believes the intent of your search is local, it’ll display local </a:t>
            </a:r>
            <a:r>
              <a:rPr lang="en-US" b="0" dirty="0" smtClean="0"/>
              <a:t>results. Even </a:t>
            </a:r>
            <a:r>
              <a:rPr lang="en-US" b="0" dirty="0"/>
              <a:t>if your search isn’t explicitly local. </a:t>
            </a:r>
          </a:p>
          <a:p>
            <a:r>
              <a:rPr lang="en-US" b="0" dirty="0"/>
              <a:t>For example, if you </a:t>
            </a:r>
            <a:r>
              <a:rPr lang="en-US" b="0" dirty="0" smtClean="0"/>
              <a:t>are </a:t>
            </a:r>
            <a:r>
              <a:rPr lang="en-US" b="0" dirty="0"/>
              <a:t>in </a:t>
            </a:r>
            <a:r>
              <a:rPr lang="en-US" b="0" dirty="0" smtClean="0"/>
              <a:t>Islamabad </a:t>
            </a:r>
            <a:r>
              <a:rPr lang="en-US" b="0" dirty="0"/>
              <a:t>and </a:t>
            </a:r>
            <a:r>
              <a:rPr lang="en-US" b="0" dirty="0" smtClean="0"/>
              <a:t>search </a:t>
            </a:r>
            <a:r>
              <a:rPr lang="en-US" b="0" dirty="0"/>
              <a:t>for “barber shops,” Google would still display a local pack for </a:t>
            </a:r>
            <a:r>
              <a:rPr lang="en-US" b="0" dirty="0" smtClean="0"/>
              <a:t>Islamabad barber </a:t>
            </a:r>
            <a:r>
              <a:rPr lang="en-US" b="0" dirty="0"/>
              <a:t>shops.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3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signals for local 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/>
              <a:t>Google uses </a:t>
            </a:r>
            <a:r>
              <a:rPr lang="en-US" dirty="0"/>
              <a:t>a different set of ranking factors to rank the local search </a:t>
            </a:r>
            <a:r>
              <a:rPr lang="en-US" dirty="0" smtClean="0"/>
              <a:t>results</a:t>
            </a:r>
            <a:r>
              <a:rPr lang="en-US" b="0" dirty="0" smtClean="0"/>
              <a:t>, </a:t>
            </a:r>
            <a:r>
              <a:rPr lang="en-US" b="0" dirty="0"/>
              <a:t>including: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The </a:t>
            </a:r>
            <a:r>
              <a:rPr lang="en-US" dirty="0">
                <a:solidFill>
                  <a:schemeClr val="accent6"/>
                </a:solidFill>
              </a:rPr>
              <a:t>location</a:t>
            </a:r>
            <a:r>
              <a:rPr lang="en-US" b="0" dirty="0"/>
              <a:t> that the person is searching from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NAP </a:t>
            </a:r>
            <a:r>
              <a:rPr lang="en-US" b="0" dirty="0"/>
              <a:t>citations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Presence of </a:t>
            </a:r>
            <a:r>
              <a:rPr lang="en-US" dirty="0">
                <a:solidFill>
                  <a:schemeClr val="accent6"/>
                </a:solidFill>
              </a:rPr>
              <a:t>Google Business Profile </a:t>
            </a:r>
            <a:r>
              <a:rPr lang="en-US" b="0" dirty="0"/>
              <a:t>listing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Keywords </a:t>
            </a:r>
            <a:r>
              <a:rPr lang="en-US" b="0" dirty="0"/>
              <a:t>used in </a:t>
            </a:r>
            <a:r>
              <a:rPr lang="en-US" b="0" i="1" dirty="0"/>
              <a:t>Google Business Profile </a:t>
            </a:r>
            <a:endParaRPr lang="en-US" b="0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0" i="1" dirty="0" smtClean="0"/>
              <a:t>Sentiment </a:t>
            </a:r>
            <a:r>
              <a:rPr lang="en-US" b="0" dirty="0"/>
              <a:t>of </a:t>
            </a:r>
            <a:r>
              <a:rPr lang="en-US" dirty="0">
                <a:solidFill>
                  <a:schemeClr val="accent6"/>
                </a:solidFill>
              </a:rPr>
              <a:t>online reviews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Keywords</a:t>
            </a:r>
            <a:r>
              <a:rPr lang="en-US" b="0" dirty="0"/>
              <a:t> used in </a:t>
            </a:r>
            <a:r>
              <a:rPr lang="en-US" b="0" i="1" dirty="0"/>
              <a:t>online reviews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Number of “check-ins” </a:t>
            </a:r>
            <a:r>
              <a:rPr lang="en-US" b="0" dirty="0"/>
              <a:t>at that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Shares</a:t>
            </a:r>
            <a:r>
              <a:rPr lang="en-US" b="0" dirty="0"/>
              <a:t> on </a:t>
            </a:r>
            <a:r>
              <a:rPr lang="en-US" b="0" i="1" dirty="0"/>
              <a:t>social media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1" dirty="0"/>
              <a:t>Google Maps </a:t>
            </a:r>
            <a:r>
              <a:rPr lang="en-US" dirty="0">
                <a:solidFill>
                  <a:schemeClr val="accent6"/>
                </a:solidFill>
              </a:rPr>
              <a:t>star rating </a:t>
            </a:r>
            <a:r>
              <a:rPr lang="en-US" b="0" dirty="0"/>
              <a:t>for that business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Do Local </a:t>
            </a:r>
            <a:r>
              <a:rPr lang="en-US" b="1" dirty="0" smtClean="0"/>
              <a:t>SEO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b="0" dirty="0" smtClean="0"/>
              <a:t>Create </a:t>
            </a:r>
            <a:r>
              <a:rPr lang="en-US" sz="2900" b="0" dirty="0"/>
              <a:t>a strategy </a:t>
            </a:r>
            <a:r>
              <a:rPr lang="en-US" sz="2900" b="0" dirty="0" smtClean="0"/>
              <a:t>to increase </a:t>
            </a:r>
            <a:r>
              <a:rPr lang="en-US" sz="2900" b="0" dirty="0"/>
              <a:t>your local rankings and boost traffic. </a:t>
            </a:r>
            <a:endParaRPr lang="en-US" sz="2900" dirty="0" smtClean="0"/>
          </a:p>
          <a:p>
            <a:r>
              <a:rPr lang="en-US" sz="2900" dirty="0" smtClean="0">
                <a:solidFill>
                  <a:schemeClr val="tx2"/>
                </a:solidFill>
              </a:rPr>
              <a:t>Local SEO tips: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Local </a:t>
            </a:r>
            <a:r>
              <a:rPr lang="en-US" sz="2900" dirty="0"/>
              <a:t>Keywords:</a:t>
            </a:r>
            <a:r>
              <a:rPr lang="en-US" sz="2900" b="0" dirty="0"/>
              <a:t> Research and use relevant local keywords in your website content, meta tags, and headings</a:t>
            </a:r>
            <a:r>
              <a:rPr lang="en-US" sz="2900" b="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/>
              <a:t>Google My Business:</a:t>
            </a:r>
            <a:r>
              <a:rPr lang="en-US" sz="2900" b="0" dirty="0"/>
              <a:t> Claim and optimize your Google My Business listing with accurate information, categories, and photos</a:t>
            </a:r>
            <a:r>
              <a:rPr lang="en-US" sz="2900" b="0" dirty="0" smtClean="0"/>
              <a:t>.</a:t>
            </a:r>
            <a:endParaRPr lang="en-US" sz="2900" b="0" dirty="0"/>
          </a:p>
          <a:p>
            <a:pPr marL="457200" indent="-457200">
              <a:buFont typeface="+mj-lt"/>
              <a:buAutoNum type="arabicPeriod"/>
            </a:pPr>
            <a:r>
              <a:rPr lang="en-US" sz="2900" dirty="0"/>
              <a:t>Local Citations:</a:t>
            </a:r>
            <a:r>
              <a:rPr lang="en-US" sz="2900" b="0" dirty="0"/>
              <a:t> Get listed on local directories, review sites, and online listings with consistent NAP (Name, Address, Phone Number) information.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On-Page Optimization:</a:t>
            </a:r>
            <a:r>
              <a:rPr lang="en-US" sz="2900" b="0" dirty="0" smtClean="0"/>
              <a:t> Optimize your website's title tags, meta descriptions, and content for local relevance.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/>
              <a:t>Mobile Optimization:</a:t>
            </a:r>
            <a:r>
              <a:rPr lang="en-US" sz="2900" b="0" dirty="0" smtClean="0"/>
              <a:t> Ensure your website is mobile-friendly for users searching on smartphones.</a:t>
            </a:r>
          </a:p>
          <a:p>
            <a:endParaRPr lang="en-US" b="0" dirty="0" smtClean="0"/>
          </a:p>
          <a:p>
            <a:r>
              <a:rPr lang="en-US" b="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1914</TotalTime>
  <Words>1458</Words>
  <Application>Microsoft Office PowerPoint</Application>
  <PresentationFormat>On-screen Show (4:3)</PresentationFormat>
  <Paragraphs>169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Essential</vt:lpstr>
      <vt:lpstr>Local seo</vt:lpstr>
      <vt:lpstr>What is local seo?</vt:lpstr>
      <vt:lpstr>Why is Local SEO Important?</vt:lpstr>
      <vt:lpstr>How does Local SEO Work?</vt:lpstr>
      <vt:lpstr>… cont.</vt:lpstr>
      <vt:lpstr>… cont.</vt:lpstr>
      <vt:lpstr>…cont.</vt:lpstr>
      <vt:lpstr>Ranking signals for local SEO</vt:lpstr>
      <vt:lpstr>How to Do Local SEO?</vt:lpstr>
      <vt:lpstr>PowerPoint Presentation</vt:lpstr>
      <vt:lpstr>1. Do Local Keyword Research</vt:lpstr>
      <vt:lpstr>… cont.</vt:lpstr>
      <vt:lpstr>… cont.</vt:lpstr>
      <vt:lpstr>2. Optimize Your Google Business Profile</vt:lpstr>
      <vt:lpstr>…cont.</vt:lpstr>
      <vt:lpstr>3. Get Local (NAP) Citations</vt:lpstr>
      <vt:lpstr>NAP citation tips:</vt:lpstr>
      <vt:lpstr>… cont.</vt:lpstr>
      <vt:lpstr>4. On-Page Optimization for local seo</vt:lpstr>
      <vt:lpstr>… cont.</vt:lpstr>
      <vt:lpstr>5. Mobile Optimization for local seo</vt:lpstr>
      <vt:lpstr>6. Reviews and Ratings</vt:lpstr>
      <vt:lpstr>7. Local Link Building</vt:lpstr>
      <vt:lpstr>8. Social Media Back Linking</vt:lpstr>
      <vt:lpstr>…cont.</vt:lpstr>
      <vt:lpstr>9. Monitor and Analyze: </vt:lpstr>
      <vt:lpstr>Online Reputation Management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seo</dc:title>
  <dc:creator>Sahar Adil</dc:creator>
  <cp:lastModifiedBy>HP</cp:lastModifiedBy>
  <cp:revision>71</cp:revision>
  <dcterms:created xsi:type="dcterms:W3CDTF">2006-08-16T00:00:00Z</dcterms:created>
  <dcterms:modified xsi:type="dcterms:W3CDTF">2024-04-16T04:07:32Z</dcterms:modified>
</cp:coreProperties>
</file>