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9"/>
  </p:notesMasterIdLst>
  <p:sldIdLst>
    <p:sldId id="261" r:id="rId2"/>
    <p:sldId id="262" r:id="rId3"/>
    <p:sldId id="258" r:id="rId4"/>
    <p:sldId id="259" r:id="rId5"/>
    <p:sldId id="383" r:id="rId6"/>
    <p:sldId id="384" r:id="rId7"/>
    <p:sldId id="385" r:id="rId8"/>
    <p:sldId id="386" r:id="rId9"/>
    <p:sldId id="263" r:id="rId10"/>
    <p:sldId id="264" r:id="rId11"/>
    <p:sldId id="265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9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3" d="100"/>
          <a:sy n="83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8B36CE-2DE9-4DFF-9E76-1F566D4A6AC9}" type="datetimeFigureOut">
              <a:rPr lang="en-US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FCB2925-9DF1-4725-AE08-906F3C7A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3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095E2E-0294-47CE-A3B7-0DF24ACD85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66CA95-590D-48C2-9E70-99D33F4B510E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49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AFFEB4-DDE1-457E-A650-26E12EC0FDD0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0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D58B1D-99BA-4F55-B7A5-7081382EDFC1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3A6C3-7DA1-43D6-9314-4DC2071F3ED0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64ADB-75F4-4515-86B8-79CE14937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7B126-94F0-4616-92F0-9AE8543B609C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33D2B-5EFA-47CD-9765-C095B5B9B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DADE-6451-4F82-BED3-2928B864C79E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24DB-0B9E-490D-A390-AFDD41E78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1FC144-A51C-416C-A97D-D86B218CA941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FBA168-0E0D-4555-8022-89B7BD7B7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EF53-CB89-4459-AF66-22B3A4D1B63E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63B1E-222F-40CB-A5EF-A9EE33993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02430-126A-48D1-8F76-D18786D82B1C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6DE68-7BF7-4B67-B9D1-E2BA87E6E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08CC-C5C4-44A2-B875-F33C8AE09C2D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9D40A-F066-441E-AB53-2A78AE7F0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04CD316-6E91-43BE-8990-764C22593A10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C02A5B3-708B-4BFE-B9D6-C55DD457B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A6BCA-EA12-4035-8E8E-250A3E59ECE7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AF68A-37C3-470E-89C4-6376F7076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964ACF-D6D8-4870-99AA-655BD4B50A11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A16BE87-0808-4F8F-B440-7EFE2F1F4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BB1B167-7D2B-48F6-9C7E-E2C7E28063D7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483463A-17EF-4D59-8515-BCEE91C17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12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8BD473-A203-49D0-8962-9CBE6304081F}" type="datetime1">
              <a:rPr lang="en-US" smtClean="0"/>
              <a:pPr>
                <a:defRPr/>
              </a:pPr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CSE Dept – MCS-NUST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DAB7FB-111C-4389-9A04-E5F0AFD4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0" r:id="rId4"/>
    <p:sldLayoutId id="2147483931" r:id="rId5"/>
    <p:sldLayoutId id="2147483938" r:id="rId6"/>
    <p:sldLayoutId id="2147483932" r:id="rId7"/>
    <p:sldLayoutId id="2147483939" r:id="rId8"/>
    <p:sldLayoutId id="2147483940" r:id="rId9"/>
    <p:sldLayoutId id="2147483933" r:id="rId10"/>
    <p:sldLayoutId id="214748393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rtition_of_a_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etric_(mathematics)" TargetMode="External"/><Relationship Id="rId5" Type="http://schemas.openxmlformats.org/officeDocument/2006/relationships/hyperlink" Target="http://en.wikipedia.org/wiki/Subset" TargetMode="External"/><Relationship Id="rId4" Type="http://schemas.openxmlformats.org/officeDocument/2006/relationships/hyperlink" Target="http://en.wikipedia.org/wiki/Data_s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CLUSTERING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6A2CD9-226F-430E-B217-E9BA354E84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905000"/>
            <a:ext cx="68580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  <a:cs typeface="+mn-cs"/>
              </a:rPr>
              <a:t>Clustering</a:t>
            </a:r>
            <a:r>
              <a:rPr lang="en-US" sz="2800" dirty="0">
                <a:latin typeface="+mn-lt"/>
                <a:cs typeface="+mn-cs"/>
              </a:rPr>
              <a:t> is the </a:t>
            </a:r>
            <a:r>
              <a:rPr lang="en-US" sz="2800" dirty="0">
                <a:latin typeface="+mn-lt"/>
                <a:cs typeface="+mn-cs"/>
                <a:hlinkClick r:id="rId3" tooltip="Partition of a set"/>
              </a:rPr>
              <a:t>partitioning</a:t>
            </a:r>
            <a:r>
              <a:rPr lang="en-US" sz="2800" dirty="0">
                <a:latin typeface="+mn-lt"/>
                <a:cs typeface="+mn-cs"/>
              </a:rPr>
              <a:t> of a </a:t>
            </a:r>
            <a:r>
              <a:rPr lang="en-US" sz="2800" dirty="0">
                <a:latin typeface="+mn-lt"/>
                <a:cs typeface="+mn-cs"/>
                <a:hlinkClick r:id="rId4" tooltip="Data set"/>
              </a:rPr>
              <a:t>data set</a:t>
            </a:r>
            <a:r>
              <a:rPr lang="en-US" sz="2800" dirty="0">
                <a:latin typeface="+mn-lt"/>
                <a:cs typeface="+mn-cs"/>
              </a:rPr>
              <a:t> into </a:t>
            </a:r>
            <a:r>
              <a:rPr lang="en-US" sz="2800" dirty="0">
                <a:latin typeface="+mn-lt"/>
                <a:cs typeface="+mn-cs"/>
                <a:hlinkClick r:id="rId5" tooltip="Subset"/>
              </a:rPr>
              <a:t>subsets</a:t>
            </a:r>
            <a:r>
              <a:rPr lang="en-US" sz="2800" dirty="0">
                <a:latin typeface="+mn-lt"/>
                <a:cs typeface="+mn-cs"/>
              </a:rPr>
              <a:t> (clusters), so that the data in each subset (ideally) share some common trait - often according to some defined </a:t>
            </a:r>
            <a:r>
              <a:rPr lang="en-US" sz="2800" dirty="0">
                <a:latin typeface="+mn-lt"/>
                <a:cs typeface="+mn-cs"/>
                <a:hlinkClick r:id="rId6" tooltip="Metric (mathematics)"/>
              </a:rPr>
              <a:t>distance measure</a:t>
            </a:r>
            <a:r>
              <a:rPr lang="en-US" sz="2800" dirty="0">
                <a:latin typeface="+mn-lt"/>
                <a:cs typeface="+mn-cs"/>
              </a:rPr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724400"/>
            <a:ext cx="70866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  <a:cs typeface="+mn-cs"/>
              </a:rPr>
              <a:t>Clustering</a:t>
            </a:r>
            <a:r>
              <a:rPr lang="en-US" sz="2800" dirty="0">
                <a:latin typeface="+mn-lt"/>
                <a:cs typeface="+mn-cs"/>
              </a:rPr>
              <a:t> is unsupervised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Types of Clustering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</a:rPr>
              <a:t>Partitional clustering</a:t>
            </a:r>
          </a:p>
          <a:p>
            <a:pPr lvl="1"/>
            <a:r>
              <a:rPr lang="en-US" sz="2400"/>
              <a:t>Construct a partition of a data set to produce several clusters – At once</a:t>
            </a:r>
          </a:p>
          <a:p>
            <a:pPr lvl="1"/>
            <a:r>
              <a:rPr lang="en-US" sz="2400"/>
              <a:t>The process is repeated iteratively – Termination condition</a:t>
            </a:r>
          </a:p>
          <a:p>
            <a:pPr lvl="1"/>
            <a:r>
              <a:rPr lang="en-US" sz="2400"/>
              <a:t>Examples</a:t>
            </a:r>
          </a:p>
          <a:p>
            <a:pPr lvl="2"/>
            <a:r>
              <a:rPr lang="en-US" sz="2000"/>
              <a:t> </a:t>
            </a:r>
            <a:r>
              <a:rPr lang="en-US" sz="2000" i="1"/>
              <a:t>K-means clustering</a:t>
            </a:r>
          </a:p>
          <a:p>
            <a:pPr lvl="2"/>
            <a:r>
              <a:rPr lang="en-US" sz="2000" i="1"/>
              <a:t> Fuzzy c-means clustering</a:t>
            </a:r>
          </a:p>
          <a:p>
            <a:endParaRPr 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A1BFDB-9F07-4A80-B57B-71BE23434CC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 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625"/>
          </a:xfr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Chose the number (K) of clusters and randomly select the </a:t>
            </a:r>
            <a:r>
              <a:rPr lang="en-US" dirty="0" err="1"/>
              <a:t>centroids</a:t>
            </a:r>
            <a:r>
              <a:rPr lang="en-US" dirty="0"/>
              <a:t> of each cluster.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For each data point: </a:t>
            </a:r>
          </a:p>
          <a:p>
            <a:pPr marL="880110" lvl="1" indent="-514350" fontAlgn="auto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/>
              <a:t>Calculate the distance from the data point to each cluster.</a:t>
            </a:r>
          </a:p>
          <a:p>
            <a:pPr marL="880110" lvl="1" indent="-514350" fontAlgn="auto">
              <a:spcAft>
                <a:spcPts val="0"/>
              </a:spcAft>
              <a:buFont typeface="+mj-lt"/>
              <a:buAutoNum type="romanUcPeriod"/>
              <a:defRPr/>
            </a:pPr>
            <a:r>
              <a:rPr lang="en-US" dirty="0"/>
              <a:t>Assign the data point to the closest cluster.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Recompute</a:t>
            </a:r>
            <a:r>
              <a:rPr lang="en-US" dirty="0"/>
              <a:t> the </a:t>
            </a:r>
            <a:r>
              <a:rPr lang="en-US" dirty="0" err="1"/>
              <a:t>centroid</a:t>
            </a:r>
            <a:r>
              <a:rPr lang="en-US" dirty="0"/>
              <a:t> of each cluster.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Repeat steps 2 and 3 until there is no further change in the assignment of data points (or in the </a:t>
            </a:r>
            <a:r>
              <a:rPr lang="en-US" dirty="0" err="1"/>
              <a:t>centroids</a:t>
            </a:r>
            <a:r>
              <a:rPr lang="en-US" dirty="0"/>
              <a:t>).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AA955C-E66B-49AA-A92F-938AB815623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2A73EC-9C03-4ED1-ABA1-E6696064082E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April 13, 2024</a:t>
            </a:fld>
            <a:endParaRPr lang="en-US" altLang="en-US" sz="120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D5104C-27E0-4C1C-BFFD-A0D845A9124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>
                <a:ea typeface="굴림"/>
                <a:cs typeface="굴림"/>
              </a:rPr>
              <a:t>The </a:t>
            </a:r>
            <a:r>
              <a:rPr lang="en-US" altLang="ko-KR" sz="3200" i="1">
                <a:ea typeface="굴림"/>
                <a:cs typeface="굴림"/>
              </a:rPr>
              <a:t>K-Means</a:t>
            </a:r>
            <a:r>
              <a:rPr lang="en-US" altLang="ko-KR" sz="3200">
                <a:ea typeface="굴림"/>
                <a:cs typeface="굴림"/>
              </a:rPr>
              <a:t> Clustering Method</a:t>
            </a:r>
            <a:r>
              <a:rPr lang="en-US" altLang="ko-KR" sz="2400" b="1">
                <a:ea typeface="굴림"/>
                <a:cs typeface="굴림"/>
              </a:rPr>
              <a:t> </a:t>
            </a:r>
            <a:endParaRPr lang="en-US" altLang="ko-KR" sz="2800">
              <a:ea typeface="굴림"/>
              <a:cs typeface="굴림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000000"/>
                </a:solidFill>
                <a:ea typeface="굴림"/>
                <a:cs typeface="굴림"/>
              </a:rPr>
              <a:t>Example</a:t>
            </a:r>
          </a:p>
        </p:txBody>
      </p:sp>
      <p:grpSp>
        <p:nvGrpSpPr>
          <p:cNvPr id="45062" name="Group 4"/>
          <p:cNvGrpSpPr>
            <a:grpSpLocks/>
          </p:cNvGrpSpPr>
          <p:nvPr/>
        </p:nvGrpSpPr>
        <p:grpSpPr bwMode="auto">
          <a:xfrm>
            <a:off x="3200400" y="1981200"/>
            <a:ext cx="2286000" cy="2057400"/>
            <a:chOff x="528" y="240"/>
            <a:chExt cx="2142" cy="1872"/>
          </a:xfrm>
        </p:grpSpPr>
        <p:graphicFrame>
          <p:nvGraphicFramePr>
            <p:cNvPr id="45249" name="Object 2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Worksheet" r:id="rId3" imgW="4016160" imgH="3442680" progId="Excel.Sheet.8">
                    <p:embed/>
                  </p:oleObj>
                </mc:Choice>
                <mc:Fallback>
                  <p:oleObj name="Worksheet" r:id="rId3" imgW="4016160" imgH="34426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50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251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5063" name="Group 8"/>
          <p:cNvGrpSpPr>
            <a:grpSpLocks/>
          </p:cNvGrpSpPr>
          <p:nvPr/>
        </p:nvGrpSpPr>
        <p:grpSpPr bwMode="auto">
          <a:xfrm>
            <a:off x="6578600" y="2008188"/>
            <a:ext cx="2222500" cy="1990725"/>
            <a:chOff x="4144" y="1265"/>
            <a:chExt cx="1400" cy="1254"/>
          </a:xfrm>
        </p:grpSpPr>
        <p:sp>
          <p:nvSpPr>
            <p:cNvPr id="45165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166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167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8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9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0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1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2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3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4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5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6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7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8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79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0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1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2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3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4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5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6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7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188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9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0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1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2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3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4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5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6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7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8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9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0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1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2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3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4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5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6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7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8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09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10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11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12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3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4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5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6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7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8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19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20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21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22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223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224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0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25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1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26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2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27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3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28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4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29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5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0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6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1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7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2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8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3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9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4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10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5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0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6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1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7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2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8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3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39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4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40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5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41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6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42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7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43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8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44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9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45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600">
                  <a:solidFill>
                    <a:srgbClr val="000000"/>
                  </a:solidFill>
                  <a:latin typeface="Arial" panose="020B0604020202020204" pitchFamily="34" charset="0"/>
                  <a:ea typeface="굴림"/>
                  <a:cs typeface="굴림"/>
                </a:rPr>
                <a:t>10</a:t>
              </a:r>
              <a:endParaRPr lang="ko-KR" altLang="en-US" sz="2400">
                <a:ea typeface="굴림"/>
                <a:cs typeface="굴림"/>
              </a:endParaRPr>
            </a:p>
          </p:txBody>
        </p:sp>
        <p:sp>
          <p:nvSpPr>
            <p:cNvPr id="45246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5247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5 w 852"/>
                <a:gd name="T1" fmla="*/ 3 h 1260"/>
                <a:gd name="T2" fmla="*/ 3 w 852"/>
                <a:gd name="T3" fmla="*/ 1 h 1260"/>
                <a:gd name="T4" fmla="*/ 2 w 852"/>
                <a:gd name="T5" fmla="*/ 1 h 1260"/>
                <a:gd name="T6" fmla="*/ 1 w 852"/>
                <a:gd name="T7" fmla="*/ 1 h 1260"/>
                <a:gd name="T8" fmla="*/ 0 w 852"/>
                <a:gd name="T9" fmla="*/ 4 h 1260"/>
                <a:gd name="T10" fmla="*/ 1 w 852"/>
                <a:gd name="T11" fmla="*/ 8 h 1260"/>
                <a:gd name="T12" fmla="*/ 3 w 852"/>
                <a:gd name="T13" fmla="*/ 13 h 1260"/>
                <a:gd name="T14" fmla="*/ 3 w 852"/>
                <a:gd name="T15" fmla="*/ 14 h 1260"/>
                <a:gd name="T16" fmla="*/ 4 w 852"/>
                <a:gd name="T17" fmla="*/ 14 h 1260"/>
                <a:gd name="T18" fmla="*/ 5 w 852"/>
                <a:gd name="T19" fmla="*/ 15 h 1260"/>
                <a:gd name="T20" fmla="*/ 5 w 852"/>
                <a:gd name="T21" fmla="*/ 15 h 1260"/>
                <a:gd name="T22" fmla="*/ 7 w 852"/>
                <a:gd name="T23" fmla="*/ 15 h 1260"/>
                <a:gd name="T24" fmla="*/ 7 w 852"/>
                <a:gd name="T25" fmla="*/ 12 h 1260"/>
                <a:gd name="T26" fmla="*/ 6 w 852"/>
                <a:gd name="T27" fmla="*/ 12 h 1260"/>
                <a:gd name="T28" fmla="*/ 6 w 852"/>
                <a:gd name="T29" fmla="*/ 10 h 1260"/>
                <a:gd name="T30" fmla="*/ 5 w 852"/>
                <a:gd name="T31" fmla="*/ 9 h 1260"/>
                <a:gd name="T32" fmla="*/ 5 w 852"/>
                <a:gd name="T33" fmla="*/ 8 h 1260"/>
                <a:gd name="T34" fmla="*/ 5 w 852"/>
                <a:gd name="T35" fmla="*/ 8 h 1260"/>
                <a:gd name="T36" fmla="*/ 5 w 852"/>
                <a:gd name="T37" fmla="*/ 8 h 1260"/>
                <a:gd name="T38" fmla="*/ 5 w 852"/>
                <a:gd name="T39" fmla="*/ 8 h 1260"/>
                <a:gd name="T40" fmla="*/ 5 w 852"/>
                <a:gd name="T41" fmla="*/ 3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248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1 w 768"/>
                <a:gd name="T1" fmla="*/ 1 h 630"/>
                <a:gd name="T2" fmla="*/ 1 w 768"/>
                <a:gd name="T3" fmla="*/ 1 h 630"/>
                <a:gd name="T4" fmla="*/ 1 w 768"/>
                <a:gd name="T5" fmla="*/ 2 h 630"/>
                <a:gd name="T6" fmla="*/ 1 w 768"/>
                <a:gd name="T7" fmla="*/ 4 h 630"/>
                <a:gd name="T8" fmla="*/ 1 w 768"/>
                <a:gd name="T9" fmla="*/ 4 h 630"/>
                <a:gd name="T10" fmla="*/ 1 w 768"/>
                <a:gd name="T11" fmla="*/ 5 h 630"/>
                <a:gd name="T12" fmla="*/ 2 w 768"/>
                <a:gd name="T13" fmla="*/ 7 h 630"/>
                <a:gd name="T14" fmla="*/ 2 w 768"/>
                <a:gd name="T15" fmla="*/ 7 h 630"/>
                <a:gd name="T16" fmla="*/ 3 w 768"/>
                <a:gd name="T17" fmla="*/ 7 h 630"/>
                <a:gd name="T18" fmla="*/ 4 w 768"/>
                <a:gd name="T19" fmla="*/ 8 h 630"/>
                <a:gd name="T20" fmla="*/ 5 w 768"/>
                <a:gd name="T21" fmla="*/ 7 h 630"/>
                <a:gd name="T22" fmla="*/ 5 w 768"/>
                <a:gd name="T23" fmla="*/ 7 h 630"/>
                <a:gd name="T24" fmla="*/ 6 w 768"/>
                <a:gd name="T25" fmla="*/ 6 h 630"/>
                <a:gd name="T26" fmla="*/ 6 w 768"/>
                <a:gd name="T27" fmla="*/ 6 h 630"/>
                <a:gd name="T28" fmla="*/ 6 w 768"/>
                <a:gd name="T29" fmla="*/ 6 h 630"/>
                <a:gd name="T30" fmla="*/ 6 w 768"/>
                <a:gd name="T31" fmla="*/ 5 h 630"/>
                <a:gd name="T32" fmla="*/ 7 w 768"/>
                <a:gd name="T33" fmla="*/ 4 h 630"/>
                <a:gd name="T34" fmla="*/ 7 w 768"/>
                <a:gd name="T35" fmla="*/ 2 h 630"/>
                <a:gd name="T36" fmla="*/ 6 w 768"/>
                <a:gd name="T37" fmla="*/ 1 h 630"/>
                <a:gd name="T38" fmla="*/ 4 w 768"/>
                <a:gd name="T39" fmla="*/ 0 h 630"/>
                <a:gd name="T40" fmla="*/ 2 w 768"/>
                <a:gd name="T41" fmla="*/ 1 h 630"/>
                <a:gd name="T42" fmla="*/ 1 w 768"/>
                <a:gd name="T43" fmla="*/ 1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064" name="Line 93"/>
          <p:cNvSpPr>
            <a:spLocks noChangeShapeType="1"/>
          </p:cNvSpPr>
          <p:nvPr/>
        </p:nvSpPr>
        <p:spPr bwMode="auto">
          <a:xfrm>
            <a:off x="5638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5" name="Group 94"/>
          <p:cNvGrpSpPr>
            <a:grpSpLocks/>
          </p:cNvGrpSpPr>
          <p:nvPr/>
        </p:nvGrpSpPr>
        <p:grpSpPr bwMode="auto">
          <a:xfrm>
            <a:off x="6629400" y="4114800"/>
            <a:ext cx="2286000" cy="2286000"/>
            <a:chOff x="3312" y="2640"/>
            <a:chExt cx="1440" cy="1440"/>
          </a:xfrm>
        </p:grpSpPr>
        <p:graphicFrame>
          <p:nvGraphicFramePr>
            <p:cNvPr id="45163" name="Object 3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Worksheet" r:id="rId5" imgW="4038840" imgH="3465000" progId="Excel.Sheet.8">
                    <p:embed/>
                  </p:oleObj>
                </mc:Choice>
                <mc:Fallback>
                  <p:oleObj name="Worksheet" r:id="rId5" imgW="4038840" imgH="346500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4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6" name="Group 97"/>
          <p:cNvGrpSpPr>
            <a:grpSpLocks/>
          </p:cNvGrpSpPr>
          <p:nvPr/>
        </p:nvGrpSpPr>
        <p:grpSpPr bwMode="auto">
          <a:xfrm>
            <a:off x="3276600" y="4419600"/>
            <a:ext cx="3200400" cy="1981200"/>
            <a:chOff x="1200" y="2832"/>
            <a:chExt cx="2016" cy="1248"/>
          </a:xfrm>
        </p:grpSpPr>
        <p:grpSp>
          <p:nvGrpSpPr>
            <p:cNvPr id="45158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45160" name="Object 4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2" name="Worksheet" r:id="rId7" imgW="4027680" imgH="3453840" progId="Excel.Sheet.8">
                      <p:embed/>
                    </p:oleObj>
                  </mc:Choice>
                  <mc:Fallback>
                    <p:oleObj name="Worksheet" r:id="rId7" imgW="4027680" imgH="3453840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61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162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5159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7" name="Rectangle 103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8" name="Rectangle 104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9" name="Line 105"/>
          <p:cNvSpPr>
            <a:spLocks noChangeShapeType="1"/>
          </p:cNvSpPr>
          <p:nvPr/>
        </p:nvSpPr>
        <p:spPr bwMode="auto">
          <a:xfrm>
            <a:off x="314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06"/>
          <p:cNvSpPr>
            <a:spLocks noChangeShapeType="1"/>
          </p:cNvSpPr>
          <p:nvPr/>
        </p:nvSpPr>
        <p:spPr bwMode="auto">
          <a:xfrm>
            <a:off x="314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07"/>
          <p:cNvSpPr>
            <a:spLocks noChangeShapeType="1"/>
          </p:cNvSpPr>
          <p:nvPr/>
        </p:nvSpPr>
        <p:spPr bwMode="auto">
          <a:xfrm>
            <a:off x="314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08"/>
          <p:cNvSpPr>
            <a:spLocks noChangeShapeType="1"/>
          </p:cNvSpPr>
          <p:nvPr/>
        </p:nvSpPr>
        <p:spPr bwMode="auto">
          <a:xfrm>
            <a:off x="314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09"/>
          <p:cNvSpPr>
            <a:spLocks noChangeShapeType="1"/>
          </p:cNvSpPr>
          <p:nvPr/>
        </p:nvSpPr>
        <p:spPr bwMode="auto">
          <a:xfrm>
            <a:off x="314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10"/>
          <p:cNvSpPr>
            <a:spLocks noChangeShapeType="1"/>
          </p:cNvSpPr>
          <p:nvPr/>
        </p:nvSpPr>
        <p:spPr bwMode="auto">
          <a:xfrm>
            <a:off x="314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11"/>
          <p:cNvSpPr>
            <a:spLocks noChangeShapeType="1"/>
          </p:cNvSpPr>
          <p:nvPr/>
        </p:nvSpPr>
        <p:spPr bwMode="auto">
          <a:xfrm>
            <a:off x="314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112"/>
          <p:cNvSpPr>
            <a:spLocks noChangeShapeType="1"/>
          </p:cNvSpPr>
          <p:nvPr/>
        </p:nvSpPr>
        <p:spPr bwMode="auto">
          <a:xfrm>
            <a:off x="314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113"/>
          <p:cNvSpPr>
            <a:spLocks noChangeShapeType="1"/>
          </p:cNvSpPr>
          <p:nvPr/>
        </p:nvSpPr>
        <p:spPr bwMode="auto">
          <a:xfrm>
            <a:off x="314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114"/>
          <p:cNvSpPr>
            <a:spLocks noChangeShapeType="1"/>
          </p:cNvSpPr>
          <p:nvPr/>
        </p:nvSpPr>
        <p:spPr bwMode="auto">
          <a:xfrm>
            <a:off x="314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Line 115"/>
          <p:cNvSpPr>
            <a:spLocks noChangeShapeType="1"/>
          </p:cNvSpPr>
          <p:nvPr/>
        </p:nvSpPr>
        <p:spPr bwMode="auto">
          <a:xfrm>
            <a:off x="506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Line 116"/>
          <p:cNvSpPr>
            <a:spLocks noChangeShapeType="1"/>
          </p:cNvSpPr>
          <p:nvPr/>
        </p:nvSpPr>
        <p:spPr bwMode="auto">
          <a:xfrm>
            <a:off x="692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Line 117"/>
          <p:cNvSpPr>
            <a:spLocks noChangeShapeType="1"/>
          </p:cNvSpPr>
          <p:nvPr/>
        </p:nvSpPr>
        <p:spPr bwMode="auto">
          <a:xfrm>
            <a:off x="885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Line 118"/>
          <p:cNvSpPr>
            <a:spLocks noChangeShapeType="1"/>
          </p:cNvSpPr>
          <p:nvPr/>
        </p:nvSpPr>
        <p:spPr bwMode="auto">
          <a:xfrm>
            <a:off x="1077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Line 119"/>
          <p:cNvSpPr>
            <a:spLocks noChangeShapeType="1"/>
          </p:cNvSpPr>
          <p:nvPr/>
        </p:nvSpPr>
        <p:spPr bwMode="auto">
          <a:xfrm>
            <a:off x="1270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4" name="Line 120"/>
          <p:cNvSpPr>
            <a:spLocks noChangeShapeType="1"/>
          </p:cNvSpPr>
          <p:nvPr/>
        </p:nvSpPr>
        <p:spPr bwMode="auto">
          <a:xfrm>
            <a:off x="1457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5" name="Line 121"/>
          <p:cNvSpPr>
            <a:spLocks noChangeShapeType="1"/>
          </p:cNvSpPr>
          <p:nvPr/>
        </p:nvSpPr>
        <p:spPr bwMode="auto">
          <a:xfrm>
            <a:off x="1649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122"/>
          <p:cNvSpPr>
            <a:spLocks noChangeShapeType="1"/>
          </p:cNvSpPr>
          <p:nvPr/>
        </p:nvSpPr>
        <p:spPr bwMode="auto">
          <a:xfrm>
            <a:off x="1841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Line 123"/>
          <p:cNvSpPr>
            <a:spLocks noChangeShapeType="1"/>
          </p:cNvSpPr>
          <p:nvPr/>
        </p:nvSpPr>
        <p:spPr bwMode="auto">
          <a:xfrm>
            <a:off x="2028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8" name="Line 124"/>
          <p:cNvSpPr>
            <a:spLocks noChangeShapeType="1"/>
          </p:cNvSpPr>
          <p:nvPr/>
        </p:nvSpPr>
        <p:spPr bwMode="auto">
          <a:xfrm>
            <a:off x="2220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9" name="Rectangle 125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90" name="Line 126"/>
          <p:cNvSpPr>
            <a:spLocks noChangeShapeType="1"/>
          </p:cNvSpPr>
          <p:nvPr/>
        </p:nvSpPr>
        <p:spPr bwMode="auto">
          <a:xfrm>
            <a:off x="314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127"/>
          <p:cNvSpPr>
            <a:spLocks noChangeShapeType="1"/>
          </p:cNvSpPr>
          <p:nvPr/>
        </p:nvSpPr>
        <p:spPr bwMode="auto">
          <a:xfrm>
            <a:off x="295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128"/>
          <p:cNvSpPr>
            <a:spLocks noChangeShapeType="1"/>
          </p:cNvSpPr>
          <p:nvPr/>
        </p:nvSpPr>
        <p:spPr bwMode="auto">
          <a:xfrm>
            <a:off x="295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Line 129"/>
          <p:cNvSpPr>
            <a:spLocks noChangeShapeType="1"/>
          </p:cNvSpPr>
          <p:nvPr/>
        </p:nvSpPr>
        <p:spPr bwMode="auto">
          <a:xfrm>
            <a:off x="295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Line 130"/>
          <p:cNvSpPr>
            <a:spLocks noChangeShapeType="1"/>
          </p:cNvSpPr>
          <p:nvPr/>
        </p:nvSpPr>
        <p:spPr bwMode="auto">
          <a:xfrm>
            <a:off x="295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5" name="Line 131"/>
          <p:cNvSpPr>
            <a:spLocks noChangeShapeType="1"/>
          </p:cNvSpPr>
          <p:nvPr/>
        </p:nvSpPr>
        <p:spPr bwMode="auto">
          <a:xfrm>
            <a:off x="295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6" name="Line 132"/>
          <p:cNvSpPr>
            <a:spLocks noChangeShapeType="1"/>
          </p:cNvSpPr>
          <p:nvPr/>
        </p:nvSpPr>
        <p:spPr bwMode="auto">
          <a:xfrm>
            <a:off x="295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133"/>
          <p:cNvSpPr>
            <a:spLocks noChangeShapeType="1"/>
          </p:cNvSpPr>
          <p:nvPr/>
        </p:nvSpPr>
        <p:spPr bwMode="auto">
          <a:xfrm>
            <a:off x="295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Line 134"/>
          <p:cNvSpPr>
            <a:spLocks noChangeShapeType="1"/>
          </p:cNvSpPr>
          <p:nvPr/>
        </p:nvSpPr>
        <p:spPr bwMode="auto">
          <a:xfrm>
            <a:off x="295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Line 135"/>
          <p:cNvSpPr>
            <a:spLocks noChangeShapeType="1"/>
          </p:cNvSpPr>
          <p:nvPr/>
        </p:nvSpPr>
        <p:spPr bwMode="auto">
          <a:xfrm>
            <a:off x="295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0" name="Line 136"/>
          <p:cNvSpPr>
            <a:spLocks noChangeShapeType="1"/>
          </p:cNvSpPr>
          <p:nvPr/>
        </p:nvSpPr>
        <p:spPr bwMode="auto">
          <a:xfrm>
            <a:off x="295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1" name="Line 137"/>
          <p:cNvSpPr>
            <a:spLocks noChangeShapeType="1"/>
          </p:cNvSpPr>
          <p:nvPr/>
        </p:nvSpPr>
        <p:spPr bwMode="auto">
          <a:xfrm>
            <a:off x="295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2" name="Line 138"/>
          <p:cNvSpPr>
            <a:spLocks noChangeShapeType="1"/>
          </p:cNvSpPr>
          <p:nvPr/>
        </p:nvSpPr>
        <p:spPr bwMode="auto">
          <a:xfrm>
            <a:off x="314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3" name="Line 139"/>
          <p:cNvSpPr>
            <a:spLocks noChangeShapeType="1"/>
          </p:cNvSpPr>
          <p:nvPr/>
        </p:nvSpPr>
        <p:spPr bwMode="auto">
          <a:xfrm flipV="1">
            <a:off x="314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4" name="Line 140"/>
          <p:cNvSpPr>
            <a:spLocks noChangeShapeType="1"/>
          </p:cNvSpPr>
          <p:nvPr/>
        </p:nvSpPr>
        <p:spPr bwMode="auto">
          <a:xfrm flipV="1">
            <a:off x="506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5" name="Line 141"/>
          <p:cNvSpPr>
            <a:spLocks noChangeShapeType="1"/>
          </p:cNvSpPr>
          <p:nvPr/>
        </p:nvSpPr>
        <p:spPr bwMode="auto">
          <a:xfrm flipV="1">
            <a:off x="692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6" name="Line 142"/>
          <p:cNvSpPr>
            <a:spLocks noChangeShapeType="1"/>
          </p:cNvSpPr>
          <p:nvPr/>
        </p:nvSpPr>
        <p:spPr bwMode="auto">
          <a:xfrm flipV="1">
            <a:off x="885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7" name="Line 143"/>
          <p:cNvSpPr>
            <a:spLocks noChangeShapeType="1"/>
          </p:cNvSpPr>
          <p:nvPr/>
        </p:nvSpPr>
        <p:spPr bwMode="auto">
          <a:xfrm flipV="1">
            <a:off x="1077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8" name="Line 144"/>
          <p:cNvSpPr>
            <a:spLocks noChangeShapeType="1"/>
          </p:cNvSpPr>
          <p:nvPr/>
        </p:nvSpPr>
        <p:spPr bwMode="auto">
          <a:xfrm flipV="1">
            <a:off x="1270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9" name="Line 145"/>
          <p:cNvSpPr>
            <a:spLocks noChangeShapeType="1"/>
          </p:cNvSpPr>
          <p:nvPr/>
        </p:nvSpPr>
        <p:spPr bwMode="auto">
          <a:xfrm flipV="1">
            <a:off x="1457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0" name="Line 146"/>
          <p:cNvSpPr>
            <a:spLocks noChangeShapeType="1"/>
          </p:cNvSpPr>
          <p:nvPr/>
        </p:nvSpPr>
        <p:spPr bwMode="auto">
          <a:xfrm flipV="1">
            <a:off x="1649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1" name="Line 147"/>
          <p:cNvSpPr>
            <a:spLocks noChangeShapeType="1"/>
          </p:cNvSpPr>
          <p:nvPr/>
        </p:nvSpPr>
        <p:spPr bwMode="auto">
          <a:xfrm flipV="1">
            <a:off x="1841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2" name="Line 148"/>
          <p:cNvSpPr>
            <a:spLocks noChangeShapeType="1"/>
          </p:cNvSpPr>
          <p:nvPr/>
        </p:nvSpPr>
        <p:spPr bwMode="auto">
          <a:xfrm flipV="1">
            <a:off x="2028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Line 149"/>
          <p:cNvSpPr>
            <a:spLocks noChangeShapeType="1"/>
          </p:cNvSpPr>
          <p:nvPr/>
        </p:nvSpPr>
        <p:spPr bwMode="auto">
          <a:xfrm flipV="1">
            <a:off x="2220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4" name="Freeform 150"/>
          <p:cNvSpPr>
            <a:spLocks/>
          </p:cNvSpPr>
          <p:nvPr/>
        </p:nvSpPr>
        <p:spPr bwMode="auto">
          <a:xfrm>
            <a:off x="839788" y="2824163"/>
            <a:ext cx="90487" cy="93662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5" name="Freeform 151"/>
          <p:cNvSpPr>
            <a:spLocks/>
          </p:cNvSpPr>
          <p:nvPr/>
        </p:nvSpPr>
        <p:spPr bwMode="auto">
          <a:xfrm>
            <a:off x="1604963" y="3302000"/>
            <a:ext cx="88900" cy="93663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6" name="Freeform 152"/>
          <p:cNvSpPr>
            <a:spLocks/>
          </p:cNvSpPr>
          <p:nvPr/>
        </p:nvSpPr>
        <p:spPr bwMode="auto">
          <a:xfrm>
            <a:off x="1033463" y="2662238"/>
            <a:ext cx="88900" cy="93662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7" name="Freeform 153"/>
          <p:cNvSpPr>
            <a:spLocks/>
          </p:cNvSpPr>
          <p:nvPr/>
        </p:nvSpPr>
        <p:spPr bwMode="auto">
          <a:xfrm>
            <a:off x="839788" y="2501900"/>
            <a:ext cx="90487" cy="93663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8" name="Freeform 154"/>
          <p:cNvSpPr>
            <a:spLocks/>
          </p:cNvSpPr>
          <p:nvPr/>
        </p:nvSpPr>
        <p:spPr bwMode="auto">
          <a:xfrm>
            <a:off x="1797050" y="2984500"/>
            <a:ext cx="90488" cy="95250"/>
          </a:xfrm>
          <a:custGeom>
            <a:avLst/>
            <a:gdLst>
              <a:gd name="T0" fmla="*/ 2147483646 w 57"/>
              <a:gd name="T1" fmla="*/ 0 h 60"/>
              <a:gd name="T2" fmla="*/ 2147483646 w 57"/>
              <a:gd name="T3" fmla="*/ 2147483646 h 60"/>
              <a:gd name="T4" fmla="*/ 2147483646 w 57"/>
              <a:gd name="T5" fmla="*/ 2147483646 h 60"/>
              <a:gd name="T6" fmla="*/ 0 w 57"/>
              <a:gd name="T7" fmla="*/ 2147483646 h 60"/>
              <a:gd name="T8" fmla="*/ 2147483646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19" name="Freeform 155"/>
          <p:cNvSpPr>
            <a:spLocks/>
          </p:cNvSpPr>
          <p:nvPr/>
        </p:nvSpPr>
        <p:spPr bwMode="auto">
          <a:xfrm>
            <a:off x="1033463" y="2984500"/>
            <a:ext cx="88900" cy="95250"/>
          </a:xfrm>
          <a:custGeom>
            <a:avLst/>
            <a:gdLst>
              <a:gd name="T0" fmla="*/ 2147483646 w 56"/>
              <a:gd name="T1" fmla="*/ 0 h 60"/>
              <a:gd name="T2" fmla="*/ 2147483646 w 56"/>
              <a:gd name="T3" fmla="*/ 2147483646 h 60"/>
              <a:gd name="T4" fmla="*/ 2147483646 w 56"/>
              <a:gd name="T5" fmla="*/ 2147483646 h 60"/>
              <a:gd name="T6" fmla="*/ 0 w 56"/>
              <a:gd name="T7" fmla="*/ 2147483646 h 60"/>
              <a:gd name="T8" fmla="*/ 2147483646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20" name="Freeform 156"/>
          <p:cNvSpPr>
            <a:spLocks/>
          </p:cNvSpPr>
          <p:nvPr/>
        </p:nvSpPr>
        <p:spPr bwMode="auto">
          <a:xfrm>
            <a:off x="1225550" y="3624263"/>
            <a:ext cx="90488" cy="93662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21" name="Freeform 157"/>
          <p:cNvSpPr>
            <a:spLocks/>
          </p:cNvSpPr>
          <p:nvPr/>
        </p:nvSpPr>
        <p:spPr bwMode="auto">
          <a:xfrm>
            <a:off x="1225550" y="2984500"/>
            <a:ext cx="90488" cy="95250"/>
          </a:xfrm>
          <a:custGeom>
            <a:avLst/>
            <a:gdLst>
              <a:gd name="T0" fmla="*/ 2147483646 w 57"/>
              <a:gd name="T1" fmla="*/ 0 h 60"/>
              <a:gd name="T2" fmla="*/ 2147483646 w 57"/>
              <a:gd name="T3" fmla="*/ 2147483646 h 60"/>
              <a:gd name="T4" fmla="*/ 2147483646 w 57"/>
              <a:gd name="T5" fmla="*/ 2147483646 h 60"/>
              <a:gd name="T6" fmla="*/ 0 w 57"/>
              <a:gd name="T7" fmla="*/ 2147483646 h 60"/>
              <a:gd name="T8" fmla="*/ 2147483646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22" name="Rectangle 158"/>
          <p:cNvSpPr>
            <a:spLocks noChangeArrowheads="1"/>
          </p:cNvSpPr>
          <p:nvPr/>
        </p:nvSpPr>
        <p:spPr bwMode="auto">
          <a:xfrm>
            <a:off x="223838" y="37846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0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23" name="Rectangle 159"/>
          <p:cNvSpPr>
            <a:spLocks noChangeArrowheads="1"/>
          </p:cNvSpPr>
          <p:nvPr/>
        </p:nvSpPr>
        <p:spPr bwMode="auto">
          <a:xfrm>
            <a:off x="223838" y="36242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1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24" name="Rectangle 160"/>
          <p:cNvSpPr>
            <a:spLocks noChangeArrowheads="1"/>
          </p:cNvSpPr>
          <p:nvPr/>
        </p:nvSpPr>
        <p:spPr bwMode="auto">
          <a:xfrm>
            <a:off x="223838" y="34623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2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25" name="Rectangle 161"/>
          <p:cNvSpPr>
            <a:spLocks noChangeArrowheads="1"/>
          </p:cNvSpPr>
          <p:nvPr/>
        </p:nvSpPr>
        <p:spPr bwMode="auto">
          <a:xfrm>
            <a:off x="223838" y="33020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3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26" name="Rectangle 162"/>
          <p:cNvSpPr>
            <a:spLocks noChangeArrowheads="1"/>
          </p:cNvSpPr>
          <p:nvPr/>
        </p:nvSpPr>
        <p:spPr bwMode="auto">
          <a:xfrm>
            <a:off x="223838" y="31400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4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27" name="Rectangle 163"/>
          <p:cNvSpPr>
            <a:spLocks noChangeArrowheads="1"/>
          </p:cNvSpPr>
          <p:nvPr/>
        </p:nvSpPr>
        <p:spPr bwMode="auto">
          <a:xfrm>
            <a:off x="223838" y="29781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5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28" name="Rectangle 164"/>
          <p:cNvSpPr>
            <a:spLocks noChangeArrowheads="1"/>
          </p:cNvSpPr>
          <p:nvPr/>
        </p:nvSpPr>
        <p:spPr bwMode="auto">
          <a:xfrm>
            <a:off x="223838" y="28241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6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29" name="Rectangle 165"/>
          <p:cNvSpPr>
            <a:spLocks noChangeArrowheads="1"/>
          </p:cNvSpPr>
          <p:nvPr/>
        </p:nvSpPr>
        <p:spPr bwMode="auto">
          <a:xfrm>
            <a:off x="223838" y="26622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7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0" name="Rectangle 166"/>
          <p:cNvSpPr>
            <a:spLocks noChangeArrowheads="1"/>
          </p:cNvSpPr>
          <p:nvPr/>
        </p:nvSpPr>
        <p:spPr bwMode="auto">
          <a:xfrm>
            <a:off x="223838" y="25019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8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1" name="Rectangle 167"/>
          <p:cNvSpPr>
            <a:spLocks noChangeArrowheads="1"/>
          </p:cNvSpPr>
          <p:nvPr/>
        </p:nvSpPr>
        <p:spPr bwMode="auto">
          <a:xfrm>
            <a:off x="223838" y="23399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9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2" name="Rectangle 168"/>
          <p:cNvSpPr>
            <a:spLocks noChangeArrowheads="1"/>
          </p:cNvSpPr>
          <p:nvPr/>
        </p:nvSpPr>
        <p:spPr bwMode="auto">
          <a:xfrm>
            <a:off x="185738" y="21780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10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3" name="Rectangle 169"/>
          <p:cNvSpPr>
            <a:spLocks noChangeArrowheads="1"/>
          </p:cNvSpPr>
          <p:nvPr/>
        </p:nvSpPr>
        <p:spPr bwMode="auto">
          <a:xfrm>
            <a:off x="2952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0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4" name="Rectangle 170"/>
          <p:cNvSpPr>
            <a:spLocks noChangeArrowheads="1"/>
          </p:cNvSpPr>
          <p:nvPr/>
        </p:nvSpPr>
        <p:spPr bwMode="auto">
          <a:xfrm>
            <a:off x="4873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1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5" name="Rectangle 171"/>
          <p:cNvSpPr>
            <a:spLocks noChangeArrowheads="1"/>
          </p:cNvSpPr>
          <p:nvPr/>
        </p:nvSpPr>
        <p:spPr bwMode="auto">
          <a:xfrm>
            <a:off x="67310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2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6" name="Rectangle 172"/>
          <p:cNvSpPr>
            <a:spLocks noChangeArrowheads="1"/>
          </p:cNvSpPr>
          <p:nvPr/>
        </p:nvSpPr>
        <p:spPr bwMode="auto">
          <a:xfrm>
            <a:off x="8667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3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7" name="Rectangle 173"/>
          <p:cNvSpPr>
            <a:spLocks noChangeArrowheads="1"/>
          </p:cNvSpPr>
          <p:nvPr/>
        </p:nvSpPr>
        <p:spPr bwMode="auto">
          <a:xfrm>
            <a:off x="10588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4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8" name="Rectangle 174"/>
          <p:cNvSpPr>
            <a:spLocks noChangeArrowheads="1"/>
          </p:cNvSpPr>
          <p:nvPr/>
        </p:nvSpPr>
        <p:spPr bwMode="auto">
          <a:xfrm>
            <a:off x="125095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5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39" name="Rectangle 175"/>
          <p:cNvSpPr>
            <a:spLocks noChangeArrowheads="1"/>
          </p:cNvSpPr>
          <p:nvPr/>
        </p:nvSpPr>
        <p:spPr bwMode="auto">
          <a:xfrm>
            <a:off x="14382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6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40" name="Rectangle 176"/>
          <p:cNvSpPr>
            <a:spLocks noChangeArrowheads="1"/>
          </p:cNvSpPr>
          <p:nvPr/>
        </p:nvSpPr>
        <p:spPr bwMode="auto">
          <a:xfrm>
            <a:off x="16303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7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41" name="Rectangle 177"/>
          <p:cNvSpPr>
            <a:spLocks noChangeArrowheads="1"/>
          </p:cNvSpPr>
          <p:nvPr/>
        </p:nvSpPr>
        <p:spPr bwMode="auto">
          <a:xfrm>
            <a:off x="182245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8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42" name="Rectangle 178"/>
          <p:cNvSpPr>
            <a:spLocks noChangeArrowheads="1"/>
          </p:cNvSpPr>
          <p:nvPr/>
        </p:nvSpPr>
        <p:spPr bwMode="auto">
          <a:xfrm>
            <a:off x="20097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9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43" name="Rectangle 179"/>
          <p:cNvSpPr>
            <a:spLocks noChangeArrowheads="1"/>
          </p:cNvSpPr>
          <p:nvPr/>
        </p:nvSpPr>
        <p:spPr bwMode="auto">
          <a:xfrm>
            <a:off x="2182813" y="38925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600">
                <a:solidFill>
                  <a:srgbClr val="000000"/>
                </a:solidFill>
                <a:latin typeface="Arial" panose="020B0604020202020204" pitchFamily="34" charset="0"/>
                <a:ea typeface="굴림"/>
                <a:cs typeface="굴림"/>
              </a:rPr>
              <a:t>10</a:t>
            </a:r>
            <a:endParaRPr lang="ko-KR" altLang="en-US" sz="2400">
              <a:ea typeface="굴림"/>
              <a:cs typeface="굴림"/>
            </a:endParaRPr>
          </a:p>
        </p:txBody>
      </p:sp>
      <p:sp>
        <p:nvSpPr>
          <p:cNvPr id="45144" name="Rectangle 180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145" name="Text Box 181"/>
          <p:cNvSpPr txBox="1">
            <a:spLocks noChangeArrowheads="1"/>
          </p:cNvSpPr>
          <p:nvPr/>
        </p:nvSpPr>
        <p:spPr bwMode="auto">
          <a:xfrm>
            <a:off x="228600" y="4572000"/>
            <a:ext cx="19050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/>
                <a:cs typeface="굴림"/>
              </a:rPr>
              <a:t>K=2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/>
                <a:cs typeface="굴림"/>
              </a:rPr>
              <a:t>Arbitrarily choose K object as initial cluster center</a:t>
            </a:r>
          </a:p>
        </p:txBody>
      </p:sp>
      <p:sp>
        <p:nvSpPr>
          <p:cNvPr id="45146" name="Line 182"/>
          <p:cNvSpPr>
            <a:spLocks noChangeShapeType="1"/>
          </p:cNvSpPr>
          <p:nvPr/>
        </p:nvSpPr>
        <p:spPr bwMode="auto">
          <a:xfrm flipV="1">
            <a:off x="1066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47" name="Line 183"/>
          <p:cNvSpPr>
            <a:spLocks noChangeShapeType="1"/>
          </p:cNvSpPr>
          <p:nvPr/>
        </p:nvSpPr>
        <p:spPr bwMode="auto">
          <a:xfrm>
            <a:off x="2438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48" name="Text Box 184"/>
          <p:cNvSpPr txBox="1">
            <a:spLocks noChangeArrowheads="1"/>
          </p:cNvSpPr>
          <p:nvPr/>
        </p:nvSpPr>
        <p:spPr bwMode="auto">
          <a:xfrm>
            <a:off x="2362200" y="3124200"/>
            <a:ext cx="838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/>
                <a:cs typeface="굴림"/>
              </a:rPr>
              <a:t>Assign each objects to most similar center</a:t>
            </a:r>
          </a:p>
        </p:txBody>
      </p:sp>
      <p:sp>
        <p:nvSpPr>
          <p:cNvPr id="45149" name="Text Box 185"/>
          <p:cNvSpPr txBox="1">
            <a:spLocks noChangeArrowheads="1"/>
          </p:cNvSpPr>
          <p:nvPr/>
        </p:nvSpPr>
        <p:spPr bwMode="auto">
          <a:xfrm>
            <a:off x="5638800" y="3048000"/>
            <a:ext cx="838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/>
                <a:cs typeface="굴림"/>
              </a:rPr>
              <a:t>Update the cluster means</a:t>
            </a:r>
          </a:p>
        </p:txBody>
      </p:sp>
      <p:sp>
        <p:nvSpPr>
          <p:cNvPr id="45150" name="Freeform 186"/>
          <p:cNvSpPr>
            <a:spLocks/>
          </p:cNvSpPr>
          <p:nvPr/>
        </p:nvSpPr>
        <p:spPr bwMode="auto">
          <a:xfrm>
            <a:off x="838200" y="3136900"/>
            <a:ext cx="88900" cy="95250"/>
          </a:xfrm>
          <a:custGeom>
            <a:avLst/>
            <a:gdLst>
              <a:gd name="T0" fmla="*/ 2147483646 w 56"/>
              <a:gd name="T1" fmla="*/ 0 h 60"/>
              <a:gd name="T2" fmla="*/ 2147483646 w 56"/>
              <a:gd name="T3" fmla="*/ 2147483646 h 60"/>
              <a:gd name="T4" fmla="*/ 2147483646 w 56"/>
              <a:gd name="T5" fmla="*/ 2147483646 h 60"/>
              <a:gd name="T6" fmla="*/ 0 w 56"/>
              <a:gd name="T7" fmla="*/ 2147483646 h 60"/>
              <a:gd name="T8" fmla="*/ 2147483646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51" name="Freeform 187"/>
          <p:cNvSpPr>
            <a:spLocks/>
          </p:cNvSpPr>
          <p:nvPr/>
        </p:nvSpPr>
        <p:spPr bwMode="auto">
          <a:xfrm>
            <a:off x="1600200" y="2971800"/>
            <a:ext cx="88900" cy="93663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52" name="Oval 188"/>
          <p:cNvSpPr>
            <a:spLocks noChangeArrowheads="1"/>
          </p:cNvSpPr>
          <p:nvPr/>
        </p:nvSpPr>
        <p:spPr bwMode="auto">
          <a:xfrm>
            <a:off x="457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153" name="Oval 189"/>
          <p:cNvSpPr>
            <a:spLocks noChangeArrowheads="1"/>
          </p:cNvSpPr>
          <p:nvPr/>
        </p:nvSpPr>
        <p:spPr bwMode="auto">
          <a:xfrm>
            <a:off x="1973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154" name="Text Box 190"/>
          <p:cNvSpPr txBox="1">
            <a:spLocks noChangeArrowheads="1"/>
          </p:cNvSpPr>
          <p:nvPr/>
        </p:nvSpPr>
        <p:spPr bwMode="auto">
          <a:xfrm>
            <a:off x="5638800" y="5334000"/>
            <a:ext cx="838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/>
                <a:cs typeface="굴림"/>
              </a:rPr>
              <a:t>Update the cluster means</a:t>
            </a:r>
          </a:p>
        </p:txBody>
      </p:sp>
      <p:sp>
        <p:nvSpPr>
          <p:cNvPr id="45155" name="Text Box 191"/>
          <p:cNvSpPr txBox="1">
            <a:spLocks noChangeArrowheads="1"/>
          </p:cNvSpPr>
          <p:nvPr/>
        </p:nvSpPr>
        <p:spPr bwMode="auto">
          <a:xfrm>
            <a:off x="7848600" y="4114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/>
                <a:cs typeface="굴림"/>
              </a:rPr>
              <a:t>reassign</a:t>
            </a:r>
          </a:p>
        </p:txBody>
      </p:sp>
      <p:sp>
        <p:nvSpPr>
          <p:cNvPr id="45156" name="Line 192"/>
          <p:cNvSpPr>
            <a:spLocks noChangeShapeType="1"/>
          </p:cNvSpPr>
          <p:nvPr/>
        </p:nvSpPr>
        <p:spPr bwMode="auto">
          <a:xfrm flipV="1">
            <a:off x="4267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157" name="Text Box 193"/>
          <p:cNvSpPr txBox="1">
            <a:spLocks noChangeArrowheads="1"/>
          </p:cNvSpPr>
          <p:nvPr/>
        </p:nvSpPr>
        <p:spPr bwMode="auto">
          <a:xfrm>
            <a:off x="4419600" y="4114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ea typeface="굴림"/>
                <a:cs typeface="굴림"/>
              </a:rPr>
              <a:t>reassign</a:t>
            </a:r>
          </a:p>
        </p:txBody>
      </p:sp>
    </p:spTree>
    <p:extLst>
      <p:ext uri="{BB962C8B-B14F-4D97-AF65-F5344CB8AC3E}">
        <p14:creationId xmlns:p14="http://schemas.microsoft.com/office/powerpoint/2010/main" val="228974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1625" y="1076325"/>
            <a:ext cx="8712200" cy="5434013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000"/>
              <a:t>Cluster the following eight points (with (x, y) representing locations) into three clusters   </a:t>
            </a:r>
          </a:p>
          <a:p>
            <a:pPr lvl="1"/>
            <a:r>
              <a:rPr lang="en-US" altLang="en-US" sz="2000"/>
              <a:t>A1(2, 10)  A2(2, 5)  A3(8, 4)  A4(5, 8)  A5(7, 5)  A6(6, 4)  A7(1, 2)  A8(4, 9)</a:t>
            </a:r>
          </a:p>
          <a:p>
            <a:r>
              <a:rPr lang="en-US" altLang="en-US" sz="2000"/>
              <a:t>Initial cluster centers are: </a:t>
            </a:r>
          </a:p>
          <a:p>
            <a:pPr lvl="1"/>
            <a:r>
              <a:rPr lang="en-US" altLang="en-US" sz="2000"/>
              <a:t>C1	A1(2, 10),  </a:t>
            </a:r>
          </a:p>
          <a:p>
            <a:pPr lvl="1"/>
            <a:r>
              <a:rPr lang="en-US" altLang="en-US" sz="2000"/>
              <a:t>C2	A4(5, 8)</a:t>
            </a:r>
            <a:r>
              <a:rPr lang="bg-BG" altLang="en-US" sz="2000"/>
              <a:t>  </a:t>
            </a:r>
            <a:r>
              <a:rPr lang="en-US" altLang="en-US" sz="2000"/>
              <a:t>and  </a:t>
            </a:r>
          </a:p>
          <a:p>
            <a:pPr lvl="1"/>
            <a:r>
              <a:rPr lang="en-US" altLang="en-US" sz="2000"/>
              <a:t>C3	A7(1, 2)</a:t>
            </a:r>
          </a:p>
          <a:p>
            <a:r>
              <a:rPr lang="en-US" altLang="en-US" sz="2000"/>
              <a:t>The distance function between two points  </a:t>
            </a:r>
            <a:r>
              <a:rPr lang="en-US" altLang="en-US" sz="2000" i="1"/>
              <a:t>a=(x1, y1)</a:t>
            </a:r>
            <a:r>
              <a:rPr lang="en-US" altLang="en-US" sz="2000"/>
              <a:t>  and  </a:t>
            </a:r>
            <a:r>
              <a:rPr lang="en-US" altLang="en-US" sz="2000" i="1"/>
              <a:t>b=(x2, y2) </a:t>
            </a:r>
            <a:r>
              <a:rPr lang="en-US" altLang="en-US" sz="2000"/>
              <a:t> is defined as:   </a:t>
            </a:r>
          </a:p>
          <a:p>
            <a:pPr lvl="1"/>
            <a:r>
              <a:rPr lang="en-US" altLang="en-US" sz="2000" i="1"/>
              <a:t>ρ(a, b) = |x2 – x1| + |y2 – y1|</a:t>
            </a:r>
            <a:r>
              <a:rPr lang="en-US" altLang="en-US" sz="2000"/>
              <a:t> </a:t>
            </a:r>
          </a:p>
          <a:p>
            <a:r>
              <a:rPr lang="en-US" altLang="en-US" sz="2000"/>
              <a:t>Use k-means algorithm to find the three cluster centers after the second iteration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Iteration 1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35113"/>
          <a:ext cx="8461375" cy="3879850"/>
        </p:xfrm>
        <a:graphic>
          <a:graphicData uri="http://schemas.openxmlformats.org/drawingml/2006/table">
            <a:tbl>
              <a:tblPr firstRow="1" firstCol="1" lastCol="1" bandRow="1" bandCol="1">
                <a:tableStyleId>{5C22544A-7EE6-4342-B048-85BDC9FD1C3A}</a:tableStyleId>
              </a:tblPr>
              <a:tblGrid>
                <a:gridCol w="488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7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9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9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59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29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(2, 10)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(5, 8)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        (1, 2)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Dist</a:t>
                      </a:r>
                      <a:r>
                        <a:rPr lang="en-US" sz="1800" dirty="0">
                          <a:effectLst/>
                        </a:rPr>
                        <a:t> Mean 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Dist Mean 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Dist Mean 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Cluster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(2, 10)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(2, 5)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(8, 4)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(5, 8)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(7, 5)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(6, 4)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(1, 2)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(4, 9)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7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Calculate the distance from the first point (2, 10)  to each of the three means, by using the distance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230438"/>
            <a:ext cx="4800600" cy="2370137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point		mean1</a:t>
            </a:r>
          </a:p>
          <a:p>
            <a:pPr eaLnBrk="1" hangingPunct="1"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EE0077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		(</a:t>
            </a:r>
            <a:r>
              <a:rPr 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32D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eaLnBrk="1" hangingPunct="1">
              <a:defRPr/>
            </a:pP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bg-BG" sz="2000" i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ρ(point, mean1) = |x2 – x1| + |y2 – y1|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  = |</a:t>
            </a:r>
            <a:r>
              <a:rPr lang="en-US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| 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>
                <a:solidFill>
                  <a:srgbClr val="32D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>
                <a:solidFill>
                  <a:srgbClr val="EE0077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	  =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554538"/>
            <a:ext cx="4645025" cy="2246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point		mean</a:t>
            </a:r>
            <a:r>
              <a:rPr lang="bg-BG" sz="200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y2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>
                <a:solidFill>
                  <a:srgbClr val="EE0077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  		(</a:t>
            </a:r>
            <a:r>
              <a:rPr lang="bg-BG" sz="2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sz="2000">
                <a:solidFill>
                  <a:srgbClr val="32D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eaLnBrk="1" hangingPunct="1">
              <a:defRPr/>
            </a:pPr>
            <a:r>
              <a:rPr lang="bg-BG" sz="200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>
                <a:latin typeface="Times New Roman" pitchFamily="18" charset="0"/>
                <a:cs typeface="Times New Roman" pitchFamily="18" charset="0"/>
              </a:rPr>
              <a:t>ρ(point, mean</a:t>
            </a:r>
            <a:r>
              <a:rPr lang="bg-BG" sz="2000" i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) = |x2 – x1| + |y2 – y1|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>
                <a:latin typeface="Times New Roman" pitchFamily="18" charset="0"/>
                <a:cs typeface="Times New Roman" pitchFamily="18" charset="0"/>
              </a:rPr>
              <a:t>		  = |</a:t>
            </a:r>
            <a:r>
              <a:rPr lang="bg-BG" sz="2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| +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bg-BG" sz="2000">
                <a:solidFill>
                  <a:srgbClr val="32D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>
                <a:solidFill>
                  <a:srgbClr val="EE0077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|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>
                <a:latin typeface="Times New Roman" pitchFamily="18" charset="0"/>
                <a:cs typeface="Times New Roman" pitchFamily="18" charset="0"/>
              </a:rPr>
              <a:t>		  = </a:t>
            </a:r>
            <a:r>
              <a:rPr lang="bg-BG" sz="2000">
                <a:latin typeface="Times New Roman" pitchFamily="18" charset="0"/>
                <a:cs typeface="Times New Roman" pitchFamily="18" charset="0"/>
              </a:rPr>
              <a:t>9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81575" y="2230438"/>
            <a:ext cx="4162425" cy="2246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point		mean</a:t>
            </a:r>
            <a:r>
              <a:rPr lang="bg-BG" sz="2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y2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>
                <a:solidFill>
                  <a:srgbClr val="EE0077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  		(</a:t>
            </a:r>
            <a:r>
              <a:rPr lang="bg-BG" sz="2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bg-BG" sz="2000">
                <a:solidFill>
                  <a:srgbClr val="32D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eaLnBrk="1" hangingPunct="1">
              <a:defRPr/>
            </a:pPr>
            <a:r>
              <a:rPr lang="bg-BG" sz="200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>
                <a:latin typeface="Times New Roman" pitchFamily="18" charset="0"/>
                <a:cs typeface="Times New Roman" pitchFamily="18" charset="0"/>
              </a:rPr>
              <a:t>ρ(point, mean</a:t>
            </a:r>
            <a:r>
              <a:rPr lang="bg-BG" sz="2000" i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) = |x2 – x1| + |y2 – y1|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>
                <a:latin typeface="Times New Roman" pitchFamily="18" charset="0"/>
                <a:cs typeface="Times New Roman" pitchFamily="18" charset="0"/>
              </a:rPr>
              <a:t>		  = |</a:t>
            </a:r>
            <a:r>
              <a:rPr lang="bg-BG" sz="20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bg-BG" sz="20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>
                <a:solidFill>
                  <a:srgbClr val="993366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| +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bg-BG" sz="2000">
                <a:solidFill>
                  <a:srgbClr val="32D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>
                <a:solidFill>
                  <a:srgbClr val="EE0077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|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i="1">
                <a:latin typeface="Times New Roman" pitchFamily="18" charset="0"/>
                <a:cs typeface="Times New Roman" pitchFamily="18" charset="0"/>
              </a:rPr>
              <a:t>		  = </a:t>
            </a:r>
            <a:r>
              <a:rPr lang="bg-BG" sz="200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Iteration 1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77975"/>
          <a:ext cx="8461375" cy="3879850"/>
        </p:xfrm>
        <a:graphic>
          <a:graphicData uri="http://schemas.openxmlformats.org/drawingml/2006/table">
            <a:tbl>
              <a:tblPr firstRow="1" firstCol="1" lastCol="1" bandRow="1" bandCol="1">
                <a:tableStyleId>{5C22544A-7EE6-4342-B048-85BDC9FD1C3A}</a:tableStyleId>
              </a:tblPr>
              <a:tblGrid>
                <a:gridCol w="488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7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9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9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59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29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         (2, 10)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        (5, 8)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         (1, 2)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Point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Dist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Mean 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Dist Mean 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Dist Mean 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Cluster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(2, 10)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(2, 5)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(8, 4)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(5, 8)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A5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(7, 5)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A6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(6, 4)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A7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(1, 2)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A8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(4, 9)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235" name="Rectangle 4"/>
          <p:cNvSpPr>
            <a:spLocks noChangeArrowheads="1"/>
          </p:cNvSpPr>
          <p:nvPr/>
        </p:nvSpPr>
        <p:spPr bwMode="auto">
          <a:xfrm>
            <a:off x="1905000" y="5853113"/>
            <a:ext cx="7086600" cy="7080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Cluster 1		Cluster 2		Cluster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(2, 10)</a:t>
            </a:r>
          </a:p>
        </p:txBody>
      </p:sp>
    </p:spTree>
    <p:extLst>
      <p:ext uri="{BB962C8B-B14F-4D97-AF65-F5344CB8AC3E}">
        <p14:creationId xmlns:p14="http://schemas.microsoft.com/office/powerpoint/2010/main" val="12522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Calculate the distance of second point  (2, 5) to each of the three means, by using the distance function: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286000"/>
            <a:ext cx="4648200" cy="2246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/>
              <a:t>point		mean1</a:t>
            </a:r>
          </a:p>
          <a:p>
            <a:pPr eaLnBrk="1" hangingPunct="1">
              <a:defRPr/>
            </a:pPr>
            <a:r>
              <a:rPr lang="en-US" sz="2000" i="1" dirty="0"/>
              <a:t>x1</a:t>
            </a:r>
            <a:r>
              <a:rPr lang="en-US" sz="2000" dirty="0"/>
              <a:t>, </a:t>
            </a:r>
            <a:r>
              <a:rPr lang="en-US" sz="2000" i="1" dirty="0"/>
              <a:t>y1</a:t>
            </a:r>
            <a:r>
              <a:rPr lang="en-US" sz="2000" dirty="0"/>
              <a:t>		</a:t>
            </a:r>
            <a:r>
              <a:rPr lang="en-US" sz="2000" i="1" dirty="0"/>
              <a:t>x2</a:t>
            </a:r>
            <a:r>
              <a:rPr lang="en-US" sz="2000" dirty="0"/>
              <a:t>, </a:t>
            </a:r>
            <a:r>
              <a:rPr lang="en-US" sz="2000" i="1" dirty="0"/>
              <a:t>y2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(2, 5)  		(2, 10)  </a:t>
            </a:r>
          </a:p>
          <a:p>
            <a:pPr eaLnBrk="1" hangingPunct="1">
              <a:defRPr/>
            </a:pPr>
            <a:r>
              <a:rPr lang="bg-BG" sz="2000" dirty="0"/>
              <a:t> 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ρ(point, mean1) = |x2 – x1| +|y2 – y1|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		  = |</a:t>
            </a:r>
            <a:r>
              <a:rPr lang="en-US" sz="2000" dirty="0"/>
              <a:t>2</a:t>
            </a:r>
            <a:r>
              <a:rPr lang="en-US" sz="2000" i="1" dirty="0"/>
              <a:t> – </a:t>
            </a:r>
            <a:r>
              <a:rPr lang="en-US" sz="2000" dirty="0"/>
              <a:t>2</a:t>
            </a:r>
            <a:r>
              <a:rPr lang="en-US" sz="2000" i="1" dirty="0"/>
              <a:t>| + </a:t>
            </a:r>
            <a:r>
              <a:rPr lang="en-US" sz="2000" dirty="0"/>
              <a:t>|10</a:t>
            </a:r>
            <a:r>
              <a:rPr lang="en-US" sz="2000" i="1" dirty="0"/>
              <a:t> – </a:t>
            </a:r>
            <a:r>
              <a:rPr lang="en-US" sz="2000" dirty="0"/>
              <a:t>5</a:t>
            </a:r>
            <a:r>
              <a:rPr lang="en-US" sz="2000" i="1" dirty="0"/>
              <a:t>|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		  = </a:t>
            </a:r>
            <a:r>
              <a:rPr lang="en-US" sz="20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608513"/>
            <a:ext cx="5105400" cy="2246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/>
              <a:t>point		mean</a:t>
            </a:r>
            <a:r>
              <a:rPr lang="bg-BG" sz="2000" dirty="0"/>
              <a:t>3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x1</a:t>
            </a:r>
            <a:r>
              <a:rPr lang="en-US" sz="2000" dirty="0"/>
              <a:t>, </a:t>
            </a:r>
            <a:r>
              <a:rPr lang="en-US" sz="2000" i="1" dirty="0"/>
              <a:t>y1</a:t>
            </a:r>
            <a:r>
              <a:rPr lang="en-US" sz="2000" dirty="0"/>
              <a:t>		</a:t>
            </a:r>
            <a:r>
              <a:rPr lang="en-US" sz="2000" i="1" dirty="0"/>
              <a:t>x2</a:t>
            </a:r>
            <a:r>
              <a:rPr lang="en-US" sz="2000" dirty="0"/>
              <a:t>, </a:t>
            </a:r>
            <a:r>
              <a:rPr lang="en-US" sz="2000" i="1" dirty="0"/>
              <a:t>y2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(2, 5)	  	(</a:t>
            </a:r>
            <a:r>
              <a:rPr lang="bg-BG" sz="2000" dirty="0"/>
              <a:t>1</a:t>
            </a:r>
            <a:r>
              <a:rPr lang="en-US" sz="2000" dirty="0"/>
              <a:t>, </a:t>
            </a:r>
            <a:r>
              <a:rPr lang="bg-BG" sz="2000" dirty="0"/>
              <a:t>2</a:t>
            </a:r>
            <a:r>
              <a:rPr lang="en-US" sz="2000" dirty="0"/>
              <a:t>)  </a:t>
            </a:r>
          </a:p>
          <a:p>
            <a:pPr eaLnBrk="1" hangingPunct="1">
              <a:defRPr/>
            </a:pPr>
            <a:r>
              <a:rPr lang="bg-BG" sz="2000" dirty="0"/>
              <a:t> 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ρ(point, mean</a:t>
            </a:r>
            <a:r>
              <a:rPr lang="bg-BG" sz="2000" i="1" dirty="0"/>
              <a:t>2</a:t>
            </a:r>
            <a:r>
              <a:rPr lang="en-US" sz="2000" i="1" dirty="0"/>
              <a:t>) = |x2 – x1| + |y2 – y1|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		  = |</a:t>
            </a:r>
            <a:r>
              <a:rPr lang="bg-BG" sz="2000" dirty="0"/>
              <a:t>1</a:t>
            </a:r>
            <a:r>
              <a:rPr lang="en-US" sz="2000" i="1" dirty="0"/>
              <a:t> – </a:t>
            </a:r>
            <a:r>
              <a:rPr lang="en-US" sz="2000" dirty="0"/>
              <a:t>2</a:t>
            </a:r>
            <a:r>
              <a:rPr lang="en-US" sz="2000" i="1" dirty="0"/>
              <a:t>| + </a:t>
            </a:r>
            <a:r>
              <a:rPr lang="en-US" sz="2000" dirty="0"/>
              <a:t>|</a:t>
            </a:r>
            <a:r>
              <a:rPr lang="bg-BG" sz="2000" dirty="0"/>
              <a:t>2</a:t>
            </a:r>
            <a:r>
              <a:rPr lang="en-US" sz="2000" i="1" dirty="0"/>
              <a:t> – </a:t>
            </a:r>
            <a:r>
              <a:rPr lang="en-US" sz="2000" dirty="0"/>
              <a:t>5</a:t>
            </a:r>
            <a:r>
              <a:rPr lang="en-US" sz="2000" i="1" dirty="0"/>
              <a:t>|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		  = </a:t>
            </a:r>
            <a:r>
              <a:rPr lang="en-US" sz="2000" dirty="0"/>
              <a:t>4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2230438"/>
            <a:ext cx="4724400" cy="2246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/>
              <a:t>point		mean</a:t>
            </a:r>
            <a:r>
              <a:rPr lang="bg-BG" sz="2000" dirty="0"/>
              <a:t>2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x1</a:t>
            </a:r>
            <a:r>
              <a:rPr lang="en-US" sz="2000" dirty="0"/>
              <a:t>, </a:t>
            </a:r>
            <a:r>
              <a:rPr lang="en-US" sz="2000" i="1" dirty="0"/>
              <a:t>y1</a:t>
            </a:r>
            <a:r>
              <a:rPr lang="en-US" sz="2000" dirty="0"/>
              <a:t>		</a:t>
            </a:r>
            <a:r>
              <a:rPr lang="en-US" sz="2000" i="1" dirty="0"/>
              <a:t>x2</a:t>
            </a:r>
            <a:r>
              <a:rPr lang="en-US" sz="2000" dirty="0"/>
              <a:t>, </a:t>
            </a:r>
            <a:r>
              <a:rPr lang="en-US" sz="2000" i="1" dirty="0"/>
              <a:t>y2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(2, 5)  		(</a:t>
            </a:r>
            <a:r>
              <a:rPr lang="bg-BG" sz="2000" dirty="0"/>
              <a:t>5</a:t>
            </a:r>
            <a:r>
              <a:rPr lang="en-US" sz="2000" dirty="0"/>
              <a:t>, </a:t>
            </a:r>
            <a:r>
              <a:rPr lang="bg-BG" sz="2000" dirty="0"/>
              <a:t>8</a:t>
            </a:r>
            <a:r>
              <a:rPr lang="en-US" sz="2000" dirty="0"/>
              <a:t>)  </a:t>
            </a:r>
          </a:p>
          <a:p>
            <a:pPr eaLnBrk="1" hangingPunct="1">
              <a:defRPr/>
            </a:pPr>
            <a:r>
              <a:rPr lang="bg-BG" sz="2000" dirty="0"/>
              <a:t> 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ρ(point, mean</a:t>
            </a:r>
            <a:r>
              <a:rPr lang="bg-BG" sz="2000" i="1" dirty="0"/>
              <a:t>2</a:t>
            </a:r>
            <a:r>
              <a:rPr lang="en-US" sz="2000" i="1" dirty="0"/>
              <a:t>) = |x2 – x1| +|y2 – y1|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		  = |</a:t>
            </a:r>
            <a:r>
              <a:rPr lang="bg-BG" sz="2000" dirty="0"/>
              <a:t>5</a:t>
            </a:r>
            <a:r>
              <a:rPr lang="en-US" sz="2000" i="1" dirty="0"/>
              <a:t> – </a:t>
            </a:r>
            <a:r>
              <a:rPr lang="en-US" sz="2000" dirty="0"/>
              <a:t>2</a:t>
            </a:r>
            <a:r>
              <a:rPr lang="en-US" sz="2000" i="1" dirty="0"/>
              <a:t>| + </a:t>
            </a:r>
            <a:r>
              <a:rPr lang="en-US" sz="2000" dirty="0"/>
              <a:t>|</a:t>
            </a:r>
            <a:r>
              <a:rPr lang="bg-BG" sz="2000" dirty="0"/>
              <a:t>8</a:t>
            </a:r>
            <a:r>
              <a:rPr lang="en-US" sz="2000" i="1" dirty="0"/>
              <a:t> – </a:t>
            </a:r>
            <a:r>
              <a:rPr lang="en-US" sz="2000" dirty="0"/>
              <a:t>5</a:t>
            </a:r>
            <a:r>
              <a:rPr lang="en-US" sz="2000" i="1" dirty="0"/>
              <a:t>|</a:t>
            </a:r>
            <a:endParaRPr lang="en-US" sz="2000" dirty="0"/>
          </a:p>
          <a:p>
            <a:pPr eaLnBrk="1" hangingPunct="1">
              <a:defRPr/>
            </a:pPr>
            <a:r>
              <a:rPr lang="en-US" sz="2000" i="1" dirty="0"/>
              <a:t>		  = </a:t>
            </a:r>
            <a:r>
              <a:rPr lang="en-US" sz="2000" dirty="0"/>
              <a:t>6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Iteration 1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77975"/>
          <a:ext cx="8461375" cy="3879850"/>
        </p:xfrm>
        <a:graphic>
          <a:graphicData uri="http://schemas.openxmlformats.org/drawingml/2006/table">
            <a:tbl>
              <a:tblPr firstRow="1" firstCol="1" lastCol="1" bandRow="1" bandCol="1">
                <a:tableStyleId>{5C22544A-7EE6-4342-B048-85BDC9FD1C3A}</a:tableStyleId>
              </a:tblPr>
              <a:tblGrid>
                <a:gridCol w="488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7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9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9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59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29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         (2, 10)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        (5, 8)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         (1, 2)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Point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Dist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Mean 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Dist Mean 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Dist Mean 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Cluster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(2, 10)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(2, 5)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(8, 4)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(5, 8)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A5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(7, 5)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A6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(6, 4)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A7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(1, 2)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A8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(4, 9)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83" name="Rectangle 4"/>
          <p:cNvSpPr>
            <a:spLocks noChangeArrowheads="1"/>
          </p:cNvSpPr>
          <p:nvPr/>
        </p:nvSpPr>
        <p:spPr bwMode="auto">
          <a:xfrm>
            <a:off x="1905000" y="5853113"/>
            <a:ext cx="7239000" cy="8318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Cluster 1		Cluster 2		Cluster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(2, 10)		                              (2, 5)</a:t>
            </a:r>
          </a:p>
        </p:txBody>
      </p:sp>
    </p:spTree>
    <p:extLst>
      <p:ext uri="{BB962C8B-B14F-4D97-AF65-F5344CB8AC3E}">
        <p14:creationId xmlns:p14="http://schemas.microsoft.com/office/powerpoint/2010/main" val="2694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Iteration I</a:t>
            </a:r>
          </a:p>
          <a:p>
            <a:pPr marL="511175" lvl="1" indent="-282575"/>
            <a:r>
              <a:rPr lang="en-US" altLang="en-US"/>
              <a:t>Analogically, we fill in the rest of the table, and place each point in one of the clusters:</a:t>
            </a: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449513"/>
          <a:ext cx="8461375" cy="3879850"/>
        </p:xfrm>
        <a:graphic>
          <a:graphicData uri="http://schemas.openxmlformats.org/drawingml/2006/table">
            <a:tbl>
              <a:tblPr firstRow="1" firstCol="1" lastCol="1" bandRow="1" bandCol="1">
                <a:tableStyleId>{5C22544A-7EE6-4342-B048-85BDC9FD1C3A}</a:tableStyleId>
              </a:tblPr>
              <a:tblGrid>
                <a:gridCol w="4882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7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97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97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59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290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         (2, 10)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        (5, 8)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         (1, 2)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 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Point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Dist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Mean 1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Dist Mean 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Dist Mean 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Cluster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A1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(2, 10)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A2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(2, 5)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A3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(8, 4)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(5, 8)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A5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(7, 5)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A6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(6, 4)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7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A7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(1, 2)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6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A8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(4, 9)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77" marR="68577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0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11430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There is no explicit teacher and the system forms clusters or “natural groupings” or structure in the input pattern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676111-641C-4F76-A5AC-5AA2DB5319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19400"/>
            <a:ext cx="5514975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Clusters after Iteration I</a:t>
            </a:r>
          </a:p>
          <a:p>
            <a:endParaRPr lang="en-US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22288" y="2136775"/>
            <a:ext cx="8621712" cy="2000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luster 1			Cluster 2			Cluster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(2, 10)			                  (8, 4)			                 (2, 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(5, 8)			                (1, 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(7, 5)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(6, 4)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(4, 9)</a:t>
            </a:r>
          </a:p>
        </p:txBody>
      </p:sp>
    </p:spTree>
    <p:extLst>
      <p:ext uri="{BB962C8B-B14F-4D97-AF65-F5344CB8AC3E}">
        <p14:creationId xmlns:p14="http://schemas.microsoft.com/office/powerpoint/2010/main" val="34387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01625" y="847725"/>
            <a:ext cx="8540750" cy="5100638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2"/>
          <a:stretch>
            <a:fillRect/>
          </a:stretch>
        </p:blipFill>
        <p:spPr bwMode="auto">
          <a:xfrm>
            <a:off x="301625" y="847725"/>
            <a:ext cx="8540750" cy="589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Calculate 2</a:t>
            </a:r>
            <a:r>
              <a:rPr lang="en-US" altLang="en-US" baseline="30000"/>
              <a:t>nd</a:t>
            </a:r>
            <a:r>
              <a:rPr lang="en-US" altLang="en-US"/>
              <a:t> , 3</a:t>
            </a:r>
            <a:r>
              <a:rPr lang="en-US" altLang="en-US" baseline="30000"/>
              <a:t>rd</a:t>
            </a:r>
            <a:r>
              <a:rPr lang="en-US" altLang="en-US"/>
              <a:t> iteration and so on till the new means do not change anymore</a:t>
            </a:r>
          </a:p>
          <a:p>
            <a:r>
              <a:rPr lang="en-US" altLang="en-US"/>
              <a:t>Results after 2</a:t>
            </a:r>
            <a:r>
              <a:rPr lang="en-US" altLang="en-US" baseline="30000"/>
              <a:t>nd</a:t>
            </a:r>
            <a:r>
              <a:rPr lang="en-US" altLang="en-US"/>
              <a:t> iteration for previous example </a:t>
            </a:r>
          </a:p>
          <a:p>
            <a:endParaRPr lang="en-US" altLang="en-US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7" r="39783" b="68665"/>
          <a:stretch>
            <a:fillRect/>
          </a:stretch>
        </p:blipFill>
        <p:spPr bwMode="auto">
          <a:xfrm>
            <a:off x="1741488" y="2373313"/>
            <a:ext cx="49752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0" t="32974" r="2145" b="2249"/>
          <a:stretch>
            <a:fillRect/>
          </a:stretch>
        </p:blipFill>
        <p:spPr bwMode="auto">
          <a:xfrm>
            <a:off x="1992313" y="2973388"/>
            <a:ext cx="447357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the </a:t>
            </a:r>
            <a:r>
              <a:rPr lang="en-US" altLang="en-US" i="1"/>
              <a:t>k</a:t>
            </a:r>
            <a:r>
              <a:rPr lang="en-US" altLang="en-US"/>
              <a:t>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Font typeface="Wingdings" panose="05000000000000000000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How to select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b="1" dirty="0">
                <a:solidFill>
                  <a:srgbClr val="0000FF"/>
                </a:solidFill>
              </a:rPr>
              <a:t>?</a:t>
            </a:r>
          </a:p>
          <a:p>
            <a:pPr>
              <a:defRPr/>
            </a:pPr>
            <a:r>
              <a:rPr lang="en-US" dirty="0"/>
              <a:t>Try 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centroid as </a:t>
            </a:r>
            <a:r>
              <a:rPr lang="en-US" b="1" dirty="0"/>
              <a:t>k</a:t>
            </a:r>
            <a:r>
              <a:rPr lang="en-US" dirty="0"/>
              <a:t> increases</a:t>
            </a:r>
          </a:p>
          <a:p>
            <a:pPr>
              <a:defRPr/>
            </a:pPr>
            <a:r>
              <a:rPr lang="en-US" dirty="0"/>
              <a:t>Average falls rapidly until right </a:t>
            </a:r>
            <a:r>
              <a:rPr lang="en-US" b="1" dirty="0"/>
              <a:t>k</a:t>
            </a:r>
            <a:r>
              <a:rPr lang="en-US" dirty="0"/>
              <a:t>, then changes little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14B9A-C212-42BE-90A5-9D36ACA0867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grpSp>
        <p:nvGrpSpPr>
          <p:cNvPr id="56325" name="Group 14"/>
          <p:cNvGrpSpPr>
            <a:grpSpLocks/>
          </p:cNvGrpSpPr>
          <p:nvPr/>
        </p:nvGrpSpPr>
        <p:grpSpPr bwMode="auto">
          <a:xfrm>
            <a:off x="3124200" y="4222750"/>
            <a:ext cx="3475038" cy="1720850"/>
            <a:chOff x="518" y="2962"/>
            <a:chExt cx="2189" cy="1084"/>
          </a:xfrm>
        </p:grpSpPr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56331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Average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distance to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centroid</a:t>
              </a:r>
            </a:p>
          </p:txBody>
        </p:sp>
        <p:sp>
          <p:nvSpPr>
            <p:cNvPr id="56332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326" name="Group 16"/>
          <p:cNvGrpSpPr>
            <a:grpSpLocks/>
          </p:cNvGrpSpPr>
          <p:nvPr/>
        </p:nvGrpSpPr>
        <p:grpSpPr bwMode="auto">
          <a:xfrm>
            <a:off x="5284788" y="4305300"/>
            <a:ext cx="1398587" cy="1109663"/>
            <a:chOff x="2544" y="2997"/>
            <a:chExt cx="881" cy="699"/>
          </a:xfrm>
        </p:grpSpPr>
        <p:sp>
          <p:nvSpPr>
            <p:cNvPr id="56328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Best value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altLang="en-US" sz="2400" b="1" i="1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56329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>
            <a:off x="4418013" y="4122738"/>
            <a:ext cx="2081212" cy="1401762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Picking </a:t>
            </a:r>
            <a:r>
              <a:rPr lang="en-US" altLang="en-US" i="1"/>
              <a:t>k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  x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x x  x  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 x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x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xx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 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x  x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x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x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x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x    x 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2438400" y="1600200"/>
            <a:ext cx="5334000" cy="30480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7354" name="Group 10"/>
          <p:cNvGrpSpPr>
            <a:grpSpLocks/>
          </p:cNvGrpSpPr>
          <p:nvPr/>
        </p:nvGrpSpPr>
        <p:grpSpPr bwMode="auto">
          <a:xfrm>
            <a:off x="441325" y="1709738"/>
            <a:ext cx="5959475" cy="2328862"/>
            <a:chOff x="278" y="1077"/>
            <a:chExt cx="3754" cy="1467"/>
          </a:xfrm>
        </p:grpSpPr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Text Box 16"/>
            <p:cNvSpPr txBox="1">
              <a:spLocks noChangeArrowheads="1"/>
            </p:cNvSpPr>
            <p:nvPr/>
          </p:nvSpPr>
          <p:spPr bwMode="auto">
            <a:xfrm>
              <a:off x="278" y="1077"/>
              <a:ext cx="108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Too few;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many long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distances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to centroid.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1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Picking </a:t>
            </a:r>
            <a:r>
              <a:rPr lang="en-US" altLang="en-US" i="1"/>
              <a:t>k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  x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x x  x  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 x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x</a:t>
            </a: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xx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 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x  x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x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x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x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x    x 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2743200" y="2514600"/>
            <a:ext cx="1905000" cy="19050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648200" y="1447800"/>
            <a:ext cx="2819400" cy="2895600"/>
          </a:xfrm>
          <a:prstGeom prst="ellipse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8379" name="Group 11"/>
          <p:cNvGrpSpPr>
            <a:grpSpLocks/>
          </p:cNvGrpSpPr>
          <p:nvPr/>
        </p:nvGrpSpPr>
        <p:grpSpPr bwMode="auto">
          <a:xfrm>
            <a:off x="669925" y="1862138"/>
            <a:ext cx="5807075" cy="4081462"/>
            <a:chOff x="422" y="1173"/>
            <a:chExt cx="3658" cy="2571"/>
          </a:xfrm>
        </p:grpSpPr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422" y="1173"/>
              <a:ext cx="117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Just right;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distances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0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Example</a:t>
            </a:r>
            <a:r>
              <a:rPr lang="en-US" altLang="en-US"/>
              <a:t>: Picking </a:t>
            </a:r>
            <a:r>
              <a:rPr lang="en-US" altLang="en-US" i="1"/>
              <a:t>k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2743200" y="2286000"/>
            <a:ext cx="1828800" cy="2286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  x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x x  x  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 x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x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5486400" y="1524000"/>
            <a:ext cx="1752600" cy="2819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xx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 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  x  x  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x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4572000" y="4648200"/>
            <a:ext cx="19050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x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x    x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x    x     x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013325" y="1717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6417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505200" y="4724400"/>
            <a:ext cx="3581400" cy="1676400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819400" y="2514600"/>
            <a:ext cx="1752600" cy="1905000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5029200" y="1524000"/>
            <a:ext cx="2133600" cy="1600200"/>
          </a:xfrm>
          <a:prstGeom prst="ellipse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5867400" y="3200400"/>
            <a:ext cx="990600" cy="1066800"/>
          </a:xfrm>
          <a:prstGeom prst="ellipse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593725" y="1633538"/>
            <a:ext cx="5959475" cy="2328862"/>
            <a:chOff x="374" y="1029"/>
            <a:chExt cx="3754" cy="1467"/>
          </a:xfrm>
        </p:grpSpPr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Text Box 19"/>
            <p:cNvSpPr txBox="1">
              <a:spLocks noChangeArrowheads="1"/>
            </p:cNvSpPr>
            <p:nvPr/>
          </p:nvSpPr>
          <p:spPr bwMode="auto">
            <a:xfrm>
              <a:off x="374" y="1029"/>
              <a:ext cx="1651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Too many;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little improvement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in average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9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K mean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Strength:</a:t>
            </a:r>
            <a:r>
              <a:rPr lang="en-US" altLang="en-US" sz="2000" dirty="0"/>
              <a:t> </a:t>
            </a:r>
            <a:r>
              <a:rPr lang="en-US" altLang="en-US" sz="2000" i="1" dirty="0"/>
              <a:t>Relatively efficient</a:t>
            </a:r>
            <a:r>
              <a:rPr lang="en-US" altLang="en-US" sz="2000" dirty="0"/>
              <a:t>: </a:t>
            </a:r>
            <a:r>
              <a:rPr lang="en-US" altLang="en-US" sz="2000" i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tkn</a:t>
            </a:r>
            <a:r>
              <a:rPr lang="en-US" altLang="en-US" sz="2000" dirty="0"/>
              <a:t>), 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# objects,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is # clusters, and </a:t>
            </a:r>
            <a:r>
              <a:rPr lang="en-US" altLang="en-US" sz="2000" i="1" dirty="0"/>
              <a:t>t  </a:t>
            </a:r>
            <a:r>
              <a:rPr lang="en-US" altLang="en-US" sz="2000" dirty="0"/>
              <a:t>is # iterations. Normally,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dirty="0"/>
              <a:t> &lt;&lt; </a:t>
            </a:r>
            <a:r>
              <a:rPr lang="en-US" altLang="en-US" sz="2000" i="1" dirty="0"/>
              <a:t>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Comment:</a:t>
            </a:r>
            <a:r>
              <a:rPr lang="en-US" altLang="en-US" sz="2000" dirty="0"/>
              <a:t> Often terminates at a </a:t>
            </a:r>
            <a:r>
              <a:rPr lang="en-US" altLang="en-US" sz="2000" i="1" dirty="0"/>
              <a:t>local optimum</a:t>
            </a:r>
            <a:r>
              <a:rPr lang="en-US" altLang="en-US" sz="2000" dirty="0"/>
              <a:t>. The </a:t>
            </a:r>
            <a:r>
              <a:rPr lang="en-US" altLang="en-US" sz="2000" i="1" dirty="0"/>
              <a:t>global optimum</a:t>
            </a:r>
            <a:r>
              <a:rPr lang="en-US" altLang="en-US" sz="2000" dirty="0"/>
              <a:t> may be found using techniques such as: </a:t>
            </a:r>
            <a:r>
              <a:rPr lang="en-US" altLang="en-US" sz="2000" i="1" dirty="0"/>
              <a:t>deterministic annealing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genetic algorithms</a:t>
            </a: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dirty="0"/>
              <a:t>Weakness</a:t>
            </a: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Applicable only when </a:t>
            </a:r>
            <a:r>
              <a:rPr lang="en-US" altLang="en-US" sz="2000" i="1" dirty="0"/>
              <a:t>mean</a:t>
            </a:r>
            <a:r>
              <a:rPr lang="en-US" altLang="en-US" sz="2000" dirty="0"/>
              <a:t> is defined, then what about categorical data?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Need to specify </a:t>
            </a:r>
            <a:r>
              <a:rPr lang="en-US" altLang="en-US" sz="2000" i="1" dirty="0"/>
              <a:t>k, </a:t>
            </a:r>
            <a:r>
              <a:rPr lang="en-US" altLang="en-US" sz="2000" dirty="0"/>
              <a:t>the </a:t>
            </a:r>
            <a:r>
              <a:rPr lang="en-US" altLang="en-US" sz="2000" i="1" dirty="0"/>
              <a:t>number</a:t>
            </a:r>
            <a:r>
              <a:rPr lang="en-US" altLang="en-US" sz="2000" dirty="0"/>
              <a:t> of clusters, in advance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Unable to handle noisy data and </a:t>
            </a:r>
            <a:r>
              <a:rPr lang="en-US" altLang="en-US" sz="2000" i="1" dirty="0"/>
              <a:t>outliers</a:t>
            </a: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Not suitable to discover clusters with </a:t>
            </a:r>
            <a:r>
              <a:rPr lang="en-US" altLang="en-US" sz="2000" i="1" dirty="0"/>
              <a:t>non-convex shapes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FBA168-0E0D-4555-8022-89B7BD7B7AA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CLUSTERING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/>
              <a:t>Data WITHOUT classes or labels</a:t>
            </a:r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Deals with finding a </a:t>
            </a:r>
            <a:r>
              <a:rPr lang="en-US" i="1">
                <a:solidFill>
                  <a:srgbClr val="C00000"/>
                </a:solidFill>
              </a:rPr>
              <a:t>structure</a:t>
            </a:r>
            <a:r>
              <a:rPr lang="en-US"/>
              <a:t> in a collection of unlabeled data.</a:t>
            </a:r>
            <a:br>
              <a:rPr lang="en-US"/>
            </a:br>
            <a:endParaRPr lang="en-US" altLang="zh-TW"/>
          </a:p>
          <a:p>
            <a:pPr>
              <a:lnSpc>
                <a:spcPct val="90000"/>
              </a:lnSpc>
            </a:pPr>
            <a:r>
              <a:rPr lang="en-US"/>
              <a:t>The process of organizing objects into groups whose members are </a:t>
            </a:r>
            <a:r>
              <a:rPr lang="en-US" i="1">
                <a:solidFill>
                  <a:srgbClr val="C00000"/>
                </a:solidFill>
              </a:rPr>
              <a:t>similar</a:t>
            </a:r>
            <a:r>
              <a:rPr lang="en-US"/>
              <a:t> in some way</a:t>
            </a:r>
            <a:br>
              <a:rPr lang="en-US"/>
            </a:br>
            <a:endParaRPr lang="en-US" altLang="zh-TW"/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i="1">
                <a:solidFill>
                  <a:srgbClr val="C00000"/>
                </a:solidFill>
              </a:rPr>
              <a:t>cluster</a:t>
            </a:r>
            <a:r>
              <a:rPr lang="en-US"/>
              <a:t> is therefore a collection of objects which are “</a:t>
            </a:r>
            <a:r>
              <a:rPr lang="en-US" i="1">
                <a:solidFill>
                  <a:srgbClr val="C00000"/>
                </a:solidFill>
              </a:rPr>
              <a:t>similar</a:t>
            </a:r>
            <a:r>
              <a:rPr lang="en-US"/>
              <a:t>” between them and are “</a:t>
            </a:r>
            <a:r>
              <a:rPr lang="en-US" i="1">
                <a:solidFill>
                  <a:srgbClr val="C00000"/>
                </a:solidFill>
              </a:rPr>
              <a:t>dissimilar</a:t>
            </a:r>
            <a:r>
              <a:rPr lang="en-US"/>
              <a:t>” to the objects belonging to other clusters.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  <p:sp>
        <p:nvSpPr>
          <p:cNvPr id="102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F6F259-B175-4A4B-A111-B1A86AEF49C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57400" y="2133600"/>
          <a:ext cx="45148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701800" imgH="254000" progId="">
                  <p:embed/>
                </p:oleObj>
              </mc:Choice>
              <mc:Fallback>
                <p:oleObj name="Equation" r:id="rId3" imgW="1701800" imgH="254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45148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86200"/>
            <a:ext cx="7543800" cy="2438400"/>
          </a:xfrm>
        </p:spPr>
        <p:txBody>
          <a:bodyPr>
            <a:normAutofit fontScale="925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TW" dirty="0"/>
              <a:t>In this case we easily identify the 4 clusters into which the data can be divided;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TW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TW" dirty="0"/>
              <a:t>The similarity criterion is </a:t>
            </a:r>
            <a:r>
              <a:rPr lang="en-US" altLang="zh-TW" i="1" dirty="0">
                <a:solidFill>
                  <a:srgbClr val="C00000"/>
                </a:solidFill>
              </a:rPr>
              <a:t>distance</a:t>
            </a:r>
            <a:r>
              <a:rPr lang="en-US" altLang="zh-TW" dirty="0"/>
              <a:t>: two or more objects belong to the same cluster if they are “</a:t>
            </a:r>
            <a:r>
              <a:rPr lang="en-US" altLang="zh-TW" i="1" dirty="0">
                <a:solidFill>
                  <a:srgbClr val="C00000"/>
                </a:solidFill>
              </a:rPr>
              <a:t>close</a:t>
            </a:r>
            <a:r>
              <a:rPr lang="en-US" altLang="zh-TW" dirty="0"/>
              <a:t>” according to a given distance</a:t>
            </a:r>
            <a:br>
              <a:rPr lang="en-US" altLang="zh-TW" dirty="0"/>
            </a:br>
            <a:endParaRPr lang="en-US" altLang="zh-TW" dirty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492A69-908B-4C35-8DF5-BEEF31DFE7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15367" name="Picture 4" descr="cluste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5715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 Measures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Each clustering problem is based on some kind of “distance” between points.</a:t>
            </a:r>
          </a:p>
          <a:p>
            <a:r>
              <a:rPr lang="en-US" altLang="en-US"/>
              <a:t>Two major classes of distance measure: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		1. Euclidean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2. Non-Euclidean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F0B72D-F3E3-474A-924A-C4AA3AD382DE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April 13, 2024</a:t>
            </a:fld>
            <a:endParaRPr lang="en-US" altLang="en-US" sz="120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92005-B91E-4578-A115-68172FCEB51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38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Euclidean Vs. Non-Euclidean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Euclidean space </a:t>
            </a:r>
            <a:r>
              <a:rPr lang="en-US" dirty="0"/>
              <a:t>has some number of real-valued dimensions and “dense” points.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There is a notion of “average” of two points.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A Euclidean distance is based on the locations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   of points in such a space.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Non-Euclidean distance </a:t>
            </a:r>
            <a:r>
              <a:rPr lang="en-US" dirty="0"/>
              <a:t>is based on properties of points, but not their “location” in a space.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2FFA00-F686-4CAA-A8DC-2E55CB59521E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April 13, 2024</a:t>
            </a:fld>
            <a:endParaRPr lang="en-US" altLang="en-US" sz="120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159ECE-9A1A-43D1-BEEC-0036E2F41D2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588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SimSun" panose="02010600030101010101" pitchFamily="2" charset="-122"/>
              </a:rPr>
              <a:t>Euclidean Distance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655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Euclidean Distance</a:t>
            </a:r>
          </a:p>
          <a:p>
            <a:pPr lvl="1">
              <a:lnSpc>
                <a:spcPct val="90000"/>
              </a:lnSpc>
            </a:pPr>
            <a:endParaRPr lang="en-US" altLang="zh-CN" sz="240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   Where </a:t>
            </a:r>
            <a:r>
              <a:rPr lang="en-US" altLang="zh-CN" sz="2400" i="1">
                <a:ea typeface="SimSun" panose="02010600030101010101" pitchFamily="2" charset="-122"/>
              </a:rPr>
              <a:t>n</a:t>
            </a:r>
            <a:r>
              <a:rPr lang="en-US" altLang="zh-CN" sz="2400">
                <a:ea typeface="SimSun" panose="02010600030101010101" pitchFamily="2" charset="-122"/>
              </a:rPr>
              <a:t> is the number of dimensions (attributes) and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 i="1" baseline="-25000">
                <a:ea typeface="SimSun" panose="02010600030101010101" pitchFamily="2" charset="-122"/>
              </a:rPr>
              <a:t>k</a:t>
            </a:r>
            <a:r>
              <a:rPr lang="en-US" altLang="zh-CN" sz="2400">
                <a:ea typeface="SimSun" panose="02010600030101010101" pitchFamily="2" charset="-122"/>
              </a:rPr>
              <a:t> and </a:t>
            </a:r>
            <a:r>
              <a:rPr lang="en-US" altLang="zh-CN" sz="2400" i="1">
                <a:ea typeface="SimSun" panose="02010600030101010101" pitchFamily="2" charset="-122"/>
              </a:rPr>
              <a:t>q</a:t>
            </a:r>
            <a:r>
              <a:rPr lang="en-US" altLang="zh-CN" sz="2400" i="1" baseline="-25000">
                <a:ea typeface="SimSun" panose="02010600030101010101" pitchFamily="2" charset="-122"/>
              </a:rPr>
              <a:t>k</a:t>
            </a:r>
            <a:r>
              <a:rPr lang="en-US" altLang="zh-CN" sz="2400">
                <a:ea typeface="SimSun" panose="02010600030101010101" pitchFamily="2" charset="-122"/>
              </a:rPr>
              <a:t> are, respectively, the k</a:t>
            </a:r>
            <a:r>
              <a:rPr lang="en-US" altLang="zh-CN" sz="2400" baseline="30000">
                <a:ea typeface="SimSun" panose="02010600030101010101" pitchFamily="2" charset="-122"/>
              </a:rPr>
              <a:t>th</a:t>
            </a:r>
            <a:r>
              <a:rPr lang="en-US" altLang="zh-CN" sz="2400">
                <a:ea typeface="SimSun" panose="02010600030101010101" pitchFamily="2" charset="-122"/>
              </a:rPr>
              <a:t> attributes (components) or data objects </a:t>
            </a:r>
            <a:r>
              <a:rPr lang="en-US" altLang="zh-CN" sz="2400" i="1">
                <a:ea typeface="SimSun" panose="02010600030101010101" pitchFamily="2" charset="-122"/>
              </a:rPr>
              <a:t>p</a:t>
            </a:r>
            <a:r>
              <a:rPr lang="en-US" altLang="zh-CN" sz="2400">
                <a:ea typeface="SimSun" panose="02010600030101010101" pitchFamily="2" charset="-122"/>
              </a:rPr>
              <a:t> and </a:t>
            </a:r>
            <a:r>
              <a:rPr lang="en-US" altLang="zh-CN" sz="2400" i="1">
                <a:ea typeface="SimSun" panose="02010600030101010101" pitchFamily="2" charset="-122"/>
              </a:rPr>
              <a:t>q</a:t>
            </a:r>
            <a:r>
              <a:rPr lang="en-US" altLang="zh-CN" sz="2400">
                <a:ea typeface="SimSun" panose="02010600030101010101" pitchFamily="2" charset="-122"/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sz="240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SimSun" panose="02010600030101010101" pitchFamily="2" charset="-122"/>
              </a:rPr>
              <a:t>Standardization is necessary, if scales differ.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2590800" y="2133600"/>
          <a:ext cx="38544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345616" imgH="444307" progId="Equation.3">
                  <p:embed/>
                </p:oleObj>
              </mc:Choice>
              <mc:Fallback>
                <p:oleObj name="Equation" r:id="rId4" imgW="134561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38544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5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SimSun" panose="02010600030101010101" pitchFamily="2" charset="-122"/>
              </a:rPr>
              <a:t>Euclidean Distance</a:t>
            </a: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381000" y="1295400"/>
          <a:ext cx="363537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4" imgW="3631692" imgH="2656332" progId="Visio.Drawing.6">
                  <p:embed/>
                </p:oleObj>
              </mc:Choice>
              <mc:Fallback>
                <p:oleObj name="VISIO" r:id="rId4" imgW="3631692" imgH="265633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363537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4648200" y="1828800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6" imgW="1836725" imgH="846287" progId="Excel.Sheet.8">
                  <p:embed/>
                </p:oleObj>
              </mc:Choice>
              <mc:Fallback>
                <p:oleObj name="Worksheet" r:id="rId6" imgW="18367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828800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200400" y="5638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ea typeface="SimSun" panose="02010600030101010101" pitchFamily="2" charset="-122"/>
              </a:rPr>
              <a:t>Distance Matrix</a:t>
            </a:r>
          </a:p>
        </p:txBody>
      </p:sp>
      <p:graphicFrame>
        <p:nvGraphicFramePr>
          <p:cNvPr id="22534" name="Object 4"/>
          <p:cNvGraphicFramePr>
            <a:graphicFrameLocks noChangeAspect="1"/>
          </p:cNvGraphicFramePr>
          <p:nvPr/>
        </p:nvGraphicFramePr>
        <p:xfrm>
          <a:off x="1905000" y="4038600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8" imgW="3055925" imgH="846287" progId="Excel.Sheet.8">
                  <p:embed/>
                </p:oleObj>
              </mc:Choice>
              <mc:Fallback>
                <p:oleObj name="Worksheet" r:id="rId8" imgW="3055925" imgH="8462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38600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1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Types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>
                <a:solidFill>
                  <a:srgbClr val="C00000"/>
                </a:solidFill>
              </a:rPr>
              <a:t>Hierarchical algorithms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These find successive clusters using previously established clusters.                                               </a:t>
            </a:r>
          </a:p>
          <a:p>
            <a:pPr marL="571500" indent="-57150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	1. </a:t>
            </a:r>
            <a:r>
              <a:rPr lang="en-US" u="sng" dirty="0">
                <a:solidFill>
                  <a:srgbClr val="C00000"/>
                </a:solidFill>
              </a:rPr>
              <a:t>Agglomerative ("bottom-up")</a:t>
            </a:r>
            <a:r>
              <a:rPr lang="en-US" dirty="0"/>
              <a:t>: Agglomerative 	algorithms begin with each element as a 	separate cluster and merge them into 	successively larger clusters. </a:t>
            </a:r>
          </a:p>
          <a:p>
            <a:pPr marL="571500" indent="-571500" fontAlgn="auto">
              <a:spcAft>
                <a:spcPts val="0"/>
              </a:spcAft>
              <a:buFont typeface="Wingdings"/>
              <a:buNone/>
              <a:defRPr/>
            </a:pPr>
            <a:endParaRPr lang="en-US" i="1" dirty="0"/>
          </a:p>
          <a:p>
            <a:pPr marL="571500" indent="-571500" fontAlgn="auto">
              <a:spcAft>
                <a:spcPts val="0"/>
              </a:spcAft>
              <a:buFont typeface="Wingdings"/>
              <a:buNone/>
              <a:defRPr/>
            </a:pPr>
            <a:r>
              <a:rPr lang="en-US" i="1" dirty="0"/>
              <a:t>	</a:t>
            </a:r>
            <a:r>
              <a:rPr lang="en-US" dirty="0"/>
              <a:t>2. </a:t>
            </a:r>
            <a:r>
              <a:rPr lang="en-US" u="sng" dirty="0">
                <a:solidFill>
                  <a:srgbClr val="C00000"/>
                </a:solidFill>
              </a:rPr>
              <a:t>Divisive ("top-down")</a:t>
            </a:r>
            <a:r>
              <a:rPr lang="en-US" dirty="0"/>
              <a:t>: Divisive algorithms begin with the whole set and proceed to divide it into successively into smaller clusters.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789F5D-5ED3-46D0-8897-558DB79EC0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6894</TotalTime>
  <Words>1329</Words>
  <Application>Microsoft Office PowerPoint</Application>
  <PresentationFormat>On-screen Show (4:3)</PresentationFormat>
  <Paragraphs>539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SimSun</vt:lpstr>
      <vt:lpstr>SimSun</vt:lpstr>
      <vt:lpstr>Arial</vt:lpstr>
      <vt:lpstr>Calibri</vt:lpstr>
      <vt:lpstr>Century Schoolbook</vt:lpstr>
      <vt:lpstr>굴림</vt:lpstr>
      <vt:lpstr>新細明體</vt:lpstr>
      <vt:lpstr>Tahoma</vt:lpstr>
      <vt:lpstr>Times New Roman</vt:lpstr>
      <vt:lpstr>Wingdings</vt:lpstr>
      <vt:lpstr>Wingdings 2</vt:lpstr>
      <vt:lpstr>Oriel</vt:lpstr>
      <vt:lpstr>Equation</vt:lpstr>
      <vt:lpstr>VISIO</vt:lpstr>
      <vt:lpstr>Worksheet</vt:lpstr>
      <vt:lpstr>CLUSTERING</vt:lpstr>
      <vt:lpstr>CLUSTERING</vt:lpstr>
      <vt:lpstr>CLUSTERING</vt:lpstr>
      <vt:lpstr>CLUSTERING</vt:lpstr>
      <vt:lpstr>Distance Measures</vt:lpstr>
      <vt:lpstr>Euclidean Vs. Non-Euclidean</vt:lpstr>
      <vt:lpstr>Euclidean Distance</vt:lpstr>
      <vt:lpstr>Euclidean Distance</vt:lpstr>
      <vt:lpstr>Types of Clustering</vt:lpstr>
      <vt:lpstr>Types of Clustering</vt:lpstr>
      <vt:lpstr>K means Clustering</vt:lpstr>
      <vt:lpstr>The K-Means Clustering Method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Getting the k right</vt:lpstr>
      <vt:lpstr>Example: Picking k</vt:lpstr>
      <vt:lpstr>Example: Picking k</vt:lpstr>
      <vt:lpstr>Example: Picking k</vt:lpstr>
      <vt:lpstr>Comments on K mean Clustering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DR IMRAN</dc:creator>
  <cp:lastModifiedBy>HP</cp:lastModifiedBy>
  <cp:revision>77</cp:revision>
  <dcterms:created xsi:type="dcterms:W3CDTF">2011-06-02T04:26:27Z</dcterms:created>
  <dcterms:modified xsi:type="dcterms:W3CDTF">2024-04-13T07:26:02Z</dcterms:modified>
</cp:coreProperties>
</file>