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3"/>
  </p:notesMasterIdLst>
  <p:sldIdLst>
    <p:sldId id="338" r:id="rId2"/>
    <p:sldId id="297" r:id="rId3"/>
    <p:sldId id="416" r:id="rId4"/>
    <p:sldId id="298" r:id="rId5"/>
    <p:sldId id="409" r:id="rId6"/>
    <p:sldId id="299" r:id="rId7"/>
    <p:sldId id="410" r:id="rId8"/>
    <p:sldId id="411" r:id="rId9"/>
    <p:sldId id="412" r:id="rId10"/>
    <p:sldId id="414" r:id="rId11"/>
    <p:sldId id="413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417" r:id="rId36"/>
    <p:sldId id="403" r:id="rId37"/>
    <p:sldId id="404" r:id="rId38"/>
    <p:sldId id="405" r:id="rId39"/>
    <p:sldId id="406" r:id="rId40"/>
    <p:sldId id="407" r:id="rId41"/>
    <p:sldId id="408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3" d="100"/>
          <a:sy n="83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8B36CE-2DE9-4DFF-9E76-1F566D4A6AC9}" type="datetimeFigureOut">
              <a:rPr lang="en-US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CB2925-9DF1-4725-AE08-906F3C7A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3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1379C-75BE-4CA2-A219-B2BC12822B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20E932-B38E-4F15-A45F-09617D823F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B2925-9DF1-4725-AE08-906F3C7A03A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3A6C3-7DA1-43D6-9314-4DC2071F3ED0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4ADB-75F4-4515-86B8-79CE14937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7B126-94F0-4616-92F0-9AE8543B609C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3D2B-5EFA-47CD-9765-C095B5B9B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ADE-6451-4F82-BED3-2928B864C79E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24DB-0B9E-490D-A390-AFDD41E78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1FC144-A51C-416C-A97D-D86B218CA941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FBA168-0E0D-4555-8022-89B7BD7B7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EF53-CB89-4459-AF66-22B3A4D1B63E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63B1E-222F-40CB-A5EF-A9EE33993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02430-126A-48D1-8F76-D18786D82B1C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6DE68-7BF7-4B67-B9D1-E2BA87E6E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08CC-C5C4-44A2-B875-F33C8AE09C2D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9D40A-F066-441E-AB53-2A78AE7F0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04CD316-6E91-43BE-8990-764C22593A10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02A5B3-708B-4BFE-B9D6-C55DD457B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6BCA-EA12-4035-8E8E-250A3E59ECE7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F68A-37C3-470E-89C4-6376F707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964ACF-D6D8-4870-99AA-655BD4B50A11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16BE87-0808-4F8F-B440-7EFE2F1F4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B1B167-7D2B-48F6-9C7E-E2C7E28063D7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483463A-17EF-4D59-8515-BCEE91C17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8BD473-A203-49D0-8962-9CBE6304081F}" type="datetime1">
              <a:rPr lang="en-US" smtClean="0"/>
              <a:pPr>
                <a:defRPr/>
              </a:pPr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DAB7FB-111C-4389-9A04-E5F0AFD4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0" r:id="rId4"/>
    <p:sldLayoutId id="2147483931" r:id="rId5"/>
    <p:sldLayoutId id="2147483938" r:id="rId6"/>
    <p:sldLayoutId id="2147483932" r:id="rId7"/>
    <p:sldLayoutId id="2147483939" r:id="rId8"/>
    <p:sldLayoutId id="2147483940" r:id="rId9"/>
    <p:sldLayoutId id="2147483933" r:id="rId10"/>
    <p:sldLayoutId id="214748393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FBA168-0E0D-4555-8022-89B7BD7B7AA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286000"/>
            <a:ext cx="70104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800" dirty="0"/>
              <a:t>Hierarchical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SINGLE LINK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02A5B3-708B-4BFE-B9D6-C55DD457B1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580"/>
            <a:ext cx="9144000" cy="35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680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32FBA2-59E5-43CB-988C-4B96E6281DC3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40AE9E-F943-4532-8360-913076C6320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391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782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3892FD-8DB7-47B7-BAE3-47809718266A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78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0844E-B26D-4392-87A0-F5B244C8BE3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438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885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9F979-B39F-41BD-89AC-CBEA600D9A9F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88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BD4A80-77FF-4BEF-9C43-C38B66375DB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pic>
        <p:nvPicPr>
          <p:cNvPr id="788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6962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0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987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95FF79-2D5C-4236-A8C3-879173A41323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98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10650-E48A-4299-A909-D1A6FCADE29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772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089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C4F26-E9F8-4F68-8518-68EC06817832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220A66-87F6-42E1-B9B2-6541BBE8532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pic>
        <p:nvPicPr>
          <p:cNvPr id="809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077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5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192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08DA2-F21C-4025-AEAA-2E5781182A66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93E9CB-583F-489C-AC66-340C1E8F60D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pic>
        <p:nvPicPr>
          <p:cNvPr id="819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771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5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294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04D2AF-5585-478C-A6C1-6EE0174F917D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29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EBABA7-8770-4CDF-AD0C-E386822E109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676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397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A912A0-CB56-409B-9C1B-7674C88C1B71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39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6EEF9F-9F87-47B6-9E19-0618E4EA940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95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499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36D5A-D68C-4944-8EC1-6A86762CC7CD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F2C67-4F73-4FD6-A563-B53879566CD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867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Hierachical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153400" cy="6858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/>
              <a:t>Agglomerative and divisive clustering on the data set {a, b, c, d ,e }</a:t>
            </a:r>
            <a:br>
              <a:rPr lang="en-GB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0F96C-9BB5-4EEB-B4BF-B7EF744393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2590800"/>
            <a:ext cx="8266113" cy="4106863"/>
            <a:chOff x="1200" y="1776"/>
            <a:chExt cx="4287" cy="2234"/>
          </a:xfrm>
        </p:grpSpPr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18493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Step 0</a:t>
                </a:r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18491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Step 1</a:t>
                </a:r>
                <a:endParaRPr lang="en-US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18489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Step 2</a:t>
                </a:r>
                <a:endParaRPr lang="en-US"/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18487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Step 3</a:t>
                </a:r>
                <a:endParaRPr lang="en-US"/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18485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Step 4</a:t>
                </a:r>
                <a:endParaRPr lang="en-US"/>
              </a:p>
            </p:txBody>
          </p:sp>
        </p:grpSp>
        <p:sp>
          <p:nvSpPr>
            <p:cNvPr id="18446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17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b</a:t>
              </a:r>
              <a:endParaRPr lang="en-US"/>
            </a:p>
          </p:txBody>
        </p:sp>
        <p:sp>
          <p:nvSpPr>
            <p:cNvPr id="18447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17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18448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1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c</a:t>
              </a:r>
              <a:endParaRPr lang="en-US"/>
            </a:p>
          </p:txBody>
        </p:sp>
        <p:sp>
          <p:nvSpPr>
            <p:cNvPr id="18449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16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e</a:t>
              </a:r>
              <a:endParaRPr lang="en-US"/>
            </a:p>
          </p:txBody>
        </p:sp>
        <p:sp>
          <p:nvSpPr>
            <p:cNvPr id="18450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16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8451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2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3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4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5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6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2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a b</a:t>
              </a:r>
              <a:endParaRPr lang="en-US"/>
            </a:p>
          </p:txBody>
        </p:sp>
        <p:sp>
          <p:nvSpPr>
            <p:cNvPr id="18457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58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2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d e</a:t>
              </a:r>
              <a:endParaRPr lang="en-US"/>
            </a:p>
          </p:txBody>
        </p:sp>
        <p:sp>
          <p:nvSpPr>
            <p:cNvPr id="18459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60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39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c d e</a:t>
              </a:r>
              <a:endParaRPr lang="en-US"/>
            </a:p>
          </p:txBody>
        </p:sp>
        <p:sp>
          <p:nvSpPr>
            <p:cNvPr id="18461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62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2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a b c d e</a:t>
              </a:r>
              <a:endParaRPr lang="en-US"/>
            </a:p>
          </p:txBody>
        </p:sp>
        <p:sp>
          <p:nvSpPr>
            <p:cNvPr id="18463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464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Step 4</a:t>
              </a:r>
              <a:endParaRPr lang="en-US"/>
            </a:p>
          </p:txBody>
        </p:sp>
        <p:sp>
          <p:nvSpPr>
            <p:cNvPr id="18467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Step 3</a:t>
              </a:r>
              <a:endParaRPr lang="en-US"/>
            </a:p>
          </p:txBody>
        </p:sp>
        <p:sp>
          <p:nvSpPr>
            <p:cNvPr id="18469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Step 2</a:t>
              </a:r>
              <a:endParaRPr lang="en-US"/>
            </a:p>
          </p:txBody>
        </p:sp>
        <p:sp>
          <p:nvSpPr>
            <p:cNvPr id="18471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Step 1</a:t>
              </a:r>
              <a:endParaRPr lang="en-US"/>
            </a:p>
          </p:txBody>
        </p:sp>
        <p:sp>
          <p:nvSpPr>
            <p:cNvPr id="18473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Step 0</a:t>
              </a:r>
              <a:endParaRPr lang="en-US"/>
            </a:p>
          </p:txBody>
        </p:sp>
        <p:sp>
          <p:nvSpPr>
            <p:cNvPr id="18475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Text Box 58"/>
            <p:cNvSpPr txBox="1">
              <a:spLocks noChangeArrowheads="1"/>
            </p:cNvSpPr>
            <p:nvPr/>
          </p:nvSpPr>
          <p:spPr bwMode="auto">
            <a:xfrm>
              <a:off x="4400" y="1824"/>
              <a:ext cx="108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Agglomerative</a:t>
              </a:r>
              <a:endParaRPr lang="en-US"/>
            </a:p>
          </p:txBody>
        </p:sp>
        <p:sp>
          <p:nvSpPr>
            <p:cNvPr id="18484" name="Text Box 59"/>
            <p:cNvSpPr txBox="1">
              <a:spLocks noChangeArrowheads="1"/>
            </p:cNvSpPr>
            <p:nvPr/>
          </p:nvSpPr>
          <p:spPr bwMode="auto">
            <a:xfrm>
              <a:off x="4522" y="3552"/>
              <a:ext cx="63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Divisive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601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F8869-15A2-4D0C-A71D-57FA72935A52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96C81-FC69-488A-B680-09E5CC6E5BB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34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70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92DA1-FF88-4425-AE51-05D88CEEBDF0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B0981-98B7-4840-B3A1-55C5B6F75AC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05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8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806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FD75A-23F4-4E45-B734-644EFCF567D6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A002F1-1EEB-4F18-8FB6-39292DC1EDD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pic>
        <p:nvPicPr>
          <p:cNvPr id="880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105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8909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69657-6BEB-4873-B1BF-2AFF1173DD53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F7AA96-2AD2-4BA7-A5C0-635C87A0C11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95463"/>
            <a:ext cx="8001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8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01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FC7D3-9E54-4F9E-9B8A-4C04CFA89C8B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01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003F0B-3106-46F0-A77B-16A8BEFC09B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104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11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C54A7-DAAE-46DE-B956-6AD0B04E832F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4FD9A-4FE4-4199-B889-5CBB9981D62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pic>
        <p:nvPicPr>
          <p:cNvPr id="91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4485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216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D57923-7151-48B3-BBDD-B6D719233554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064877-BD82-471D-9FD8-899B326F88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pic>
        <p:nvPicPr>
          <p:cNvPr id="921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534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7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318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67222-4940-484C-A1FE-8B71F5420446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31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CABCB-A7E9-4B29-93DF-4485BD79EB2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62150"/>
            <a:ext cx="87249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421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D0185-4855-408E-9B06-ECB420B0B5D5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42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05A0F-EC98-4EDF-B1CD-C0344B41125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66913"/>
            <a:ext cx="87249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3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523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2CF7A1-7C43-4CAA-869C-883DA5C9E278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52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73A9DA-D0B8-4115-A46B-465E76DCA9C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533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3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</a:rPr>
              <a:t>Agglomerative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agglomerative clustering</a:t>
            </a:r>
            <a:r>
              <a:rPr lang="en-US" dirty="0"/>
              <a:t> is the most common type of hierarchical clustering used to group objects in clusters based on their similarity. </a:t>
            </a:r>
          </a:p>
          <a:p>
            <a:r>
              <a:rPr lang="en-US" dirty="0"/>
              <a:t>The algorithm starts by treating each object as a singleton cluster.</a:t>
            </a:r>
          </a:p>
          <a:p>
            <a:r>
              <a:rPr lang="en-US" dirty="0"/>
              <a:t> Next, pairs of clusters are successively merged until all clusters have been merged into one big cluster containing all objects. </a:t>
            </a:r>
          </a:p>
          <a:p>
            <a:r>
              <a:rPr lang="en-US" dirty="0"/>
              <a:t>The result is a tree-based representation of the objects, named </a:t>
            </a:r>
            <a:r>
              <a:rPr lang="en-US" i="1" dirty="0" err="1"/>
              <a:t>dendrogram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FBA168-0E0D-4555-8022-89B7BD7B7A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62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FA8779-CAED-4423-A035-F37C8A9F8037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62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BC893-810D-4F2A-A7A1-DE90B35A44A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039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72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105966-71D0-412E-8EF0-90E063E3767F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72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A13E2-CE4F-4805-A2A4-B80999C1381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pic>
        <p:nvPicPr>
          <p:cNvPr id="972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91515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01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83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E9B2A3-3CDC-497E-8E06-0BFDEEDF2A0B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83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6A95D-6CDA-4C8C-AB1C-62E01A42233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pic>
        <p:nvPicPr>
          <p:cNvPr id="983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62150"/>
            <a:ext cx="8267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90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9933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37D4B-5B5C-4846-9B75-00CD0E56F473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5D34A-8FD7-4C4A-A08B-9E133345AD8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643063"/>
            <a:ext cx="8220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944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10035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82BB7-E83C-47DB-B1E8-B125B9DCB8F5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848457-82AC-4DA0-9089-944A9BF739F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44378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64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Determining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02A5B3-708B-4BFE-B9D6-C55DD457B1E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981200"/>
            <a:ext cx="328818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126488"/>
            <a:ext cx="2895600" cy="27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Inter cluster distance </a:t>
            </a:r>
            <a:r>
              <a:rPr lang="fr-FR" dirty="0" err="1"/>
              <a:t>measures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6477000" cy="2740025"/>
          </a:xfrm>
        </p:spPr>
        <p:txBody>
          <a:bodyPr/>
          <a:lstStyle/>
          <a:p>
            <a:pPr eaLnBrk="1" hangingPunct="1"/>
            <a:r>
              <a:rPr lang="fr-FR"/>
              <a:t>Single Link</a:t>
            </a:r>
          </a:p>
          <a:p>
            <a:pPr eaLnBrk="1" hangingPunct="1"/>
            <a:r>
              <a:rPr lang="fr-FR"/>
              <a:t>Average Link</a:t>
            </a:r>
          </a:p>
          <a:p>
            <a:pPr eaLnBrk="1" hangingPunct="1"/>
            <a:r>
              <a:rPr lang="fr-FR"/>
              <a:t>Complete Link</a:t>
            </a:r>
          </a:p>
          <a:p>
            <a:pPr eaLnBrk="1" hangingPunct="1"/>
            <a:r>
              <a:rPr lang="fr-FR"/>
              <a:t>Distance between centroids</a:t>
            </a:r>
            <a:endParaRPr 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F3B323-8F48-48B0-80C6-C437AA5C1D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  <p:sp>
        <p:nvSpPr>
          <p:cNvPr id="21511" name="Line 2"/>
          <p:cNvSpPr>
            <a:spLocks noChangeShapeType="1"/>
          </p:cNvSpPr>
          <p:nvPr/>
        </p:nvSpPr>
        <p:spPr bwMode="auto">
          <a:xfrm>
            <a:off x="3581400" y="2667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3581400" y="2209800"/>
            <a:ext cx="1447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Similarity?</a:t>
            </a:r>
            <a:endParaRPr lang="en-US"/>
          </a:p>
        </p:txBody>
      </p:sp>
      <p:sp>
        <p:nvSpPr>
          <p:cNvPr id="21513" name="Freeform 4" descr="5%"/>
          <p:cNvSpPr>
            <a:spLocks/>
          </p:cNvSpPr>
          <p:nvPr/>
        </p:nvSpPr>
        <p:spPr bwMode="auto">
          <a:xfrm rot="-5400000">
            <a:off x="1834357" y="18994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Oval 5"/>
          <p:cNvSpPr>
            <a:spLocks noChangeArrowheads="1"/>
          </p:cNvSpPr>
          <p:nvPr/>
        </p:nvSpPr>
        <p:spPr bwMode="auto">
          <a:xfrm rot="-5400000">
            <a:off x="31242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15" name="Oval 6"/>
          <p:cNvSpPr>
            <a:spLocks noChangeArrowheads="1"/>
          </p:cNvSpPr>
          <p:nvPr/>
        </p:nvSpPr>
        <p:spPr bwMode="auto">
          <a:xfrm rot="-5400000">
            <a:off x="30480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16" name="Oval 7"/>
          <p:cNvSpPr>
            <a:spLocks noChangeArrowheads="1"/>
          </p:cNvSpPr>
          <p:nvPr/>
        </p:nvSpPr>
        <p:spPr bwMode="auto">
          <a:xfrm rot="-5400000">
            <a:off x="22098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17" name="Oval 8"/>
          <p:cNvSpPr>
            <a:spLocks noChangeArrowheads="1"/>
          </p:cNvSpPr>
          <p:nvPr/>
        </p:nvSpPr>
        <p:spPr bwMode="auto">
          <a:xfrm rot="-5400000">
            <a:off x="3275013" y="2360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18" name="Freeform 9" descr="5%"/>
          <p:cNvSpPr>
            <a:spLocks/>
          </p:cNvSpPr>
          <p:nvPr/>
        </p:nvSpPr>
        <p:spPr bwMode="auto">
          <a:xfrm rot="5400000" flipV="1">
            <a:off x="4724400" y="17526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Oval 10"/>
          <p:cNvSpPr>
            <a:spLocks noChangeArrowheads="1"/>
          </p:cNvSpPr>
          <p:nvPr/>
        </p:nvSpPr>
        <p:spPr bwMode="auto">
          <a:xfrm rot="5400000" flipV="1">
            <a:off x="62484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20" name="Oval 11"/>
          <p:cNvSpPr>
            <a:spLocks noChangeArrowheads="1"/>
          </p:cNvSpPr>
          <p:nvPr/>
        </p:nvSpPr>
        <p:spPr bwMode="auto">
          <a:xfrm rot="5400000" flipV="1">
            <a:off x="4887913" y="2208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21" name="Oval 12"/>
          <p:cNvSpPr>
            <a:spLocks noChangeArrowheads="1"/>
          </p:cNvSpPr>
          <p:nvPr/>
        </p:nvSpPr>
        <p:spPr bwMode="auto">
          <a:xfrm rot="5400000" flipV="1">
            <a:off x="5410200" y="2819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1522" name="Oval 13"/>
          <p:cNvSpPr>
            <a:spLocks noChangeArrowheads="1"/>
          </p:cNvSpPr>
          <p:nvPr/>
        </p:nvSpPr>
        <p:spPr bwMode="auto">
          <a:xfrm rot="5400000" flipV="1">
            <a:off x="54102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1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Intermediate</a:t>
            </a:r>
            <a:r>
              <a:rPr lang="fr-FR" dirty="0"/>
              <a:t> situation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914400"/>
          </a:xfrm>
        </p:spPr>
        <p:txBody>
          <a:bodyPr/>
          <a:lstStyle/>
          <a:p>
            <a:pPr eaLnBrk="1" hangingPunct="1"/>
            <a:r>
              <a:rPr lang="en-US"/>
              <a:t>We want to merge the two closest clusters (C2 and C5)  and update the distance matrix. </a:t>
            </a:r>
          </a:p>
          <a:p>
            <a:pPr eaLnBrk="1" hangingPunct="1"/>
            <a:endParaRPr lang="en-US"/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36E760-0882-459B-93BE-F622ABC5AA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  <p:sp>
        <p:nvSpPr>
          <p:cNvPr id="3080" name="Freeform 1"/>
          <p:cNvSpPr>
            <a:spLocks/>
          </p:cNvSpPr>
          <p:nvPr/>
        </p:nvSpPr>
        <p:spPr bwMode="auto">
          <a:xfrm>
            <a:off x="228600" y="4097338"/>
            <a:ext cx="546100" cy="773112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1" name="Freeform 2"/>
          <p:cNvSpPr>
            <a:spLocks/>
          </p:cNvSpPr>
          <p:nvPr/>
        </p:nvSpPr>
        <p:spPr bwMode="auto">
          <a:xfrm rot="-5400000">
            <a:off x="1219200" y="2878138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2" name="Freeform 3"/>
          <p:cNvSpPr>
            <a:spLocks/>
          </p:cNvSpPr>
          <p:nvPr/>
        </p:nvSpPr>
        <p:spPr bwMode="auto">
          <a:xfrm rot="10800000">
            <a:off x="2971800" y="3259138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3" name="Freeform 4"/>
          <p:cNvSpPr>
            <a:spLocks/>
          </p:cNvSpPr>
          <p:nvPr/>
        </p:nvSpPr>
        <p:spPr bwMode="auto">
          <a:xfrm>
            <a:off x="914400" y="5164138"/>
            <a:ext cx="774700" cy="773112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Freeform 5"/>
          <p:cNvSpPr>
            <a:spLocks/>
          </p:cNvSpPr>
          <p:nvPr/>
        </p:nvSpPr>
        <p:spPr bwMode="auto">
          <a:xfrm rot="10800000">
            <a:off x="2209800" y="5087938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304800" y="4402138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C1</a:t>
            </a:r>
            <a:endParaRPr lang="en-US"/>
          </a:p>
        </p:txBody>
      </p:sp>
      <p:sp>
        <p:nvSpPr>
          <p:cNvPr id="3086" name="Text Box 7"/>
          <p:cNvSpPr txBox="1">
            <a:spLocks noChangeArrowheads="1"/>
          </p:cNvSpPr>
          <p:nvPr/>
        </p:nvSpPr>
        <p:spPr bwMode="auto">
          <a:xfrm>
            <a:off x="3048000" y="3563938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C4</a:t>
            </a:r>
            <a:endParaRPr lang="en-US"/>
          </a:p>
        </p:txBody>
      </p:sp>
      <p:sp>
        <p:nvSpPr>
          <p:cNvPr id="3087" name="Text Box 8"/>
          <p:cNvSpPr txBox="1">
            <a:spLocks noChangeArrowheads="1"/>
          </p:cNvSpPr>
          <p:nvPr/>
        </p:nvSpPr>
        <p:spPr bwMode="auto">
          <a:xfrm>
            <a:off x="1143000" y="5392738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C2</a:t>
            </a:r>
            <a:endParaRPr lang="en-US"/>
          </a:p>
        </p:txBody>
      </p:sp>
      <p:sp>
        <p:nvSpPr>
          <p:cNvPr id="3088" name="Text Box 9"/>
          <p:cNvSpPr txBox="1">
            <a:spLocks noChangeArrowheads="1"/>
          </p:cNvSpPr>
          <p:nvPr/>
        </p:nvSpPr>
        <p:spPr bwMode="auto">
          <a:xfrm>
            <a:off x="2362200" y="5316538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C5</a:t>
            </a:r>
            <a:endParaRPr lang="en-US"/>
          </a:p>
        </p:txBody>
      </p:sp>
      <p:sp>
        <p:nvSpPr>
          <p:cNvPr id="3089" name="Text Box 10"/>
          <p:cNvSpPr txBox="1">
            <a:spLocks noChangeArrowheads="1"/>
          </p:cNvSpPr>
          <p:nvPr/>
        </p:nvSpPr>
        <p:spPr bwMode="auto">
          <a:xfrm>
            <a:off x="1371600" y="3182938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C3</a:t>
            </a:r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24400" y="2301875"/>
            <a:ext cx="2971800" cy="2193925"/>
            <a:chOff x="3456" y="1094"/>
            <a:chExt cx="1920" cy="1503"/>
          </a:xfrm>
        </p:grpSpPr>
        <p:sp>
          <p:nvSpPr>
            <p:cNvPr id="3093" name="Text Box 12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C2</a:t>
              </a:r>
              <a:endParaRPr lang="en-US"/>
            </a:p>
          </p:txBody>
        </p:sp>
        <p:sp>
          <p:nvSpPr>
            <p:cNvPr id="3094" name="Text Box 13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C1</a:t>
              </a:r>
              <a:endParaRPr lang="en-US"/>
            </a:p>
          </p:txBody>
        </p:sp>
        <p:sp>
          <p:nvSpPr>
            <p:cNvPr id="3095" name="Line 14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15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16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Line 17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Text Box 18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C1</a:t>
              </a:r>
              <a:endParaRPr lang="en-US"/>
            </a:p>
          </p:txBody>
        </p:sp>
        <p:sp>
          <p:nvSpPr>
            <p:cNvPr id="3100" name="Text Box 1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C3</a:t>
              </a:r>
              <a:endParaRPr lang="en-US"/>
            </a:p>
          </p:txBody>
        </p:sp>
        <p:sp>
          <p:nvSpPr>
            <p:cNvPr id="3101" name="Text Box 20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C5</a:t>
              </a:r>
              <a:endParaRPr lang="en-US"/>
            </a:p>
          </p:txBody>
        </p:sp>
        <p:sp>
          <p:nvSpPr>
            <p:cNvPr id="3102" name="Text Box 21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C4</a:t>
              </a:r>
              <a:endParaRPr lang="en-US"/>
            </a:p>
          </p:txBody>
        </p:sp>
        <p:sp>
          <p:nvSpPr>
            <p:cNvPr id="3103" name="Text Box 22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C2</a:t>
              </a:r>
              <a:endParaRPr lang="en-US"/>
            </a:p>
          </p:txBody>
        </p:sp>
        <p:sp>
          <p:nvSpPr>
            <p:cNvPr id="3104" name="Text Box 23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C3</a:t>
              </a:r>
              <a:endParaRPr lang="en-US"/>
            </a:p>
          </p:txBody>
        </p:sp>
        <p:sp>
          <p:nvSpPr>
            <p:cNvPr id="3105" name="Text Box 24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C4</a:t>
              </a:r>
              <a:endParaRPr lang="en-US"/>
            </a:p>
          </p:txBody>
        </p:sp>
        <p:sp>
          <p:nvSpPr>
            <p:cNvPr id="3106" name="Text Box 25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C5</a:t>
              </a:r>
              <a:endParaRPr lang="en-US"/>
            </a:p>
          </p:txBody>
        </p:sp>
        <p:sp>
          <p:nvSpPr>
            <p:cNvPr id="3107" name="Line 26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27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28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29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Line 30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Line 31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Line 32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Line 33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Rectangle 34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entury Schoolbook" pitchFamily="18" charset="0"/>
              </a:endParaRPr>
            </a:p>
          </p:txBody>
        </p:sp>
        <p:sp>
          <p:nvSpPr>
            <p:cNvPr id="3116" name="Rectangle 35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entury Schoolbook" pitchFamily="18" charset="0"/>
              </a:endParaRPr>
            </a:p>
          </p:txBody>
        </p:sp>
        <p:sp>
          <p:nvSpPr>
            <p:cNvPr id="3117" name="Rectangle 36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entury Schoolbook" pitchFamily="18" charset="0"/>
              </a:endParaRPr>
            </a:p>
          </p:txBody>
        </p:sp>
        <p:sp>
          <p:nvSpPr>
            <p:cNvPr id="3118" name="Rectangle 37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entury Schoolbook" pitchFamily="18" charset="0"/>
              </a:endParaRPr>
            </a:p>
          </p:txBody>
        </p:sp>
      </p:grpSp>
      <p:sp>
        <p:nvSpPr>
          <p:cNvPr id="3091" name="Oval 38"/>
          <p:cNvSpPr>
            <a:spLocks noChangeArrowheads="1"/>
          </p:cNvSpPr>
          <p:nvPr/>
        </p:nvSpPr>
        <p:spPr bwMode="auto">
          <a:xfrm>
            <a:off x="609600" y="4859338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3092" name="Text Box 39"/>
          <p:cNvSpPr txBox="1">
            <a:spLocks noChangeArrowheads="1"/>
          </p:cNvSpPr>
          <p:nvPr/>
        </p:nvSpPr>
        <p:spPr bwMode="auto">
          <a:xfrm>
            <a:off x="5181600" y="44196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Distance Matrix</a:t>
            </a:r>
            <a:endParaRPr lang="en-US"/>
          </a:p>
        </p:txBody>
      </p:sp>
      <p:graphicFrame>
        <p:nvGraphicFramePr>
          <p:cNvPr id="3074" name="Object 40"/>
          <p:cNvGraphicFramePr>
            <a:graphicFrameLocks noChangeAspect="1"/>
          </p:cNvGraphicFramePr>
          <p:nvPr/>
        </p:nvGraphicFramePr>
        <p:xfrm>
          <a:off x="373380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7740159" imgH="3499114" progId="">
                  <p:embed/>
                </p:oleObj>
              </mc:Choice>
              <mc:Fallback>
                <p:oleObj name="Visio" r:id="rId3" imgW="7740159" imgH="349911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227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Single </a:t>
            </a:r>
            <a:r>
              <a:rPr lang="fr-FR" dirty="0" err="1"/>
              <a:t>link</a:t>
            </a:r>
            <a:endParaRPr 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14400"/>
          </a:xfrm>
        </p:spPr>
        <p:txBody>
          <a:bodyPr/>
          <a:lstStyle/>
          <a:p>
            <a:pPr eaLnBrk="1" hangingPunct="1"/>
            <a:r>
              <a:rPr lang="en-US"/>
              <a:t>Smallest distance between an element in one cluster and an element in the other</a:t>
            </a:r>
          </a:p>
          <a:p>
            <a:pPr eaLnBrk="1" hangingPunct="1"/>
            <a:endParaRPr lang="en-US"/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854A7E-147A-4797-AE2C-F9CDB6F660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286000" y="2667000"/>
          <a:ext cx="36718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586811" imgH="304668" progId="">
                  <p:embed/>
                </p:oleObj>
              </mc:Choice>
              <mc:Fallback>
                <p:oleObj name="Equation" r:id="rId3" imgW="1586811" imgH="30466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6718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581400"/>
            <a:ext cx="4438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8352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Complete </a:t>
            </a:r>
            <a:r>
              <a:rPr lang="fr-FR" dirty="0" err="1"/>
              <a:t>link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Largest distance between an element in one cluster and an element in the other</a:t>
            </a:r>
          </a:p>
          <a:p>
            <a:pPr eaLnBrk="1" hangingPunct="1"/>
            <a:endParaRPr lang="en-US"/>
          </a:p>
        </p:txBody>
      </p:sp>
      <p:sp>
        <p:nvSpPr>
          <p:cNvPr id="5126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23CA4-112A-4F56-9449-FB06622AA7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2209800" y="2667000"/>
          <a:ext cx="37258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586811" imgH="317362" progId="">
                  <p:embed/>
                </p:oleObj>
              </mc:Choice>
              <mc:Fallback>
                <p:oleObj name="Equation" r:id="rId3" imgW="1586811" imgH="3173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725863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733800"/>
            <a:ext cx="441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2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endParaRPr 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8ED587-500D-4F1B-8FDF-F9AE9171ED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19462" name="TextBox 16"/>
          <p:cNvSpPr txBox="1">
            <a:spLocks noChangeArrowheads="1"/>
          </p:cNvSpPr>
          <p:nvPr/>
        </p:nvSpPr>
        <p:spPr bwMode="auto">
          <a:xfrm>
            <a:off x="609600" y="1676400"/>
            <a:ext cx="7696200" cy="267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Century Schoolbook" pitchFamily="18" charset="0"/>
              <a:buAutoNum type="arabicPeriod"/>
            </a:pPr>
            <a:r>
              <a:rPr lang="en-GB" sz="2400">
                <a:latin typeface="Century Schoolbook" pitchFamily="18" charset="0"/>
              </a:rPr>
              <a:t>Convert object attributes to distance matrix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en-GB" sz="2400">
                <a:latin typeface="Century Schoolbook" pitchFamily="18" charset="0"/>
              </a:rPr>
              <a:t>Set each object as a cluster (thus if we have </a:t>
            </a:r>
            <a:r>
              <a:rPr lang="en-GB" sz="2400" i="1">
                <a:latin typeface="Century Schoolbook" pitchFamily="18" charset="0"/>
              </a:rPr>
              <a:t>N</a:t>
            </a:r>
            <a:r>
              <a:rPr lang="en-GB" sz="2400">
                <a:latin typeface="Century Schoolbook" pitchFamily="18" charset="0"/>
              </a:rPr>
              <a:t> objects, we will have </a:t>
            </a:r>
            <a:r>
              <a:rPr lang="en-GB" sz="2400" i="1">
                <a:latin typeface="Century Schoolbook" pitchFamily="18" charset="0"/>
              </a:rPr>
              <a:t>N</a:t>
            </a:r>
            <a:r>
              <a:rPr lang="en-GB" sz="2400">
                <a:latin typeface="Century Schoolbook" pitchFamily="18" charset="0"/>
              </a:rPr>
              <a:t> clusters at the beginning)</a:t>
            </a:r>
          </a:p>
          <a:p>
            <a:pPr marL="457200" indent="-457200">
              <a:buFont typeface="Century Schoolbook" pitchFamily="18" charset="0"/>
              <a:buAutoNum type="arabicPeriod"/>
            </a:pPr>
            <a:r>
              <a:rPr lang="en-GB" sz="2400">
                <a:latin typeface="Century Schoolbook" pitchFamily="18" charset="0"/>
              </a:rPr>
              <a:t>Repeat until number of cluster is one (or known # of clusters)  </a:t>
            </a:r>
          </a:p>
          <a:p>
            <a:pPr marL="1371600" lvl="2" indent="-457200">
              <a:buFont typeface="Century Schoolbook" pitchFamily="18" charset="0"/>
              <a:buAutoNum type="alphaLcPeriod"/>
            </a:pPr>
            <a:r>
              <a:rPr lang="en-GB" sz="2400">
                <a:latin typeface="Century Schoolbook" pitchFamily="18" charset="0"/>
              </a:rPr>
              <a:t>Merge two closest clusters</a:t>
            </a:r>
          </a:p>
          <a:p>
            <a:pPr marL="1371600" lvl="2" indent="-457200">
              <a:buFont typeface="Century Schoolbook" pitchFamily="18" charset="0"/>
              <a:buAutoNum type="alphaLcPeriod"/>
            </a:pPr>
            <a:r>
              <a:rPr lang="en-GB" sz="2400">
                <a:latin typeface="Century Schoolbook" pitchFamily="18" charset="0"/>
              </a:rPr>
              <a:t>Update distance matrix</a:t>
            </a:r>
            <a:endParaRPr lang="en-US">
              <a:latin typeface="Century Schoolbook" pitchFamily="18" charset="0"/>
            </a:endParaRPr>
          </a:p>
        </p:txBody>
      </p:sp>
      <p:sp>
        <p:nvSpPr>
          <p:cNvPr id="19463" name="Oval 12"/>
          <p:cNvSpPr>
            <a:spLocks noChangeArrowheads="1"/>
          </p:cNvSpPr>
          <p:nvPr/>
        </p:nvSpPr>
        <p:spPr bwMode="auto">
          <a:xfrm>
            <a:off x="1371600" y="5424488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4" name="Oval 13"/>
          <p:cNvSpPr>
            <a:spLocks noChangeArrowheads="1"/>
          </p:cNvSpPr>
          <p:nvPr/>
        </p:nvSpPr>
        <p:spPr bwMode="auto">
          <a:xfrm>
            <a:off x="1371600" y="5729288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5" name="Oval 14"/>
          <p:cNvSpPr>
            <a:spLocks noChangeArrowheads="1"/>
          </p:cNvSpPr>
          <p:nvPr/>
        </p:nvSpPr>
        <p:spPr bwMode="auto">
          <a:xfrm>
            <a:off x="2514600" y="4967288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6" name="Oval 15"/>
          <p:cNvSpPr>
            <a:spLocks noChangeArrowheads="1"/>
          </p:cNvSpPr>
          <p:nvPr/>
        </p:nvSpPr>
        <p:spPr bwMode="auto">
          <a:xfrm>
            <a:off x="2209800" y="5195888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7" name="Oval 16"/>
          <p:cNvSpPr>
            <a:spLocks noChangeArrowheads="1"/>
          </p:cNvSpPr>
          <p:nvPr/>
        </p:nvSpPr>
        <p:spPr bwMode="auto">
          <a:xfrm>
            <a:off x="1981200" y="4662488"/>
            <a:ext cx="228600" cy="2286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1066800" y="51958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Rockwell" pitchFamily="18" charset="0"/>
              </a:rPr>
              <a:t>d1</a:t>
            </a:r>
            <a:endParaRPr lang="en-US"/>
          </a:p>
        </p:txBody>
      </p:sp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990600" y="578961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Rockwell" pitchFamily="18" charset="0"/>
              </a:rPr>
              <a:t>d2</a:t>
            </a:r>
            <a:endParaRPr lang="en-US"/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2209800" y="45862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Rockwell" pitchFamily="18" charset="0"/>
              </a:rPr>
              <a:t>d3</a:t>
            </a:r>
            <a:endParaRPr lang="en-US"/>
          </a:p>
        </p:txBody>
      </p:sp>
      <p:sp>
        <p:nvSpPr>
          <p:cNvPr id="19471" name="Text Box 20"/>
          <p:cNvSpPr txBox="1">
            <a:spLocks noChangeArrowheads="1"/>
          </p:cNvSpPr>
          <p:nvPr/>
        </p:nvSpPr>
        <p:spPr bwMode="auto">
          <a:xfrm>
            <a:off x="2133600" y="53482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Rockwell" pitchFamily="18" charset="0"/>
              </a:rPr>
              <a:t>d4</a:t>
            </a:r>
            <a:endParaRPr lang="en-US"/>
          </a:p>
        </p:txBody>
      </p:sp>
      <p:sp>
        <p:nvSpPr>
          <p:cNvPr id="19472" name="Text Box 21"/>
          <p:cNvSpPr txBox="1">
            <a:spLocks noChangeArrowheads="1"/>
          </p:cNvSpPr>
          <p:nvPr/>
        </p:nvSpPr>
        <p:spPr bwMode="auto">
          <a:xfrm>
            <a:off x="2743200" y="489108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Rockwell" pitchFamily="18" charset="0"/>
              </a:rPr>
              <a:t>d5</a:t>
            </a:r>
            <a:endParaRPr 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 flipV="1">
            <a:off x="1479550" y="5653088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23"/>
          <p:cNvSpPr txBox="1">
            <a:spLocks noChangeArrowheads="1"/>
          </p:cNvSpPr>
          <p:nvPr/>
        </p:nvSpPr>
        <p:spPr bwMode="auto">
          <a:xfrm>
            <a:off x="4872038" y="6029325"/>
            <a:ext cx="7715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>
                <a:latin typeface="Rockwell" pitchFamily="18" charset="0"/>
              </a:rPr>
              <a:t>d1,d2</a:t>
            </a:r>
            <a:endParaRPr lang="en-US"/>
          </a:p>
        </p:txBody>
      </p:sp>
      <p:sp>
        <p:nvSpPr>
          <p:cNvPr id="19475" name="Line 24"/>
          <p:cNvSpPr>
            <a:spLocks noChangeShapeType="1"/>
          </p:cNvSpPr>
          <p:nvPr/>
        </p:nvSpPr>
        <p:spPr bwMode="auto">
          <a:xfrm flipV="1">
            <a:off x="2452688" y="5172075"/>
            <a:ext cx="92075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5"/>
          <p:cNvSpPr>
            <a:spLocks noChangeShapeType="1"/>
          </p:cNvSpPr>
          <p:nvPr/>
        </p:nvSpPr>
        <p:spPr bwMode="auto">
          <a:xfrm>
            <a:off x="2155825" y="4843463"/>
            <a:ext cx="347663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243638" y="6029325"/>
            <a:ext cx="1452562" cy="371475"/>
            <a:chOff x="4029" y="3453"/>
            <a:chExt cx="915" cy="234"/>
          </a:xfrm>
        </p:grpSpPr>
        <p:sp>
          <p:nvSpPr>
            <p:cNvPr id="19487" name="Text Box 27"/>
            <p:cNvSpPr txBox="1">
              <a:spLocks noChangeArrowheads="1"/>
            </p:cNvSpPr>
            <p:nvPr/>
          </p:nvSpPr>
          <p:spPr bwMode="auto">
            <a:xfrm>
              <a:off x="4029" y="3453"/>
              <a:ext cx="48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>
                  <a:latin typeface="Rockwell" pitchFamily="18" charset="0"/>
                </a:rPr>
                <a:t>d4,d5</a:t>
              </a:r>
              <a:endParaRPr lang="en-US"/>
            </a:p>
          </p:txBody>
        </p:sp>
        <p:sp>
          <p:nvSpPr>
            <p:cNvPr id="19488" name="Text Box 28"/>
            <p:cNvSpPr txBox="1">
              <a:spLocks noChangeArrowheads="1"/>
            </p:cNvSpPr>
            <p:nvPr/>
          </p:nvSpPr>
          <p:spPr bwMode="auto">
            <a:xfrm>
              <a:off x="4656" y="3456"/>
              <a:ext cx="288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i="1">
                  <a:latin typeface="Rockwell" pitchFamily="18" charset="0"/>
                </a:rPr>
                <a:t>d3</a:t>
              </a:r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553200" y="5272088"/>
            <a:ext cx="1004888" cy="762000"/>
            <a:chOff x="4224" y="2976"/>
            <a:chExt cx="633" cy="480"/>
          </a:xfrm>
        </p:grpSpPr>
        <p:sp>
          <p:nvSpPr>
            <p:cNvPr id="19484" name="Text Box 30"/>
            <p:cNvSpPr txBox="1">
              <a:spLocks noChangeArrowheads="1"/>
            </p:cNvSpPr>
            <p:nvPr/>
          </p:nvSpPr>
          <p:spPr bwMode="auto">
            <a:xfrm>
              <a:off x="4224" y="2976"/>
              <a:ext cx="633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i="1">
                  <a:latin typeface="Rockwell" pitchFamily="18" charset="0"/>
                </a:rPr>
                <a:t>d3,d4,d5</a:t>
              </a:r>
              <a:endParaRPr lang="en-US"/>
            </a:p>
          </p:txBody>
        </p:sp>
        <p:cxnSp>
          <p:nvCxnSpPr>
            <p:cNvPr id="19485" name="AutoShape 31"/>
            <p:cNvCxnSpPr>
              <a:cxnSpLocks noChangeShapeType="1"/>
              <a:stCxn id="19484" idx="2"/>
              <a:endCxn id="19487" idx="0"/>
            </p:cNvCxnSpPr>
            <p:nvPr/>
          </p:nvCxnSpPr>
          <p:spPr bwMode="auto">
            <a:xfrm rot="5400000">
              <a:off x="4259" y="3171"/>
              <a:ext cx="247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6" name="AutoShape 32"/>
            <p:cNvCxnSpPr>
              <a:cxnSpLocks noChangeShapeType="1"/>
              <a:stCxn id="19484" idx="2"/>
              <a:endCxn id="19488" idx="0"/>
            </p:cNvCxnSpPr>
            <p:nvPr/>
          </p:nvCxnSpPr>
          <p:spPr bwMode="auto">
            <a:xfrm rot="16200000" flipH="1">
              <a:off x="4521" y="3225"/>
              <a:ext cx="250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181600" y="4510088"/>
            <a:ext cx="1797050" cy="1519237"/>
            <a:chOff x="3360" y="2496"/>
            <a:chExt cx="1132" cy="957"/>
          </a:xfrm>
        </p:grpSpPr>
        <p:sp>
          <p:nvSpPr>
            <p:cNvPr id="19481" name="Text Box 34"/>
            <p:cNvSpPr txBox="1">
              <a:spLocks noChangeArrowheads="1"/>
            </p:cNvSpPr>
            <p:nvPr/>
          </p:nvSpPr>
          <p:spPr bwMode="auto">
            <a:xfrm>
              <a:off x="3687" y="2496"/>
              <a:ext cx="633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>
                  <a:latin typeface="Rockwell" pitchFamily="18" charset="0"/>
                </a:rPr>
                <a:t> </a:t>
              </a:r>
              <a:endParaRPr lang="en-US"/>
            </a:p>
          </p:txBody>
        </p:sp>
        <p:cxnSp>
          <p:nvCxnSpPr>
            <p:cNvPr id="19482" name="AutoShape 35"/>
            <p:cNvCxnSpPr>
              <a:cxnSpLocks noChangeShapeType="1"/>
              <a:stCxn id="19481" idx="2"/>
              <a:endCxn id="19484" idx="0"/>
            </p:cNvCxnSpPr>
            <p:nvPr/>
          </p:nvCxnSpPr>
          <p:spPr bwMode="auto">
            <a:xfrm rot="16200000" flipH="1">
              <a:off x="4123" y="2607"/>
              <a:ext cx="250" cy="4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3" name="AutoShape 36"/>
            <p:cNvCxnSpPr>
              <a:cxnSpLocks noChangeShapeType="1"/>
              <a:stCxn id="19481" idx="2"/>
              <a:endCxn id="19474" idx="0"/>
            </p:cNvCxnSpPr>
            <p:nvPr/>
          </p:nvCxnSpPr>
          <p:spPr bwMode="auto">
            <a:xfrm rot="5400000">
              <a:off x="3318" y="2768"/>
              <a:ext cx="727" cy="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480" name="AutoShape 37"/>
          <p:cNvSpPr>
            <a:spLocks noChangeArrowheads="1"/>
          </p:cNvSpPr>
          <p:nvPr/>
        </p:nvSpPr>
        <p:spPr bwMode="auto">
          <a:xfrm>
            <a:off x="3733800" y="49672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Average</a:t>
            </a:r>
            <a:r>
              <a:rPr lang="fr-FR" dirty="0"/>
              <a:t> Link</a:t>
            </a:r>
            <a:endParaRPr lang="en-US" dirty="0"/>
          </a:p>
        </p:txBody>
      </p:sp>
      <p:sp>
        <p:nvSpPr>
          <p:cNvPr id="614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66800"/>
          </a:xfrm>
        </p:spPr>
        <p:txBody>
          <a:bodyPr/>
          <a:lstStyle/>
          <a:p>
            <a:pPr eaLnBrk="1" hangingPunct="1"/>
            <a:r>
              <a:rPr lang="en-US"/>
              <a:t>Avg distance between an element in one cluster and an element in the other</a:t>
            </a:r>
          </a:p>
          <a:p>
            <a:pPr eaLnBrk="1" hangingPunct="1"/>
            <a:endParaRPr lang="en-US"/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5EA3D6-0DD3-4E69-AEBD-EA59512ED1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  <p:pic>
        <p:nvPicPr>
          <p:cNvPr id="615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038600"/>
            <a:ext cx="4400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209800" y="2636838"/>
          <a:ext cx="37258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586811" imgH="342751" progId="">
                  <p:embed/>
                </p:oleObj>
              </mc:Choice>
              <mc:Fallback>
                <p:oleObj name="Equation" r:id="rId4" imgW="1586811" imgH="3427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36838"/>
                        <a:ext cx="372586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32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centroids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9600"/>
          </a:xfrm>
        </p:spPr>
        <p:txBody>
          <a:bodyPr/>
          <a:lstStyle/>
          <a:p>
            <a:pPr eaLnBrk="1" hangingPunct="1"/>
            <a:r>
              <a:rPr lang="fr-FR"/>
              <a:t>Distance between the centroids of two clusters</a:t>
            </a: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351743-6990-4324-BC36-4B3EA837D6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  <p:sp>
        <p:nvSpPr>
          <p:cNvPr id="22535" name="Line 1"/>
          <p:cNvSpPr>
            <a:spLocks noChangeShapeType="1"/>
          </p:cNvSpPr>
          <p:nvPr/>
        </p:nvSpPr>
        <p:spPr bwMode="auto">
          <a:xfrm flipV="1">
            <a:off x="2667000" y="32766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Freeform 2" descr="5%"/>
          <p:cNvSpPr>
            <a:spLocks/>
          </p:cNvSpPr>
          <p:nvPr/>
        </p:nvSpPr>
        <p:spPr bwMode="auto">
          <a:xfrm rot="-5400000">
            <a:off x="1758157" y="2585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Oval 3"/>
          <p:cNvSpPr>
            <a:spLocks noChangeArrowheads="1"/>
          </p:cNvSpPr>
          <p:nvPr/>
        </p:nvSpPr>
        <p:spPr bwMode="auto">
          <a:xfrm rot="-5400000">
            <a:off x="3048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38" name="Oval 4"/>
          <p:cNvSpPr>
            <a:spLocks noChangeArrowheads="1"/>
          </p:cNvSpPr>
          <p:nvPr/>
        </p:nvSpPr>
        <p:spPr bwMode="auto">
          <a:xfrm rot="-5400000">
            <a:off x="2971800" y="2743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39" name="Oval 5"/>
          <p:cNvSpPr>
            <a:spLocks noChangeArrowheads="1"/>
          </p:cNvSpPr>
          <p:nvPr/>
        </p:nvSpPr>
        <p:spPr bwMode="auto">
          <a:xfrm rot="-5400000">
            <a:off x="2133600" y="3200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0" name="Oval 6"/>
          <p:cNvSpPr>
            <a:spLocks noChangeArrowheads="1"/>
          </p:cNvSpPr>
          <p:nvPr/>
        </p:nvSpPr>
        <p:spPr bwMode="auto">
          <a:xfrm rot="-5400000">
            <a:off x="3198813" y="3046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1" name="Freeform 7" descr="5%"/>
          <p:cNvSpPr>
            <a:spLocks/>
          </p:cNvSpPr>
          <p:nvPr/>
        </p:nvSpPr>
        <p:spPr bwMode="auto">
          <a:xfrm rot="5400000" flipV="1">
            <a:off x="4648200" y="24384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Oval 8"/>
          <p:cNvSpPr>
            <a:spLocks noChangeArrowheads="1"/>
          </p:cNvSpPr>
          <p:nvPr/>
        </p:nvSpPr>
        <p:spPr bwMode="auto">
          <a:xfrm rot="5400000" flipV="1">
            <a:off x="6172200" y="2895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3" name="Oval 9"/>
          <p:cNvSpPr>
            <a:spLocks noChangeArrowheads="1"/>
          </p:cNvSpPr>
          <p:nvPr/>
        </p:nvSpPr>
        <p:spPr bwMode="auto">
          <a:xfrm rot="5400000" flipV="1">
            <a:off x="4811713" y="2894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4" name="Oval 10"/>
          <p:cNvSpPr>
            <a:spLocks noChangeArrowheads="1"/>
          </p:cNvSpPr>
          <p:nvPr/>
        </p:nvSpPr>
        <p:spPr bwMode="auto">
          <a:xfrm rot="5400000" flipV="1">
            <a:off x="5334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5" name="Oval 11"/>
          <p:cNvSpPr>
            <a:spLocks noChangeArrowheads="1"/>
          </p:cNvSpPr>
          <p:nvPr/>
        </p:nvSpPr>
        <p:spPr bwMode="auto">
          <a:xfrm rot="5400000" flipV="1">
            <a:off x="5334000" y="2514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22546" name="Text Box 12"/>
          <p:cNvSpPr txBox="1">
            <a:spLocks noChangeArrowheads="1"/>
          </p:cNvSpPr>
          <p:nvPr/>
        </p:nvSpPr>
        <p:spPr bwMode="auto">
          <a:xfrm>
            <a:off x="2514600" y="31242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sym typeface="Symbol" pitchFamily="18" charset="2"/>
              </a:rPr>
              <a:t></a:t>
            </a:r>
            <a:endParaRPr lang="en-US"/>
          </a:p>
        </p:txBody>
      </p:sp>
      <p:sp>
        <p:nvSpPr>
          <p:cNvPr id="22547" name="Text Box 13"/>
          <p:cNvSpPr txBox="1">
            <a:spLocks noChangeArrowheads="1"/>
          </p:cNvSpPr>
          <p:nvPr/>
        </p:nvSpPr>
        <p:spPr bwMode="auto">
          <a:xfrm>
            <a:off x="5410200" y="31242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sym typeface="Symbol" pitchFamily="18" charset="2"/>
              </a:rPr>
              <a:t>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1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2FCCC9-E635-479B-8063-2F4AAD3867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  <p:sp>
        <p:nvSpPr>
          <p:cNvPr id="23558" name="Text Box 49"/>
          <p:cNvSpPr txBox="1">
            <a:spLocks noChangeArrowheads="1"/>
          </p:cNvSpPr>
          <p:nvPr/>
        </p:nvSpPr>
        <p:spPr bwMode="auto">
          <a:xfrm>
            <a:off x="6034088" y="3735388"/>
            <a:ext cx="1509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ahoma" pitchFamily="34" charset="0"/>
              </a:rPr>
              <a:t>Data matrix</a:t>
            </a:r>
            <a:endParaRPr lang="en-US"/>
          </a:p>
        </p:txBody>
      </p:sp>
      <p:sp>
        <p:nvSpPr>
          <p:cNvPr id="23559" name="Text Box 51"/>
          <p:cNvSpPr txBox="1">
            <a:spLocks noChangeArrowheads="1"/>
          </p:cNvSpPr>
          <p:nvPr/>
        </p:nvSpPr>
        <p:spPr bwMode="auto">
          <a:xfrm>
            <a:off x="1023938" y="5410200"/>
            <a:ext cx="2252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ahoma" pitchFamily="34" charset="0"/>
              </a:rPr>
              <a:t>Euclidean distance</a:t>
            </a:r>
            <a:endParaRPr lang="en-US"/>
          </a:p>
        </p:txBody>
      </p:sp>
      <p:pic>
        <p:nvPicPr>
          <p:cNvPr id="23560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76425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10200" y="1600200"/>
          <a:ext cx="1981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Double Brace 13"/>
          <p:cNvSpPr/>
          <p:nvPr/>
        </p:nvSpPr>
        <p:spPr>
          <a:xfrm>
            <a:off x="5791200" y="1828800"/>
            <a:ext cx="1905000" cy="1905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0" y="4953000"/>
            <a:ext cx="4038600" cy="4000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+mn-lt"/>
                <a:cs typeface="+mn-cs"/>
              </a:rPr>
              <a:t>d</a:t>
            </a:r>
            <a:r>
              <a:rPr lang="en-US" sz="2000" baseline="-25000" dirty="0" err="1">
                <a:latin typeface="+mn-lt"/>
                <a:cs typeface="+mn-cs"/>
              </a:rPr>
              <a:t>AB</a:t>
            </a:r>
            <a:r>
              <a:rPr lang="en-US" sz="2000" dirty="0">
                <a:latin typeface="+mn-lt"/>
                <a:cs typeface="+mn-cs"/>
              </a:rPr>
              <a:t> = ((1-1.5)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+(1-1.5)</a:t>
            </a:r>
            <a:r>
              <a:rPr lang="en-US" sz="2000" baseline="30000" dirty="0">
                <a:latin typeface="+mn-lt"/>
                <a:cs typeface="+mn-cs"/>
              </a:rPr>
              <a:t>2</a:t>
            </a:r>
            <a:r>
              <a:rPr lang="en-US" sz="2000" baseline="40000" dirty="0">
                <a:latin typeface="+mn-lt"/>
                <a:cs typeface="+mn-cs"/>
              </a:rPr>
              <a:t>)1/2</a:t>
            </a:r>
            <a:r>
              <a:rPr lang="en-US" sz="2000" dirty="0">
                <a:latin typeface="+mn-lt"/>
                <a:cs typeface="+mn-cs"/>
              </a:rPr>
              <a:t> = 0.707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4267200"/>
          <a:ext cx="411479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353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B2EC9-38DD-4713-8A98-0CD15927E7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  <p:sp>
        <p:nvSpPr>
          <p:cNvPr id="24582" name="Text Box 49"/>
          <p:cNvSpPr txBox="1">
            <a:spLocks noChangeArrowheads="1"/>
          </p:cNvSpPr>
          <p:nvPr/>
        </p:nvSpPr>
        <p:spPr bwMode="auto">
          <a:xfrm>
            <a:off x="6034088" y="3735388"/>
            <a:ext cx="1509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ahoma" pitchFamily="34" charset="0"/>
              </a:rPr>
              <a:t>Data matrix</a:t>
            </a:r>
            <a:endParaRPr lang="en-US"/>
          </a:p>
        </p:txBody>
      </p:sp>
      <p:sp>
        <p:nvSpPr>
          <p:cNvPr id="24583" name="Text Box 51"/>
          <p:cNvSpPr txBox="1">
            <a:spLocks noChangeArrowheads="1"/>
          </p:cNvSpPr>
          <p:nvPr/>
        </p:nvSpPr>
        <p:spPr bwMode="auto">
          <a:xfrm>
            <a:off x="1143000" y="5562600"/>
            <a:ext cx="2227263" cy="307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entury Schoolbook" pitchFamily="18" charset="0"/>
              </a:rPr>
              <a:t>Find two closest clusters</a:t>
            </a:r>
            <a:endParaRPr lang="en-US" sz="1400">
              <a:latin typeface="Century Schoolbook" pitchFamily="18" charset="0"/>
            </a:endParaRPr>
          </a:p>
        </p:txBody>
      </p:sp>
      <p:pic>
        <p:nvPicPr>
          <p:cNvPr id="2458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76425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10200" y="1600200"/>
          <a:ext cx="1981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Double Brace 13"/>
          <p:cNvSpPr/>
          <p:nvPr/>
        </p:nvSpPr>
        <p:spPr>
          <a:xfrm>
            <a:off x="5791200" y="1828800"/>
            <a:ext cx="1905000" cy="1905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0" y="4267200"/>
          <a:ext cx="411479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886575" y="6081713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19913" y="4238625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6062663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29000" y="5715000"/>
            <a:ext cx="1066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200400" y="3429000"/>
            <a:ext cx="14478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33600" y="2667000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684" name="TextBox 26"/>
          <p:cNvSpPr txBox="1">
            <a:spLocks noChangeArrowheads="1"/>
          </p:cNvSpPr>
          <p:nvPr/>
        </p:nvSpPr>
        <p:spPr bwMode="auto">
          <a:xfrm>
            <a:off x="3733800" y="3209925"/>
            <a:ext cx="1676400" cy="523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entury Schoolbook" pitchFamily="18" charset="0"/>
              </a:rPr>
              <a:t>Merge them into single cluster`</a:t>
            </a:r>
          </a:p>
        </p:txBody>
      </p:sp>
      <p:sp>
        <p:nvSpPr>
          <p:cNvPr id="24685" name="TextBox 19"/>
          <p:cNvSpPr txBox="1">
            <a:spLocks noChangeArrowheads="1"/>
          </p:cNvSpPr>
          <p:nvPr/>
        </p:nvSpPr>
        <p:spPr bwMode="auto">
          <a:xfrm>
            <a:off x="6240463" y="0"/>
            <a:ext cx="2903537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Merge two closest clusters</a:t>
            </a:r>
          </a:p>
        </p:txBody>
      </p:sp>
    </p:spTree>
    <p:extLst>
      <p:ext uri="{BB962C8B-B14F-4D97-AF65-F5344CB8AC3E}">
        <p14:creationId xmlns:p14="http://schemas.microsoft.com/office/powerpoint/2010/main" val="1316476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C7DA2-F0E0-443F-B3BF-B3E72BE3B6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  <p:pic>
        <p:nvPicPr>
          <p:cNvPr id="25606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76425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191000" y="1600200"/>
          <a:ext cx="411479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553200" y="3400425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3600" y="2667000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724400" y="4267200"/>
          <a:ext cx="3526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10800000" flipV="1">
            <a:off x="3352800" y="2743200"/>
            <a:ext cx="685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953000"/>
            <a:ext cx="7620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35" name="TextBox 12"/>
          <p:cNvSpPr txBox="1">
            <a:spLocks noChangeArrowheads="1"/>
          </p:cNvSpPr>
          <p:nvPr/>
        </p:nvSpPr>
        <p:spPr bwMode="auto">
          <a:xfrm>
            <a:off x="6561138" y="0"/>
            <a:ext cx="2582862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4058851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0E953-5D87-449C-8D9A-6A34738C62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4800" y="1752600"/>
          <a:ext cx="411479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1.12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34975" y="4343400"/>
          <a:ext cx="3526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?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4343400"/>
          <a:ext cx="3526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806" name="TextBox 13"/>
          <p:cNvSpPr txBox="1">
            <a:spLocks noChangeArrowheads="1"/>
          </p:cNvSpPr>
          <p:nvPr/>
        </p:nvSpPr>
        <p:spPr bwMode="auto">
          <a:xfrm>
            <a:off x="4794250" y="2133600"/>
            <a:ext cx="3879850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(D,F)→A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DA</a:t>
            </a:r>
            <a:r>
              <a:rPr lang="en-US" sz="1600"/>
              <a:t>,d</a:t>
            </a:r>
            <a:r>
              <a:rPr lang="en-US" sz="1600" baseline="-25000"/>
              <a:t>FA</a:t>
            </a:r>
            <a:r>
              <a:rPr lang="en-US" sz="1400"/>
              <a:t>)=min(3.61,3.20) = 3.20</a:t>
            </a:r>
          </a:p>
        </p:txBody>
      </p:sp>
      <p:sp>
        <p:nvSpPr>
          <p:cNvPr id="26807" name="TextBox 14"/>
          <p:cNvSpPr txBox="1">
            <a:spLocks noChangeArrowheads="1"/>
          </p:cNvSpPr>
          <p:nvPr/>
        </p:nvSpPr>
        <p:spPr bwMode="auto">
          <a:xfrm>
            <a:off x="4800600" y="2590800"/>
            <a:ext cx="3894138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(D,F)→B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DB</a:t>
            </a:r>
            <a:r>
              <a:rPr lang="en-US" sz="1600"/>
              <a:t>,d</a:t>
            </a:r>
            <a:r>
              <a:rPr lang="en-US" sz="1600" baseline="-25000"/>
              <a:t>FB</a:t>
            </a:r>
            <a:r>
              <a:rPr lang="en-US" sz="1400"/>
              <a:t>)=min(2.92,2.50) = 2.50</a:t>
            </a:r>
          </a:p>
        </p:txBody>
      </p:sp>
      <p:sp>
        <p:nvSpPr>
          <p:cNvPr id="26808" name="TextBox 16"/>
          <p:cNvSpPr txBox="1">
            <a:spLocks noChangeArrowheads="1"/>
          </p:cNvSpPr>
          <p:nvPr/>
        </p:nvSpPr>
        <p:spPr bwMode="auto">
          <a:xfrm>
            <a:off x="4794250" y="3048000"/>
            <a:ext cx="3916363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(D,F)→C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DC</a:t>
            </a:r>
            <a:r>
              <a:rPr lang="en-US" sz="1600"/>
              <a:t>,d</a:t>
            </a:r>
            <a:r>
              <a:rPr lang="en-US" sz="1600" baseline="-25000"/>
              <a:t>FC</a:t>
            </a:r>
            <a:r>
              <a:rPr lang="en-US" sz="1400"/>
              <a:t>)=min(2.24,2.50) = 2.24</a:t>
            </a:r>
          </a:p>
        </p:txBody>
      </p:sp>
      <p:sp>
        <p:nvSpPr>
          <p:cNvPr id="26809" name="TextBox 17"/>
          <p:cNvSpPr txBox="1">
            <a:spLocks noChangeArrowheads="1"/>
          </p:cNvSpPr>
          <p:nvPr/>
        </p:nvSpPr>
        <p:spPr bwMode="auto">
          <a:xfrm>
            <a:off x="4800600" y="3505200"/>
            <a:ext cx="3894138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(D,F)→E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DE</a:t>
            </a:r>
            <a:r>
              <a:rPr lang="en-US" sz="1600"/>
              <a:t>,d</a:t>
            </a:r>
            <a:r>
              <a:rPr lang="en-US" sz="1600" baseline="-25000"/>
              <a:t>FE</a:t>
            </a:r>
            <a:r>
              <a:rPr lang="en-US" sz="1400"/>
              <a:t>)=min(1.00,1.12) = 1.00</a:t>
            </a:r>
          </a:p>
        </p:txBody>
      </p:sp>
      <p:sp>
        <p:nvSpPr>
          <p:cNvPr id="26810" name="TextBox 18"/>
          <p:cNvSpPr txBox="1">
            <a:spLocks noChangeArrowheads="1"/>
          </p:cNvSpPr>
          <p:nvPr/>
        </p:nvSpPr>
        <p:spPr bwMode="auto">
          <a:xfrm>
            <a:off x="5094288" y="1600200"/>
            <a:ext cx="3287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Min Distance – Single Linkage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581400" y="3962400"/>
            <a:ext cx="10668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5410200"/>
            <a:ext cx="533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13" name="TextBox 24"/>
          <p:cNvSpPr txBox="1">
            <a:spLocks noChangeArrowheads="1"/>
          </p:cNvSpPr>
          <p:nvPr/>
        </p:nvSpPr>
        <p:spPr bwMode="auto">
          <a:xfrm>
            <a:off x="6561138" y="0"/>
            <a:ext cx="2582862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1830998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6F5B5F-C2DD-4ED0-B2C7-7C93F68762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6240463" y="0"/>
            <a:ext cx="2903537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Merge two closest clusters</a:t>
            </a:r>
          </a:p>
        </p:txBody>
      </p:sp>
      <p:pic>
        <p:nvPicPr>
          <p:cNvPr id="27655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66850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1905000" y="2257425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5800" y="1752600"/>
          <a:ext cx="3526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5057775" y="2300288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3200400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0" y="4038600"/>
          <a:ext cx="293914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11430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4495800"/>
            <a:ext cx="12192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F7F68-F789-4B9A-8438-C902149876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561138" y="0"/>
            <a:ext cx="2582862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 Distance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3526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3.20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4.24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3.54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4343400"/>
          <a:ext cx="293914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48200" y="4419600"/>
          <a:ext cx="293914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813" name="TextBox 15"/>
          <p:cNvSpPr txBox="1">
            <a:spLocks noChangeArrowheads="1"/>
          </p:cNvSpPr>
          <p:nvPr/>
        </p:nvSpPr>
        <p:spPr bwMode="auto">
          <a:xfrm>
            <a:off x="4237038" y="1905000"/>
            <a:ext cx="3916362" cy="3381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(A,B)→C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CA</a:t>
            </a:r>
            <a:r>
              <a:rPr lang="en-US" sz="1600"/>
              <a:t>,d</a:t>
            </a:r>
            <a:r>
              <a:rPr lang="en-US" sz="1600" baseline="-25000"/>
              <a:t>CB</a:t>
            </a:r>
            <a:r>
              <a:rPr lang="en-US" sz="1400"/>
              <a:t>)=min(5.66,4.95) = 4.95</a:t>
            </a:r>
          </a:p>
        </p:txBody>
      </p:sp>
      <p:sp>
        <p:nvSpPr>
          <p:cNvPr id="28814" name="TextBox 16"/>
          <p:cNvSpPr txBox="1">
            <a:spLocks noChangeArrowheads="1"/>
          </p:cNvSpPr>
          <p:nvPr/>
        </p:nvSpPr>
        <p:spPr bwMode="auto">
          <a:xfrm>
            <a:off x="4191000" y="2438400"/>
            <a:ext cx="3962400" cy="5540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(A,B)→(D,F)   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DA</a:t>
            </a:r>
            <a:r>
              <a:rPr lang="en-US" sz="1600"/>
              <a:t>,d</a:t>
            </a:r>
            <a:r>
              <a:rPr lang="en-US" sz="1600" baseline="-25000"/>
              <a:t>DB</a:t>
            </a:r>
            <a:r>
              <a:rPr lang="en-US" sz="1400"/>
              <a:t>, d</a:t>
            </a:r>
            <a:r>
              <a:rPr lang="en-US" sz="1400" baseline="-25000"/>
              <a:t>FA</a:t>
            </a:r>
            <a:r>
              <a:rPr lang="en-US" sz="1400"/>
              <a:t>,d</a:t>
            </a:r>
            <a:r>
              <a:rPr lang="en-US" sz="1400" baseline="-25000"/>
              <a:t>FB</a:t>
            </a:r>
            <a:r>
              <a:rPr lang="en-US" sz="1400"/>
              <a:t>)</a:t>
            </a:r>
          </a:p>
          <a:p>
            <a:r>
              <a:rPr lang="en-US" sz="1400"/>
              <a:t>	=min(3.61, 2.92, 3.20, 2.50) = 2.50</a:t>
            </a:r>
          </a:p>
        </p:txBody>
      </p:sp>
      <p:sp>
        <p:nvSpPr>
          <p:cNvPr id="28815" name="TextBox 17"/>
          <p:cNvSpPr txBox="1">
            <a:spLocks noChangeArrowheads="1"/>
          </p:cNvSpPr>
          <p:nvPr/>
        </p:nvSpPr>
        <p:spPr bwMode="auto">
          <a:xfrm>
            <a:off x="4191000" y="3243263"/>
            <a:ext cx="3894138" cy="3381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</a:t>
            </a:r>
            <a:r>
              <a:rPr lang="en-US" sz="1400" baseline="-25000"/>
              <a:t>(A,B)→E </a:t>
            </a:r>
            <a:r>
              <a:rPr lang="en-US" sz="1400"/>
              <a:t>= </a:t>
            </a:r>
            <a:r>
              <a:rPr lang="en-US" sz="1600"/>
              <a:t>min(d</a:t>
            </a:r>
            <a:r>
              <a:rPr lang="en-US" sz="1600" baseline="-25000"/>
              <a:t>AE</a:t>
            </a:r>
            <a:r>
              <a:rPr lang="en-US" sz="1600"/>
              <a:t>,d</a:t>
            </a:r>
            <a:r>
              <a:rPr lang="en-US" sz="1600" baseline="-25000"/>
              <a:t>BE</a:t>
            </a:r>
            <a:r>
              <a:rPr lang="en-US" sz="1400"/>
              <a:t>)=min(4.24,3.54) = 3.54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200400" y="3810000"/>
            <a:ext cx="11430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38600" y="53340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96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4F7263-C56E-4F6B-9CBA-4D5469586D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3778250" y="0"/>
            <a:ext cx="5365750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Merge two closest clusters/Update Distance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676400"/>
          <a:ext cx="293914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A,B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3.54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D,F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1.00</a:t>
                      </a: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6734175" y="2833688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974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695450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2143125" y="2486025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1125" y="3429000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2438400"/>
            <a:ext cx="1590675" cy="838200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430713" y="4495800"/>
          <a:ext cx="35705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(D,F),E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(D,F),E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10800000" flipV="1">
            <a:off x="3733800" y="2514600"/>
            <a:ext cx="11430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6200" y="3733800"/>
            <a:ext cx="12192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94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6C0FAF-0AE2-441E-8FD2-4C238D7FA3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3778250" y="0"/>
            <a:ext cx="5365750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Merge two closest clusters/Update Distance Matrix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95800" y="1752600"/>
          <a:ext cx="357051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(D,F),E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(D,F),E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0755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695450"/>
            <a:ext cx="34956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2143125" y="2486025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1125" y="3429000"/>
            <a:ext cx="609600" cy="6858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438400"/>
            <a:ext cx="1590675" cy="838200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810000" y="2667000"/>
            <a:ext cx="76200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3733800"/>
            <a:ext cx="12192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371600" y="1828800"/>
            <a:ext cx="2362200" cy="1676400"/>
          </a:xfrm>
          <a:prstGeom prst="ellipse">
            <a:avLst/>
          </a:prstGeom>
          <a:solidFill>
            <a:schemeClr val="bg2">
              <a:lumMod val="50000"/>
              <a:alpha val="46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724400" y="4419600"/>
          <a:ext cx="3505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Dist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((D,F),E),C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(A,B)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r>
                        <a:rPr lang="en-US" sz="1400" dirty="0"/>
                        <a:t>((D,F),E),C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FBA168-0E0D-4555-8022-89B7BD7B7A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6" y="1457552"/>
            <a:ext cx="6233848" cy="51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678323-01D6-49F8-98AC-8FF22FDB3C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7740650" y="0"/>
            <a:ext cx="1403350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Final Result</a:t>
            </a:r>
          </a:p>
        </p:txBody>
      </p:sp>
      <p:sp>
        <p:nvSpPr>
          <p:cNvPr id="31751" name="Text Box 49"/>
          <p:cNvSpPr txBox="1">
            <a:spLocks noChangeArrowheads="1"/>
          </p:cNvSpPr>
          <p:nvPr/>
        </p:nvSpPr>
        <p:spPr bwMode="auto">
          <a:xfrm>
            <a:off x="1309688" y="4268788"/>
            <a:ext cx="1509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>
                <a:latin typeface="Tahoma" pitchFamily="34" charset="0"/>
              </a:rPr>
              <a:t>Data matrix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2133600"/>
          <a:ext cx="1981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Double Brace 9"/>
          <p:cNvSpPr/>
          <p:nvPr/>
        </p:nvSpPr>
        <p:spPr>
          <a:xfrm>
            <a:off x="1066800" y="2362200"/>
            <a:ext cx="1905000" cy="1905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1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828800"/>
            <a:ext cx="38862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696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Agglomerative</a:t>
            </a:r>
            <a:r>
              <a:rPr lang="fr-FR" dirty="0"/>
              <a:t> </a:t>
            </a:r>
            <a:r>
              <a:rPr lang="fr-FR" dirty="0" err="1"/>
              <a:t>Clustering</a:t>
            </a:r>
            <a:r>
              <a:rPr lang="fr-FR" dirty="0"/>
              <a:t> - </a:t>
            </a:r>
            <a:r>
              <a:rPr lang="fr-FR" dirty="0" err="1"/>
              <a:t>Example</a:t>
            </a:r>
            <a:endParaRPr lang="en-US" dirty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B407C-2ADF-4FCC-BAC9-1FC0D2F6FC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  <p:sp>
        <p:nvSpPr>
          <p:cNvPr id="32774" name="TextBox 6"/>
          <p:cNvSpPr txBox="1">
            <a:spLocks noChangeArrowheads="1"/>
          </p:cNvSpPr>
          <p:nvPr/>
        </p:nvSpPr>
        <p:spPr bwMode="auto">
          <a:xfrm>
            <a:off x="6048375" y="0"/>
            <a:ext cx="3095625" cy="369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Dendrogram Representation</a:t>
            </a:r>
          </a:p>
        </p:txBody>
      </p:sp>
      <p:pic>
        <p:nvPicPr>
          <p:cNvPr id="3277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44958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1447800" y="5103813"/>
            <a:ext cx="3127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2</a:t>
            </a:r>
            <a:endParaRPr lang="en-US" sz="2000" b="1"/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3810000" y="4799013"/>
            <a:ext cx="3127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3</a:t>
            </a:r>
            <a:endParaRPr lang="en-US" sz="2000" b="1"/>
          </a:p>
        </p:txBody>
      </p:sp>
      <p:sp>
        <p:nvSpPr>
          <p:cNvPr id="32778" name="TextBox 9"/>
          <p:cNvSpPr txBox="1">
            <a:spLocks noChangeArrowheads="1"/>
          </p:cNvSpPr>
          <p:nvPr/>
        </p:nvSpPr>
        <p:spPr bwMode="auto">
          <a:xfrm>
            <a:off x="1828800" y="4418013"/>
            <a:ext cx="3127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4</a:t>
            </a:r>
            <a:endParaRPr lang="en-US" sz="2000" b="1"/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438400" y="3884613"/>
            <a:ext cx="3127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5</a:t>
            </a:r>
            <a:endParaRPr lang="en-US" sz="2000" b="1"/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3124200" y="2360613"/>
            <a:ext cx="31273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6</a:t>
            </a:r>
            <a:endParaRPr lang="en-US" sz="20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29200" y="1760538"/>
            <a:ext cx="3733800" cy="44878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1042988">
              <a:lnSpc>
                <a:spcPct val="90000"/>
              </a:lnSpc>
              <a:buFontTx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In the beginning we have 6 clusters: A, B, C, D, E and F </a:t>
            </a:r>
          </a:p>
          <a:p>
            <a:pPr marL="342900" indent="-342900" defTabSz="1042988">
              <a:lnSpc>
                <a:spcPct val="90000"/>
              </a:lnSpc>
              <a:buFontTx/>
              <a:buAutoNum type="arabicPeriod" startAt="2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We merge cluster D and F into cluster (D, F) at distance 0.50 </a:t>
            </a:r>
          </a:p>
          <a:p>
            <a:pPr marL="342900" indent="-342900" defTabSz="1042988">
              <a:buFontTx/>
              <a:buAutoNum type="arabicPeriod" startAt="3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We merge cluster A and cluster B into (A, B) at distance 0.71 </a:t>
            </a:r>
          </a:p>
          <a:p>
            <a:pPr marL="342900" indent="-342900" defTabSz="1042988">
              <a:buFontTx/>
              <a:buAutoNum type="arabicPeriod" startAt="4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We merge cluster E and (D, F) into ((D, F), E) at distance 1.00 </a:t>
            </a:r>
          </a:p>
          <a:p>
            <a:pPr marL="342900" indent="-342900" defTabSz="1042988">
              <a:buFontTx/>
              <a:buAutoNum type="arabicPeriod" startAt="5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We merge cluster ((D, F), E) and C into (((D, F), E), C) at distance 1.41 </a:t>
            </a:r>
          </a:p>
          <a:p>
            <a:pPr marL="342900" indent="-342900" defTabSz="1042988">
              <a:buFontTx/>
              <a:buAutoNum type="arabicPeriod" startAt="6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We merge cluster (((D, F), E), C) and (A, B) into ((((D, F), E), C), (A, B)) at distance 2.50 </a:t>
            </a:r>
          </a:p>
          <a:p>
            <a:pPr marL="342900" indent="-342900" defTabSz="1042988">
              <a:buFontTx/>
              <a:buAutoNum type="arabicPeriod" startAt="7"/>
              <a:defRPr/>
            </a:pPr>
            <a:r>
              <a:rPr lang="en-GB" sz="1600" dirty="0">
                <a:solidFill>
                  <a:srgbClr val="000000"/>
                </a:solidFill>
                <a:latin typeface="+mn-lt"/>
              </a:rPr>
              <a:t>The last cluster contain all the objects,    thus conclude the computation </a:t>
            </a:r>
          </a:p>
          <a:p>
            <a:pPr marL="342900" indent="-342900" defTabSz="1042988">
              <a:defRPr/>
            </a:pPr>
            <a:endParaRPr lang="en-GB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/>
              <a:t>Starting</a:t>
            </a:r>
            <a:r>
              <a:rPr lang="fr-FR" dirty="0"/>
              <a:t> Situation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Start with clusters of individual points and a distance/proximity matrix</a:t>
            </a:r>
          </a:p>
          <a:p>
            <a:pPr eaLnBrk="1" hangingPunct="1"/>
            <a:endParaRPr lang="en-US"/>
          </a:p>
        </p:txBody>
      </p:sp>
      <p:sp>
        <p:nvSpPr>
          <p:cNvPr id="1030" name="Slide Number Placeholder 4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61D824-E0D4-4195-9721-6F6E2280FC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032" name="Oval 1"/>
          <p:cNvSpPr>
            <a:spLocks noChangeArrowheads="1"/>
          </p:cNvSpPr>
          <p:nvPr/>
        </p:nvSpPr>
        <p:spPr bwMode="auto">
          <a:xfrm>
            <a:off x="609600" y="46021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3" name="Oval 2"/>
          <p:cNvSpPr>
            <a:spLocks noChangeArrowheads="1"/>
          </p:cNvSpPr>
          <p:nvPr/>
        </p:nvSpPr>
        <p:spPr bwMode="auto">
          <a:xfrm>
            <a:off x="2667000" y="5684838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4" name="Oval 3"/>
          <p:cNvSpPr>
            <a:spLocks noChangeArrowheads="1"/>
          </p:cNvSpPr>
          <p:nvPr/>
        </p:nvSpPr>
        <p:spPr bwMode="auto">
          <a:xfrm>
            <a:off x="1524000" y="37639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5" name="Oval 4"/>
          <p:cNvSpPr>
            <a:spLocks noChangeArrowheads="1"/>
          </p:cNvSpPr>
          <p:nvPr/>
        </p:nvSpPr>
        <p:spPr bwMode="auto">
          <a:xfrm>
            <a:off x="1371600" y="55165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6" name="Oval 5"/>
          <p:cNvSpPr>
            <a:spLocks noChangeArrowheads="1"/>
          </p:cNvSpPr>
          <p:nvPr/>
        </p:nvSpPr>
        <p:spPr bwMode="auto">
          <a:xfrm>
            <a:off x="3048000" y="37639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7" name="Oval 6"/>
          <p:cNvSpPr>
            <a:spLocks noChangeArrowheads="1"/>
          </p:cNvSpPr>
          <p:nvPr/>
        </p:nvSpPr>
        <p:spPr bwMode="auto">
          <a:xfrm>
            <a:off x="1524000" y="31543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8" name="Oval 7"/>
          <p:cNvSpPr>
            <a:spLocks noChangeArrowheads="1"/>
          </p:cNvSpPr>
          <p:nvPr/>
        </p:nvSpPr>
        <p:spPr bwMode="auto">
          <a:xfrm>
            <a:off x="381000" y="49069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39" name="Oval 8"/>
          <p:cNvSpPr>
            <a:spLocks noChangeArrowheads="1"/>
          </p:cNvSpPr>
          <p:nvPr/>
        </p:nvSpPr>
        <p:spPr bwMode="auto">
          <a:xfrm>
            <a:off x="1752600" y="55165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40" name="Oval 9"/>
          <p:cNvSpPr>
            <a:spLocks noChangeArrowheads="1"/>
          </p:cNvSpPr>
          <p:nvPr/>
        </p:nvSpPr>
        <p:spPr bwMode="auto">
          <a:xfrm>
            <a:off x="3048000" y="52879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41" name="Oval 10"/>
          <p:cNvSpPr>
            <a:spLocks noChangeArrowheads="1"/>
          </p:cNvSpPr>
          <p:nvPr/>
        </p:nvSpPr>
        <p:spPr bwMode="auto">
          <a:xfrm>
            <a:off x="2057400" y="32305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42" name="Oval 11"/>
          <p:cNvSpPr>
            <a:spLocks noChangeArrowheads="1"/>
          </p:cNvSpPr>
          <p:nvPr/>
        </p:nvSpPr>
        <p:spPr bwMode="auto">
          <a:xfrm>
            <a:off x="3124200" y="42973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sp>
        <p:nvSpPr>
          <p:cNvPr id="1043" name="Oval 12"/>
          <p:cNvSpPr>
            <a:spLocks noChangeArrowheads="1"/>
          </p:cNvSpPr>
          <p:nvPr/>
        </p:nvSpPr>
        <p:spPr bwMode="auto">
          <a:xfrm>
            <a:off x="3657600" y="3382963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Schoolbook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48200" y="2620963"/>
            <a:ext cx="3200400" cy="2789237"/>
            <a:chOff x="3456" y="1622"/>
            <a:chExt cx="2160" cy="2058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15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16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17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8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19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0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1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22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23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24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25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Text Box 26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p1</a:t>
              </a:r>
              <a:endParaRPr lang="en-US"/>
            </a:p>
          </p:txBody>
        </p:sp>
        <p:sp>
          <p:nvSpPr>
            <p:cNvPr id="1059" name="Text Box 27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p3</a:t>
              </a:r>
              <a:endParaRPr lang="en-US"/>
            </a:p>
          </p:txBody>
        </p:sp>
        <p:sp>
          <p:nvSpPr>
            <p:cNvPr id="1060" name="Text Box 28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p5</a:t>
              </a:r>
              <a:endParaRPr lang="en-US"/>
            </a:p>
          </p:txBody>
        </p:sp>
        <p:sp>
          <p:nvSpPr>
            <p:cNvPr id="1061" name="Text Box 29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p4</a:t>
              </a:r>
              <a:endParaRPr lang="en-US"/>
            </a:p>
          </p:txBody>
        </p:sp>
        <p:sp>
          <p:nvSpPr>
            <p:cNvPr id="1062" name="Text Box 30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p2</a:t>
              </a:r>
              <a:endParaRPr lang="en-US"/>
            </a:p>
          </p:txBody>
        </p:sp>
        <p:sp>
          <p:nvSpPr>
            <p:cNvPr id="1063" name="Text Box 31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p1</a:t>
              </a:r>
              <a:endParaRPr lang="en-US"/>
            </a:p>
          </p:txBody>
        </p:sp>
        <p:sp>
          <p:nvSpPr>
            <p:cNvPr id="1064" name="Text Box 32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p2</a:t>
              </a:r>
              <a:endParaRPr lang="en-US"/>
            </a:p>
          </p:txBody>
        </p:sp>
        <p:sp>
          <p:nvSpPr>
            <p:cNvPr id="1065" name="Text Box 33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p3</a:t>
              </a:r>
              <a:endParaRPr lang="en-US"/>
            </a:p>
          </p:txBody>
        </p:sp>
        <p:sp>
          <p:nvSpPr>
            <p:cNvPr id="1066" name="Text Box 34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p4</a:t>
              </a:r>
              <a:endParaRPr lang="en-US"/>
            </a:p>
          </p:txBody>
        </p:sp>
        <p:sp>
          <p:nvSpPr>
            <p:cNvPr id="1067" name="Text Box 35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p5</a:t>
              </a:r>
              <a:endParaRPr lang="en-US"/>
            </a:p>
          </p:txBody>
        </p:sp>
        <p:sp>
          <p:nvSpPr>
            <p:cNvPr id="1068" name="Text Box 36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/>
                <a:t>. . .</a:t>
              </a:r>
              <a:endParaRPr lang="en-US"/>
            </a:p>
          </p:txBody>
        </p:sp>
        <p:sp>
          <p:nvSpPr>
            <p:cNvPr id="1069" name="Text Box 37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b="1"/>
                <a:t>.</a:t>
              </a:r>
            </a:p>
            <a:p>
              <a:r>
                <a:rPr lang="en-US" sz="1200" b="1"/>
                <a:t>.</a:t>
              </a:r>
            </a:p>
            <a:p>
              <a:r>
                <a:rPr lang="en-US" sz="1200" b="1"/>
                <a:t>.</a:t>
              </a:r>
              <a:endParaRPr lang="en-US"/>
            </a:p>
          </p:txBody>
        </p:sp>
      </p:grpSp>
      <p:sp>
        <p:nvSpPr>
          <p:cNvPr id="1045" name="Text Box 38"/>
          <p:cNvSpPr txBox="1">
            <a:spLocks noChangeArrowheads="1"/>
          </p:cNvSpPr>
          <p:nvPr/>
        </p:nvSpPr>
        <p:spPr bwMode="auto">
          <a:xfrm>
            <a:off x="5029200" y="51657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Distance Matrix</a:t>
            </a:r>
            <a:endParaRPr lang="en-US"/>
          </a:p>
        </p:txBody>
      </p:sp>
      <p:graphicFrame>
        <p:nvGraphicFramePr>
          <p:cNvPr id="1026" name="Object 39"/>
          <p:cNvGraphicFramePr>
            <a:graphicFrameLocks noChangeAspect="1"/>
          </p:cNvGraphicFramePr>
          <p:nvPr/>
        </p:nvGraphicFramePr>
        <p:xfrm>
          <a:off x="3962400" y="5562600"/>
          <a:ext cx="4013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8071011" imgH="1421884" progId="">
                  <p:embed/>
                </p:oleObj>
              </mc:Choice>
              <mc:Fallback>
                <p:oleObj name="Visio" r:id="rId3" imgW="8071011" imgH="142188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4013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373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72B54-2260-4388-AB3A-EA3E68982E91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37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C3FE7E-3D50-43E5-BCAE-5F267B4B144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010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SINGLE LINK</a:t>
            </a:r>
          </a:p>
        </p:txBody>
      </p:sp>
      <p:sp>
        <p:nvSpPr>
          <p:cNvPr id="7475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A784CB-91A4-4718-BF34-61C41A28177E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47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9202D3-D3CF-4218-87BF-7F3E22ACDB1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439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7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SINGLE LINK</a:t>
            </a:r>
          </a:p>
        </p:txBody>
      </p:sp>
      <p:sp>
        <p:nvSpPr>
          <p:cNvPr id="757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7A203-0AFD-4841-9499-8B818D7A4E7F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November 22, 2023</a:t>
            </a:fld>
            <a:endParaRPr lang="en-US" altLang="en-US" sz="1200"/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48A9A-E82F-45CF-80BE-EC181B214BF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500188"/>
            <a:ext cx="8296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9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6887</TotalTime>
  <Words>1408</Words>
  <Application>Microsoft Office PowerPoint</Application>
  <PresentationFormat>On-screen Show (4:3)</PresentationFormat>
  <Paragraphs>831</Paragraphs>
  <Slides>51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Century Schoolbook</vt:lpstr>
      <vt:lpstr>Rockwell</vt:lpstr>
      <vt:lpstr>Symbol</vt:lpstr>
      <vt:lpstr>Tahoma</vt:lpstr>
      <vt:lpstr>Times New Roman</vt:lpstr>
      <vt:lpstr>Wingdings</vt:lpstr>
      <vt:lpstr>Wingdings 2</vt:lpstr>
      <vt:lpstr>Oriel</vt:lpstr>
      <vt:lpstr>Visio</vt:lpstr>
      <vt:lpstr>Equation</vt:lpstr>
      <vt:lpstr>PowerPoint Presentation</vt:lpstr>
      <vt:lpstr>Hierachical clustering </vt:lpstr>
      <vt:lpstr>Agglomerative Clustering</vt:lpstr>
      <vt:lpstr>Agglomerative clustering</vt:lpstr>
      <vt:lpstr>Dendogram</vt:lpstr>
      <vt:lpstr>Starting Situation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EXAMPLE – SINGLE LINK</vt:lpstr>
      <vt:lpstr>Determining clusters</vt:lpstr>
      <vt:lpstr>Inter cluster distance measures</vt:lpstr>
      <vt:lpstr>Intermediate situation</vt:lpstr>
      <vt:lpstr>Single link</vt:lpstr>
      <vt:lpstr>Complete link </vt:lpstr>
      <vt:lpstr>Average Link</vt:lpstr>
      <vt:lpstr>Distance between centroids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  <vt:lpstr>Agglomerative Clustering -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DR IMRAN</dc:creator>
  <cp:lastModifiedBy>HP</cp:lastModifiedBy>
  <cp:revision>76</cp:revision>
  <dcterms:created xsi:type="dcterms:W3CDTF">2011-06-02T04:26:27Z</dcterms:created>
  <dcterms:modified xsi:type="dcterms:W3CDTF">2023-11-22T07:50:26Z</dcterms:modified>
</cp:coreProperties>
</file>