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2"/>
  </p:notesMasterIdLst>
  <p:sldIdLst>
    <p:sldId id="314" r:id="rId2"/>
    <p:sldId id="320" r:id="rId3"/>
    <p:sldId id="322" r:id="rId4"/>
    <p:sldId id="323" r:id="rId5"/>
    <p:sldId id="332" r:id="rId6"/>
    <p:sldId id="324" r:id="rId7"/>
    <p:sldId id="321" r:id="rId8"/>
    <p:sldId id="325" r:id="rId9"/>
    <p:sldId id="326" r:id="rId10"/>
    <p:sldId id="327" r:id="rId11"/>
    <p:sldId id="328" r:id="rId12"/>
    <p:sldId id="329" r:id="rId13"/>
    <p:sldId id="335" r:id="rId14"/>
    <p:sldId id="330" r:id="rId15"/>
    <p:sldId id="337" r:id="rId16"/>
    <p:sldId id="338" r:id="rId17"/>
    <p:sldId id="333" r:id="rId18"/>
    <p:sldId id="331" r:id="rId19"/>
    <p:sldId id="33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518" autoAdjust="0"/>
    <p:restoredTop sz="80704" autoAdjust="0"/>
  </p:normalViewPr>
  <p:slideViewPr>
    <p:cSldViewPr snapToGrid="0">
      <p:cViewPr varScale="1">
        <p:scale>
          <a:sx n="56" d="100"/>
          <a:sy n="56" d="100"/>
        </p:scale>
        <p:origin x="780"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68"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Qurat Raja" userId="cd7ec3c08f8759b8" providerId="LiveId" clId="{DCBD3A04-495F-4199-902B-C9D36EACCC63}"/>
    <pc:docChg chg="addSld delSld modSld">
      <pc:chgData name="Qurat Raja" userId="cd7ec3c08f8759b8" providerId="LiveId" clId="{DCBD3A04-495F-4199-902B-C9D36EACCC63}" dt="2023-05-03T03:09:43.150" v="3"/>
      <pc:docMkLst>
        <pc:docMk/>
      </pc:docMkLst>
      <pc:sldChg chg="mod modTransition modShow">
        <pc:chgData name="Qurat Raja" userId="cd7ec3c08f8759b8" providerId="LiveId" clId="{DCBD3A04-495F-4199-902B-C9D36EACCC63}" dt="2023-05-03T03:08:50.216" v="1"/>
        <pc:sldMkLst>
          <pc:docMk/>
          <pc:sldMk cId="26690804" sldId="294"/>
        </pc:sldMkLst>
      </pc:sldChg>
      <pc:sldChg chg="add">
        <pc:chgData name="Qurat Raja" userId="cd7ec3c08f8759b8" providerId="LiveId" clId="{DCBD3A04-495F-4199-902B-C9D36EACCC63}" dt="2023-05-03T03:09:43.150" v="3"/>
        <pc:sldMkLst>
          <pc:docMk/>
          <pc:sldMk cId="1869077797" sldId="302"/>
        </pc:sldMkLst>
      </pc:sldChg>
      <pc:sldChg chg="del">
        <pc:chgData name="Qurat Raja" userId="cd7ec3c08f8759b8" providerId="LiveId" clId="{DCBD3A04-495F-4199-902B-C9D36EACCC63}" dt="2023-05-03T03:09:17.244" v="2" actId="2696"/>
        <pc:sldMkLst>
          <pc:docMk/>
          <pc:sldMk cId="2476619109" sldId="30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FE4086-041C-434F-81AA-BE39D50ECE9D}" type="datetimeFigureOut">
              <a:rPr lang="en-US" smtClean="0"/>
              <a:t>5/8/2024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32B7C3-F6F9-4DA0-877C-6AC79A9BB613}" type="slidenum">
              <a:rPr lang="en-US" smtClean="0"/>
              <a:t>‹#›</a:t>
            </a:fld>
            <a:endParaRPr lang="en-US"/>
          </a:p>
        </p:txBody>
      </p:sp>
    </p:spTree>
    <p:extLst>
      <p:ext uri="{BB962C8B-B14F-4D97-AF65-F5344CB8AC3E}">
        <p14:creationId xmlns:p14="http://schemas.microsoft.com/office/powerpoint/2010/main" val="5814223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sng" kern="1200" dirty="0" smtClean="0">
                <a:solidFill>
                  <a:schemeClr val="tx1"/>
                </a:solidFill>
                <a:effectLst/>
                <a:latin typeface="+mn-lt"/>
                <a:ea typeface="+mn-ea"/>
                <a:cs typeface="+mn-cs"/>
              </a:rPr>
              <a:t>Regularization</a:t>
            </a:r>
            <a:r>
              <a:rPr lang="en-US" sz="1200" b="0" i="0" kern="1200" dirty="0" smtClean="0">
                <a:solidFill>
                  <a:schemeClr val="tx1"/>
                </a:solidFill>
                <a:effectLst/>
                <a:latin typeface="+mn-lt"/>
                <a:ea typeface="+mn-ea"/>
                <a:cs typeface="+mn-cs"/>
              </a:rPr>
              <a:t> refers to techniques that are used to calibrate machine learning models in order to minimize the adjusted loss function and prevent overfitting or underfitting.</a:t>
            </a:r>
          </a:p>
          <a:p>
            <a:r>
              <a:rPr lang="en-US" sz="1200" b="0" i="0" kern="1200" dirty="0" smtClean="0">
                <a:solidFill>
                  <a:schemeClr val="tx1"/>
                </a:solidFill>
                <a:effectLst/>
                <a:latin typeface="+mn-lt"/>
                <a:ea typeface="+mn-ea"/>
                <a:cs typeface="+mn-cs"/>
              </a:rPr>
              <a:t>L1 regularization performs automatic feature selection, identifying the most important features in the dataset. In contrast, L2 regularization retains all features in the model and simply reduces their magnitudes.</a:t>
            </a:r>
          </a:p>
          <a:p>
            <a:endParaRPr lang="en-US" dirty="0"/>
          </a:p>
        </p:txBody>
      </p:sp>
      <p:sp>
        <p:nvSpPr>
          <p:cNvPr id="4" name="Slide Number Placeholder 3"/>
          <p:cNvSpPr>
            <a:spLocks noGrp="1"/>
          </p:cNvSpPr>
          <p:nvPr>
            <p:ph type="sldNum" sz="quarter" idx="10"/>
          </p:nvPr>
        </p:nvSpPr>
        <p:spPr/>
        <p:txBody>
          <a:bodyPr/>
          <a:lstStyle/>
          <a:p>
            <a:fld id="{3332B7C3-F6F9-4DA0-877C-6AC79A9BB613}" type="slidenum">
              <a:rPr lang="en-US" smtClean="0"/>
              <a:t>4</a:t>
            </a:fld>
            <a:endParaRPr lang="en-US"/>
          </a:p>
        </p:txBody>
      </p:sp>
    </p:spTree>
    <p:extLst>
      <p:ext uri="{BB962C8B-B14F-4D97-AF65-F5344CB8AC3E}">
        <p14:creationId xmlns:p14="http://schemas.microsoft.com/office/powerpoint/2010/main" val="631412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B911BDF-FF70-46DA-B7FB-8142B054B457}" type="datetimeFigureOut">
              <a:rPr lang="en-US" smtClean="0"/>
              <a:t>5/8/2024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1E45D8-4A62-4BCE-9FD9-6DFF12A49188}" type="slidenum">
              <a:rPr lang="en-US" smtClean="0"/>
              <a:t>‹#›</a:t>
            </a:fld>
            <a:endParaRPr lang="en-US"/>
          </a:p>
        </p:txBody>
      </p:sp>
    </p:spTree>
    <p:extLst>
      <p:ext uri="{BB962C8B-B14F-4D97-AF65-F5344CB8AC3E}">
        <p14:creationId xmlns:p14="http://schemas.microsoft.com/office/powerpoint/2010/main" val="1842703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911BDF-FF70-46DA-B7FB-8142B054B457}" type="datetimeFigureOut">
              <a:rPr lang="en-US" smtClean="0"/>
              <a:t>5/8/2024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1E45D8-4A62-4BCE-9FD9-6DFF12A49188}" type="slidenum">
              <a:rPr lang="en-US" smtClean="0"/>
              <a:t>‹#›</a:t>
            </a:fld>
            <a:endParaRPr lang="en-US"/>
          </a:p>
        </p:txBody>
      </p:sp>
    </p:spTree>
    <p:extLst>
      <p:ext uri="{BB962C8B-B14F-4D97-AF65-F5344CB8AC3E}">
        <p14:creationId xmlns:p14="http://schemas.microsoft.com/office/powerpoint/2010/main" val="658169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911BDF-FF70-46DA-B7FB-8142B054B457}" type="datetimeFigureOut">
              <a:rPr lang="en-US" smtClean="0"/>
              <a:t>5/8/2024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1E45D8-4A62-4BCE-9FD9-6DFF12A49188}"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1992484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911BDF-FF70-46DA-B7FB-8142B054B457}" type="datetimeFigureOut">
              <a:rPr lang="en-US" smtClean="0"/>
              <a:t>5/8/2024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1E45D8-4A62-4BCE-9FD9-6DFF12A49188}" type="slidenum">
              <a:rPr lang="en-US" smtClean="0"/>
              <a:t>‹#›</a:t>
            </a:fld>
            <a:endParaRPr lang="en-US"/>
          </a:p>
        </p:txBody>
      </p:sp>
    </p:spTree>
    <p:extLst>
      <p:ext uri="{BB962C8B-B14F-4D97-AF65-F5344CB8AC3E}">
        <p14:creationId xmlns:p14="http://schemas.microsoft.com/office/powerpoint/2010/main" val="7528223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911BDF-FF70-46DA-B7FB-8142B054B457}" type="datetimeFigureOut">
              <a:rPr lang="en-US" smtClean="0"/>
              <a:t>5/8/2024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1E45D8-4A62-4BCE-9FD9-6DFF12A4918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807104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911BDF-FF70-46DA-B7FB-8142B054B457}" type="datetimeFigureOut">
              <a:rPr lang="en-US" smtClean="0"/>
              <a:t>5/8/2024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1E45D8-4A62-4BCE-9FD9-6DFF12A49188}" type="slidenum">
              <a:rPr lang="en-US" smtClean="0"/>
              <a:t>‹#›</a:t>
            </a:fld>
            <a:endParaRPr lang="en-US"/>
          </a:p>
        </p:txBody>
      </p:sp>
    </p:spTree>
    <p:extLst>
      <p:ext uri="{BB962C8B-B14F-4D97-AF65-F5344CB8AC3E}">
        <p14:creationId xmlns:p14="http://schemas.microsoft.com/office/powerpoint/2010/main" val="37740459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B911BDF-FF70-46DA-B7FB-8142B054B457}" type="datetimeFigureOut">
              <a:rPr lang="en-US" smtClean="0"/>
              <a:t>5/8/2024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1E45D8-4A62-4BCE-9FD9-6DFF12A49188}" type="slidenum">
              <a:rPr lang="en-US" smtClean="0"/>
              <a:t>‹#›</a:t>
            </a:fld>
            <a:endParaRPr lang="en-US"/>
          </a:p>
        </p:txBody>
      </p:sp>
    </p:spTree>
    <p:extLst>
      <p:ext uri="{BB962C8B-B14F-4D97-AF65-F5344CB8AC3E}">
        <p14:creationId xmlns:p14="http://schemas.microsoft.com/office/powerpoint/2010/main" val="9591169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B911BDF-FF70-46DA-B7FB-8142B054B457}" type="datetimeFigureOut">
              <a:rPr lang="en-US" smtClean="0"/>
              <a:t>5/8/2024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1E45D8-4A62-4BCE-9FD9-6DFF12A49188}" type="slidenum">
              <a:rPr lang="en-US" smtClean="0"/>
              <a:t>‹#›</a:t>
            </a:fld>
            <a:endParaRPr lang="en-US"/>
          </a:p>
        </p:txBody>
      </p:sp>
    </p:spTree>
    <p:extLst>
      <p:ext uri="{BB962C8B-B14F-4D97-AF65-F5344CB8AC3E}">
        <p14:creationId xmlns:p14="http://schemas.microsoft.com/office/powerpoint/2010/main" val="3926886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B911BDF-FF70-46DA-B7FB-8142B054B457}" type="datetimeFigureOut">
              <a:rPr lang="en-US" smtClean="0"/>
              <a:t>5/8/2024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1E45D8-4A62-4BCE-9FD9-6DFF12A49188}" type="slidenum">
              <a:rPr lang="en-US" smtClean="0"/>
              <a:t>‹#›</a:t>
            </a:fld>
            <a:endParaRPr lang="en-US"/>
          </a:p>
        </p:txBody>
      </p:sp>
    </p:spTree>
    <p:extLst>
      <p:ext uri="{BB962C8B-B14F-4D97-AF65-F5344CB8AC3E}">
        <p14:creationId xmlns:p14="http://schemas.microsoft.com/office/powerpoint/2010/main" val="1279075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911BDF-FF70-46DA-B7FB-8142B054B457}" type="datetimeFigureOut">
              <a:rPr lang="en-US" smtClean="0"/>
              <a:t>5/8/2024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1E45D8-4A62-4BCE-9FD9-6DFF12A49188}" type="slidenum">
              <a:rPr lang="en-US" smtClean="0"/>
              <a:t>‹#›</a:t>
            </a:fld>
            <a:endParaRPr lang="en-US"/>
          </a:p>
        </p:txBody>
      </p:sp>
    </p:spTree>
    <p:extLst>
      <p:ext uri="{BB962C8B-B14F-4D97-AF65-F5344CB8AC3E}">
        <p14:creationId xmlns:p14="http://schemas.microsoft.com/office/powerpoint/2010/main" val="4024547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B911BDF-FF70-46DA-B7FB-8142B054B457}" type="datetimeFigureOut">
              <a:rPr lang="en-US" smtClean="0"/>
              <a:t>5/8/2024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1E45D8-4A62-4BCE-9FD9-6DFF12A49188}" type="slidenum">
              <a:rPr lang="en-US" smtClean="0"/>
              <a:t>‹#›</a:t>
            </a:fld>
            <a:endParaRPr lang="en-US"/>
          </a:p>
        </p:txBody>
      </p:sp>
    </p:spTree>
    <p:extLst>
      <p:ext uri="{BB962C8B-B14F-4D97-AF65-F5344CB8AC3E}">
        <p14:creationId xmlns:p14="http://schemas.microsoft.com/office/powerpoint/2010/main" val="3119090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B911BDF-FF70-46DA-B7FB-8142B054B457}" type="datetimeFigureOut">
              <a:rPr lang="en-US" smtClean="0"/>
              <a:t>5/8/2024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1E45D8-4A62-4BCE-9FD9-6DFF12A49188}" type="slidenum">
              <a:rPr lang="en-US" smtClean="0"/>
              <a:t>‹#›</a:t>
            </a:fld>
            <a:endParaRPr lang="en-US"/>
          </a:p>
        </p:txBody>
      </p:sp>
    </p:spTree>
    <p:extLst>
      <p:ext uri="{BB962C8B-B14F-4D97-AF65-F5344CB8AC3E}">
        <p14:creationId xmlns:p14="http://schemas.microsoft.com/office/powerpoint/2010/main" val="1737726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B911BDF-FF70-46DA-B7FB-8142B054B457}" type="datetimeFigureOut">
              <a:rPr lang="en-US" smtClean="0"/>
              <a:t>5/8/2024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1E45D8-4A62-4BCE-9FD9-6DFF12A49188}" type="slidenum">
              <a:rPr lang="en-US" smtClean="0"/>
              <a:t>‹#›</a:t>
            </a:fld>
            <a:endParaRPr lang="en-US"/>
          </a:p>
        </p:txBody>
      </p:sp>
    </p:spTree>
    <p:extLst>
      <p:ext uri="{BB962C8B-B14F-4D97-AF65-F5344CB8AC3E}">
        <p14:creationId xmlns:p14="http://schemas.microsoft.com/office/powerpoint/2010/main" val="789943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911BDF-FF70-46DA-B7FB-8142B054B457}" type="datetimeFigureOut">
              <a:rPr lang="en-US" smtClean="0"/>
              <a:t>5/8/2024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1E45D8-4A62-4BCE-9FD9-6DFF12A49188}" type="slidenum">
              <a:rPr lang="en-US" smtClean="0"/>
              <a:t>‹#›</a:t>
            </a:fld>
            <a:endParaRPr lang="en-US"/>
          </a:p>
        </p:txBody>
      </p:sp>
    </p:spTree>
    <p:extLst>
      <p:ext uri="{BB962C8B-B14F-4D97-AF65-F5344CB8AC3E}">
        <p14:creationId xmlns:p14="http://schemas.microsoft.com/office/powerpoint/2010/main" val="2747005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911BDF-FF70-46DA-B7FB-8142B054B457}" type="datetimeFigureOut">
              <a:rPr lang="en-US" smtClean="0"/>
              <a:t>5/8/2024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1E45D8-4A62-4BCE-9FD9-6DFF12A49188}" type="slidenum">
              <a:rPr lang="en-US" smtClean="0"/>
              <a:t>‹#›</a:t>
            </a:fld>
            <a:endParaRPr lang="en-US"/>
          </a:p>
        </p:txBody>
      </p:sp>
    </p:spTree>
    <p:extLst>
      <p:ext uri="{BB962C8B-B14F-4D97-AF65-F5344CB8AC3E}">
        <p14:creationId xmlns:p14="http://schemas.microsoft.com/office/powerpoint/2010/main" val="723767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911BDF-FF70-46DA-B7FB-8142B054B457}" type="datetimeFigureOut">
              <a:rPr lang="en-US" smtClean="0"/>
              <a:t>5/8/2024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1E45D8-4A62-4BCE-9FD9-6DFF12A49188}" type="slidenum">
              <a:rPr lang="en-US" smtClean="0"/>
              <a:t>‹#›</a:t>
            </a:fld>
            <a:endParaRPr lang="en-US"/>
          </a:p>
        </p:txBody>
      </p:sp>
    </p:spTree>
    <p:extLst>
      <p:ext uri="{BB962C8B-B14F-4D97-AF65-F5344CB8AC3E}">
        <p14:creationId xmlns:p14="http://schemas.microsoft.com/office/powerpoint/2010/main" val="1369200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B911BDF-FF70-46DA-B7FB-8142B054B457}" type="datetimeFigureOut">
              <a:rPr lang="en-US" smtClean="0"/>
              <a:t>5/8/2024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31E45D8-4A62-4BCE-9FD9-6DFF12A49188}" type="slidenum">
              <a:rPr lang="en-US" smtClean="0"/>
              <a:t>‹#›</a:t>
            </a:fld>
            <a:endParaRPr lang="en-US"/>
          </a:p>
        </p:txBody>
      </p:sp>
    </p:spTree>
    <p:extLst>
      <p:ext uri="{BB962C8B-B14F-4D97-AF65-F5344CB8AC3E}">
        <p14:creationId xmlns:p14="http://schemas.microsoft.com/office/powerpoint/2010/main" val="379552718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geeksforgeeks.org/bias-vs-variance-in-machine-learnin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 y="0"/>
            <a:ext cx="12252960" cy="6858000"/>
          </a:xfrm>
          <a:prstGeom prst="rect">
            <a:avLst/>
          </a:prstGeom>
        </p:spPr>
      </p:pic>
    </p:spTree>
    <p:extLst>
      <p:ext uri="{BB962C8B-B14F-4D97-AF65-F5344CB8AC3E}">
        <p14:creationId xmlns:p14="http://schemas.microsoft.com/office/powerpoint/2010/main" val="31830114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sz="4000" b="1" u="sng" dirty="0"/>
              <a:t>Techniques to Reduce </a:t>
            </a:r>
            <a:r>
              <a:rPr lang="en-US" sz="4000" b="1" u="sng" dirty="0" smtClean="0"/>
              <a:t>Under fitting</a:t>
            </a:r>
            <a:endParaRPr lang="en-US" sz="4000" b="1" u="sng" dirty="0"/>
          </a:p>
        </p:txBody>
      </p:sp>
      <p:sp>
        <p:nvSpPr>
          <p:cNvPr id="3" name="Content Placeholder 2"/>
          <p:cNvSpPr>
            <a:spLocks noGrp="1"/>
          </p:cNvSpPr>
          <p:nvPr>
            <p:ph idx="1"/>
          </p:nvPr>
        </p:nvSpPr>
        <p:spPr/>
        <p:txBody>
          <a:bodyPr>
            <a:normAutofit/>
          </a:bodyPr>
          <a:lstStyle/>
          <a:p>
            <a:pPr fontAlgn="base"/>
            <a:r>
              <a:rPr lang="en-US" dirty="0" smtClean="0"/>
              <a:t>Increase </a:t>
            </a:r>
            <a:r>
              <a:rPr lang="en-US" dirty="0"/>
              <a:t>model complexity.</a:t>
            </a:r>
          </a:p>
          <a:p>
            <a:pPr fontAlgn="base"/>
            <a:r>
              <a:rPr lang="en-US" dirty="0"/>
              <a:t>Increase the number of features, performing feature engineering.</a:t>
            </a:r>
          </a:p>
          <a:p>
            <a:pPr fontAlgn="base"/>
            <a:r>
              <a:rPr lang="en-US" dirty="0"/>
              <a:t>Remove noise from the data.</a:t>
            </a:r>
          </a:p>
          <a:p>
            <a:pPr fontAlgn="base"/>
            <a:r>
              <a:rPr lang="en-US" dirty="0"/>
              <a:t>Increase the number of epochs or increase the duration of training to get better results</a:t>
            </a:r>
            <a:r>
              <a:rPr lang="en-US" dirty="0" smtClean="0"/>
              <a:t>.</a:t>
            </a:r>
          </a:p>
          <a:p>
            <a:r>
              <a:rPr lang="en-US" dirty="0" smtClean="0"/>
              <a:t>Increase </a:t>
            </a:r>
            <a:r>
              <a:rPr lang="en-US" dirty="0"/>
              <a:t>the duration of training the data</a:t>
            </a:r>
          </a:p>
          <a:p>
            <a:pPr fontAlgn="base"/>
            <a:endParaRPr lang="en-US" dirty="0"/>
          </a:p>
        </p:txBody>
      </p:sp>
    </p:spTree>
    <p:extLst>
      <p:ext uri="{BB962C8B-B14F-4D97-AF65-F5344CB8AC3E}">
        <p14:creationId xmlns:p14="http://schemas.microsoft.com/office/powerpoint/2010/main" val="772385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Overfitting in Machine Learning</a:t>
            </a:r>
            <a:endParaRPr lang="en-US" u="sng" dirty="0"/>
          </a:p>
        </p:txBody>
      </p:sp>
      <p:sp>
        <p:nvSpPr>
          <p:cNvPr id="3" name="Content Placeholder 2"/>
          <p:cNvSpPr>
            <a:spLocks noGrp="1"/>
          </p:cNvSpPr>
          <p:nvPr>
            <p:ph idx="1"/>
          </p:nvPr>
        </p:nvSpPr>
        <p:spPr/>
        <p:txBody>
          <a:bodyPr>
            <a:normAutofit/>
          </a:bodyPr>
          <a:lstStyle/>
          <a:p>
            <a:pPr algn="just"/>
            <a:r>
              <a:rPr lang="en-US" dirty="0"/>
              <a:t>A statistical model is said to be </a:t>
            </a:r>
            <a:r>
              <a:rPr lang="en-US" dirty="0" err="1"/>
              <a:t>overfitted</a:t>
            </a:r>
            <a:r>
              <a:rPr lang="en-US" dirty="0"/>
              <a:t> when the model does not make accurate predictions on testing data. When a model gets trained with so much data, it starts learning from the noise and inaccurate data entries in our data set</a:t>
            </a:r>
            <a:r>
              <a:rPr lang="en-US" dirty="0" smtClean="0"/>
              <a:t>.</a:t>
            </a:r>
          </a:p>
          <a:p>
            <a:pPr algn="just"/>
            <a:r>
              <a:rPr lang="en-US" dirty="0" smtClean="0"/>
              <a:t> </a:t>
            </a:r>
            <a:r>
              <a:rPr lang="en-US" dirty="0"/>
              <a:t>And when testing with test data results in High variance. Then the model does not categorize the data correctly, because of too many details and </a:t>
            </a:r>
            <a:r>
              <a:rPr lang="en-US" dirty="0" smtClean="0"/>
              <a:t>noise.</a:t>
            </a:r>
          </a:p>
          <a:p>
            <a:pPr algn="just"/>
            <a:r>
              <a:rPr lang="en-US" dirty="0" smtClean="0"/>
              <a:t>The </a:t>
            </a:r>
            <a:r>
              <a:rPr lang="en-US" dirty="0"/>
              <a:t>causes of overfitting are the non-parametric and non-linear methods because these types of machine learning algorithms have more freedom in building the model based on the dataset and therefore they can really build unrealistic models. </a:t>
            </a:r>
            <a:endParaRPr lang="en-US" dirty="0" smtClean="0"/>
          </a:p>
          <a:p>
            <a:pPr algn="just"/>
            <a:r>
              <a:rPr lang="en-US" dirty="0"/>
              <a:t>In a nutshell, </a:t>
            </a:r>
            <a:r>
              <a:rPr lang="en-US" u="sng" dirty="0"/>
              <a:t>Overfitting</a:t>
            </a:r>
            <a:r>
              <a:rPr lang="en-US" dirty="0"/>
              <a:t> is a problem where the evaluation of machine learning algorithms on training data is different from unseen data.</a:t>
            </a:r>
          </a:p>
        </p:txBody>
      </p:sp>
    </p:spTree>
    <p:extLst>
      <p:ext uri="{BB962C8B-B14F-4D97-AF65-F5344CB8AC3E}">
        <p14:creationId xmlns:p14="http://schemas.microsoft.com/office/powerpoint/2010/main" val="1193066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u="sng" dirty="0"/>
              <a:t>Reasons for Overfitting:</a:t>
            </a:r>
          </a:p>
        </p:txBody>
      </p:sp>
      <p:sp>
        <p:nvSpPr>
          <p:cNvPr id="3" name="Content Placeholder 2"/>
          <p:cNvSpPr>
            <a:spLocks noGrp="1"/>
          </p:cNvSpPr>
          <p:nvPr>
            <p:ph idx="1"/>
          </p:nvPr>
        </p:nvSpPr>
        <p:spPr/>
        <p:txBody>
          <a:bodyPr/>
          <a:lstStyle/>
          <a:p>
            <a:pPr fontAlgn="base"/>
            <a:r>
              <a:rPr lang="en-US" smtClean="0"/>
              <a:t>The </a:t>
            </a:r>
            <a:r>
              <a:rPr lang="en-US" dirty="0"/>
              <a:t>model is too complex.</a:t>
            </a:r>
          </a:p>
          <a:p>
            <a:r>
              <a:rPr lang="en-US" dirty="0" smtClean="0"/>
              <a:t>Data </a:t>
            </a:r>
            <a:r>
              <a:rPr lang="en-US" dirty="0"/>
              <a:t>used for training is not cleaned and contains noise (garbage values) in it</a:t>
            </a:r>
          </a:p>
          <a:p>
            <a:r>
              <a:rPr lang="en-US" dirty="0"/>
              <a:t>The model has a high variance</a:t>
            </a:r>
          </a:p>
          <a:p>
            <a:r>
              <a:rPr lang="en-US" dirty="0"/>
              <a:t>The size of the training dataset used is not enough</a:t>
            </a:r>
          </a:p>
          <a:p>
            <a:pPr fontAlgn="base"/>
            <a:endParaRPr lang="en-US" dirty="0"/>
          </a:p>
        </p:txBody>
      </p:sp>
    </p:spTree>
    <p:extLst>
      <p:ext uri="{BB962C8B-B14F-4D97-AF65-F5344CB8AC3E}">
        <p14:creationId xmlns:p14="http://schemas.microsoft.com/office/powerpoint/2010/main" val="24112103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75063" y="884839"/>
            <a:ext cx="8161845" cy="4879884"/>
          </a:xfrm>
          <a:prstGeom prst="rect">
            <a:avLst/>
          </a:prstGeom>
        </p:spPr>
      </p:pic>
    </p:spTree>
    <p:extLst>
      <p:ext uri="{BB962C8B-B14F-4D97-AF65-F5344CB8AC3E}">
        <p14:creationId xmlns:p14="http://schemas.microsoft.com/office/powerpoint/2010/main" val="12121779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u="sng" dirty="0"/>
              <a:t>Techniques to Reduce Overfitting</a:t>
            </a:r>
          </a:p>
        </p:txBody>
      </p:sp>
      <p:sp>
        <p:nvSpPr>
          <p:cNvPr id="3" name="Content Placeholder 2"/>
          <p:cNvSpPr>
            <a:spLocks noGrp="1"/>
          </p:cNvSpPr>
          <p:nvPr>
            <p:ph idx="1"/>
          </p:nvPr>
        </p:nvSpPr>
        <p:spPr/>
        <p:txBody>
          <a:bodyPr/>
          <a:lstStyle/>
          <a:p>
            <a:pPr fontAlgn="base"/>
            <a:r>
              <a:rPr lang="en-US" dirty="0" smtClean="0"/>
              <a:t>Increase </a:t>
            </a:r>
            <a:r>
              <a:rPr lang="en-US" dirty="0"/>
              <a:t>training data.</a:t>
            </a:r>
          </a:p>
          <a:p>
            <a:pPr fontAlgn="base"/>
            <a:r>
              <a:rPr lang="en-US" dirty="0"/>
              <a:t>Reduce model complexity.</a:t>
            </a:r>
          </a:p>
          <a:p>
            <a:pPr fontAlgn="base"/>
            <a:r>
              <a:rPr lang="en-US" dirty="0"/>
              <a:t>Early stopping during the training phase (have an eye over the loss over the training period as soon as loss begins to increase stop training).</a:t>
            </a:r>
          </a:p>
          <a:p>
            <a:pPr fontAlgn="base"/>
            <a:r>
              <a:rPr lang="en-US" dirty="0"/>
              <a:t>Ridge Regularization and Lasso Regularization.</a:t>
            </a:r>
          </a:p>
          <a:p>
            <a:pPr fontAlgn="base"/>
            <a:r>
              <a:rPr lang="en-US" dirty="0"/>
              <a:t>Use dropout for neural networks to tackle overfitting</a:t>
            </a:r>
            <a:r>
              <a:rPr lang="en-US" dirty="0" smtClean="0"/>
              <a:t>.</a:t>
            </a:r>
          </a:p>
          <a:p>
            <a:pPr fontAlgn="base"/>
            <a:endParaRPr lang="en-US" dirty="0"/>
          </a:p>
        </p:txBody>
      </p:sp>
    </p:spTree>
    <p:extLst>
      <p:ext uri="{BB962C8B-B14F-4D97-AF65-F5344CB8AC3E}">
        <p14:creationId xmlns:p14="http://schemas.microsoft.com/office/powerpoint/2010/main" val="34326830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0650" y="1544275"/>
            <a:ext cx="5977755" cy="3401483"/>
          </a:xfrm>
          <a:prstGeom prst="rect">
            <a:avLst/>
          </a:prstGeom>
        </p:spPr>
      </p:pic>
    </p:spTree>
    <p:extLst>
      <p:ext uri="{BB962C8B-B14F-4D97-AF65-F5344CB8AC3E}">
        <p14:creationId xmlns:p14="http://schemas.microsoft.com/office/powerpoint/2010/main" val="7471483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7245" y="915059"/>
            <a:ext cx="7470049" cy="5547789"/>
          </a:xfrm>
          <a:prstGeom prst="rect">
            <a:avLst/>
          </a:prstGeom>
        </p:spPr>
      </p:pic>
    </p:spTree>
    <p:extLst>
      <p:ext uri="{BB962C8B-B14F-4D97-AF65-F5344CB8AC3E}">
        <p14:creationId xmlns:p14="http://schemas.microsoft.com/office/powerpoint/2010/main" val="6480876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u="sng" dirty="0"/>
              <a:t>What Is a Good Fit In Machine Learning?</a:t>
            </a:r>
          </a:p>
        </p:txBody>
      </p:sp>
      <p:sp>
        <p:nvSpPr>
          <p:cNvPr id="3" name="Content Placeholder 2"/>
          <p:cNvSpPr>
            <a:spLocks noGrp="1"/>
          </p:cNvSpPr>
          <p:nvPr>
            <p:ph idx="1"/>
          </p:nvPr>
        </p:nvSpPr>
        <p:spPr/>
        <p:txBody>
          <a:bodyPr/>
          <a:lstStyle/>
          <a:p>
            <a:pPr algn="just"/>
            <a:r>
              <a:rPr lang="en-US" dirty="0"/>
              <a:t>To find the good fit model, you need to look at the performance of a machine learning model over time with the training data. </a:t>
            </a:r>
            <a:endParaRPr lang="en-US" dirty="0" smtClean="0"/>
          </a:p>
          <a:p>
            <a:pPr algn="just"/>
            <a:r>
              <a:rPr lang="en-US" dirty="0" smtClean="0"/>
              <a:t>As </a:t>
            </a:r>
            <a:r>
              <a:rPr lang="en-US" dirty="0"/>
              <a:t>the algorithm learns over time, the error for the model on the training data reduces, as well as the error on the test dataset</a:t>
            </a:r>
            <a:r>
              <a:rPr lang="en-US" dirty="0" smtClean="0"/>
              <a:t>.</a:t>
            </a:r>
          </a:p>
          <a:p>
            <a:pPr algn="just"/>
            <a:r>
              <a:rPr lang="en-US" dirty="0" smtClean="0"/>
              <a:t> </a:t>
            </a:r>
            <a:r>
              <a:rPr lang="en-US" dirty="0"/>
              <a:t>If you train the model for too long, the model may learn the unnecessary details and the noise in the training set and hence lead to overfitting. </a:t>
            </a:r>
            <a:endParaRPr lang="en-US" dirty="0" smtClean="0"/>
          </a:p>
          <a:p>
            <a:pPr algn="just"/>
            <a:r>
              <a:rPr lang="en-US" dirty="0" smtClean="0"/>
              <a:t>In </a:t>
            </a:r>
            <a:r>
              <a:rPr lang="en-US" dirty="0"/>
              <a:t>order to achieve a good fit, you need to stop training at a point where the error starts to increase.</a:t>
            </a:r>
          </a:p>
        </p:txBody>
      </p:sp>
    </p:spTree>
    <p:extLst>
      <p:ext uri="{BB962C8B-B14F-4D97-AF65-F5344CB8AC3E}">
        <p14:creationId xmlns:p14="http://schemas.microsoft.com/office/powerpoint/2010/main" val="8425593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u="sng" dirty="0"/>
              <a:t>Good Fit in a Statistical Model</a:t>
            </a:r>
          </a:p>
        </p:txBody>
      </p:sp>
      <p:sp>
        <p:nvSpPr>
          <p:cNvPr id="3" name="Content Placeholder 2"/>
          <p:cNvSpPr>
            <a:spLocks noGrp="1"/>
          </p:cNvSpPr>
          <p:nvPr>
            <p:ph idx="1"/>
          </p:nvPr>
        </p:nvSpPr>
        <p:spPr/>
        <p:txBody>
          <a:bodyPr>
            <a:normAutofit lnSpcReduction="10000"/>
          </a:bodyPr>
          <a:lstStyle/>
          <a:p>
            <a:pPr algn="just" fontAlgn="base"/>
            <a:r>
              <a:rPr lang="en-US" dirty="0" smtClean="0">
                <a:latin typeface="Times New Roman" panose="02020603050405020304" pitchFamily="18" charset="0"/>
                <a:cs typeface="Times New Roman" panose="02020603050405020304" pitchFamily="18" charset="0"/>
              </a:rPr>
              <a:t>Ideally</a:t>
            </a:r>
            <a:r>
              <a:rPr lang="en-US" dirty="0">
                <a:latin typeface="Times New Roman" panose="02020603050405020304" pitchFamily="18" charset="0"/>
                <a:cs typeface="Times New Roman" panose="02020603050405020304" pitchFamily="18" charset="0"/>
              </a:rPr>
              <a:t>, the case when the model makes the predictions with 0 error, is said to have a good fit on the </a:t>
            </a:r>
            <a:r>
              <a:rPr lang="en-US" dirty="0" smtClean="0">
                <a:latin typeface="Times New Roman" panose="02020603050405020304" pitchFamily="18" charset="0"/>
                <a:cs typeface="Times New Roman" panose="02020603050405020304" pitchFamily="18" charset="0"/>
              </a:rPr>
              <a:t>data.</a:t>
            </a:r>
          </a:p>
          <a:p>
            <a:pPr algn="just" fontAlgn="base"/>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situation is achievable at a spot between overfitting and underfitting. In order to understand it, we will have to look at the performance of our model with the passage of time, while it is learning from the training dataset.</a:t>
            </a:r>
          </a:p>
          <a:p>
            <a:pPr algn="just" fontAlgn="base"/>
            <a:r>
              <a:rPr lang="en-US" dirty="0">
                <a:latin typeface="Times New Roman" panose="02020603050405020304" pitchFamily="18" charset="0"/>
                <a:cs typeface="Times New Roman" panose="02020603050405020304" pitchFamily="18" charset="0"/>
              </a:rPr>
              <a:t>With the passage of time, our model will keep on learning, and thus the error for the model on the training and testing data will keep on </a:t>
            </a:r>
            <a:r>
              <a:rPr lang="en-US" dirty="0" smtClean="0">
                <a:latin typeface="Times New Roman" panose="02020603050405020304" pitchFamily="18" charset="0"/>
                <a:cs typeface="Times New Roman" panose="02020603050405020304" pitchFamily="18" charset="0"/>
              </a:rPr>
              <a:t>decreasing.</a:t>
            </a:r>
          </a:p>
          <a:p>
            <a:pPr algn="just" fontAlgn="base"/>
            <a:r>
              <a:rPr lang="en-US" dirty="0" smtClean="0">
                <a:latin typeface="Times New Roman" panose="02020603050405020304" pitchFamily="18" charset="0"/>
                <a:cs typeface="Times New Roman" panose="02020603050405020304" pitchFamily="18" charset="0"/>
              </a:rPr>
              <a:t>If </a:t>
            </a:r>
            <a:r>
              <a:rPr lang="en-US" dirty="0">
                <a:latin typeface="Times New Roman" panose="02020603050405020304" pitchFamily="18" charset="0"/>
                <a:cs typeface="Times New Roman" panose="02020603050405020304" pitchFamily="18" charset="0"/>
              </a:rPr>
              <a:t>it will learn for too long, the model will become more prone to overfitting due to the presence of noise and less useful details. Hence the performance of our model will decrease</a:t>
            </a:r>
            <a:r>
              <a:rPr lang="en-US" dirty="0" smtClean="0">
                <a:latin typeface="Times New Roman" panose="02020603050405020304" pitchFamily="18" charset="0"/>
                <a:cs typeface="Times New Roman" panose="02020603050405020304" pitchFamily="18" charset="0"/>
              </a:rPr>
              <a:t>.</a:t>
            </a:r>
          </a:p>
          <a:p>
            <a:pPr algn="just" fontAlgn="base"/>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 order to get a good fit, we will stop at a point just before where the error starts increasing. At this point, the model is said to have good skills in training datasets as well as our unseen testing dataset.</a:t>
            </a:r>
          </a:p>
        </p:txBody>
      </p:sp>
    </p:spTree>
    <p:extLst>
      <p:ext uri="{BB962C8B-B14F-4D97-AF65-F5344CB8AC3E}">
        <p14:creationId xmlns:p14="http://schemas.microsoft.com/office/powerpoint/2010/main" val="27074567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717075" y="1656141"/>
            <a:ext cx="6356916" cy="3781180"/>
          </a:xfrm>
          <a:prstGeom prst="rect">
            <a:avLst/>
          </a:prstGeom>
        </p:spPr>
      </p:pic>
    </p:spTree>
    <p:extLst>
      <p:ext uri="{BB962C8B-B14F-4D97-AF65-F5344CB8AC3E}">
        <p14:creationId xmlns:p14="http://schemas.microsoft.com/office/powerpoint/2010/main" val="3119356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235" y="2472600"/>
            <a:ext cx="10515600" cy="1325563"/>
          </a:xfrm>
          <a:ln>
            <a:solidFill>
              <a:srgbClr val="FF0000"/>
            </a:solidFill>
          </a:ln>
        </p:spPr>
        <p:txBody>
          <a:bodyPr/>
          <a:lstStyle/>
          <a:p>
            <a:r>
              <a:rPr lang="en-US" smtClean="0"/>
              <a:t>Generalization</a:t>
            </a:r>
            <a:br>
              <a:rPr lang="en-US" smtClean="0"/>
            </a:br>
            <a:r>
              <a:rPr lang="en-US" smtClean="0"/>
              <a:t>Overfitting </a:t>
            </a:r>
            <a:r>
              <a:rPr lang="en-US" dirty="0" smtClean="0"/>
              <a:t>&amp; Underfitting</a:t>
            </a:r>
            <a:endParaRPr lang="en-US" dirty="0"/>
          </a:p>
        </p:txBody>
      </p:sp>
    </p:spTree>
    <p:extLst>
      <p:ext uri="{BB962C8B-B14F-4D97-AF65-F5344CB8AC3E}">
        <p14:creationId xmlns:p14="http://schemas.microsoft.com/office/powerpoint/2010/main" val="37110366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9223" y="2286522"/>
            <a:ext cx="10515600" cy="1325563"/>
          </a:xfrm>
        </p:spPr>
        <p:txBody>
          <a:bodyPr/>
          <a:lstStyle/>
          <a:p>
            <a:pPr algn="ctr"/>
            <a:r>
              <a:rPr lang="en-US" u="sng" dirty="0"/>
              <a:t>Thank</a:t>
            </a:r>
            <a:r>
              <a:rPr lang="en-US" dirty="0"/>
              <a:t> </a:t>
            </a:r>
            <a:r>
              <a:rPr lang="en-US" u="sng" dirty="0"/>
              <a:t>You</a:t>
            </a:r>
            <a:r>
              <a:rPr lang="en-US" dirty="0"/>
              <a:t>!</a:t>
            </a:r>
          </a:p>
        </p:txBody>
      </p:sp>
    </p:spTree>
    <p:extLst>
      <p:ext uri="{BB962C8B-B14F-4D97-AF65-F5344CB8AC3E}">
        <p14:creationId xmlns:p14="http://schemas.microsoft.com/office/powerpoint/2010/main" val="1941590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Generalization</a:t>
            </a:r>
            <a:endParaRPr lang="en-US" u="sng" dirty="0"/>
          </a:p>
        </p:txBody>
      </p:sp>
      <p:sp>
        <p:nvSpPr>
          <p:cNvPr id="3" name="Content Placeholder 2"/>
          <p:cNvSpPr>
            <a:spLocks noGrp="1"/>
          </p:cNvSpPr>
          <p:nvPr>
            <p:ph idx="1"/>
          </p:nvPr>
        </p:nvSpPr>
        <p:spPr/>
        <p:txBody>
          <a:bodyPr>
            <a:normAutofit fontScale="92500" lnSpcReduction="10000"/>
          </a:bodyPr>
          <a:lstStyle/>
          <a:p>
            <a:pPr algn="just" fontAlgn="base"/>
            <a:r>
              <a:rPr lang="en-US" sz="2400" dirty="0">
                <a:latin typeface="Times New Roman" panose="02020603050405020304" pitchFamily="18" charset="0"/>
                <a:cs typeface="Times New Roman" panose="02020603050405020304" pitchFamily="18" charset="0"/>
              </a:rPr>
              <a:t>Generalization refers to how well the concepts learned by a machine learning model apply to specific examples not seen by the model when it was learning.</a:t>
            </a:r>
          </a:p>
          <a:p>
            <a:pPr algn="just" fontAlgn="base"/>
            <a:r>
              <a:rPr lang="en-US" sz="2400" dirty="0">
                <a:latin typeface="Times New Roman" panose="02020603050405020304" pitchFamily="18" charset="0"/>
                <a:cs typeface="Times New Roman" panose="02020603050405020304" pitchFamily="18" charset="0"/>
              </a:rPr>
              <a:t>The goal of a good machine learning model is to generalize well from the training data to any data from the problem domain. This allows us to make predictions in the future on data the model has never seen.</a:t>
            </a:r>
          </a:p>
          <a:p>
            <a:pPr algn="just" fontAlgn="base"/>
            <a:r>
              <a:rPr lang="en-US" sz="2400" dirty="0">
                <a:latin typeface="Times New Roman" panose="02020603050405020304" pitchFamily="18" charset="0"/>
                <a:cs typeface="Times New Roman" panose="02020603050405020304" pitchFamily="18" charset="0"/>
              </a:rPr>
              <a:t>There is a terminology used in machine learning when we talk about how well a machine learning model learns and generalizes to new data, namely overfitting and underfitting.</a:t>
            </a:r>
          </a:p>
          <a:p>
            <a:pPr algn="just" fontAlgn="base"/>
            <a:r>
              <a:rPr lang="en-US" sz="2400" b="1" i="1" dirty="0">
                <a:solidFill>
                  <a:srgbClr val="C00000"/>
                </a:solidFill>
                <a:latin typeface="Times New Roman" panose="02020603050405020304" pitchFamily="18" charset="0"/>
                <a:cs typeface="Times New Roman" panose="02020603050405020304" pitchFamily="18" charset="0"/>
              </a:rPr>
              <a:t>Overfitting and underfitting </a:t>
            </a:r>
            <a:r>
              <a:rPr lang="en-US" sz="2400" dirty="0">
                <a:solidFill>
                  <a:srgbClr val="C00000"/>
                </a:solidFill>
                <a:latin typeface="Times New Roman" panose="02020603050405020304" pitchFamily="18" charset="0"/>
                <a:cs typeface="Times New Roman" panose="02020603050405020304" pitchFamily="18" charset="0"/>
              </a:rPr>
              <a:t>are the two biggest causes for poor performance of machine learning algorithms.</a:t>
            </a:r>
          </a:p>
          <a:p>
            <a:pPr marL="0" indent="0" algn="just">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7392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Generalization</a:t>
            </a:r>
            <a:endParaRPr lang="en-US" dirty="0"/>
          </a:p>
        </p:txBody>
      </p:sp>
      <p:sp>
        <p:nvSpPr>
          <p:cNvPr id="3" name="Content Placeholder 2"/>
          <p:cNvSpPr>
            <a:spLocks noGrp="1"/>
          </p:cNvSpPr>
          <p:nvPr>
            <p:ph idx="1"/>
          </p:nvPr>
        </p:nvSpPr>
        <p:spPr/>
        <p:txBody>
          <a:bodyPr/>
          <a:lstStyle/>
          <a:p>
            <a:pPr algn="just"/>
            <a:r>
              <a:rPr lang="en-US" dirty="0"/>
              <a:t>A model is said to be a good machine learning model if it generalizes any new input data from the problem domain in a proper way</a:t>
            </a:r>
            <a:r>
              <a:rPr lang="en-US" dirty="0" smtClean="0"/>
              <a:t>.</a:t>
            </a:r>
          </a:p>
          <a:p>
            <a:pPr algn="just"/>
            <a:r>
              <a:rPr lang="en-US" dirty="0" smtClean="0"/>
              <a:t> </a:t>
            </a:r>
            <a:r>
              <a:rPr lang="en-US" dirty="0"/>
              <a:t>This helps us to make predictions about future data, that the data model has never seen. Now, suppose we want to check how well our machine learning model learns and generalizes to the new data</a:t>
            </a:r>
            <a:r>
              <a:rPr lang="en-US" dirty="0" smtClean="0"/>
              <a:t>.</a:t>
            </a:r>
          </a:p>
          <a:p>
            <a:pPr algn="just"/>
            <a:r>
              <a:rPr lang="en-US" dirty="0" smtClean="0"/>
              <a:t> </a:t>
            </a:r>
            <a:r>
              <a:rPr lang="en-US" dirty="0"/>
              <a:t>For that, we have overfitting and underfitting, which are majorly responsible for the poor performances of </a:t>
            </a:r>
            <a:r>
              <a:rPr lang="en-US" dirty="0" smtClean="0"/>
              <a:t>the machine </a:t>
            </a:r>
            <a:r>
              <a:rPr lang="en-US" dirty="0"/>
              <a:t>learning algorithms.</a:t>
            </a:r>
          </a:p>
        </p:txBody>
      </p:sp>
    </p:spTree>
    <p:extLst>
      <p:ext uri="{BB962C8B-B14F-4D97-AF65-F5344CB8AC3E}">
        <p14:creationId xmlns:p14="http://schemas.microsoft.com/office/powerpoint/2010/main" val="3560263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u="sng" dirty="0">
                <a:solidFill>
                  <a:srgbClr val="333333"/>
                </a:solidFill>
                <a:latin typeface="inter-regular"/>
              </a:rPr>
              <a:t>Overfitting and Underfitting</a:t>
            </a:r>
            <a:endParaRPr lang="en-US" sz="3600" u="sng" dirty="0"/>
          </a:p>
        </p:txBody>
      </p:sp>
      <p:sp>
        <p:nvSpPr>
          <p:cNvPr id="3" name="Content Placeholder 2"/>
          <p:cNvSpPr>
            <a:spLocks noGrp="1"/>
          </p:cNvSpPr>
          <p:nvPr>
            <p:ph idx="1"/>
          </p:nvPr>
        </p:nvSpPr>
        <p:spPr/>
        <p:txBody>
          <a:bodyPr>
            <a:normAutofit/>
          </a:bodyPr>
          <a:lstStyle/>
          <a:p>
            <a:pPr algn="just"/>
            <a:r>
              <a:rPr lang="en-US" sz="2000" dirty="0">
                <a:solidFill>
                  <a:srgbClr val="333333"/>
                </a:solidFill>
                <a:latin typeface="Calibri" panose="020F0502020204030204" pitchFamily="34" charset="0"/>
                <a:ea typeface="Calibri" panose="020F0502020204030204" pitchFamily="34" charset="0"/>
                <a:cs typeface="Calibri" panose="020F0502020204030204" pitchFamily="34" charset="0"/>
              </a:rPr>
              <a:t>Overfitting and Underfitting are the two main problems that occur in machine learning and degrade the performance of the machine learning models.</a:t>
            </a:r>
          </a:p>
          <a:p>
            <a:pPr algn="just"/>
            <a:r>
              <a:rPr lang="en-US" sz="2000" dirty="0">
                <a:solidFill>
                  <a:srgbClr val="333333"/>
                </a:solidFill>
                <a:latin typeface="Calibri" panose="020F0502020204030204" pitchFamily="34" charset="0"/>
                <a:ea typeface="Calibri" panose="020F0502020204030204" pitchFamily="34" charset="0"/>
                <a:cs typeface="Calibri" panose="020F0502020204030204" pitchFamily="34" charset="0"/>
              </a:rPr>
              <a:t>The main goal of each machine learning model is </a:t>
            </a:r>
            <a:r>
              <a:rPr lang="en-US" sz="2000" b="1" dirty="0">
                <a:solidFill>
                  <a:srgbClr val="333333"/>
                </a:solidFill>
                <a:latin typeface="Calibri" panose="020F0502020204030204" pitchFamily="34" charset="0"/>
                <a:ea typeface="Calibri" panose="020F0502020204030204" pitchFamily="34" charset="0"/>
                <a:cs typeface="Calibri" panose="020F0502020204030204" pitchFamily="34" charset="0"/>
              </a:rPr>
              <a:t>to generalize well</a:t>
            </a:r>
            <a:r>
              <a:rPr lang="en-US" sz="2000" dirty="0">
                <a:solidFill>
                  <a:srgbClr val="333333"/>
                </a:solidFill>
                <a:latin typeface="Calibri" panose="020F0502020204030204" pitchFamily="34" charset="0"/>
                <a:ea typeface="Calibri" panose="020F0502020204030204" pitchFamily="34" charset="0"/>
                <a:cs typeface="Calibri" panose="020F0502020204030204" pitchFamily="34" charset="0"/>
              </a:rPr>
              <a:t>. Here </a:t>
            </a:r>
            <a:r>
              <a:rPr lang="en-US" sz="2000" b="1" dirty="0">
                <a:solidFill>
                  <a:srgbClr val="333333"/>
                </a:solidFill>
                <a:latin typeface="Calibri" panose="020F0502020204030204" pitchFamily="34" charset="0"/>
                <a:ea typeface="Calibri" panose="020F0502020204030204" pitchFamily="34" charset="0"/>
                <a:cs typeface="Calibri" panose="020F0502020204030204" pitchFamily="34" charset="0"/>
              </a:rPr>
              <a:t>generalization</a:t>
            </a:r>
            <a:r>
              <a:rPr lang="en-US" sz="2000" dirty="0">
                <a:solidFill>
                  <a:srgbClr val="333333"/>
                </a:solidFill>
                <a:latin typeface="Calibri" panose="020F0502020204030204" pitchFamily="34" charset="0"/>
                <a:ea typeface="Calibri" panose="020F0502020204030204" pitchFamily="34" charset="0"/>
                <a:cs typeface="Calibri" panose="020F0502020204030204" pitchFamily="34" charset="0"/>
              </a:rPr>
              <a:t> defines the ability of an ML model to provide a suitable output by adapting the given set of unknown </a:t>
            </a:r>
            <a:r>
              <a:rPr lang="en-US" sz="2000" dirty="0" smtClean="0">
                <a:solidFill>
                  <a:srgbClr val="333333"/>
                </a:solidFill>
                <a:latin typeface="Calibri" panose="020F0502020204030204" pitchFamily="34" charset="0"/>
                <a:ea typeface="Calibri" panose="020F0502020204030204" pitchFamily="34" charset="0"/>
                <a:cs typeface="Calibri" panose="020F0502020204030204" pitchFamily="34" charset="0"/>
              </a:rPr>
              <a:t>input.</a:t>
            </a:r>
          </a:p>
          <a:p>
            <a:pPr algn="just"/>
            <a:r>
              <a:rPr lang="en-US" sz="2000" dirty="0" smtClean="0">
                <a:solidFill>
                  <a:srgbClr val="333333"/>
                </a:solidFill>
                <a:latin typeface="Calibri" panose="020F0502020204030204" pitchFamily="34" charset="0"/>
                <a:ea typeface="Calibri" panose="020F0502020204030204" pitchFamily="34" charset="0"/>
                <a:cs typeface="Calibri" panose="020F0502020204030204" pitchFamily="34" charset="0"/>
              </a:rPr>
              <a:t>It </a:t>
            </a:r>
            <a:r>
              <a:rPr lang="en-US" sz="2000" dirty="0">
                <a:solidFill>
                  <a:srgbClr val="333333"/>
                </a:solidFill>
                <a:latin typeface="Calibri" panose="020F0502020204030204" pitchFamily="34" charset="0"/>
                <a:ea typeface="Calibri" panose="020F0502020204030204" pitchFamily="34" charset="0"/>
                <a:cs typeface="Calibri" panose="020F0502020204030204" pitchFamily="34" charset="0"/>
              </a:rPr>
              <a:t>means after providing training on the dataset, it can produce reliable and accurate output. Hence, the </a:t>
            </a:r>
            <a:r>
              <a:rPr lang="en-US" sz="2000" dirty="0" smtClean="0">
                <a:solidFill>
                  <a:srgbClr val="333333"/>
                </a:solidFill>
                <a:latin typeface="Calibri" panose="020F0502020204030204" pitchFamily="34" charset="0"/>
                <a:ea typeface="Calibri" panose="020F0502020204030204" pitchFamily="34" charset="0"/>
                <a:cs typeface="Calibri" panose="020F0502020204030204" pitchFamily="34" charset="0"/>
              </a:rPr>
              <a:t>under fitting </a:t>
            </a:r>
            <a:r>
              <a:rPr lang="en-US" sz="2000" dirty="0">
                <a:solidFill>
                  <a:srgbClr val="333333"/>
                </a:solidFill>
                <a:latin typeface="Calibri" panose="020F0502020204030204" pitchFamily="34" charset="0"/>
                <a:ea typeface="Calibri" panose="020F0502020204030204" pitchFamily="34" charset="0"/>
                <a:cs typeface="Calibri" panose="020F0502020204030204" pitchFamily="34" charset="0"/>
              </a:rPr>
              <a:t>and overfitting are the two terms that need to be checked for the performance of the model and whether the model is generalizing well or not.</a:t>
            </a:r>
          </a:p>
        </p:txBody>
      </p:sp>
    </p:spTree>
    <p:extLst>
      <p:ext uri="{BB962C8B-B14F-4D97-AF65-F5344CB8AC3E}">
        <p14:creationId xmlns:p14="http://schemas.microsoft.com/office/powerpoint/2010/main" val="1210150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Bias &amp; Variance in Machine Learning</a:t>
            </a:r>
            <a:endParaRPr lang="en-US" u="sng" dirty="0"/>
          </a:p>
        </p:txBody>
      </p:sp>
      <p:sp>
        <p:nvSpPr>
          <p:cNvPr id="3" name="Content Placeholder 2"/>
          <p:cNvSpPr>
            <a:spLocks noGrp="1"/>
          </p:cNvSpPr>
          <p:nvPr>
            <p:ph idx="1"/>
          </p:nvPr>
        </p:nvSpPr>
        <p:spPr/>
        <p:txBody>
          <a:bodyPr>
            <a:normAutofit fontScale="92500" lnSpcReduction="20000"/>
          </a:bodyPr>
          <a:lstStyle/>
          <a:p>
            <a:pPr algn="just" fontAlgn="base"/>
            <a:r>
              <a:rPr lang="en-US" b="1" u="sng" dirty="0">
                <a:hlinkClick r:id="rId2"/>
              </a:rPr>
              <a:t>Bias</a:t>
            </a:r>
            <a:r>
              <a:rPr lang="en-US" dirty="0"/>
              <a:t>: Bias refers to the error due to overly simplistic assumptions in the learning algorithm. </a:t>
            </a:r>
            <a:endParaRPr lang="en-US" dirty="0" smtClean="0"/>
          </a:p>
          <a:p>
            <a:pPr algn="just" fontAlgn="base"/>
            <a:r>
              <a:rPr lang="en-US" dirty="0" smtClean="0"/>
              <a:t>These </a:t>
            </a:r>
            <a:r>
              <a:rPr lang="en-US" dirty="0"/>
              <a:t>assumptions make the model easier to comprehend and learn but might not capture the underlying complexities of the data. It is the error due to the model’s inability to represent the true relationship between input and output accurately. </a:t>
            </a:r>
          </a:p>
          <a:p>
            <a:pPr algn="just" fontAlgn="base"/>
            <a:r>
              <a:rPr lang="en-US" dirty="0" smtClean="0"/>
              <a:t>When </a:t>
            </a:r>
            <a:r>
              <a:rPr lang="en-US" dirty="0"/>
              <a:t>a model has poor performance both on the training and testing data means high bias because of the simple model, indicating </a:t>
            </a:r>
            <a:r>
              <a:rPr lang="en-US" dirty="0" smtClean="0"/>
              <a:t>underfitting.</a:t>
            </a:r>
            <a:endParaRPr lang="en-US" dirty="0"/>
          </a:p>
          <a:p>
            <a:pPr algn="just" fontAlgn="base"/>
            <a:r>
              <a:rPr lang="en-US" b="1" u="sng" dirty="0">
                <a:hlinkClick r:id="rId2"/>
              </a:rPr>
              <a:t>Variance</a:t>
            </a:r>
            <a:r>
              <a:rPr lang="en-US" dirty="0"/>
              <a:t>: Variance, on the other hand, is the error due to the model’s sensitivity to fluctuations in the training data. It’s the variability of the model’s predictions for different instances of training data. </a:t>
            </a:r>
            <a:endParaRPr lang="en-US" dirty="0" smtClean="0"/>
          </a:p>
          <a:p>
            <a:pPr algn="just" fontAlgn="base"/>
            <a:r>
              <a:rPr lang="en-US" dirty="0" smtClean="0"/>
              <a:t>High </a:t>
            </a:r>
            <a:r>
              <a:rPr lang="en-US" dirty="0"/>
              <a:t>variance occurs when a model learns the training data’s noise and random fluctuations rather than the underlying pattern. </a:t>
            </a:r>
            <a:endParaRPr lang="en-US" dirty="0" smtClean="0"/>
          </a:p>
          <a:p>
            <a:pPr algn="just" fontAlgn="base"/>
            <a:r>
              <a:rPr lang="en-US" dirty="0" smtClean="0"/>
              <a:t>As </a:t>
            </a:r>
            <a:r>
              <a:rPr lang="en-US" dirty="0"/>
              <a:t>a result, the model performs well on the training data but poorly on the testing data, indicating overfitting.</a:t>
            </a:r>
          </a:p>
        </p:txBody>
      </p:sp>
    </p:spTree>
    <p:extLst>
      <p:ext uri="{BB962C8B-B14F-4D97-AF65-F5344CB8AC3E}">
        <p14:creationId xmlns:p14="http://schemas.microsoft.com/office/powerpoint/2010/main" val="3075461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Model Underfitting in Machine Learning</a:t>
            </a:r>
            <a:endParaRPr lang="en-US" u="sng" dirty="0"/>
          </a:p>
        </p:txBody>
      </p:sp>
      <p:sp>
        <p:nvSpPr>
          <p:cNvPr id="3" name="Content Placeholder 2"/>
          <p:cNvSpPr>
            <a:spLocks noGrp="1"/>
          </p:cNvSpPr>
          <p:nvPr>
            <p:ph idx="1"/>
          </p:nvPr>
        </p:nvSpPr>
        <p:spPr/>
        <p:txBody>
          <a:bodyPr>
            <a:normAutofit/>
          </a:bodyPr>
          <a:lstStyle/>
          <a:p>
            <a:pPr algn="just"/>
            <a:r>
              <a:rPr lang="en-US" sz="2400" dirty="0"/>
              <a:t>U</a:t>
            </a:r>
            <a:r>
              <a:rPr lang="en-US" sz="2400" dirty="0" smtClean="0"/>
              <a:t>nderfitting </a:t>
            </a:r>
            <a:r>
              <a:rPr lang="en-US" sz="2400" dirty="0"/>
              <a:t>occurs when your model is too simple for your data. overfitting occurs when your model is too complex for your data.</a:t>
            </a:r>
            <a:endParaRPr lang="en-US" sz="2400" dirty="0" smtClean="0"/>
          </a:p>
          <a:p>
            <a:pPr algn="just"/>
            <a:r>
              <a:rPr lang="en-US" sz="2400" dirty="0" err="1" smtClean="0"/>
              <a:t>Underfitting</a:t>
            </a:r>
            <a:r>
              <a:rPr lang="en-US" sz="2400" dirty="0" smtClean="0"/>
              <a:t>, </a:t>
            </a:r>
            <a:r>
              <a:rPr lang="en-US" sz="2400" dirty="0" smtClean="0"/>
              <a:t>In </a:t>
            </a:r>
            <a:r>
              <a:rPr lang="en-US" sz="2400" dirty="0"/>
              <a:t>this case, train error is large and </a:t>
            </a:r>
            <a:r>
              <a:rPr lang="en-US" sz="2400" dirty="0" err="1"/>
              <a:t>val</a:t>
            </a:r>
            <a:r>
              <a:rPr lang="en-US" sz="2400" dirty="0"/>
              <a:t>/test error is large too</a:t>
            </a:r>
            <a:r>
              <a:rPr lang="en-US" sz="2400" dirty="0" smtClean="0"/>
              <a:t>.</a:t>
            </a:r>
          </a:p>
          <a:p>
            <a:pPr algn="just"/>
            <a:r>
              <a:rPr lang="en-US" sz="2400" dirty="0" smtClean="0"/>
              <a:t> </a:t>
            </a:r>
            <a:r>
              <a:rPr lang="en-US" sz="2400" dirty="0"/>
              <a:t>Overfitting means that your model makes not accurate predictions. In this case, train error is very small and </a:t>
            </a:r>
            <a:r>
              <a:rPr lang="en-US" sz="2400" dirty="0" err="1"/>
              <a:t>val</a:t>
            </a:r>
            <a:r>
              <a:rPr lang="en-US" sz="2400" dirty="0"/>
              <a:t>/test error is large</a:t>
            </a:r>
          </a:p>
        </p:txBody>
      </p:sp>
    </p:spTree>
    <p:extLst>
      <p:ext uri="{BB962C8B-B14F-4D97-AF65-F5344CB8AC3E}">
        <p14:creationId xmlns:p14="http://schemas.microsoft.com/office/powerpoint/2010/main" val="3146588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u="sng" dirty="0" smtClean="0"/>
              <a:t>Under fitting </a:t>
            </a:r>
            <a:r>
              <a:rPr lang="en-US" u="sng" dirty="0"/>
              <a:t>in Machine Learning</a:t>
            </a:r>
          </a:p>
        </p:txBody>
      </p:sp>
      <p:sp>
        <p:nvSpPr>
          <p:cNvPr id="3" name="Content Placeholder 2"/>
          <p:cNvSpPr>
            <a:spLocks noGrp="1"/>
          </p:cNvSpPr>
          <p:nvPr>
            <p:ph idx="1"/>
          </p:nvPr>
        </p:nvSpPr>
        <p:spPr/>
        <p:txBody>
          <a:bodyPr>
            <a:normAutofit fontScale="85000" lnSpcReduction="20000"/>
          </a:bodyPr>
          <a:lstStyle/>
          <a:p>
            <a:pPr algn="just" fontAlgn="base"/>
            <a:r>
              <a:rPr lang="en-US" sz="2400" dirty="0" smtClean="0"/>
              <a:t>A</a:t>
            </a:r>
            <a:r>
              <a:rPr lang="en-US" sz="2400" dirty="0"/>
              <a:t> </a:t>
            </a:r>
            <a:r>
              <a:rPr lang="en-US" sz="2400" dirty="0" smtClean="0"/>
              <a:t>machine </a:t>
            </a:r>
            <a:r>
              <a:rPr lang="en-US" sz="2400" dirty="0"/>
              <a:t>learning algorithm is said to have underfitting when a model is too simple to capture data complexities</a:t>
            </a:r>
            <a:r>
              <a:rPr lang="en-US" sz="2400" dirty="0" smtClean="0"/>
              <a:t>.</a:t>
            </a:r>
          </a:p>
          <a:p>
            <a:pPr algn="just" fontAlgn="base"/>
            <a:r>
              <a:rPr lang="en-US" sz="2400" dirty="0" smtClean="0"/>
              <a:t>It </a:t>
            </a:r>
            <a:r>
              <a:rPr lang="en-US" sz="2400" dirty="0"/>
              <a:t>represents the inability of the model to learn the training data effectively result in poor performance both on the training and testing data. In simple terms, an </a:t>
            </a:r>
            <a:r>
              <a:rPr lang="en-US" sz="2400" dirty="0" err="1"/>
              <a:t>underfit</a:t>
            </a:r>
            <a:r>
              <a:rPr lang="en-US" sz="2400" dirty="0"/>
              <a:t> model’s are inaccurate, especially when applied to new, unseen examples</a:t>
            </a:r>
            <a:r>
              <a:rPr lang="en-US" sz="2400" dirty="0" smtClean="0"/>
              <a:t>.</a:t>
            </a:r>
          </a:p>
          <a:p>
            <a:pPr algn="just" fontAlgn="base"/>
            <a:r>
              <a:rPr lang="en-US" sz="2400" dirty="0" smtClean="0"/>
              <a:t> </a:t>
            </a:r>
            <a:r>
              <a:rPr lang="en-US" sz="2400" dirty="0"/>
              <a:t>It mainly happens when we uses very simple model with overly simplified assumptions. </a:t>
            </a:r>
            <a:endParaRPr lang="en-US" sz="2400" dirty="0" smtClean="0"/>
          </a:p>
          <a:p>
            <a:pPr algn="just" fontAlgn="base"/>
            <a:r>
              <a:rPr lang="en-US" sz="2400" dirty="0" smtClean="0"/>
              <a:t>To </a:t>
            </a:r>
            <a:r>
              <a:rPr lang="en-US" sz="2400" dirty="0"/>
              <a:t>address </a:t>
            </a:r>
            <a:r>
              <a:rPr lang="en-US" sz="2400" dirty="0" smtClean="0"/>
              <a:t>underfitting </a:t>
            </a:r>
            <a:r>
              <a:rPr lang="en-US" sz="2400" dirty="0"/>
              <a:t>problem of the model, we need to use more complex models, with enhanced feature representation, and less regularization.</a:t>
            </a:r>
          </a:p>
          <a:p>
            <a:pPr algn="just" fontAlgn="base"/>
            <a:r>
              <a:rPr lang="en-US" sz="2400" b="1" dirty="0"/>
              <a:t>Note: The </a:t>
            </a:r>
            <a:r>
              <a:rPr lang="en-US" sz="2400" b="1" dirty="0" smtClean="0"/>
              <a:t>under fitting </a:t>
            </a:r>
            <a:r>
              <a:rPr lang="en-US" sz="2400" b="1" dirty="0"/>
              <a:t>model has High bias and low variance.</a:t>
            </a:r>
            <a:endParaRPr lang="en-US" sz="2400" dirty="0"/>
          </a:p>
        </p:txBody>
      </p:sp>
    </p:spTree>
    <p:extLst>
      <p:ext uri="{BB962C8B-B14F-4D97-AF65-F5344CB8AC3E}">
        <p14:creationId xmlns:p14="http://schemas.microsoft.com/office/powerpoint/2010/main" val="2948433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Reasons for Under fitting</a:t>
            </a:r>
            <a:endParaRPr lang="en-US" u="sng" dirty="0"/>
          </a:p>
        </p:txBody>
      </p:sp>
      <p:sp>
        <p:nvSpPr>
          <p:cNvPr id="3" name="Content Placeholder 2"/>
          <p:cNvSpPr>
            <a:spLocks noGrp="1"/>
          </p:cNvSpPr>
          <p:nvPr>
            <p:ph idx="1"/>
          </p:nvPr>
        </p:nvSpPr>
        <p:spPr/>
        <p:txBody>
          <a:bodyPr>
            <a:normAutofit lnSpcReduction="10000"/>
          </a:bodyPr>
          <a:lstStyle/>
          <a:p>
            <a:pPr fontAlgn="base"/>
            <a:r>
              <a:rPr lang="en-US" dirty="0"/>
              <a:t>The model is too simple, So it may be not capable to represent the complexities in the data.</a:t>
            </a:r>
          </a:p>
          <a:p>
            <a:pPr fontAlgn="base"/>
            <a:r>
              <a:rPr lang="en-US" dirty="0"/>
              <a:t>The input features which is used to train the model is not the adequate representations of underlying factors influencing the target variable.</a:t>
            </a:r>
          </a:p>
          <a:p>
            <a:pPr fontAlgn="base"/>
            <a:r>
              <a:rPr lang="en-US" dirty="0"/>
              <a:t>The size of the training dataset used is not enough.</a:t>
            </a:r>
          </a:p>
          <a:p>
            <a:pPr fontAlgn="base"/>
            <a:r>
              <a:rPr lang="en-US" dirty="0"/>
              <a:t>Excessive regularization are used to prevent the overfitting, which constraint the model to capture the data well.</a:t>
            </a:r>
          </a:p>
          <a:p>
            <a:pPr fontAlgn="base"/>
            <a:r>
              <a:rPr lang="en-US" dirty="0"/>
              <a:t>Features are not scaled</a:t>
            </a:r>
            <a:r>
              <a:rPr lang="en-US" dirty="0" smtClean="0"/>
              <a:t>.</a:t>
            </a:r>
          </a:p>
          <a:p>
            <a:r>
              <a:rPr lang="en-US" dirty="0"/>
              <a:t>Data used for training is not cleaned and contains noise (garbage values) in it</a:t>
            </a:r>
          </a:p>
          <a:p>
            <a:r>
              <a:rPr lang="en-US" dirty="0"/>
              <a:t>The model has a high bias</a:t>
            </a:r>
          </a:p>
          <a:p>
            <a:r>
              <a:rPr lang="en-US" dirty="0" smtClean="0"/>
              <a:t>The </a:t>
            </a:r>
            <a:r>
              <a:rPr lang="en-US" dirty="0"/>
              <a:t>model is too simple</a:t>
            </a:r>
          </a:p>
          <a:p>
            <a:pPr fontAlgn="base"/>
            <a:endParaRPr lang="en-US" dirty="0"/>
          </a:p>
        </p:txBody>
      </p:sp>
    </p:spTree>
    <p:extLst>
      <p:ext uri="{BB962C8B-B14F-4D97-AF65-F5344CB8AC3E}">
        <p14:creationId xmlns:p14="http://schemas.microsoft.com/office/powerpoint/2010/main" val="131958052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357</TotalTime>
  <Words>930</Words>
  <Application>Microsoft Office PowerPoint</Application>
  <PresentationFormat>Widescreen</PresentationFormat>
  <Paragraphs>77</Paragraphs>
  <Slides>20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inter-regular</vt:lpstr>
      <vt:lpstr>Times New Roman</vt:lpstr>
      <vt:lpstr>Trebuchet MS</vt:lpstr>
      <vt:lpstr>Wingdings 3</vt:lpstr>
      <vt:lpstr>Facet</vt:lpstr>
      <vt:lpstr>PowerPoint Presentation</vt:lpstr>
      <vt:lpstr>Generalization Overfitting &amp; Underfitting</vt:lpstr>
      <vt:lpstr>Generalization</vt:lpstr>
      <vt:lpstr>Generalization</vt:lpstr>
      <vt:lpstr>Overfitting and Underfitting</vt:lpstr>
      <vt:lpstr>Bias &amp; Variance in Machine Learning</vt:lpstr>
      <vt:lpstr>Model Underfitting in Machine Learning</vt:lpstr>
      <vt:lpstr>Under fitting in Machine Learning</vt:lpstr>
      <vt:lpstr>Reasons for Under fitting</vt:lpstr>
      <vt:lpstr>Techniques to Reduce Under fitting</vt:lpstr>
      <vt:lpstr>Overfitting in Machine Learning</vt:lpstr>
      <vt:lpstr>Reasons for Overfitting:</vt:lpstr>
      <vt:lpstr>PowerPoint Presentation</vt:lpstr>
      <vt:lpstr>Techniques to Reduce Overfitting</vt:lpstr>
      <vt:lpstr>PowerPoint Presentation</vt:lpstr>
      <vt:lpstr>PowerPoint Presentation</vt:lpstr>
      <vt:lpstr>What Is a Good Fit In Machine Learning?</vt:lpstr>
      <vt:lpstr>Good Fit in a Statistical Model</vt:lpstr>
      <vt:lpstr>PowerPoint Presentation</vt:lpstr>
      <vt:lpstr>Thank You!</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Microsoft account</cp:lastModifiedBy>
  <cp:revision>73</cp:revision>
  <dcterms:created xsi:type="dcterms:W3CDTF">2022-10-03T06:59:35Z</dcterms:created>
  <dcterms:modified xsi:type="dcterms:W3CDTF">2024-05-08T03:16:24Z</dcterms:modified>
</cp:coreProperties>
</file>