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14" r:id="rId2"/>
    <p:sldId id="298" r:id="rId3"/>
    <p:sldId id="375" r:id="rId4"/>
    <p:sldId id="434" r:id="rId5"/>
    <p:sldId id="433" r:id="rId6"/>
    <p:sldId id="410" r:id="rId7"/>
    <p:sldId id="411" r:id="rId8"/>
    <p:sldId id="412" r:id="rId9"/>
    <p:sldId id="413" r:id="rId10"/>
    <p:sldId id="430" r:id="rId11"/>
    <p:sldId id="431" r:id="rId12"/>
    <p:sldId id="432" r:id="rId13"/>
    <p:sldId id="437" r:id="rId14"/>
    <p:sldId id="435" r:id="rId15"/>
    <p:sldId id="436" r:id="rId16"/>
    <p:sldId id="417" r:id="rId17"/>
    <p:sldId id="441" r:id="rId18"/>
    <p:sldId id="419" r:id="rId19"/>
    <p:sldId id="438" r:id="rId20"/>
    <p:sldId id="439" r:id="rId21"/>
    <p:sldId id="440" r:id="rId22"/>
    <p:sldId id="443" r:id="rId23"/>
    <p:sldId id="444" r:id="rId24"/>
    <p:sldId id="442" r:id="rId25"/>
    <p:sldId id="421" r:id="rId26"/>
    <p:sldId id="422" r:id="rId27"/>
    <p:sldId id="389" r:id="rId28"/>
    <p:sldId id="390" r:id="rId29"/>
    <p:sldId id="306" r:id="rId30"/>
    <p:sldId id="295" r:id="rId31"/>
    <p:sldId id="313" r:id="rId32"/>
    <p:sldId id="310" r:id="rId33"/>
    <p:sldId id="312" r:id="rId34"/>
    <p:sldId id="311" r:id="rId35"/>
    <p:sldId id="445" r:id="rId36"/>
    <p:sldId id="446" r:id="rId37"/>
    <p:sldId id="447" r:id="rId38"/>
    <p:sldId id="385" r:id="rId39"/>
    <p:sldId id="428" r:id="rId40"/>
    <p:sldId id="450" r:id="rId41"/>
    <p:sldId id="391" r:id="rId42"/>
    <p:sldId id="392" r:id="rId43"/>
    <p:sldId id="395" r:id="rId44"/>
    <p:sldId id="394" r:id="rId45"/>
    <p:sldId id="403" r:id="rId46"/>
    <p:sldId id="404" r:id="rId47"/>
    <p:sldId id="405" r:id="rId48"/>
    <p:sldId id="406" r:id="rId49"/>
    <p:sldId id="407" r:id="rId50"/>
    <p:sldId id="396" r:id="rId51"/>
    <p:sldId id="397" r:id="rId52"/>
    <p:sldId id="400" r:id="rId53"/>
    <p:sldId id="399" r:id="rId54"/>
    <p:sldId id="402" r:id="rId55"/>
    <p:sldId id="398" r:id="rId56"/>
    <p:sldId id="449" r:id="rId57"/>
    <p:sldId id="448" r:id="rId58"/>
    <p:sldId id="27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29" autoAdjust="0"/>
    <p:restoredTop sz="94660"/>
  </p:normalViewPr>
  <p:slideViewPr>
    <p:cSldViewPr snapToGrid="0">
      <p:cViewPr varScale="1">
        <p:scale>
          <a:sx n="69" d="100"/>
          <a:sy n="69" d="100"/>
        </p:scale>
        <p:origin x="2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rat Raja" userId="cd7ec3c08f8759b8" providerId="LiveId" clId="{DCBD3A04-495F-4199-902B-C9D36EACCC63}"/>
    <pc:docChg chg="addSld delSld modSld">
      <pc:chgData name="Qurat Raja" userId="cd7ec3c08f8759b8" providerId="LiveId" clId="{DCBD3A04-495F-4199-902B-C9D36EACCC63}" dt="2023-05-03T03:09:43.150" v="3"/>
      <pc:docMkLst>
        <pc:docMk/>
      </pc:docMkLst>
      <pc:sldChg chg="mod modTransition modShow">
        <pc:chgData name="Qurat Raja" userId="cd7ec3c08f8759b8" providerId="LiveId" clId="{DCBD3A04-495F-4199-902B-C9D36EACCC63}" dt="2023-05-03T03:08:50.216" v="1"/>
        <pc:sldMkLst>
          <pc:docMk/>
          <pc:sldMk cId="26690804" sldId="294"/>
        </pc:sldMkLst>
      </pc:sldChg>
      <pc:sldChg chg="add">
        <pc:chgData name="Qurat Raja" userId="cd7ec3c08f8759b8" providerId="LiveId" clId="{DCBD3A04-495F-4199-902B-C9D36EACCC63}" dt="2023-05-03T03:09:43.150" v="3"/>
        <pc:sldMkLst>
          <pc:docMk/>
          <pc:sldMk cId="1869077797" sldId="302"/>
        </pc:sldMkLst>
      </pc:sldChg>
      <pc:sldChg chg="del">
        <pc:chgData name="Qurat Raja" userId="cd7ec3c08f8759b8" providerId="LiveId" clId="{DCBD3A04-495F-4199-902B-C9D36EACCC63}" dt="2023-05-03T03:09:17.244" v="2" actId="2696"/>
        <pc:sldMkLst>
          <pc:docMk/>
          <pc:sldMk cId="2476619109" sldId="30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AB080-F615-4999-9554-68AD274EB561}"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B803358E-3D21-4A91-9746-ABB3005D9C30}">
      <dgm:prSet/>
      <dgm:spPr/>
      <dgm:t>
        <a:bodyPr/>
        <a:lstStyle/>
        <a:p>
          <a:pPr rtl="0"/>
          <a:r>
            <a:rPr lang="en-US" smtClean="0"/>
            <a:t>Gathering Data</a:t>
          </a:r>
          <a:endParaRPr lang="en-US"/>
        </a:p>
      </dgm:t>
    </dgm:pt>
    <dgm:pt modelId="{B1DF19C4-781C-40F1-A3C7-ECE208C893E4}" type="parTrans" cxnId="{9C6B4C1E-6602-4268-A4DE-47DAF9802AA8}">
      <dgm:prSet/>
      <dgm:spPr/>
      <dgm:t>
        <a:bodyPr/>
        <a:lstStyle/>
        <a:p>
          <a:endParaRPr lang="en-US"/>
        </a:p>
      </dgm:t>
    </dgm:pt>
    <dgm:pt modelId="{A1E2C98A-719E-4F63-81AF-C0ABE2B2824E}" type="sibTrans" cxnId="{9C6B4C1E-6602-4268-A4DE-47DAF9802AA8}">
      <dgm:prSet/>
      <dgm:spPr/>
      <dgm:t>
        <a:bodyPr/>
        <a:lstStyle/>
        <a:p>
          <a:endParaRPr lang="en-US"/>
        </a:p>
      </dgm:t>
    </dgm:pt>
    <dgm:pt modelId="{602F3D2C-1E5B-41EB-8DA1-D8B0E6E64CB7}">
      <dgm:prSet/>
      <dgm:spPr/>
      <dgm:t>
        <a:bodyPr/>
        <a:lstStyle/>
        <a:p>
          <a:pPr rtl="0"/>
          <a:r>
            <a:rPr lang="en-US" smtClean="0"/>
            <a:t>Cleaning DATA</a:t>
          </a:r>
          <a:endParaRPr lang="en-US"/>
        </a:p>
      </dgm:t>
    </dgm:pt>
    <dgm:pt modelId="{76A6D109-2729-49F0-B3CB-418E087B782B}" type="parTrans" cxnId="{0F6791DF-F2BE-4758-BCA4-55F768974986}">
      <dgm:prSet/>
      <dgm:spPr/>
      <dgm:t>
        <a:bodyPr/>
        <a:lstStyle/>
        <a:p>
          <a:endParaRPr lang="en-US"/>
        </a:p>
      </dgm:t>
    </dgm:pt>
    <dgm:pt modelId="{23DB6273-C775-4900-BD8D-F8D723E890C7}" type="sibTrans" cxnId="{0F6791DF-F2BE-4758-BCA4-55F768974986}">
      <dgm:prSet/>
      <dgm:spPr/>
      <dgm:t>
        <a:bodyPr/>
        <a:lstStyle/>
        <a:p>
          <a:endParaRPr lang="en-US"/>
        </a:p>
      </dgm:t>
    </dgm:pt>
    <dgm:pt modelId="{9F7C2A8B-182E-4D78-99F1-CA3C353F7FA0}">
      <dgm:prSet/>
      <dgm:spPr/>
      <dgm:t>
        <a:bodyPr/>
        <a:lstStyle/>
        <a:p>
          <a:pPr rtl="0"/>
          <a:r>
            <a:rPr lang="en-US" smtClean="0"/>
            <a:t>Feature Engineering</a:t>
          </a:r>
          <a:endParaRPr lang="en-US"/>
        </a:p>
      </dgm:t>
    </dgm:pt>
    <dgm:pt modelId="{3143C5BD-5D85-4937-96FD-E4231577AF10}" type="parTrans" cxnId="{3ACEDFB7-0BFC-43F9-996F-E709465FE4B8}">
      <dgm:prSet/>
      <dgm:spPr/>
      <dgm:t>
        <a:bodyPr/>
        <a:lstStyle/>
        <a:p>
          <a:endParaRPr lang="en-US"/>
        </a:p>
      </dgm:t>
    </dgm:pt>
    <dgm:pt modelId="{4D6E44B7-1489-4BFF-A529-62FD76831F70}" type="sibTrans" cxnId="{3ACEDFB7-0BFC-43F9-996F-E709465FE4B8}">
      <dgm:prSet/>
      <dgm:spPr/>
      <dgm:t>
        <a:bodyPr/>
        <a:lstStyle/>
        <a:p>
          <a:endParaRPr lang="en-US"/>
        </a:p>
      </dgm:t>
    </dgm:pt>
    <dgm:pt modelId="{2A1F7152-40D6-4D99-B266-755D357068E6}">
      <dgm:prSet/>
      <dgm:spPr/>
      <dgm:t>
        <a:bodyPr/>
        <a:lstStyle/>
        <a:p>
          <a:pPr rtl="0"/>
          <a:r>
            <a:rPr lang="en-US" smtClean="0"/>
            <a:t>Defining Model</a:t>
          </a:r>
          <a:endParaRPr lang="en-US"/>
        </a:p>
      </dgm:t>
    </dgm:pt>
    <dgm:pt modelId="{A25197A5-9DD7-4372-9109-FF51626724C1}" type="parTrans" cxnId="{E0A3DE6C-62BC-4E03-8859-53AB79518655}">
      <dgm:prSet/>
      <dgm:spPr/>
      <dgm:t>
        <a:bodyPr/>
        <a:lstStyle/>
        <a:p>
          <a:endParaRPr lang="en-US"/>
        </a:p>
      </dgm:t>
    </dgm:pt>
    <dgm:pt modelId="{2914C205-950D-4F1C-8000-232574B9D4FB}" type="sibTrans" cxnId="{E0A3DE6C-62BC-4E03-8859-53AB79518655}">
      <dgm:prSet/>
      <dgm:spPr/>
      <dgm:t>
        <a:bodyPr/>
        <a:lstStyle/>
        <a:p>
          <a:endParaRPr lang="en-US"/>
        </a:p>
      </dgm:t>
    </dgm:pt>
    <dgm:pt modelId="{0ADE9EE9-93E6-4024-983A-B59DF795DFEE}">
      <dgm:prSet/>
      <dgm:spPr/>
      <dgm:t>
        <a:bodyPr/>
        <a:lstStyle/>
        <a:p>
          <a:pPr rtl="0"/>
          <a:r>
            <a:rPr lang="en-US" smtClean="0"/>
            <a:t>Training &amp; Testing of model prediction</a:t>
          </a:r>
          <a:endParaRPr lang="en-US"/>
        </a:p>
      </dgm:t>
    </dgm:pt>
    <dgm:pt modelId="{D82A89A2-3F20-40DA-9D82-0E527BED0563}" type="parTrans" cxnId="{004610A7-CCA0-415B-B607-4F8486326A41}">
      <dgm:prSet/>
      <dgm:spPr/>
      <dgm:t>
        <a:bodyPr/>
        <a:lstStyle/>
        <a:p>
          <a:endParaRPr lang="en-US"/>
        </a:p>
      </dgm:t>
    </dgm:pt>
    <dgm:pt modelId="{A7266CBE-AF44-4739-BA80-5AB2073ECE5A}" type="sibTrans" cxnId="{004610A7-CCA0-415B-B607-4F8486326A41}">
      <dgm:prSet/>
      <dgm:spPr/>
      <dgm:t>
        <a:bodyPr/>
        <a:lstStyle/>
        <a:p>
          <a:endParaRPr lang="en-US"/>
        </a:p>
      </dgm:t>
    </dgm:pt>
    <dgm:pt modelId="{1A5F6488-B371-4E18-B49A-A12D8477D199}" type="pres">
      <dgm:prSet presAssocID="{31AAB080-F615-4999-9554-68AD274EB561}" presName="CompostProcess" presStyleCnt="0">
        <dgm:presLayoutVars>
          <dgm:dir/>
          <dgm:resizeHandles val="exact"/>
        </dgm:presLayoutVars>
      </dgm:prSet>
      <dgm:spPr/>
      <dgm:t>
        <a:bodyPr/>
        <a:lstStyle/>
        <a:p>
          <a:endParaRPr lang="en-US"/>
        </a:p>
      </dgm:t>
    </dgm:pt>
    <dgm:pt modelId="{B84FAB14-3C63-4DF3-9C78-3C2AD9A476C2}" type="pres">
      <dgm:prSet presAssocID="{31AAB080-F615-4999-9554-68AD274EB561}" presName="arrow" presStyleLbl="bgShp" presStyleIdx="0" presStyleCnt="1"/>
      <dgm:spPr/>
    </dgm:pt>
    <dgm:pt modelId="{D00F0EC4-0F67-40A5-A319-26E075EA8EC9}" type="pres">
      <dgm:prSet presAssocID="{31AAB080-F615-4999-9554-68AD274EB561}" presName="linearProcess" presStyleCnt="0"/>
      <dgm:spPr/>
    </dgm:pt>
    <dgm:pt modelId="{D9780B2F-A76B-4B85-83BB-5DFEA12A9877}" type="pres">
      <dgm:prSet presAssocID="{B803358E-3D21-4A91-9746-ABB3005D9C30}" presName="textNode" presStyleLbl="node1" presStyleIdx="0" presStyleCnt="5">
        <dgm:presLayoutVars>
          <dgm:bulletEnabled val="1"/>
        </dgm:presLayoutVars>
      </dgm:prSet>
      <dgm:spPr/>
      <dgm:t>
        <a:bodyPr/>
        <a:lstStyle/>
        <a:p>
          <a:endParaRPr lang="en-US"/>
        </a:p>
      </dgm:t>
    </dgm:pt>
    <dgm:pt modelId="{3233E7C8-96DC-4F6B-BB9A-11BCBA49476C}" type="pres">
      <dgm:prSet presAssocID="{A1E2C98A-719E-4F63-81AF-C0ABE2B2824E}" presName="sibTrans" presStyleCnt="0"/>
      <dgm:spPr/>
    </dgm:pt>
    <dgm:pt modelId="{A1E89142-46E0-4809-93B9-22AE566E7C1E}" type="pres">
      <dgm:prSet presAssocID="{602F3D2C-1E5B-41EB-8DA1-D8B0E6E64CB7}" presName="textNode" presStyleLbl="node1" presStyleIdx="1" presStyleCnt="5">
        <dgm:presLayoutVars>
          <dgm:bulletEnabled val="1"/>
        </dgm:presLayoutVars>
      </dgm:prSet>
      <dgm:spPr/>
      <dgm:t>
        <a:bodyPr/>
        <a:lstStyle/>
        <a:p>
          <a:endParaRPr lang="en-US"/>
        </a:p>
      </dgm:t>
    </dgm:pt>
    <dgm:pt modelId="{8AC7301F-4083-4261-B757-3A855E763E81}" type="pres">
      <dgm:prSet presAssocID="{23DB6273-C775-4900-BD8D-F8D723E890C7}" presName="sibTrans" presStyleCnt="0"/>
      <dgm:spPr/>
    </dgm:pt>
    <dgm:pt modelId="{5AC336D1-603E-47FF-B781-2793629CEADB}" type="pres">
      <dgm:prSet presAssocID="{9F7C2A8B-182E-4D78-99F1-CA3C353F7FA0}" presName="textNode" presStyleLbl="node1" presStyleIdx="2" presStyleCnt="5">
        <dgm:presLayoutVars>
          <dgm:bulletEnabled val="1"/>
        </dgm:presLayoutVars>
      </dgm:prSet>
      <dgm:spPr/>
      <dgm:t>
        <a:bodyPr/>
        <a:lstStyle/>
        <a:p>
          <a:endParaRPr lang="en-US"/>
        </a:p>
      </dgm:t>
    </dgm:pt>
    <dgm:pt modelId="{DA6AA5EA-CBEA-419F-A49E-9AA2A5C600B4}" type="pres">
      <dgm:prSet presAssocID="{4D6E44B7-1489-4BFF-A529-62FD76831F70}" presName="sibTrans" presStyleCnt="0"/>
      <dgm:spPr/>
    </dgm:pt>
    <dgm:pt modelId="{C554755D-3CF7-46AA-9DFA-029A0D884772}" type="pres">
      <dgm:prSet presAssocID="{2A1F7152-40D6-4D99-B266-755D357068E6}" presName="textNode" presStyleLbl="node1" presStyleIdx="3" presStyleCnt="5">
        <dgm:presLayoutVars>
          <dgm:bulletEnabled val="1"/>
        </dgm:presLayoutVars>
      </dgm:prSet>
      <dgm:spPr/>
      <dgm:t>
        <a:bodyPr/>
        <a:lstStyle/>
        <a:p>
          <a:endParaRPr lang="en-US"/>
        </a:p>
      </dgm:t>
    </dgm:pt>
    <dgm:pt modelId="{85A8A239-CEC9-44F6-953C-4E9A123487D5}" type="pres">
      <dgm:prSet presAssocID="{2914C205-950D-4F1C-8000-232574B9D4FB}" presName="sibTrans" presStyleCnt="0"/>
      <dgm:spPr/>
    </dgm:pt>
    <dgm:pt modelId="{BC70DA48-D162-404C-AFBB-FA6C3B701BDA}" type="pres">
      <dgm:prSet presAssocID="{0ADE9EE9-93E6-4024-983A-B59DF795DFEE}" presName="textNode" presStyleLbl="node1" presStyleIdx="4" presStyleCnt="5">
        <dgm:presLayoutVars>
          <dgm:bulletEnabled val="1"/>
        </dgm:presLayoutVars>
      </dgm:prSet>
      <dgm:spPr/>
      <dgm:t>
        <a:bodyPr/>
        <a:lstStyle/>
        <a:p>
          <a:endParaRPr lang="en-US"/>
        </a:p>
      </dgm:t>
    </dgm:pt>
  </dgm:ptLst>
  <dgm:cxnLst>
    <dgm:cxn modelId="{1DC21964-F783-4905-BCBE-23DD9C8EBF7B}" type="presOf" srcId="{0ADE9EE9-93E6-4024-983A-B59DF795DFEE}" destId="{BC70DA48-D162-404C-AFBB-FA6C3B701BDA}" srcOrd="0" destOrd="0" presId="urn:microsoft.com/office/officeart/2005/8/layout/hProcess9"/>
    <dgm:cxn modelId="{E0A3DE6C-62BC-4E03-8859-53AB79518655}" srcId="{31AAB080-F615-4999-9554-68AD274EB561}" destId="{2A1F7152-40D6-4D99-B266-755D357068E6}" srcOrd="3" destOrd="0" parTransId="{A25197A5-9DD7-4372-9109-FF51626724C1}" sibTransId="{2914C205-950D-4F1C-8000-232574B9D4FB}"/>
    <dgm:cxn modelId="{004610A7-CCA0-415B-B607-4F8486326A41}" srcId="{31AAB080-F615-4999-9554-68AD274EB561}" destId="{0ADE9EE9-93E6-4024-983A-B59DF795DFEE}" srcOrd="4" destOrd="0" parTransId="{D82A89A2-3F20-40DA-9D82-0E527BED0563}" sibTransId="{A7266CBE-AF44-4739-BA80-5AB2073ECE5A}"/>
    <dgm:cxn modelId="{9C6B4C1E-6602-4268-A4DE-47DAF9802AA8}" srcId="{31AAB080-F615-4999-9554-68AD274EB561}" destId="{B803358E-3D21-4A91-9746-ABB3005D9C30}" srcOrd="0" destOrd="0" parTransId="{B1DF19C4-781C-40F1-A3C7-ECE208C893E4}" sibTransId="{A1E2C98A-719E-4F63-81AF-C0ABE2B2824E}"/>
    <dgm:cxn modelId="{76F346A1-9327-4691-92C3-1EC2EA90E555}" type="presOf" srcId="{9F7C2A8B-182E-4D78-99F1-CA3C353F7FA0}" destId="{5AC336D1-603E-47FF-B781-2793629CEADB}" srcOrd="0" destOrd="0" presId="urn:microsoft.com/office/officeart/2005/8/layout/hProcess9"/>
    <dgm:cxn modelId="{1B8386B5-3FC4-4A6F-AF37-2E4EB5ABAF88}" type="presOf" srcId="{31AAB080-F615-4999-9554-68AD274EB561}" destId="{1A5F6488-B371-4E18-B49A-A12D8477D199}" srcOrd="0" destOrd="0" presId="urn:microsoft.com/office/officeart/2005/8/layout/hProcess9"/>
    <dgm:cxn modelId="{C9004039-F7D4-4ECF-B004-144A26CB5278}" type="presOf" srcId="{602F3D2C-1E5B-41EB-8DA1-D8B0E6E64CB7}" destId="{A1E89142-46E0-4809-93B9-22AE566E7C1E}" srcOrd="0" destOrd="0" presId="urn:microsoft.com/office/officeart/2005/8/layout/hProcess9"/>
    <dgm:cxn modelId="{B686BCD4-1ACA-426A-8F71-7CFC3A1FDC5C}" type="presOf" srcId="{2A1F7152-40D6-4D99-B266-755D357068E6}" destId="{C554755D-3CF7-46AA-9DFA-029A0D884772}" srcOrd="0" destOrd="0" presId="urn:microsoft.com/office/officeart/2005/8/layout/hProcess9"/>
    <dgm:cxn modelId="{3ACEDFB7-0BFC-43F9-996F-E709465FE4B8}" srcId="{31AAB080-F615-4999-9554-68AD274EB561}" destId="{9F7C2A8B-182E-4D78-99F1-CA3C353F7FA0}" srcOrd="2" destOrd="0" parTransId="{3143C5BD-5D85-4937-96FD-E4231577AF10}" sibTransId="{4D6E44B7-1489-4BFF-A529-62FD76831F70}"/>
    <dgm:cxn modelId="{0F6791DF-F2BE-4758-BCA4-55F768974986}" srcId="{31AAB080-F615-4999-9554-68AD274EB561}" destId="{602F3D2C-1E5B-41EB-8DA1-D8B0E6E64CB7}" srcOrd="1" destOrd="0" parTransId="{76A6D109-2729-49F0-B3CB-418E087B782B}" sibTransId="{23DB6273-C775-4900-BD8D-F8D723E890C7}"/>
    <dgm:cxn modelId="{9A1C86D4-30D5-4724-88BD-5DD6654F7014}" type="presOf" srcId="{B803358E-3D21-4A91-9746-ABB3005D9C30}" destId="{D9780B2F-A76B-4B85-83BB-5DFEA12A9877}" srcOrd="0" destOrd="0" presId="urn:microsoft.com/office/officeart/2005/8/layout/hProcess9"/>
    <dgm:cxn modelId="{8642D145-A156-45B7-ABCC-6247CA55488B}" type="presParOf" srcId="{1A5F6488-B371-4E18-B49A-A12D8477D199}" destId="{B84FAB14-3C63-4DF3-9C78-3C2AD9A476C2}" srcOrd="0" destOrd="0" presId="urn:microsoft.com/office/officeart/2005/8/layout/hProcess9"/>
    <dgm:cxn modelId="{51B2B96E-CB30-4C87-B502-CF9368C26C18}" type="presParOf" srcId="{1A5F6488-B371-4E18-B49A-A12D8477D199}" destId="{D00F0EC4-0F67-40A5-A319-26E075EA8EC9}" srcOrd="1" destOrd="0" presId="urn:microsoft.com/office/officeart/2005/8/layout/hProcess9"/>
    <dgm:cxn modelId="{0B3B46AE-1359-464A-86CF-097D6B6C7E51}" type="presParOf" srcId="{D00F0EC4-0F67-40A5-A319-26E075EA8EC9}" destId="{D9780B2F-A76B-4B85-83BB-5DFEA12A9877}" srcOrd="0" destOrd="0" presId="urn:microsoft.com/office/officeart/2005/8/layout/hProcess9"/>
    <dgm:cxn modelId="{64430701-F124-469F-B590-3196A647222B}" type="presParOf" srcId="{D00F0EC4-0F67-40A5-A319-26E075EA8EC9}" destId="{3233E7C8-96DC-4F6B-BB9A-11BCBA49476C}" srcOrd="1" destOrd="0" presId="urn:microsoft.com/office/officeart/2005/8/layout/hProcess9"/>
    <dgm:cxn modelId="{7A5EBA67-C964-41CC-9A6E-ECEB0C1E1255}" type="presParOf" srcId="{D00F0EC4-0F67-40A5-A319-26E075EA8EC9}" destId="{A1E89142-46E0-4809-93B9-22AE566E7C1E}" srcOrd="2" destOrd="0" presId="urn:microsoft.com/office/officeart/2005/8/layout/hProcess9"/>
    <dgm:cxn modelId="{958D4E8B-DC57-4F61-A6DA-58245D6DF96B}" type="presParOf" srcId="{D00F0EC4-0F67-40A5-A319-26E075EA8EC9}" destId="{8AC7301F-4083-4261-B757-3A855E763E81}" srcOrd="3" destOrd="0" presId="urn:microsoft.com/office/officeart/2005/8/layout/hProcess9"/>
    <dgm:cxn modelId="{2A482A56-10F2-4275-A50A-5096737C842C}" type="presParOf" srcId="{D00F0EC4-0F67-40A5-A319-26E075EA8EC9}" destId="{5AC336D1-603E-47FF-B781-2793629CEADB}" srcOrd="4" destOrd="0" presId="urn:microsoft.com/office/officeart/2005/8/layout/hProcess9"/>
    <dgm:cxn modelId="{4ADF484E-7C64-466B-BCF4-5449DA76E44D}" type="presParOf" srcId="{D00F0EC4-0F67-40A5-A319-26E075EA8EC9}" destId="{DA6AA5EA-CBEA-419F-A49E-9AA2A5C600B4}" srcOrd="5" destOrd="0" presId="urn:microsoft.com/office/officeart/2005/8/layout/hProcess9"/>
    <dgm:cxn modelId="{69EFF228-782D-4E31-A082-AE4052818E80}" type="presParOf" srcId="{D00F0EC4-0F67-40A5-A319-26E075EA8EC9}" destId="{C554755D-3CF7-46AA-9DFA-029A0D884772}" srcOrd="6" destOrd="0" presId="urn:microsoft.com/office/officeart/2005/8/layout/hProcess9"/>
    <dgm:cxn modelId="{2036987A-000F-4F5A-84CE-E4DF0DC3FF7E}" type="presParOf" srcId="{D00F0EC4-0F67-40A5-A319-26E075EA8EC9}" destId="{85A8A239-CEC9-44F6-953C-4E9A123487D5}" srcOrd="7" destOrd="0" presId="urn:microsoft.com/office/officeart/2005/8/layout/hProcess9"/>
    <dgm:cxn modelId="{25E21B84-58A0-4A1F-9C7E-B95BD219FB45}" type="presParOf" srcId="{D00F0EC4-0F67-40A5-A319-26E075EA8EC9}" destId="{BC70DA48-D162-404C-AFBB-FA6C3B701BDA}"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FAB14-3C63-4DF3-9C78-3C2AD9A476C2}">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80B2F-A76B-4B85-83BB-5DFEA12A9877}">
      <dsp:nvSpPr>
        <dsp:cNvPr id="0" name=""/>
        <dsp:cNvSpPr/>
      </dsp:nvSpPr>
      <dsp:spPr>
        <a:xfrm>
          <a:off x="4621" y="1305401"/>
          <a:ext cx="2020453"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Gathering Data</a:t>
          </a:r>
          <a:endParaRPr lang="en-US" sz="2400" kern="1200"/>
        </a:p>
      </dsp:txBody>
      <dsp:txXfrm>
        <a:off x="89587" y="1390367"/>
        <a:ext cx="1850521" cy="1570603"/>
      </dsp:txXfrm>
    </dsp:sp>
    <dsp:sp modelId="{A1E89142-46E0-4809-93B9-22AE566E7C1E}">
      <dsp:nvSpPr>
        <dsp:cNvPr id="0" name=""/>
        <dsp:cNvSpPr/>
      </dsp:nvSpPr>
      <dsp:spPr>
        <a:xfrm>
          <a:off x="2126097" y="1305401"/>
          <a:ext cx="2020453"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Cleaning DATA</a:t>
          </a:r>
          <a:endParaRPr lang="en-US" sz="2400" kern="1200"/>
        </a:p>
      </dsp:txBody>
      <dsp:txXfrm>
        <a:off x="2211063" y="1390367"/>
        <a:ext cx="1850521" cy="1570603"/>
      </dsp:txXfrm>
    </dsp:sp>
    <dsp:sp modelId="{5AC336D1-603E-47FF-B781-2793629CEADB}">
      <dsp:nvSpPr>
        <dsp:cNvPr id="0" name=""/>
        <dsp:cNvSpPr/>
      </dsp:nvSpPr>
      <dsp:spPr>
        <a:xfrm>
          <a:off x="4247573" y="1305401"/>
          <a:ext cx="2020453"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Feature Engineering</a:t>
          </a:r>
          <a:endParaRPr lang="en-US" sz="2400" kern="1200"/>
        </a:p>
      </dsp:txBody>
      <dsp:txXfrm>
        <a:off x="4332539" y="1390367"/>
        <a:ext cx="1850521" cy="1570603"/>
      </dsp:txXfrm>
    </dsp:sp>
    <dsp:sp modelId="{C554755D-3CF7-46AA-9DFA-029A0D884772}">
      <dsp:nvSpPr>
        <dsp:cNvPr id="0" name=""/>
        <dsp:cNvSpPr/>
      </dsp:nvSpPr>
      <dsp:spPr>
        <a:xfrm>
          <a:off x="6369049" y="1305401"/>
          <a:ext cx="2020453"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Defining Model</a:t>
          </a:r>
          <a:endParaRPr lang="en-US" sz="2400" kern="1200"/>
        </a:p>
      </dsp:txBody>
      <dsp:txXfrm>
        <a:off x="6454015" y="1390367"/>
        <a:ext cx="1850521" cy="1570603"/>
      </dsp:txXfrm>
    </dsp:sp>
    <dsp:sp modelId="{BC70DA48-D162-404C-AFBB-FA6C3B701BDA}">
      <dsp:nvSpPr>
        <dsp:cNvPr id="0" name=""/>
        <dsp:cNvSpPr/>
      </dsp:nvSpPr>
      <dsp:spPr>
        <a:xfrm>
          <a:off x="8490525" y="1305401"/>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Training &amp; Testing of model prediction</a:t>
          </a:r>
          <a:endParaRPr lang="en-US" sz="2400" kern="1200"/>
        </a:p>
      </dsp:txBody>
      <dsp:txXfrm>
        <a:off x="8575491" y="1390367"/>
        <a:ext cx="185052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4086-041C-434F-81AA-BE39D50ECE9D}"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B7C3-F6F9-4DA0-877C-6AC79A9BB613}" type="slidenum">
              <a:rPr lang="en-US" smtClean="0"/>
              <a:t>‹#›</a:t>
            </a:fld>
            <a:endParaRPr lang="en-US"/>
          </a:p>
        </p:txBody>
      </p:sp>
    </p:spTree>
    <p:extLst>
      <p:ext uri="{BB962C8B-B14F-4D97-AF65-F5344CB8AC3E}">
        <p14:creationId xmlns:p14="http://schemas.microsoft.com/office/powerpoint/2010/main" val="5814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911BDF-FF70-46DA-B7FB-8142B054B45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65316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11BDF-FF70-46DA-B7FB-8142B054B45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16477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11BDF-FF70-46DA-B7FB-8142B054B45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9352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11BDF-FF70-46DA-B7FB-8142B054B45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08795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54024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911BDF-FF70-46DA-B7FB-8142B054B45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437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911BDF-FF70-46DA-B7FB-8142B054B457}"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92031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911BDF-FF70-46DA-B7FB-8142B054B457}"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6053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1BDF-FF70-46DA-B7FB-8142B054B457}"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99273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79844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40476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11BDF-FF70-46DA-B7FB-8142B054B457}"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E45D8-4A62-4BCE-9FD9-6DFF12A49188}" type="slidenum">
              <a:rPr lang="en-US" smtClean="0"/>
              <a:t>‹#›</a:t>
            </a:fld>
            <a:endParaRPr lang="en-US"/>
          </a:p>
        </p:txBody>
      </p:sp>
    </p:spTree>
    <p:extLst>
      <p:ext uri="{BB962C8B-B14F-4D97-AF65-F5344CB8AC3E}">
        <p14:creationId xmlns:p14="http://schemas.microsoft.com/office/powerpoint/2010/main" val="178133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Tree>
    <p:extLst>
      <p:ext uri="{BB962C8B-B14F-4D97-AF65-F5344CB8AC3E}">
        <p14:creationId xmlns:p14="http://schemas.microsoft.com/office/powerpoint/2010/main" val="3183011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Supervised Learning</a:t>
            </a:r>
          </a:p>
        </p:txBody>
      </p:sp>
      <p:sp>
        <p:nvSpPr>
          <p:cNvPr id="3" name="Content Placeholder 2"/>
          <p:cNvSpPr>
            <a:spLocks noGrp="1"/>
          </p:cNvSpPr>
          <p:nvPr>
            <p:ph idx="1"/>
          </p:nvPr>
        </p:nvSpPr>
        <p:spPr/>
        <p:txBody>
          <a:bodyPr>
            <a:normAutofit/>
          </a:bodyPr>
          <a:lstStyle/>
          <a:p>
            <a:pPr algn="just"/>
            <a:r>
              <a:rPr lang="en-US" sz="2000" dirty="0"/>
              <a:t>Supervised learning is a type of machine learning method in which we provide sample labeled data to the machine learning system in order to train it, and on that basis, it predicts the output</a:t>
            </a:r>
            <a:r>
              <a:rPr lang="en-US" sz="2000" dirty="0" smtClean="0"/>
              <a:t>.</a:t>
            </a:r>
          </a:p>
          <a:p>
            <a:pPr algn="just"/>
            <a:endParaRPr lang="en-US" sz="2000" dirty="0"/>
          </a:p>
          <a:p>
            <a:pPr algn="just"/>
            <a:r>
              <a:rPr lang="en-US" sz="2000" dirty="0"/>
              <a:t>The system creates a model using labeled data to understand the datasets and learn about each data, once the training and processing are done then we test the model by providing a sample data to check whether it is predicting the exact output or not.</a:t>
            </a:r>
          </a:p>
        </p:txBody>
      </p:sp>
    </p:spTree>
    <p:extLst>
      <p:ext uri="{BB962C8B-B14F-4D97-AF65-F5344CB8AC3E}">
        <p14:creationId xmlns:p14="http://schemas.microsoft.com/office/powerpoint/2010/main" val="4047257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Supervised Learning </a:t>
            </a:r>
            <a:endParaRPr lang="en-US" sz="4000" u="sng" dirty="0"/>
          </a:p>
        </p:txBody>
      </p:sp>
      <p:sp>
        <p:nvSpPr>
          <p:cNvPr id="3" name="Content Placeholder 2"/>
          <p:cNvSpPr>
            <a:spLocks noGrp="1"/>
          </p:cNvSpPr>
          <p:nvPr>
            <p:ph idx="1"/>
          </p:nvPr>
        </p:nvSpPr>
        <p:spPr/>
        <p:txBody>
          <a:bodyPr>
            <a:normAutofit/>
          </a:bodyPr>
          <a:lstStyle/>
          <a:p>
            <a:pPr algn="just"/>
            <a:r>
              <a:rPr lang="en-US" sz="2400" dirty="0"/>
              <a:t>Suppose we have an input dataset of cats and dog images. So, first, we will provide the training to the machine to understand the images, such as the </a:t>
            </a:r>
            <a:r>
              <a:rPr lang="en-US" sz="2400" i="1" dirty="0">
                <a:solidFill>
                  <a:srgbClr val="C00000"/>
                </a:solidFill>
              </a:rPr>
              <a:t>shape &amp; size of the tail of cat and dog, Shape of eyes, </a:t>
            </a:r>
            <a:r>
              <a:rPr lang="en-US" sz="2400" i="1" dirty="0" err="1">
                <a:solidFill>
                  <a:srgbClr val="C00000"/>
                </a:solidFill>
              </a:rPr>
              <a:t>colour</a:t>
            </a:r>
            <a:r>
              <a:rPr lang="en-US" sz="2400" i="1" dirty="0">
                <a:solidFill>
                  <a:srgbClr val="C00000"/>
                </a:solidFill>
              </a:rPr>
              <a:t>, height (dogs are taller, cats are smaller), etc.</a:t>
            </a:r>
            <a:r>
              <a:rPr lang="en-US" sz="2400" dirty="0"/>
              <a:t> </a:t>
            </a:r>
            <a:endParaRPr lang="en-US" sz="2400" dirty="0" smtClean="0"/>
          </a:p>
          <a:p>
            <a:pPr algn="just"/>
            <a:r>
              <a:rPr lang="en-US" sz="2400" dirty="0" smtClean="0"/>
              <a:t>After </a:t>
            </a:r>
            <a:r>
              <a:rPr lang="en-US" sz="2400" dirty="0"/>
              <a:t>completion of training, we input the picture of a cat and ask the machine to identify the object and predict the output</a:t>
            </a:r>
            <a:r>
              <a:rPr lang="en-US" sz="2400" dirty="0" smtClean="0"/>
              <a:t>.</a:t>
            </a:r>
          </a:p>
          <a:p>
            <a:pPr algn="just"/>
            <a:r>
              <a:rPr lang="en-US" sz="2400" dirty="0" smtClean="0"/>
              <a:t> </a:t>
            </a:r>
            <a:r>
              <a:rPr lang="en-US" sz="2400" dirty="0"/>
              <a:t>Now, the machine is well trained, so it will check all the features of the object, such as height, shape, </a:t>
            </a:r>
            <a:r>
              <a:rPr lang="en-US" sz="2400" dirty="0" err="1"/>
              <a:t>colour</a:t>
            </a:r>
            <a:r>
              <a:rPr lang="en-US" sz="2400" dirty="0"/>
              <a:t>, eyes, ears, tail, etc., and find that it's a cat. So, it will put it in the Cat category. This is the process of how the machine identifies the objects in Supervised Learning</a:t>
            </a:r>
          </a:p>
        </p:txBody>
      </p:sp>
    </p:spTree>
    <p:extLst>
      <p:ext uri="{BB962C8B-B14F-4D97-AF65-F5344CB8AC3E}">
        <p14:creationId xmlns:p14="http://schemas.microsoft.com/office/powerpoint/2010/main" val="286929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Examples of Supervised Learning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395" y="1870017"/>
            <a:ext cx="7871832" cy="3935916"/>
          </a:xfrm>
        </p:spPr>
      </p:pic>
    </p:spTree>
    <p:extLst>
      <p:ext uri="{BB962C8B-B14F-4D97-AF65-F5344CB8AC3E}">
        <p14:creationId xmlns:p14="http://schemas.microsoft.com/office/powerpoint/2010/main" val="414695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6837" y="809929"/>
            <a:ext cx="9748837" cy="5261104"/>
          </a:xfrm>
          <a:prstGeom prst="rect">
            <a:avLst/>
          </a:prstGeom>
        </p:spPr>
      </p:pic>
    </p:spTree>
    <p:extLst>
      <p:ext uri="{BB962C8B-B14F-4D97-AF65-F5344CB8AC3E}">
        <p14:creationId xmlns:p14="http://schemas.microsoft.com/office/powerpoint/2010/main" val="590920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Advantages and Disadvantages of Supervised Learning</a:t>
            </a:r>
          </a:p>
        </p:txBody>
      </p:sp>
      <p:sp>
        <p:nvSpPr>
          <p:cNvPr id="3" name="Content Placeholder 2"/>
          <p:cNvSpPr>
            <a:spLocks noGrp="1"/>
          </p:cNvSpPr>
          <p:nvPr>
            <p:ph idx="1"/>
          </p:nvPr>
        </p:nvSpPr>
        <p:spPr/>
        <p:txBody>
          <a:bodyPr>
            <a:normAutofit/>
          </a:bodyPr>
          <a:lstStyle/>
          <a:p>
            <a:r>
              <a:rPr lang="en-US" b="1" dirty="0"/>
              <a:t>Advantages:</a:t>
            </a:r>
            <a:endParaRPr lang="en-US" dirty="0"/>
          </a:p>
          <a:p>
            <a:pPr lvl="1"/>
            <a:r>
              <a:rPr lang="en-US" dirty="0"/>
              <a:t>Since supervised learning work with the labelled dataset so we can have an exact idea about the classes of objects.</a:t>
            </a:r>
          </a:p>
          <a:p>
            <a:pPr lvl="1"/>
            <a:r>
              <a:rPr lang="en-US" dirty="0"/>
              <a:t>These algorithms are helpful in predicting the output on the basis of prior experience.</a:t>
            </a:r>
          </a:p>
          <a:p>
            <a:r>
              <a:rPr lang="en-US" b="1" dirty="0"/>
              <a:t>Disadvantages:</a:t>
            </a:r>
            <a:endParaRPr lang="en-US" dirty="0"/>
          </a:p>
          <a:p>
            <a:pPr lvl="1"/>
            <a:r>
              <a:rPr lang="en-US" dirty="0"/>
              <a:t>These algorithms are not able to solve complex tasks.</a:t>
            </a:r>
          </a:p>
          <a:p>
            <a:pPr lvl="1"/>
            <a:r>
              <a:rPr lang="en-US" dirty="0"/>
              <a:t>It may predict the wrong output if the test data is different from the training data.</a:t>
            </a:r>
          </a:p>
          <a:p>
            <a:pPr lvl="1"/>
            <a:r>
              <a:rPr lang="en-US" dirty="0"/>
              <a:t>It requires lots of computational time to train the algorithm.</a:t>
            </a:r>
          </a:p>
        </p:txBody>
      </p:sp>
    </p:spTree>
    <p:extLst>
      <p:ext uri="{BB962C8B-B14F-4D97-AF65-F5344CB8AC3E}">
        <p14:creationId xmlns:p14="http://schemas.microsoft.com/office/powerpoint/2010/main" val="296323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Applications of Supervised Learning</a:t>
            </a:r>
          </a:p>
        </p:txBody>
      </p:sp>
      <p:sp>
        <p:nvSpPr>
          <p:cNvPr id="3" name="Content Placeholder 2"/>
          <p:cNvSpPr>
            <a:spLocks noGrp="1"/>
          </p:cNvSpPr>
          <p:nvPr>
            <p:ph idx="1"/>
          </p:nvPr>
        </p:nvSpPr>
        <p:spPr/>
        <p:txBody>
          <a:bodyPr>
            <a:normAutofit fontScale="70000" lnSpcReduction="20000"/>
          </a:bodyPr>
          <a:lstStyle/>
          <a:p>
            <a:r>
              <a:rPr lang="en-US" b="1" dirty="0"/>
              <a:t>Image Segmentation:</a:t>
            </a:r>
            <a:r>
              <a:rPr lang="en-US" dirty="0"/>
              <a:t/>
            </a:r>
            <a:br>
              <a:rPr lang="en-US" dirty="0"/>
            </a:br>
            <a:r>
              <a:rPr lang="en-US" dirty="0"/>
              <a:t>Supervised Learning algorithms are used in image segmentation. In this process, image classification is performed on different image data with pre-defined labels.</a:t>
            </a:r>
          </a:p>
          <a:p>
            <a:r>
              <a:rPr lang="en-US" b="1" dirty="0"/>
              <a:t>Medical Diagnosis:</a:t>
            </a:r>
            <a:r>
              <a:rPr lang="en-US" dirty="0"/>
              <a:t/>
            </a:r>
            <a:br>
              <a:rPr lang="en-US" dirty="0"/>
            </a:br>
            <a:r>
              <a:rPr lang="en-US" dirty="0"/>
              <a:t>Supervised algorithms are also used in the medical field for diagnosis purposes. It is done by using medical images and past labelled data with labels for disease conditions. With such a process, the machine can identify a disease for the new patients.</a:t>
            </a:r>
          </a:p>
          <a:p>
            <a:r>
              <a:rPr lang="en-US" b="1" dirty="0"/>
              <a:t>Fraud Detection -</a:t>
            </a:r>
            <a:r>
              <a:rPr lang="en-US" dirty="0"/>
              <a:t> Supervised Learning classification algorithms are used for identifying fraud transactions, fraud customers, etc. It is done by using historic data to identify the patterns that can lead to possible fraud.</a:t>
            </a:r>
          </a:p>
          <a:p>
            <a:r>
              <a:rPr lang="en-US" b="1" dirty="0"/>
              <a:t>Spam detection -</a:t>
            </a:r>
            <a:r>
              <a:rPr lang="en-US" dirty="0"/>
              <a:t> In spam detection &amp; filtering, classification algorithms are used. These algorithms classify an email as spam or not spam. The spam emails are sent to the spam folder.</a:t>
            </a:r>
          </a:p>
          <a:p>
            <a:r>
              <a:rPr lang="en-US" b="1" dirty="0"/>
              <a:t>Speech Recognition -</a:t>
            </a:r>
            <a:r>
              <a:rPr lang="en-US" dirty="0"/>
              <a:t> Supervised learning algorithms are also used in speech recognition. The algorithm is trained with voice data, and various identifications can be done using the same, such as voice-activated passwords, voice commands, etc.</a:t>
            </a:r>
          </a:p>
        </p:txBody>
      </p:sp>
    </p:spTree>
    <p:extLst>
      <p:ext uri="{BB962C8B-B14F-4D97-AF65-F5344CB8AC3E}">
        <p14:creationId xmlns:p14="http://schemas.microsoft.com/office/powerpoint/2010/main" val="218765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76" y="197857"/>
            <a:ext cx="10515600" cy="1325563"/>
          </a:xfrm>
        </p:spPr>
        <p:txBody>
          <a:bodyPr>
            <a:normAutofit/>
          </a:bodyPr>
          <a:lstStyle/>
          <a:p>
            <a:r>
              <a:rPr lang="en-US" sz="3600" b="1" u="sng" dirty="0"/>
              <a:t>Supervised &amp; Unsupervised Learning</a:t>
            </a:r>
          </a:p>
        </p:txBody>
      </p:sp>
      <p:pic>
        <p:nvPicPr>
          <p:cNvPr id="6" name="Content Placeholder 5"/>
          <p:cNvPicPr>
            <a:picLocks noGrp="1" noChangeAspect="1"/>
          </p:cNvPicPr>
          <p:nvPr>
            <p:ph idx="1"/>
          </p:nvPr>
        </p:nvPicPr>
        <p:blipFill>
          <a:blip r:embed="rId2"/>
          <a:stretch>
            <a:fillRect/>
          </a:stretch>
        </p:blipFill>
        <p:spPr>
          <a:xfrm>
            <a:off x="2854444" y="1202241"/>
            <a:ext cx="6550019" cy="5421584"/>
          </a:xfrm>
          <a:prstGeom prst="rect">
            <a:avLst/>
          </a:prstGeom>
        </p:spPr>
      </p:pic>
    </p:spTree>
    <p:extLst>
      <p:ext uri="{BB962C8B-B14F-4D97-AF65-F5344CB8AC3E}">
        <p14:creationId xmlns:p14="http://schemas.microsoft.com/office/powerpoint/2010/main" val="24371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u="sng" dirty="0"/>
              <a:t>Difference between Supervised and Unsupervised Learning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14604" y="1010194"/>
            <a:ext cx="5362792" cy="5634446"/>
          </a:xfrm>
        </p:spPr>
      </p:pic>
    </p:spTree>
    <p:extLst>
      <p:ext uri="{BB962C8B-B14F-4D97-AF65-F5344CB8AC3E}">
        <p14:creationId xmlns:p14="http://schemas.microsoft.com/office/powerpoint/2010/main" val="129313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a:t>Categories of Supervised Learning</a:t>
            </a:r>
          </a:p>
        </p:txBody>
      </p:sp>
      <p:sp>
        <p:nvSpPr>
          <p:cNvPr id="3" name="Content Placeholder 2"/>
          <p:cNvSpPr>
            <a:spLocks noGrp="1"/>
          </p:cNvSpPr>
          <p:nvPr>
            <p:ph idx="1"/>
          </p:nvPr>
        </p:nvSpPr>
        <p:spPr/>
        <p:txBody>
          <a:bodyPr/>
          <a:lstStyle/>
          <a:p>
            <a:pPr algn="just"/>
            <a:r>
              <a:rPr lang="en-US" b="1" dirty="0"/>
              <a:t>Classification</a:t>
            </a:r>
            <a:endParaRPr lang="en-US" dirty="0"/>
          </a:p>
          <a:p>
            <a:pPr lvl="1" algn="just"/>
            <a:r>
              <a:rPr lang="en-US" dirty="0"/>
              <a:t>Classification refers to taking an input value and mapping it to a discrete value. In classification problems, our output typically consists of classes or categories. This could be things like trying to predict what objects are present in an image (a cat/ a dog) or whether it is going to rain today or not.</a:t>
            </a:r>
          </a:p>
          <a:p>
            <a:pPr algn="just"/>
            <a:r>
              <a:rPr lang="en-US" b="1" dirty="0"/>
              <a:t>Regression</a:t>
            </a:r>
            <a:endParaRPr lang="en-US" dirty="0"/>
          </a:p>
          <a:p>
            <a:pPr lvl="1" algn="just"/>
            <a:r>
              <a:rPr lang="en-US" dirty="0"/>
              <a:t>Regression is related to continuous data (value functions). In Regression, the predicted output values are real numbers. It deals with problems such as predicting the price of a house or the trend in the stock price at a given time, etc.</a:t>
            </a:r>
          </a:p>
          <a:p>
            <a:pPr lvl="1"/>
            <a:endParaRPr lang="en-US" dirty="0"/>
          </a:p>
        </p:txBody>
      </p:sp>
    </p:spTree>
    <p:extLst>
      <p:ext uri="{BB962C8B-B14F-4D97-AF65-F5344CB8AC3E}">
        <p14:creationId xmlns:p14="http://schemas.microsoft.com/office/powerpoint/2010/main" val="144575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Classification</a:t>
            </a:r>
            <a:endParaRPr lang="en-US" u="sng" dirty="0"/>
          </a:p>
        </p:txBody>
      </p:sp>
      <p:sp>
        <p:nvSpPr>
          <p:cNvPr id="3" name="Content Placeholder 2"/>
          <p:cNvSpPr>
            <a:spLocks noGrp="1"/>
          </p:cNvSpPr>
          <p:nvPr>
            <p:ph idx="1"/>
          </p:nvPr>
        </p:nvSpPr>
        <p:spPr/>
        <p:txBody>
          <a:bodyPr>
            <a:normAutofit/>
          </a:bodyPr>
          <a:lstStyle/>
          <a:p>
            <a:pPr algn="just"/>
            <a:r>
              <a:rPr lang="en-US" sz="2400" dirty="0" smtClean="0"/>
              <a:t>Classification </a:t>
            </a:r>
            <a:r>
              <a:rPr lang="en-US" sz="2400" dirty="0"/>
              <a:t>algorithms are used to solve the classification problems in which the output variable is categorical, such as "</a:t>
            </a:r>
            <a:r>
              <a:rPr lang="en-US" sz="2400" b="1" dirty="0"/>
              <a:t>Yes" or No, Male or Female, Red or Blue, etc</a:t>
            </a:r>
            <a:r>
              <a:rPr lang="en-US" sz="2400" dirty="0"/>
              <a:t>. </a:t>
            </a:r>
            <a:endParaRPr lang="en-US" sz="2400" dirty="0" smtClean="0"/>
          </a:p>
          <a:p>
            <a:pPr algn="just"/>
            <a:r>
              <a:rPr lang="en-US" sz="2400" dirty="0"/>
              <a:t>Classification refers to taking an input value and mapping it to a discrete value. In classification problems, our output typically consists of classes or categories. This could be things like trying to predict what objects are present in an image (a cat/ a dog) or whether it is going to rain today</a:t>
            </a:r>
            <a:endParaRPr lang="en-US" sz="2400" dirty="0" smtClean="0"/>
          </a:p>
          <a:p>
            <a:pPr algn="just"/>
            <a:r>
              <a:rPr lang="en-US" sz="2400" dirty="0" smtClean="0"/>
              <a:t>The </a:t>
            </a:r>
            <a:r>
              <a:rPr lang="en-US" sz="2400" dirty="0"/>
              <a:t>classification algorithms predict the categories present in the dataset. Some real-world examples of classification algorithms are </a:t>
            </a:r>
            <a:r>
              <a:rPr lang="en-US" sz="2400" b="1" dirty="0"/>
              <a:t>Spam Detection, Email filtering, etc.</a:t>
            </a:r>
            <a:endParaRPr lang="en-US" sz="2400" dirty="0"/>
          </a:p>
        </p:txBody>
      </p:sp>
    </p:spTree>
    <p:extLst>
      <p:ext uri="{BB962C8B-B14F-4D97-AF65-F5344CB8AC3E}">
        <p14:creationId xmlns:p14="http://schemas.microsoft.com/office/powerpoint/2010/main" val="58309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541" y="587052"/>
            <a:ext cx="10363200" cy="2271215"/>
          </a:xfrm>
        </p:spPr>
        <p:txBody>
          <a:bodyPr>
            <a:noAutofit/>
          </a:bodyPr>
          <a:lstStyle/>
          <a:p>
            <a:pPr algn="ctr"/>
            <a:r>
              <a:rPr lang="en-US" sz="4000" b="1" u="none" dirty="0"/>
              <a:t/>
            </a:r>
            <a:br>
              <a:rPr lang="en-US" sz="4000" b="1" u="none" dirty="0"/>
            </a:br>
            <a:r>
              <a:rPr lang="en-US" sz="4000" b="1" dirty="0"/>
              <a:t/>
            </a:r>
            <a:br>
              <a:rPr lang="en-US" sz="4000" b="1" dirty="0"/>
            </a:br>
            <a:r>
              <a:rPr lang="en-US" sz="4000" b="1" dirty="0"/>
              <a:t/>
            </a:r>
            <a:br>
              <a:rPr lang="en-US" sz="4000" b="1" dirty="0"/>
            </a:br>
            <a:r>
              <a:rPr lang="en-US" sz="4000" b="1" dirty="0"/>
              <a:t/>
            </a:r>
            <a:br>
              <a:rPr lang="en-US" sz="4000" b="1" dirty="0"/>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u="sng" dirty="0" smtClean="0">
                <a:latin typeface="Times New Roman" panose="02020603050405020304" pitchFamily="18" charset="0"/>
                <a:cs typeface="Times New Roman" panose="02020603050405020304" pitchFamily="18" charset="0"/>
              </a:rPr>
              <a:t>Machine Learning</a:t>
            </a:r>
            <a:r>
              <a:rPr lang="en-US" sz="3600" b="1" u="none" dirty="0">
                <a:latin typeface="Times New Roman" panose="02020603050405020304" pitchFamily="18" charset="0"/>
                <a:cs typeface="Times New Roman" panose="02020603050405020304" pitchFamily="18" charset="0"/>
              </a:rPr>
              <a:t/>
            </a:r>
            <a:br>
              <a:rPr lang="en-US" sz="3600" b="1" u="none" dirty="0">
                <a:latin typeface="Times New Roman" panose="02020603050405020304" pitchFamily="18" charset="0"/>
                <a:cs typeface="Times New Roman" panose="02020603050405020304" pitchFamily="18" charset="0"/>
              </a:rPr>
            </a:br>
            <a:r>
              <a:rPr lang="en-US" sz="2400" b="1" u="none" dirty="0">
                <a:latin typeface="Times New Roman" panose="02020603050405020304" pitchFamily="18" charset="0"/>
                <a:cs typeface="Times New Roman" panose="02020603050405020304" pitchFamily="18" charset="0"/>
              </a:rPr>
              <a:t>Credit Hours: </a:t>
            </a:r>
            <a:r>
              <a:rPr lang="en-US" sz="2400" b="1" dirty="0" smtClean="0">
                <a:latin typeface="Times New Roman" panose="02020603050405020304" pitchFamily="18" charset="0"/>
                <a:cs typeface="Times New Roman" panose="02020603050405020304" pitchFamily="18" charset="0"/>
              </a:rPr>
              <a:t>(2+1</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12800" y="5029200"/>
            <a:ext cx="10363200" cy="1470025"/>
          </a:xfrm>
          <a:prstGeom prst="rect">
            <a:avLst/>
          </a:prstGeom>
        </p:spPr>
        <p:txBody>
          <a:bodyPr vert="horz" lIns="108855" tIns="54428" rIns="108855" bIns="54428" rtlCol="0" anchor="ctr">
            <a:normAutofit/>
          </a:bodyPr>
          <a:lstStyle>
            <a:lvl1pPr algn="ctr" defTabSz="914400" rtl="0" eaLnBrk="1" latinLnBrk="0" hangingPunct="1">
              <a:spcBef>
                <a:spcPct val="0"/>
              </a:spcBef>
              <a:buNone/>
              <a:defRPr sz="3600" u="sng" kern="1200">
                <a:solidFill>
                  <a:schemeClr val="tx1"/>
                </a:solidFill>
                <a:latin typeface="Arial" pitchFamily="34" charset="0"/>
                <a:ea typeface="+mj-ea"/>
                <a:cs typeface="Arial" pitchFamily="34" charset="0"/>
              </a:defRPr>
            </a:lvl1pPr>
          </a:lstStyle>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Presenter</a:t>
            </a:r>
          </a:p>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Ms. Qurat-</a:t>
            </a:r>
            <a:r>
              <a:rPr lang="en-US" sz="2800" b="1" u="none" spc="-85" dirty="0" err="1">
                <a:solidFill>
                  <a:srgbClr val="000000"/>
                </a:solidFill>
                <a:latin typeface="Times New Roman" panose="02020603050405020304" pitchFamily="18" charset="0"/>
                <a:ea typeface="+mn-ea"/>
                <a:cs typeface="Times New Roman" panose="02020603050405020304" pitchFamily="18" charset="0"/>
              </a:rPr>
              <a:t>ul</a:t>
            </a:r>
            <a:r>
              <a:rPr lang="en-US" sz="2800" b="1" u="none" spc="-85" dirty="0">
                <a:solidFill>
                  <a:srgbClr val="000000"/>
                </a:solidFill>
                <a:latin typeface="Times New Roman" panose="02020603050405020304" pitchFamily="18" charset="0"/>
                <a:ea typeface="+mn-ea"/>
                <a:cs typeface="Times New Roman" panose="02020603050405020304" pitchFamily="18" charset="0"/>
              </a:rPr>
              <a:t>-Ain Raja</a:t>
            </a:r>
          </a:p>
        </p:txBody>
      </p:sp>
      <p:pic>
        <p:nvPicPr>
          <p:cNvPr id="6" name="Picture 2" descr="C:\Users\Hp\Pictures\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2" t="13146" r="12212" b="14441"/>
          <a:stretch/>
        </p:blipFill>
        <p:spPr bwMode="auto">
          <a:xfrm>
            <a:off x="4789072" y="2105837"/>
            <a:ext cx="2590800" cy="266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91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Regression</a:t>
            </a:r>
            <a:endParaRPr lang="en-US" sz="3600" u="sng" dirty="0"/>
          </a:p>
        </p:txBody>
      </p:sp>
      <p:sp>
        <p:nvSpPr>
          <p:cNvPr id="3" name="Content Placeholder 2"/>
          <p:cNvSpPr>
            <a:spLocks noGrp="1"/>
          </p:cNvSpPr>
          <p:nvPr>
            <p:ph idx="1"/>
          </p:nvPr>
        </p:nvSpPr>
        <p:spPr/>
        <p:txBody>
          <a:bodyPr/>
          <a:lstStyle/>
          <a:p>
            <a:pPr lvl="1" algn="just"/>
            <a:r>
              <a:rPr lang="en-US" dirty="0" smtClean="0"/>
              <a:t>Regression </a:t>
            </a:r>
            <a:r>
              <a:rPr lang="en-US" dirty="0"/>
              <a:t>is related to continuous data (value functions). In Regression, the predicted output values are real numbers. It deals with problems such as predicting the price of a house or the trend in the stock price at a given time, etc</a:t>
            </a:r>
            <a:r>
              <a:rPr lang="en-US" dirty="0" smtClean="0"/>
              <a:t>.</a:t>
            </a:r>
          </a:p>
          <a:p>
            <a:pPr lvl="1" algn="just"/>
            <a:r>
              <a:rPr lang="en-US" dirty="0"/>
              <a:t>It predicts the continuous output variables based on the independent input variable. like the prediction of house prices based on different parameters like house age, distance from the main road, location, area, etc.</a:t>
            </a:r>
          </a:p>
          <a:p>
            <a:pPr lvl="1"/>
            <a:endParaRPr lang="en-US" dirty="0"/>
          </a:p>
        </p:txBody>
      </p:sp>
    </p:spTree>
    <p:extLst>
      <p:ext uri="{BB962C8B-B14F-4D97-AF65-F5344CB8AC3E}">
        <p14:creationId xmlns:p14="http://schemas.microsoft.com/office/powerpoint/2010/main" val="3437810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1000398"/>
            <a:ext cx="9422674" cy="5300254"/>
          </a:xfrm>
          <a:prstGeom prst="rect">
            <a:avLst/>
          </a:prstGeom>
        </p:spPr>
      </p:pic>
    </p:spTree>
    <p:extLst>
      <p:ext uri="{BB962C8B-B14F-4D97-AF65-F5344CB8AC3E}">
        <p14:creationId xmlns:p14="http://schemas.microsoft.com/office/powerpoint/2010/main" val="563426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Unsupervised Learning</a:t>
            </a:r>
            <a:endParaRPr lang="en-US" sz="4000" u="sng" dirty="0"/>
          </a:p>
        </p:txBody>
      </p:sp>
      <p:sp>
        <p:nvSpPr>
          <p:cNvPr id="3" name="Content Placeholder 2"/>
          <p:cNvSpPr>
            <a:spLocks noGrp="1"/>
          </p:cNvSpPr>
          <p:nvPr>
            <p:ph idx="1"/>
          </p:nvPr>
        </p:nvSpPr>
        <p:spPr/>
        <p:txBody>
          <a:bodyPr>
            <a:normAutofit/>
          </a:bodyPr>
          <a:lstStyle/>
          <a:p>
            <a:pPr algn="just"/>
            <a:r>
              <a:rPr lang="en-US" sz="2000" dirty="0" smtClean="0"/>
              <a:t>Unsupervised </a:t>
            </a:r>
            <a:r>
              <a:rPr lang="en-US" sz="2000" dirty="0"/>
              <a:t>learning is different from the Supervised learning technique; as its name suggests, there is no need for supervision. It means, in unsupervised machine learning, the machine is trained using the unlabeled dataset, and the machine predicts the output without any supervision</a:t>
            </a:r>
            <a:r>
              <a:rPr lang="en-US" sz="2000" dirty="0" smtClean="0"/>
              <a:t>.</a:t>
            </a:r>
          </a:p>
          <a:p>
            <a:pPr algn="just"/>
            <a:r>
              <a:rPr lang="en-US" sz="2000" dirty="0" smtClean="0"/>
              <a:t>The </a:t>
            </a:r>
            <a:r>
              <a:rPr lang="en-US" sz="2000" dirty="0"/>
              <a:t>main aim of the unsupervised learning algorithm is to group or categories the unsorted dataset according to the similarities, patterns, and differences. Machines are instructed to find the hidden patterns from the input dataset</a:t>
            </a:r>
            <a:r>
              <a:rPr lang="en-US" sz="2000" dirty="0" smtClean="0"/>
              <a:t>.</a:t>
            </a:r>
          </a:p>
          <a:p>
            <a:pPr algn="just"/>
            <a:endParaRPr lang="en-US" sz="2000" dirty="0"/>
          </a:p>
          <a:p>
            <a:pPr lvl="1"/>
            <a:r>
              <a:rPr lang="en-US" sz="1800" dirty="0"/>
              <a:t>suppose there is a basket of fruit images, and we input it into the machine learning model. The images are totally unknown to the model, and the task of the machine is to find the patterns and categories of the objects.</a:t>
            </a:r>
          </a:p>
          <a:p>
            <a:pPr lvl="1"/>
            <a:r>
              <a:rPr lang="en-US" sz="1800" dirty="0"/>
              <a:t>So, now the machine will discover its patterns and differences, such as </a:t>
            </a:r>
            <a:r>
              <a:rPr lang="en-US" sz="1800" dirty="0" err="1"/>
              <a:t>colour</a:t>
            </a:r>
            <a:r>
              <a:rPr lang="en-US" sz="1800" dirty="0"/>
              <a:t> difference, shape difference, and predict the output when it is tested with the test dataset.</a:t>
            </a:r>
          </a:p>
          <a:p>
            <a:pPr algn="just"/>
            <a:endParaRPr lang="en-US" sz="2000" dirty="0"/>
          </a:p>
        </p:txBody>
      </p:sp>
    </p:spTree>
    <p:extLst>
      <p:ext uri="{BB962C8B-B14F-4D97-AF65-F5344CB8AC3E}">
        <p14:creationId xmlns:p14="http://schemas.microsoft.com/office/powerpoint/2010/main" val="2533298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Categories of Unsupervised Machine Learning</a:t>
            </a:r>
          </a:p>
        </p:txBody>
      </p:sp>
      <p:sp>
        <p:nvSpPr>
          <p:cNvPr id="5" name="Content Placeholder 4"/>
          <p:cNvSpPr>
            <a:spLocks noGrp="1"/>
          </p:cNvSpPr>
          <p:nvPr>
            <p:ph idx="1"/>
          </p:nvPr>
        </p:nvSpPr>
        <p:spPr/>
        <p:txBody>
          <a:bodyPr/>
          <a:lstStyle/>
          <a:p>
            <a:pPr marL="0" indent="0">
              <a:buNone/>
            </a:pPr>
            <a:r>
              <a:rPr lang="en-US" dirty="0" smtClean="0"/>
              <a:t>1. Clustering</a:t>
            </a:r>
          </a:p>
          <a:p>
            <a:pPr marL="0" indent="0">
              <a:buNone/>
            </a:pPr>
            <a:r>
              <a:rPr lang="en-US" dirty="0" smtClean="0"/>
              <a:t>2. Association</a:t>
            </a:r>
            <a:endParaRPr lang="en-US" dirty="0"/>
          </a:p>
        </p:txBody>
      </p:sp>
    </p:spTree>
    <p:extLst>
      <p:ext uri="{BB962C8B-B14F-4D97-AF65-F5344CB8AC3E}">
        <p14:creationId xmlns:p14="http://schemas.microsoft.com/office/powerpoint/2010/main" val="2920343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Unsupervised Learning</a:t>
            </a:r>
          </a:p>
        </p:txBody>
      </p:sp>
      <p:sp>
        <p:nvSpPr>
          <p:cNvPr id="3" name="Content Placeholder 2"/>
          <p:cNvSpPr>
            <a:spLocks noGrp="1"/>
          </p:cNvSpPr>
          <p:nvPr>
            <p:ph idx="1"/>
          </p:nvPr>
        </p:nvSpPr>
        <p:spPr/>
        <p:txBody>
          <a:bodyPr>
            <a:normAutofit/>
          </a:bodyPr>
          <a:lstStyle/>
          <a:p>
            <a:pPr algn="just"/>
            <a:r>
              <a:rPr lang="en-US" sz="2000" dirty="0"/>
              <a:t>This type of algorithm consists of input data without labelled response. There will not be any pre existing labels and human intervention is also less. It is mostly used in exploratory analysis as it can automatically identify the structure in data.</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77" y="2798966"/>
            <a:ext cx="6941820" cy="3732462"/>
          </a:xfrm>
          <a:prstGeom prst="rect">
            <a:avLst/>
          </a:prstGeom>
        </p:spPr>
      </p:pic>
    </p:spTree>
    <p:extLst>
      <p:ext uri="{BB962C8B-B14F-4D97-AF65-F5344CB8AC3E}">
        <p14:creationId xmlns:p14="http://schemas.microsoft.com/office/powerpoint/2010/main" val="122513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8" y="215000"/>
            <a:ext cx="10515600" cy="1325563"/>
          </a:xfrm>
        </p:spPr>
        <p:txBody>
          <a:bodyPr/>
          <a:lstStyle/>
          <a:p>
            <a:pPr algn="ctr"/>
            <a:r>
              <a:rPr lang="en-US" u="sng" dirty="0"/>
              <a:t>Clustering</a:t>
            </a:r>
          </a:p>
        </p:txBody>
      </p:sp>
      <p:sp>
        <p:nvSpPr>
          <p:cNvPr id="6" name="Content Placeholder 5"/>
          <p:cNvSpPr>
            <a:spLocks noGrp="1"/>
          </p:cNvSpPr>
          <p:nvPr>
            <p:ph idx="1"/>
          </p:nvPr>
        </p:nvSpPr>
        <p:spPr>
          <a:xfrm>
            <a:off x="846907" y="1540563"/>
            <a:ext cx="10515600" cy="4351338"/>
          </a:xfrm>
        </p:spPr>
        <p:txBody>
          <a:bodyPr>
            <a:normAutofit/>
          </a:bodyPr>
          <a:lstStyle/>
          <a:p>
            <a:pPr algn="just" fontAlgn="base"/>
            <a:r>
              <a:rPr lang="en-US" sz="2000" dirty="0"/>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94377" y="3480827"/>
            <a:ext cx="7620660" cy="2751058"/>
          </a:xfrm>
          <a:prstGeom prst="rect">
            <a:avLst/>
          </a:prstGeom>
        </p:spPr>
      </p:pic>
    </p:spTree>
    <p:extLst>
      <p:ext uri="{BB962C8B-B14F-4D97-AF65-F5344CB8AC3E}">
        <p14:creationId xmlns:p14="http://schemas.microsoft.com/office/powerpoint/2010/main" val="254569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Clustering </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481" y="2136600"/>
            <a:ext cx="4762500" cy="3171825"/>
          </a:xfrm>
        </p:spPr>
      </p:pic>
    </p:spTree>
    <p:extLst>
      <p:ext uri="{BB962C8B-B14F-4D97-AF65-F5344CB8AC3E}">
        <p14:creationId xmlns:p14="http://schemas.microsoft.com/office/powerpoint/2010/main" val="1745001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t>Advantages and Disadvantages of Unsupervised </a:t>
            </a:r>
            <a:r>
              <a:rPr lang="en-US" sz="2800" u="sng" dirty="0" smtClean="0"/>
              <a:t>Learning</a:t>
            </a:r>
            <a:endParaRPr lang="en-US" sz="2800" u="sng" dirty="0"/>
          </a:p>
        </p:txBody>
      </p:sp>
      <p:sp>
        <p:nvSpPr>
          <p:cNvPr id="3" name="Content Placeholder 2"/>
          <p:cNvSpPr>
            <a:spLocks noGrp="1"/>
          </p:cNvSpPr>
          <p:nvPr>
            <p:ph idx="1"/>
          </p:nvPr>
        </p:nvSpPr>
        <p:spPr/>
        <p:txBody>
          <a:bodyPr>
            <a:normAutofit/>
          </a:bodyPr>
          <a:lstStyle/>
          <a:p>
            <a:pPr algn="just"/>
            <a:r>
              <a:rPr lang="en-US" sz="2400" b="1" dirty="0"/>
              <a:t>Advantages:</a:t>
            </a:r>
            <a:endParaRPr lang="en-US" sz="2400" dirty="0"/>
          </a:p>
          <a:p>
            <a:pPr lvl="1" algn="just"/>
            <a:r>
              <a:rPr lang="en-US" sz="2000" dirty="0"/>
              <a:t>These algorithms can be used for complicated tasks compared to the supervised ones because these algorithms work on the unlabeled dataset.</a:t>
            </a:r>
          </a:p>
          <a:p>
            <a:pPr lvl="1" algn="just"/>
            <a:r>
              <a:rPr lang="en-US" sz="2000" dirty="0"/>
              <a:t>Unsupervised algorithms are preferable for various tasks as getting the unlabeled dataset is easier as compared to the labelled dataset.</a:t>
            </a:r>
          </a:p>
          <a:p>
            <a:pPr algn="just"/>
            <a:r>
              <a:rPr lang="en-US" sz="2400" b="1" dirty="0"/>
              <a:t>Disadvantages:</a:t>
            </a:r>
            <a:endParaRPr lang="en-US" sz="2400" dirty="0"/>
          </a:p>
          <a:p>
            <a:pPr lvl="1" algn="just"/>
            <a:r>
              <a:rPr lang="en-US" sz="2000" dirty="0"/>
              <a:t>The output of an unsupervised algorithm can be less accurate as the dataset is not labelled, and algorithms are not trained with the exact output in prior.</a:t>
            </a:r>
          </a:p>
          <a:p>
            <a:pPr lvl="1" algn="just"/>
            <a:r>
              <a:rPr lang="en-US" sz="2000" dirty="0"/>
              <a:t>Working with Unsupervised learning is more difficult as it works with the </a:t>
            </a:r>
            <a:r>
              <a:rPr lang="en-US" sz="2000" dirty="0" err="1"/>
              <a:t>unlabelled</a:t>
            </a:r>
            <a:r>
              <a:rPr lang="en-US" sz="2000" dirty="0"/>
              <a:t> dataset that does not map with the output.</a:t>
            </a:r>
          </a:p>
        </p:txBody>
      </p:sp>
    </p:spTree>
    <p:extLst>
      <p:ext uri="{BB962C8B-B14F-4D97-AF65-F5344CB8AC3E}">
        <p14:creationId xmlns:p14="http://schemas.microsoft.com/office/powerpoint/2010/main" val="3586815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Applications of Unsupervised Learning</a:t>
            </a:r>
            <a:endParaRPr lang="en-US" sz="4000" u="sng" dirty="0"/>
          </a:p>
        </p:txBody>
      </p:sp>
      <p:sp>
        <p:nvSpPr>
          <p:cNvPr id="3" name="Content Placeholder 2"/>
          <p:cNvSpPr>
            <a:spLocks noGrp="1"/>
          </p:cNvSpPr>
          <p:nvPr>
            <p:ph idx="1"/>
          </p:nvPr>
        </p:nvSpPr>
        <p:spPr/>
        <p:txBody>
          <a:bodyPr>
            <a:normAutofit/>
          </a:bodyPr>
          <a:lstStyle/>
          <a:p>
            <a:pPr algn="just"/>
            <a:r>
              <a:rPr lang="en-US" sz="2000" b="1" dirty="0" smtClean="0"/>
              <a:t>Network </a:t>
            </a:r>
            <a:r>
              <a:rPr lang="en-US" sz="2000" b="1" dirty="0"/>
              <a:t>Analysis:</a:t>
            </a:r>
            <a:r>
              <a:rPr lang="en-US" sz="2000" dirty="0"/>
              <a:t> Unsupervised learning is used for identifying plagiarism and copyright in document network analysis of text data for scholarly articles.</a:t>
            </a:r>
          </a:p>
          <a:p>
            <a:pPr algn="just"/>
            <a:r>
              <a:rPr lang="en-US" sz="2000" b="1" dirty="0"/>
              <a:t>Recommendation Systems:</a:t>
            </a:r>
            <a:r>
              <a:rPr lang="en-US" sz="2000" dirty="0"/>
              <a:t> Recommendation systems widely use unsupervised learning techniques for building recommendation applications for different web applications and e-commerce websites.</a:t>
            </a:r>
          </a:p>
          <a:p>
            <a:pPr algn="just"/>
            <a:r>
              <a:rPr lang="en-US" sz="2000" b="1" dirty="0"/>
              <a:t>Anomaly Detection:</a:t>
            </a:r>
            <a:r>
              <a:rPr lang="en-US" sz="2000" dirty="0"/>
              <a:t> Anomaly detection is a popular application of unsupervised learning, which can identify unusual data points within the dataset. It is used to discover fraudulent transactions.</a:t>
            </a:r>
          </a:p>
          <a:p>
            <a:pPr algn="just"/>
            <a:r>
              <a:rPr lang="en-US" sz="2000" b="1" dirty="0"/>
              <a:t>Singular Value Decomposition:</a:t>
            </a:r>
            <a:r>
              <a:rPr lang="en-US" sz="2000" dirty="0"/>
              <a:t> Singular Value Decomposition or SVD is used to extract particular information from the database. For example, extracting information of each user located at a particular location.</a:t>
            </a:r>
          </a:p>
        </p:txBody>
      </p:sp>
    </p:spTree>
    <p:extLst>
      <p:ext uri="{BB962C8B-B14F-4D97-AF65-F5344CB8AC3E}">
        <p14:creationId xmlns:p14="http://schemas.microsoft.com/office/powerpoint/2010/main" val="1594077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76" y="197857"/>
            <a:ext cx="10515600" cy="1325563"/>
          </a:xfrm>
        </p:spPr>
        <p:txBody>
          <a:bodyPr>
            <a:normAutofit/>
          </a:bodyPr>
          <a:lstStyle/>
          <a:p>
            <a:r>
              <a:rPr lang="en-US" sz="3600" b="1" u="sng" dirty="0"/>
              <a:t>Supervised &amp; Unsupervised Learning</a:t>
            </a:r>
          </a:p>
        </p:txBody>
      </p:sp>
      <p:pic>
        <p:nvPicPr>
          <p:cNvPr id="6" name="Content Placeholder 5"/>
          <p:cNvPicPr>
            <a:picLocks noGrp="1" noChangeAspect="1"/>
          </p:cNvPicPr>
          <p:nvPr>
            <p:ph idx="1"/>
          </p:nvPr>
        </p:nvPicPr>
        <p:blipFill>
          <a:blip r:embed="rId2"/>
          <a:stretch>
            <a:fillRect/>
          </a:stretch>
        </p:blipFill>
        <p:spPr>
          <a:xfrm>
            <a:off x="2854444" y="1202241"/>
            <a:ext cx="6550019" cy="5421584"/>
          </a:xfrm>
          <a:prstGeom prst="rect">
            <a:avLst/>
          </a:prstGeom>
        </p:spPr>
      </p:pic>
    </p:spTree>
    <p:extLst>
      <p:ext uri="{BB962C8B-B14F-4D97-AF65-F5344CB8AC3E}">
        <p14:creationId xmlns:p14="http://schemas.microsoft.com/office/powerpoint/2010/main" val="393339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3" y="2509808"/>
            <a:ext cx="10515600" cy="1325563"/>
          </a:xfrm>
        </p:spPr>
        <p:style>
          <a:lnRef idx="2">
            <a:schemeClr val="accent2"/>
          </a:lnRef>
          <a:fillRef idx="1">
            <a:schemeClr val="lt1"/>
          </a:fillRef>
          <a:effectRef idx="0">
            <a:schemeClr val="accent2"/>
          </a:effectRef>
          <a:fontRef idx="minor">
            <a:schemeClr val="dk1"/>
          </a:fontRef>
        </p:style>
        <p:txBody>
          <a:bodyPr/>
          <a:lstStyle/>
          <a:p>
            <a:r>
              <a:rPr lang="en-US" dirty="0" smtClean="0"/>
              <a:t>Types of Machine Learning</a:t>
            </a:r>
            <a:endParaRPr lang="en-US" dirty="0"/>
          </a:p>
        </p:txBody>
      </p:sp>
    </p:spTree>
    <p:extLst>
      <p:ext uri="{BB962C8B-B14F-4D97-AF65-F5344CB8AC3E}">
        <p14:creationId xmlns:p14="http://schemas.microsoft.com/office/powerpoint/2010/main" val="1641438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8" y="215000"/>
            <a:ext cx="10515600" cy="1325563"/>
          </a:xfrm>
        </p:spPr>
        <p:txBody>
          <a:bodyPr/>
          <a:lstStyle/>
          <a:p>
            <a:pPr algn="ctr"/>
            <a:r>
              <a:rPr lang="en-US" u="sng" dirty="0"/>
              <a:t>Clustering</a:t>
            </a:r>
          </a:p>
        </p:txBody>
      </p:sp>
      <p:sp>
        <p:nvSpPr>
          <p:cNvPr id="6" name="Content Placeholder 5"/>
          <p:cNvSpPr>
            <a:spLocks noGrp="1"/>
          </p:cNvSpPr>
          <p:nvPr>
            <p:ph idx="1"/>
          </p:nvPr>
        </p:nvSpPr>
        <p:spPr>
          <a:xfrm>
            <a:off x="846907" y="1540563"/>
            <a:ext cx="10515600" cy="4351338"/>
          </a:xfrm>
        </p:spPr>
        <p:txBody>
          <a:bodyPr>
            <a:normAutofit/>
          </a:bodyPr>
          <a:lstStyle/>
          <a:p>
            <a:pPr algn="just" fontAlgn="base"/>
            <a:r>
              <a:rPr lang="en-US" sz="2000" dirty="0"/>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94377" y="3480827"/>
            <a:ext cx="7620660" cy="2751058"/>
          </a:xfrm>
          <a:prstGeom prst="rect">
            <a:avLst/>
          </a:prstGeom>
        </p:spPr>
      </p:pic>
    </p:spTree>
    <p:extLst>
      <p:ext uri="{BB962C8B-B14F-4D97-AF65-F5344CB8AC3E}">
        <p14:creationId xmlns:p14="http://schemas.microsoft.com/office/powerpoint/2010/main" val="2351470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Clustering </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481" y="2136600"/>
            <a:ext cx="4762500" cy="3171825"/>
          </a:xfrm>
        </p:spPr>
      </p:pic>
    </p:spTree>
    <p:extLst>
      <p:ext uri="{BB962C8B-B14F-4D97-AF65-F5344CB8AC3E}">
        <p14:creationId xmlns:p14="http://schemas.microsoft.com/office/powerpoint/2010/main" val="3783641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a:t>Reinforcement Learning</a:t>
            </a:r>
            <a:endParaRPr lang="en-US" sz="3600" u="sng" dirty="0"/>
          </a:p>
        </p:txBody>
      </p:sp>
      <p:sp>
        <p:nvSpPr>
          <p:cNvPr id="3" name="Content Placeholder 2"/>
          <p:cNvSpPr>
            <a:spLocks noGrp="1"/>
          </p:cNvSpPr>
          <p:nvPr>
            <p:ph idx="1"/>
          </p:nvPr>
        </p:nvSpPr>
        <p:spPr/>
        <p:txBody>
          <a:bodyPr/>
          <a:lstStyle/>
          <a:p>
            <a:pPr algn="just"/>
            <a:r>
              <a:rPr lang="en-US" sz="2000" dirty="0"/>
              <a:t>This model is used in making a sequence of decisions. It is an learning by interacting with the environment. It is based on the observation that intelligent agents tend to repeat the action that are rewarded for and refrain from action that are punished for. It can be said that it is an trail and error method in finding the best outcome based on experience.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339" y="3264081"/>
            <a:ext cx="5599610" cy="3149781"/>
          </a:xfrm>
          <a:prstGeom prst="rect">
            <a:avLst/>
          </a:prstGeom>
        </p:spPr>
      </p:pic>
    </p:spTree>
    <p:extLst>
      <p:ext uri="{BB962C8B-B14F-4D97-AF65-F5344CB8AC3E}">
        <p14:creationId xmlns:p14="http://schemas.microsoft.com/office/powerpoint/2010/main" val="5828352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92341" y="588090"/>
            <a:ext cx="7732243" cy="5455793"/>
          </a:xfrm>
          <a:prstGeom prst="rect">
            <a:avLst/>
          </a:prstGeom>
        </p:spPr>
      </p:pic>
    </p:spTree>
    <p:extLst>
      <p:ext uri="{BB962C8B-B14F-4D97-AF65-F5344CB8AC3E}">
        <p14:creationId xmlns:p14="http://schemas.microsoft.com/office/powerpoint/2010/main" val="168493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a:t>Reinforcement Learning</a:t>
            </a:r>
            <a:endParaRPr lang="en-US" sz="4000" u="sng" dirty="0"/>
          </a:p>
        </p:txBody>
      </p:sp>
      <p:sp>
        <p:nvSpPr>
          <p:cNvPr id="3" name="Content Placeholder 2"/>
          <p:cNvSpPr>
            <a:spLocks noGrp="1"/>
          </p:cNvSpPr>
          <p:nvPr>
            <p:ph idx="1"/>
          </p:nvPr>
        </p:nvSpPr>
        <p:spPr/>
        <p:txBody>
          <a:bodyPr/>
          <a:lstStyle/>
          <a:p>
            <a:pPr algn="just"/>
            <a:r>
              <a:rPr lang="en-US" dirty="0"/>
              <a:t>Reinforcement learning is a feedback-based learning method, in which a learning agent gets a reward for each right action and gets a penalty for each wrong action.</a:t>
            </a:r>
          </a:p>
          <a:p>
            <a:pPr algn="just"/>
            <a:r>
              <a:rPr lang="en-US" dirty="0"/>
              <a:t> The agent learns automatically with these feedbacks and improves its performance. In reinforcement learning, the agent interacts with the environment and explores it. The goal of an agent is to get the most reward points, and hence, it improves its performance.</a:t>
            </a:r>
          </a:p>
          <a:p>
            <a:pPr algn="just"/>
            <a:r>
              <a:rPr lang="en-US" dirty="0"/>
              <a:t>The robotic dog, which automatically learns the movement of his arms, is an example of Reinforcement learning.</a:t>
            </a:r>
          </a:p>
        </p:txBody>
      </p:sp>
    </p:spTree>
    <p:extLst>
      <p:ext uri="{BB962C8B-B14F-4D97-AF65-F5344CB8AC3E}">
        <p14:creationId xmlns:p14="http://schemas.microsoft.com/office/powerpoint/2010/main" val="3522294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30" y="176677"/>
            <a:ext cx="10515600" cy="1325563"/>
          </a:xfrm>
        </p:spPr>
        <p:txBody>
          <a:bodyPr>
            <a:normAutofit/>
          </a:bodyPr>
          <a:lstStyle/>
          <a:p>
            <a:r>
              <a:rPr lang="en-US" sz="3600" u="sng" dirty="0">
                <a:latin typeface="Times New Roman" panose="02020603050405020304" pitchFamily="18" charset="0"/>
                <a:cs typeface="Times New Roman" panose="02020603050405020304" pitchFamily="18" charset="0"/>
              </a:rPr>
              <a:t>How does Machine Learning Work?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1746" y="1390728"/>
            <a:ext cx="5922712" cy="4987770"/>
          </a:xfrm>
        </p:spPr>
      </p:pic>
    </p:spTree>
    <p:extLst>
      <p:ext uri="{BB962C8B-B14F-4D97-AF65-F5344CB8AC3E}">
        <p14:creationId xmlns:p14="http://schemas.microsoft.com/office/powerpoint/2010/main" val="416389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4984"/>
          <a:stretch/>
        </p:blipFill>
        <p:spPr>
          <a:xfrm>
            <a:off x="2719252" y="687975"/>
            <a:ext cx="6858000" cy="5830389"/>
          </a:xfrm>
          <a:prstGeom prst="rect">
            <a:avLst/>
          </a:prstGeom>
        </p:spPr>
      </p:pic>
    </p:spTree>
    <p:extLst>
      <p:ext uri="{BB962C8B-B14F-4D97-AF65-F5344CB8AC3E}">
        <p14:creationId xmlns:p14="http://schemas.microsoft.com/office/powerpoint/2010/main" val="121392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Machine </a:t>
            </a:r>
            <a:r>
              <a:rPr lang="en-US" sz="2000" dirty="0"/>
              <a:t>learning is a subset of AI, which enables the machine to automatically learn from data, improve performance from past experiences, and make </a:t>
            </a:r>
            <a:r>
              <a:rPr lang="en-US" sz="2000" dirty="0" smtClean="0"/>
              <a:t>predictions.</a:t>
            </a:r>
          </a:p>
          <a:p>
            <a:r>
              <a:rPr lang="en-US" sz="2000" dirty="0" smtClean="0"/>
              <a:t>Machine </a:t>
            </a:r>
            <a:r>
              <a:rPr lang="en-US" sz="2000" dirty="0"/>
              <a:t>learning contains a set of algorithms that work on a huge amount of data. Data is fed to these algorithms to train them, and on the basis of training, they build the model &amp; perform a specific task</a:t>
            </a:r>
            <a:r>
              <a:rPr lang="en-US" sz="2000" dirty="0" smtClean="0"/>
              <a:t>.</a:t>
            </a:r>
          </a:p>
          <a:p>
            <a:r>
              <a:rPr lang="en-US" sz="2000" dirty="0"/>
              <a:t>ML algorithms help to solve different business problems like Regression, Classification, Forecasting, Clustering, and Associations, etc.</a:t>
            </a:r>
          </a:p>
        </p:txBody>
      </p:sp>
    </p:spTree>
    <p:extLst>
      <p:ext uri="{BB962C8B-B14F-4D97-AF65-F5344CB8AC3E}">
        <p14:creationId xmlns:p14="http://schemas.microsoft.com/office/powerpoint/2010/main" val="1440806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4297" y="534702"/>
            <a:ext cx="8416426" cy="6323298"/>
          </a:xfrm>
          <a:prstGeom prst="rect">
            <a:avLst/>
          </a:prstGeom>
        </p:spPr>
      </p:pic>
    </p:spTree>
    <p:extLst>
      <p:ext uri="{BB962C8B-B14F-4D97-AF65-F5344CB8AC3E}">
        <p14:creationId xmlns:p14="http://schemas.microsoft.com/office/powerpoint/2010/main" val="2112864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latin typeface="Times New Roman" panose="02020603050405020304" pitchFamily="18" charset="0"/>
                <a:cs typeface="Times New Roman" panose="02020603050405020304" pitchFamily="18" charset="0"/>
              </a:rPr>
              <a:t>Features of Machine Learning:</a:t>
            </a:r>
          </a:p>
        </p:txBody>
      </p:sp>
      <p:sp>
        <p:nvSpPr>
          <p:cNvPr id="3" name="Content Placeholder 2"/>
          <p:cNvSpPr>
            <a:spLocks noGrp="1"/>
          </p:cNvSpPr>
          <p:nvPr>
            <p:ph idx="1"/>
          </p:nvPr>
        </p:nvSpPr>
        <p:spPr/>
        <p:txBody>
          <a:bodyPr/>
          <a:lstStyle/>
          <a:p>
            <a:pPr algn="just"/>
            <a:r>
              <a:rPr lang="en-US" dirty="0"/>
              <a:t>Machine learning uses data to detect various patterns in a given dataset.</a:t>
            </a:r>
          </a:p>
          <a:p>
            <a:pPr algn="just"/>
            <a:r>
              <a:rPr lang="en-US" dirty="0"/>
              <a:t>It can learn from past data and improve automatically.</a:t>
            </a:r>
          </a:p>
          <a:p>
            <a:pPr algn="just"/>
            <a:r>
              <a:rPr lang="en-US" dirty="0"/>
              <a:t>It is a data-driven technology.</a:t>
            </a:r>
          </a:p>
          <a:p>
            <a:pPr algn="just"/>
            <a:r>
              <a:rPr lang="en-US" dirty="0"/>
              <a:t>Machine learning is much similar to data mining as it also deals with the huge amount of the data.</a:t>
            </a:r>
          </a:p>
        </p:txBody>
      </p:sp>
    </p:spTree>
    <p:extLst>
      <p:ext uri="{BB962C8B-B14F-4D97-AF65-F5344CB8AC3E}">
        <p14:creationId xmlns:p14="http://schemas.microsoft.com/office/powerpoint/2010/main" val="55340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251"/>
          <a:stretch/>
        </p:blipFill>
        <p:spPr>
          <a:xfrm>
            <a:off x="2693125" y="1672044"/>
            <a:ext cx="6858000" cy="3861435"/>
          </a:xfrm>
          <a:prstGeom prst="rect">
            <a:avLst/>
          </a:prstGeom>
        </p:spPr>
      </p:pic>
    </p:spTree>
    <p:extLst>
      <p:ext uri="{BB962C8B-B14F-4D97-AF65-F5344CB8AC3E}">
        <p14:creationId xmlns:p14="http://schemas.microsoft.com/office/powerpoint/2010/main" val="3238599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83" y="216428"/>
            <a:ext cx="7989454" cy="6641572"/>
          </a:xfrm>
          <a:prstGeom prst="rect">
            <a:avLst/>
          </a:prstGeom>
        </p:spPr>
      </p:pic>
    </p:spTree>
    <p:extLst>
      <p:ext uri="{BB962C8B-B14F-4D97-AF65-F5344CB8AC3E}">
        <p14:creationId xmlns:p14="http://schemas.microsoft.com/office/powerpoint/2010/main" val="530422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48" y="2524851"/>
            <a:ext cx="10515600" cy="1325563"/>
          </a:xfrm>
        </p:spPr>
        <p:style>
          <a:lnRef idx="2">
            <a:schemeClr val="accent2"/>
          </a:lnRef>
          <a:fillRef idx="1">
            <a:schemeClr val="lt1"/>
          </a:fillRef>
          <a:effectRef idx="0">
            <a:schemeClr val="accent2"/>
          </a:effectRef>
          <a:fontRef idx="minor">
            <a:schemeClr val="dk1"/>
          </a:fontRef>
        </p:style>
        <p:txBody>
          <a:bodyPr/>
          <a:lstStyle/>
          <a:p>
            <a:r>
              <a:rPr lang="en-US" dirty="0" smtClean="0"/>
              <a:t>Labelled and Unlabeled data</a:t>
            </a:r>
            <a:endParaRPr lang="en-US" dirty="0"/>
          </a:p>
        </p:txBody>
      </p:sp>
    </p:spTree>
    <p:extLst>
      <p:ext uri="{BB962C8B-B14F-4D97-AF65-F5344CB8AC3E}">
        <p14:creationId xmlns:p14="http://schemas.microsoft.com/office/powerpoint/2010/main" val="1018525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Labeled data</a:t>
            </a:r>
          </a:p>
        </p:txBody>
      </p:sp>
      <p:sp>
        <p:nvSpPr>
          <p:cNvPr id="3" name="Content Placeholder 2"/>
          <p:cNvSpPr>
            <a:spLocks noGrp="1"/>
          </p:cNvSpPr>
          <p:nvPr>
            <p:ph idx="1"/>
          </p:nvPr>
        </p:nvSpPr>
        <p:spPr/>
        <p:txBody>
          <a:bodyPr>
            <a:normAutofit/>
          </a:bodyPr>
          <a:lstStyle/>
          <a:p>
            <a:pPr algn="just"/>
            <a:r>
              <a:rPr lang="en-US" sz="1800" dirty="0"/>
              <a:t>Labeled data is data that has some predefined tags such as name, type, or number. For example, an image has an apple or banana. At the same time, </a:t>
            </a:r>
            <a:r>
              <a:rPr lang="en-US" sz="1800" dirty="0" err="1"/>
              <a:t>unlabelled</a:t>
            </a:r>
            <a:r>
              <a:rPr lang="en-US" sz="1800" dirty="0"/>
              <a:t> data contains no tags or no specified name. Labeled data is used in Supervised Learning techniques, whereas </a:t>
            </a:r>
            <a:r>
              <a:rPr lang="en-US" sz="1800" dirty="0" err="1"/>
              <a:t>Unlabelled</a:t>
            </a:r>
            <a:r>
              <a:rPr lang="en-US" sz="1800" dirty="0"/>
              <a:t> data is used in Unsupervised Learning</a:t>
            </a:r>
            <a:r>
              <a:rPr lang="en-US" sz="1800" dirty="0" smtClean="0"/>
              <a:t>.</a:t>
            </a:r>
          </a:p>
          <a:p>
            <a:pPr algn="just"/>
            <a:r>
              <a:rPr lang="en-US" sz="1800" dirty="0"/>
              <a:t>Any data which has a characteristic, category, or attributes assigned to it can be referred to as labeled data. For example, a photo of a cat, the height of a human, price of a product is some examples of labeled data</a:t>
            </a:r>
            <a:r>
              <a:rPr lang="en-US" sz="1800" dirty="0" smtClean="0"/>
              <a:t>.</a:t>
            </a:r>
          </a:p>
          <a:p>
            <a:pPr algn="just"/>
            <a:endParaRPr lang="en-US" sz="1800" dirty="0" smtClean="0"/>
          </a:p>
          <a:p>
            <a:pPr marL="0" indent="0">
              <a:spcBef>
                <a:spcPct val="0"/>
              </a:spcBef>
              <a:buNone/>
            </a:pPr>
            <a:r>
              <a:rPr lang="en-US" sz="3600" u="sng" dirty="0" smtClean="0">
                <a:latin typeface="+mj-lt"/>
                <a:ea typeface="+mj-ea"/>
                <a:cs typeface="+mj-cs"/>
              </a:rPr>
              <a:t>Unlabeled </a:t>
            </a:r>
            <a:r>
              <a:rPr lang="en-US" sz="3600" u="sng" dirty="0">
                <a:latin typeface="+mj-lt"/>
                <a:ea typeface="+mj-ea"/>
                <a:cs typeface="+mj-cs"/>
              </a:rPr>
              <a:t>Data</a:t>
            </a:r>
          </a:p>
          <a:p>
            <a:r>
              <a:rPr lang="en-US" sz="1800" dirty="0"/>
              <a:t>Any data that does not have </a:t>
            </a:r>
            <a:r>
              <a:rPr lang="en-US" sz="1800" dirty="0" smtClean="0"/>
              <a:t>any </a:t>
            </a:r>
            <a:r>
              <a:rPr lang="en-US" sz="1800" dirty="0"/>
              <a:t>labels specifying its characteristics, identity, classification, or properties can be considered unlabeled data.</a:t>
            </a:r>
          </a:p>
          <a:p>
            <a:r>
              <a:rPr lang="en-US" sz="1800" dirty="0"/>
              <a:t> For example photos, videos, or text that do not have any category or classification assigned to it can be referred to as unlabeled data.</a:t>
            </a:r>
          </a:p>
          <a:p>
            <a:pPr algn="just"/>
            <a:endParaRPr lang="en-US" sz="1800" dirty="0"/>
          </a:p>
        </p:txBody>
      </p:sp>
    </p:spTree>
    <p:extLst>
      <p:ext uri="{BB962C8B-B14F-4D97-AF65-F5344CB8AC3E}">
        <p14:creationId xmlns:p14="http://schemas.microsoft.com/office/powerpoint/2010/main" val="730777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40183" y="820075"/>
            <a:ext cx="5790275" cy="5755394"/>
          </a:xfrm>
          <a:prstGeom prst="rect">
            <a:avLst/>
          </a:prstGeom>
        </p:spPr>
      </p:pic>
    </p:spTree>
    <p:extLst>
      <p:ext uri="{BB962C8B-B14F-4D97-AF65-F5344CB8AC3E}">
        <p14:creationId xmlns:p14="http://schemas.microsoft.com/office/powerpoint/2010/main" val="738274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How to efficiently apply data labeling?</a:t>
            </a:r>
          </a:p>
        </p:txBody>
      </p:sp>
      <p:sp>
        <p:nvSpPr>
          <p:cNvPr id="3" name="Content Placeholder 2"/>
          <p:cNvSpPr>
            <a:spLocks noGrp="1"/>
          </p:cNvSpPr>
          <p:nvPr>
            <p:ph idx="1"/>
          </p:nvPr>
        </p:nvSpPr>
        <p:spPr/>
        <p:txBody>
          <a:bodyPr>
            <a:normAutofit/>
          </a:bodyPr>
          <a:lstStyle/>
          <a:p>
            <a:pPr algn="just"/>
            <a:r>
              <a:rPr lang="en-US" sz="2400" dirty="0"/>
              <a:t>The key to building successful and efficient Machine Learning models is to continuously feed them with a massive amount of high-quality data. Over time, the model will get better and better at making accurate predictions.</a:t>
            </a:r>
          </a:p>
          <a:p>
            <a:pPr algn="just"/>
            <a:r>
              <a:rPr lang="en-US" sz="2400" dirty="0"/>
              <a:t>To begin with, Data scientists need to train the model that is labeled by humans. The model will start applying labels automatically to all the data it understands and will pass back the rest of the data, that it does not understand back to humans for annotation.</a:t>
            </a:r>
          </a:p>
          <a:p>
            <a:pPr algn="just"/>
            <a:r>
              <a:rPr lang="en-US" sz="2400" dirty="0"/>
              <a:t>The returned data is once again fed into the model to retrain and improve its capability to automatically assign labels to new data. Over time, the machine will become proficient in labeling most of the data on its own without requiring much supervision.</a:t>
            </a:r>
          </a:p>
        </p:txBody>
      </p:sp>
    </p:spTree>
    <p:extLst>
      <p:ext uri="{BB962C8B-B14F-4D97-AF65-F5344CB8AC3E}">
        <p14:creationId xmlns:p14="http://schemas.microsoft.com/office/powerpoint/2010/main" val="39129501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76" y="2742566"/>
            <a:ext cx="10515600" cy="1325563"/>
          </a:xfrm>
        </p:spPr>
        <p:style>
          <a:lnRef idx="2">
            <a:schemeClr val="accent2"/>
          </a:lnRef>
          <a:fillRef idx="1">
            <a:schemeClr val="lt1"/>
          </a:fillRef>
          <a:effectRef idx="0">
            <a:schemeClr val="accent2"/>
          </a:effectRef>
          <a:fontRef idx="minor">
            <a:schemeClr val="dk1"/>
          </a:fontRef>
        </p:style>
        <p:txBody>
          <a:bodyPr>
            <a:normAutofit/>
          </a:bodyPr>
          <a:lstStyle/>
          <a:p>
            <a:r>
              <a:rPr lang="en-US" sz="3200" dirty="0" smtClean="0">
                <a:latin typeface="+mj-lt"/>
              </a:rPr>
              <a:t>Training and Testing Data in Machine Learning</a:t>
            </a:r>
            <a:endParaRPr lang="en-US" sz="3200" dirty="0">
              <a:latin typeface="+mj-lt"/>
            </a:endParaRPr>
          </a:p>
        </p:txBody>
      </p:sp>
    </p:spTree>
    <p:extLst>
      <p:ext uri="{BB962C8B-B14F-4D97-AF65-F5344CB8AC3E}">
        <p14:creationId xmlns:p14="http://schemas.microsoft.com/office/powerpoint/2010/main" val="3674787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Training and Testing Data</a:t>
            </a:r>
            <a:endParaRPr lang="en-US" u="sng" dirty="0"/>
          </a:p>
        </p:txBody>
      </p:sp>
      <p:sp>
        <p:nvSpPr>
          <p:cNvPr id="3" name="Content Placeholder 2"/>
          <p:cNvSpPr>
            <a:spLocks noGrp="1"/>
          </p:cNvSpPr>
          <p:nvPr>
            <p:ph idx="1"/>
          </p:nvPr>
        </p:nvSpPr>
        <p:spPr/>
        <p:txBody>
          <a:bodyPr>
            <a:normAutofit/>
          </a:bodyPr>
          <a:lstStyle/>
          <a:p>
            <a:r>
              <a:rPr lang="en-US" sz="2400" dirty="0"/>
              <a:t>Training data and test data sets are two different but important parts in machine learning. While training data is necessary to teach an ML algorithm, testing data, as the name suggests, helps you to validate the progress of the algorithm's training and adjust or optimize it for improved results</a:t>
            </a:r>
            <a:r>
              <a:rPr lang="en-US" sz="2400" dirty="0" smtClean="0"/>
              <a:t>.</a:t>
            </a:r>
          </a:p>
          <a:p>
            <a:endParaRPr lang="en-US" sz="2400" dirty="0" smtClean="0"/>
          </a:p>
          <a:p>
            <a:r>
              <a:rPr lang="en-US" sz="2400" dirty="0"/>
              <a:t>Machine learning algorithms learn from data, so having the correct data is critical to building successful models. Training and test data sets help us evaluate our models</a:t>
            </a:r>
            <a:r>
              <a:rPr lang="en-US" sz="2400"/>
              <a:t>' </a:t>
            </a:r>
            <a:r>
              <a:rPr lang="en-US" sz="2400" smtClean="0"/>
              <a:t>performance.</a:t>
            </a:r>
            <a:endParaRPr lang="en-US" sz="2400" dirty="0"/>
          </a:p>
        </p:txBody>
      </p:sp>
    </p:spTree>
    <p:extLst>
      <p:ext uri="{BB962C8B-B14F-4D97-AF65-F5344CB8AC3E}">
        <p14:creationId xmlns:p14="http://schemas.microsoft.com/office/powerpoint/2010/main" val="16963108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Training Data</a:t>
            </a:r>
            <a:endParaRPr lang="en-US" u="sng" dirty="0"/>
          </a:p>
        </p:txBody>
      </p:sp>
      <p:sp>
        <p:nvSpPr>
          <p:cNvPr id="3" name="Content Placeholder 2"/>
          <p:cNvSpPr>
            <a:spLocks noGrp="1"/>
          </p:cNvSpPr>
          <p:nvPr>
            <p:ph idx="1"/>
          </p:nvPr>
        </p:nvSpPr>
        <p:spPr/>
        <p:txBody>
          <a:bodyPr>
            <a:normAutofit/>
          </a:bodyPr>
          <a:lstStyle/>
          <a:p>
            <a:pPr algn="just"/>
            <a:r>
              <a:rPr lang="en-US" sz="2000" dirty="0"/>
              <a:t>it’s a portion of our actual dataset that is fed into the machine learning model to discover and learn patterns. In this way, it trains our model. </a:t>
            </a:r>
            <a:endParaRPr lang="en-US" sz="2000" dirty="0" smtClean="0"/>
          </a:p>
          <a:p>
            <a:pPr algn="just"/>
            <a:r>
              <a:rPr lang="en-US" sz="2000" dirty="0"/>
              <a:t>Training data is typically larger than testing data. This is because we want to feed the model with as much data as possible to find and learn meaningful patterns. Once data from our datasets are fed to a machine learning algorithm, it learns patterns from the data and makes decisions</a:t>
            </a:r>
            <a:r>
              <a:rPr lang="en-US" sz="2000" dirty="0" smtClean="0"/>
              <a:t>.</a:t>
            </a:r>
            <a:endParaRPr lang="en-US" sz="2000" dirty="0"/>
          </a:p>
          <a:p>
            <a:r>
              <a:rPr lang="en-US" sz="2000" dirty="0" smtClean="0"/>
              <a:t>Algorithms </a:t>
            </a:r>
            <a:r>
              <a:rPr lang="en-US" sz="2000" dirty="0"/>
              <a:t>enable machines to solve problems based on past observations. Kind of like learning from example, just like humans. The only difference is that machines require a lot more examples in order to be able to see patterns and learn. </a:t>
            </a:r>
            <a:r>
              <a:rPr lang="en-US" sz="2000" dirty="0" smtClean="0"/>
              <a:t> As </a:t>
            </a:r>
            <a:r>
              <a:rPr lang="en-US" sz="2000" dirty="0"/>
              <a:t>machine learning models are exposed to more relevant training data, the more they improve over time. </a:t>
            </a:r>
          </a:p>
          <a:p>
            <a:pPr algn="just"/>
            <a:endParaRPr lang="en-US" sz="2000" dirty="0"/>
          </a:p>
        </p:txBody>
      </p:sp>
    </p:spTree>
    <p:extLst>
      <p:ext uri="{BB962C8B-B14F-4D97-AF65-F5344CB8AC3E}">
        <p14:creationId xmlns:p14="http://schemas.microsoft.com/office/powerpoint/2010/main" val="1566287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Testing Data</a:t>
            </a:r>
            <a:endParaRPr lang="en-US" u="sng"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a:t>Once your machine learning model is built (with your training data), you need unseen data to test your model. This data is called testing data, and you can use it to evaluate the performance and progress of your algorithms’ training and adjust or optimize it for improved results. </a:t>
            </a:r>
          </a:p>
          <a:p>
            <a:r>
              <a:rPr lang="en-US" dirty="0"/>
              <a:t>Testing data has two main criteria. It should:</a:t>
            </a:r>
            <a:br>
              <a:rPr lang="en-US" dirty="0"/>
            </a:br>
            <a:endParaRPr lang="en-US" dirty="0"/>
          </a:p>
          <a:p>
            <a:pPr lvl="1"/>
            <a:r>
              <a:rPr lang="en-US" dirty="0"/>
              <a:t>Represent the actual dataset </a:t>
            </a:r>
          </a:p>
          <a:p>
            <a:pPr lvl="1"/>
            <a:r>
              <a:rPr lang="en-US" dirty="0"/>
              <a:t>Be large enough to generate meaningful predictions</a:t>
            </a:r>
            <a:br>
              <a:rPr lang="en-US" dirty="0"/>
            </a:br>
            <a:endParaRPr lang="en-US" dirty="0"/>
          </a:p>
          <a:p>
            <a:r>
              <a:rPr lang="en-US" dirty="0"/>
              <a:t>T</a:t>
            </a:r>
            <a:r>
              <a:rPr lang="en-US" dirty="0" smtClean="0"/>
              <a:t>his </a:t>
            </a:r>
            <a:r>
              <a:rPr lang="en-US" dirty="0"/>
              <a:t>dataset needs to be new, “unseen” data. This is because your model already “knows” the training data. How it performs on new test data will let you know if it’s working accurately or if it requires more training data to perform to your specifications</a:t>
            </a:r>
            <a:r>
              <a:rPr lang="en-US" dirty="0" smtClean="0"/>
              <a:t>.</a:t>
            </a:r>
            <a:endParaRPr lang="en-US" dirty="0"/>
          </a:p>
          <a:p>
            <a:r>
              <a:rPr lang="en-US" dirty="0"/>
              <a:t>Test data provides a final, real-world check of an unseen dataset to confirm that the machine learning algorithm was trained effectively</a:t>
            </a:r>
            <a:r>
              <a:rPr lang="en-US" dirty="0" smtClean="0"/>
              <a:t>.</a:t>
            </a:r>
            <a:endParaRPr lang="en-US" dirty="0"/>
          </a:p>
          <a:p>
            <a:r>
              <a:rPr lang="en-US" dirty="0"/>
              <a:t>In data science, it’s typical to see your data split into 80% for training and 20% for testing.</a:t>
            </a:r>
          </a:p>
        </p:txBody>
      </p:sp>
    </p:spTree>
    <p:extLst>
      <p:ext uri="{BB962C8B-B14F-4D97-AF65-F5344CB8AC3E}">
        <p14:creationId xmlns:p14="http://schemas.microsoft.com/office/powerpoint/2010/main" val="251737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How Much Training Data do You Need</a:t>
            </a:r>
          </a:p>
        </p:txBody>
      </p:sp>
      <p:sp>
        <p:nvSpPr>
          <p:cNvPr id="3" name="Content Placeholder 2"/>
          <p:cNvSpPr>
            <a:spLocks noGrp="1"/>
          </p:cNvSpPr>
          <p:nvPr>
            <p:ph idx="1"/>
          </p:nvPr>
        </p:nvSpPr>
        <p:spPr/>
        <p:txBody>
          <a:bodyPr/>
          <a:lstStyle/>
          <a:p>
            <a:r>
              <a:rPr lang="en-US" dirty="0"/>
              <a:t>The complexity of the problem</a:t>
            </a:r>
          </a:p>
          <a:p>
            <a:r>
              <a:rPr lang="en-US" dirty="0"/>
              <a:t>The complexity of the learning algorithm</a:t>
            </a:r>
          </a:p>
        </p:txBody>
      </p:sp>
    </p:spTree>
    <p:extLst>
      <p:ext uri="{BB962C8B-B14F-4D97-AF65-F5344CB8AC3E}">
        <p14:creationId xmlns:p14="http://schemas.microsoft.com/office/powerpoint/2010/main" val="387711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814" y="1179683"/>
            <a:ext cx="11104756" cy="4295566"/>
          </a:xfrm>
        </p:spPr>
      </p:pic>
    </p:spTree>
    <p:extLst>
      <p:ext uri="{BB962C8B-B14F-4D97-AF65-F5344CB8AC3E}">
        <p14:creationId xmlns:p14="http://schemas.microsoft.com/office/powerpoint/2010/main" val="4104937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2559685"/>
            <a:ext cx="10515600" cy="1325563"/>
          </a:xfrm>
          <a:ln>
            <a:solidFill>
              <a:srgbClr val="C00000"/>
            </a:solidFill>
          </a:ln>
        </p:spPr>
        <p:txBody>
          <a:bodyPr/>
          <a:lstStyle/>
          <a:p>
            <a:r>
              <a:rPr lang="en-US" dirty="0" smtClean="0"/>
              <a:t>Features in Machine Learning</a:t>
            </a:r>
            <a:endParaRPr lang="en-US" dirty="0"/>
          </a:p>
        </p:txBody>
      </p:sp>
    </p:spTree>
    <p:extLst>
      <p:ext uri="{BB962C8B-B14F-4D97-AF65-F5344CB8AC3E}">
        <p14:creationId xmlns:p14="http://schemas.microsoft.com/office/powerpoint/2010/main" val="17344598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Features</a:t>
            </a:r>
            <a:endParaRPr lang="en-US" sz="3600" u="sng" dirty="0"/>
          </a:p>
        </p:txBody>
      </p:sp>
      <p:sp>
        <p:nvSpPr>
          <p:cNvPr id="3" name="Content Placeholder 2"/>
          <p:cNvSpPr>
            <a:spLocks noGrp="1"/>
          </p:cNvSpPr>
          <p:nvPr>
            <p:ph idx="1"/>
          </p:nvPr>
        </p:nvSpPr>
        <p:spPr>
          <a:xfrm>
            <a:off x="838200" y="1564368"/>
            <a:ext cx="10515600" cy="4351338"/>
          </a:xfrm>
        </p:spPr>
        <p:txBody>
          <a:bodyPr>
            <a:normAutofit/>
          </a:bodyPr>
          <a:lstStyle/>
          <a:p>
            <a:pPr algn="just"/>
            <a:r>
              <a:rPr lang="en-US" sz="2000" dirty="0"/>
              <a:t>In machine learning, features are individual independent variables that act like a input in your system. W</a:t>
            </a:r>
            <a:r>
              <a:rPr lang="en-US" sz="2000" dirty="0" smtClean="0"/>
              <a:t>hile </a:t>
            </a:r>
            <a:r>
              <a:rPr lang="en-US" sz="2000" dirty="0"/>
              <a:t>making the predictions, models use such features to make the predictions. And using the feature engineering process, new features can also be obtained from old features in machine </a:t>
            </a:r>
            <a:r>
              <a:rPr lang="en-US" sz="2000" dirty="0" smtClean="0"/>
              <a:t>learning.</a:t>
            </a:r>
          </a:p>
          <a:p>
            <a:pPr algn="just"/>
            <a:r>
              <a:rPr lang="en-US" sz="2000" dirty="0"/>
              <a:t>Features in machine learning is very important, being building a blocks of datasets, the quality of the features in your dataset has major impact on the quality of the insights you will get while using the dataset for machine learning</a:t>
            </a:r>
            <a:r>
              <a:rPr lang="en-US" sz="2000" dirty="0" smtClean="0"/>
              <a:t>.</a:t>
            </a:r>
          </a:p>
          <a:p>
            <a:pPr algn="just"/>
            <a:r>
              <a:rPr lang="en-US" sz="2000" dirty="0"/>
              <a:t>Feature engineering is the process of using the domain knowledge of the data to create features that makes machine learning algorithms work properly. If feature engineering is performed properly, it helps to improve the power of prediction of machine learning algorithms by creating the features using the raw data that facilitate the machine learning process</a:t>
            </a:r>
            <a:r>
              <a:rPr lang="en-US" sz="2000" dirty="0" smtClean="0"/>
              <a:t>.</a:t>
            </a:r>
            <a:endParaRPr lang="en-US" sz="2000" dirty="0"/>
          </a:p>
        </p:txBody>
      </p:sp>
    </p:spTree>
    <p:extLst>
      <p:ext uri="{BB962C8B-B14F-4D97-AF65-F5344CB8AC3E}">
        <p14:creationId xmlns:p14="http://schemas.microsoft.com/office/powerpoint/2010/main" val="1478414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Features</a:t>
            </a:r>
            <a:endParaRPr lang="en-US" sz="3600" u="sng" dirty="0"/>
          </a:p>
        </p:txBody>
      </p:sp>
      <p:sp>
        <p:nvSpPr>
          <p:cNvPr id="3" name="Content Placeholder 2"/>
          <p:cNvSpPr>
            <a:spLocks noGrp="1"/>
          </p:cNvSpPr>
          <p:nvPr>
            <p:ph idx="1"/>
          </p:nvPr>
        </p:nvSpPr>
        <p:spPr>
          <a:xfrm>
            <a:off x="838200" y="1564368"/>
            <a:ext cx="10515600" cy="4351338"/>
          </a:xfrm>
        </p:spPr>
        <p:txBody>
          <a:bodyPr>
            <a:normAutofit/>
          </a:bodyPr>
          <a:lstStyle/>
          <a:p>
            <a:pPr algn="just"/>
            <a:r>
              <a:rPr lang="en-US" sz="2000" dirty="0" smtClean="0"/>
              <a:t>Feature </a:t>
            </a:r>
            <a:r>
              <a:rPr lang="en-US" sz="2000" dirty="0"/>
              <a:t>engineering is the most important part of machine leaning that makes difference between and good and bad model. And there are several steps involved in feature </a:t>
            </a:r>
            <a:r>
              <a:rPr lang="en-US" sz="2000" dirty="0" smtClean="0"/>
              <a:t>engineering (To be studied in data mining)</a:t>
            </a:r>
          </a:p>
          <a:p>
            <a:pPr algn="just"/>
            <a:endParaRPr lang="en-US" sz="2000" dirty="0" smtClean="0"/>
          </a:p>
          <a:p>
            <a:pPr algn="just"/>
            <a:r>
              <a:rPr lang="en-US" sz="2000" dirty="0"/>
              <a:t>Examples of numerical features include age, height, weight, and income. Numerical features can be used in machine learning algorithms directly. Categorical features are discrete values that can be grouped into categories. Examples of categorical features include gender, color, and zip code.</a:t>
            </a:r>
          </a:p>
        </p:txBody>
      </p:sp>
      <p:pic>
        <p:nvPicPr>
          <p:cNvPr id="4" name="Picture 3"/>
          <p:cNvPicPr>
            <a:picLocks noChangeAspect="1"/>
          </p:cNvPicPr>
          <p:nvPr/>
        </p:nvPicPr>
        <p:blipFill>
          <a:blip r:embed="rId2"/>
          <a:stretch>
            <a:fillRect/>
          </a:stretch>
        </p:blipFill>
        <p:spPr>
          <a:xfrm>
            <a:off x="3129371" y="4235904"/>
            <a:ext cx="5619750" cy="2305050"/>
          </a:xfrm>
          <a:prstGeom prst="rect">
            <a:avLst/>
          </a:prstGeom>
        </p:spPr>
      </p:pic>
    </p:spTree>
    <p:extLst>
      <p:ext uri="{BB962C8B-B14F-4D97-AF65-F5344CB8AC3E}">
        <p14:creationId xmlns:p14="http://schemas.microsoft.com/office/powerpoint/2010/main" val="22105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Feature Engineering</a:t>
            </a:r>
            <a:endParaRPr lang="en-US" sz="3600" u="sng" dirty="0"/>
          </a:p>
        </p:txBody>
      </p:sp>
      <p:sp>
        <p:nvSpPr>
          <p:cNvPr id="3" name="Content Placeholder 2"/>
          <p:cNvSpPr>
            <a:spLocks noGrp="1"/>
          </p:cNvSpPr>
          <p:nvPr>
            <p:ph sz="half" idx="1"/>
          </p:nvPr>
        </p:nvSpPr>
        <p:spPr>
          <a:xfrm>
            <a:off x="838199" y="1825625"/>
            <a:ext cx="11101251" cy="4351338"/>
          </a:xfrm>
        </p:spPr>
        <p:txBody>
          <a:bodyPr>
            <a:normAutofit lnSpcReduction="10000"/>
          </a:bodyPr>
          <a:lstStyle/>
          <a:p>
            <a:pPr algn="just"/>
            <a:r>
              <a:rPr lang="en-US" sz="2000" dirty="0"/>
              <a:t>Feature engineering is the pre-processing step of machine learning, which is used to transform raw data into features that can be used for creating a predictive model using Machine learning or statistical Modelling. Feature engineering in machine learning aims to improve the performance of models</a:t>
            </a:r>
            <a:r>
              <a:rPr lang="en-US" sz="2000" dirty="0" smtClean="0"/>
              <a:t>.</a:t>
            </a:r>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r>
              <a:rPr lang="en-US" sz="2000" dirty="0"/>
              <a:t>I</a:t>
            </a:r>
            <a:r>
              <a:rPr lang="en-US" sz="2000" dirty="0" smtClean="0"/>
              <a:t>t </a:t>
            </a:r>
            <a:r>
              <a:rPr lang="en-US" sz="2000" dirty="0"/>
              <a:t>is very important to chose features that work well and ignore features that do not offer sufficient </a:t>
            </a:r>
            <a:r>
              <a:rPr lang="en-US" sz="2000" dirty="0" smtClean="0"/>
              <a:t>benefits. Adding </a:t>
            </a:r>
            <a:r>
              <a:rPr lang="en-US" sz="2000" dirty="0"/>
              <a:t>more features to a machine learning model can have both positive and negative effects on the accuracy of the model.</a:t>
            </a:r>
          </a:p>
        </p:txBody>
      </p:sp>
      <p:pic>
        <p:nvPicPr>
          <p:cNvPr id="5" name="Picture 4"/>
          <p:cNvPicPr>
            <a:picLocks noChangeAspect="1"/>
          </p:cNvPicPr>
          <p:nvPr/>
        </p:nvPicPr>
        <p:blipFill>
          <a:blip r:embed="rId2"/>
          <a:stretch>
            <a:fillRect/>
          </a:stretch>
        </p:blipFill>
        <p:spPr>
          <a:xfrm>
            <a:off x="2761925" y="2850318"/>
            <a:ext cx="7445385" cy="2446232"/>
          </a:xfrm>
          <a:prstGeom prst="rect">
            <a:avLst/>
          </a:prstGeom>
        </p:spPr>
      </p:pic>
    </p:spTree>
    <p:extLst>
      <p:ext uri="{BB962C8B-B14F-4D97-AF65-F5344CB8AC3E}">
        <p14:creationId xmlns:p14="http://schemas.microsoft.com/office/powerpoint/2010/main" val="2164231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1" y="1738540"/>
            <a:ext cx="10515600" cy="3634648"/>
          </a:xfrm>
        </p:spPr>
        <p:txBody>
          <a:bodyPr>
            <a:normAutofit/>
          </a:bodyPr>
          <a:lstStyle/>
          <a:p>
            <a:pPr algn="just"/>
            <a:r>
              <a:rPr lang="en-US" sz="2200" dirty="0"/>
              <a:t>T</a:t>
            </a:r>
            <a:r>
              <a:rPr lang="en-US" sz="2200" dirty="0" smtClean="0"/>
              <a:t>he </a:t>
            </a:r>
            <a:r>
              <a:rPr lang="en-US" sz="2200" dirty="0"/>
              <a:t>accuracy of the prediction will enhance as we keep adding more and more features, however, we may need to take a conscious call on how far this has to be taken as every additional feature will make the computation expensive as we deal with a huge volume of data along with complex mathematical computations</a:t>
            </a:r>
            <a:r>
              <a:rPr lang="en-US" sz="2200" dirty="0" smtClean="0"/>
              <a:t>.</a:t>
            </a:r>
          </a:p>
          <a:p>
            <a:pPr algn="just"/>
            <a:endParaRPr lang="en-US" sz="2200" dirty="0"/>
          </a:p>
          <a:p>
            <a:pPr algn="just"/>
            <a:endParaRPr lang="en-US" sz="2200" dirty="0" smtClean="0"/>
          </a:p>
          <a:p>
            <a:pPr algn="just"/>
            <a:r>
              <a:rPr lang="en-US" sz="2200" dirty="0"/>
              <a:t>To perform the feature engineering in machine learning you need data experts like data scientists or hire machine learning engineer who can understand and perform the feature engineering process with right instructions</a:t>
            </a:r>
            <a:r>
              <a:rPr lang="en-US" dirty="0"/>
              <a:t>.</a:t>
            </a:r>
            <a:endParaRPr lang="en-US" dirty="0" smtClean="0"/>
          </a:p>
        </p:txBody>
      </p:sp>
    </p:spTree>
    <p:extLst>
      <p:ext uri="{BB962C8B-B14F-4D97-AF65-F5344CB8AC3E}">
        <p14:creationId xmlns:p14="http://schemas.microsoft.com/office/powerpoint/2010/main" val="3440300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Steps To Do Feature Engineering in ML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1354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624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775" y="561800"/>
            <a:ext cx="9544697" cy="5801294"/>
          </a:xfrm>
          <a:prstGeom prst="rect">
            <a:avLst/>
          </a:prstGeom>
        </p:spPr>
      </p:pic>
    </p:spTree>
    <p:extLst>
      <p:ext uri="{BB962C8B-B14F-4D97-AF65-F5344CB8AC3E}">
        <p14:creationId xmlns:p14="http://schemas.microsoft.com/office/powerpoint/2010/main" val="970434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8749"/>
            <a:ext cx="12246367" cy="5213926"/>
          </a:xfrm>
          <a:prstGeom prst="rect">
            <a:avLst/>
          </a:prstGeom>
        </p:spPr>
      </p:pic>
    </p:spTree>
    <p:extLst>
      <p:ext uri="{BB962C8B-B14F-4D97-AF65-F5344CB8AC3E}">
        <p14:creationId xmlns:p14="http://schemas.microsoft.com/office/powerpoint/2010/main" val="233394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2286522"/>
            <a:ext cx="10515600" cy="1325563"/>
          </a:xfrm>
        </p:spPr>
        <p:txBody>
          <a:bodyPr/>
          <a:lstStyle/>
          <a:p>
            <a:pPr algn="ctr"/>
            <a:r>
              <a:rPr lang="en-US" u="sng" dirty="0"/>
              <a:t>Thank</a:t>
            </a:r>
            <a:r>
              <a:rPr lang="en-US" dirty="0"/>
              <a:t> </a:t>
            </a:r>
            <a:r>
              <a:rPr lang="en-US" u="sng" dirty="0"/>
              <a:t>You</a:t>
            </a:r>
            <a:r>
              <a:rPr lang="en-US" dirty="0"/>
              <a:t>!</a:t>
            </a:r>
          </a:p>
        </p:txBody>
      </p:sp>
    </p:spTree>
    <p:extLst>
      <p:ext uri="{BB962C8B-B14F-4D97-AF65-F5344CB8AC3E}">
        <p14:creationId xmlns:p14="http://schemas.microsoft.com/office/powerpoint/2010/main" val="194159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3" y="2509808"/>
            <a:ext cx="10515600" cy="1325563"/>
          </a:xfrm>
        </p:spPr>
        <p:txBody>
          <a:bodyPr/>
          <a:lstStyle/>
          <a:p>
            <a:r>
              <a:rPr lang="en-US" u="sng" dirty="0" smtClean="0"/>
              <a:t>Types of Machine Learning</a:t>
            </a:r>
            <a:endParaRPr lang="en-US" u="sng" dirty="0"/>
          </a:p>
        </p:txBody>
      </p:sp>
    </p:spTree>
    <p:extLst>
      <p:ext uri="{BB962C8B-B14F-4D97-AF65-F5344CB8AC3E}">
        <p14:creationId xmlns:p14="http://schemas.microsoft.com/office/powerpoint/2010/main" val="423880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Types of Machine Learning</a:t>
            </a:r>
          </a:p>
        </p:txBody>
      </p:sp>
      <p:sp>
        <p:nvSpPr>
          <p:cNvPr id="3" name="Content Placeholder 2"/>
          <p:cNvSpPr>
            <a:spLocks noGrp="1"/>
          </p:cNvSpPr>
          <p:nvPr>
            <p:ph idx="1"/>
          </p:nvPr>
        </p:nvSpPr>
        <p:spPr/>
        <p:txBody>
          <a:bodyPr/>
          <a:lstStyle/>
          <a:p>
            <a:pPr marL="457200" lvl="1" indent="0">
              <a:buNone/>
            </a:pPr>
            <a:r>
              <a:rPr lang="en-US" dirty="0"/>
              <a:t>At a broad level, machine learning can be classified into three types:</a:t>
            </a:r>
          </a:p>
          <a:p>
            <a:pPr marL="457200" lvl="1" indent="0">
              <a:buNone/>
            </a:pPr>
            <a:endParaRPr lang="en-US" dirty="0"/>
          </a:p>
          <a:p>
            <a:pPr marL="457200" lvl="1" indent="0">
              <a:buNone/>
            </a:pPr>
            <a:endParaRPr lang="en-US" dirty="0"/>
          </a:p>
          <a:p>
            <a:pPr marL="914400" lvl="1" indent="-457200">
              <a:buAutoNum type="arabicPeriod"/>
            </a:pPr>
            <a:r>
              <a:rPr lang="en-US" dirty="0"/>
              <a:t>Supervised learning</a:t>
            </a:r>
          </a:p>
          <a:p>
            <a:pPr marL="914400" lvl="1" indent="-457200">
              <a:buAutoNum type="arabicPeriod"/>
            </a:pPr>
            <a:r>
              <a:rPr lang="en-US" dirty="0"/>
              <a:t>Unsupervised learning</a:t>
            </a:r>
          </a:p>
          <a:p>
            <a:pPr marL="914400" lvl="1" indent="-457200">
              <a:buAutoNum type="arabicPeriod"/>
            </a:pPr>
            <a:r>
              <a:rPr lang="en-US" dirty="0"/>
              <a:t>Reinforcement learning</a:t>
            </a:r>
          </a:p>
          <a:p>
            <a:pPr marL="914400" lvl="1" indent="-457200">
              <a:buAutoNum type="arabicPeriod"/>
            </a:pPr>
            <a:endParaRPr lang="en-US" dirty="0"/>
          </a:p>
        </p:txBody>
      </p:sp>
    </p:spTree>
    <p:extLst>
      <p:ext uri="{BB962C8B-B14F-4D97-AF65-F5344CB8AC3E}">
        <p14:creationId xmlns:p14="http://schemas.microsoft.com/office/powerpoint/2010/main" val="72487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Supervised Learning</a:t>
            </a:r>
            <a:endParaRPr lang="en-US" u="sng" dirty="0"/>
          </a:p>
        </p:txBody>
      </p:sp>
      <p:sp>
        <p:nvSpPr>
          <p:cNvPr id="3" name="Content Placeholder 2"/>
          <p:cNvSpPr>
            <a:spLocks noGrp="1"/>
          </p:cNvSpPr>
          <p:nvPr>
            <p:ph idx="1"/>
          </p:nvPr>
        </p:nvSpPr>
        <p:spPr>
          <a:xfrm>
            <a:off x="838200" y="1690688"/>
            <a:ext cx="10515600" cy="4351338"/>
          </a:xfrm>
        </p:spPr>
        <p:txBody>
          <a:bodyPr/>
          <a:lstStyle/>
          <a:p>
            <a:pPr algn="just"/>
            <a:r>
              <a:rPr lang="en-US" dirty="0"/>
              <a:t>Supervised learning is a technique where the machine is given labelled input data and the expected output data. It gets the data from training data containing sets of examples.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064" y="3195320"/>
            <a:ext cx="5540587" cy="3116580"/>
          </a:xfrm>
          <a:prstGeom prst="rect">
            <a:avLst/>
          </a:prstGeom>
        </p:spPr>
      </p:pic>
    </p:spTree>
    <p:extLst>
      <p:ext uri="{BB962C8B-B14F-4D97-AF65-F5344CB8AC3E}">
        <p14:creationId xmlns:p14="http://schemas.microsoft.com/office/powerpoint/2010/main" val="213739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Supervised Learning</a:t>
            </a:r>
          </a:p>
        </p:txBody>
      </p:sp>
      <p:sp>
        <p:nvSpPr>
          <p:cNvPr id="3" name="Content Placeholder 2"/>
          <p:cNvSpPr>
            <a:spLocks noGrp="1"/>
          </p:cNvSpPr>
          <p:nvPr>
            <p:ph idx="1"/>
          </p:nvPr>
        </p:nvSpPr>
        <p:spPr/>
        <p:txBody>
          <a:bodyPr/>
          <a:lstStyle/>
          <a:p>
            <a:pPr algn="just"/>
            <a:r>
              <a:rPr lang="en-US" dirty="0"/>
              <a:t>Supervised learning is a type of machine learning method in which we provide sample labeled data to the machine learning system in order to train it, and on that basis, it predicts the output.</a:t>
            </a:r>
          </a:p>
          <a:p>
            <a:pPr algn="just"/>
            <a:r>
              <a:rPr lang="en-US" dirty="0"/>
              <a:t>The system creates a model using labeled data to understand the datasets and learn about each data, once the training and processing are done then we test the model by providing a sample data to check whether it is predicting the exact output or not.</a:t>
            </a:r>
          </a:p>
        </p:txBody>
      </p:sp>
    </p:spTree>
    <p:extLst>
      <p:ext uri="{BB962C8B-B14F-4D97-AF65-F5344CB8AC3E}">
        <p14:creationId xmlns:p14="http://schemas.microsoft.com/office/powerpoint/2010/main" val="170439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629</TotalTime>
  <Words>2182</Words>
  <Application>Microsoft Office PowerPoint</Application>
  <PresentationFormat>Widescreen</PresentationFormat>
  <Paragraphs>161</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Times New Roman</vt:lpstr>
      <vt:lpstr>Office Theme</vt:lpstr>
      <vt:lpstr>PowerPoint Presentation</vt:lpstr>
      <vt:lpstr>     Machine Learning Credit Hours: (2+1)  </vt:lpstr>
      <vt:lpstr>Types of Machine Learning</vt:lpstr>
      <vt:lpstr>PowerPoint Presentation</vt:lpstr>
      <vt:lpstr>PowerPoint Presentation</vt:lpstr>
      <vt:lpstr>Types of Machine Learning</vt:lpstr>
      <vt:lpstr>Types of Machine Learning</vt:lpstr>
      <vt:lpstr>Supervised Learning</vt:lpstr>
      <vt:lpstr>Supervised Learning</vt:lpstr>
      <vt:lpstr>Supervised Learning</vt:lpstr>
      <vt:lpstr>Supervised Learning </vt:lpstr>
      <vt:lpstr>Examples of Supervised Learning</vt:lpstr>
      <vt:lpstr>PowerPoint Presentation</vt:lpstr>
      <vt:lpstr>Advantages and Disadvantages of Supervised Learning</vt:lpstr>
      <vt:lpstr>Applications of Supervised Learning</vt:lpstr>
      <vt:lpstr>Supervised &amp; Unsupervised Learning</vt:lpstr>
      <vt:lpstr>Difference between Supervised and Unsupervised Learning</vt:lpstr>
      <vt:lpstr>Categories of Supervised Learning</vt:lpstr>
      <vt:lpstr>Classification</vt:lpstr>
      <vt:lpstr>Regression</vt:lpstr>
      <vt:lpstr>PowerPoint Presentation</vt:lpstr>
      <vt:lpstr>Unsupervised Learning</vt:lpstr>
      <vt:lpstr>Categories of Unsupervised Machine Learning</vt:lpstr>
      <vt:lpstr>Unsupervised Learning</vt:lpstr>
      <vt:lpstr>Clustering</vt:lpstr>
      <vt:lpstr>Clustering </vt:lpstr>
      <vt:lpstr>Advantages and Disadvantages of Unsupervised Learning</vt:lpstr>
      <vt:lpstr>Applications of Unsupervised Learning</vt:lpstr>
      <vt:lpstr>Supervised &amp; Unsupervised Learning</vt:lpstr>
      <vt:lpstr>Clustering</vt:lpstr>
      <vt:lpstr>Clustering </vt:lpstr>
      <vt:lpstr>Reinforcement Learning</vt:lpstr>
      <vt:lpstr>PowerPoint Presentation</vt:lpstr>
      <vt:lpstr>Reinforcement Learning</vt:lpstr>
      <vt:lpstr>How does Machine Learning Work?</vt:lpstr>
      <vt:lpstr>PowerPoint Presentation</vt:lpstr>
      <vt:lpstr>PowerPoint Presentation</vt:lpstr>
      <vt:lpstr>PowerPoint Presentation</vt:lpstr>
      <vt:lpstr>Features of Machine Learning:</vt:lpstr>
      <vt:lpstr>PowerPoint Presentation</vt:lpstr>
      <vt:lpstr>Labelled and Unlabeled data</vt:lpstr>
      <vt:lpstr>Labeled data</vt:lpstr>
      <vt:lpstr>PowerPoint Presentation</vt:lpstr>
      <vt:lpstr>How to efficiently apply data labeling?</vt:lpstr>
      <vt:lpstr>Training and Testing Data in Machine Learning</vt:lpstr>
      <vt:lpstr>Training and Testing Data</vt:lpstr>
      <vt:lpstr>Training Data</vt:lpstr>
      <vt:lpstr>Testing Data</vt:lpstr>
      <vt:lpstr>How Much Training Data do You Need</vt:lpstr>
      <vt:lpstr>Features in Machine Learning</vt:lpstr>
      <vt:lpstr>Features</vt:lpstr>
      <vt:lpstr>Features</vt:lpstr>
      <vt:lpstr>Feature Engineering</vt:lpstr>
      <vt:lpstr>PowerPoint Presentation</vt:lpstr>
      <vt:lpstr>Steps To Do Feature Engineering in ML</vt:lpstr>
      <vt:lpstr>PowerPoint Presentation</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67</cp:revision>
  <dcterms:created xsi:type="dcterms:W3CDTF">2022-10-03T06:59:35Z</dcterms:created>
  <dcterms:modified xsi:type="dcterms:W3CDTF">2024-09-19T05:34:19Z</dcterms:modified>
</cp:coreProperties>
</file>