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3"/>
  </p:notesMasterIdLst>
  <p:sldIdLst>
    <p:sldId id="314" r:id="rId2"/>
    <p:sldId id="298" r:id="rId3"/>
    <p:sldId id="375" r:id="rId4"/>
    <p:sldId id="376" r:id="rId5"/>
    <p:sldId id="378" r:id="rId6"/>
    <p:sldId id="391" r:id="rId7"/>
    <p:sldId id="377" r:id="rId8"/>
    <p:sldId id="382" r:id="rId9"/>
    <p:sldId id="383" r:id="rId10"/>
    <p:sldId id="384" r:id="rId11"/>
    <p:sldId id="380" r:id="rId12"/>
    <p:sldId id="388" r:id="rId13"/>
    <p:sldId id="394" r:id="rId14"/>
    <p:sldId id="395" r:id="rId15"/>
    <p:sldId id="396" r:id="rId16"/>
    <p:sldId id="386" r:id="rId17"/>
    <p:sldId id="387" r:id="rId18"/>
    <p:sldId id="389" r:id="rId19"/>
    <p:sldId id="390" r:id="rId20"/>
    <p:sldId id="393"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22518" autoAdjust="0"/>
    <p:restoredTop sz="94660"/>
  </p:normalViewPr>
  <p:slideViewPr>
    <p:cSldViewPr snapToGrid="0">
      <p:cViewPr varScale="1">
        <p:scale>
          <a:sx n="87" d="100"/>
          <a:sy n="87" d="100"/>
        </p:scale>
        <p:origin x="-1219"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68"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rat Raja" userId="cd7ec3c08f8759b8" providerId="LiveId" clId="{DCBD3A04-495F-4199-902B-C9D36EACCC63}"/>
    <pc:docChg chg="addSld delSld modSld">
      <pc:chgData name="Qurat Raja" userId="cd7ec3c08f8759b8" providerId="LiveId" clId="{DCBD3A04-495F-4199-902B-C9D36EACCC63}" dt="2023-05-03T03:09:43.150" v="3"/>
      <pc:docMkLst>
        <pc:docMk/>
      </pc:docMkLst>
      <pc:sldChg chg="mod modTransition modShow">
        <pc:chgData name="Qurat Raja" userId="cd7ec3c08f8759b8" providerId="LiveId" clId="{DCBD3A04-495F-4199-902B-C9D36EACCC63}" dt="2023-05-03T03:08:50.216" v="1"/>
        <pc:sldMkLst>
          <pc:docMk/>
          <pc:sldMk cId="26690804" sldId="294"/>
        </pc:sldMkLst>
      </pc:sldChg>
      <pc:sldChg chg="add">
        <pc:chgData name="Qurat Raja" userId="cd7ec3c08f8759b8" providerId="LiveId" clId="{DCBD3A04-495F-4199-902B-C9D36EACCC63}" dt="2023-05-03T03:09:43.150" v="3"/>
        <pc:sldMkLst>
          <pc:docMk/>
          <pc:sldMk cId="1869077797" sldId="302"/>
        </pc:sldMkLst>
      </pc:sldChg>
      <pc:sldChg chg="del">
        <pc:chgData name="Qurat Raja" userId="cd7ec3c08f8759b8" providerId="LiveId" clId="{DCBD3A04-495F-4199-902B-C9D36EACCC63}" dt="2023-05-03T03:09:17.244" v="2" actId="2696"/>
        <pc:sldMkLst>
          <pc:docMk/>
          <pc:sldMk cId="2476619109" sldId="30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FE4086-041C-434F-81AA-BE39D50ECE9D}"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2B7C3-F6F9-4DA0-877C-6AC79A9BB613}" type="slidenum">
              <a:rPr lang="en-US" smtClean="0"/>
              <a:t>‹#›</a:t>
            </a:fld>
            <a:endParaRPr lang="en-US"/>
          </a:p>
        </p:txBody>
      </p:sp>
    </p:spTree>
    <p:extLst>
      <p:ext uri="{BB962C8B-B14F-4D97-AF65-F5344CB8AC3E}">
        <p14:creationId xmlns:p14="http://schemas.microsoft.com/office/powerpoint/2010/main" val="58142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466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8677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178823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B911BDF-FF70-46DA-B7FB-8142B054B457}"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790063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B911BDF-FF70-46DA-B7FB-8142B054B457}"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1E45D8-4A62-4BCE-9FD9-6DFF12A49188}"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162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B911BDF-FF70-46DA-B7FB-8142B054B457}"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484869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B911BDF-FF70-46DA-B7FB-8142B054B457}"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1490205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B911BDF-FF70-46DA-B7FB-8142B054B457}" type="datetimeFigureOut">
              <a:rPr lang="en-US" smtClean="0"/>
              <a:t>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376316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B911BDF-FF70-46DA-B7FB-8142B054B457}" type="datetimeFigureOut">
              <a:rPr lang="en-US" smtClean="0"/>
              <a:t>11/4/2024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916735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B911BDF-FF70-46DA-B7FB-8142B054B457}" type="datetimeFigureOut">
              <a:rPr lang="en-US" smtClean="0"/>
              <a:t>11/4/2024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31E45D8-4A62-4BCE-9FD9-6DFF12A49188}" type="slidenum">
              <a:rPr lang="en-US" smtClean="0"/>
              <a:t>‹#›</a:t>
            </a:fld>
            <a:endParaRPr lang="en-US"/>
          </a:p>
        </p:txBody>
      </p:sp>
    </p:spTree>
    <p:extLst>
      <p:ext uri="{BB962C8B-B14F-4D97-AF65-F5344CB8AC3E}">
        <p14:creationId xmlns:p14="http://schemas.microsoft.com/office/powerpoint/2010/main" val="2239924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B911BDF-FF70-46DA-B7FB-8142B054B457}"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1E45D8-4A62-4BCE-9FD9-6DFF12A49188}" type="slidenum">
              <a:rPr lang="en-US" smtClean="0"/>
              <a:t>‹#›</a:t>
            </a:fld>
            <a:endParaRPr lang="en-US"/>
          </a:p>
        </p:txBody>
      </p:sp>
    </p:spTree>
    <p:extLst>
      <p:ext uri="{BB962C8B-B14F-4D97-AF65-F5344CB8AC3E}">
        <p14:creationId xmlns:p14="http://schemas.microsoft.com/office/powerpoint/2010/main" val="2787548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B911BDF-FF70-46DA-B7FB-8142B054B457}" type="datetimeFigureOut">
              <a:rPr lang="en-US" smtClean="0"/>
              <a:t>11/4/2024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31E45D8-4A62-4BCE-9FD9-6DFF12A49188}"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3707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 y="0"/>
            <a:ext cx="12252960" cy="6858000"/>
          </a:xfrm>
          <a:prstGeom prst="rect">
            <a:avLst/>
          </a:prstGeom>
        </p:spPr>
      </p:pic>
    </p:spTree>
    <p:extLst>
      <p:ext uri="{BB962C8B-B14F-4D97-AF65-F5344CB8AC3E}">
        <p14:creationId xmlns:p14="http://schemas.microsoft.com/office/powerpoint/2010/main" val="31830114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12991" y="398795"/>
            <a:ext cx="5174428" cy="3848433"/>
          </a:xfrm>
          <a:prstGeom prst="rect">
            <a:avLst/>
          </a:prstGeom>
        </p:spPr>
      </p:pic>
      <p:sp>
        <p:nvSpPr>
          <p:cNvPr id="3" name="Rectangle 2"/>
          <p:cNvSpPr/>
          <p:nvPr/>
        </p:nvSpPr>
        <p:spPr>
          <a:xfrm>
            <a:off x="3108960" y="4614093"/>
            <a:ext cx="6096000" cy="1200329"/>
          </a:xfrm>
          <a:prstGeom prst="rect">
            <a:avLst/>
          </a:prstGeom>
        </p:spPr>
        <p:txBody>
          <a:bodyPr>
            <a:spAutoFit/>
          </a:bodyPr>
          <a:lstStyle/>
          <a:p>
            <a:r>
              <a:rPr lang="en-US" dirty="0">
                <a:solidFill>
                  <a:srgbClr val="242424"/>
                </a:solidFill>
                <a:latin typeface="source-serif-pro"/>
              </a:rPr>
              <a:t>In the figure, the red points are the data points and the blue line is the predicted line for the training data. To get the predicted value, these data points are projected on to the line.</a:t>
            </a:r>
            <a:endParaRPr lang="en-US" dirty="0"/>
          </a:p>
        </p:txBody>
      </p:sp>
    </p:spTree>
    <p:extLst>
      <p:ext uri="{BB962C8B-B14F-4D97-AF65-F5344CB8AC3E}">
        <p14:creationId xmlns:p14="http://schemas.microsoft.com/office/powerpoint/2010/main" val="1902017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Multiple Linear Regression</a:t>
            </a:r>
            <a:endParaRPr lang="en-US" u="sng" dirty="0"/>
          </a:p>
        </p:txBody>
      </p:sp>
      <p:sp>
        <p:nvSpPr>
          <p:cNvPr id="3" name="Content Placeholder 2"/>
          <p:cNvSpPr>
            <a:spLocks noGrp="1"/>
          </p:cNvSpPr>
          <p:nvPr>
            <p:ph idx="1"/>
          </p:nvPr>
        </p:nvSpPr>
        <p:spPr/>
        <p:txBody>
          <a:bodyPr/>
          <a:lstStyle/>
          <a:p>
            <a:r>
              <a:rPr lang="en-US" dirty="0"/>
              <a:t>When a number of independent variables more than one, the governing linear equation applicable to regression takes a different form like: </a:t>
            </a:r>
          </a:p>
          <a:p>
            <a:r>
              <a:rPr lang="en-US" dirty="0"/>
              <a:t>y= c+m1x1+m2x2… </a:t>
            </a:r>
            <a:r>
              <a:rPr lang="en-US" dirty="0" err="1"/>
              <a:t>mnxn</a:t>
            </a:r>
            <a:r>
              <a:rPr lang="en-US" dirty="0"/>
              <a:t> where represents the coefficient responsible for impact of different independent variables x1, x2 etc. This machine learning algorithm, when applied, finds the values of coefficients m1, m2, etc., and gives the best fitting line. </a:t>
            </a:r>
          </a:p>
        </p:txBody>
      </p:sp>
    </p:spTree>
    <p:extLst>
      <p:ext uri="{BB962C8B-B14F-4D97-AF65-F5344CB8AC3E}">
        <p14:creationId xmlns:p14="http://schemas.microsoft.com/office/powerpoint/2010/main" val="1473936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u="sng" dirty="0" smtClean="0"/>
              <a:t>Example</a:t>
            </a:r>
            <a:endParaRPr lang="en-US" sz="4000"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81393179"/>
              </p:ext>
            </p:extLst>
          </p:nvPr>
        </p:nvGraphicFramePr>
        <p:xfrm>
          <a:off x="2947693" y="3344137"/>
          <a:ext cx="6357574" cy="2966720"/>
        </p:xfrm>
        <a:graphic>
          <a:graphicData uri="http://schemas.openxmlformats.org/drawingml/2006/table">
            <a:tbl>
              <a:tblPr firstRow="1" bandRow="1">
                <a:tableStyleId>{5C22544A-7EE6-4342-B048-85BDC9FD1C3A}</a:tableStyleId>
              </a:tblPr>
              <a:tblGrid>
                <a:gridCol w="3178787"/>
                <a:gridCol w="3178787"/>
              </a:tblGrid>
              <a:tr h="370840">
                <a:tc>
                  <a:txBody>
                    <a:bodyPr/>
                    <a:lstStyle/>
                    <a:p>
                      <a:r>
                        <a:rPr lang="en-US" dirty="0" smtClean="0"/>
                        <a:t>Hours of Study (X)</a:t>
                      </a:r>
                      <a:endParaRPr lang="en-US" dirty="0"/>
                    </a:p>
                  </a:txBody>
                  <a:tcPr/>
                </a:tc>
                <a:tc>
                  <a:txBody>
                    <a:bodyPr/>
                    <a:lstStyle/>
                    <a:p>
                      <a:r>
                        <a:rPr lang="en-US" dirty="0" smtClean="0"/>
                        <a:t>Exam Score (Y)</a:t>
                      </a:r>
                      <a:endParaRPr lang="en-US" dirty="0"/>
                    </a:p>
                  </a:txBody>
                  <a:tcPr/>
                </a:tc>
              </a:tr>
              <a:tr h="370840">
                <a:tc>
                  <a:txBody>
                    <a:bodyPr/>
                    <a:lstStyle/>
                    <a:p>
                      <a:r>
                        <a:rPr lang="en-US" dirty="0" smtClean="0"/>
                        <a:t>2</a:t>
                      </a:r>
                      <a:endParaRPr lang="en-US" dirty="0"/>
                    </a:p>
                  </a:txBody>
                  <a:tcPr/>
                </a:tc>
                <a:tc>
                  <a:txBody>
                    <a:bodyPr/>
                    <a:lstStyle/>
                    <a:p>
                      <a:r>
                        <a:rPr lang="en-US" dirty="0" smtClean="0"/>
                        <a:t>70</a:t>
                      </a:r>
                      <a:endParaRPr lang="en-US" dirty="0"/>
                    </a:p>
                  </a:txBody>
                  <a:tcPr/>
                </a:tc>
              </a:tr>
              <a:tr h="370840">
                <a:tc>
                  <a:txBody>
                    <a:bodyPr/>
                    <a:lstStyle/>
                    <a:p>
                      <a:r>
                        <a:rPr lang="en-US" dirty="0" smtClean="0"/>
                        <a:t>3</a:t>
                      </a:r>
                      <a:endParaRPr lang="en-US" dirty="0"/>
                    </a:p>
                  </a:txBody>
                  <a:tcPr/>
                </a:tc>
                <a:tc>
                  <a:txBody>
                    <a:bodyPr/>
                    <a:lstStyle/>
                    <a:p>
                      <a:r>
                        <a:rPr lang="en-US" dirty="0" smtClean="0"/>
                        <a:t>80</a:t>
                      </a:r>
                      <a:endParaRPr lang="en-US" dirty="0"/>
                    </a:p>
                  </a:txBody>
                  <a:tcPr/>
                </a:tc>
              </a:tr>
              <a:tr h="370840">
                <a:tc>
                  <a:txBody>
                    <a:bodyPr/>
                    <a:lstStyle/>
                    <a:p>
                      <a:r>
                        <a:rPr lang="en-US" dirty="0" smtClean="0"/>
                        <a:t>4</a:t>
                      </a:r>
                      <a:endParaRPr lang="en-US" dirty="0"/>
                    </a:p>
                  </a:txBody>
                  <a:tcPr/>
                </a:tc>
                <a:tc>
                  <a:txBody>
                    <a:bodyPr/>
                    <a:lstStyle/>
                    <a:p>
                      <a:r>
                        <a:rPr lang="en-US" dirty="0" smtClean="0"/>
                        <a:t>85</a:t>
                      </a:r>
                      <a:endParaRPr lang="en-US" dirty="0"/>
                    </a:p>
                  </a:txBody>
                  <a:tcPr/>
                </a:tc>
              </a:tr>
              <a:tr h="370840">
                <a:tc>
                  <a:txBody>
                    <a:bodyPr/>
                    <a:lstStyle/>
                    <a:p>
                      <a:r>
                        <a:rPr lang="en-US" dirty="0" smtClean="0"/>
                        <a:t>5</a:t>
                      </a:r>
                      <a:endParaRPr lang="en-US" dirty="0"/>
                    </a:p>
                  </a:txBody>
                  <a:tcPr/>
                </a:tc>
                <a:tc>
                  <a:txBody>
                    <a:bodyPr/>
                    <a:lstStyle/>
                    <a:p>
                      <a:r>
                        <a:rPr lang="en-US" dirty="0" smtClean="0"/>
                        <a:t>90</a:t>
                      </a:r>
                      <a:endParaRPr lang="en-US" dirty="0"/>
                    </a:p>
                  </a:txBody>
                  <a:tcPr/>
                </a:tc>
              </a:tr>
              <a:tr h="370840">
                <a:tc>
                  <a:txBody>
                    <a:bodyPr/>
                    <a:lstStyle/>
                    <a:p>
                      <a:r>
                        <a:rPr lang="en-US" dirty="0" smtClean="0"/>
                        <a:t>6</a:t>
                      </a:r>
                      <a:endParaRPr lang="en-US" dirty="0"/>
                    </a:p>
                  </a:txBody>
                  <a:tcPr/>
                </a:tc>
                <a:tc>
                  <a:txBody>
                    <a:bodyPr/>
                    <a:lstStyle/>
                    <a:p>
                      <a:r>
                        <a:rPr lang="en-US" dirty="0" smtClean="0"/>
                        <a:t>95</a:t>
                      </a:r>
                      <a:endParaRPr lang="en-US" dirty="0"/>
                    </a:p>
                  </a:txBody>
                  <a:tcPr/>
                </a:tc>
              </a:tr>
              <a:tr h="370840">
                <a:tc>
                  <a:txBody>
                    <a:bodyPr/>
                    <a:lstStyle/>
                    <a:p>
                      <a:endParaRPr lang="en-US" dirty="0"/>
                    </a:p>
                  </a:txBody>
                  <a:tcPr/>
                </a:tc>
                <a:tc>
                  <a:txBody>
                    <a:bodyPr/>
                    <a:lstStyle/>
                    <a:p>
                      <a:endParaRPr lang="en-US"/>
                    </a:p>
                  </a:txBody>
                  <a:tcPr/>
                </a:tc>
              </a:tr>
              <a:tr h="370840">
                <a:tc>
                  <a:txBody>
                    <a:bodyPr/>
                    <a:lstStyle/>
                    <a:p>
                      <a:endParaRPr lang="en-US" dirty="0"/>
                    </a:p>
                  </a:txBody>
                  <a:tcPr/>
                </a:tc>
                <a:tc>
                  <a:txBody>
                    <a:bodyPr/>
                    <a:lstStyle/>
                    <a:p>
                      <a:endParaRPr lang="en-US" dirty="0"/>
                    </a:p>
                  </a:txBody>
                  <a:tcPr/>
                </a:tc>
              </a:tr>
            </a:tbl>
          </a:graphicData>
        </a:graphic>
      </p:graphicFrame>
      <p:sp>
        <p:nvSpPr>
          <p:cNvPr id="5" name="Rectangle 4"/>
          <p:cNvSpPr/>
          <p:nvPr/>
        </p:nvSpPr>
        <p:spPr>
          <a:xfrm>
            <a:off x="2947693" y="1818641"/>
            <a:ext cx="6096000" cy="1200329"/>
          </a:xfrm>
          <a:prstGeom prst="rect">
            <a:avLst/>
          </a:prstGeom>
        </p:spPr>
        <p:txBody>
          <a:bodyPr>
            <a:spAutoFit/>
          </a:bodyPr>
          <a:lstStyle/>
          <a:p>
            <a:pPr algn="just"/>
            <a:r>
              <a:rPr lang="en-US" dirty="0"/>
              <a:t>Let's consider a dataset of students' hours of study (X) and their corresponding exam scores (Y). We want to create a linear regression model to predict exam scores based on the number of hours studied.</a:t>
            </a:r>
          </a:p>
        </p:txBody>
      </p:sp>
    </p:spTree>
    <p:extLst>
      <p:ext uri="{BB962C8B-B14F-4D97-AF65-F5344CB8AC3E}">
        <p14:creationId xmlns:p14="http://schemas.microsoft.com/office/powerpoint/2010/main" val="26647132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u="sng" dirty="0" smtClean="0">
                <a:latin typeface="Times New Roman" panose="02020603050405020304" pitchFamily="18" charset="0"/>
                <a:cs typeface="Times New Roman" panose="02020603050405020304" pitchFamily="18" charset="0"/>
              </a:rPr>
              <a:t>Calculating Line of Linear Regression</a:t>
            </a:r>
            <a:endParaRPr lang="en-US" sz="36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ctr"/>
            <a:endParaRPr lang="en-US" sz="4400" b="1" dirty="0" smtClean="0"/>
          </a:p>
          <a:p>
            <a:pPr marL="0" indent="0" algn="ctr">
              <a:buNone/>
            </a:pPr>
            <a:r>
              <a:rPr lang="en-US" sz="7200" b="1" dirty="0" smtClean="0">
                <a:solidFill>
                  <a:srgbClr val="C00000"/>
                </a:solidFill>
              </a:rPr>
              <a:t>y = b0  + b1x</a:t>
            </a:r>
          </a:p>
          <a:p>
            <a:pPr marL="0" indent="0" algn="ctr">
              <a:buNone/>
            </a:pPr>
            <a:r>
              <a:rPr lang="en-US" sz="4400" b="1" dirty="0" smtClean="0"/>
              <a:t>b1=slope</a:t>
            </a:r>
          </a:p>
          <a:p>
            <a:pPr marL="0" indent="0" algn="ctr">
              <a:buNone/>
            </a:pPr>
            <a:r>
              <a:rPr lang="en-US" sz="4400" b="1" dirty="0" smtClean="0"/>
              <a:t>b0=intercept</a:t>
            </a:r>
          </a:p>
          <a:p>
            <a:pPr marL="0" indent="0" algn="ctr">
              <a:buNone/>
            </a:pPr>
            <a:endParaRPr lang="en-US" sz="4400" b="1" dirty="0" smtClean="0"/>
          </a:p>
        </p:txBody>
      </p:sp>
      <p:sp>
        <p:nvSpPr>
          <p:cNvPr id="4" name="TextBox 3"/>
          <p:cNvSpPr txBox="1"/>
          <p:nvPr/>
        </p:nvSpPr>
        <p:spPr>
          <a:xfrm>
            <a:off x="6007693" y="1811708"/>
            <a:ext cx="1273682" cy="923330"/>
          </a:xfrm>
          <a:prstGeom prst="rect">
            <a:avLst/>
          </a:prstGeom>
          <a:noFill/>
        </p:spPr>
        <p:txBody>
          <a:bodyPr wrap="none" rtlCol="0">
            <a:spAutoFit/>
          </a:bodyPr>
          <a:lstStyle/>
          <a:p>
            <a:r>
              <a:rPr lang="en-US" dirty="0" smtClean="0"/>
              <a:t>Y=</a:t>
            </a:r>
            <a:r>
              <a:rPr lang="en-US" dirty="0" err="1" smtClean="0"/>
              <a:t>c+mx</a:t>
            </a:r>
            <a:endParaRPr lang="en-US" dirty="0" smtClean="0"/>
          </a:p>
          <a:p>
            <a:r>
              <a:rPr lang="en-US" dirty="0" smtClean="0"/>
              <a:t>M=slope</a:t>
            </a:r>
          </a:p>
          <a:p>
            <a:r>
              <a:rPr lang="en-US" dirty="0" smtClean="0"/>
              <a:t>C=intercept</a:t>
            </a:r>
            <a:endParaRPr lang="en-US" dirty="0"/>
          </a:p>
        </p:txBody>
      </p:sp>
    </p:spTree>
    <p:extLst>
      <p:ext uri="{BB962C8B-B14F-4D97-AF65-F5344CB8AC3E}">
        <p14:creationId xmlns:p14="http://schemas.microsoft.com/office/powerpoint/2010/main" val="2567401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1221" y="209691"/>
            <a:ext cx="10058400" cy="1450757"/>
          </a:xfrm>
        </p:spPr>
        <p:txBody>
          <a:bodyPr/>
          <a:lstStyle/>
          <a:p>
            <a:r>
              <a:rPr lang="en-US" dirty="0" smtClean="0"/>
              <a:t>Calculate Slope</a:t>
            </a:r>
            <a:endParaRPr lang="en-US" dirty="0"/>
          </a:p>
        </p:txBody>
      </p:sp>
      <p:sp>
        <p:nvSpPr>
          <p:cNvPr id="3" name="Content Placeholder 2"/>
          <p:cNvSpPr>
            <a:spLocks noGrp="1"/>
          </p:cNvSpPr>
          <p:nvPr>
            <p:ph idx="1"/>
          </p:nvPr>
        </p:nvSpPr>
        <p:spPr>
          <a:xfrm>
            <a:off x="1097280" y="2136291"/>
            <a:ext cx="10058400" cy="4023360"/>
          </a:xfrm>
        </p:spPr>
        <p:txBody>
          <a:bodyPr>
            <a:normAutofit/>
          </a:bodyPr>
          <a:lstStyle/>
          <a:p>
            <a:pPr algn="ctr"/>
            <a:endParaRPr lang="en-US" sz="4000" dirty="0" smtClean="0"/>
          </a:p>
          <a:p>
            <a:pPr marL="0" indent="0" algn="ctr">
              <a:buNone/>
            </a:pPr>
            <a:r>
              <a:rPr lang="en-US" sz="4000" dirty="0" smtClean="0"/>
              <a:t>b1 </a:t>
            </a:r>
            <a:r>
              <a:rPr lang="en-US" sz="4000" dirty="0"/>
              <a:t>= Σ((Xi - X̄) * (Yi - Ȳ)) / Σ</a:t>
            </a:r>
            <a:r>
              <a:rPr lang="el-GR" sz="4000" dirty="0"/>
              <a:t>Σ((</a:t>
            </a:r>
            <a:r>
              <a:rPr lang="en-US" sz="4000" dirty="0"/>
              <a:t>Xi - X̄)^2</a:t>
            </a:r>
            <a:r>
              <a:rPr lang="en-US" sz="4000" dirty="0" smtClean="0"/>
              <a:t>)</a:t>
            </a:r>
            <a:endParaRPr lang="en-US" sz="4000" dirty="0"/>
          </a:p>
          <a:p>
            <a:pPr algn="ctr"/>
            <a:endParaRPr lang="en-US" sz="4000" dirty="0" smtClean="0"/>
          </a:p>
          <a:p>
            <a:pPr algn="ctr"/>
            <a:r>
              <a:rPr lang="en-US" sz="4000" i="1" dirty="0" smtClean="0"/>
              <a:t>For slop, calculate means</a:t>
            </a:r>
            <a:endParaRPr lang="en-US" sz="4000" i="1" dirty="0"/>
          </a:p>
        </p:txBody>
      </p:sp>
      <p:sp>
        <p:nvSpPr>
          <p:cNvPr id="4" name="Rectangle 3"/>
          <p:cNvSpPr/>
          <p:nvPr/>
        </p:nvSpPr>
        <p:spPr>
          <a:xfrm>
            <a:off x="2196268" y="1697545"/>
            <a:ext cx="7708307" cy="1077218"/>
          </a:xfrm>
          <a:prstGeom prst="rect">
            <a:avLst/>
          </a:prstGeom>
        </p:spPr>
        <p:txBody>
          <a:bodyPr wrap="square">
            <a:spAutoFit/>
          </a:bodyPr>
          <a:lstStyle/>
          <a:p>
            <a:pPr algn="ctr"/>
            <a:r>
              <a:rPr lang="en-US" sz="3200" dirty="0" smtClean="0"/>
              <a:t>m </a:t>
            </a:r>
            <a:r>
              <a:rPr lang="en-US" sz="3200" dirty="0"/>
              <a:t>= Σ((Xi - X̄) * (Yi - Ȳ)) / Σ</a:t>
            </a:r>
            <a:r>
              <a:rPr lang="el-GR" sz="3200" dirty="0"/>
              <a:t>Σ((</a:t>
            </a:r>
            <a:r>
              <a:rPr lang="en-US" sz="3200" dirty="0"/>
              <a:t>Xi - X̄)^2</a:t>
            </a:r>
            <a:r>
              <a:rPr lang="en-US" sz="3200" dirty="0" smtClean="0"/>
              <a:t>)</a:t>
            </a:r>
          </a:p>
          <a:p>
            <a:pPr algn="ctr"/>
            <a:r>
              <a:rPr lang="en-US" sz="3200" dirty="0" smtClean="0"/>
              <a:t>OR</a:t>
            </a:r>
            <a:endParaRPr lang="en-US" sz="3200" dirty="0"/>
          </a:p>
        </p:txBody>
      </p:sp>
    </p:spTree>
    <p:extLst>
      <p:ext uri="{BB962C8B-B14F-4D97-AF65-F5344CB8AC3E}">
        <p14:creationId xmlns:p14="http://schemas.microsoft.com/office/powerpoint/2010/main" val="213946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Calculate Intercept</a:t>
            </a:r>
            <a:endParaRPr lang="en-US" dirty="0"/>
          </a:p>
        </p:txBody>
      </p:sp>
      <p:sp>
        <p:nvSpPr>
          <p:cNvPr id="3" name="Content Placeholder 2"/>
          <p:cNvSpPr>
            <a:spLocks noGrp="1"/>
          </p:cNvSpPr>
          <p:nvPr>
            <p:ph idx="1"/>
          </p:nvPr>
        </p:nvSpPr>
        <p:spPr/>
        <p:txBody>
          <a:bodyPr>
            <a:normAutofit/>
          </a:bodyPr>
          <a:lstStyle/>
          <a:p>
            <a:pPr algn="ctr"/>
            <a:endParaRPr lang="en-US" sz="5400" dirty="0" smtClean="0"/>
          </a:p>
          <a:p>
            <a:pPr marL="0" indent="0" algn="ctr">
              <a:buNone/>
            </a:pPr>
            <a:r>
              <a:rPr lang="en-US" sz="5400" dirty="0" smtClean="0"/>
              <a:t>b0 </a:t>
            </a:r>
            <a:r>
              <a:rPr lang="en-US" sz="5400" dirty="0"/>
              <a:t>= Ȳ - b1 * X̄  </a:t>
            </a:r>
          </a:p>
        </p:txBody>
      </p:sp>
      <p:sp>
        <p:nvSpPr>
          <p:cNvPr id="4" name="TextBox 3"/>
          <p:cNvSpPr txBox="1"/>
          <p:nvPr/>
        </p:nvSpPr>
        <p:spPr>
          <a:xfrm>
            <a:off x="8366333" y="2119356"/>
            <a:ext cx="968535" cy="646331"/>
          </a:xfrm>
          <a:prstGeom prst="rect">
            <a:avLst/>
          </a:prstGeom>
          <a:noFill/>
        </p:spPr>
        <p:txBody>
          <a:bodyPr wrap="none" rtlCol="0">
            <a:spAutoFit/>
          </a:bodyPr>
          <a:lstStyle/>
          <a:p>
            <a:r>
              <a:rPr lang="en-US" dirty="0" smtClean="0"/>
              <a:t>Y=MX+C</a:t>
            </a:r>
          </a:p>
          <a:p>
            <a:r>
              <a:rPr lang="en-US" dirty="0" smtClean="0"/>
              <a:t>C=Y-MX</a:t>
            </a:r>
            <a:endParaRPr lang="en-US" dirty="0"/>
          </a:p>
        </p:txBody>
      </p:sp>
    </p:spTree>
    <p:extLst>
      <p:ext uri="{BB962C8B-B14F-4D97-AF65-F5344CB8AC3E}">
        <p14:creationId xmlns:p14="http://schemas.microsoft.com/office/powerpoint/2010/main" val="37896556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u="sng" dirty="0"/>
              <a:t>Step 1: Calculate the Mean</a:t>
            </a:r>
          </a:p>
          <a:p>
            <a:r>
              <a:rPr lang="en-US" dirty="0" smtClean="0"/>
              <a:t> </a:t>
            </a:r>
            <a:r>
              <a:rPr lang="en-US" dirty="0"/>
              <a:t>Calculate the mean of X and Y. </a:t>
            </a:r>
            <a:endParaRPr lang="en-US" dirty="0" smtClean="0"/>
          </a:p>
          <a:p>
            <a:r>
              <a:rPr lang="en-US" dirty="0" smtClean="0"/>
              <a:t>  </a:t>
            </a:r>
            <a:r>
              <a:rPr lang="en-US" dirty="0"/>
              <a:t>- Mean of X (X̄) = (2 + 3 + 4 + 5 + 6) / 5 = 4 </a:t>
            </a:r>
            <a:endParaRPr lang="en-US" dirty="0" smtClean="0"/>
          </a:p>
          <a:p>
            <a:r>
              <a:rPr lang="en-US" dirty="0" smtClean="0"/>
              <a:t>  </a:t>
            </a:r>
            <a:r>
              <a:rPr lang="en-US" dirty="0"/>
              <a:t>- Mean of Y (Ȳ) = (70 + 80 + 85 + 90 + 95) / 5 = </a:t>
            </a:r>
            <a:r>
              <a:rPr lang="en-US" dirty="0" smtClean="0"/>
              <a:t>84</a:t>
            </a:r>
          </a:p>
          <a:p>
            <a:r>
              <a:rPr lang="en-US" b="1" u="sng" dirty="0" smtClean="0"/>
              <a:t>Step </a:t>
            </a:r>
            <a:r>
              <a:rPr lang="en-US" b="1" u="sng" dirty="0"/>
              <a:t>2: Calculate the Slope (</a:t>
            </a:r>
            <a:r>
              <a:rPr lang="en-US" b="1" u="sng" dirty="0" smtClean="0"/>
              <a:t>b1)</a:t>
            </a:r>
          </a:p>
          <a:p>
            <a:r>
              <a:rPr lang="en-US" dirty="0" smtClean="0"/>
              <a:t>Calculate </a:t>
            </a:r>
            <a:r>
              <a:rPr lang="en-US" dirty="0"/>
              <a:t>b1 using the formula:      b1 = Σ((Xi - X̄) * (Yi - Ȳ)) / </a:t>
            </a:r>
            <a:r>
              <a:rPr lang="en-US" dirty="0" smtClean="0"/>
              <a:t>Σ</a:t>
            </a:r>
            <a:r>
              <a:rPr lang="el-GR" dirty="0"/>
              <a:t>Σ((</a:t>
            </a:r>
            <a:r>
              <a:rPr lang="en-US" dirty="0"/>
              <a:t>Xi - X̄)^2</a:t>
            </a:r>
            <a:r>
              <a:rPr lang="en-US" dirty="0" smtClean="0"/>
              <a:t>)</a:t>
            </a:r>
            <a:endParaRPr lang="en-US" dirty="0"/>
          </a:p>
          <a:p>
            <a:r>
              <a:rPr lang="en-US" dirty="0"/>
              <a:t> b1 = ((2 - 4) * (70 - 84) + (3 - 4) * (80 - 84) + (4 - 4) * (85 - 84) + (5 - 4) * (90 - 84) + (6 - 4) * (95 - 84)) / ((2 - 4)^2 + (3 - 4)^2 + (4 - 4)^2 + (5 - 4)^2 + (6 - 4)^2)    </a:t>
            </a:r>
            <a:endParaRPr lang="en-US" dirty="0" smtClean="0"/>
          </a:p>
          <a:p>
            <a:r>
              <a:rPr lang="en-US" dirty="0" smtClean="0"/>
              <a:t>Calculate </a:t>
            </a:r>
            <a:r>
              <a:rPr lang="en-US" dirty="0"/>
              <a:t>the numerator and denominator separately, then divide to find b1.</a:t>
            </a:r>
          </a:p>
        </p:txBody>
      </p:sp>
    </p:spTree>
    <p:extLst>
      <p:ext uri="{BB962C8B-B14F-4D97-AF65-F5344CB8AC3E}">
        <p14:creationId xmlns:p14="http://schemas.microsoft.com/office/powerpoint/2010/main" val="312302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u="sng" dirty="0"/>
              <a:t>Step 3: Calculate the Intercept (b0)*3</a:t>
            </a:r>
            <a:r>
              <a:rPr lang="en-US" b="1" u="sng" dirty="0" smtClean="0"/>
              <a:t>.</a:t>
            </a:r>
          </a:p>
          <a:p>
            <a:r>
              <a:rPr lang="en-US" dirty="0" smtClean="0"/>
              <a:t>Calculate </a:t>
            </a:r>
            <a:r>
              <a:rPr lang="en-US" dirty="0"/>
              <a:t>b0 using the formula:      b0 = Ȳ - b1 * X̄  </a:t>
            </a:r>
            <a:endParaRPr lang="en-US" dirty="0" smtClean="0"/>
          </a:p>
          <a:p>
            <a:r>
              <a:rPr lang="en-US" dirty="0" smtClean="0"/>
              <a:t> - </a:t>
            </a:r>
            <a:r>
              <a:rPr lang="en-US" dirty="0"/>
              <a:t>Plug in the values:         b0 = 84 - b1 * </a:t>
            </a:r>
            <a:r>
              <a:rPr lang="en-US" dirty="0" smtClean="0"/>
              <a:t>4</a:t>
            </a:r>
            <a:endParaRPr lang="en-US" dirty="0"/>
          </a:p>
          <a:p>
            <a:r>
              <a:rPr lang="en-US" b="1" u="sng" dirty="0"/>
              <a:t>Step 4: Formulate the Linear Regression Equation*4</a:t>
            </a:r>
            <a:r>
              <a:rPr lang="en-US" b="1" u="sng" dirty="0" smtClean="0"/>
              <a:t>.</a:t>
            </a:r>
          </a:p>
          <a:p>
            <a:r>
              <a:rPr lang="en-US" dirty="0" smtClean="0"/>
              <a:t> </a:t>
            </a:r>
            <a:r>
              <a:rPr lang="en-US" dirty="0"/>
              <a:t>Now that you have found b0 and b1, you can formulate the linear regression equation:  </a:t>
            </a:r>
            <a:endParaRPr lang="en-US" dirty="0" smtClean="0"/>
          </a:p>
          <a:p>
            <a:r>
              <a:rPr lang="en-US" dirty="0" smtClean="0"/>
              <a:t> Y </a:t>
            </a:r>
            <a:r>
              <a:rPr lang="en-US" dirty="0"/>
              <a:t>= b0 + b1 * X   </a:t>
            </a:r>
            <a:endParaRPr lang="en-US" dirty="0" smtClean="0"/>
          </a:p>
          <a:p>
            <a:r>
              <a:rPr lang="en-US" dirty="0" smtClean="0"/>
              <a:t> Substituting </a:t>
            </a:r>
            <a:r>
              <a:rPr lang="en-US" dirty="0"/>
              <a:t>the values:      Y = (84 - b1 * 4) + b1 * </a:t>
            </a:r>
            <a:r>
              <a:rPr lang="en-US" dirty="0" smtClean="0"/>
              <a:t>X</a:t>
            </a:r>
          </a:p>
          <a:p>
            <a:r>
              <a:rPr lang="en-US" b="1" u="sng" dirty="0"/>
              <a:t>Step 5: Using the Equation*5. </a:t>
            </a:r>
            <a:endParaRPr lang="en-US" b="1" u="sng" dirty="0" smtClean="0"/>
          </a:p>
          <a:p>
            <a:r>
              <a:rPr lang="en-US" dirty="0" smtClean="0"/>
              <a:t>With </a:t>
            </a:r>
            <a:r>
              <a:rPr lang="en-US" dirty="0"/>
              <a:t>the equation Y = 84 - b1 * 4 + b1 * X, you can now predict exam scores (Y) based on the number of hours of study (X).</a:t>
            </a:r>
          </a:p>
        </p:txBody>
      </p:sp>
    </p:spTree>
    <p:extLst>
      <p:ext uri="{BB962C8B-B14F-4D97-AF65-F5344CB8AC3E}">
        <p14:creationId xmlns:p14="http://schemas.microsoft.com/office/powerpoint/2010/main" val="27726944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Uses</a:t>
            </a:r>
            <a:endParaRPr lang="en-US" dirty="0"/>
          </a:p>
        </p:txBody>
      </p:sp>
      <p:sp>
        <p:nvSpPr>
          <p:cNvPr id="3" name="Content Placeholder 2"/>
          <p:cNvSpPr>
            <a:spLocks noGrp="1"/>
          </p:cNvSpPr>
          <p:nvPr>
            <p:ph idx="1"/>
          </p:nvPr>
        </p:nvSpPr>
        <p:spPr>
          <a:xfrm>
            <a:off x="838200" y="1690688"/>
            <a:ext cx="10515600" cy="4351338"/>
          </a:xfrm>
        </p:spPr>
        <p:txBody>
          <a:bodyPr>
            <a:normAutofit/>
          </a:bodyPr>
          <a:lstStyle/>
          <a:p>
            <a:pPr>
              <a:buFont typeface="Arial" panose="020B0604020202020204" pitchFamily="34" charset="0"/>
              <a:buChar char="•"/>
            </a:pPr>
            <a:r>
              <a:rPr lang="en-US" dirty="0"/>
              <a:t>Forecasting continuous outcomes like house prices, stock prices, or sales. </a:t>
            </a:r>
          </a:p>
          <a:p>
            <a:pPr>
              <a:buFont typeface="Arial" panose="020B0604020202020204" pitchFamily="34" charset="0"/>
              <a:buChar char="•"/>
            </a:pPr>
            <a:r>
              <a:rPr lang="en-US" dirty="0"/>
              <a:t>Predicting the success of future retail sales or marketing campaigns to ensure resources are used effectively. </a:t>
            </a:r>
          </a:p>
          <a:p>
            <a:pPr>
              <a:buFont typeface="Arial" panose="020B0604020202020204" pitchFamily="34" charset="0"/>
              <a:buChar char="•"/>
            </a:pPr>
            <a:r>
              <a:rPr lang="en-US" dirty="0"/>
              <a:t>Predicting customer or user trends, such as on streaming services or e-commerce websites. </a:t>
            </a:r>
          </a:p>
          <a:p>
            <a:pPr>
              <a:buFont typeface="Arial" panose="020B0604020202020204" pitchFamily="34" charset="0"/>
              <a:buChar char="•"/>
            </a:pPr>
            <a:r>
              <a:rPr lang="en-US" dirty="0" err="1"/>
              <a:t>Analysing</a:t>
            </a:r>
            <a:r>
              <a:rPr lang="en-US" dirty="0"/>
              <a:t> datasets to establish the relationships between variables and an output. </a:t>
            </a:r>
          </a:p>
          <a:p>
            <a:pPr>
              <a:buFont typeface="Arial" panose="020B0604020202020204" pitchFamily="34" charset="0"/>
              <a:buChar char="•"/>
            </a:pPr>
            <a:r>
              <a:rPr lang="en-US" dirty="0"/>
              <a:t>Predicting interest rates or stock prices from a variety of factors. </a:t>
            </a:r>
          </a:p>
          <a:p>
            <a:pPr>
              <a:buFont typeface="Arial" panose="020B0604020202020204" pitchFamily="34" charset="0"/>
              <a:buChar char="•"/>
            </a:pPr>
            <a:r>
              <a:rPr lang="en-US" dirty="0"/>
              <a:t>Creating time series </a:t>
            </a:r>
            <a:r>
              <a:rPr lang="en-US" dirty="0" err="1"/>
              <a:t>visualisations</a:t>
            </a:r>
            <a:r>
              <a:rPr lang="en-US" dirty="0"/>
              <a:t>. </a:t>
            </a:r>
          </a:p>
        </p:txBody>
      </p:sp>
    </p:spTree>
    <p:extLst>
      <p:ext uri="{BB962C8B-B14F-4D97-AF65-F5344CB8AC3E}">
        <p14:creationId xmlns:p14="http://schemas.microsoft.com/office/powerpoint/2010/main" val="4192806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Function</a:t>
            </a:r>
            <a:endParaRPr lang="en-US" dirty="0"/>
          </a:p>
        </p:txBody>
      </p:sp>
      <p:pic>
        <p:nvPicPr>
          <p:cNvPr id="4" name="Content Placeholder 3"/>
          <p:cNvPicPr>
            <a:picLocks noGrp="1" noChangeAspect="1"/>
          </p:cNvPicPr>
          <p:nvPr>
            <p:ph idx="1"/>
          </p:nvPr>
        </p:nvPicPr>
        <p:blipFill>
          <a:blip r:embed="rId2"/>
          <a:stretch>
            <a:fillRect/>
          </a:stretch>
        </p:blipFill>
        <p:spPr>
          <a:xfrm>
            <a:off x="6349945" y="3600645"/>
            <a:ext cx="5448772" cy="2400508"/>
          </a:xfrm>
          <a:prstGeom prst="rect">
            <a:avLst/>
          </a:prstGeom>
        </p:spPr>
      </p:pic>
      <p:sp>
        <p:nvSpPr>
          <p:cNvPr id="3" name="Rectangle 2"/>
          <p:cNvSpPr/>
          <p:nvPr/>
        </p:nvSpPr>
        <p:spPr>
          <a:xfrm>
            <a:off x="410964" y="1979090"/>
            <a:ext cx="6096000" cy="1200329"/>
          </a:xfrm>
          <a:prstGeom prst="rect">
            <a:avLst/>
          </a:prstGeom>
        </p:spPr>
        <p:txBody>
          <a:bodyPr>
            <a:spAutoFit/>
          </a:bodyPr>
          <a:lstStyle/>
          <a:p>
            <a:pPr algn="just"/>
            <a:r>
              <a:rPr lang="en-US" dirty="0">
                <a:solidFill>
                  <a:srgbClr val="202124"/>
                </a:solidFill>
                <a:latin typeface="Times New Roman" panose="02020603050405020304" pitchFamily="18" charset="0"/>
                <a:cs typeface="Times New Roman" panose="02020603050405020304" pitchFamily="18" charset="0"/>
              </a:rPr>
              <a:t>Cost function </a:t>
            </a:r>
            <a:r>
              <a:rPr lang="en-US" dirty="0">
                <a:solidFill>
                  <a:srgbClr val="040C28"/>
                </a:solidFill>
                <a:latin typeface="Times New Roman" panose="02020603050405020304" pitchFamily="18" charset="0"/>
                <a:cs typeface="Times New Roman" panose="02020603050405020304" pitchFamily="18" charset="0"/>
              </a:rPr>
              <a:t>measures the performance of a machine learning model for a data set</a:t>
            </a:r>
            <a:r>
              <a:rPr lang="en-US" dirty="0">
                <a:solidFill>
                  <a:srgbClr val="202124"/>
                </a:solidFill>
                <a:latin typeface="Times New Roman" panose="02020603050405020304" pitchFamily="18" charset="0"/>
                <a:cs typeface="Times New Roman" panose="02020603050405020304" pitchFamily="18" charset="0"/>
              </a:rPr>
              <a:t>. Cost function quantifies the error between predicted and expected values and presents that error in the form of a single real number.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84059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2541" y="587052"/>
            <a:ext cx="10363200" cy="2271215"/>
          </a:xfrm>
        </p:spPr>
        <p:txBody>
          <a:bodyPr>
            <a:noAutofit/>
          </a:bodyPr>
          <a:lstStyle/>
          <a:p>
            <a:pPr algn="ctr"/>
            <a:r>
              <a:rPr lang="en-US" sz="4000" b="1" u="none" dirty="0"/>
              <a:t/>
            </a:r>
            <a:br>
              <a:rPr lang="en-US" sz="4000" b="1" u="none" dirty="0"/>
            </a:br>
            <a:r>
              <a:rPr lang="en-US" sz="4000" b="1" dirty="0"/>
              <a:t/>
            </a:r>
            <a:br>
              <a:rPr lang="en-US" sz="4000" b="1" dirty="0"/>
            </a:br>
            <a:r>
              <a:rPr lang="en-US" sz="4000" b="1" dirty="0"/>
              <a:t/>
            </a:r>
            <a:br>
              <a:rPr lang="en-US" sz="4000" b="1" dirty="0"/>
            </a:br>
            <a:r>
              <a:rPr lang="en-US" sz="4000" b="1" dirty="0"/>
              <a:t/>
            </a:r>
            <a:br>
              <a:rPr lang="en-US" sz="4000" b="1" dirty="0"/>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r>
              <a:rPr lang="en-US" sz="3600" u="sng" dirty="0" smtClean="0">
                <a:latin typeface="Times New Roman" panose="02020603050405020304" pitchFamily="18" charset="0"/>
                <a:cs typeface="Times New Roman" panose="02020603050405020304" pitchFamily="18" charset="0"/>
              </a:rPr>
              <a:t>Machine Learning</a:t>
            </a:r>
            <a:r>
              <a:rPr lang="en-US" sz="3600" b="1" u="none" dirty="0">
                <a:latin typeface="Times New Roman" panose="02020603050405020304" pitchFamily="18" charset="0"/>
                <a:cs typeface="Times New Roman" panose="02020603050405020304" pitchFamily="18" charset="0"/>
              </a:rPr>
              <a:t/>
            </a:r>
            <a:br>
              <a:rPr lang="en-US" sz="3600" b="1" u="none" dirty="0">
                <a:latin typeface="Times New Roman" panose="02020603050405020304" pitchFamily="18" charset="0"/>
                <a:cs typeface="Times New Roman" panose="02020603050405020304" pitchFamily="18" charset="0"/>
              </a:rPr>
            </a:br>
            <a:r>
              <a:rPr lang="en-US" sz="2400" b="1" u="none" dirty="0">
                <a:latin typeface="Times New Roman" panose="02020603050405020304" pitchFamily="18" charset="0"/>
                <a:cs typeface="Times New Roman" panose="02020603050405020304" pitchFamily="18" charset="0"/>
              </a:rPr>
              <a:t>Credit Hours: </a:t>
            </a:r>
            <a:r>
              <a:rPr lang="en-US" sz="2400" b="1" dirty="0" smtClean="0">
                <a:latin typeface="Times New Roman" panose="02020603050405020304" pitchFamily="18" charset="0"/>
                <a:cs typeface="Times New Roman" panose="02020603050405020304" pitchFamily="18" charset="0"/>
              </a:rPr>
              <a:t>(2+1</a:t>
            </a:r>
            <a:r>
              <a:rPr lang="en-US" sz="2400" b="1" dirty="0">
                <a:latin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itle 1"/>
          <p:cNvSpPr txBox="1">
            <a:spLocks/>
          </p:cNvSpPr>
          <p:nvPr/>
        </p:nvSpPr>
        <p:spPr>
          <a:xfrm>
            <a:off x="812800" y="5029200"/>
            <a:ext cx="10363200" cy="1470025"/>
          </a:xfrm>
          <a:prstGeom prst="rect">
            <a:avLst/>
          </a:prstGeom>
        </p:spPr>
        <p:txBody>
          <a:bodyPr vert="horz" lIns="108855" tIns="54428" rIns="108855" bIns="54428" rtlCol="0" anchor="ctr">
            <a:normAutofit/>
          </a:bodyPr>
          <a:lstStyle>
            <a:lvl1pPr algn="ctr" defTabSz="914400" rtl="0" eaLnBrk="1" latinLnBrk="0" hangingPunct="1">
              <a:spcBef>
                <a:spcPct val="0"/>
              </a:spcBef>
              <a:buNone/>
              <a:defRPr sz="3600" u="sng" kern="1200">
                <a:solidFill>
                  <a:schemeClr val="tx1"/>
                </a:solidFill>
                <a:latin typeface="Arial" pitchFamily="34" charset="0"/>
                <a:ea typeface="+mj-ea"/>
                <a:cs typeface="Arial" pitchFamily="34" charset="0"/>
              </a:defRPr>
            </a:lvl1pPr>
          </a:lstStyle>
          <a:p>
            <a:pPr defTabSz="1219169">
              <a:lnSpc>
                <a:spcPct val="80000"/>
              </a:lnSpc>
              <a:spcBef>
                <a:spcPts val="0"/>
              </a:spcBef>
            </a:pPr>
            <a:r>
              <a:rPr lang="en-US" sz="2800" b="1" u="none" spc="-85" dirty="0">
                <a:solidFill>
                  <a:srgbClr val="000000"/>
                </a:solidFill>
                <a:latin typeface="Times New Roman" panose="02020603050405020304" pitchFamily="18" charset="0"/>
                <a:ea typeface="+mn-ea"/>
                <a:cs typeface="Times New Roman" panose="02020603050405020304" pitchFamily="18" charset="0"/>
              </a:rPr>
              <a:t>Presenter</a:t>
            </a:r>
          </a:p>
          <a:p>
            <a:pPr defTabSz="1219169">
              <a:lnSpc>
                <a:spcPct val="80000"/>
              </a:lnSpc>
              <a:spcBef>
                <a:spcPts val="0"/>
              </a:spcBef>
            </a:pPr>
            <a:r>
              <a:rPr lang="en-US" sz="2800" b="1" u="none" spc="-85" dirty="0">
                <a:solidFill>
                  <a:srgbClr val="000000"/>
                </a:solidFill>
                <a:latin typeface="Times New Roman" panose="02020603050405020304" pitchFamily="18" charset="0"/>
                <a:ea typeface="+mn-ea"/>
                <a:cs typeface="Times New Roman" panose="02020603050405020304" pitchFamily="18" charset="0"/>
              </a:rPr>
              <a:t>Ms. Qurat-</a:t>
            </a:r>
            <a:r>
              <a:rPr lang="en-US" sz="2800" b="1" u="none" spc="-85" dirty="0" err="1">
                <a:solidFill>
                  <a:srgbClr val="000000"/>
                </a:solidFill>
                <a:latin typeface="Times New Roman" panose="02020603050405020304" pitchFamily="18" charset="0"/>
                <a:ea typeface="+mn-ea"/>
                <a:cs typeface="Times New Roman" panose="02020603050405020304" pitchFamily="18" charset="0"/>
              </a:rPr>
              <a:t>ul</a:t>
            </a:r>
            <a:r>
              <a:rPr lang="en-US" sz="2800" b="1" u="none" spc="-85" dirty="0">
                <a:solidFill>
                  <a:srgbClr val="000000"/>
                </a:solidFill>
                <a:latin typeface="Times New Roman" panose="02020603050405020304" pitchFamily="18" charset="0"/>
                <a:ea typeface="+mn-ea"/>
                <a:cs typeface="Times New Roman" panose="02020603050405020304" pitchFamily="18" charset="0"/>
              </a:rPr>
              <a:t>-Ain Raja</a:t>
            </a:r>
          </a:p>
        </p:txBody>
      </p:sp>
      <p:pic>
        <p:nvPicPr>
          <p:cNvPr id="6" name="Picture 2" descr="C:\Users\Hp\Pictures\download.png"/>
          <p:cNvPicPr>
            <a:picLocks noChangeAspect="1" noChangeArrowheads="1"/>
          </p:cNvPicPr>
          <p:nvPr/>
        </p:nvPicPr>
        <p:blipFill rotWithShape="1">
          <a:blip r:embed="rId2">
            <a:extLst>
              <a:ext uri="{28A0092B-C50C-407E-A947-70E740481C1C}">
                <a14:useLocalDpi xmlns:a14="http://schemas.microsoft.com/office/drawing/2010/main" val="0"/>
              </a:ext>
            </a:extLst>
          </a:blip>
          <a:srcRect l="12442" t="13146" r="12212" b="14441"/>
          <a:stretch/>
        </p:blipFill>
        <p:spPr bwMode="auto">
          <a:xfrm>
            <a:off x="4789072" y="2105837"/>
            <a:ext cx="2590800" cy="2662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491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2437" y="871220"/>
            <a:ext cx="6930736" cy="4100685"/>
          </a:xfrm>
          <a:prstGeom prst="rect">
            <a:avLst/>
          </a:prstGeom>
        </p:spPr>
      </p:pic>
    </p:spTree>
    <p:extLst>
      <p:ext uri="{BB962C8B-B14F-4D97-AF65-F5344CB8AC3E}">
        <p14:creationId xmlns:p14="http://schemas.microsoft.com/office/powerpoint/2010/main" val="3985590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223" y="2286522"/>
            <a:ext cx="10515600" cy="1325563"/>
          </a:xfrm>
        </p:spPr>
        <p:txBody>
          <a:bodyPr/>
          <a:lstStyle/>
          <a:p>
            <a:pPr algn="ctr"/>
            <a:r>
              <a:rPr lang="en-US" u="sng" dirty="0"/>
              <a:t>Thank</a:t>
            </a:r>
            <a:r>
              <a:rPr lang="en-US" dirty="0"/>
              <a:t> </a:t>
            </a:r>
            <a:r>
              <a:rPr lang="en-US" u="sng" dirty="0"/>
              <a:t>You</a:t>
            </a:r>
            <a:r>
              <a:rPr lang="en-US" dirty="0"/>
              <a:t>!</a:t>
            </a:r>
          </a:p>
        </p:txBody>
      </p:sp>
    </p:spTree>
    <p:extLst>
      <p:ext uri="{BB962C8B-B14F-4D97-AF65-F5344CB8AC3E}">
        <p14:creationId xmlns:p14="http://schemas.microsoft.com/office/powerpoint/2010/main" val="194159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6513" y="2509808"/>
            <a:ext cx="10515600" cy="1325563"/>
          </a:xfrm>
        </p:spPr>
        <p:style>
          <a:lnRef idx="2">
            <a:schemeClr val="accent2"/>
          </a:lnRef>
          <a:fillRef idx="1">
            <a:schemeClr val="lt1"/>
          </a:fillRef>
          <a:effectRef idx="0">
            <a:schemeClr val="accent2"/>
          </a:effectRef>
          <a:fontRef idx="minor">
            <a:schemeClr val="dk1"/>
          </a:fontRef>
        </p:style>
        <p:txBody>
          <a:bodyPr/>
          <a:lstStyle/>
          <a:p>
            <a:r>
              <a:rPr lang="en-US" dirty="0" smtClean="0"/>
              <a:t>Regression</a:t>
            </a:r>
            <a:endParaRPr lang="en-US" dirty="0"/>
          </a:p>
        </p:txBody>
      </p:sp>
    </p:spTree>
    <p:extLst>
      <p:ext uri="{BB962C8B-B14F-4D97-AF65-F5344CB8AC3E}">
        <p14:creationId xmlns:p14="http://schemas.microsoft.com/office/powerpoint/2010/main" val="16414382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a:t>
            </a:r>
            <a:endParaRPr lang="en-US" dirty="0"/>
          </a:p>
        </p:txBody>
      </p:sp>
      <p:sp>
        <p:nvSpPr>
          <p:cNvPr id="3" name="Content Placeholder 2"/>
          <p:cNvSpPr>
            <a:spLocks noGrp="1"/>
          </p:cNvSpPr>
          <p:nvPr>
            <p:ph idx="1"/>
          </p:nvPr>
        </p:nvSpPr>
        <p:spPr/>
        <p:txBody>
          <a:bodyPr>
            <a:normAutofit fontScale="92500"/>
          </a:bodyPr>
          <a:lstStyle/>
          <a:p>
            <a:pPr algn="just"/>
            <a:r>
              <a:rPr lang="en-US" sz="2000" dirty="0"/>
              <a:t>Linear Regression is an algorithm that belongs to supervised Machine Learning. It tries to apply relations that will predict the outcome of an event based on the independent variable data points. </a:t>
            </a:r>
            <a:endParaRPr lang="en-US" sz="2000" dirty="0" smtClean="0"/>
          </a:p>
          <a:p>
            <a:pPr algn="just"/>
            <a:r>
              <a:rPr lang="en-US" sz="2000" dirty="0" smtClean="0"/>
              <a:t>The </a:t>
            </a:r>
            <a:r>
              <a:rPr lang="en-US" sz="2000" dirty="0"/>
              <a:t>relation is usually a straight line that best fits the different data points as close as possible. The output is of a continuous form, i.e., numerical value</a:t>
            </a:r>
            <a:r>
              <a:rPr lang="en-US" sz="2000" dirty="0" smtClean="0"/>
              <a:t>.</a:t>
            </a:r>
          </a:p>
          <a:p>
            <a:pPr algn="just"/>
            <a:r>
              <a:rPr lang="en-US" sz="2000" dirty="0" smtClean="0"/>
              <a:t>For </a:t>
            </a:r>
            <a:r>
              <a:rPr lang="en-US" sz="2000" dirty="0"/>
              <a:t>example, the output could be revenue or sales in currency, the number of products sold, etc. In the above example, the independent variable can be single or multiple. </a:t>
            </a:r>
            <a:endParaRPr lang="en-US" sz="2000" dirty="0" smtClean="0"/>
          </a:p>
          <a:p>
            <a:pPr algn="just"/>
            <a:r>
              <a:rPr lang="en-US" sz="2000" dirty="0" smtClean="0"/>
              <a:t>In </a:t>
            </a:r>
            <a:r>
              <a:rPr lang="en-US" sz="2000" dirty="0"/>
              <a:t>Machine Learning, and in statistical modeling, that relationship is used to predict the outcome of future events</a:t>
            </a:r>
            <a:r>
              <a:rPr lang="en-US" sz="2000" dirty="0" smtClean="0"/>
              <a:t>.</a:t>
            </a:r>
          </a:p>
          <a:p>
            <a:pPr marL="0" indent="0" algn="just">
              <a:buNone/>
            </a:pPr>
            <a:endParaRPr lang="en-US" sz="2000" dirty="0" smtClean="0"/>
          </a:p>
          <a:p>
            <a:pPr lvl="1"/>
            <a:r>
              <a:rPr lang="en-US" sz="1600" dirty="0"/>
              <a:t>Simple Linear Regression </a:t>
            </a:r>
          </a:p>
          <a:p>
            <a:pPr lvl="1"/>
            <a:r>
              <a:rPr lang="en-US" sz="1600" dirty="0"/>
              <a:t>Multiple linear regression </a:t>
            </a:r>
          </a:p>
          <a:p>
            <a:pPr lvl="1"/>
            <a:r>
              <a:rPr lang="en-US" sz="1600" dirty="0"/>
              <a:t>Logistic regression</a:t>
            </a:r>
            <a:r>
              <a:rPr lang="en-US" dirty="0"/>
              <a:t> </a:t>
            </a:r>
          </a:p>
        </p:txBody>
      </p:sp>
    </p:spTree>
    <p:extLst>
      <p:ext uri="{BB962C8B-B14F-4D97-AF65-F5344CB8AC3E}">
        <p14:creationId xmlns:p14="http://schemas.microsoft.com/office/powerpoint/2010/main" val="3182198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Linear regression</a:t>
            </a:r>
            <a:endParaRPr lang="en-US" b="1" dirty="0"/>
          </a:p>
        </p:txBody>
      </p:sp>
      <p:sp>
        <p:nvSpPr>
          <p:cNvPr id="3" name="Content Placeholder 2"/>
          <p:cNvSpPr>
            <a:spLocks noGrp="1"/>
          </p:cNvSpPr>
          <p:nvPr>
            <p:ph idx="1"/>
          </p:nvPr>
        </p:nvSpPr>
        <p:spPr/>
        <p:txBody>
          <a:bodyPr/>
          <a:lstStyle/>
          <a:p>
            <a:pPr algn="just"/>
            <a:r>
              <a:rPr lang="en-US" dirty="0"/>
              <a:t>Since the Linear Regression algorithm represents a linear relationship between a dependent (y) and one or more independent (y) variables, it is known as Linear Regression. </a:t>
            </a:r>
            <a:endParaRPr lang="en-US" dirty="0" smtClean="0"/>
          </a:p>
          <a:p>
            <a:pPr algn="just"/>
            <a:r>
              <a:rPr lang="en-US" dirty="0" smtClean="0"/>
              <a:t>This </a:t>
            </a:r>
            <a:r>
              <a:rPr lang="en-US" dirty="0"/>
              <a:t>means it finds how the value of the dependent variable changes according to the change in the value of the independent variable</a:t>
            </a:r>
            <a:r>
              <a:rPr lang="en-US" dirty="0" smtClean="0"/>
              <a:t>.</a:t>
            </a:r>
          </a:p>
          <a:p>
            <a:pPr algn="just"/>
            <a:r>
              <a:rPr lang="en-US" dirty="0" smtClean="0"/>
              <a:t> </a:t>
            </a:r>
            <a:r>
              <a:rPr lang="en-US" dirty="0"/>
              <a:t>The relation between independent and dependent variables is a straight line with a slope. </a:t>
            </a:r>
          </a:p>
        </p:txBody>
      </p:sp>
    </p:spTree>
    <p:extLst>
      <p:ext uri="{BB962C8B-B14F-4D97-AF65-F5344CB8AC3E}">
        <p14:creationId xmlns:p14="http://schemas.microsoft.com/office/powerpoint/2010/main" val="2704936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785600" y="933101"/>
            <a:ext cx="6620799" cy="4991797"/>
          </a:xfrm>
          <a:prstGeom prst="rect">
            <a:avLst/>
          </a:prstGeom>
        </p:spPr>
      </p:pic>
    </p:spTree>
    <p:extLst>
      <p:ext uri="{BB962C8B-B14F-4D97-AF65-F5344CB8AC3E}">
        <p14:creationId xmlns:p14="http://schemas.microsoft.com/office/powerpoint/2010/main" val="391040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82538" y="1630259"/>
            <a:ext cx="6832640" cy="3869454"/>
          </a:xfrm>
          <a:prstGeom prst="rect">
            <a:avLst/>
          </a:prstGeom>
        </p:spPr>
      </p:pic>
    </p:spTree>
    <p:extLst>
      <p:ext uri="{BB962C8B-B14F-4D97-AF65-F5344CB8AC3E}">
        <p14:creationId xmlns:p14="http://schemas.microsoft.com/office/powerpoint/2010/main" val="1544799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Simple Linear Regression</a:t>
            </a:r>
            <a:endParaRPr lang="en-US" u="sng"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This is one of the most common and interesting type of Regression technique. Here we predict a target variable Y based on the input variable X. A linear relationship should exist between target variable and predictor and so comes the name Linear Regression</a:t>
            </a:r>
            <a:r>
              <a:rPr lang="en-US" dirty="0" smtClean="0"/>
              <a:t>.</a:t>
            </a:r>
          </a:p>
          <a:p>
            <a:pPr>
              <a:buFont typeface="Wingdings" panose="05000000000000000000" pitchFamily="2" charset="2"/>
              <a:buChar char="§"/>
            </a:pPr>
            <a:r>
              <a:rPr lang="en-US" dirty="0"/>
              <a:t>A simple straight-line equation involving slope (</a:t>
            </a:r>
            <a:r>
              <a:rPr lang="en-US" dirty="0" err="1"/>
              <a:t>dy</a:t>
            </a:r>
            <a:r>
              <a:rPr lang="en-US" dirty="0"/>
              <a:t>/dx) and intercept (an integer/continuous value) is utilized in simple Linear Regression. Here a simple form is: </a:t>
            </a:r>
          </a:p>
          <a:p>
            <a:pPr>
              <a:buFont typeface="Wingdings" panose="05000000000000000000" pitchFamily="2" charset="2"/>
              <a:buChar char="§"/>
            </a:pPr>
            <a:r>
              <a:rPr lang="en-US" dirty="0"/>
              <a:t>y=</a:t>
            </a:r>
            <a:r>
              <a:rPr lang="en-US" dirty="0" err="1"/>
              <a:t>mx+c</a:t>
            </a:r>
            <a:r>
              <a:rPr lang="en-US" dirty="0"/>
              <a:t> where y denotes the output x is the independent variable, and c is the intercept when x=0. With this equation, the algorithm trains the model of machine learning and gives the most accurate output </a:t>
            </a:r>
          </a:p>
        </p:txBody>
      </p:sp>
    </p:spTree>
    <p:extLst>
      <p:ext uri="{BB962C8B-B14F-4D97-AF65-F5344CB8AC3E}">
        <p14:creationId xmlns:p14="http://schemas.microsoft.com/office/powerpoint/2010/main" val="4181078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2566552" y="1413028"/>
            <a:ext cx="6919560" cy="4305673"/>
          </a:xfrm>
          <a:prstGeom prst="rect">
            <a:avLst/>
          </a:prstGeom>
        </p:spPr>
      </p:pic>
      <p:sp>
        <p:nvSpPr>
          <p:cNvPr id="2" name="TextBox 1"/>
          <p:cNvSpPr txBox="1"/>
          <p:nvPr/>
        </p:nvSpPr>
        <p:spPr>
          <a:xfrm>
            <a:off x="5580403" y="3033757"/>
            <a:ext cx="907108" cy="369332"/>
          </a:xfrm>
          <a:prstGeom prst="rect">
            <a:avLst/>
          </a:prstGeom>
          <a:noFill/>
        </p:spPr>
        <p:txBody>
          <a:bodyPr wrap="none" rtlCol="0">
            <a:spAutoFit/>
          </a:bodyPr>
          <a:lstStyle/>
          <a:p>
            <a:r>
              <a:rPr lang="en-US" dirty="0" smtClean="0"/>
              <a:t>Y=</a:t>
            </a:r>
            <a:r>
              <a:rPr lang="en-US" dirty="0" err="1" smtClean="0"/>
              <a:t>mx+c</a:t>
            </a:r>
            <a:endParaRPr lang="en-US" dirty="0"/>
          </a:p>
        </p:txBody>
      </p:sp>
    </p:spTree>
    <p:extLst>
      <p:ext uri="{BB962C8B-B14F-4D97-AF65-F5344CB8AC3E}">
        <p14:creationId xmlns:p14="http://schemas.microsoft.com/office/powerpoint/2010/main" val="1226760807"/>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1310</TotalTime>
  <Words>661</Words>
  <Application>Microsoft Office PowerPoint</Application>
  <PresentationFormat>Custom</PresentationFormat>
  <Paragraphs>87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PowerPoint Presentation</vt:lpstr>
      <vt:lpstr>     Machine Learning Credit Hours: (2+1)  </vt:lpstr>
      <vt:lpstr>Regression</vt:lpstr>
      <vt:lpstr>Regression</vt:lpstr>
      <vt:lpstr>Linear regression</vt:lpstr>
      <vt:lpstr>PowerPoint Presentation</vt:lpstr>
      <vt:lpstr>PowerPoint Presentation</vt:lpstr>
      <vt:lpstr>Simple Linear Regression</vt:lpstr>
      <vt:lpstr>PowerPoint Presentation</vt:lpstr>
      <vt:lpstr>PowerPoint Presentation</vt:lpstr>
      <vt:lpstr>Multiple Linear Regression</vt:lpstr>
      <vt:lpstr>Example</vt:lpstr>
      <vt:lpstr>Calculating Line of Linear Regression</vt:lpstr>
      <vt:lpstr>Calculate Slope</vt:lpstr>
      <vt:lpstr>Calculate Intercept</vt:lpstr>
      <vt:lpstr>PowerPoint Presentation</vt:lpstr>
      <vt:lpstr>PowerPoint Presentation</vt:lpstr>
      <vt:lpstr>Uses</vt:lpstr>
      <vt:lpstr>Cost Function</vt:lpstr>
      <vt:lpstr>PowerPoint Presentation</vt:lpstr>
      <vt:lpstr>Thank You!</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Nida</cp:lastModifiedBy>
  <cp:revision>69</cp:revision>
  <dcterms:created xsi:type="dcterms:W3CDTF">2022-10-03T06:59:35Z</dcterms:created>
  <dcterms:modified xsi:type="dcterms:W3CDTF">2024-11-05T00:49:12Z</dcterms:modified>
</cp:coreProperties>
</file>