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</p:sldMasterIdLst>
  <p:notesMasterIdLst>
    <p:notesMasterId r:id="rId15"/>
  </p:notesMasterIdLst>
  <p:sldIdLst>
    <p:sldId id="344" r:id="rId2"/>
    <p:sldId id="345" r:id="rId3"/>
    <p:sldId id="385" r:id="rId4"/>
    <p:sldId id="382" r:id="rId5"/>
    <p:sldId id="346" r:id="rId6"/>
    <p:sldId id="347" r:id="rId7"/>
    <p:sldId id="387" r:id="rId8"/>
    <p:sldId id="388" r:id="rId9"/>
    <p:sldId id="389" r:id="rId10"/>
    <p:sldId id="390" r:id="rId11"/>
    <p:sldId id="384" r:id="rId12"/>
    <p:sldId id="348" r:id="rId13"/>
    <p:sldId id="38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99" autoAdjust="0"/>
    <p:restoredTop sz="88204" autoAdjust="0"/>
  </p:normalViewPr>
  <p:slideViewPr>
    <p:cSldViewPr>
      <p:cViewPr varScale="1">
        <p:scale>
          <a:sx n="61" d="100"/>
          <a:sy n="61" d="100"/>
        </p:scale>
        <p:origin x="143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174732-1578-43B5-BFAA-39385274D391}" type="datetimeFigureOut">
              <a:rPr lang="en-US" smtClean="0"/>
              <a:pPr/>
              <a:t>4/15/2024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7E07D3-6A68-403A-8F94-90E9F76388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329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981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242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7274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3915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4837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0093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Macro-average gives equal weight to each class, regardless of the number of instances. Micro-averaging, on the other hand, aggregates the counts of true positives, false positives, and false negatives across all classes and then calculates the performance metric based on the total counts.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7E07D3-6A68-403A-8F94-90E9F76388F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7168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2955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299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7C8B7277-D9A2-4C89-A1C1-72FF03B2B65C}" type="datetimeFigureOut">
              <a:rPr lang="en-US" smtClean="0"/>
              <a:pPr/>
              <a:t>4/15/2024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CD3A2BF2-13DD-4BFC-82A9-5947A49DA4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B7277-D9A2-4C89-A1C1-72FF03B2B65C}" type="datetimeFigureOut">
              <a:rPr lang="en-US" smtClean="0"/>
              <a:pPr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A2BF2-13DD-4BFC-82A9-5947A49DA4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B7277-D9A2-4C89-A1C1-72FF03B2B65C}" type="datetimeFigureOut">
              <a:rPr lang="en-US" smtClean="0"/>
              <a:pPr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A2BF2-13DD-4BFC-82A9-5947A49DA4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402638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71600"/>
            <a:ext cx="84582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4000500"/>
            <a:ext cx="84582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3C8608-41E1-4064-AE8A-1018BBDF62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C8B7277-D9A2-4C89-A1C1-72FF03B2B65C}" type="datetimeFigureOut">
              <a:rPr lang="en-US" smtClean="0"/>
              <a:pPr/>
              <a:t>4/15/2024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D3A2BF2-13DD-4BFC-82A9-5947A49DA4E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7C8B7277-D9A2-4C89-A1C1-72FF03B2B65C}" type="datetimeFigureOut">
              <a:rPr lang="en-US" smtClean="0"/>
              <a:pPr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CD3A2BF2-13DD-4BFC-82A9-5947A49DA4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B7277-D9A2-4C89-A1C1-72FF03B2B65C}" type="datetimeFigureOut">
              <a:rPr lang="en-US" smtClean="0"/>
              <a:pPr/>
              <a:t>4/15/2024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A2BF2-13DD-4BFC-82A9-5947A49DA4E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B7277-D9A2-4C89-A1C1-72FF03B2B65C}" type="datetimeFigureOut">
              <a:rPr lang="en-US" smtClean="0"/>
              <a:pPr/>
              <a:t>4/15/2024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A2BF2-13DD-4BFC-82A9-5947A49DA4E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C8B7277-D9A2-4C89-A1C1-72FF03B2B65C}" type="datetimeFigureOut">
              <a:rPr lang="en-US" smtClean="0"/>
              <a:pPr/>
              <a:t>4/15/2024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D3A2BF2-13DD-4BFC-82A9-5947A49DA4E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B7277-D9A2-4C89-A1C1-72FF03B2B65C}" type="datetimeFigureOut">
              <a:rPr lang="en-US" smtClean="0"/>
              <a:pPr/>
              <a:t>4/15/2024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A2BF2-13DD-4BFC-82A9-5947A49DA4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C8B7277-D9A2-4C89-A1C1-72FF03B2B65C}" type="datetimeFigureOut">
              <a:rPr lang="en-US" smtClean="0"/>
              <a:pPr/>
              <a:t>4/15/2024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D3A2BF2-13DD-4BFC-82A9-5947A49DA4E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C8B7277-D9A2-4C89-A1C1-72FF03B2B65C}" type="datetimeFigureOut">
              <a:rPr lang="en-US" smtClean="0"/>
              <a:pPr/>
              <a:t>4/15/2024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D3A2BF2-13DD-4BFC-82A9-5947A49DA4E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C8B7277-D9A2-4C89-A1C1-72FF03B2B65C}" type="datetimeFigureOut">
              <a:rPr lang="en-US" smtClean="0"/>
              <a:pPr/>
              <a:t>4/15/2024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D3A2BF2-13DD-4BFC-82A9-5947A49DA4E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 Evaluation and Selection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sz="2400" dirty="0"/>
              <a:t>Evaluation metrics: How can we measure accuracy?  Other metrics to consider?</a:t>
            </a:r>
          </a:p>
          <a:p>
            <a:pPr>
              <a:lnSpc>
                <a:spcPct val="110000"/>
              </a:lnSpc>
            </a:pPr>
            <a:endParaRPr lang="en-US" sz="2400" dirty="0"/>
          </a:p>
          <a:p>
            <a:pPr>
              <a:lnSpc>
                <a:spcPct val="110000"/>
              </a:lnSpc>
            </a:pPr>
            <a:r>
              <a:rPr lang="en-US" sz="2400" dirty="0"/>
              <a:t>Use </a:t>
            </a:r>
            <a:r>
              <a:rPr lang="en-US" sz="2400" b="1" dirty="0"/>
              <a:t>validation test set</a:t>
            </a:r>
            <a:r>
              <a:rPr lang="en-US" sz="2400" dirty="0"/>
              <a:t> of class-labeled tuples instead of training set when assessing accuracy</a:t>
            </a:r>
          </a:p>
          <a:p>
            <a:pPr>
              <a:lnSpc>
                <a:spcPct val="110000"/>
              </a:lnSpc>
            </a:pPr>
            <a:endParaRPr lang="en-US" sz="2400" dirty="0"/>
          </a:p>
          <a:p>
            <a:pPr>
              <a:lnSpc>
                <a:spcPct val="110000"/>
              </a:lnSpc>
            </a:pPr>
            <a:r>
              <a:rPr lang="en-US" sz="2400" dirty="0"/>
              <a:t>Some of the measures are:</a:t>
            </a:r>
          </a:p>
          <a:p>
            <a:pPr lvl="1">
              <a:lnSpc>
                <a:spcPct val="110000"/>
              </a:lnSpc>
            </a:pPr>
            <a:r>
              <a:rPr lang="en-US" sz="2200" dirty="0"/>
              <a:t>Accuracy – </a:t>
            </a:r>
            <a:r>
              <a:rPr lang="en-US" sz="2000" dirty="0"/>
              <a:t>suitable when class tuples are evenly distributed</a:t>
            </a:r>
          </a:p>
          <a:p>
            <a:pPr lvl="1">
              <a:lnSpc>
                <a:spcPct val="110000"/>
              </a:lnSpc>
            </a:pPr>
            <a:r>
              <a:rPr lang="en-US" sz="2200" dirty="0"/>
              <a:t>Precision  - </a:t>
            </a:r>
            <a:r>
              <a:rPr lang="en-US" sz="2000" dirty="0"/>
              <a:t>suitable when class tuples are not evenly distributed</a:t>
            </a:r>
            <a:endParaRPr lang="en-US" sz="2200" dirty="0"/>
          </a:p>
          <a:p>
            <a:pPr lvl="1">
              <a:lnSpc>
                <a:spcPct val="110000"/>
              </a:lnSpc>
            </a:pPr>
            <a:r>
              <a:rPr lang="en-US" sz="2200" dirty="0"/>
              <a:t>Recall - Sensitivity</a:t>
            </a:r>
          </a:p>
          <a:p>
            <a:pPr>
              <a:lnSpc>
                <a:spcPct val="110000"/>
              </a:lnSpc>
            </a:pPr>
            <a:endParaRPr lang="en-US" sz="2400" dirty="0"/>
          </a:p>
        </p:txBody>
      </p:sp>
      <p:sp>
        <p:nvSpPr>
          <p:cNvPr id="51204" name="Slide Number Placeholder 7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FD00EA0B-ADD6-4236-ACBD-AA0BDCAACE67}" type="slidenum">
              <a:rPr lang="en-US" sz="1200" b="1">
                <a:latin typeface="Calibri" pitchFamily="34" charset="0"/>
              </a:rPr>
              <a:pPr algn="r"/>
              <a:t>1</a:t>
            </a:fld>
            <a:endParaRPr lang="en-US" sz="1200" b="1"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Macro-average </a:t>
            </a:r>
            <a:r>
              <a:rPr lang="en-US" dirty="0"/>
              <a:t>gives equal weight to each class, regardless of the number of instances. Micro-averaging, on the other hand, aggregates the counts of true positives, false positives, and false negatives across all classes and then calculates the performance metric based on the total counts.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294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7" descr="8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72519" y="3337468"/>
            <a:ext cx="4267200" cy="82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277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402638" cy="1219200"/>
          </a:xfrm>
        </p:spPr>
        <p:txBody>
          <a:bodyPr>
            <a:noAutofit/>
          </a:bodyPr>
          <a:lstStyle/>
          <a:p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Classifier Evaluation Metrics: </a:t>
            </a:r>
            <a:b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Precision and Recall, and F-measures</a:t>
            </a:r>
          </a:p>
        </p:txBody>
      </p:sp>
      <p:sp>
        <p:nvSpPr>
          <p:cNvPr id="54278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57187" y="612859"/>
            <a:ext cx="8429625" cy="54864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sz="2400" dirty="0"/>
              <a:t>The F-score is a way of combining the precision and recall of the model, and it is defined as the harmonic mean of the model’s precision and recall.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Inverse relationship between precision &amp; recall</a:t>
            </a:r>
          </a:p>
          <a:p>
            <a:pPr>
              <a:lnSpc>
                <a:spcPct val="80000"/>
              </a:lnSpc>
            </a:pPr>
            <a:r>
              <a:rPr lang="en-US" sz="2400" b="1" i="1" dirty="0"/>
              <a:t>F</a:t>
            </a:r>
            <a:r>
              <a:rPr lang="en-US" sz="2400" b="1" dirty="0"/>
              <a:t> measure (</a:t>
            </a:r>
            <a:r>
              <a:rPr lang="en-US" sz="2400" b="1" i="1" dirty="0"/>
              <a:t>F</a:t>
            </a:r>
            <a:r>
              <a:rPr lang="en-US" sz="2400" b="1" i="1" baseline="-25000" dirty="0"/>
              <a:t>1</a:t>
            </a:r>
            <a:r>
              <a:rPr lang="en-US" sz="2400" b="1" dirty="0"/>
              <a:t> </a:t>
            </a:r>
            <a:r>
              <a:rPr lang="en-US" sz="2400" dirty="0"/>
              <a:t>or</a:t>
            </a:r>
            <a:r>
              <a:rPr lang="en-US" sz="2400" b="1" dirty="0"/>
              <a:t> </a:t>
            </a:r>
            <a:r>
              <a:rPr lang="en-US" sz="2400" b="1" i="1" dirty="0"/>
              <a:t>F</a:t>
            </a:r>
            <a:r>
              <a:rPr lang="en-US" sz="2400" b="1" dirty="0"/>
              <a:t>-score)</a:t>
            </a:r>
            <a:r>
              <a:rPr lang="en-US" sz="2400" dirty="0"/>
              <a:t>: harmonic mean of precision and recall,</a:t>
            </a:r>
            <a:endParaRPr lang="en-US" sz="2400" b="1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400" b="1" i="1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b="1" i="1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400" b="1" i="1" dirty="0"/>
          </a:p>
          <a:p>
            <a:pPr>
              <a:lnSpc>
                <a:spcPct val="80000"/>
              </a:lnSpc>
            </a:pPr>
            <a:endParaRPr lang="en-US" sz="2400" b="1" i="1" dirty="0"/>
          </a:p>
          <a:p>
            <a:pPr>
              <a:lnSpc>
                <a:spcPct val="80000"/>
              </a:lnSpc>
            </a:pPr>
            <a:endParaRPr lang="en-US" sz="2400" b="1" i="1" dirty="0"/>
          </a:p>
          <a:p>
            <a:pPr>
              <a:lnSpc>
                <a:spcPct val="80000"/>
              </a:lnSpc>
            </a:pPr>
            <a:endParaRPr lang="en-US" sz="2400" b="1" i="1" dirty="0"/>
          </a:p>
          <a:p>
            <a:pPr>
              <a:lnSpc>
                <a:spcPct val="80000"/>
              </a:lnSpc>
            </a:pPr>
            <a:r>
              <a:rPr lang="en-US" sz="2400" b="1" i="1" dirty="0"/>
              <a:t>F</a:t>
            </a:r>
            <a:r>
              <a:rPr lang="en-US" sz="2400" b="1" i="1" baseline="-25000" dirty="0">
                <a:cs typeface="Tahoma" pitchFamily="34" charset="0"/>
              </a:rPr>
              <a:t>ß</a:t>
            </a:r>
            <a:r>
              <a:rPr lang="en-US" sz="2400" b="1" dirty="0"/>
              <a:t>:  </a:t>
            </a:r>
            <a:r>
              <a:rPr lang="en-US" sz="2400" dirty="0"/>
              <a:t>weighted measure of precision and recall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assigns </a:t>
            </a:r>
            <a:r>
              <a:rPr lang="en-US" sz="2400" dirty="0">
                <a:cs typeface="Tahoma" pitchFamily="34" charset="0"/>
              </a:rPr>
              <a:t>ß times as much weight to recall as to precision</a:t>
            </a:r>
            <a:endParaRPr lang="en-US" sz="2400" dirty="0"/>
          </a:p>
        </p:txBody>
      </p:sp>
      <p:sp>
        <p:nvSpPr>
          <p:cNvPr id="54279" name="Text Box 5"/>
          <p:cNvSpPr txBox="1">
            <a:spLocks noChangeArrowheads="1"/>
          </p:cNvSpPr>
          <p:nvPr/>
        </p:nvSpPr>
        <p:spPr bwMode="auto">
          <a:xfrm>
            <a:off x="1050925" y="5010150"/>
            <a:ext cx="184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800"/>
          </a:p>
        </p:txBody>
      </p:sp>
      <p:sp>
        <p:nvSpPr>
          <p:cNvPr id="54280" name="Slide Number Placeholder 7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F5923B32-3958-4A9A-95EA-FC5DAB9CD8B4}" type="slidenum">
              <a:rPr lang="en-US" sz="1200" b="1">
                <a:latin typeface="Calibri" pitchFamily="34" charset="0"/>
              </a:rPr>
              <a:pPr algn="r"/>
              <a:t>11</a:t>
            </a:fld>
            <a:endParaRPr lang="en-US" sz="1200" b="1">
              <a:latin typeface="Calibri" pitchFamily="34" charset="0"/>
            </a:endParaRPr>
          </a:p>
        </p:txBody>
      </p:sp>
      <p:pic>
        <p:nvPicPr>
          <p:cNvPr id="54281" name="Picture 8" descr="8Fbeta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28800" y="5830308"/>
            <a:ext cx="5791200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762000"/>
          </a:xfrm>
        </p:spPr>
        <p:txBody>
          <a:bodyPr>
            <a:norm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Classifier Evaluation Metrics: Example</a:t>
            </a:r>
          </a:p>
        </p:txBody>
      </p:sp>
      <p:sp>
        <p:nvSpPr>
          <p:cNvPr id="55301" name="Content Placeholder 1"/>
          <p:cNvSpPr>
            <a:spLocks noGrp="1"/>
          </p:cNvSpPr>
          <p:nvPr>
            <p:ph sz="half" idx="1"/>
          </p:nvPr>
        </p:nvSpPr>
        <p:spPr>
          <a:xfrm>
            <a:off x="228600" y="3581400"/>
            <a:ext cx="8458200" cy="609600"/>
          </a:xfrm>
        </p:spPr>
        <p:txBody>
          <a:bodyPr>
            <a:normAutofit fontScale="92500"/>
          </a:bodyPr>
          <a:lstStyle/>
          <a:p>
            <a:pPr marL="342900" lvl="1" indent="-342900">
              <a:buClr>
                <a:schemeClr val="folHlink"/>
              </a:buClr>
              <a:buSzPct val="60000"/>
            </a:pPr>
            <a:r>
              <a:rPr lang="en-US" sz="2400" i="1" dirty="0"/>
              <a:t>Precision</a:t>
            </a:r>
            <a:r>
              <a:rPr lang="en-US" sz="2400" dirty="0"/>
              <a:t> = 90/230 = 39.13%             </a:t>
            </a:r>
            <a:r>
              <a:rPr lang="en-US" sz="2400" i="1" dirty="0"/>
              <a:t>Recall</a:t>
            </a:r>
            <a:r>
              <a:rPr lang="en-US" sz="2400" dirty="0"/>
              <a:t> = 90/300 = 30.00%</a:t>
            </a:r>
          </a:p>
          <a:p>
            <a:endParaRPr lang="en-US" dirty="0"/>
          </a:p>
        </p:txBody>
      </p:sp>
      <p:sp>
        <p:nvSpPr>
          <p:cNvPr id="55299" name="Rectangle 35"/>
          <p:cNvSpPr>
            <a:spLocks noChangeArrowheads="1"/>
          </p:cNvSpPr>
          <p:nvPr/>
        </p:nvSpPr>
        <p:spPr bwMode="auto">
          <a:xfrm>
            <a:off x="228600" y="4572000"/>
            <a:ext cx="8610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sz="2400"/>
          </a:p>
        </p:txBody>
      </p:sp>
      <p:sp>
        <p:nvSpPr>
          <p:cNvPr id="55300" name="Slide Number Placeholder 7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18CC04F6-5285-4089-AFBF-4A8980AFB278}" type="slidenum">
              <a:rPr lang="en-US" sz="1200" b="1">
                <a:latin typeface="Calibri" pitchFamily="34" charset="0"/>
              </a:rPr>
              <a:pPr algn="r"/>
              <a:t>12</a:t>
            </a:fld>
            <a:endParaRPr lang="en-US" sz="1200" b="1">
              <a:latin typeface="Calibri" pitchFamily="34" charset="0"/>
            </a:endParaRPr>
          </a:p>
        </p:txBody>
      </p:sp>
      <p:graphicFrame>
        <p:nvGraphicFramePr>
          <p:cNvPr id="7" name="Group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85448"/>
              </p:ext>
            </p:extLst>
          </p:nvPr>
        </p:nvGraphicFramePr>
        <p:xfrm>
          <a:off x="228600" y="990601"/>
          <a:ext cx="8534399" cy="2576271"/>
        </p:xfrm>
        <a:graphic>
          <a:graphicData uri="http://schemas.openxmlformats.org/drawingml/2006/table">
            <a:tbl>
              <a:tblPr/>
              <a:tblGrid>
                <a:gridCol w="2895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6882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4724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77493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Actual Class\Predicted class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cancer = yes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cancer = no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Total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Recognition(%)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485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cancer = yes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90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210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300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30.00 (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sensitivity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468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cancer = no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140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9560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9700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98.56 (</a:t>
                      </a: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specificity)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712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Total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230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9770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10000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96.40 (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accuracy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)</a:t>
                      </a:r>
                      <a:endParaRPr kumimoji="0" lang="en-US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2323"/>
            <a:ext cx="9144000" cy="549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61264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Classifier Evaluation Metrics: Confusion Matrix</a:t>
            </a:r>
          </a:p>
        </p:txBody>
      </p:sp>
      <p:sp>
        <p:nvSpPr>
          <p:cNvPr id="52254" name="Rectangle 63"/>
          <p:cNvSpPr>
            <a:spLocks noGrp="1" noChangeArrowheads="1"/>
          </p:cNvSpPr>
          <p:nvPr>
            <p:ph type="body" sz="half" idx="2"/>
          </p:nvPr>
        </p:nvSpPr>
        <p:spPr>
          <a:xfrm>
            <a:off x="304800" y="5372100"/>
            <a:ext cx="8458200" cy="12573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400"/>
              <a:t>Given</a:t>
            </a:r>
            <a:r>
              <a:rPr lang="en-US" sz="2400" i="1"/>
              <a:t> m</a:t>
            </a:r>
            <a:r>
              <a:rPr lang="en-US" sz="2400"/>
              <a:t> classes, an entry, </a:t>
            </a:r>
            <a:r>
              <a:rPr lang="en-US" sz="2400" b="1" i="1"/>
              <a:t>CM</a:t>
            </a:r>
            <a:r>
              <a:rPr lang="en-US" sz="2400" b="1" i="1" baseline="-25000"/>
              <a:t>i,j</a:t>
            </a:r>
            <a:r>
              <a:rPr lang="en-US" sz="2400" b="1" baseline="-25000"/>
              <a:t> </a:t>
            </a:r>
            <a:r>
              <a:rPr lang="en-US" sz="2400"/>
              <a:t> in a </a:t>
            </a:r>
            <a:r>
              <a:rPr lang="en-US" sz="2400" b="1"/>
              <a:t>confusion matrix</a:t>
            </a:r>
            <a:r>
              <a:rPr lang="en-US" sz="2400"/>
              <a:t> indicates # of tuples in class </a:t>
            </a:r>
            <a:r>
              <a:rPr lang="en-US" sz="2400" i="1"/>
              <a:t>i</a:t>
            </a:r>
            <a:r>
              <a:rPr lang="en-US" sz="2400"/>
              <a:t>  that were labeled by the classifier as class </a:t>
            </a:r>
            <a:r>
              <a:rPr lang="en-US" sz="2400" i="1"/>
              <a:t>j</a:t>
            </a:r>
          </a:p>
          <a:p>
            <a:pPr>
              <a:lnSpc>
                <a:spcPct val="90000"/>
              </a:lnSpc>
            </a:pPr>
            <a:r>
              <a:rPr lang="en-US" sz="2400"/>
              <a:t>May have extra rows/columns to provide totals</a:t>
            </a:r>
          </a:p>
        </p:txBody>
      </p:sp>
      <p:sp>
        <p:nvSpPr>
          <p:cNvPr id="52255" name="Text Box 66"/>
          <p:cNvSpPr txBox="1">
            <a:spLocks noChangeArrowheads="1"/>
          </p:cNvSpPr>
          <p:nvPr/>
        </p:nvSpPr>
        <p:spPr bwMode="auto">
          <a:xfrm>
            <a:off x="228600" y="1219200"/>
            <a:ext cx="2608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latin typeface="Calibri" pitchFamily="34" charset="0"/>
              </a:rPr>
              <a:t>Confusion Matrix:</a:t>
            </a:r>
          </a:p>
        </p:txBody>
      </p:sp>
      <p:graphicFrame>
        <p:nvGraphicFramePr>
          <p:cNvPr id="61517" name="Group 77"/>
          <p:cNvGraphicFramePr>
            <a:graphicFrameLocks noGrp="1"/>
          </p:cNvGraphicFramePr>
          <p:nvPr/>
        </p:nvGraphicFramePr>
        <p:xfrm>
          <a:off x="533400" y="3565524"/>
          <a:ext cx="7924800" cy="1235076"/>
        </p:xfrm>
        <a:graphic>
          <a:graphicData uri="http://schemas.openxmlformats.org/drawingml/2006/table">
            <a:tbl>
              <a:tblPr/>
              <a:tblGrid>
                <a:gridCol w="2895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7173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55746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Actual class\Predicted class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</a:t>
                      </a:r>
                      <a:r>
                        <a:rPr kumimoji="0" 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¬ C</a:t>
                      </a:r>
                      <a:r>
                        <a:rPr kumimoji="0" 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</a:t>
                      </a:r>
                      <a:r>
                        <a:rPr kumimoji="0" 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True Positives (TP)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False Negatives (FN)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¬ C</a:t>
                      </a:r>
                      <a:r>
                        <a:rPr kumimoji="0" lang="en-US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False Positives (FP)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True Negatives (TN)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52275" name="Slide Number Placeholder 7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19C63238-4E44-417A-BDA0-B23150E47053}" type="slidenum">
              <a:rPr lang="en-US" sz="1200" b="1">
                <a:latin typeface="Calibri" pitchFamily="34" charset="0"/>
              </a:rPr>
              <a:pPr algn="r"/>
              <a:t>2</a:t>
            </a:fld>
            <a:endParaRPr lang="en-US" sz="1200" b="1">
              <a:latin typeface="Calibri" pitchFamily="34" charset="0"/>
            </a:endParaRPr>
          </a:p>
        </p:txBody>
      </p:sp>
      <p:graphicFrame>
        <p:nvGraphicFramePr>
          <p:cNvPr id="10" name="Group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9080889"/>
              </p:ext>
            </p:extLst>
          </p:nvPr>
        </p:nvGraphicFramePr>
        <p:xfrm>
          <a:off x="533400" y="1965324"/>
          <a:ext cx="7924800" cy="1235076"/>
        </p:xfrm>
        <a:graphic>
          <a:graphicData uri="http://schemas.openxmlformats.org/drawingml/2006/table">
            <a:tbl>
              <a:tblPr/>
              <a:tblGrid>
                <a:gridCol w="2895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7173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55746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Actual class\Predicted class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alibri" pitchFamily="34" charset="0"/>
                        </a:rPr>
                        <a:t>Yes</a:t>
                      </a: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alibri" pitchFamily="34" charset="0"/>
                        </a:rPr>
                        <a:t>No</a:t>
                      </a: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</a:rPr>
                        <a:t>Yes</a:t>
                      </a: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True Positives (TP)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False Negatives (FN)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</a:rPr>
                        <a:t>No</a:t>
                      </a: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False Positives (FP)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True Negatives (TN)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Classifier Evaluation Metrics: Confusion Matrix</a:t>
            </a:r>
          </a:p>
        </p:txBody>
      </p:sp>
      <p:sp>
        <p:nvSpPr>
          <p:cNvPr id="52254" name="Rectangle 63"/>
          <p:cNvSpPr>
            <a:spLocks noGrp="1" noChangeArrowheads="1"/>
          </p:cNvSpPr>
          <p:nvPr>
            <p:ph type="body" sz="half" idx="2"/>
          </p:nvPr>
        </p:nvSpPr>
        <p:spPr>
          <a:xfrm>
            <a:off x="304800" y="1600200"/>
            <a:ext cx="8458200" cy="5029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True Positives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Postive tuples correctly classified as positive.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True Negatives: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Negative tuples correctly classified as negative.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False Positives: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Negative tuples incorrectly classified as positives.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False Negatives: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Positive tuples incorrectly classified as negatives</a:t>
            </a:r>
          </a:p>
          <a:p>
            <a:pPr lvl="1">
              <a:lnSpc>
                <a:spcPct val="90000"/>
              </a:lnSpc>
            </a:pPr>
            <a:endParaRPr lang="en-US" dirty="0"/>
          </a:p>
        </p:txBody>
      </p:sp>
      <p:sp>
        <p:nvSpPr>
          <p:cNvPr id="52275" name="Slide Number Placeholder 7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19C63238-4E44-417A-BDA0-B23150E47053}" type="slidenum">
              <a:rPr lang="en-US" sz="1200" b="1">
                <a:latin typeface="Calibri" pitchFamily="34" charset="0"/>
              </a:rPr>
              <a:pPr algn="r"/>
              <a:t>3</a:t>
            </a:fld>
            <a:endParaRPr lang="en-US" sz="1200" b="1">
              <a:latin typeface="Calibri" pitchFamily="34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Classifier Evaluation Metrics: Confusion Matrix</a:t>
            </a:r>
          </a:p>
        </p:txBody>
      </p:sp>
      <p:graphicFrame>
        <p:nvGraphicFramePr>
          <p:cNvPr id="61519" name="Group 79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237730536"/>
              </p:ext>
            </p:extLst>
          </p:nvPr>
        </p:nvGraphicFramePr>
        <p:xfrm>
          <a:off x="1066800" y="3352800"/>
          <a:ext cx="7010400" cy="1935163"/>
        </p:xfrm>
        <a:graphic>
          <a:graphicData uri="http://schemas.openxmlformats.org/drawingml/2006/table">
            <a:tbl>
              <a:tblPr/>
              <a:tblGrid>
                <a:gridCol w="2514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7011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Actual class\Predicted class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buy_computer =  yes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buy_computer = no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Total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63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buy_computer = yes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63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buy_computer = no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998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413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Total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1000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52254" name="Rectangle 63"/>
          <p:cNvSpPr>
            <a:spLocks noGrp="1" noChangeArrowheads="1"/>
          </p:cNvSpPr>
          <p:nvPr>
            <p:ph type="body" sz="half" idx="2"/>
          </p:nvPr>
        </p:nvSpPr>
        <p:spPr>
          <a:xfrm>
            <a:off x="304800" y="5372100"/>
            <a:ext cx="8458200" cy="12573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400"/>
              <a:t>Given</a:t>
            </a:r>
            <a:r>
              <a:rPr lang="en-US" sz="2400" i="1"/>
              <a:t> m</a:t>
            </a:r>
            <a:r>
              <a:rPr lang="en-US" sz="2400"/>
              <a:t> classes, an entry, </a:t>
            </a:r>
            <a:r>
              <a:rPr lang="en-US" sz="2400" b="1" i="1"/>
              <a:t>CM</a:t>
            </a:r>
            <a:r>
              <a:rPr lang="en-US" sz="2400" b="1" i="1" baseline="-25000"/>
              <a:t>i,j</a:t>
            </a:r>
            <a:r>
              <a:rPr lang="en-US" sz="2400" b="1" baseline="-25000"/>
              <a:t> </a:t>
            </a:r>
            <a:r>
              <a:rPr lang="en-US" sz="2400"/>
              <a:t> in a </a:t>
            </a:r>
            <a:r>
              <a:rPr lang="en-US" sz="2400" b="1"/>
              <a:t>confusion matrix</a:t>
            </a:r>
            <a:r>
              <a:rPr lang="en-US" sz="2400"/>
              <a:t> indicates # of tuples in class </a:t>
            </a:r>
            <a:r>
              <a:rPr lang="en-US" sz="2400" i="1"/>
              <a:t>i</a:t>
            </a:r>
            <a:r>
              <a:rPr lang="en-US" sz="2400"/>
              <a:t>  that were labeled by the classifier as class </a:t>
            </a:r>
            <a:r>
              <a:rPr lang="en-US" sz="2400" i="1"/>
              <a:t>j</a:t>
            </a:r>
          </a:p>
          <a:p>
            <a:pPr>
              <a:lnSpc>
                <a:spcPct val="90000"/>
              </a:lnSpc>
            </a:pPr>
            <a:r>
              <a:rPr lang="en-US" sz="2400"/>
              <a:t>May have extra rows/columns to provide totals</a:t>
            </a:r>
          </a:p>
        </p:txBody>
      </p:sp>
      <p:sp>
        <p:nvSpPr>
          <p:cNvPr id="52255" name="Text Box 66"/>
          <p:cNvSpPr txBox="1">
            <a:spLocks noChangeArrowheads="1"/>
          </p:cNvSpPr>
          <p:nvPr/>
        </p:nvSpPr>
        <p:spPr bwMode="auto">
          <a:xfrm>
            <a:off x="228600" y="1219200"/>
            <a:ext cx="2608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latin typeface="Calibri" pitchFamily="34" charset="0"/>
              </a:rPr>
              <a:t>Confusion Matrix:</a:t>
            </a:r>
          </a:p>
        </p:txBody>
      </p:sp>
      <p:graphicFrame>
        <p:nvGraphicFramePr>
          <p:cNvPr id="61517" name="Group 77"/>
          <p:cNvGraphicFramePr>
            <a:graphicFrameLocks noGrp="1"/>
          </p:cNvGraphicFramePr>
          <p:nvPr/>
        </p:nvGraphicFramePr>
        <p:xfrm>
          <a:off x="533400" y="1676400"/>
          <a:ext cx="7924800" cy="1235076"/>
        </p:xfrm>
        <a:graphic>
          <a:graphicData uri="http://schemas.openxmlformats.org/drawingml/2006/table">
            <a:tbl>
              <a:tblPr/>
              <a:tblGrid>
                <a:gridCol w="2895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7173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55746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Actual class\Predicted class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</a:t>
                      </a:r>
                      <a:r>
                        <a:rPr kumimoji="0" 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¬ C</a:t>
                      </a:r>
                      <a:r>
                        <a:rPr kumimoji="0" 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</a:t>
                      </a:r>
                      <a:r>
                        <a:rPr kumimoji="0" 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True Positives (TP)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False Negatives (FN)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¬ C</a:t>
                      </a:r>
                      <a:r>
                        <a:rPr kumimoji="0" lang="en-US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False Positives (FP)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True Negatives (TN)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52274" name="Rectangle 78"/>
          <p:cNvSpPr>
            <a:spLocks noChangeArrowheads="1"/>
          </p:cNvSpPr>
          <p:nvPr/>
        </p:nvSpPr>
        <p:spPr bwMode="auto">
          <a:xfrm>
            <a:off x="304800" y="2971800"/>
            <a:ext cx="35655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/>
              <a:t>Example of Confusion Matrix:</a:t>
            </a:r>
          </a:p>
        </p:txBody>
      </p:sp>
      <p:sp>
        <p:nvSpPr>
          <p:cNvPr id="52275" name="Slide Number Placeholder 7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19C63238-4E44-417A-BDA0-B23150E47053}" type="slidenum">
              <a:rPr lang="en-US" sz="1200" b="1">
                <a:latin typeface="Calibri" pitchFamily="34" charset="0"/>
              </a:rPr>
              <a:pPr algn="r"/>
              <a:t>4</a:t>
            </a:fld>
            <a:endParaRPr lang="en-US" sz="1200" b="1">
              <a:latin typeface="Calibri" pitchFamily="34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402638" cy="1143000"/>
          </a:xfrm>
        </p:spPr>
        <p:txBody>
          <a:bodyPr>
            <a:noAutofit/>
          </a:bodyPr>
          <a:lstStyle/>
          <a:p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Classifier Evaluation Metrics: Accuracy, Error Rate, Sensitivity and Specificity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3048000"/>
            <a:ext cx="8001000" cy="3505200"/>
          </a:xfrm>
        </p:spPr>
        <p:txBody>
          <a:bodyPr/>
          <a:lstStyle/>
          <a:p>
            <a:r>
              <a:rPr lang="en-US" sz="2400" b="1" dirty="0"/>
              <a:t>Classifier Accuracy, </a:t>
            </a:r>
            <a:r>
              <a:rPr lang="en-US" sz="2400" dirty="0"/>
              <a:t>or recognition rate: percentage of test set tuples that are correctly classified</a:t>
            </a:r>
          </a:p>
          <a:p>
            <a:pPr lvl="1">
              <a:buFont typeface="Wingdings" pitchFamily="2" charset="2"/>
              <a:buNone/>
            </a:pPr>
            <a:r>
              <a:rPr lang="en-US" sz="2400" b="1" dirty="0"/>
              <a:t>Accuracy = (TP + TN)/All</a:t>
            </a:r>
          </a:p>
          <a:p>
            <a:pPr lvl="1">
              <a:buFont typeface="Wingdings" pitchFamily="2" charset="2"/>
              <a:buNone/>
            </a:pPr>
            <a:endParaRPr lang="en-US" sz="2400" dirty="0"/>
          </a:p>
          <a:p>
            <a:r>
              <a:rPr lang="en-US" sz="2400" b="1" dirty="0"/>
              <a:t>Error rate:</a:t>
            </a:r>
            <a:r>
              <a:rPr lang="en-US" sz="2400" dirty="0"/>
              <a:t> </a:t>
            </a:r>
            <a:r>
              <a:rPr lang="en-US" sz="2400" i="1" dirty="0"/>
              <a:t>1 –</a:t>
            </a:r>
            <a:r>
              <a:rPr lang="en-US" sz="2400" dirty="0"/>
              <a:t> </a:t>
            </a:r>
            <a:r>
              <a:rPr lang="en-US" sz="2400" i="1" dirty="0"/>
              <a:t>accuracy</a:t>
            </a:r>
            <a:r>
              <a:rPr lang="en-US" sz="2400" dirty="0"/>
              <a:t>, or</a:t>
            </a:r>
          </a:p>
          <a:p>
            <a:pPr lvl="1">
              <a:buFont typeface="Wingdings" pitchFamily="2" charset="2"/>
              <a:buNone/>
            </a:pPr>
            <a:r>
              <a:rPr lang="en-US" sz="2400" b="1" dirty="0"/>
              <a:t>Error rate = (FP + FN)/All</a:t>
            </a:r>
          </a:p>
        </p:txBody>
      </p:sp>
      <p:graphicFrame>
        <p:nvGraphicFramePr>
          <p:cNvPr id="62595" name="Group 1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0413906"/>
              </p:ext>
            </p:extLst>
          </p:nvPr>
        </p:nvGraphicFramePr>
        <p:xfrm>
          <a:off x="1524000" y="1371600"/>
          <a:ext cx="5410200" cy="1466852"/>
        </p:xfrm>
        <a:graphic>
          <a:graphicData uri="http://schemas.openxmlformats.org/drawingml/2006/table">
            <a:tbl>
              <a:tblPr/>
              <a:tblGrid>
                <a:gridCol w="151485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9844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9844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9844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A\P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alibri" pitchFamily="34" charset="0"/>
                        </a:rPr>
                        <a:t>C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¬C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pitchFamily="34" charset="0"/>
                        </a:rPr>
                        <a:t>C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pitchFamily="34" charset="0"/>
                        </a:rPr>
                        <a:t>TP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pitchFamily="34" charset="0"/>
                        </a:rPr>
                        <a:t>FN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pitchFamily="34" charset="0"/>
                        </a:rPr>
                        <a:t>P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¬C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alibri" pitchFamily="34" charset="0"/>
                        </a:rPr>
                        <a:t>FP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TN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alibri" pitchFamily="34" charset="0"/>
                        </a:rPr>
                        <a:t>P’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N’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All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53280" name="Slide Number Placeholder 7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DBECA66B-41F7-400D-B589-D38E4D82904F}" type="slidenum">
              <a:rPr lang="en-US" sz="1200" b="1">
                <a:latin typeface="Calibri" pitchFamily="34" charset="0"/>
              </a:rPr>
              <a:pPr algn="r"/>
              <a:t>5</a:t>
            </a:fld>
            <a:endParaRPr lang="en-US" sz="1200" b="1"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5" name="Picture 8" descr="8recal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19400" y="5105400"/>
            <a:ext cx="3124200" cy="73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276" name="Picture 7" descr="8precisi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09800" y="2209800"/>
            <a:ext cx="3581400" cy="72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27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Classifier Evaluation Metrics: </a:t>
            </a:r>
            <a:b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Precision and Recall, and F-measures</a:t>
            </a:r>
          </a:p>
        </p:txBody>
      </p:sp>
      <p:sp>
        <p:nvSpPr>
          <p:cNvPr id="54278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57187" y="1425575"/>
            <a:ext cx="8429625" cy="4419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b="1" dirty="0"/>
              <a:t>Precision</a:t>
            </a:r>
            <a:r>
              <a:rPr lang="en-US" sz="2400" dirty="0"/>
              <a:t>: exactness – what % of tuples that the classifier labeled as positive are actually positive</a:t>
            </a:r>
          </a:p>
          <a:p>
            <a:pPr lvl="1">
              <a:lnSpc>
                <a:spcPct val="90000"/>
              </a:lnSpc>
            </a:pPr>
            <a:endParaRPr lang="en-US" sz="2400" b="1" dirty="0"/>
          </a:p>
          <a:p>
            <a:pPr>
              <a:lnSpc>
                <a:spcPct val="90000"/>
              </a:lnSpc>
            </a:pPr>
            <a:endParaRPr lang="en-US" sz="2400" b="1" dirty="0"/>
          </a:p>
          <a:p>
            <a:pPr>
              <a:lnSpc>
                <a:spcPct val="90000"/>
              </a:lnSpc>
            </a:pPr>
            <a:endParaRPr lang="en-US" sz="2400" b="1" dirty="0"/>
          </a:p>
          <a:p>
            <a:pPr>
              <a:lnSpc>
                <a:spcPct val="90000"/>
              </a:lnSpc>
            </a:pPr>
            <a:endParaRPr lang="en-US" sz="2400" b="1" dirty="0"/>
          </a:p>
          <a:p>
            <a:pPr>
              <a:lnSpc>
                <a:spcPct val="90000"/>
              </a:lnSpc>
            </a:pPr>
            <a:r>
              <a:rPr lang="en-US" sz="2400" b="1" dirty="0"/>
              <a:t>Recall: </a:t>
            </a:r>
            <a:r>
              <a:rPr lang="en-US" sz="2400" dirty="0"/>
              <a:t>completeness – what % of positive tuples did the classifier label as positive?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Perfect score is 1.0</a:t>
            </a:r>
          </a:p>
        </p:txBody>
      </p:sp>
      <p:sp>
        <p:nvSpPr>
          <p:cNvPr id="54279" name="Text Box 5"/>
          <p:cNvSpPr txBox="1">
            <a:spLocks noChangeArrowheads="1"/>
          </p:cNvSpPr>
          <p:nvPr/>
        </p:nvSpPr>
        <p:spPr bwMode="auto">
          <a:xfrm>
            <a:off x="1050925" y="5010150"/>
            <a:ext cx="184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800"/>
          </a:p>
        </p:txBody>
      </p:sp>
      <p:sp>
        <p:nvSpPr>
          <p:cNvPr id="54280" name="Slide Number Placeholder 7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F5923B32-3958-4A9A-95EA-FC5DAB9CD8B4}" type="slidenum">
              <a:rPr lang="en-US" sz="1200" b="1">
                <a:latin typeface="Calibri" pitchFamily="34" charset="0"/>
              </a:rPr>
              <a:pPr algn="r"/>
              <a:t>6</a:t>
            </a:fld>
            <a:endParaRPr lang="en-US" sz="1200" b="1"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66FE2FC-C2ED-28E3-B9C5-2CC920B78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ABDD07F-1A87-592F-A8ED-C1211700ED1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aa-ET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909C3E5-451D-B5D3-B0FA-36DE84154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1" y="846138"/>
            <a:ext cx="9305075" cy="4735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17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0187D6-81DE-A907-86DC-AF27C9CD9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 for 3 class </a:t>
            </a:r>
            <a:r>
              <a:rPr lang="en-US" dirty="0" err="1"/>
              <a:t>classifiation</a:t>
            </a:r>
            <a:endParaRPr lang="aa-ET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BD6BEDBD-A17B-F782-7ED8-2EB70E89D1D2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473242" y="1981200"/>
            <a:ext cx="7467600" cy="380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40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CE6F94-1B7F-9BC4-4C4B-46D567BB4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A686352-6399-348C-3256-AB7B91D7F8B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aa-ET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F0670FA-C2BC-DC74-3041-E9413D9B5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69" y="667230"/>
            <a:ext cx="9104631" cy="4590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040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9284</TotalTime>
  <Words>660</Words>
  <Application>Microsoft Office PowerPoint</Application>
  <PresentationFormat>On-screen Show (4:3)</PresentationFormat>
  <Paragraphs>148</Paragraphs>
  <Slides>13</Slides>
  <Notes>9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Calibri</vt:lpstr>
      <vt:lpstr>Century Schoolbook</vt:lpstr>
      <vt:lpstr>Tahoma</vt:lpstr>
      <vt:lpstr>Wingdings</vt:lpstr>
      <vt:lpstr>Wingdings 2</vt:lpstr>
      <vt:lpstr>Oriel</vt:lpstr>
      <vt:lpstr>Model Evaluation and Selection</vt:lpstr>
      <vt:lpstr>Classifier Evaluation Metrics: Confusion Matrix</vt:lpstr>
      <vt:lpstr>Classifier Evaluation Metrics: Confusion Matrix</vt:lpstr>
      <vt:lpstr>Classifier Evaluation Metrics: Confusion Matrix</vt:lpstr>
      <vt:lpstr>Classifier Evaluation Metrics: Accuracy, Error Rate, Sensitivity and Specificity</vt:lpstr>
      <vt:lpstr>Classifier Evaluation Metrics:  Precision and Recall, and F-measures</vt:lpstr>
      <vt:lpstr>PowerPoint Presentation</vt:lpstr>
      <vt:lpstr>Confusion matrix for 3 class classifiation</vt:lpstr>
      <vt:lpstr>PowerPoint Presentation</vt:lpstr>
      <vt:lpstr>PowerPoint Presentation</vt:lpstr>
      <vt:lpstr>Classifier Evaluation Metrics:  Precision and Recall, and F-measures</vt:lpstr>
      <vt:lpstr>Classifier Evaluation Metrics: Example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Microsoft account</cp:lastModifiedBy>
  <cp:revision>353</cp:revision>
  <dcterms:created xsi:type="dcterms:W3CDTF">2013-01-24T17:41:46Z</dcterms:created>
  <dcterms:modified xsi:type="dcterms:W3CDTF">2024-04-15T05:02:19Z</dcterms:modified>
</cp:coreProperties>
</file>