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318" r:id="rId3"/>
    <p:sldId id="256" r:id="rId5"/>
    <p:sldId id="353" r:id="rId6"/>
    <p:sldId id="257" r:id="rId7"/>
    <p:sldId id="279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352" r:id="rId17"/>
    <p:sldId id="291" r:id="rId18"/>
    <p:sldId id="343" r:id="rId19"/>
    <p:sldId id="360" r:id="rId20"/>
    <p:sldId id="269" r:id="rId21"/>
    <p:sldId id="361" r:id="rId22"/>
    <p:sldId id="270" r:id="rId23"/>
    <p:sldId id="271" r:id="rId24"/>
    <p:sldId id="281" r:id="rId25"/>
    <p:sldId id="282" r:id="rId26"/>
    <p:sldId id="272" r:id="rId27"/>
    <p:sldId id="283" r:id="rId28"/>
    <p:sldId id="273" r:id="rId29"/>
    <p:sldId id="274" r:id="rId30"/>
    <p:sldId id="320" r:id="rId31"/>
    <p:sldId id="275" r:id="rId32"/>
    <p:sldId id="356" r:id="rId33"/>
    <p:sldId id="372" r:id="rId34"/>
    <p:sldId id="357" r:id="rId35"/>
    <p:sldId id="358" r:id="rId36"/>
    <p:sldId id="373" r:id="rId37"/>
    <p:sldId id="374" r:id="rId38"/>
    <p:sldId id="375" r:id="rId39"/>
    <p:sldId id="362" r:id="rId40"/>
    <p:sldId id="326" r:id="rId41"/>
    <p:sldId id="385" r:id="rId42"/>
    <p:sldId id="368" r:id="rId43"/>
    <p:sldId id="319" r:id="rId44"/>
  </p:sldIdLst>
  <p:sldSz cx="13716000" cy="9144000"/>
  <p:notesSz cx="6997700" cy="92837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0875" lvl="1" indent="-19367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3655" lvl="2" indent="-38925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7705" lvl="3" indent="-58610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09850" lvl="4" indent="-7810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lvl="5" indent="-7810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lvl="6" indent="-7810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lvl="7" indent="-7810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lvl="8" indent="-7810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 userDrawn="1">
          <p15:clr>
            <a:srgbClr val="A4A3A4"/>
          </p15:clr>
        </p15:guide>
        <p15:guide id="2" pos="1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146" y="78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26" tIns="46512" rIns="93026" bIns="46512" numCol="1" anchor="ctr" anchorCtr="0" compatLnSpc="1"/>
          <a:lstStyle>
            <a:lvl1pPr defTabSz="930275">
              <a:defRPr sz="13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26" tIns="46512" rIns="93026" bIns="46512" numCol="1" anchor="ctr" anchorCtr="0" compatLnSpc="1"/>
          <a:lstStyle>
            <a:lvl1pPr algn="r" defTabSz="930275">
              <a:defRPr sz="13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26" tIns="46512" rIns="93026" bIns="46512" numCol="1" anchor="b" anchorCtr="0" compatLnSpc="1"/>
          <a:lstStyle>
            <a:lvl1pPr defTabSz="930275">
              <a:defRPr sz="1300">
                <a:latin typeface="Helvetica" pitchFamily="-8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26" tIns="46512" rIns="93026" bIns="46512" numCol="1" anchor="b" anchorCtr="0" compatLnSpc="1"/>
          <a:lstStyle>
            <a:lvl1pPr algn="r" defTabSz="930275">
              <a:defRPr sz="1300">
                <a:latin typeface="Helvetica" pitchFamily="-84" charset="0"/>
              </a:defRPr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92938A-7D4C-4444-9614-19FA0182A12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17" tIns="46509" rIns="93017" bIns="46509" numCol="1" anchor="ctr" anchorCtr="0" compatLnSpc="1"/>
          <a:lstStyle>
            <a:lvl1pPr defTabSz="930275">
              <a:defRPr sz="13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17" tIns="46509" rIns="93017" bIns="46509" numCol="1" anchor="ctr" anchorCtr="0" compatLnSpc="1"/>
          <a:lstStyle>
            <a:lvl1pPr algn="r" defTabSz="930275">
              <a:defRPr sz="13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890588" y="696913"/>
            <a:ext cx="5219700" cy="34813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17" tIns="46509" rIns="93017" bIns="46509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650875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303655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195770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  <a:p>
            <a:pPr marL="260985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17" tIns="46509" rIns="93017" bIns="46509" numCol="1" anchor="b" anchorCtr="0" compatLnSpc="1"/>
          <a:lstStyle>
            <a:lvl1pPr defTabSz="930275">
              <a:defRPr sz="1300"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017" tIns="46509" rIns="93017" bIns="46509" numCol="1" anchor="b" anchorCtr="0" compatLnSpc="1"/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FD1A3A-2F59-4429-8AE1-7EF321429BBD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</a:fld>
            <a:endParaRPr kumimoji="0" lang="en-US" sz="13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6508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130365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95770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260985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3265170" algn="l" defTabSz="6527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7950" algn="l" defTabSz="6527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0730" algn="l" defTabSz="6527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145" algn="l" defTabSz="65278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17" tIns="46509" rIns="93017" bIns="46509" anchor="b" anchorCtr="0"/>
          <a:p>
            <a:pPr lvl="0" algn="r" defTabSz="930275"/>
            <a:fld id="{9A0DB2DC-4C9A-4742-B13C-FB6460FD3503}" type="slidenum">
              <a:rPr lang="en-US" sz="1300" dirty="0">
                <a:latin typeface="Times New Roman" panose="02020603050405020304" pitchFamily="18" charset="0"/>
              </a:rPr>
            </a:fld>
            <a:endParaRPr lang="en-US" sz="13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none" lIns="93017" tIns="46509" rIns="93017" bIns="46509" anchor="ctr" anchorCtr="0"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"/>
          <p:cNvGrpSpPr/>
          <p:nvPr/>
        </p:nvGrpSpPr>
        <p:grpSpPr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89363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 – 9</a:t>
            </a:r>
            <a:r>
              <a:rPr kumimoji="0" lang="en-US" sz="1400" b="1" i="0" u="none" strike="noStrike" kern="1200" cap="none" spc="0" normalizeH="0" baseline="3000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2053" name="Picture 9" descr="dino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5543550"/>
            <a:ext cx="3092450" cy="2125663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595" tIns="65298" rIns="130595" bIns="65298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24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2780" indent="0">
              <a:buNone/>
              <a:defRPr sz="2600"/>
            </a:lvl2pPr>
            <a:lvl3pPr marL="1306195" indent="0">
              <a:buNone/>
              <a:defRPr sz="2300"/>
            </a:lvl3pPr>
            <a:lvl4pPr marL="1958975" indent="0">
              <a:buNone/>
              <a:defRPr sz="2000"/>
            </a:lvl4pPr>
            <a:lvl5pPr marL="2611755" indent="0">
              <a:buNone/>
              <a:defRPr sz="2000"/>
            </a:lvl5pPr>
            <a:lvl6pPr marL="3265170" indent="0">
              <a:buNone/>
              <a:defRPr sz="2000"/>
            </a:lvl6pPr>
            <a:lvl7pPr marL="3917950" indent="0">
              <a:buNone/>
              <a:defRPr sz="2000"/>
            </a:lvl7pPr>
            <a:lvl8pPr marL="4570730" indent="0">
              <a:buNone/>
              <a:defRPr sz="2000"/>
            </a:lvl8pPr>
            <a:lvl9pPr marL="5224145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7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7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780" indent="0">
              <a:buNone/>
              <a:defRPr sz="2900" b="1"/>
            </a:lvl2pPr>
            <a:lvl3pPr marL="1306195" indent="0">
              <a:buNone/>
              <a:defRPr sz="2600" b="1"/>
            </a:lvl3pPr>
            <a:lvl4pPr marL="1958975" indent="0">
              <a:buNone/>
              <a:defRPr sz="2300" b="1"/>
            </a:lvl4pPr>
            <a:lvl5pPr marL="2611755" indent="0">
              <a:buNone/>
              <a:defRPr sz="2300" b="1"/>
            </a:lvl5pPr>
            <a:lvl6pPr marL="3265170" indent="0">
              <a:buNone/>
              <a:defRPr sz="2300" b="1"/>
            </a:lvl6pPr>
            <a:lvl7pPr marL="3917950" indent="0">
              <a:buNone/>
              <a:defRPr sz="2300" b="1"/>
            </a:lvl7pPr>
            <a:lvl8pPr marL="4570730" indent="0">
              <a:buNone/>
              <a:defRPr sz="2300" b="1"/>
            </a:lvl8pPr>
            <a:lvl9pPr marL="5224145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4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2780" indent="0">
              <a:buNone/>
              <a:defRPr sz="2900" b="1"/>
            </a:lvl2pPr>
            <a:lvl3pPr marL="1306195" indent="0">
              <a:buNone/>
              <a:defRPr sz="2600" b="1"/>
            </a:lvl3pPr>
            <a:lvl4pPr marL="1958975" indent="0">
              <a:buNone/>
              <a:defRPr sz="2300" b="1"/>
            </a:lvl4pPr>
            <a:lvl5pPr marL="2611755" indent="0">
              <a:buNone/>
              <a:defRPr sz="2300" b="1"/>
            </a:lvl5pPr>
            <a:lvl6pPr marL="3265170" indent="0">
              <a:buNone/>
              <a:defRPr sz="2300" b="1"/>
            </a:lvl6pPr>
            <a:lvl7pPr marL="3917950" indent="0">
              <a:buNone/>
              <a:defRPr sz="2300" b="1"/>
            </a:lvl7pPr>
            <a:lvl8pPr marL="4570730" indent="0">
              <a:buNone/>
              <a:defRPr sz="2300" b="1"/>
            </a:lvl8pPr>
            <a:lvl9pPr marL="5224145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4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7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73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7" y="1913473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2780" indent="0">
              <a:buNone/>
              <a:defRPr sz="1700"/>
            </a:lvl2pPr>
            <a:lvl3pPr marL="1306195" indent="0">
              <a:buNone/>
              <a:defRPr sz="1400"/>
            </a:lvl3pPr>
            <a:lvl4pPr marL="1958975" indent="0">
              <a:buNone/>
              <a:defRPr sz="1300"/>
            </a:lvl4pPr>
            <a:lvl5pPr marL="2611755" indent="0">
              <a:buNone/>
              <a:defRPr sz="1300"/>
            </a:lvl5pPr>
            <a:lvl6pPr marL="3265170" indent="0">
              <a:buNone/>
              <a:defRPr sz="1300"/>
            </a:lvl6pPr>
            <a:lvl7pPr marL="3917950" indent="0">
              <a:buNone/>
              <a:defRPr sz="1300"/>
            </a:lvl7pPr>
            <a:lvl8pPr marL="4570730" indent="0">
              <a:buNone/>
              <a:defRPr sz="1300"/>
            </a:lvl8pPr>
            <a:lvl9pPr marL="52241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1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 vert="horz" wrap="square" lIns="130595" tIns="65298" rIns="130595" bIns="65298" numCol="1" anchor="t" anchorCtr="0" compatLnSpc="1"/>
          <a:lstStyle>
            <a:lvl1pPr marL="0" indent="0">
              <a:buNone/>
              <a:defRPr sz="4600"/>
            </a:lvl1pPr>
            <a:lvl2pPr marL="652780" indent="0">
              <a:buNone/>
              <a:defRPr sz="4000"/>
            </a:lvl2pPr>
            <a:lvl3pPr marL="1306195" indent="0">
              <a:buNone/>
              <a:defRPr sz="3400"/>
            </a:lvl3pPr>
            <a:lvl4pPr marL="1958975" indent="0">
              <a:buNone/>
              <a:defRPr sz="2900"/>
            </a:lvl4pPr>
            <a:lvl5pPr marL="2611755" indent="0">
              <a:buNone/>
              <a:defRPr sz="2900"/>
            </a:lvl5pPr>
            <a:lvl6pPr marL="3265170" indent="0">
              <a:buNone/>
              <a:defRPr sz="2900"/>
            </a:lvl6pPr>
            <a:lvl7pPr marL="3917950" indent="0">
              <a:buNone/>
              <a:defRPr sz="2900"/>
            </a:lvl7pPr>
            <a:lvl8pPr marL="4570730" indent="0">
              <a:buNone/>
              <a:defRPr sz="2900"/>
            </a:lvl8pPr>
            <a:lvl9pPr marL="5224145" indent="0">
              <a:buNone/>
              <a:defRPr sz="29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kumimoji="1" lang="en-US" sz="46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2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2780" indent="0">
              <a:buNone/>
              <a:defRPr sz="1700"/>
            </a:lvl2pPr>
            <a:lvl3pPr marL="1306195" indent="0">
              <a:buNone/>
              <a:defRPr sz="1400"/>
            </a:lvl3pPr>
            <a:lvl4pPr marL="1958975" indent="0">
              <a:buNone/>
              <a:defRPr sz="1300"/>
            </a:lvl4pPr>
            <a:lvl5pPr marL="2611755" indent="0">
              <a:buNone/>
              <a:defRPr sz="1300"/>
            </a:lvl5pPr>
            <a:lvl6pPr marL="3265170" indent="0">
              <a:buNone/>
              <a:defRPr sz="1300"/>
            </a:lvl6pPr>
            <a:lvl7pPr marL="3917950" indent="0">
              <a:buNone/>
              <a:defRPr sz="1300"/>
            </a:lvl7pPr>
            <a:lvl8pPr marL="4570730" indent="0">
              <a:buNone/>
              <a:defRPr sz="1300"/>
            </a:lvl8pPr>
            <a:lvl9pPr marL="522414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dino_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</a:ln>
        </p:spPr>
        <p:txBody>
          <a:bodyPr lIns="130595" tIns="65298" rIns="130595" bIns="65298"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</a:ln>
        </p:spPr>
        <p:txBody>
          <a:bodyPr lIns="130595" tIns="65298" rIns="130595" bIns="65298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0" name="Line 6"/>
          <p:cNvSpPr/>
          <p:nvPr/>
        </p:nvSpPr>
        <p:spPr>
          <a:xfrm>
            <a:off x="685800" y="1147763"/>
            <a:ext cx="12115800" cy="0"/>
          </a:xfrm>
          <a:prstGeom prst="line">
            <a:avLst/>
          </a:prstGeom>
          <a:ln w="19050" cap="flat" cmpd="sng">
            <a:solidFill>
              <a:srgbClr val="3366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595" tIns="65298" rIns="130595" bIns="65298" anchor="ctr"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403975" y="8818563"/>
            <a:ext cx="631825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6.</a:t>
            </a:r>
            <a:fld id="{BFB873E0-4DCA-48BF-998B-A95F72B8F52E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</a:fld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Silberschatz, Galvin and Gagne ©2013</a:t>
            </a:r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738563" cy="347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30595" tIns="65298" rIns="130595" bIns="65298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Operating System Concepts – 9</a:t>
            </a:r>
            <a:r>
              <a:rPr kumimoji="0" lang="en-US" sz="1400" b="1" i="0" u="none" strike="noStrike" kern="1200" cap="none" spc="0" normalizeH="0" baseline="3000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Helvetica" pitchFamily="-84" charset="0"/>
                <a:ea typeface="MS PGothic" panose="020B0600070205080204" pitchFamily="34" charset="-128"/>
                <a:cs typeface="+mn-cs"/>
              </a:rPr>
              <a:t> Edition</a:t>
            </a:r>
            <a:endParaRPr kumimoji="0" lang="en-US" sz="1400" b="1" i="0" u="none" strike="noStrike" kern="1200" cap="none" spc="0" normalizeH="0" baseline="0" noProof="0" smtClean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Helvetica" pitchFamily="-84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6" name="Picture 12" descr="dino_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65278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6pPr>
      <a:lvl7pPr marL="1306195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7pPr>
      <a:lvl8pPr marL="1958975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8pPr>
      <a:lvl9pPr marL="2611755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487680" indent="-48768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1059180" indent="-40640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549400" indent="-32385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2038350" indent="-3238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529205" indent="-32385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3183255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3836035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4489450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5142230" indent="-32639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0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8975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1755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7950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145" algn="l" defTabSz="65278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 vert="horz" wrap="square" lIns="130595" tIns="65298" rIns="130595" bIns="65298" anchor="b" anchorCtr="0"/>
          <a:p>
            <a:pPr eaLnBrk="1" hangingPunct="1">
              <a:buClrTx/>
              <a:buSzTx/>
              <a:buFontTx/>
            </a:pPr>
            <a:r>
              <a:rPr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Chapter 6:  CPU Scheduling</a:t>
            </a:r>
            <a:endParaRPr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593590" y="4785360"/>
            <a:ext cx="8488680" cy="71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solidFill>
                  <a:srgbClr val="0070C0"/>
                </a:solidFill>
              </a:rPr>
              <a:t>Lecturer Meesam Raza</a:t>
            </a:r>
            <a:endParaRPr lang="en-US"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sz="4000" dirty="0"/>
              <a:t>First-Come, First-Served (FCFS) Scheduling</a:t>
            </a:r>
            <a:endParaRPr sz="4000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1136650" y="1854200"/>
            <a:ext cx="11349038" cy="5486400"/>
          </a:xfrm>
        </p:spPr>
        <p:txBody>
          <a:bodyPr vert="horz" wrap="square" lIns="130595" tIns="65298" rIns="130595" bIns="65298" anchor="t" anchorCtr="0"/>
          <a:p>
            <a:pPr defTabSz="914400">
              <a:lnSpc>
                <a:spcPct val="90000"/>
              </a:lnSpc>
              <a:buNone/>
              <a:tabLst>
                <a:tab pos="4329430" algn="ctr"/>
                <a:tab pos="6619875" algn="ctr"/>
              </a:tabLst>
            </a:pPr>
            <a:r>
              <a:rPr sz="2300" dirty="0"/>
              <a:t>		</a:t>
            </a:r>
            <a:r>
              <a:rPr u="sng" dirty="0"/>
              <a:t>Process</a:t>
            </a:r>
            <a:r>
              <a:rPr dirty="0"/>
              <a:t>	</a:t>
            </a:r>
            <a:r>
              <a:rPr u="sng" dirty="0"/>
              <a:t>Burst Time	</a:t>
            </a:r>
            <a:endParaRPr u="sng" dirty="0"/>
          </a:p>
          <a:p>
            <a:pPr defTabSz="914400">
              <a:lnSpc>
                <a:spcPct val="90000"/>
              </a:lnSpc>
              <a:buNone/>
              <a:tabLst>
                <a:tab pos="4329430" algn="ctr"/>
                <a:tab pos="6619875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dirty="0"/>
              <a:t>	24</a:t>
            </a:r>
            <a:endParaRPr dirty="0"/>
          </a:p>
          <a:p>
            <a:pPr defTabSz="914400">
              <a:lnSpc>
                <a:spcPct val="90000"/>
              </a:lnSpc>
              <a:buNone/>
              <a:tabLst>
                <a:tab pos="4329430" algn="ctr"/>
                <a:tab pos="6619875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2</a:t>
            </a:r>
            <a:r>
              <a:rPr dirty="0"/>
              <a:t> 	3</a:t>
            </a:r>
            <a:endParaRPr dirty="0"/>
          </a:p>
          <a:p>
            <a:pPr defTabSz="914400">
              <a:lnSpc>
                <a:spcPct val="90000"/>
              </a:lnSpc>
              <a:buNone/>
              <a:tabLst>
                <a:tab pos="4329430" algn="ctr"/>
                <a:tab pos="6619875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3	 </a:t>
            </a:r>
            <a:r>
              <a:rPr dirty="0"/>
              <a:t>3</a:t>
            </a:r>
            <a:r>
              <a:rPr i="1" baseline="-25000" dirty="0"/>
              <a:t> </a:t>
            </a:r>
            <a:endParaRPr i="1" baseline="-25000" dirty="0"/>
          </a:p>
          <a:p>
            <a:pPr defTabSz="914400">
              <a:lnSpc>
                <a:spcPct val="90000"/>
              </a:lnSpc>
              <a:tabLst>
                <a:tab pos="4329430" algn="ctr"/>
                <a:tab pos="6619875" algn="ctr"/>
              </a:tabLst>
            </a:pPr>
            <a:r>
              <a:rPr dirty="0"/>
              <a:t>Suppose that the processes arrive in the order: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dirty="0"/>
              <a:t> , </a:t>
            </a:r>
            <a:r>
              <a:rPr i="1" dirty="0"/>
              <a:t>P</a:t>
            </a:r>
            <a:r>
              <a:rPr i="1" baseline="-25000" dirty="0"/>
              <a:t>2</a:t>
            </a:r>
            <a:r>
              <a:rPr dirty="0"/>
              <a:t> , </a:t>
            </a:r>
            <a:r>
              <a:rPr i="1" dirty="0"/>
              <a:t>P</a:t>
            </a:r>
            <a:r>
              <a:rPr i="1" baseline="-25000" dirty="0"/>
              <a:t>3  </a:t>
            </a:r>
            <a:br>
              <a:rPr i="1" baseline="-25000" dirty="0"/>
            </a:br>
            <a:r>
              <a:rPr dirty="0"/>
              <a:t>The Gantt Chart for the schedule is:</a:t>
            </a:r>
            <a:br>
              <a:rPr dirty="0"/>
            </a:br>
            <a:br>
              <a:rPr sz="2300" dirty="0"/>
            </a:br>
            <a:br>
              <a:rPr sz="2300" dirty="0"/>
            </a:br>
            <a:br>
              <a:rPr sz="2300" dirty="0"/>
            </a:br>
            <a:br>
              <a:rPr sz="2300" dirty="0"/>
            </a:br>
            <a:endParaRPr sz="2300" dirty="0"/>
          </a:p>
          <a:p>
            <a:pPr defTabSz="914400">
              <a:lnSpc>
                <a:spcPct val="90000"/>
              </a:lnSpc>
              <a:buNone/>
              <a:tabLst>
                <a:tab pos="4329430" algn="ctr"/>
                <a:tab pos="6619875" algn="ctr"/>
              </a:tabLst>
            </a:pPr>
            <a:endParaRPr sz="2300" dirty="0"/>
          </a:p>
          <a:p>
            <a:pPr defTabSz="914400">
              <a:lnSpc>
                <a:spcPct val="90000"/>
              </a:lnSpc>
              <a:tabLst>
                <a:tab pos="4329430" algn="ctr"/>
                <a:tab pos="6619875" algn="ctr"/>
              </a:tabLst>
            </a:pPr>
            <a:r>
              <a:rPr dirty="0"/>
              <a:t>Waiting time for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dirty="0"/>
              <a:t>  = 0; </a:t>
            </a:r>
            <a:r>
              <a:rPr i="1" dirty="0"/>
              <a:t>P</a:t>
            </a:r>
            <a:r>
              <a:rPr i="1" baseline="-25000" dirty="0"/>
              <a:t>2</a:t>
            </a:r>
            <a:r>
              <a:rPr dirty="0"/>
              <a:t>  = 24; </a:t>
            </a:r>
            <a:r>
              <a:rPr i="1" dirty="0"/>
              <a:t>P</a:t>
            </a:r>
            <a:r>
              <a:rPr i="1" baseline="-25000" dirty="0"/>
              <a:t>3 </a:t>
            </a:r>
            <a:r>
              <a:rPr dirty="0"/>
              <a:t>= 27</a:t>
            </a:r>
            <a:endParaRPr dirty="0"/>
          </a:p>
          <a:p>
            <a:pPr defTabSz="914400">
              <a:lnSpc>
                <a:spcPct val="90000"/>
              </a:lnSpc>
              <a:tabLst>
                <a:tab pos="4329430" algn="ctr"/>
                <a:tab pos="6619875" algn="ctr"/>
              </a:tabLst>
            </a:pPr>
            <a:r>
              <a:rPr dirty="0"/>
              <a:t>Average waiting time:  (0 + 24 + 27)/3 = 17</a:t>
            </a:r>
            <a:endParaRPr dirty="0"/>
          </a:p>
        </p:txBody>
      </p:sp>
      <p:grpSp>
        <p:nvGrpSpPr>
          <p:cNvPr id="23556" name="Group 18"/>
          <p:cNvGrpSpPr/>
          <p:nvPr/>
        </p:nvGrpSpPr>
        <p:grpSpPr>
          <a:xfrm>
            <a:off x="1717675" y="4276725"/>
            <a:ext cx="8161338" cy="1452563"/>
            <a:chOff x="886" y="2688"/>
            <a:chExt cx="3427" cy="686"/>
          </a:xfrm>
        </p:grpSpPr>
        <p:sp>
          <p:nvSpPr>
            <p:cNvPr id="23557" name="Rectangle 4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23558" name="Text Box 5"/>
            <p:cNvSpPr txBox="1"/>
            <p:nvPr/>
          </p:nvSpPr>
          <p:spPr>
            <a:xfrm>
              <a:off x="1816" y="2760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1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3559" name="Text Box 6"/>
            <p:cNvSpPr txBox="1"/>
            <p:nvPr/>
          </p:nvSpPr>
          <p:spPr>
            <a:xfrm>
              <a:off x="3304" y="2760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2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3560" name="Text Box 7"/>
            <p:cNvSpPr txBox="1"/>
            <p:nvPr/>
          </p:nvSpPr>
          <p:spPr>
            <a:xfrm>
              <a:off x="3880" y="2760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3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3561" name="Line 8"/>
            <p:cNvSpPr/>
            <p:nvPr/>
          </p:nvSpPr>
          <p:spPr>
            <a:xfrm>
              <a:off x="960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2" name="Line 9"/>
            <p:cNvSpPr/>
            <p:nvPr/>
          </p:nvSpPr>
          <p:spPr>
            <a:xfrm>
              <a:off x="4272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3" name="Line 10"/>
            <p:cNvSpPr/>
            <p:nvPr/>
          </p:nvSpPr>
          <p:spPr>
            <a:xfrm>
              <a:off x="3072" y="268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4" name="Line 11"/>
            <p:cNvSpPr/>
            <p:nvPr/>
          </p:nvSpPr>
          <p:spPr>
            <a:xfrm>
              <a:off x="3648" y="268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5" name="Line 12"/>
            <p:cNvSpPr/>
            <p:nvPr/>
          </p:nvSpPr>
          <p:spPr>
            <a:xfrm>
              <a:off x="3072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6" name="Line 13"/>
            <p:cNvSpPr/>
            <p:nvPr/>
          </p:nvSpPr>
          <p:spPr>
            <a:xfrm>
              <a:off x="3648" y="30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67" name="Text Box 14"/>
            <p:cNvSpPr txBox="1"/>
            <p:nvPr/>
          </p:nvSpPr>
          <p:spPr>
            <a:xfrm>
              <a:off x="2970" y="3192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24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3568" name="Text Box 15"/>
            <p:cNvSpPr txBox="1"/>
            <p:nvPr/>
          </p:nvSpPr>
          <p:spPr>
            <a:xfrm>
              <a:off x="3546" y="3192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27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3569" name="Text Box 16"/>
            <p:cNvSpPr txBox="1"/>
            <p:nvPr/>
          </p:nvSpPr>
          <p:spPr>
            <a:xfrm>
              <a:off x="4122" y="3192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30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3570" name="Text Box 17"/>
            <p:cNvSpPr txBox="1"/>
            <p:nvPr/>
          </p:nvSpPr>
          <p:spPr>
            <a:xfrm>
              <a:off x="886" y="3192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0</a:t>
              </a:r>
              <a:endParaRPr sz="1900" dirty="0">
                <a:latin typeface="Helvetica" pitchFamily="-8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FCFS Scheduling (Cont.)</a:t>
            </a:r>
            <a:endParaRPr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130595" tIns="65298" rIns="130595" bIns="65298" anchor="t" anchorCtr="0"/>
          <a:p>
            <a:pPr defTabSz="914400">
              <a:buNone/>
              <a:tabLst>
                <a:tab pos="5213350" algn="ctr"/>
              </a:tabLst>
            </a:pPr>
            <a:r>
              <a:rPr dirty="0"/>
              <a:t>Suppose that the processes arrive in the order:</a:t>
            </a:r>
            <a:endParaRPr dirty="0"/>
          </a:p>
          <a:p>
            <a:pPr defTabSz="914400">
              <a:buNone/>
              <a:tabLst>
                <a:tab pos="521335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2</a:t>
            </a:r>
            <a:r>
              <a:rPr dirty="0"/>
              <a:t> , </a:t>
            </a:r>
            <a:r>
              <a:rPr i="1" dirty="0"/>
              <a:t>P</a:t>
            </a:r>
            <a:r>
              <a:rPr i="1" baseline="-25000" dirty="0"/>
              <a:t>3</a:t>
            </a:r>
            <a:r>
              <a:rPr dirty="0"/>
              <a:t> ,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dirty="0"/>
              <a:t> </a:t>
            </a:r>
            <a:endParaRPr dirty="0"/>
          </a:p>
          <a:p>
            <a:pPr defTabSz="914400">
              <a:tabLst>
                <a:tab pos="5213350" algn="ctr"/>
              </a:tabLst>
            </a:pPr>
            <a:r>
              <a:rPr dirty="0"/>
              <a:t>The Gantt chart for the schedule is:</a:t>
            </a:r>
            <a:br>
              <a:rPr dirty="0"/>
            </a:br>
            <a:endParaRPr dirty="0"/>
          </a:p>
          <a:p>
            <a:pPr defTabSz="914400">
              <a:tabLst>
                <a:tab pos="5213350" algn="ctr"/>
              </a:tabLst>
            </a:pPr>
            <a:endParaRPr dirty="0"/>
          </a:p>
          <a:p>
            <a:pPr defTabSz="914400">
              <a:tabLst>
                <a:tab pos="5213350" algn="ctr"/>
              </a:tabLst>
            </a:pPr>
            <a:endParaRPr dirty="0"/>
          </a:p>
          <a:p>
            <a:pPr defTabSz="914400">
              <a:tabLst>
                <a:tab pos="5213350" algn="ctr"/>
              </a:tabLst>
            </a:pPr>
            <a:endParaRPr dirty="0"/>
          </a:p>
          <a:p>
            <a:pPr defTabSz="914400">
              <a:tabLst>
                <a:tab pos="5213350" algn="ctr"/>
              </a:tabLst>
            </a:pPr>
            <a:endParaRPr dirty="0"/>
          </a:p>
          <a:p>
            <a:pPr defTabSz="914400">
              <a:tabLst>
                <a:tab pos="5213350" algn="ctr"/>
              </a:tabLst>
            </a:pPr>
            <a:endParaRPr dirty="0"/>
          </a:p>
          <a:p>
            <a:pPr defTabSz="914400">
              <a:tabLst>
                <a:tab pos="5213350" algn="ctr"/>
              </a:tabLst>
            </a:pPr>
            <a:endParaRPr dirty="0"/>
          </a:p>
          <a:p>
            <a:pPr defTabSz="914400">
              <a:tabLst>
                <a:tab pos="5213350" algn="ctr"/>
              </a:tabLst>
            </a:pPr>
            <a:r>
              <a:rPr dirty="0"/>
              <a:t>Waiting time for </a:t>
            </a:r>
            <a:r>
              <a:rPr i="1" dirty="0"/>
              <a:t>P</a:t>
            </a:r>
            <a:r>
              <a:rPr i="1" baseline="-25000" dirty="0"/>
              <a:t>1 </a:t>
            </a:r>
            <a:r>
              <a:rPr i="1" dirty="0"/>
              <a:t>=</a:t>
            </a:r>
            <a:r>
              <a:rPr dirty="0"/>
              <a:t> 6</a:t>
            </a:r>
            <a:r>
              <a:rPr i="1" dirty="0"/>
              <a:t>;</a:t>
            </a:r>
            <a:r>
              <a:rPr i="1" baseline="-25000" dirty="0"/>
              <a:t> </a:t>
            </a:r>
            <a:r>
              <a:rPr i="1" dirty="0"/>
              <a:t>P</a:t>
            </a:r>
            <a:r>
              <a:rPr i="1" baseline="-25000" dirty="0"/>
              <a:t>2</a:t>
            </a:r>
            <a:r>
              <a:rPr dirty="0"/>
              <a:t> = 0</a:t>
            </a:r>
            <a:r>
              <a:rPr i="1" baseline="-25000" dirty="0"/>
              <a:t>; </a:t>
            </a:r>
            <a:r>
              <a:rPr i="1" dirty="0"/>
              <a:t>P</a:t>
            </a:r>
            <a:r>
              <a:rPr i="1" baseline="-25000" dirty="0"/>
              <a:t>3 </a:t>
            </a:r>
            <a:r>
              <a:rPr i="1" dirty="0"/>
              <a:t>= </a:t>
            </a:r>
            <a:r>
              <a:rPr dirty="0"/>
              <a:t>3</a:t>
            </a:r>
            <a:endParaRPr i="1" dirty="0"/>
          </a:p>
          <a:p>
            <a:pPr defTabSz="914400">
              <a:tabLst>
                <a:tab pos="5213350" algn="ctr"/>
              </a:tabLst>
            </a:pPr>
            <a:r>
              <a:rPr dirty="0"/>
              <a:t>Average waiting time:   (6 + 0 + 3)/3 = 3</a:t>
            </a:r>
            <a:endParaRPr dirty="0"/>
          </a:p>
          <a:p>
            <a:pPr defTabSz="914400">
              <a:tabLst>
                <a:tab pos="5213350" algn="ctr"/>
              </a:tabLst>
            </a:pPr>
            <a:r>
              <a:rPr dirty="0"/>
              <a:t>Much better than previous case</a:t>
            </a:r>
            <a:endParaRPr dirty="0"/>
          </a:p>
          <a:p>
            <a:pPr defTabSz="914400">
              <a:tabLst>
                <a:tab pos="5213350" algn="ctr"/>
              </a:tabLst>
            </a:pPr>
            <a:r>
              <a:rPr b="1" dirty="0">
                <a:solidFill>
                  <a:srgbClr val="3366FF"/>
                </a:solidFill>
              </a:rPr>
              <a:t>Convoy effect </a:t>
            </a:r>
            <a:r>
              <a:rPr dirty="0"/>
              <a:t>- short process behind long process</a:t>
            </a:r>
            <a:endParaRPr dirty="0"/>
          </a:p>
          <a:p>
            <a:pPr lvl="1" defTabSz="914400">
              <a:tabLst>
                <a:tab pos="5213350" algn="ctr"/>
              </a:tabLst>
            </a:pPr>
            <a:r>
              <a:rPr dirty="0"/>
              <a:t>Consider one CPU-bound and many I/O-bound processes</a:t>
            </a:r>
            <a:endParaRPr dirty="0"/>
          </a:p>
        </p:txBody>
      </p:sp>
      <p:grpSp>
        <p:nvGrpSpPr>
          <p:cNvPr id="25604" name="Group 20"/>
          <p:cNvGrpSpPr/>
          <p:nvPr/>
        </p:nvGrpSpPr>
        <p:grpSpPr>
          <a:xfrm>
            <a:off x="2905125" y="3473450"/>
            <a:ext cx="8189913" cy="1450975"/>
            <a:chOff x="882" y="1650"/>
            <a:chExt cx="3439" cy="686"/>
          </a:xfrm>
        </p:grpSpPr>
        <p:sp>
          <p:nvSpPr>
            <p:cNvPr id="25605" name="Rectangle 6"/>
            <p:cNvSpPr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25606" name="Text Box 7"/>
            <p:cNvSpPr txBox="1"/>
            <p:nvPr/>
          </p:nvSpPr>
          <p:spPr>
            <a:xfrm flipH="1">
              <a:off x="3219" y="1722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1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5607" name="Text Box 8"/>
            <p:cNvSpPr txBox="1"/>
            <p:nvPr/>
          </p:nvSpPr>
          <p:spPr>
            <a:xfrm flipH="1">
              <a:off x="1731" y="1722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3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5608" name="Text Box 9"/>
            <p:cNvSpPr txBox="1"/>
            <p:nvPr/>
          </p:nvSpPr>
          <p:spPr>
            <a:xfrm flipH="1">
              <a:off x="1155" y="1722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2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5609" name="Line 10"/>
            <p:cNvSpPr/>
            <p:nvPr/>
          </p:nvSpPr>
          <p:spPr>
            <a:xfrm flipH="1">
              <a:off x="4260" y="203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0" name="Line 11"/>
            <p:cNvSpPr/>
            <p:nvPr/>
          </p:nvSpPr>
          <p:spPr>
            <a:xfrm flipH="1">
              <a:off x="948" y="203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1" name="Line 12"/>
            <p:cNvSpPr/>
            <p:nvPr/>
          </p:nvSpPr>
          <p:spPr>
            <a:xfrm flipH="1">
              <a:off x="2148" y="165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2" name="Line 13"/>
            <p:cNvSpPr/>
            <p:nvPr/>
          </p:nvSpPr>
          <p:spPr>
            <a:xfrm flipH="1">
              <a:off x="1572" y="165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3" name="Line 14"/>
            <p:cNvSpPr/>
            <p:nvPr/>
          </p:nvSpPr>
          <p:spPr>
            <a:xfrm flipH="1">
              <a:off x="2148" y="203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4" name="Line 15"/>
            <p:cNvSpPr/>
            <p:nvPr/>
          </p:nvSpPr>
          <p:spPr>
            <a:xfrm flipH="1">
              <a:off x="1572" y="203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5" name="Text Box 16"/>
            <p:cNvSpPr txBox="1"/>
            <p:nvPr/>
          </p:nvSpPr>
          <p:spPr>
            <a:xfrm flipH="1">
              <a:off x="2086" y="2154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6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5616" name="Text Box 17"/>
            <p:cNvSpPr txBox="1"/>
            <p:nvPr/>
          </p:nvSpPr>
          <p:spPr>
            <a:xfrm flipH="1">
              <a:off x="1510" y="2154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3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5617" name="Text Box 18"/>
            <p:cNvSpPr txBox="1"/>
            <p:nvPr/>
          </p:nvSpPr>
          <p:spPr>
            <a:xfrm flipH="1">
              <a:off x="4130" y="2154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30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5618" name="Text Box 19"/>
            <p:cNvSpPr txBox="1"/>
            <p:nvPr/>
          </p:nvSpPr>
          <p:spPr>
            <a:xfrm flipH="1">
              <a:off x="882" y="2154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0</a:t>
              </a:r>
              <a:endParaRPr sz="1900" dirty="0">
                <a:latin typeface="Helvetica" pitchFamily="-8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Shortest-Job-First (SJF) Scheduling</a:t>
            </a:r>
            <a:endParaRPr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 vert="horz" wrap="square" lIns="130595" tIns="65298" rIns="130595" bIns="65298" anchor="t" anchorCtr="0"/>
          <a:p>
            <a:r>
              <a:rPr sz="2400" dirty="0"/>
              <a:t>Associate with each process the length of its next CPU burst</a:t>
            </a:r>
            <a:endParaRPr sz="2400" dirty="0"/>
          </a:p>
          <a:p>
            <a:pPr lvl="1"/>
            <a:r>
              <a:rPr sz="2400" dirty="0"/>
              <a:t> Use these lengths to schedule the process with the shortest time</a:t>
            </a:r>
            <a:endParaRPr sz="2400" dirty="0"/>
          </a:p>
          <a:p>
            <a:endParaRPr sz="2400" dirty="0"/>
          </a:p>
          <a:p>
            <a:r>
              <a:rPr sz="2400" dirty="0"/>
              <a:t>SJF is optimal – gives minimum average waiting time for a given set of processes</a:t>
            </a:r>
            <a:endParaRPr sz="2400" dirty="0"/>
          </a:p>
          <a:p>
            <a:pPr lvl="1"/>
            <a:r>
              <a:rPr sz="2400" dirty="0"/>
              <a:t>The difficulty is knowing the length of the next CPU request</a:t>
            </a:r>
            <a:endParaRPr sz="2400" dirty="0"/>
          </a:p>
          <a:p>
            <a:pPr lvl="1"/>
            <a:r>
              <a:rPr sz="2400" dirty="0"/>
              <a:t>Could ask the user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Example of SJF</a:t>
            </a:r>
            <a:endParaRPr dirty="0"/>
          </a:p>
        </p:txBody>
      </p:sp>
      <p:sp>
        <p:nvSpPr>
          <p:cNvPr id="29699" name="Rectangle 36"/>
          <p:cNvSpPr>
            <a:spLocks noGrp="1"/>
          </p:cNvSpPr>
          <p:nvPr>
            <p:ph idx="1"/>
          </p:nvPr>
        </p:nvSpPr>
        <p:spPr/>
        <p:txBody>
          <a:bodyPr vert="horz" wrap="square" lIns="130595" tIns="65298" rIns="130595" bIns="65298" anchor="t" anchorCtr="0"/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      	                </a:t>
            </a:r>
            <a:r>
              <a:rPr u="sng" dirty="0"/>
              <a:t>Process</a:t>
            </a:r>
            <a:r>
              <a:rPr u="sng" dirty="0">
                <a:solidFill>
                  <a:schemeClr val="bg1"/>
                </a:solidFill>
              </a:rPr>
              <a:t>Arriva	l Time</a:t>
            </a:r>
            <a:r>
              <a:rPr dirty="0"/>
              <a:t>	</a:t>
            </a:r>
            <a:r>
              <a:rPr u="sng" dirty="0"/>
              <a:t>Burst Time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dirty="0"/>
              <a:t>	</a:t>
            </a:r>
            <a:r>
              <a:rPr dirty="0">
                <a:solidFill>
                  <a:schemeClr val="bg1"/>
                </a:solidFill>
              </a:rPr>
              <a:t>0.0</a:t>
            </a:r>
            <a:r>
              <a:rPr dirty="0"/>
              <a:t>	6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2 	</a:t>
            </a:r>
            <a:r>
              <a:rPr dirty="0">
                <a:solidFill>
                  <a:schemeClr val="bg1"/>
                </a:solidFill>
              </a:rPr>
              <a:t>2.0</a:t>
            </a:r>
            <a:r>
              <a:rPr dirty="0"/>
              <a:t>	8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3</a:t>
            </a:r>
            <a:r>
              <a:rPr dirty="0"/>
              <a:t>	</a:t>
            </a:r>
            <a:r>
              <a:rPr dirty="0">
                <a:solidFill>
                  <a:schemeClr val="bg1"/>
                </a:solidFill>
              </a:rPr>
              <a:t>4.0</a:t>
            </a:r>
            <a:r>
              <a:rPr dirty="0"/>
              <a:t>	7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4</a:t>
            </a:r>
            <a:r>
              <a:rPr dirty="0"/>
              <a:t>	</a:t>
            </a:r>
            <a:r>
              <a:rPr dirty="0">
                <a:solidFill>
                  <a:schemeClr val="bg1"/>
                </a:solidFill>
              </a:rPr>
              <a:t>5.0</a:t>
            </a:r>
            <a:r>
              <a:rPr dirty="0"/>
              <a:t>	3</a:t>
            </a: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SJF scheduling chart</a:t>
            </a: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Average waiting time = (3 + 16 + 9 + 0) / 4 = 7</a:t>
            </a:r>
            <a:endParaRPr i="1" baseline="-25000" dirty="0"/>
          </a:p>
        </p:txBody>
      </p:sp>
      <p:grpSp>
        <p:nvGrpSpPr>
          <p:cNvPr id="29700" name="Group 74"/>
          <p:cNvGrpSpPr/>
          <p:nvPr/>
        </p:nvGrpSpPr>
        <p:grpSpPr>
          <a:xfrm>
            <a:off x="1770063" y="3992563"/>
            <a:ext cx="8716962" cy="1495425"/>
            <a:chOff x="894" y="2352"/>
            <a:chExt cx="3660" cy="707"/>
          </a:xfrm>
        </p:grpSpPr>
        <p:sp>
          <p:nvSpPr>
            <p:cNvPr id="29701" name="Rectangle 37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29702" name="Text Box 38"/>
            <p:cNvSpPr txBox="1"/>
            <p:nvPr/>
          </p:nvSpPr>
          <p:spPr>
            <a:xfrm flipH="1">
              <a:off x="1049" y="2437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4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9703" name="Text Box 39"/>
            <p:cNvSpPr txBox="1"/>
            <p:nvPr/>
          </p:nvSpPr>
          <p:spPr>
            <a:xfrm flipH="1">
              <a:off x="3016" y="2424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3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9704" name="Text Box 40"/>
            <p:cNvSpPr txBox="1"/>
            <p:nvPr/>
          </p:nvSpPr>
          <p:spPr>
            <a:xfrm flipH="1">
              <a:off x="2009" y="2473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1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9705" name="Line 41"/>
            <p:cNvSpPr/>
            <p:nvPr/>
          </p:nvSpPr>
          <p:spPr>
            <a:xfrm flipH="1">
              <a:off x="4452" y="274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6" name="Line 42"/>
            <p:cNvSpPr/>
            <p:nvPr/>
          </p:nvSpPr>
          <p:spPr>
            <a:xfrm flipH="1">
              <a:off x="960" y="27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7" name="Line 43"/>
            <p:cNvSpPr/>
            <p:nvPr/>
          </p:nvSpPr>
          <p:spPr>
            <a:xfrm flipH="1">
              <a:off x="2688" y="2373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08" name="Text Box 48"/>
            <p:cNvSpPr txBox="1"/>
            <p:nvPr/>
          </p:nvSpPr>
          <p:spPr>
            <a:xfrm flipH="1">
              <a:off x="1567" y="2857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3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9709" name="Text Box 49"/>
            <p:cNvSpPr txBox="1"/>
            <p:nvPr/>
          </p:nvSpPr>
          <p:spPr>
            <a:xfrm flipH="1">
              <a:off x="3355" y="2869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16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9710" name="Text Box 50"/>
            <p:cNvSpPr txBox="1"/>
            <p:nvPr/>
          </p:nvSpPr>
          <p:spPr>
            <a:xfrm flipH="1">
              <a:off x="894" y="2877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0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9711" name="Line 52"/>
            <p:cNvSpPr/>
            <p:nvPr/>
          </p:nvSpPr>
          <p:spPr>
            <a:xfrm flipH="1">
              <a:off x="3456" y="2373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2" name="Line 54"/>
            <p:cNvSpPr/>
            <p:nvPr/>
          </p:nvSpPr>
          <p:spPr>
            <a:xfrm flipH="1">
              <a:off x="1632" y="268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3" name="Line 58"/>
            <p:cNvSpPr/>
            <p:nvPr/>
          </p:nvSpPr>
          <p:spPr>
            <a:xfrm flipH="1">
              <a:off x="2688" y="27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4" name="Line 63"/>
            <p:cNvSpPr/>
            <p:nvPr/>
          </p:nvSpPr>
          <p:spPr>
            <a:xfrm flipH="1">
              <a:off x="3456" y="27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5" name="Text Box 64"/>
            <p:cNvSpPr txBox="1"/>
            <p:nvPr/>
          </p:nvSpPr>
          <p:spPr>
            <a:xfrm flipH="1">
              <a:off x="2623" y="2857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9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9716" name="Line 69"/>
            <p:cNvSpPr/>
            <p:nvPr/>
          </p:nvSpPr>
          <p:spPr>
            <a:xfrm flipH="1">
              <a:off x="1632" y="2352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7" name="Text Box 70"/>
            <p:cNvSpPr txBox="1"/>
            <p:nvPr/>
          </p:nvSpPr>
          <p:spPr>
            <a:xfrm flipH="1">
              <a:off x="3784" y="2424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2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29718" name="Text Box 73"/>
            <p:cNvSpPr txBox="1"/>
            <p:nvPr/>
          </p:nvSpPr>
          <p:spPr>
            <a:xfrm flipH="1">
              <a:off x="4363" y="2869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24</a:t>
              </a:r>
              <a:endParaRPr sz="1900" dirty="0">
                <a:latin typeface="Helvetica" pitchFamily="-8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614488" y="323850"/>
            <a:ext cx="11658600" cy="814388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Determining Length of Next CPU Burst</a:t>
            </a:r>
            <a:endParaRPr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453813" cy="6580188"/>
          </a:xfrm>
        </p:spPr>
        <p:txBody>
          <a:bodyPr vert="horz" wrap="square" lIns="130595" tIns="65298" rIns="130595" bIns="65298" anchor="t" anchorCtr="0"/>
          <a:p>
            <a:r>
              <a:rPr dirty="0"/>
              <a:t>Can only estimate the length – should be similar to the previous one</a:t>
            </a:r>
            <a:endParaRPr dirty="0"/>
          </a:p>
          <a:p>
            <a:pPr lvl="1"/>
            <a:r>
              <a:rPr dirty="0"/>
              <a:t>Then pick process with shortest predicted next CPU burst</a:t>
            </a:r>
            <a:endParaRPr dirty="0"/>
          </a:p>
          <a:p>
            <a:endParaRPr dirty="0"/>
          </a:p>
          <a:p>
            <a:r>
              <a:rPr dirty="0"/>
              <a:t>Can be done by using the length of previous CPU bursts, using exponential averaging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Commonly, </a:t>
            </a:r>
            <a:r>
              <a:rPr dirty="0">
                <a:latin typeface="Lucida Grande" pitchFamily="-84" charset="0"/>
              </a:rPr>
              <a:t>α </a:t>
            </a:r>
            <a:r>
              <a:rPr dirty="0"/>
              <a:t>set to ½</a:t>
            </a:r>
            <a:endParaRPr dirty="0"/>
          </a:p>
          <a:p>
            <a:r>
              <a:rPr dirty="0"/>
              <a:t>Preemptive version called </a:t>
            </a:r>
            <a:r>
              <a:rPr b="1" dirty="0">
                <a:solidFill>
                  <a:srgbClr val="3366FF"/>
                </a:solidFill>
              </a:rPr>
              <a:t>shortest-remaining-time-first</a:t>
            </a:r>
            <a:endParaRPr b="1" dirty="0">
              <a:solidFill>
                <a:srgbClr val="3366FF"/>
              </a:solidFill>
            </a:endParaRPr>
          </a:p>
          <a:p>
            <a:pPr lvl="1">
              <a:buNone/>
            </a:pPr>
            <a:endParaRPr dirty="0"/>
          </a:p>
          <a:p>
            <a:pPr lvl="1">
              <a:buNone/>
            </a:pPr>
            <a:endParaRPr dirty="0"/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1636713" y="3659188"/>
          <a:ext cx="6640512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400800" imgH="1778000" progId="Equation.3">
                  <p:embed/>
                </p:oleObj>
              </mc:Choice>
              <mc:Fallback>
                <p:oleObj name="" r:id="rId1" imgW="6400800" imgH="17780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6713" y="3659188"/>
                        <a:ext cx="6640512" cy="167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3384550" y="4989513"/>
          <a:ext cx="33337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221230" imgH="317500" progId="Equation.3">
                  <p:embed/>
                </p:oleObj>
              </mc:Choice>
              <mc:Fallback>
                <p:oleObj name="" r:id="rId3" imgW="2221230" imgH="3175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4550" y="4989513"/>
                        <a:ext cx="3333750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1081088" y="322263"/>
            <a:ext cx="12334875" cy="904875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sz="4000" dirty="0"/>
              <a:t>Prediction of the Length of the </a:t>
            </a:r>
            <a:br>
              <a:rPr sz="4000" dirty="0"/>
            </a:br>
            <a:r>
              <a:rPr sz="4000" dirty="0"/>
              <a:t>Next CPU Burst</a:t>
            </a:r>
            <a:endParaRPr sz="4000" dirty="0"/>
          </a:p>
        </p:txBody>
      </p:sp>
      <p:pic>
        <p:nvPicPr>
          <p:cNvPr id="33795" name="Picture 1" descr="6_03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638" y="1422400"/>
            <a:ext cx="9090025" cy="6573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1852613" y="369888"/>
            <a:ext cx="11177587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Examples of Exponential Averaging</a:t>
            </a:r>
            <a:endParaRPr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514138" cy="6040438"/>
          </a:xfrm>
        </p:spPr>
        <p:txBody>
          <a:bodyPr vert="horz" wrap="square" lIns="130595" tIns="65298" rIns="130595" bIns="65298" anchor="t" anchorCtr="0"/>
          <a:p>
            <a:pPr>
              <a:lnSpc>
                <a:spcPct val="90000"/>
              </a:lnSpc>
            </a:pPr>
            <a:r>
              <a:rPr dirty="0">
                <a:sym typeface="Symbol" panose="05050102010706020507" pitchFamily="18" charset="2"/>
              </a:rPr>
              <a:t> =0</a:t>
            </a:r>
            <a:endParaRPr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dirty="0">
                <a:sym typeface="Symbol" panose="05050102010706020507" pitchFamily="18" charset="2"/>
              </a:rPr>
              <a:t></a:t>
            </a:r>
            <a:r>
              <a:rPr baseline="-25000" dirty="0">
                <a:sym typeface="Symbol" panose="05050102010706020507" pitchFamily="18" charset="2"/>
              </a:rPr>
              <a:t>n+1</a:t>
            </a:r>
            <a:r>
              <a:rPr dirty="0">
                <a:sym typeface="Symbol" panose="05050102010706020507" pitchFamily="18" charset="2"/>
              </a:rPr>
              <a:t> = </a:t>
            </a:r>
            <a:r>
              <a:rPr baseline="-25000" dirty="0">
                <a:sym typeface="Symbol" panose="05050102010706020507" pitchFamily="18" charset="2"/>
              </a:rPr>
              <a:t>n</a:t>
            </a:r>
            <a:endParaRPr baseline="-25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dirty="0">
                <a:sym typeface="Symbol" panose="05050102010706020507" pitchFamily="18" charset="2"/>
              </a:rPr>
              <a:t>Recent history does not count</a:t>
            </a:r>
            <a:endParaRPr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dirty="0">
                <a:sym typeface="Symbol" panose="05050102010706020507" pitchFamily="18" charset="2"/>
              </a:rPr>
              <a:t> =1</a:t>
            </a:r>
            <a:endParaRPr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dirty="0">
                <a:sym typeface="Symbol" panose="05050102010706020507" pitchFamily="18" charset="2"/>
              </a:rPr>
              <a:t> </a:t>
            </a:r>
            <a:r>
              <a:rPr baseline="-25000" dirty="0">
                <a:sym typeface="Symbol" panose="05050102010706020507" pitchFamily="18" charset="2"/>
              </a:rPr>
              <a:t>n+1</a:t>
            </a:r>
            <a:r>
              <a:rPr dirty="0">
                <a:sym typeface="Symbol" panose="05050102010706020507" pitchFamily="18" charset="2"/>
              </a:rPr>
              <a:t> =  </a:t>
            </a:r>
            <a:r>
              <a:rPr i="1" dirty="0">
                <a:sym typeface="Symbol" panose="05050102010706020507" pitchFamily="18" charset="2"/>
              </a:rPr>
              <a:t>t</a:t>
            </a:r>
            <a:r>
              <a:rPr baseline="-25000" dirty="0">
                <a:sym typeface="Symbol" panose="05050102010706020507" pitchFamily="18" charset="2"/>
              </a:rPr>
              <a:t>n</a:t>
            </a:r>
            <a:endParaRPr baseline="-25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dirty="0">
                <a:sym typeface="Symbol" panose="05050102010706020507" pitchFamily="18" charset="2"/>
              </a:rPr>
              <a:t>Only the actual last CPU burst counts</a:t>
            </a:r>
            <a:endParaRPr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dirty="0">
                <a:sym typeface="Symbol" panose="05050102010706020507" pitchFamily="18" charset="2"/>
              </a:rPr>
              <a:t>If we expand the formula, we get:</a:t>
            </a:r>
            <a:endParaRPr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dirty="0">
                <a:sym typeface="Symbol" panose="05050102010706020507" pitchFamily="18" charset="2"/>
              </a:rPr>
              <a:t></a:t>
            </a:r>
            <a:r>
              <a:rPr i="1" baseline="-25000" dirty="0">
                <a:sym typeface="Symbol" panose="05050102010706020507" pitchFamily="18" charset="2"/>
              </a:rPr>
              <a:t>n</a:t>
            </a:r>
            <a:r>
              <a:rPr baseline="-25000" dirty="0">
                <a:sym typeface="Symbol" panose="05050102010706020507" pitchFamily="18" charset="2"/>
              </a:rPr>
              <a:t>+1</a:t>
            </a:r>
            <a:r>
              <a:rPr dirty="0">
                <a:sym typeface="Symbol" panose="05050102010706020507" pitchFamily="18" charset="2"/>
              </a:rPr>
              <a:t> =  t</a:t>
            </a:r>
            <a:r>
              <a:rPr i="1" baseline="-25000" dirty="0">
                <a:sym typeface="Symbol" panose="05050102010706020507" pitchFamily="18" charset="2"/>
              </a:rPr>
              <a:t>n</a:t>
            </a:r>
            <a:r>
              <a:rPr dirty="0">
                <a:sym typeface="Symbol" panose="05050102010706020507" pitchFamily="18" charset="2"/>
              </a:rPr>
              <a:t>+(1</a:t>
            </a:r>
            <a:r>
              <a:rPr i="1" dirty="0">
                <a:sym typeface="Symbol" panose="05050102010706020507" pitchFamily="18" charset="2"/>
              </a:rPr>
              <a:t> - </a:t>
            </a:r>
            <a:r>
              <a:rPr dirty="0">
                <a:sym typeface="Symbol" panose="05050102010706020507" pitchFamily="18" charset="2"/>
              </a:rPr>
              <a:t></a:t>
            </a:r>
            <a:r>
              <a:rPr i="1" dirty="0">
                <a:sym typeface="Symbol" panose="05050102010706020507" pitchFamily="18" charset="2"/>
              </a:rPr>
              <a:t>)</a:t>
            </a:r>
            <a:r>
              <a:rPr dirty="0">
                <a:sym typeface="Symbol" panose="05050102010706020507" pitchFamily="18" charset="2"/>
              </a:rPr>
              <a:t> </a:t>
            </a:r>
            <a:r>
              <a:rPr i="1" dirty="0">
                <a:sym typeface="Symbol" panose="05050102010706020507" pitchFamily="18" charset="2"/>
              </a:rPr>
              <a:t>t</a:t>
            </a:r>
            <a:r>
              <a:rPr i="1" baseline="-25000" dirty="0">
                <a:sym typeface="Symbol" panose="05050102010706020507" pitchFamily="18" charset="2"/>
              </a:rPr>
              <a:t>n</a:t>
            </a:r>
            <a:r>
              <a:rPr i="1" dirty="0">
                <a:sym typeface="Symbol" panose="05050102010706020507" pitchFamily="18" charset="2"/>
              </a:rPr>
              <a:t> </a:t>
            </a:r>
            <a:r>
              <a:rPr baseline="-25000" dirty="0">
                <a:sym typeface="Symbol" panose="05050102010706020507" pitchFamily="18" charset="2"/>
              </a:rPr>
              <a:t>-1</a:t>
            </a:r>
            <a:r>
              <a:rPr i="1" baseline="-25000" dirty="0">
                <a:sym typeface="Symbol" panose="05050102010706020507" pitchFamily="18" charset="2"/>
              </a:rPr>
              <a:t> </a:t>
            </a:r>
            <a:r>
              <a:rPr dirty="0">
                <a:sym typeface="Symbol" panose="05050102010706020507" pitchFamily="18" charset="2"/>
              </a:rPr>
              <a:t>+ …</a:t>
            </a:r>
            <a:endParaRPr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dirty="0">
                <a:sym typeface="Symbol" panose="05050102010706020507" pitchFamily="18" charset="2"/>
              </a:rPr>
              <a:t>            </a:t>
            </a:r>
            <a:r>
              <a:rPr i="1" dirty="0">
                <a:sym typeface="Symbol" panose="05050102010706020507" pitchFamily="18" charset="2"/>
              </a:rPr>
              <a:t>+(</a:t>
            </a:r>
            <a:r>
              <a:rPr dirty="0">
                <a:sym typeface="Symbol" panose="05050102010706020507" pitchFamily="18" charset="2"/>
              </a:rPr>
              <a:t>1 -  </a:t>
            </a:r>
            <a:r>
              <a:rPr i="1" dirty="0">
                <a:sym typeface="Symbol" panose="05050102010706020507" pitchFamily="18" charset="2"/>
              </a:rPr>
              <a:t>)</a:t>
            </a:r>
            <a:r>
              <a:rPr i="1" baseline="30000" dirty="0">
                <a:sym typeface="Symbol" panose="05050102010706020507" pitchFamily="18" charset="2"/>
              </a:rPr>
              <a:t>j</a:t>
            </a:r>
            <a:r>
              <a:rPr baseline="30000" dirty="0">
                <a:sym typeface="Symbol" panose="05050102010706020507" pitchFamily="18" charset="2"/>
              </a:rPr>
              <a:t> </a:t>
            </a:r>
            <a:r>
              <a:rPr dirty="0">
                <a:sym typeface="Symbol" panose="05050102010706020507" pitchFamily="18" charset="2"/>
              </a:rPr>
              <a:t> </a:t>
            </a:r>
            <a:r>
              <a:rPr i="1" dirty="0">
                <a:sym typeface="Symbol" panose="05050102010706020507" pitchFamily="18" charset="2"/>
              </a:rPr>
              <a:t>t</a:t>
            </a:r>
            <a:r>
              <a:rPr i="1" baseline="-25000" dirty="0">
                <a:sym typeface="Symbol" panose="05050102010706020507" pitchFamily="18" charset="2"/>
              </a:rPr>
              <a:t>n</a:t>
            </a:r>
            <a:r>
              <a:rPr dirty="0">
                <a:sym typeface="Symbol" panose="05050102010706020507" pitchFamily="18" charset="2"/>
              </a:rPr>
              <a:t> </a:t>
            </a:r>
            <a:r>
              <a:rPr baseline="-25000" dirty="0">
                <a:sym typeface="Symbol" panose="05050102010706020507" pitchFamily="18" charset="2"/>
              </a:rPr>
              <a:t>-</a:t>
            </a:r>
            <a:r>
              <a:rPr i="1" baseline="-25000" dirty="0">
                <a:sym typeface="Symbol" panose="05050102010706020507" pitchFamily="18" charset="2"/>
              </a:rPr>
              <a:t>j</a:t>
            </a:r>
            <a:r>
              <a:rPr i="1" dirty="0">
                <a:sym typeface="Symbol" panose="05050102010706020507" pitchFamily="18" charset="2"/>
              </a:rPr>
              <a:t> </a:t>
            </a:r>
            <a:r>
              <a:rPr dirty="0">
                <a:sym typeface="Symbol" panose="05050102010706020507" pitchFamily="18" charset="2"/>
              </a:rPr>
              <a:t>+ …</a:t>
            </a:r>
            <a:endParaRPr dirty="0"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  <a:buNone/>
            </a:pPr>
            <a:r>
              <a:rPr dirty="0">
                <a:sym typeface="Symbol" panose="05050102010706020507" pitchFamily="18" charset="2"/>
              </a:rPr>
              <a:t>            </a:t>
            </a:r>
            <a:r>
              <a:rPr i="1" dirty="0">
                <a:sym typeface="Symbol" panose="05050102010706020507" pitchFamily="18" charset="2"/>
              </a:rPr>
              <a:t>+(</a:t>
            </a:r>
            <a:r>
              <a:rPr dirty="0">
                <a:sym typeface="Symbol" panose="05050102010706020507" pitchFamily="18" charset="2"/>
              </a:rPr>
              <a:t>1 -  </a:t>
            </a:r>
            <a:r>
              <a:rPr i="1" dirty="0">
                <a:sym typeface="Symbol" panose="05050102010706020507" pitchFamily="18" charset="2"/>
              </a:rPr>
              <a:t>)</a:t>
            </a:r>
            <a:r>
              <a:rPr i="1" baseline="30000" dirty="0">
                <a:sym typeface="Symbol" panose="05050102010706020507" pitchFamily="18" charset="2"/>
              </a:rPr>
              <a:t>n</a:t>
            </a:r>
            <a:r>
              <a:rPr baseline="30000" dirty="0">
                <a:sym typeface="Symbol" panose="05050102010706020507" pitchFamily="18" charset="2"/>
              </a:rPr>
              <a:t> +1 </a:t>
            </a:r>
            <a:r>
              <a:rPr dirty="0">
                <a:sym typeface="Symbol" panose="05050102010706020507" pitchFamily="18" charset="2"/>
              </a:rPr>
              <a:t></a:t>
            </a:r>
            <a:r>
              <a:rPr baseline="-25000" dirty="0">
                <a:sym typeface="Symbol" panose="05050102010706020507" pitchFamily="18" charset="2"/>
              </a:rPr>
              <a:t>0</a:t>
            </a:r>
            <a:br>
              <a:rPr baseline="-25000" dirty="0">
                <a:sym typeface="Symbol" panose="05050102010706020507" pitchFamily="18" charset="2"/>
              </a:rPr>
            </a:br>
            <a:endParaRPr baseline="-25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dirty="0">
                <a:sym typeface="Symbol" panose="05050102010706020507" pitchFamily="18" charset="2"/>
              </a:rPr>
              <a:t>Since both  and (1 - ) are less than or equal to 1, each successive term has less weight than its predecessor</a:t>
            </a:r>
            <a:endParaRPr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endParaRPr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sz="4000" dirty="0"/>
              <a:t>Example of Shortest-remaining-time-first</a:t>
            </a:r>
            <a:endParaRPr sz="4000" dirty="0"/>
          </a:p>
        </p:txBody>
      </p:sp>
      <p:sp>
        <p:nvSpPr>
          <p:cNvPr id="37891" name="Rectangle 36"/>
          <p:cNvSpPr>
            <a:spLocks noGrp="1"/>
          </p:cNvSpPr>
          <p:nvPr>
            <p:ph idx="1"/>
          </p:nvPr>
        </p:nvSpPr>
        <p:spPr/>
        <p:txBody>
          <a:bodyPr vert="horz" wrap="square" lIns="130595" tIns="65298" rIns="130595" bIns="65298" anchor="t" anchorCtr="0"/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Now we add the concepts of varying arrival times and preemption to the analysis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        </a:t>
            </a:r>
            <a:r>
              <a:rPr u="sng" dirty="0"/>
              <a:t>Process</a:t>
            </a:r>
            <a:r>
              <a:rPr u="sng" dirty="0">
                <a:solidFill>
                  <a:schemeClr val="bg1"/>
                </a:solidFill>
              </a:rPr>
              <a:t>A	arri </a:t>
            </a:r>
            <a:r>
              <a:rPr i="1" u="sng" dirty="0"/>
              <a:t>Arrival </a:t>
            </a:r>
            <a:r>
              <a:rPr u="sng" dirty="0"/>
              <a:t>Time</a:t>
            </a:r>
            <a:r>
              <a:rPr u="sng" dirty="0">
                <a:solidFill>
                  <a:schemeClr val="bg1"/>
                </a:solidFill>
              </a:rPr>
              <a:t>T</a:t>
            </a:r>
            <a:r>
              <a:rPr dirty="0"/>
              <a:t>	</a:t>
            </a:r>
            <a:r>
              <a:rPr u="sng" dirty="0"/>
              <a:t>Burst Time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1</a:t>
            </a:r>
            <a:r>
              <a:rPr dirty="0"/>
              <a:t>	</a:t>
            </a:r>
            <a:r>
              <a:rPr dirty="0">
                <a:solidFill>
                  <a:srgbClr val="000000"/>
                </a:solidFill>
              </a:rPr>
              <a:t>0</a:t>
            </a:r>
            <a:r>
              <a:rPr dirty="0"/>
              <a:t>	8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2 	</a:t>
            </a:r>
            <a:r>
              <a:rPr dirty="0">
                <a:solidFill>
                  <a:srgbClr val="000000"/>
                </a:solidFill>
              </a:rPr>
              <a:t>1</a:t>
            </a:r>
            <a:r>
              <a:rPr dirty="0"/>
              <a:t>	4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3</a:t>
            </a:r>
            <a:r>
              <a:rPr dirty="0"/>
              <a:t>	</a:t>
            </a:r>
            <a:r>
              <a:rPr dirty="0">
                <a:solidFill>
                  <a:srgbClr val="000000"/>
                </a:solidFill>
              </a:rPr>
              <a:t>2</a:t>
            </a:r>
            <a:r>
              <a:rPr dirty="0"/>
              <a:t>	9</a:t>
            </a:r>
            <a:endParaRPr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</a:t>
            </a:r>
            <a:r>
              <a:rPr i="1" dirty="0"/>
              <a:t>P</a:t>
            </a:r>
            <a:r>
              <a:rPr i="1" baseline="-25000" dirty="0"/>
              <a:t>4</a:t>
            </a:r>
            <a:r>
              <a:rPr dirty="0"/>
              <a:t>	</a:t>
            </a:r>
            <a:r>
              <a:rPr dirty="0">
                <a:solidFill>
                  <a:srgbClr val="000000"/>
                </a:solidFill>
              </a:rPr>
              <a:t>3</a:t>
            </a:r>
            <a:r>
              <a:rPr dirty="0"/>
              <a:t>	5</a:t>
            </a: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r>
              <a:rPr i="1" dirty="0"/>
              <a:t>Preemptive </a:t>
            </a:r>
            <a:r>
              <a:rPr dirty="0"/>
              <a:t>SJF Gantt Chart</a:t>
            </a: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Average waiting time = [(10-1)+(1-1)+(17-2)+5-3)]/4 = 26/4 = 6.5 msec</a:t>
            </a:r>
            <a:endParaRPr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i="1" baseline="-25000"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endParaRPr i="1" baseline="-25000" dirty="0"/>
          </a:p>
        </p:txBody>
      </p:sp>
      <p:grpSp>
        <p:nvGrpSpPr>
          <p:cNvPr id="37892" name="Group 74"/>
          <p:cNvGrpSpPr/>
          <p:nvPr/>
        </p:nvGrpSpPr>
        <p:grpSpPr>
          <a:xfrm>
            <a:off x="1409700" y="4964113"/>
            <a:ext cx="8715375" cy="1392237"/>
            <a:chOff x="899" y="2366"/>
            <a:chExt cx="3660" cy="658"/>
          </a:xfrm>
        </p:grpSpPr>
        <p:sp>
          <p:nvSpPr>
            <p:cNvPr id="37893" name="Rectangle 37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37894" name="Text Box 38"/>
            <p:cNvSpPr txBox="1"/>
            <p:nvPr/>
          </p:nvSpPr>
          <p:spPr>
            <a:xfrm flipH="1">
              <a:off x="1049" y="2437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1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895" name="Text Box 39"/>
            <p:cNvSpPr txBox="1"/>
            <p:nvPr/>
          </p:nvSpPr>
          <p:spPr>
            <a:xfrm flipH="1">
              <a:off x="3016" y="2424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1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896" name="Text Box 40"/>
            <p:cNvSpPr txBox="1"/>
            <p:nvPr/>
          </p:nvSpPr>
          <p:spPr>
            <a:xfrm flipH="1">
              <a:off x="1495" y="2435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2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897" name="Line 43"/>
            <p:cNvSpPr/>
            <p:nvPr/>
          </p:nvSpPr>
          <p:spPr>
            <a:xfrm flipH="1">
              <a:off x="2688" y="2373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8" name="Text Box 48"/>
            <p:cNvSpPr txBox="1"/>
            <p:nvPr/>
          </p:nvSpPr>
          <p:spPr>
            <a:xfrm flipH="1">
              <a:off x="1242" y="2841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899" name="Text Box 49"/>
            <p:cNvSpPr txBox="1"/>
            <p:nvPr/>
          </p:nvSpPr>
          <p:spPr>
            <a:xfrm flipH="1">
              <a:off x="3350" y="2842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17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900" name="Text Box 50"/>
            <p:cNvSpPr txBox="1"/>
            <p:nvPr/>
          </p:nvSpPr>
          <p:spPr>
            <a:xfrm flipH="1">
              <a:off x="899" y="2839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0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901" name="Line 52"/>
            <p:cNvSpPr/>
            <p:nvPr/>
          </p:nvSpPr>
          <p:spPr>
            <a:xfrm flipH="1">
              <a:off x="3456" y="2373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2" name="Text Box 64"/>
            <p:cNvSpPr txBox="1"/>
            <p:nvPr/>
          </p:nvSpPr>
          <p:spPr>
            <a:xfrm flipH="1">
              <a:off x="2594" y="2841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10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903" name="Line 69"/>
            <p:cNvSpPr/>
            <p:nvPr/>
          </p:nvSpPr>
          <p:spPr>
            <a:xfrm flipH="1">
              <a:off x="1313" y="2374"/>
              <a:ext cx="5" cy="3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4" name="Text Box 70"/>
            <p:cNvSpPr txBox="1"/>
            <p:nvPr/>
          </p:nvSpPr>
          <p:spPr>
            <a:xfrm flipH="1">
              <a:off x="3784" y="2424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3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905" name="Text Box 73"/>
            <p:cNvSpPr txBox="1"/>
            <p:nvPr/>
          </p:nvSpPr>
          <p:spPr>
            <a:xfrm flipH="1">
              <a:off x="4368" y="2842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26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906" name="Line 43"/>
            <p:cNvSpPr/>
            <p:nvPr/>
          </p:nvSpPr>
          <p:spPr>
            <a:xfrm flipH="1">
              <a:off x="1925" y="2366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7" name="Text Box 64"/>
            <p:cNvSpPr txBox="1"/>
            <p:nvPr/>
          </p:nvSpPr>
          <p:spPr>
            <a:xfrm flipH="1">
              <a:off x="1859" y="2839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5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37908" name="Text Box 39"/>
            <p:cNvSpPr txBox="1"/>
            <p:nvPr/>
          </p:nvSpPr>
          <p:spPr>
            <a:xfrm flipH="1">
              <a:off x="2182" y="2434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4</a:t>
              </a:r>
              <a:endParaRPr sz="1900" dirty="0">
                <a:latin typeface="Helvetica" pitchFamily="-8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Priority Scheduling</a:t>
            </a:r>
            <a:endParaRPr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571288" cy="6040438"/>
          </a:xfrm>
        </p:spPr>
        <p:txBody>
          <a:bodyPr vert="horz" wrap="square" lIns="130595" tIns="65298" rIns="130595" bIns="65298" anchor="t" anchorCtr="0"/>
          <a:p>
            <a:r>
              <a:rPr sz="2400" dirty="0"/>
              <a:t>A priority number (integer) is associated with each process</a:t>
            </a:r>
            <a:endParaRPr sz="2400" dirty="0"/>
          </a:p>
          <a:p>
            <a:endParaRPr sz="2400" dirty="0"/>
          </a:p>
          <a:p>
            <a:r>
              <a:rPr sz="2400" dirty="0"/>
              <a:t>The CPU is allocated to the process with the highest priority (smallest integer </a:t>
            </a:r>
            <a:r>
              <a:rPr sz="2400" dirty="0">
                <a:sym typeface="Symbol" panose="05050102010706020507" pitchFamily="18" charset="2"/>
              </a:rPr>
              <a:t> highest priority)</a:t>
            </a:r>
            <a:endParaRPr sz="2400" dirty="0">
              <a:sym typeface="Symbol" panose="05050102010706020507" pitchFamily="18" charset="2"/>
            </a:endParaRPr>
          </a:p>
          <a:p>
            <a:pPr lvl="1"/>
            <a:r>
              <a:rPr sz="2400" dirty="0"/>
              <a:t>Preemptive</a:t>
            </a:r>
            <a:endParaRPr sz="2400" dirty="0"/>
          </a:p>
          <a:p>
            <a:pPr lvl="1"/>
            <a:r>
              <a:rPr sz="2400" dirty="0"/>
              <a:t>Nonpreemptive</a:t>
            </a:r>
            <a:endParaRPr sz="2400" dirty="0"/>
          </a:p>
          <a:p>
            <a:pPr lvl="1"/>
            <a:endParaRPr sz="2400" dirty="0"/>
          </a:p>
          <a:p>
            <a:r>
              <a:rPr sz="2400" dirty="0"/>
              <a:t>SJF is priority scheduling where priority is the inverse of predicted next CPU burst time</a:t>
            </a:r>
            <a:endParaRPr sz="2400" dirty="0"/>
          </a:p>
          <a:p>
            <a:endParaRPr sz="2400" dirty="0"/>
          </a:p>
          <a:p>
            <a:r>
              <a:rPr sz="2400" dirty="0"/>
              <a:t>Problem </a:t>
            </a:r>
            <a:r>
              <a:rPr sz="2400" dirty="0">
                <a:sym typeface="Symbol" panose="05050102010706020507" pitchFamily="18" charset="2"/>
              </a:rPr>
              <a:t> </a:t>
            </a:r>
            <a:r>
              <a:rPr sz="2400" dirty="0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sz="2400" dirty="0">
                <a:sym typeface="Symbol" panose="05050102010706020507" pitchFamily="18" charset="2"/>
              </a:rPr>
              <a:t> – low priority processes may never execute</a:t>
            </a:r>
            <a:endParaRPr sz="2400" dirty="0">
              <a:sym typeface="Symbol" panose="05050102010706020507" pitchFamily="18" charset="2"/>
            </a:endParaRPr>
          </a:p>
          <a:p>
            <a:endParaRPr sz="2400" dirty="0">
              <a:sym typeface="Symbol" panose="05050102010706020507" pitchFamily="18" charset="2"/>
            </a:endParaRPr>
          </a:p>
          <a:p>
            <a:r>
              <a:rPr sz="2400" dirty="0">
                <a:sym typeface="Symbol" panose="05050102010706020507" pitchFamily="18" charset="2"/>
              </a:rPr>
              <a:t>Solution  </a:t>
            </a:r>
            <a:r>
              <a:rPr sz="2400" dirty="0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sz="2400" dirty="0">
                <a:sym typeface="Symbol" panose="05050102010706020507" pitchFamily="18" charset="2"/>
              </a:rPr>
              <a:t> – as time progresses increase the priority of the process</a:t>
            </a:r>
            <a:endParaRPr sz="2400" dirty="0">
              <a:sym typeface="Symbol" panose="05050102010706020507" pitchFamily="18" charset="2"/>
            </a:endParaRPr>
          </a:p>
          <a:p>
            <a:pPr>
              <a:buNone/>
            </a:pPr>
            <a:endParaRPr sz="2400" dirty="0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sz="4000" dirty="0"/>
              <a:t>Example of Priority Scheduling</a:t>
            </a:r>
            <a:endParaRPr sz="4000" dirty="0"/>
          </a:p>
        </p:txBody>
      </p:sp>
      <p:sp>
        <p:nvSpPr>
          <p:cNvPr id="41987" name="Rectangle 36"/>
          <p:cNvSpPr>
            <a:spLocks noGrp="1"/>
          </p:cNvSpPr>
          <p:nvPr>
            <p:ph idx="1"/>
          </p:nvPr>
        </p:nvSpPr>
        <p:spPr/>
        <p:txBody>
          <a:bodyPr vert="horz" wrap="square" lIns="130595" tIns="65298" rIns="130595" bIns="65298" anchor="t" anchorCtr="0"/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dirty="0"/>
              <a:t>		    </a:t>
            </a:r>
            <a:r>
              <a:rPr sz="2400" dirty="0"/>
              <a:t>     </a:t>
            </a:r>
            <a:r>
              <a:rPr sz="2400" u="sng" dirty="0"/>
              <a:t>Process</a:t>
            </a:r>
            <a:r>
              <a:rPr sz="2400" u="sng" dirty="0">
                <a:solidFill>
                  <a:schemeClr val="bg1"/>
                </a:solidFill>
              </a:rPr>
              <a:t>A	arri </a:t>
            </a:r>
            <a:r>
              <a:rPr sz="2400" u="sng" dirty="0"/>
              <a:t>Burst Time</a:t>
            </a:r>
            <a:r>
              <a:rPr sz="2400" u="sng" dirty="0">
                <a:solidFill>
                  <a:schemeClr val="bg1"/>
                </a:solidFill>
              </a:rPr>
              <a:t>T</a:t>
            </a:r>
            <a:r>
              <a:rPr sz="2400" dirty="0"/>
              <a:t>	</a:t>
            </a:r>
            <a:r>
              <a:rPr sz="2400" u="sng" dirty="0"/>
              <a:t>Priority</a:t>
            </a:r>
            <a:endParaRPr sz="2400"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sz="2400" dirty="0"/>
              <a:t>		</a:t>
            </a:r>
            <a:r>
              <a:rPr sz="1800" b="1" dirty="0"/>
              <a:t> </a:t>
            </a:r>
            <a:r>
              <a:rPr sz="1800" b="1" i="1" dirty="0"/>
              <a:t>P</a:t>
            </a:r>
            <a:r>
              <a:rPr sz="1800" b="1" i="1" baseline="-25000" dirty="0"/>
              <a:t>1</a:t>
            </a:r>
            <a:r>
              <a:rPr sz="1800" b="1" dirty="0"/>
              <a:t>	1</a:t>
            </a:r>
            <a:r>
              <a:rPr sz="1800" b="1" dirty="0">
                <a:solidFill>
                  <a:srgbClr val="000000"/>
                </a:solidFill>
              </a:rPr>
              <a:t>0</a:t>
            </a:r>
            <a:r>
              <a:rPr sz="1800" b="1" dirty="0"/>
              <a:t>	3</a:t>
            </a:r>
            <a:endParaRPr sz="1800" b="1"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sz="1800" b="1" dirty="0"/>
              <a:t>		 </a:t>
            </a:r>
            <a:r>
              <a:rPr sz="1800" b="1" i="1" dirty="0"/>
              <a:t>P</a:t>
            </a:r>
            <a:r>
              <a:rPr sz="1800" b="1" i="1" baseline="-25000" dirty="0"/>
              <a:t>2 	</a:t>
            </a:r>
            <a:r>
              <a:rPr sz="1800" b="1" dirty="0">
                <a:solidFill>
                  <a:srgbClr val="000000"/>
                </a:solidFill>
              </a:rPr>
              <a:t>1</a:t>
            </a:r>
            <a:r>
              <a:rPr sz="1800" b="1" dirty="0"/>
              <a:t>	1</a:t>
            </a:r>
            <a:endParaRPr sz="1800" b="1"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sz="1800" b="1" dirty="0"/>
              <a:t>		 </a:t>
            </a:r>
            <a:r>
              <a:rPr sz="1800" b="1" i="1" dirty="0"/>
              <a:t>P</a:t>
            </a:r>
            <a:r>
              <a:rPr sz="1800" b="1" i="1" baseline="-25000" dirty="0"/>
              <a:t>3</a:t>
            </a:r>
            <a:r>
              <a:rPr sz="1800" b="1" dirty="0"/>
              <a:t>	</a:t>
            </a:r>
            <a:r>
              <a:rPr sz="1800" b="1" dirty="0">
                <a:solidFill>
                  <a:srgbClr val="000000"/>
                </a:solidFill>
              </a:rPr>
              <a:t>2</a:t>
            </a:r>
            <a:r>
              <a:rPr sz="1800" b="1" dirty="0"/>
              <a:t>	4</a:t>
            </a:r>
            <a:endParaRPr sz="1800" b="1"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sz="1800" b="1" dirty="0"/>
              <a:t>		 </a:t>
            </a:r>
            <a:r>
              <a:rPr sz="1800" b="1" i="1" dirty="0"/>
              <a:t>P</a:t>
            </a:r>
            <a:r>
              <a:rPr sz="1800" b="1" i="1" baseline="-25000" dirty="0"/>
              <a:t>4</a:t>
            </a:r>
            <a:r>
              <a:rPr sz="1800" b="1" dirty="0"/>
              <a:t>	</a:t>
            </a:r>
            <a:r>
              <a:rPr sz="1800" b="1" dirty="0">
                <a:solidFill>
                  <a:srgbClr val="000000"/>
                </a:solidFill>
              </a:rPr>
              <a:t>1</a:t>
            </a:r>
            <a:r>
              <a:rPr sz="1800" b="1" dirty="0"/>
              <a:t>	5</a:t>
            </a:r>
            <a:endParaRPr sz="1800" b="1" dirty="0"/>
          </a:p>
          <a:p>
            <a:pPr defTabSz="914400">
              <a:buNone/>
              <a:tabLst>
                <a:tab pos="2287905" algn="ctr"/>
                <a:tab pos="4646930" algn="ctr"/>
                <a:tab pos="7345680" algn="ctr"/>
              </a:tabLst>
            </a:pPr>
            <a:r>
              <a:rPr sz="1800" b="1" dirty="0"/>
              <a:t>		</a:t>
            </a:r>
            <a:r>
              <a:rPr sz="1800" b="1" i="1" dirty="0"/>
              <a:t>P</a:t>
            </a:r>
            <a:r>
              <a:rPr sz="1800" b="1" i="1" baseline="-25000" dirty="0"/>
              <a:t>5	</a:t>
            </a:r>
            <a:r>
              <a:rPr sz="1800" b="1" dirty="0"/>
              <a:t>5	2</a:t>
            </a:r>
            <a:endParaRPr sz="1800" b="1" baseline="-25000"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r>
              <a:rPr sz="1800" b="1" dirty="0"/>
              <a:t>Priority scheduling Gantt Chart</a:t>
            </a:r>
            <a:endParaRPr sz="1800" b="1"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sz="1800" b="1"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sz="1800" b="1"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sz="1800" b="1"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sz="1800" b="1"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endParaRPr sz="1800" b="1" dirty="0"/>
          </a:p>
          <a:p>
            <a:pPr defTabSz="914400">
              <a:tabLst>
                <a:tab pos="2287905" algn="ctr"/>
                <a:tab pos="4646930" algn="ctr"/>
                <a:tab pos="7345680" algn="ctr"/>
              </a:tabLst>
            </a:pPr>
            <a:r>
              <a:rPr sz="1800" b="1" dirty="0"/>
              <a:t>Average waiting time = 8.2 msec</a:t>
            </a:r>
            <a:endParaRPr sz="1800" b="1" i="1" baseline="-25000" dirty="0"/>
          </a:p>
        </p:txBody>
      </p:sp>
      <p:grpSp>
        <p:nvGrpSpPr>
          <p:cNvPr id="41988" name="Group 74"/>
          <p:cNvGrpSpPr/>
          <p:nvPr/>
        </p:nvGrpSpPr>
        <p:grpSpPr>
          <a:xfrm>
            <a:off x="1962150" y="4392613"/>
            <a:ext cx="7570788" cy="1392237"/>
            <a:chOff x="899" y="2366"/>
            <a:chExt cx="3179" cy="658"/>
          </a:xfrm>
        </p:grpSpPr>
        <p:sp>
          <p:nvSpPr>
            <p:cNvPr id="41989" name="Rectangle 37"/>
            <p:cNvSpPr/>
            <p:nvPr/>
          </p:nvSpPr>
          <p:spPr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dirty="0">
                <a:latin typeface="Verdana" panose="020B0604030504040204" pitchFamily="34" charset="0"/>
              </a:endParaRPr>
            </a:p>
          </p:txBody>
        </p:sp>
        <p:sp>
          <p:nvSpPr>
            <p:cNvPr id="41990" name="Text Box 38"/>
            <p:cNvSpPr txBox="1"/>
            <p:nvPr/>
          </p:nvSpPr>
          <p:spPr>
            <a:xfrm flipH="1">
              <a:off x="1049" y="2437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2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1991" name="Text Box 39"/>
            <p:cNvSpPr txBox="1"/>
            <p:nvPr/>
          </p:nvSpPr>
          <p:spPr>
            <a:xfrm flipH="1">
              <a:off x="3232" y="2435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3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1992" name="Text Box 40"/>
            <p:cNvSpPr txBox="1"/>
            <p:nvPr/>
          </p:nvSpPr>
          <p:spPr>
            <a:xfrm flipH="1">
              <a:off x="1495" y="2435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5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1993" name="Line 43"/>
            <p:cNvSpPr/>
            <p:nvPr/>
          </p:nvSpPr>
          <p:spPr>
            <a:xfrm flipH="1">
              <a:off x="3174" y="237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4" name="Text Box 48"/>
            <p:cNvSpPr txBox="1"/>
            <p:nvPr/>
          </p:nvSpPr>
          <p:spPr>
            <a:xfrm flipH="1">
              <a:off x="1242" y="2841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1995" name="Text Box 49"/>
            <p:cNvSpPr txBox="1"/>
            <p:nvPr/>
          </p:nvSpPr>
          <p:spPr>
            <a:xfrm flipH="1">
              <a:off x="3577" y="2842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18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1996" name="Text Box 50"/>
            <p:cNvSpPr txBox="1"/>
            <p:nvPr/>
          </p:nvSpPr>
          <p:spPr>
            <a:xfrm flipH="1">
              <a:off x="899" y="2839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0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1997" name="Line 52"/>
            <p:cNvSpPr/>
            <p:nvPr/>
          </p:nvSpPr>
          <p:spPr>
            <a:xfrm flipH="1">
              <a:off x="3683" y="2373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8" name="Text Box 64"/>
            <p:cNvSpPr txBox="1"/>
            <p:nvPr/>
          </p:nvSpPr>
          <p:spPr>
            <a:xfrm flipH="1">
              <a:off x="3086" y="2841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16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1999" name="Line 69"/>
            <p:cNvSpPr/>
            <p:nvPr/>
          </p:nvSpPr>
          <p:spPr>
            <a:xfrm flipH="1">
              <a:off x="1313" y="2374"/>
              <a:ext cx="5" cy="3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0" name="Text Box 70"/>
            <p:cNvSpPr txBox="1"/>
            <p:nvPr/>
          </p:nvSpPr>
          <p:spPr>
            <a:xfrm flipH="1">
              <a:off x="3719" y="2435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4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2001" name="Text Box 73"/>
            <p:cNvSpPr txBox="1"/>
            <p:nvPr/>
          </p:nvSpPr>
          <p:spPr>
            <a:xfrm flipH="1">
              <a:off x="3887" y="2842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19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2002" name="Line 43"/>
            <p:cNvSpPr/>
            <p:nvPr/>
          </p:nvSpPr>
          <p:spPr>
            <a:xfrm flipH="1">
              <a:off x="1925" y="2366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3" name="Text Box 64"/>
            <p:cNvSpPr txBox="1"/>
            <p:nvPr/>
          </p:nvSpPr>
          <p:spPr>
            <a:xfrm flipH="1">
              <a:off x="1859" y="2839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6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2004" name="Text Box 39"/>
            <p:cNvSpPr txBox="1"/>
            <p:nvPr/>
          </p:nvSpPr>
          <p:spPr>
            <a:xfrm flipH="1">
              <a:off x="2566" y="2434"/>
              <a:ext cx="1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P</a:t>
              </a:r>
              <a:r>
                <a:rPr sz="1900" baseline="-25000" dirty="0">
                  <a:latin typeface="Helvetica" pitchFamily="-84" charset="0"/>
                </a:rPr>
                <a:t>1</a:t>
              </a:r>
              <a:endParaRPr sz="1900" dirty="0">
                <a:latin typeface="Helvetica" pitchFamily="-8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Chapter 6:  CPU Scheduling</a:t>
            </a:r>
            <a:endParaRPr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228725" y="1662113"/>
            <a:ext cx="11004550" cy="5030787"/>
          </a:xfrm>
        </p:spPr>
        <p:txBody>
          <a:bodyPr vert="horz" wrap="square" lIns="130595" tIns="65298" rIns="130595" bIns="65298" anchor="t" anchorCtr="0"/>
          <a:p>
            <a:r>
              <a:rPr sz="2400" dirty="0"/>
              <a:t>Basic Concepts</a:t>
            </a:r>
            <a:endParaRPr sz="2400" dirty="0"/>
          </a:p>
          <a:p>
            <a:r>
              <a:rPr sz="2400" dirty="0"/>
              <a:t>Scheduling Criteria </a:t>
            </a:r>
            <a:endParaRPr sz="2400" dirty="0"/>
          </a:p>
          <a:p>
            <a:r>
              <a:rPr sz="2400" dirty="0"/>
              <a:t>Scheduling Algorithms</a:t>
            </a:r>
            <a:endParaRPr sz="2400" dirty="0"/>
          </a:p>
          <a:p>
            <a:r>
              <a:rPr sz="2400" dirty="0"/>
              <a:t>Thread Scheduling</a:t>
            </a:r>
            <a:endParaRPr sz="2400" dirty="0"/>
          </a:p>
          <a:p>
            <a:r>
              <a:rPr sz="2400" dirty="0"/>
              <a:t>Multiple-Processor Scheduling</a:t>
            </a:r>
            <a:endParaRPr sz="2400" dirty="0"/>
          </a:p>
          <a:p>
            <a:r>
              <a:rPr sz="2400" dirty="0"/>
              <a:t>Real-Time CPU Scheduling</a:t>
            </a:r>
            <a:endParaRPr sz="2400" dirty="0"/>
          </a:p>
          <a:p>
            <a:r>
              <a:rPr sz="2400" dirty="0"/>
              <a:t>Operating Systems Examples</a:t>
            </a:r>
            <a:endParaRPr sz="2400" dirty="0"/>
          </a:p>
          <a:p>
            <a:r>
              <a:rPr sz="2400" dirty="0"/>
              <a:t>Algorithm Evalu</a:t>
            </a:r>
            <a:r>
              <a:rPr dirty="0"/>
              <a:t>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Round Robin (RR)</a:t>
            </a:r>
            <a:endParaRPr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1219200" y="1862138"/>
            <a:ext cx="11553825" cy="5978525"/>
          </a:xfrm>
        </p:spPr>
        <p:txBody>
          <a:bodyPr vert="horz" wrap="square" lIns="130595" tIns="65298" rIns="130595" bIns="65298" anchor="t" anchorCtr="0"/>
          <a:p>
            <a:r>
              <a:rPr sz="2400" b="1" dirty="0"/>
              <a:t>Each process gets a small unit of CPU time (</a:t>
            </a:r>
            <a:r>
              <a:rPr sz="2400" b="1" dirty="0">
                <a:solidFill>
                  <a:srgbClr val="3366FF"/>
                </a:solidFill>
              </a:rPr>
              <a:t>time</a:t>
            </a:r>
            <a:r>
              <a:rPr sz="2400" b="1" dirty="0"/>
              <a:t> </a:t>
            </a:r>
            <a:r>
              <a:rPr sz="2400" b="1" dirty="0">
                <a:solidFill>
                  <a:srgbClr val="3366FF"/>
                </a:solidFill>
              </a:rPr>
              <a:t>quantum</a:t>
            </a:r>
            <a:r>
              <a:rPr sz="2400" b="1" dirty="0"/>
              <a:t> </a:t>
            </a:r>
            <a:r>
              <a:rPr sz="2400" b="1" i="1" dirty="0"/>
              <a:t>q</a:t>
            </a:r>
            <a:r>
              <a:rPr sz="2400" b="1" dirty="0"/>
              <a:t>), usually 10-100 milliseconds.  After this time has elapsed, the process is preempted and added to the end of the ready queue.</a:t>
            </a:r>
            <a:endParaRPr sz="2400" b="1" dirty="0"/>
          </a:p>
          <a:p>
            <a:r>
              <a:rPr sz="2400" b="1" dirty="0"/>
              <a:t>If there are </a:t>
            </a:r>
            <a:r>
              <a:rPr sz="2400" b="1" i="1" dirty="0"/>
              <a:t>n</a:t>
            </a:r>
            <a:r>
              <a:rPr sz="2400" b="1" dirty="0"/>
              <a:t> processes in the ready queue and the time quantum is </a:t>
            </a:r>
            <a:r>
              <a:rPr sz="2400" b="1" i="1" dirty="0"/>
              <a:t>q</a:t>
            </a:r>
            <a:r>
              <a:rPr sz="2400" b="1" dirty="0"/>
              <a:t>, then each process gets 1/</a:t>
            </a:r>
            <a:r>
              <a:rPr sz="2400" b="1" i="1" dirty="0"/>
              <a:t>n</a:t>
            </a:r>
            <a:r>
              <a:rPr sz="2400" b="1" dirty="0"/>
              <a:t> of the CPU time in chunks of at most </a:t>
            </a:r>
            <a:r>
              <a:rPr sz="2400" b="1" i="1" dirty="0"/>
              <a:t>q</a:t>
            </a:r>
            <a:r>
              <a:rPr sz="2400" b="1" dirty="0"/>
              <a:t> time units at once.  No process waits more than (</a:t>
            </a:r>
            <a:r>
              <a:rPr sz="2400" b="1" i="1" dirty="0"/>
              <a:t>n</a:t>
            </a:r>
            <a:r>
              <a:rPr sz="2400" b="1" dirty="0"/>
              <a:t>-1)</a:t>
            </a:r>
            <a:r>
              <a:rPr sz="2400" b="1" i="1" dirty="0"/>
              <a:t>q </a:t>
            </a:r>
            <a:r>
              <a:rPr sz="2400" b="1" dirty="0"/>
              <a:t>time units.</a:t>
            </a:r>
            <a:endParaRPr sz="2400" b="1" dirty="0"/>
          </a:p>
          <a:p>
            <a:r>
              <a:rPr sz="2400" b="1" dirty="0"/>
              <a:t>Timer interrupts every quantum to schedule next process</a:t>
            </a:r>
            <a:endParaRPr sz="2400" b="1" dirty="0"/>
          </a:p>
          <a:p>
            <a:r>
              <a:rPr sz="2400" b="1" dirty="0"/>
              <a:t>Performance</a:t>
            </a:r>
            <a:endParaRPr sz="2400" b="1" dirty="0"/>
          </a:p>
          <a:p>
            <a:pPr lvl="1"/>
            <a:r>
              <a:rPr sz="2400" b="1" i="1" dirty="0"/>
              <a:t>q</a:t>
            </a:r>
            <a:r>
              <a:rPr sz="2400" b="1" dirty="0"/>
              <a:t> large </a:t>
            </a:r>
            <a:r>
              <a:rPr sz="2400" b="1" dirty="0">
                <a:sym typeface="Symbol" panose="05050102010706020507" pitchFamily="18" charset="2"/>
              </a:rPr>
              <a:t> FIFO</a:t>
            </a:r>
            <a:endParaRPr sz="2400" b="1" dirty="0">
              <a:sym typeface="Symbol" panose="05050102010706020507" pitchFamily="18" charset="2"/>
            </a:endParaRPr>
          </a:p>
          <a:p>
            <a:pPr lvl="1"/>
            <a:r>
              <a:rPr sz="2400" b="1" i="1" dirty="0">
                <a:sym typeface="Symbol" panose="05050102010706020507" pitchFamily="18" charset="2"/>
              </a:rPr>
              <a:t>q </a:t>
            </a:r>
            <a:r>
              <a:rPr sz="2400" b="1" dirty="0">
                <a:sym typeface="Symbol" panose="05050102010706020507" pitchFamily="18" charset="2"/>
              </a:rPr>
              <a:t>small  </a:t>
            </a:r>
            <a:r>
              <a:rPr sz="2400" b="1" i="1" dirty="0">
                <a:sym typeface="Symbol" panose="05050102010706020507" pitchFamily="18" charset="2"/>
              </a:rPr>
              <a:t>q </a:t>
            </a:r>
            <a:r>
              <a:rPr sz="2400" b="1" dirty="0">
                <a:sym typeface="Symbol" panose="05050102010706020507" pitchFamily="18" charset="2"/>
              </a:rPr>
              <a:t>must be large with respect to context switch, otherwise overhead is too high</a:t>
            </a:r>
            <a:endParaRPr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Example of RR with Time Quantum = 4</a:t>
            </a:r>
            <a:endParaRPr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1241425" y="2014538"/>
            <a:ext cx="11026775" cy="5978525"/>
          </a:xfrm>
        </p:spPr>
        <p:txBody>
          <a:bodyPr vert="horz" wrap="square" lIns="130595" tIns="65298" rIns="130595" bIns="65298" anchor="t" anchorCtr="0"/>
          <a:p>
            <a:pPr defTabSz="914400">
              <a:lnSpc>
                <a:spcPct val="90000"/>
              </a:lnSpc>
              <a:buNone/>
              <a:tabLst>
                <a:tab pos="3171825" algn="ctr"/>
                <a:tab pos="5707380" algn="ctr"/>
              </a:tabLst>
            </a:pPr>
            <a:r>
              <a:rPr dirty="0"/>
              <a:t>		</a:t>
            </a:r>
            <a:r>
              <a:rPr b="1" u="sng" dirty="0"/>
              <a:t>Process</a:t>
            </a:r>
            <a:r>
              <a:rPr b="1" dirty="0"/>
              <a:t>	</a:t>
            </a:r>
            <a:r>
              <a:rPr b="1" u="sng" dirty="0"/>
              <a:t>Burst Time</a:t>
            </a:r>
            <a:endParaRPr b="1" u="sng" dirty="0"/>
          </a:p>
          <a:p>
            <a:pPr defTabSz="914400">
              <a:lnSpc>
                <a:spcPct val="90000"/>
              </a:lnSpc>
              <a:buNone/>
              <a:tabLst>
                <a:tab pos="3171825" algn="ctr"/>
                <a:tab pos="5707380" algn="ctr"/>
              </a:tabLst>
            </a:pPr>
            <a:r>
              <a:rPr b="1" i="1" dirty="0"/>
              <a:t>		P</a:t>
            </a:r>
            <a:r>
              <a:rPr b="1" i="1" baseline="-25000" dirty="0"/>
              <a:t>1	</a:t>
            </a:r>
            <a:r>
              <a:rPr b="1" dirty="0"/>
              <a:t>24</a:t>
            </a:r>
            <a:endParaRPr b="1" dirty="0"/>
          </a:p>
          <a:p>
            <a:pPr defTabSz="914400">
              <a:lnSpc>
                <a:spcPct val="90000"/>
              </a:lnSpc>
              <a:buNone/>
              <a:tabLst>
                <a:tab pos="3171825" algn="ctr"/>
                <a:tab pos="5707380" algn="ctr"/>
              </a:tabLst>
            </a:pPr>
            <a:r>
              <a:rPr b="1" dirty="0"/>
              <a:t>		 </a:t>
            </a:r>
            <a:r>
              <a:rPr b="1" i="1" dirty="0"/>
              <a:t>P</a:t>
            </a:r>
            <a:r>
              <a:rPr b="1" i="1" baseline="-25000" dirty="0"/>
              <a:t>2	 </a:t>
            </a:r>
            <a:r>
              <a:rPr b="1" dirty="0"/>
              <a:t>3</a:t>
            </a:r>
            <a:endParaRPr b="1" dirty="0"/>
          </a:p>
          <a:p>
            <a:pPr defTabSz="914400">
              <a:lnSpc>
                <a:spcPct val="90000"/>
              </a:lnSpc>
              <a:buNone/>
              <a:tabLst>
                <a:tab pos="3171825" algn="ctr"/>
                <a:tab pos="5707380" algn="ctr"/>
              </a:tabLst>
            </a:pPr>
            <a:r>
              <a:rPr b="1" dirty="0"/>
              <a:t>		 </a:t>
            </a:r>
            <a:r>
              <a:rPr b="1" i="1" dirty="0"/>
              <a:t>P</a:t>
            </a:r>
            <a:r>
              <a:rPr b="1" i="1" baseline="-25000" dirty="0"/>
              <a:t>3	</a:t>
            </a:r>
            <a:r>
              <a:rPr b="1" dirty="0"/>
              <a:t>3</a:t>
            </a:r>
            <a:endParaRPr b="1" dirty="0"/>
          </a:p>
          <a:p>
            <a:pPr defTabSz="914400">
              <a:lnSpc>
                <a:spcPct val="90000"/>
              </a:lnSpc>
              <a:buNone/>
              <a:tabLst>
                <a:tab pos="3171825" algn="ctr"/>
                <a:tab pos="5707380" algn="ctr"/>
              </a:tabLst>
            </a:pPr>
            <a:r>
              <a:rPr b="1" dirty="0"/>
              <a:t>		</a:t>
            </a:r>
            <a:endParaRPr b="1" dirty="0"/>
          </a:p>
          <a:p>
            <a:pPr defTabSz="914400">
              <a:lnSpc>
                <a:spcPct val="90000"/>
              </a:lnSpc>
              <a:tabLst>
                <a:tab pos="3171825" algn="ctr"/>
                <a:tab pos="5707380" algn="ctr"/>
              </a:tabLst>
            </a:pPr>
            <a:r>
              <a:rPr b="1" dirty="0"/>
              <a:t>The Gantt chart is: </a:t>
            </a: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endParaRPr b="1" dirty="0"/>
          </a:p>
          <a:p>
            <a:pPr defTabSz="914400">
              <a:lnSpc>
                <a:spcPct val="90000"/>
              </a:lnSpc>
              <a:tabLst>
                <a:tab pos="3171825" algn="ctr"/>
                <a:tab pos="5707380" algn="ctr"/>
              </a:tabLst>
            </a:pPr>
            <a:r>
              <a:rPr b="1" dirty="0"/>
              <a:t>Typically, higher average turnaround than SJF, but better </a:t>
            </a:r>
            <a:r>
              <a:rPr b="1" i="1" dirty="0"/>
              <a:t>response</a:t>
            </a:r>
            <a:endParaRPr b="1" i="1" dirty="0"/>
          </a:p>
          <a:p>
            <a:pPr defTabSz="914400">
              <a:lnSpc>
                <a:spcPct val="90000"/>
              </a:lnSpc>
              <a:tabLst>
                <a:tab pos="3171825" algn="ctr"/>
                <a:tab pos="5707380" algn="ctr"/>
              </a:tabLst>
            </a:pPr>
            <a:r>
              <a:rPr b="1" dirty="0"/>
              <a:t>q should be large compared to context switch time</a:t>
            </a:r>
            <a:endParaRPr b="1" dirty="0"/>
          </a:p>
          <a:p>
            <a:pPr defTabSz="914400">
              <a:lnSpc>
                <a:spcPct val="90000"/>
              </a:lnSpc>
              <a:tabLst>
                <a:tab pos="3171825" algn="ctr"/>
                <a:tab pos="5707380" algn="ctr"/>
              </a:tabLst>
            </a:pPr>
            <a:r>
              <a:rPr b="1" dirty="0"/>
              <a:t>q usually 10ms to 100ms, context switch &lt; 10 usec</a:t>
            </a:r>
            <a:endParaRPr b="1" dirty="0"/>
          </a:p>
        </p:txBody>
      </p:sp>
      <p:grpSp>
        <p:nvGrpSpPr>
          <p:cNvPr id="46084" name="Group 27"/>
          <p:cNvGrpSpPr/>
          <p:nvPr/>
        </p:nvGrpSpPr>
        <p:grpSpPr>
          <a:xfrm>
            <a:off x="2262188" y="4298950"/>
            <a:ext cx="7040562" cy="1266825"/>
            <a:chOff x="1086" y="2640"/>
            <a:chExt cx="2956" cy="598"/>
          </a:xfrm>
        </p:grpSpPr>
        <p:grpSp>
          <p:nvGrpSpPr>
            <p:cNvPr id="46085" name="Group 14"/>
            <p:cNvGrpSpPr/>
            <p:nvPr/>
          </p:nvGrpSpPr>
          <p:grpSpPr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46095" name="Rectangle 4"/>
              <p:cNvSpPr/>
              <p:nvPr/>
            </p:nvSpPr>
            <p:spPr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dirty="0">
                    <a:latin typeface="Helvetica" pitchFamily="-84" charset="0"/>
                  </a:rPr>
                  <a:t>P</a:t>
                </a:r>
                <a:r>
                  <a:rPr baseline="-25000" dirty="0">
                    <a:latin typeface="Helvetica" pitchFamily="-84" charset="0"/>
                  </a:rPr>
                  <a:t>1</a:t>
                </a:r>
                <a:endParaRPr dirty="0">
                  <a:latin typeface="Helvetica" pitchFamily="-84" charset="0"/>
                </a:endParaRPr>
              </a:p>
            </p:txBody>
          </p:sp>
          <p:sp>
            <p:nvSpPr>
              <p:cNvPr id="46096" name="Rectangle 5"/>
              <p:cNvSpPr/>
              <p:nvPr/>
            </p:nvSpPr>
            <p:spPr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dirty="0">
                    <a:latin typeface="Helvetica" pitchFamily="-84" charset="0"/>
                  </a:rPr>
                  <a:t>P</a:t>
                </a:r>
                <a:r>
                  <a:rPr baseline="-25000" dirty="0">
                    <a:latin typeface="Helvetica" pitchFamily="-84" charset="0"/>
                  </a:rPr>
                  <a:t>2</a:t>
                </a:r>
                <a:endParaRPr baseline="-25000" dirty="0">
                  <a:latin typeface="Helvetica" pitchFamily="-84" charset="0"/>
                </a:endParaRPr>
              </a:p>
            </p:txBody>
          </p:sp>
          <p:sp>
            <p:nvSpPr>
              <p:cNvPr id="46097" name="Rectangle 6"/>
              <p:cNvSpPr/>
              <p:nvPr/>
            </p:nvSpPr>
            <p:spPr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dirty="0">
                    <a:latin typeface="Helvetica" pitchFamily="-84" charset="0"/>
                  </a:rPr>
                  <a:t>P</a:t>
                </a:r>
                <a:r>
                  <a:rPr baseline="-25000" dirty="0">
                    <a:latin typeface="Helvetica" pitchFamily="-84" charset="0"/>
                  </a:rPr>
                  <a:t>3</a:t>
                </a:r>
                <a:endParaRPr baseline="-25000" dirty="0">
                  <a:latin typeface="Helvetica" pitchFamily="-84" charset="0"/>
                </a:endParaRPr>
              </a:p>
            </p:txBody>
          </p:sp>
          <p:sp>
            <p:nvSpPr>
              <p:cNvPr id="46098" name="Rectangle 7"/>
              <p:cNvSpPr/>
              <p:nvPr/>
            </p:nvSpPr>
            <p:spPr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dirty="0">
                    <a:latin typeface="Helvetica" pitchFamily="-84" charset="0"/>
                  </a:rPr>
                  <a:t>P</a:t>
                </a:r>
                <a:r>
                  <a:rPr baseline="-25000" dirty="0">
                    <a:latin typeface="Helvetica" pitchFamily="-84" charset="0"/>
                  </a:rPr>
                  <a:t>1</a:t>
                </a:r>
                <a:endParaRPr baseline="-25000" dirty="0">
                  <a:latin typeface="Helvetica" pitchFamily="-84" charset="0"/>
                </a:endParaRPr>
              </a:p>
            </p:txBody>
          </p:sp>
          <p:sp>
            <p:nvSpPr>
              <p:cNvPr id="46099" name="Rectangle 8"/>
              <p:cNvSpPr/>
              <p:nvPr/>
            </p:nvSpPr>
            <p:spPr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dirty="0">
                    <a:latin typeface="Helvetica" pitchFamily="-84" charset="0"/>
                  </a:rPr>
                  <a:t>P</a:t>
                </a:r>
                <a:r>
                  <a:rPr baseline="-25000" dirty="0">
                    <a:latin typeface="Helvetica" pitchFamily="-84" charset="0"/>
                  </a:rPr>
                  <a:t>1</a:t>
                </a:r>
                <a:endParaRPr baseline="-25000" dirty="0">
                  <a:latin typeface="Helvetica" pitchFamily="-84" charset="0"/>
                </a:endParaRPr>
              </a:p>
            </p:txBody>
          </p:sp>
          <p:sp>
            <p:nvSpPr>
              <p:cNvPr id="46100" name="Rectangle 9"/>
              <p:cNvSpPr/>
              <p:nvPr/>
            </p:nvSpPr>
            <p:spPr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dirty="0">
                    <a:latin typeface="Helvetica" pitchFamily="-84" charset="0"/>
                  </a:rPr>
                  <a:t>P</a:t>
                </a:r>
                <a:r>
                  <a:rPr baseline="-25000" dirty="0">
                    <a:latin typeface="Helvetica" pitchFamily="-84" charset="0"/>
                  </a:rPr>
                  <a:t>1</a:t>
                </a:r>
                <a:endParaRPr baseline="-25000" dirty="0">
                  <a:latin typeface="Helvetica" pitchFamily="-84" charset="0"/>
                </a:endParaRPr>
              </a:p>
            </p:txBody>
          </p:sp>
          <p:sp>
            <p:nvSpPr>
              <p:cNvPr id="46101" name="Rectangle 10"/>
              <p:cNvSpPr/>
              <p:nvPr/>
            </p:nvSpPr>
            <p:spPr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dirty="0">
                    <a:latin typeface="Helvetica" pitchFamily="-84" charset="0"/>
                  </a:rPr>
                  <a:t>P</a:t>
                </a:r>
                <a:r>
                  <a:rPr baseline="-25000" dirty="0">
                    <a:latin typeface="Helvetica" pitchFamily="-84" charset="0"/>
                  </a:rPr>
                  <a:t>1</a:t>
                </a:r>
                <a:endParaRPr baseline="-25000" dirty="0">
                  <a:latin typeface="Helvetica" pitchFamily="-84" charset="0"/>
                </a:endParaRPr>
              </a:p>
            </p:txBody>
          </p:sp>
          <p:sp>
            <p:nvSpPr>
              <p:cNvPr id="46102" name="Rectangle 11"/>
              <p:cNvSpPr/>
              <p:nvPr/>
            </p:nvSpPr>
            <p:spPr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dirty="0">
                    <a:latin typeface="Helvetica" pitchFamily="-84" charset="0"/>
                  </a:rPr>
                  <a:t>P</a:t>
                </a:r>
                <a:r>
                  <a:rPr baseline="-25000" dirty="0">
                    <a:latin typeface="Helvetica" pitchFamily="-84" charset="0"/>
                  </a:rPr>
                  <a:t>1</a:t>
                </a:r>
                <a:endParaRPr baseline="-25000" dirty="0">
                  <a:latin typeface="Helvetica" pitchFamily="-84" charset="0"/>
                </a:endParaRPr>
              </a:p>
            </p:txBody>
          </p:sp>
        </p:grpSp>
        <p:sp>
          <p:nvSpPr>
            <p:cNvPr id="46086" name="Text Box 15"/>
            <p:cNvSpPr txBox="1"/>
            <p:nvPr/>
          </p:nvSpPr>
          <p:spPr>
            <a:xfrm>
              <a:off x="1086" y="3048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0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6087" name="Text Box 16"/>
            <p:cNvSpPr txBox="1"/>
            <p:nvPr/>
          </p:nvSpPr>
          <p:spPr>
            <a:xfrm>
              <a:off x="1386" y="3054"/>
              <a:ext cx="197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4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6088" name="Text Box 17"/>
            <p:cNvSpPr txBox="1"/>
            <p:nvPr/>
          </p:nvSpPr>
          <p:spPr>
            <a:xfrm>
              <a:off x="1801" y="3055"/>
              <a:ext cx="13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7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6089" name="Text Box 18"/>
            <p:cNvSpPr txBox="1"/>
            <p:nvPr/>
          </p:nvSpPr>
          <p:spPr>
            <a:xfrm>
              <a:off x="2111" y="3049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10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6090" name="Text Box 19"/>
            <p:cNvSpPr txBox="1"/>
            <p:nvPr/>
          </p:nvSpPr>
          <p:spPr>
            <a:xfrm>
              <a:off x="2499" y="3049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14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6091" name="Text Box 20"/>
            <p:cNvSpPr txBox="1"/>
            <p:nvPr/>
          </p:nvSpPr>
          <p:spPr>
            <a:xfrm>
              <a:off x="2835" y="3049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18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6092" name="Text Box 21"/>
            <p:cNvSpPr txBox="1"/>
            <p:nvPr/>
          </p:nvSpPr>
          <p:spPr>
            <a:xfrm>
              <a:off x="3131" y="3049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22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6093" name="Text Box 22"/>
            <p:cNvSpPr txBox="1"/>
            <p:nvPr/>
          </p:nvSpPr>
          <p:spPr>
            <a:xfrm>
              <a:off x="3515" y="3049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26</a:t>
              </a:r>
              <a:endParaRPr sz="1900" dirty="0">
                <a:latin typeface="Helvetica" pitchFamily="-84" charset="0"/>
              </a:endParaRPr>
            </a:p>
          </p:txBody>
        </p:sp>
        <p:sp>
          <p:nvSpPr>
            <p:cNvPr id="46094" name="Text Box 24"/>
            <p:cNvSpPr txBox="1"/>
            <p:nvPr/>
          </p:nvSpPr>
          <p:spPr>
            <a:xfrm>
              <a:off x="3851" y="3049"/>
              <a:ext cx="19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sz="1900" dirty="0">
                  <a:latin typeface="Helvetica" pitchFamily="-84" charset="0"/>
                </a:rPr>
                <a:t>30</a:t>
              </a:r>
              <a:endParaRPr sz="1900" dirty="0">
                <a:latin typeface="Helvetica" pitchFamily="-8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sz="4400" dirty="0"/>
              <a:t>Time Quantum and Context Switch Time</a:t>
            </a:r>
            <a:endParaRPr sz="4400" dirty="0"/>
          </a:p>
        </p:txBody>
      </p:sp>
      <p:pic>
        <p:nvPicPr>
          <p:cNvPr id="48131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2476500"/>
            <a:ext cx="1059815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769938" y="636588"/>
            <a:ext cx="12803187" cy="60960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sz="3700" dirty="0"/>
              <a:t>Turnaround Time Varies With </a:t>
            </a:r>
            <a:br>
              <a:rPr sz="3700" dirty="0"/>
            </a:br>
            <a:r>
              <a:rPr sz="3700" dirty="0"/>
              <a:t>The Time Quantum</a:t>
            </a:r>
            <a:endParaRPr sz="3700" dirty="0"/>
          </a:p>
        </p:txBody>
      </p:sp>
      <p:pic>
        <p:nvPicPr>
          <p:cNvPr id="5017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7375" y="1839913"/>
            <a:ext cx="7507288" cy="5495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0" name="TextBox 3"/>
          <p:cNvSpPr txBox="1"/>
          <p:nvPr/>
        </p:nvSpPr>
        <p:spPr>
          <a:xfrm>
            <a:off x="8905875" y="4992688"/>
            <a:ext cx="3470275" cy="715962"/>
          </a:xfrm>
          <a:prstGeom prst="rect">
            <a:avLst/>
          </a:prstGeom>
          <a:noFill/>
          <a:ln w="9525">
            <a:noFill/>
          </a:ln>
        </p:spPr>
        <p:txBody>
          <a:bodyPr lIns="130595" tIns="65298" rIns="130595" bIns="65298">
            <a:spAutoFit/>
          </a:bodyPr>
          <a:p>
            <a:r>
              <a:rPr sz="1900" dirty="0">
                <a:latin typeface="Verdana" panose="020B0604030504040204" pitchFamily="34" charset="0"/>
              </a:rPr>
              <a:t>80% of CPU bursts should be shorter than q</a:t>
            </a:r>
            <a:endParaRPr sz="19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Multilevel Queue</a:t>
            </a:r>
            <a:endParaRPr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11615738" cy="6961188"/>
          </a:xfrm>
        </p:spPr>
        <p:txBody>
          <a:bodyPr vert="horz" wrap="square" lIns="130595" tIns="65298" rIns="130595" bIns="65298" anchor="t" anchorCtr="0"/>
          <a:p>
            <a:r>
              <a:rPr dirty="0"/>
              <a:t>Ready queue is partitioned into separate queues, eg: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</a:rPr>
              <a:t>foreground</a:t>
            </a:r>
            <a:r>
              <a:rPr dirty="0"/>
              <a:t> (interactive)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</a:rPr>
              <a:t>background</a:t>
            </a:r>
            <a:r>
              <a:rPr dirty="0"/>
              <a:t> (batch)</a:t>
            </a:r>
            <a:endParaRPr dirty="0"/>
          </a:p>
          <a:p>
            <a:r>
              <a:rPr dirty="0"/>
              <a:t>Process permanently in a given queue</a:t>
            </a:r>
            <a:endParaRPr dirty="0"/>
          </a:p>
          <a:p>
            <a:pPr lvl="1"/>
            <a:endParaRPr sz="1100" dirty="0"/>
          </a:p>
          <a:p>
            <a:r>
              <a:rPr dirty="0"/>
              <a:t>Each queue has its own scheduling algorithm:</a:t>
            </a:r>
            <a:endParaRPr dirty="0"/>
          </a:p>
          <a:p>
            <a:pPr lvl="1"/>
            <a:r>
              <a:rPr dirty="0"/>
              <a:t>foreground – RR</a:t>
            </a:r>
            <a:endParaRPr dirty="0"/>
          </a:p>
          <a:p>
            <a:pPr lvl="1"/>
            <a:r>
              <a:rPr dirty="0"/>
              <a:t>background – FCFS</a:t>
            </a:r>
            <a:endParaRPr dirty="0"/>
          </a:p>
          <a:p>
            <a:pPr lvl="1"/>
            <a:endParaRPr sz="1100" dirty="0"/>
          </a:p>
          <a:p>
            <a:r>
              <a:rPr dirty="0"/>
              <a:t>Scheduling must be done between the queues:</a:t>
            </a:r>
            <a:endParaRPr dirty="0"/>
          </a:p>
          <a:p>
            <a:pPr lvl="1"/>
            <a:r>
              <a:rPr dirty="0"/>
              <a:t>Fixed priority scheduling; (i.e., serve all from foreground then from background).  Possibility of starvation.</a:t>
            </a:r>
            <a:endParaRPr dirty="0"/>
          </a:p>
          <a:p>
            <a:pPr lvl="1"/>
            <a:r>
              <a:rPr dirty="0"/>
              <a:t>Time slice – each queue gets a certain amount of CPU time which it can schedule amongst its processes; i.e., 80% to foreground in RR</a:t>
            </a:r>
            <a:endParaRPr dirty="0"/>
          </a:p>
          <a:p>
            <a:pPr lvl="1"/>
            <a:r>
              <a:rPr dirty="0"/>
              <a:t>20% to background in FCFS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Multilevel Queue Scheduling</a:t>
            </a:r>
            <a:endParaRPr dirty="0"/>
          </a:p>
        </p:txBody>
      </p:sp>
      <p:pic>
        <p:nvPicPr>
          <p:cNvPr id="54275" name="Picture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013" y="1566863"/>
            <a:ext cx="10691812" cy="628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Multilevel Feedback Queue</a:t>
            </a:r>
            <a:endParaRPr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1241425" y="1957388"/>
            <a:ext cx="11026775" cy="5978525"/>
          </a:xfrm>
        </p:spPr>
        <p:txBody>
          <a:bodyPr vert="horz" wrap="square" lIns="130595" tIns="65298" rIns="130595" bIns="65298" anchor="t" anchorCtr="0"/>
          <a:p>
            <a:r>
              <a:rPr dirty="0"/>
              <a:t>A process can move between the various queues; aging can be implemented this way</a:t>
            </a:r>
            <a:endParaRPr dirty="0"/>
          </a:p>
          <a:p>
            <a:endParaRPr dirty="0"/>
          </a:p>
          <a:p>
            <a:r>
              <a:rPr dirty="0"/>
              <a:t>Multilevel-feedback-queue scheduler defined by the following parameters:</a:t>
            </a:r>
            <a:endParaRPr dirty="0"/>
          </a:p>
          <a:p>
            <a:pPr lvl="1"/>
            <a:r>
              <a:rPr dirty="0"/>
              <a:t>number of queues</a:t>
            </a:r>
            <a:endParaRPr dirty="0"/>
          </a:p>
          <a:p>
            <a:pPr lvl="1"/>
            <a:r>
              <a:rPr dirty="0"/>
              <a:t>scheduling algorithms for each queue</a:t>
            </a:r>
            <a:endParaRPr dirty="0"/>
          </a:p>
          <a:p>
            <a:pPr lvl="1"/>
            <a:r>
              <a:rPr dirty="0"/>
              <a:t>method used to determine when to upgrade a process</a:t>
            </a:r>
            <a:endParaRPr dirty="0"/>
          </a:p>
          <a:p>
            <a:pPr lvl="1"/>
            <a:r>
              <a:rPr dirty="0"/>
              <a:t>method used to determine when to demote a process</a:t>
            </a:r>
            <a:endParaRPr dirty="0"/>
          </a:p>
          <a:p>
            <a:pPr lvl="1"/>
            <a:r>
              <a:rPr dirty="0"/>
              <a:t>method used to determine which queue a process will enter when that process needs service</a:t>
            </a:r>
            <a:endParaRPr dirty="0"/>
          </a:p>
        </p:txBody>
      </p:sp>
      <p:sp>
        <p:nvSpPr>
          <p:cNvPr id="2" name="Text Box 1"/>
          <p:cNvSpPr txBox="1"/>
          <p:nvPr/>
        </p:nvSpPr>
        <p:spPr>
          <a:xfrm>
            <a:off x="16435070" y="8747760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Example of Multilevel Feedback Queue</a:t>
            </a:r>
            <a:endParaRPr dirty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1209675" y="1644650"/>
            <a:ext cx="6099175" cy="6040438"/>
          </a:xfrm>
        </p:spPr>
        <p:txBody>
          <a:bodyPr vert="horz" wrap="square" lIns="130595" tIns="65298" rIns="130595" bIns="65298" anchor="t" anchorCtr="0"/>
          <a:p>
            <a:r>
              <a:rPr dirty="0"/>
              <a:t>Three queues: </a:t>
            </a:r>
            <a:endParaRPr dirty="0"/>
          </a:p>
          <a:p>
            <a:pPr lvl="1"/>
            <a:r>
              <a:rPr i="1" dirty="0"/>
              <a:t>Q</a:t>
            </a:r>
            <a:r>
              <a:rPr baseline="-25000" dirty="0"/>
              <a:t>0</a:t>
            </a:r>
            <a:r>
              <a:rPr dirty="0"/>
              <a:t> – RR with time quantum 8 milliseconds</a:t>
            </a:r>
            <a:endParaRPr dirty="0"/>
          </a:p>
          <a:p>
            <a:pPr lvl="1"/>
            <a:r>
              <a:rPr i="1" dirty="0"/>
              <a:t>Q</a:t>
            </a:r>
            <a:r>
              <a:rPr baseline="-25000" dirty="0"/>
              <a:t>1</a:t>
            </a:r>
            <a:r>
              <a:rPr dirty="0"/>
              <a:t> – RR time quantum 16 milliseconds</a:t>
            </a:r>
            <a:endParaRPr dirty="0"/>
          </a:p>
          <a:p>
            <a:pPr lvl="1"/>
            <a:r>
              <a:rPr i="1" dirty="0"/>
              <a:t>Q</a:t>
            </a:r>
            <a:r>
              <a:rPr baseline="-25000" dirty="0"/>
              <a:t>2</a:t>
            </a:r>
            <a:r>
              <a:rPr dirty="0"/>
              <a:t> – FCFS</a:t>
            </a:r>
            <a:endParaRPr dirty="0"/>
          </a:p>
          <a:p>
            <a:pPr lvl="1"/>
            <a:endParaRPr dirty="0"/>
          </a:p>
          <a:p>
            <a:r>
              <a:rPr dirty="0"/>
              <a:t>Scheduling</a:t>
            </a:r>
            <a:endParaRPr dirty="0"/>
          </a:p>
          <a:p>
            <a:pPr lvl="1"/>
            <a:r>
              <a:rPr dirty="0"/>
              <a:t>A new job enters queue </a:t>
            </a:r>
            <a:r>
              <a:rPr i="1" dirty="0"/>
              <a:t>Q</a:t>
            </a:r>
            <a:r>
              <a:rPr i="1" baseline="-25000" dirty="0"/>
              <a:t>0</a:t>
            </a:r>
            <a:r>
              <a:rPr i="1" dirty="0"/>
              <a:t> </a:t>
            </a:r>
            <a:r>
              <a:rPr dirty="0"/>
              <a:t>which is served</a:t>
            </a:r>
            <a:r>
              <a:rPr i="1" dirty="0"/>
              <a:t> </a:t>
            </a:r>
            <a:r>
              <a:rPr dirty="0"/>
              <a:t>FCFS</a:t>
            </a:r>
            <a:endParaRPr dirty="0"/>
          </a:p>
          <a:p>
            <a:pPr lvl="2"/>
            <a:r>
              <a:rPr dirty="0"/>
              <a:t>When it gains CPU, job receives 8 milliseconds</a:t>
            </a:r>
            <a:endParaRPr dirty="0"/>
          </a:p>
          <a:p>
            <a:pPr lvl="2"/>
            <a:r>
              <a:rPr dirty="0"/>
              <a:t>If it does not finish in 8 milliseconds, job is moved to queue </a:t>
            </a:r>
            <a:r>
              <a:rPr i="1" dirty="0"/>
              <a:t>Q</a:t>
            </a:r>
            <a:r>
              <a:rPr baseline="-25000" dirty="0"/>
              <a:t>1</a:t>
            </a:r>
            <a:endParaRPr dirty="0"/>
          </a:p>
          <a:p>
            <a:pPr lvl="1"/>
            <a:r>
              <a:rPr dirty="0"/>
              <a:t>At </a:t>
            </a:r>
            <a:r>
              <a:rPr i="1" dirty="0"/>
              <a:t>Q</a:t>
            </a:r>
            <a:r>
              <a:rPr baseline="-25000" dirty="0"/>
              <a:t>1</a:t>
            </a:r>
            <a:r>
              <a:rPr dirty="0"/>
              <a:t> job is again served FCFS and receives 16 additional milliseconds</a:t>
            </a:r>
            <a:endParaRPr dirty="0"/>
          </a:p>
          <a:p>
            <a:pPr lvl="2"/>
            <a:r>
              <a:rPr dirty="0"/>
              <a:t>If it still does not complete, it is preempted and moved to queue </a:t>
            </a:r>
            <a:r>
              <a:rPr i="1" dirty="0"/>
              <a:t>Q</a:t>
            </a:r>
            <a:r>
              <a:rPr baseline="-25000" dirty="0"/>
              <a:t>2</a:t>
            </a:r>
            <a:endParaRPr dirty="0"/>
          </a:p>
        </p:txBody>
      </p:sp>
      <p:pic>
        <p:nvPicPr>
          <p:cNvPr id="58372" name="Picture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8075" y="2878138"/>
            <a:ext cx="5794375" cy="3433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Thread Scheduling</a:t>
            </a:r>
            <a:endParaRPr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1209675" y="2103438"/>
            <a:ext cx="11491913" cy="4729162"/>
          </a:xfrm>
        </p:spPr>
        <p:txBody>
          <a:bodyPr vert="horz" wrap="square" lIns="130595" tIns="65298" rIns="130595" bIns="65298" anchor="t" anchorCtr="0"/>
          <a:p>
            <a:r>
              <a:rPr dirty="0"/>
              <a:t>Distinction between user-level and kernel-level threads</a:t>
            </a:r>
            <a:endParaRPr dirty="0"/>
          </a:p>
          <a:p>
            <a:endParaRPr dirty="0"/>
          </a:p>
          <a:p>
            <a:r>
              <a:rPr dirty="0"/>
              <a:t>When threads supported, threads scheduled, not processes</a:t>
            </a:r>
            <a:endParaRPr dirty="0"/>
          </a:p>
          <a:p>
            <a:endParaRPr dirty="0"/>
          </a:p>
          <a:p>
            <a:r>
              <a:rPr dirty="0"/>
              <a:t>Many-to-one and many-to-many models, thread library schedules user-level threads to run on LWP</a:t>
            </a:r>
            <a:endParaRPr dirty="0"/>
          </a:p>
          <a:p>
            <a:pPr lvl="1"/>
            <a:r>
              <a:rPr dirty="0"/>
              <a:t>Known as </a:t>
            </a:r>
            <a:r>
              <a:rPr b="1" dirty="0">
                <a:solidFill>
                  <a:srgbClr val="3366FF"/>
                </a:solidFill>
              </a:rPr>
              <a:t>process-contention scope </a:t>
            </a:r>
            <a:r>
              <a:rPr b="1" dirty="0"/>
              <a:t>(</a:t>
            </a:r>
            <a:r>
              <a:rPr b="1" dirty="0">
                <a:solidFill>
                  <a:srgbClr val="3366FF"/>
                </a:solidFill>
              </a:rPr>
              <a:t>PCS</a:t>
            </a:r>
            <a:r>
              <a:rPr b="1" dirty="0"/>
              <a:t>) </a:t>
            </a:r>
            <a:r>
              <a:rPr dirty="0"/>
              <a:t>since scheduling competition is within the process</a:t>
            </a:r>
            <a:endParaRPr dirty="0"/>
          </a:p>
          <a:p>
            <a:pPr lvl="1"/>
            <a:r>
              <a:rPr dirty="0"/>
              <a:t>Typically done via priority set by programmer</a:t>
            </a:r>
            <a:endParaRPr dirty="0"/>
          </a:p>
          <a:p>
            <a:pPr lvl="1"/>
            <a:endParaRPr dirty="0"/>
          </a:p>
          <a:p>
            <a:r>
              <a:rPr dirty="0"/>
              <a:t>Kernel thread scheduled onto available CPU is </a:t>
            </a:r>
            <a:r>
              <a:rPr b="1" dirty="0">
                <a:solidFill>
                  <a:srgbClr val="3366FF"/>
                </a:solidFill>
              </a:rPr>
              <a:t>system-contention scope</a:t>
            </a:r>
            <a:r>
              <a:rPr b="1" dirty="0"/>
              <a:t> (</a:t>
            </a:r>
            <a:r>
              <a:rPr b="1" dirty="0">
                <a:solidFill>
                  <a:srgbClr val="3366FF"/>
                </a:solidFill>
              </a:rPr>
              <a:t>SCS</a:t>
            </a:r>
            <a:r>
              <a:rPr b="1" dirty="0"/>
              <a:t>) </a:t>
            </a:r>
            <a:r>
              <a:rPr dirty="0"/>
              <a:t>– competition among all threads in system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Multiple-Processor Scheduling</a:t>
            </a:r>
            <a:endParaRPr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 vert="horz" wrap="square" lIns="130595" tIns="65298" rIns="130595" bIns="65298" anchor="t" anchorCtr="0"/>
          <a:p>
            <a:r>
              <a:rPr dirty="0"/>
              <a:t>CPU scheduling more complex when multiple CPUs are available</a:t>
            </a:r>
            <a:endParaRPr dirty="0"/>
          </a:p>
          <a:p>
            <a:endParaRPr sz="1100" dirty="0"/>
          </a:p>
          <a:p>
            <a:r>
              <a:rPr b="1" dirty="0">
                <a:solidFill>
                  <a:srgbClr val="3366FF"/>
                </a:solidFill>
              </a:rPr>
              <a:t>Homogeneous</a:t>
            </a:r>
            <a:r>
              <a:rPr b="1" dirty="0"/>
              <a:t> </a:t>
            </a:r>
            <a:r>
              <a:rPr b="1" dirty="0">
                <a:solidFill>
                  <a:srgbClr val="3366FF"/>
                </a:solidFill>
              </a:rPr>
              <a:t>processors</a:t>
            </a:r>
            <a:r>
              <a:rPr b="1" dirty="0"/>
              <a:t> </a:t>
            </a:r>
            <a:r>
              <a:rPr dirty="0"/>
              <a:t>within a multiprocessor</a:t>
            </a:r>
            <a:endParaRPr dirty="0"/>
          </a:p>
          <a:p>
            <a:endParaRPr sz="1100" dirty="0"/>
          </a:p>
          <a:p>
            <a:r>
              <a:rPr b="1" dirty="0">
                <a:solidFill>
                  <a:srgbClr val="3366FF"/>
                </a:solidFill>
              </a:rPr>
              <a:t>Asymmetric multiprocessing </a:t>
            </a:r>
            <a:r>
              <a:rPr dirty="0"/>
              <a:t>– only one processor accesses the system data structures, alleviating the need for data sharing</a:t>
            </a:r>
            <a:endParaRPr dirty="0"/>
          </a:p>
          <a:p>
            <a:endParaRPr sz="1100" dirty="0"/>
          </a:p>
          <a:p>
            <a:r>
              <a:rPr b="1" dirty="0">
                <a:solidFill>
                  <a:srgbClr val="3366FF"/>
                </a:solidFill>
              </a:rPr>
              <a:t>Symmetric multiprocessing </a:t>
            </a:r>
            <a:r>
              <a:rPr b="1" dirty="0"/>
              <a:t>(</a:t>
            </a:r>
            <a:r>
              <a:rPr b="1" dirty="0">
                <a:solidFill>
                  <a:srgbClr val="3366FF"/>
                </a:solidFill>
              </a:rPr>
              <a:t>SMP</a:t>
            </a:r>
            <a:r>
              <a:rPr b="1" dirty="0"/>
              <a:t>) </a:t>
            </a:r>
            <a:r>
              <a:rPr dirty="0"/>
              <a:t>– each processor is self-scheduling, all processes in common ready queue, or each has its own private queue of ready processes</a:t>
            </a:r>
            <a:endParaRPr dirty="0"/>
          </a:p>
          <a:p>
            <a:pPr lvl="1"/>
            <a:r>
              <a:rPr dirty="0"/>
              <a:t>Currently, most common</a:t>
            </a:r>
            <a:endParaRPr dirty="0"/>
          </a:p>
          <a:p>
            <a:endParaRPr sz="1100" dirty="0"/>
          </a:p>
          <a:p>
            <a:r>
              <a:rPr b="1" dirty="0">
                <a:solidFill>
                  <a:srgbClr val="3366FF"/>
                </a:solidFill>
              </a:rPr>
              <a:t>Processor affinity </a:t>
            </a:r>
            <a:r>
              <a:rPr dirty="0"/>
              <a:t>– process has affinity for processor on which it is currently running</a:t>
            </a:r>
            <a:endParaRPr dirty="0"/>
          </a:p>
          <a:p>
            <a:pPr lvl="1"/>
            <a:r>
              <a:rPr b="1" dirty="0">
                <a:solidFill>
                  <a:srgbClr val="3366FF"/>
                </a:solidFill>
              </a:rPr>
              <a:t>soft affinity</a:t>
            </a:r>
            <a:endParaRPr b="1" dirty="0">
              <a:solidFill>
                <a:srgbClr val="3366FF"/>
              </a:solidFill>
            </a:endParaRPr>
          </a:p>
          <a:p>
            <a:pPr lvl="1"/>
            <a:r>
              <a:rPr b="1" dirty="0">
                <a:solidFill>
                  <a:srgbClr val="3366FF"/>
                </a:solidFill>
              </a:rPr>
              <a:t>hard affinity</a:t>
            </a:r>
            <a:endParaRPr b="1" dirty="0">
              <a:solidFill>
                <a:srgbClr val="3366FF"/>
              </a:solidFill>
            </a:endParaRPr>
          </a:p>
          <a:p>
            <a:pPr lvl="1"/>
            <a:r>
              <a:rPr dirty="0"/>
              <a:t>Variations including </a:t>
            </a:r>
            <a:r>
              <a:rPr b="1" dirty="0">
                <a:solidFill>
                  <a:srgbClr val="3366FF"/>
                </a:solidFill>
              </a:rPr>
              <a:t>processor sets</a:t>
            </a:r>
            <a:endParaRPr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Objectives</a:t>
            </a:r>
            <a:endParaRPr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 vert="horz" wrap="square" lIns="130595" tIns="65298" rIns="130595" bIns="65298" anchor="t" anchorCtr="0"/>
          <a:p>
            <a:r>
              <a:rPr sz="2400" dirty="0"/>
              <a:t>To introduce CPU scheduling, which is the basis for multiprogrammed operating systems</a:t>
            </a:r>
            <a:endParaRPr sz="2400" dirty="0"/>
          </a:p>
          <a:p>
            <a:endParaRPr sz="2400" dirty="0"/>
          </a:p>
          <a:p>
            <a:r>
              <a:rPr sz="2400" dirty="0"/>
              <a:t>To describe various CPU-scheduling algorithms</a:t>
            </a:r>
            <a:endParaRPr sz="2400" dirty="0"/>
          </a:p>
          <a:p>
            <a:endParaRPr sz="2400" dirty="0"/>
          </a:p>
          <a:p>
            <a:r>
              <a:rPr sz="2400" dirty="0"/>
              <a:t>To discuss evaluation criteria for selecting a CPU-scheduling algorithm for a particular system</a:t>
            </a:r>
            <a:endParaRPr sz="2400" dirty="0"/>
          </a:p>
          <a:p>
            <a:endParaRPr sz="2400" dirty="0"/>
          </a:p>
          <a:p>
            <a:r>
              <a:rPr sz="2400" dirty="0"/>
              <a:t>To examine the scheduling algorithms of several operating systems</a:t>
            </a:r>
            <a:endParaRPr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1679575" y="369888"/>
            <a:ext cx="11350625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NUMA and CPU Scheduling</a:t>
            </a:r>
            <a:endParaRPr dirty="0"/>
          </a:p>
        </p:txBody>
      </p:sp>
      <p:sp>
        <p:nvSpPr>
          <p:cNvPr id="70659" name="TextBox 3"/>
          <p:cNvSpPr txBox="1"/>
          <p:nvPr/>
        </p:nvSpPr>
        <p:spPr>
          <a:xfrm>
            <a:off x="3062288" y="7265988"/>
            <a:ext cx="7115175" cy="715962"/>
          </a:xfrm>
          <a:prstGeom prst="rect">
            <a:avLst/>
          </a:prstGeom>
          <a:noFill/>
          <a:ln w="9525">
            <a:noFill/>
          </a:ln>
        </p:spPr>
        <p:txBody>
          <a:bodyPr lIns="130595" tIns="65298" rIns="130595" bIns="65298">
            <a:spAutoFit/>
          </a:bodyPr>
          <a:p>
            <a:r>
              <a:rPr sz="1900" dirty="0">
                <a:latin typeface="Verdana" panose="020B0604030504040204" pitchFamily="34" charset="0"/>
              </a:rPr>
              <a:t>Note that memory-placement algorithms can also consider affinity</a:t>
            </a:r>
            <a:endParaRPr sz="1900" dirty="0">
              <a:latin typeface="Verdana" panose="020B0604030504040204" pitchFamily="34" charset="0"/>
            </a:endParaRPr>
          </a:p>
        </p:txBody>
      </p:sp>
      <p:pic>
        <p:nvPicPr>
          <p:cNvPr id="70660" name="Picture 1" descr="6_09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1188" y="1417638"/>
            <a:ext cx="10121900" cy="540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sz="3600" dirty="0"/>
              <a:t>Multiple-Processor Scheduling – Load Balancing</a:t>
            </a:r>
            <a:endParaRPr sz="3600"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1241425" y="1881188"/>
            <a:ext cx="11407775" cy="6411912"/>
          </a:xfrm>
        </p:spPr>
        <p:txBody>
          <a:bodyPr vert="horz" wrap="square" lIns="130595" tIns="65298" rIns="130595" bIns="65298" anchor="t" anchorCtr="0"/>
          <a:p>
            <a:r>
              <a:rPr dirty="0"/>
              <a:t>If SMP, need to keep all CPUs loaded for efficiency</a:t>
            </a:r>
            <a:endParaRPr dirty="0"/>
          </a:p>
          <a:p>
            <a:endParaRPr dirty="0"/>
          </a:p>
          <a:p>
            <a:r>
              <a:rPr b="1" dirty="0">
                <a:solidFill>
                  <a:srgbClr val="3366FF"/>
                </a:solidFill>
              </a:rPr>
              <a:t>Load balancing </a:t>
            </a:r>
            <a:r>
              <a:rPr dirty="0"/>
              <a:t>attempts to keep workload evenly distributed</a:t>
            </a:r>
            <a:endParaRPr dirty="0"/>
          </a:p>
          <a:p>
            <a:endParaRPr dirty="0"/>
          </a:p>
          <a:p>
            <a:r>
              <a:rPr b="1" dirty="0">
                <a:solidFill>
                  <a:srgbClr val="3366FF"/>
                </a:solidFill>
              </a:rPr>
              <a:t>Push migration </a:t>
            </a:r>
            <a:r>
              <a:rPr dirty="0"/>
              <a:t>– periodic task checks load on each processor, and if found pushes task from overloaded CPU to other CPUs</a:t>
            </a:r>
            <a:endParaRPr dirty="0"/>
          </a:p>
          <a:p>
            <a:endParaRPr b="1" dirty="0">
              <a:solidFill>
                <a:srgbClr val="3366FF"/>
              </a:solidFill>
            </a:endParaRPr>
          </a:p>
          <a:p>
            <a:r>
              <a:rPr b="1" dirty="0">
                <a:solidFill>
                  <a:srgbClr val="3366FF"/>
                </a:solidFill>
              </a:rPr>
              <a:t>Pull migration </a:t>
            </a:r>
            <a:r>
              <a:rPr dirty="0"/>
              <a:t>– idle processors pulls waiting task from busy processor</a:t>
            </a:r>
            <a:endParaRPr dirty="0"/>
          </a:p>
          <a:p>
            <a:endParaRPr sz="11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Multicore Processors</a:t>
            </a:r>
            <a:endParaRPr dirty="0"/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9863" cy="6040438"/>
          </a:xfrm>
        </p:spPr>
        <p:txBody>
          <a:bodyPr vert="horz" wrap="square" lIns="130595" tIns="65298" rIns="130595" bIns="65298" anchor="t" anchorCtr="0"/>
          <a:p>
            <a:r>
              <a:rPr dirty="0"/>
              <a:t>Recent trend to place multiple processor cores on same physical chip</a:t>
            </a:r>
            <a:endParaRPr dirty="0"/>
          </a:p>
          <a:p>
            <a:endParaRPr dirty="0"/>
          </a:p>
          <a:p>
            <a:r>
              <a:rPr dirty="0"/>
              <a:t>Faster and consumes less power</a:t>
            </a:r>
            <a:endParaRPr dirty="0"/>
          </a:p>
          <a:p>
            <a:endParaRPr dirty="0"/>
          </a:p>
          <a:p>
            <a:r>
              <a:rPr dirty="0"/>
              <a:t>Multiple threads per core also growing</a:t>
            </a:r>
            <a:endParaRPr dirty="0"/>
          </a:p>
          <a:p>
            <a:pPr lvl="1"/>
            <a:r>
              <a:rPr dirty="0"/>
              <a:t>Takes advantage of memory stall to make progress on another thread while memory retrieve happens</a:t>
            </a:r>
            <a:endParaRPr dirty="0"/>
          </a:p>
          <a:p>
            <a:pPr lvl="1">
              <a:buNone/>
            </a:pP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795463" y="369888"/>
            <a:ext cx="11234737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Multithreaded Multicore System</a:t>
            </a:r>
            <a:endParaRPr dirty="0"/>
          </a:p>
        </p:txBody>
      </p:sp>
      <p:pic>
        <p:nvPicPr>
          <p:cNvPr id="76803" name="Picture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538" y="1868488"/>
            <a:ext cx="10172700" cy="2228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4964113"/>
            <a:ext cx="10309225" cy="225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Real-Time CPU Scheduling</a:t>
            </a:r>
            <a:endParaRPr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5329238" cy="6040438"/>
          </a:xfrm>
        </p:spPr>
        <p:txBody>
          <a:bodyPr vert="horz" wrap="square" lIns="130595" tIns="65298" rIns="130595" bIns="65298" anchor="t" anchorCtr="0"/>
          <a:p>
            <a:r>
              <a:rPr dirty="0"/>
              <a:t>Can present obvious challenges</a:t>
            </a:r>
            <a:endParaRPr dirty="0"/>
          </a:p>
          <a:p>
            <a:r>
              <a:rPr b="1" dirty="0">
                <a:solidFill>
                  <a:srgbClr val="3366FF"/>
                </a:solidFill>
              </a:rPr>
              <a:t>Soft real-time systems </a:t>
            </a:r>
            <a:r>
              <a:rPr dirty="0"/>
              <a:t>– no guarantee as to when critical real-time process will be scheduled</a:t>
            </a:r>
            <a:endParaRPr dirty="0"/>
          </a:p>
          <a:p>
            <a:r>
              <a:rPr b="1" dirty="0">
                <a:solidFill>
                  <a:srgbClr val="3366FF"/>
                </a:solidFill>
              </a:rPr>
              <a:t>Hard real-time systems</a:t>
            </a:r>
            <a:r>
              <a:rPr dirty="0"/>
              <a:t> – task must be serviced by its deadline</a:t>
            </a:r>
            <a:endParaRPr dirty="0"/>
          </a:p>
          <a:p>
            <a:r>
              <a:rPr dirty="0"/>
              <a:t>Two types of latencies affect performance</a:t>
            </a:r>
            <a:endParaRPr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dirty="0"/>
              <a:t>Interrupt latency – time from arrival of interrupt to start of routine that services interrupt</a:t>
            </a:r>
            <a:endParaRPr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dirty="0"/>
              <a:t>Dispatch latency – time for schedule to take current process off CPU and switch to another</a:t>
            </a:r>
            <a:endParaRPr dirty="0"/>
          </a:p>
          <a:p>
            <a:endParaRPr dirty="0"/>
          </a:p>
          <a:p>
            <a:pPr lvl="1">
              <a:buNone/>
            </a:pPr>
            <a:r>
              <a:rPr dirty="0"/>
              <a:t> </a:t>
            </a:r>
            <a:endParaRPr dirty="0"/>
          </a:p>
        </p:txBody>
      </p:sp>
      <p:pic>
        <p:nvPicPr>
          <p:cNvPr id="78852" name="Picture 1" descr="Screen Shot 2012-12-17 at 8.37.21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475" y="1985963"/>
            <a:ext cx="7219950" cy="5297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Real-Time CPU Scheduling (Cont.)</a:t>
            </a:r>
            <a:endParaRPr dirty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3951288" cy="6040438"/>
          </a:xfrm>
        </p:spPr>
        <p:txBody>
          <a:bodyPr vert="horz" wrap="square" lIns="130595" tIns="65298" rIns="130595" bIns="65298" anchor="t" anchorCtr="0"/>
          <a:p>
            <a:r>
              <a:rPr dirty="0"/>
              <a:t>Conflict phase of dispatch latency:</a:t>
            </a:r>
            <a:endParaRPr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dirty="0"/>
              <a:t>Preemption of any process running in kernel mode</a:t>
            </a:r>
            <a:endParaRPr dirty="0"/>
          </a:p>
          <a:p>
            <a:pPr lvl="1">
              <a:buFont typeface="Arial" panose="020B0604020202020204" pitchFamily="34" charset="0"/>
              <a:buAutoNum type="arabicPeriod"/>
            </a:pPr>
            <a:r>
              <a:rPr dirty="0"/>
              <a:t>Release by low-priority process of resources needed by high-priority processes</a:t>
            </a:r>
            <a:endParaRPr dirty="0"/>
          </a:p>
          <a:p>
            <a:endParaRPr dirty="0"/>
          </a:p>
          <a:p>
            <a:pPr lvl="1">
              <a:buNone/>
            </a:pPr>
            <a:r>
              <a:rPr dirty="0"/>
              <a:t> </a:t>
            </a:r>
            <a:endParaRPr dirty="0"/>
          </a:p>
        </p:txBody>
      </p:sp>
      <p:pic>
        <p:nvPicPr>
          <p:cNvPr id="80900" name="Picture 3" descr="6_14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0" y="1574800"/>
            <a:ext cx="8416925" cy="6211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1298575" y="369888"/>
            <a:ext cx="11731625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Priority-based Scheduling</a:t>
            </a:r>
            <a:endParaRPr dirty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55388" cy="6040438"/>
          </a:xfrm>
        </p:spPr>
        <p:txBody>
          <a:bodyPr vert="horz" wrap="square" lIns="130595" tIns="65298" rIns="130595" bIns="65298" anchor="t" anchorCtr="0"/>
          <a:p>
            <a:r>
              <a:rPr dirty="0"/>
              <a:t>For real-time scheduling, scheduler must support preemptive, priority-based scheduling</a:t>
            </a:r>
            <a:endParaRPr dirty="0"/>
          </a:p>
          <a:p>
            <a:pPr lvl="1"/>
            <a:r>
              <a:rPr dirty="0"/>
              <a:t>But only guarantees soft real-time</a:t>
            </a:r>
            <a:endParaRPr dirty="0"/>
          </a:p>
          <a:p>
            <a:r>
              <a:rPr dirty="0"/>
              <a:t>For hard real-time must also provide ability to meet deadlines</a:t>
            </a:r>
            <a:endParaRPr dirty="0"/>
          </a:p>
          <a:p>
            <a:r>
              <a:rPr dirty="0"/>
              <a:t>Processes have new characteristics: </a:t>
            </a:r>
            <a:r>
              <a:rPr b="1" dirty="0">
                <a:solidFill>
                  <a:srgbClr val="3366FF"/>
                </a:solidFill>
              </a:rPr>
              <a:t>periodic</a:t>
            </a:r>
            <a:r>
              <a:rPr dirty="0"/>
              <a:t> ones require CPU at constant intervals</a:t>
            </a:r>
            <a:endParaRPr dirty="0"/>
          </a:p>
          <a:p>
            <a:pPr lvl="1"/>
            <a:r>
              <a:rPr dirty="0"/>
              <a:t>Has processing time </a:t>
            </a:r>
            <a:r>
              <a:rPr i="1" dirty="0"/>
              <a:t>t</a:t>
            </a:r>
            <a:r>
              <a:rPr dirty="0"/>
              <a:t>, deadline </a:t>
            </a:r>
            <a:r>
              <a:rPr i="1" dirty="0"/>
              <a:t>d, </a:t>
            </a:r>
            <a:r>
              <a:rPr dirty="0"/>
              <a:t>period </a:t>
            </a:r>
            <a:r>
              <a:rPr i="1" dirty="0"/>
              <a:t>p</a:t>
            </a:r>
            <a:endParaRPr i="1" dirty="0"/>
          </a:p>
          <a:p>
            <a:pPr lvl="1"/>
            <a:r>
              <a:rPr dirty="0"/>
              <a:t>0 ≤ </a:t>
            </a:r>
            <a:r>
              <a:rPr i="1" dirty="0"/>
              <a:t>t</a:t>
            </a:r>
            <a:r>
              <a:rPr dirty="0"/>
              <a:t> ≤ </a:t>
            </a:r>
            <a:r>
              <a:rPr i="1" dirty="0"/>
              <a:t>d</a:t>
            </a:r>
            <a:r>
              <a:rPr dirty="0"/>
              <a:t> ≤ </a:t>
            </a:r>
            <a:r>
              <a:rPr i="1" dirty="0"/>
              <a:t>p</a:t>
            </a:r>
            <a:endParaRPr i="1" dirty="0"/>
          </a:p>
          <a:p>
            <a:pPr lvl="1"/>
            <a:r>
              <a:rPr b="1" dirty="0">
                <a:solidFill>
                  <a:srgbClr val="3366FF"/>
                </a:solidFill>
              </a:rPr>
              <a:t>Rate</a:t>
            </a:r>
            <a:r>
              <a:rPr dirty="0"/>
              <a:t> of periodic task is 1/</a:t>
            </a:r>
            <a:r>
              <a:rPr i="1" dirty="0"/>
              <a:t>p</a:t>
            </a:r>
            <a:endParaRPr dirty="0"/>
          </a:p>
          <a:p>
            <a:pPr lvl="1"/>
            <a:endParaRPr dirty="0"/>
          </a:p>
          <a:p>
            <a:endParaRPr dirty="0"/>
          </a:p>
          <a:p>
            <a:pPr lvl="1">
              <a:buNone/>
            </a:pPr>
            <a:r>
              <a:rPr dirty="0"/>
              <a:t> </a:t>
            </a:r>
            <a:endParaRPr dirty="0"/>
          </a:p>
        </p:txBody>
      </p:sp>
      <p:pic>
        <p:nvPicPr>
          <p:cNvPr id="82948" name="Picture 1" descr="Screen Shot 2012-12-17 at 8.41.54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4814888"/>
            <a:ext cx="8756650" cy="3265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30595" tIns="65298" rIns="130595" bIns="65298" anchor="b" anchorCtr="0"/>
          <a:p>
            <a:r>
              <a:rPr dirty="0"/>
              <a:t>Virtualization and Scheduling</a:t>
            </a:r>
            <a:endParaRPr dirty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130595" tIns="65298" rIns="130595" bIns="65298" anchor="t" anchorCtr="0"/>
          <a:p>
            <a:r>
              <a:rPr dirty="0"/>
              <a:t>Virtualization software schedules multiple guests onto CPU(s)</a:t>
            </a:r>
            <a:endParaRPr dirty="0"/>
          </a:p>
          <a:p>
            <a:endParaRPr dirty="0"/>
          </a:p>
          <a:p>
            <a:r>
              <a:rPr dirty="0"/>
              <a:t>Each guest doing its own scheduling</a:t>
            </a:r>
            <a:endParaRPr dirty="0"/>
          </a:p>
          <a:p>
            <a:pPr lvl="1"/>
            <a:r>
              <a:rPr dirty="0"/>
              <a:t>Not knowing it doesn</a:t>
            </a:r>
            <a:r>
              <a:rPr lang="ja-JP" altLang="en-US" dirty="0"/>
              <a:t>’</a:t>
            </a:r>
            <a:r>
              <a:rPr lang="en-US" altLang="ja-JP" dirty="0"/>
              <a:t>t own the CPUs</a:t>
            </a:r>
            <a:endParaRPr lang="en-US" altLang="ja-JP" dirty="0"/>
          </a:p>
          <a:p>
            <a:pPr lvl="1"/>
            <a:r>
              <a:rPr dirty="0"/>
              <a:t>Can result in poor response time</a:t>
            </a:r>
            <a:endParaRPr dirty="0"/>
          </a:p>
          <a:p>
            <a:pPr lvl="1"/>
            <a:r>
              <a:rPr dirty="0"/>
              <a:t>Can effect time-of-day clocks in guests</a:t>
            </a:r>
            <a:endParaRPr dirty="0"/>
          </a:p>
          <a:p>
            <a:pPr lvl="1"/>
            <a:endParaRPr dirty="0"/>
          </a:p>
          <a:p>
            <a:r>
              <a:rPr dirty="0"/>
              <a:t>Can undo good scheduling algorithm efforts of guests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2"/>
          <p:cNvSpPr>
            <a:spLocks noGrp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Algorithm Evaluation</a:t>
            </a:r>
            <a:endParaRPr dirty="0"/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1241425" y="1843088"/>
            <a:ext cx="11349038" cy="6191250"/>
          </a:xfrm>
        </p:spPr>
        <p:txBody>
          <a:bodyPr vert="horz" wrap="square" lIns="130595" tIns="65298" rIns="130595" bIns="65298" anchor="t" anchorCtr="0"/>
          <a:p>
            <a:r>
              <a:rPr dirty="0"/>
              <a:t>How to select CPU-scheduling algorithm for an OS?</a:t>
            </a:r>
            <a:endParaRPr dirty="0"/>
          </a:p>
          <a:p>
            <a:r>
              <a:rPr dirty="0"/>
              <a:t>Determine criteria, then evaluate algorithms</a:t>
            </a:r>
            <a:endParaRPr dirty="0"/>
          </a:p>
          <a:p>
            <a:r>
              <a:rPr b="1" dirty="0">
                <a:solidFill>
                  <a:srgbClr val="3366FF"/>
                </a:solidFill>
              </a:rPr>
              <a:t>Deterministic modeling</a:t>
            </a:r>
            <a:endParaRPr b="1" dirty="0">
              <a:solidFill>
                <a:srgbClr val="3366FF"/>
              </a:solidFill>
            </a:endParaRPr>
          </a:p>
          <a:p>
            <a:pPr lvl="1"/>
            <a:r>
              <a:rPr dirty="0"/>
              <a:t>Type of </a:t>
            </a:r>
            <a:r>
              <a:rPr b="1" dirty="0">
                <a:solidFill>
                  <a:srgbClr val="3366FF"/>
                </a:solidFill>
              </a:rPr>
              <a:t>analytic evaluation</a:t>
            </a:r>
            <a:endParaRPr b="1" dirty="0">
              <a:solidFill>
                <a:srgbClr val="3366FF"/>
              </a:solidFill>
            </a:endParaRPr>
          </a:p>
          <a:p>
            <a:pPr lvl="1"/>
            <a:r>
              <a:rPr dirty="0"/>
              <a:t>Takes a particular predetermined workload and defines the performance of each algorithm  for that workload</a:t>
            </a:r>
            <a:endParaRPr dirty="0"/>
          </a:p>
          <a:p>
            <a:r>
              <a:rPr dirty="0"/>
              <a:t>Consider 5 processes arriving at time 0:</a:t>
            </a:r>
            <a:endParaRPr dirty="0"/>
          </a:p>
        </p:txBody>
      </p:sp>
      <p:pic>
        <p:nvPicPr>
          <p:cNvPr id="119812" name="Picture 1" descr="Screen Shot 2012-12-17 at 9.44.14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4635500"/>
            <a:ext cx="2844800" cy="2366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2"/>
          <p:cNvSpPr>
            <a:spLocks noGrp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Deterministic Evaluation</a:t>
            </a:r>
            <a:endParaRPr dirty="0"/>
          </a:p>
        </p:txBody>
      </p:sp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43088"/>
            <a:ext cx="11349038" cy="6191250"/>
          </a:xfrm>
        </p:spPr>
        <p:txBody>
          <a:bodyPr vert="horz" wrap="square" lIns="130595" tIns="65298" rIns="130595" bIns="65298" numCol="1" anchor="t" anchorCtr="0" compatLnSpc="1"/>
          <a:lstStyle/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For each algorithm, calculate minimum average waiting time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Simple and fast, but requires exact numbers for input, applies only to those inputs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060450" marR="0" lvl="1" indent="-40767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FCS is 28ms: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060450" marR="0" lvl="1" indent="-40767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Non-preemptive SFJ is 13ms: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8950" marR="0" lvl="0" indent="-4889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Char char="n"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060450" marR="0" lvl="1" indent="-40767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RR is 23ms: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pic>
        <p:nvPicPr>
          <p:cNvPr id="121860" name="Picture 2" descr="Screen Shot 2012-12-17 at 9.47.12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538" y="3008313"/>
            <a:ext cx="6667500" cy="110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861" name="Picture 3" descr="Screen Shot 2012-12-17 at 9.47.1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38" y="4610100"/>
            <a:ext cx="6794500" cy="102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862" name="Picture 4" descr="Screen Shot 2012-12-17 at 9.47.24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975" y="6408738"/>
            <a:ext cx="6667500" cy="100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Basic Concepts</a:t>
            </a:r>
            <a:endParaRPr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1262063" y="1700213"/>
            <a:ext cx="5967412" cy="6742112"/>
          </a:xfrm>
        </p:spPr>
        <p:txBody>
          <a:bodyPr vert="horz" wrap="square" lIns="130595" tIns="65298" rIns="130595" bIns="65298" anchor="t" anchorCtr="0"/>
          <a:p>
            <a:r>
              <a:rPr dirty="0"/>
              <a:t>Maximum CPU utilization obtained with multiprogramming</a:t>
            </a:r>
            <a:endParaRPr dirty="0"/>
          </a:p>
          <a:p>
            <a:endParaRPr dirty="0"/>
          </a:p>
          <a:p>
            <a:r>
              <a:rPr dirty="0"/>
              <a:t>CPU–I/O Burst Cycle – Process execution consists of a </a:t>
            </a:r>
            <a:r>
              <a:rPr b="1" dirty="0">
                <a:solidFill>
                  <a:srgbClr val="3366FF"/>
                </a:solidFill>
              </a:rPr>
              <a:t>cycle</a:t>
            </a:r>
            <a:r>
              <a:rPr dirty="0"/>
              <a:t> of CPU execution and I/O wait</a:t>
            </a:r>
            <a:endParaRPr dirty="0"/>
          </a:p>
          <a:p>
            <a:endParaRPr dirty="0"/>
          </a:p>
          <a:p>
            <a:r>
              <a:rPr b="1" dirty="0">
                <a:solidFill>
                  <a:srgbClr val="3366FF"/>
                </a:solidFill>
              </a:rPr>
              <a:t>CPU burst </a:t>
            </a:r>
            <a:r>
              <a:rPr dirty="0"/>
              <a:t>followed by </a:t>
            </a:r>
            <a:r>
              <a:rPr b="1" dirty="0">
                <a:solidFill>
                  <a:srgbClr val="3366FF"/>
                </a:solidFill>
              </a:rPr>
              <a:t>I/O burst</a:t>
            </a:r>
            <a:br>
              <a:rPr b="1" dirty="0">
                <a:solidFill>
                  <a:srgbClr val="3366FF"/>
                </a:solidFill>
              </a:rPr>
            </a:br>
            <a:endParaRPr dirty="0"/>
          </a:p>
          <a:p>
            <a:r>
              <a:rPr dirty="0"/>
              <a:t>CPU burst distribution is of main concern</a:t>
            </a:r>
            <a:endParaRPr dirty="0"/>
          </a:p>
          <a:p>
            <a:pPr>
              <a:buNone/>
            </a:pPr>
            <a:endParaRPr dirty="0"/>
          </a:p>
        </p:txBody>
      </p:sp>
      <p:pic>
        <p:nvPicPr>
          <p:cNvPr id="11268" name="Picture 1" descr="6_01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1750" y="1311275"/>
            <a:ext cx="3960813" cy="7405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130595" tIns="65298" rIns="130595" bIns="65298" anchor="b" anchorCtr="0"/>
          <a:p>
            <a:r>
              <a:rPr dirty="0"/>
              <a:t>Queueing Models</a:t>
            </a:r>
            <a:endParaRPr dirty="0"/>
          </a:p>
        </p:txBody>
      </p:sp>
      <p:sp>
        <p:nvSpPr>
          <p:cNvPr id="1239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130595" tIns="65298" rIns="130595" bIns="65298" anchor="t" anchorCtr="0"/>
          <a:p>
            <a:r>
              <a:rPr dirty="0"/>
              <a:t>Describes the arrival of processes, and CPU and I/O bursts probabilistically</a:t>
            </a:r>
            <a:endParaRPr dirty="0"/>
          </a:p>
          <a:p>
            <a:pPr lvl="1"/>
            <a:r>
              <a:rPr dirty="0"/>
              <a:t>Commonly exponential, and described by mean</a:t>
            </a:r>
            <a:endParaRPr dirty="0"/>
          </a:p>
          <a:p>
            <a:pPr lvl="1"/>
            <a:r>
              <a:rPr dirty="0"/>
              <a:t>Computes average throughput, utilization, waiting time, etc</a:t>
            </a:r>
            <a:endParaRPr dirty="0"/>
          </a:p>
          <a:p>
            <a:r>
              <a:rPr dirty="0"/>
              <a:t>Computer system described as network of servers, each with queue of waiting processes</a:t>
            </a:r>
            <a:endParaRPr dirty="0"/>
          </a:p>
          <a:p>
            <a:pPr lvl="1"/>
            <a:r>
              <a:rPr dirty="0"/>
              <a:t>Knowing arrival rates and service rates</a:t>
            </a:r>
            <a:endParaRPr dirty="0"/>
          </a:p>
          <a:p>
            <a:pPr lvl="1"/>
            <a:r>
              <a:rPr dirty="0"/>
              <a:t>Computes utilization, average queue length, average wait time, etc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2"/>
          <p:cNvSpPr>
            <a:spLocks noGrp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 vert="horz" wrap="square" lIns="130595" tIns="65298" rIns="130595" bIns="65298" anchor="b" anchorCtr="0"/>
          <a:p>
            <a:pPr eaLnBrk="1" hangingPunct="1">
              <a:buClrTx/>
              <a:buSzTx/>
              <a:buFontTx/>
            </a:pPr>
            <a:r>
              <a:rPr dirty="0">
                <a:latin typeface="+mj-lt"/>
                <a:ea typeface="MS PGothic" panose="020B0600070205080204" pitchFamily="34" charset="-128"/>
                <a:cs typeface="MS PGothic" panose="020B0600070205080204" pitchFamily="34" charset="-128"/>
              </a:rPr>
              <a:t>End of Chapter 6</a:t>
            </a:r>
            <a:endParaRPr dirty="0">
              <a:latin typeface="+mj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600200" y="369888"/>
            <a:ext cx="11430000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Histogram of CPU-burst Times</a:t>
            </a:r>
            <a:endParaRPr dirty="0"/>
          </a:p>
        </p:txBody>
      </p:sp>
      <p:pic>
        <p:nvPicPr>
          <p:cNvPr id="1331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2525" y="2033588"/>
            <a:ext cx="8582025" cy="507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CPU Scheduler</a:t>
            </a:r>
            <a:endParaRPr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14138" cy="6040438"/>
          </a:xfrm>
        </p:spPr>
        <p:txBody>
          <a:bodyPr vert="horz" wrap="square" lIns="130595" tIns="65298" rIns="130595" bIns="65298" numCol="1" anchor="t" anchorCtr="0" compatLnSpc="1"/>
          <a:lstStyle/>
          <a:p>
            <a:pPr marL="489585" marR="0" lvl="0" indent="-48958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Short-term scheduler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selects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from among the processes in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 ready queue, and 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allocates the CPU to one of </a:t>
            </a: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them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061085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Queue may be ordered in various ways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489585" marR="0" lvl="0" indent="-48958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CPU scheduling decisions may take place when a process: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143000" marR="0" lvl="1" indent="-48958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None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1.	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Switches from running to waiting state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143000" marR="0" lvl="1" indent="-48958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None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2.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	Switches from running to ready state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143000" marR="0" lvl="1" indent="-48958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0"/>
              <a:buNone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3.</a:t>
            </a: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	Switches from waiting to ready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143000" marR="0" lvl="1" indent="-48958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AutoNum type="arabicPeriod" startAt="4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Terminates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489585" marR="0" lvl="0" indent="-48958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Scheduling under 1 and 4 is </a:t>
            </a:r>
            <a:r>
              <a:rPr kumimoji="1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non preemptive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89585" marR="0" lvl="0" indent="-48958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All other scheduling is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preemptive</a:t>
            </a:r>
            <a:endParaRPr kumimoji="1" lang="en-US" sz="1800" b="1" i="0" u="none" strike="noStrike" kern="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1061085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Consider access to shared data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61085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Consider preemption while in kernel mode</a:t>
            </a:r>
            <a:endParaRPr kumimoji="1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  <a:p>
            <a:pPr marL="1061085" marR="0" lvl="1" indent="-408305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/>
            </a:pPr>
            <a:r>
              <a:rPr kumimoji="1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</a:rPr>
              <a:t>Consider interrupts occurring during crucial OS activities</a:t>
            </a: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Dispatcher</a:t>
            </a:r>
            <a:endParaRPr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241425" y="1843088"/>
            <a:ext cx="11596688" cy="5978525"/>
          </a:xfrm>
        </p:spPr>
        <p:txBody>
          <a:bodyPr vert="horz" wrap="square" lIns="130595" tIns="65298" rIns="130595" bIns="65298" anchor="t" anchorCtr="0"/>
          <a:p>
            <a:r>
              <a:rPr dirty="0"/>
              <a:t>Dispatcher module gives control of the CPU to the process selected by the short-term scheduler; this involves:</a:t>
            </a:r>
            <a:endParaRPr dirty="0"/>
          </a:p>
          <a:p>
            <a:pPr lvl="1"/>
            <a:r>
              <a:rPr dirty="0"/>
              <a:t>switching context</a:t>
            </a:r>
            <a:endParaRPr dirty="0"/>
          </a:p>
          <a:p>
            <a:pPr lvl="1"/>
            <a:r>
              <a:rPr dirty="0"/>
              <a:t>switching to user mode</a:t>
            </a:r>
            <a:endParaRPr dirty="0"/>
          </a:p>
          <a:p>
            <a:pPr lvl="1"/>
            <a:r>
              <a:rPr dirty="0"/>
              <a:t>jumping to the proper location in the user program to restart that program</a:t>
            </a:r>
            <a:endParaRPr dirty="0"/>
          </a:p>
          <a:p>
            <a:pPr lvl="1"/>
            <a:endParaRPr dirty="0"/>
          </a:p>
          <a:p>
            <a:r>
              <a:rPr b="1" dirty="0">
                <a:solidFill>
                  <a:srgbClr val="3366FF"/>
                </a:solidFill>
              </a:rPr>
              <a:t>Dispatch latency </a:t>
            </a:r>
            <a:r>
              <a:rPr dirty="0"/>
              <a:t>– time it takes for the dispatcher to stop one process and start another running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dirty="0"/>
              <a:t>Scheduling Criteria</a:t>
            </a:r>
            <a:endParaRPr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1228725" y="1662113"/>
            <a:ext cx="11456988" cy="6611937"/>
          </a:xfrm>
        </p:spPr>
        <p:txBody>
          <a:bodyPr vert="horz" wrap="square" lIns="130595" tIns="65298" rIns="130595" bIns="65298" anchor="t" anchorCtr="0"/>
          <a:p>
            <a:r>
              <a:rPr b="1" dirty="0"/>
              <a:t>CPU utilization </a:t>
            </a:r>
            <a:r>
              <a:rPr dirty="0"/>
              <a:t>– keep the CPU as busy as possible</a:t>
            </a:r>
            <a:endParaRPr dirty="0"/>
          </a:p>
          <a:p>
            <a:endParaRPr dirty="0"/>
          </a:p>
          <a:p>
            <a:r>
              <a:rPr b="1" dirty="0"/>
              <a:t>Throughput</a:t>
            </a:r>
            <a:r>
              <a:rPr dirty="0"/>
              <a:t> – # of processes that complete their execution per time unit</a:t>
            </a:r>
            <a:endParaRPr dirty="0"/>
          </a:p>
          <a:p>
            <a:endParaRPr dirty="0"/>
          </a:p>
          <a:p>
            <a:r>
              <a:rPr b="1" dirty="0"/>
              <a:t>Turnaround time </a:t>
            </a:r>
            <a:r>
              <a:rPr dirty="0"/>
              <a:t>– amount of time to execute a particular process</a:t>
            </a:r>
            <a:endParaRPr dirty="0"/>
          </a:p>
          <a:p>
            <a:endParaRPr dirty="0"/>
          </a:p>
          <a:p>
            <a:r>
              <a:rPr b="1" dirty="0"/>
              <a:t>Waiting time </a:t>
            </a:r>
            <a:r>
              <a:rPr dirty="0"/>
              <a:t>– amount of time a process has been waiting in the ready queue</a:t>
            </a:r>
            <a:endParaRPr dirty="0"/>
          </a:p>
          <a:p>
            <a:endParaRPr dirty="0"/>
          </a:p>
          <a:p>
            <a:r>
              <a:rPr b="1" dirty="0"/>
              <a:t>Response time </a:t>
            </a:r>
            <a:r>
              <a:rPr dirty="0"/>
              <a:t>– amount of time it takes from when a request was submitted until the first response is produced, not output  (for time-sharing environment)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 vert="horz" wrap="square" lIns="130595" tIns="65298" rIns="130595" bIns="65298" anchor="b" anchorCtr="0"/>
          <a:p>
            <a:pPr eaLnBrk="1" hangingPunct="1"/>
            <a:r>
              <a:rPr sz="4000" dirty="0"/>
              <a:t>Scheduling Algorithm Optimization Criteria</a:t>
            </a:r>
            <a:endParaRPr sz="4000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1241425" y="1919288"/>
            <a:ext cx="11026775" cy="5978525"/>
          </a:xfrm>
        </p:spPr>
        <p:txBody>
          <a:bodyPr vert="horz" wrap="square" lIns="130595" tIns="65298" rIns="130595" bIns="65298" anchor="t" anchorCtr="0"/>
          <a:p>
            <a:r>
              <a:rPr sz="2400" dirty="0"/>
              <a:t>Max CPU utilization</a:t>
            </a:r>
            <a:endParaRPr sz="2400" dirty="0"/>
          </a:p>
          <a:p>
            <a:r>
              <a:rPr sz="2400" dirty="0"/>
              <a:t>Max throughput</a:t>
            </a:r>
            <a:endParaRPr sz="2400" dirty="0"/>
          </a:p>
          <a:p>
            <a:r>
              <a:rPr sz="2400" dirty="0"/>
              <a:t>Min turnaround time </a:t>
            </a:r>
            <a:endParaRPr sz="2400" dirty="0"/>
          </a:p>
          <a:p>
            <a:r>
              <a:rPr sz="2400" dirty="0"/>
              <a:t>Min waiting time </a:t>
            </a:r>
            <a:endParaRPr sz="2400" dirty="0"/>
          </a:p>
          <a:p>
            <a:r>
              <a:rPr sz="2400" dirty="0"/>
              <a:t>Min response time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11454</Words>
  <Application>WPS Presentation</Application>
  <PresentationFormat>Custom</PresentationFormat>
  <Paragraphs>546</Paragraphs>
  <Slides>41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Monotype Sorts</vt:lpstr>
      <vt:lpstr>Webdings</vt:lpstr>
      <vt:lpstr>Wingdings</vt:lpstr>
      <vt:lpstr>Monotype Sorts</vt:lpstr>
      <vt:lpstr>Microsoft YaHei</vt:lpstr>
      <vt:lpstr>Arial Unicode MS</vt:lpstr>
      <vt:lpstr>Lucida Grande</vt:lpstr>
      <vt:lpstr>Symbol</vt:lpstr>
      <vt:lpstr>os-8</vt:lpstr>
      <vt:lpstr>Equation.3</vt:lpstr>
      <vt:lpstr>Equation.3</vt:lpstr>
      <vt:lpstr>Chapter 6:  CPU Scheduling</vt:lpstr>
      <vt:lpstr>Chapter 6:  CPU Scheduling</vt:lpstr>
      <vt:lpstr>Objectives</vt:lpstr>
      <vt:lpstr>Basic Concepts</vt:lpstr>
      <vt:lpstr>Histogram of CPU-burst Times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Determining Length of Next CPU Burst</vt:lpstr>
      <vt:lpstr>Prediction of the Length of the  Next CPU Burst</vt:lpstr>
      <vt:lpstr>Examples of Exponential Averaging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</vt:lpstr>
      <vt:lpstr>Example of Multilevel Feedback Queue</vt:lpstr>
      <vt:lpstr>Thread Scheduling</vt:lpstr>
      <vt:lpstr>Multiple-Processor Scheduling</vt:lpstr>
      <vt:lpstr>NUMA and CPU Scheduling</vt:lpstr>
      <vt:lpstr>Multiple-Processor Scheduling – Load Balancing</vt:lpstr>
      <vt:lpstr>Multicore Processors</vt:lpstr>
      <vt:lpstr>Multithreaded Multicore System</vt:lpstr>
      <vt:lpstr>Real-Time CPU Scheduling</vt:lpstr>
      <vt:lpstr>Real-Time CPU Scheduling (Cont.)</vt:lpstr>
      <vt:lpstr>Priority-based Scheduling</vt:lpstr>
      <vt:lpstr>Virtualization and Scheduling</vt:lpstr>
      <vt:lpstr>Algorithm Evaluation</vt:lpstr>
      <vt:lpstr>Deterministic Evaluation</vt:lpstr>
      <vt:lpstr>Queueing Models</vt:lpstr>
      <vt:lpstr>End of Chapter 6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meesam raza</cp:lastModifiedBy>
  <cp:revision>192</cp:revision>
  <cp:lastPrinted>2011-02-07T04:52:00Z</cp:lastPrinted>
  <dcterms:created xsi:type="dcterms:W3CDTF">2011-02-10T17:10:00Z</dcterms:created>
  <dcterms:modified xsi:type="dcterms:W3CDTF">2024-12-06T18:39:14Z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7D6A245F8BF7465CAB135CA9460F56B4_13</vt:lpwstr>
  </property>
  <property fmtid="{D5CDD505-2E9C-101B-9397-08002B2CF9AE}" pid="3" name="KSOProductBuildVer">
    <vt:lpwstr>1033-12.2.0.18911</vt:lpwstr>
  </property>
</Properties>
</file>