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1"/>
  </p:handoutMasterIdLst>
  <p:sldIdLst>
    <p:sldId id="299" r:id="rId3"/>
    <p:sldId id="257" r:id="rId5"/>
    <p:sldId id="258" r:id="rId6"/>
    <p:sldId id="259" r:id="rId7"/>
    <p:sldId id="261" r:id="rId8"/>
    <p:sldId id="262" r:id="rId9"/>
    <p:sldId id="264" r:id="rId10"/>
    <p:sldId id="267" r:id="rId11"/>
    <p:sldId id="260" r:id="rId12"/>
    <p:sldId id="269" r:id="rId13"/>
    <p:sldId id="271" r:id="rId14"/>
    <p:sldId id="272" r:id="rId15"/>
    <p:sldId id="315" r:id="rId16"/>
    <p:sldId id="273" r:id="rId17"/>
    <p:sldId id="318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8" r:id="rId31"/>
    <p:sldId id="289" r:id="rId32"/>
    <p:sldId id="291" r:id="rId33"/>
    <p:sldId id="292" r:id="rId34"/>
    <p:sldId id="293" r:id="rId35"/>
    <p:sldId id="294" r:id="rId36"/>
    <p:sldId id="295" r:id="rId37"/>
    <p:sldId id="297" r:id="rId38"/>
    <p:sldId id="298" r:id="rId39"/>
    <p:sldId id="314" r:id="rId40"/>
  </p:sldIdLst>
  <p:sldSz cx="9144000" cy="6858000" type="screen4x3"/>
  <p:notesSz cx="6997700" cy="92837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-84" charset="0"/>
        <a:ea typeface="MS PGothic" panose="020B0600070205080204" pitchFamily="-84" charset="-128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-84" charset="0"/>
        <a:ea typeface="MS PGothic" panose="020B0600070205080204" pitchFamily="-84" charset="-128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-84" charset="0"/>
        <a:ea typeface="MS PGothic" panose="020B0600070205080204" pitchFamily="-84" charset="-128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-84" charset="0"/>
        <a:ea typeface="MS PGothic" panose="020B0600070205080204" pitchFamily="-84" charset="-128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-84" charset="0"/>
        <a:ea typeface="MS PGothic" panose="020B0600070205080204" pitchFamily="-84" charset="-128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-84" charset="0"/>
        <a:ea typeface="MS PGothic" panose="020B0600070205080204" pitchFamily="-84" charset="-128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-84" charset="0"/>
        <a:ea typeface="MS PGothic" panose="020B0600070205080204" pitchFamily="-84" charset="-128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-84" charset="0"/>
        <a:ea typeface="MS PGothic" panose="020B0600070205080204" pitchFamily="-84" charset="-128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-84" charset="0"/>
        <a:ea typeface="MS PGothic" panose="020B0600070205080204" pitchFamily="-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8" userDrawn="1">
          <p15:clr>
            <a:srgbClr val="A4A3A4"/>
          </p15:clr>
        </p15:guide>
        <p15:guide id="2" pos="5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4" d="100"/>
          <a:sy n="154" d="100"/>
        </p:scale>
        <p:origin x="-192" y="-96"/>
      </p:cViewPr>
      <p:guideLst>
        <p:guide orient="horz" pos="788"/>
        <p:guide pos="5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9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46" tIns="46223" rIns="92446" bIns="46223" numCol="1" anchor="t" anchorCtr="0" compatLnSpc="1"/>
          <a:lstStyle>
            <a:lvl1pPr defTabSz="923925" eaLnBrk="1" hangingPunct="1">
              <a:defRPr sz="1200">
                <a:latin typeface="Times New Roman" panose="02020603050405020304" pitchFamily="-84" charset="0"/>
                <a:ea typeface="+mn-ea"/>
                <a:cs typeface="+mn-cs"/>
              </a:defRPr>
            </a:lvl1pPr>
          </a:lstStyle>
          <a:p>
            <a:pPr marL="0" marR="0" lvl="0" indent="0" algn="l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-84" charset="0"/>
              <a:ea typeface="+mn-ea"/>
              <a:cs typeface="+mn-cs"/>
            </a:endParaRP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3713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46" tIns="46223" rIns="92446" bIns="46223" numCol="1" anchor="t" anchorCtr="0" compatLnSpc="1"/>
          <a:lstStyle>
            <a:lvl1pPr algn="r" defTabSz="923925" eaLnBrk="1" hangingPunct="1">
              <a:defRPr sz="1200">
                <a:latin typeface="Times New Roman" panose="02020603050405020304" pitchFamily="-84" charset="0"/>
                <a:ea typeface="+mn-ea"/>
                <a:cs typeface="+mn-cs"/>
              </a:defRPr>
            </a:lvl1pPr>
          </a:lstStyle>
          <a:p>
            <a:pPr marL="0" marR="0" lvl="0" indent="0" algn="r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-84" charset="0"/>
              <a:ea typeface="+mn-ea"/>
              <a:cs typeface="+mn-cs"/>
            </a:endParaRP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46" tIns="46223" rIns="92446" bIns="46223" numCol="1" anchor="b" anchorCtr="0" compatLnSpc="1"/>
          <a:lstStyle>
            <a:lvl1pPr defTabSz="923925" eaLnBrk="1" hangingPunct="1">
              <a:defRPr sz="1200">
                <a:latin typeface="Times New Roman" panose="02020603050405020304" pitchFamily="-84" charset="0"/>
                <a:ea typeface="+mn-ea"/>
                <a:cs typeface="+mn-cs"/>
              </a:defRPr>
            </a:lvl1pPr>
          </a:lstStyle>
          <a:p>
            <a:pPr marL="0" marR="0" lvl="0" indent="0" algn="l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-84" charset="0"/>
              <a:ea typeface="+mn-ea"/>
              <a:cs typeface="+mn-cs"/>
            </a:endParaRPr>
          </a:p>
        </p:txBody>
      </p:sp>
      <p:sp>
        <p:nvSpPr>
          <p:cNvPr id="179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46" tIns="46223" rIns="92446" bIns="46223" numCol="1" anchor="b" anchorCtr="0" compatLnSpc="1"/>
          <a:p>
            <a:pPr lvl="0" algn="r" defTabSz="923925" eaLnBrk="1" hangingPunct="1"/>
            <a:fld id="{9A0DB2DC-4C9A-4742-B13C-FB6460FD3503}" type="slidenum">
              <a:rPr lang="en-US" sz="1200" dirty="0">
                <a:latin typeface="Times New Roman" panose="02020603050405020304" pitchFamily="-84" charset="0"/>
              </a:rPr>
            </a:fld>
            <a:endParaRPr lang="en-US" sz="1200" dirty="0">
              <a:latin typeface="Times New Roman" panose="02020603050405020304" pitchFamily="-8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46" tIns="46223" rIns="92446" bIns="46223" numCol="1" anchor="t" anchorCtr="0" compatLnSpc="1"/>
          <a:lstStyle>
            <a:lvl1pPr defTabSz="923925" eaLnBrk="1" hangingPunct="1">
              <a:defRPr sz="1200">
                <a:latin typeface="Times New Roman" panose="02020603050405020304" pitchFamily="-84" charset="0"/>
                <a:ea typeface="+mn-ea"/>
                <a:cs typeface="+mn-cs"/>
              </a:defRPr>
            </a:lvl1pPr>
          </a:lstStyle>
          <a:p>
            <a:pPr marL="0" marR="0" lvl="0" indent="0" algn="l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-84" charset="0"/>
              <a:ea typeface="+mn-ea"/>
              <a:cs typeface="+mn-cs"/>
            </a:endParaRP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3713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46" tIns="46223" rIns="92446" bIns="46223" numCol="1" anchor="t" anchorCtr="0" compatLnSpc="1"/>
          <a:lstStyle>
            <a:lvl1pPr algn="r" defTabSz="923925" eaLnBrk="1" hangingPunct="1">
              <a:defRPr sz="1200">
                <a:latin typeface="Times New Roman" panose="02020603050405020304" pitchFamily="-84" charset="0"/>
                <a:ea typeface="+mn-ea"/>
                <a:cs typeface="+mn-cs"/>
              </a:defRPr>
            </a:lvl1pPr>
          </a:lstStyle>
          <a:p>
            <a:pPr marL="0" marR="0" lvl="0" indent="0" algn="r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-84" charset="0"/>
              <a:ea typeface="+mn-ea"/>
              <a:cs typeface="+mn-cs"/>
            </a:endParaRPr>
          </a:p>
        </p:txBody>
      </p:sp>
      <p:sp>
        <p:nvSpPr>
          <p:cNvPr id="4100" name="Rectangle 4"/>
          <p:cNvSpPr>
            <a:spLocks noRot="1" noTextEdit="1"/>
          </p:cNvSpPr>
          <p:nvPr>
            <p:ph type="sldImg" idx="2"/>
          </p:nvPr>
        </p:nvSpPr>
        <p:spPr>
          <a:xfrm>
            <a:off x="1177925" y="695325"/>
            <a:ext cx="4641850" cy="34813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35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9113" cy="417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46" tIns="46223" rIns="92446" bIns="46223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-84" charset="0"/>
                <a:ea typeface="MS PGothic" panose="020B0600070205080204" pitchFamily="-84" charset="-128"/>
                <a:cs typeface="MS PGothic" panose="020B0600070205080204" pitchFamily="-84" charset="-128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-84" charset="0"/>
              <a:ea typeface="MS PGothic" panose="020B0600070205080204" pitchFamily="-84" charset="-128"/>
              <a:cs typeface="MS PGothic" panose="020B0600070205080204" pitchFamily="-84" charset="-128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-84" charset="0"/>
                <a:ea typeface="MS PGothic" panose="020B0600070205080204" pitchFamily="-84" charset="-128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-84" charset="0"/>
              <a:ea typeface="MS PGothic" panose="020B0600070205080204" pitchFamily="-84" charset="-128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-84" charset="0"/>
                <a:ea typeface="MS PGothic" panose="020B0600070205080204" pitchFamily="-84" charset="-128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-84" charset="0"/>
              <a:ea typeface="MS PGothic" panose="020B0600070205080204" pitchFamily="-84" charset="-128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-84" charset="0"/>
                <a:ea typeface="MS PGothic" panose="020B0600070205080204" pitchFamily="-84" charset="-128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-84" charset="0"/>
              <a:ea typeface="MS PGothic" panose="020B0600070205080204" pitchFamily="-84" charset="-128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-84" charset="0"/>
                <a:ea typeface="MS PGothic" panose="020B0600070205080204" pitchFamily="-84" charset="-128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-84" charset="0"/>
              <a:ea typeface="MS PGothic" panose="020B0600070205080204" pitchFamily="-84" charset="-128"/>
              <a:cs typeface="+mn-cs"/>
            </a:endParaRPr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46" tIns="46223" rIns="92446" bIns="46223" numCol="1" anchor="b" anchorCtr="0" compatLnSpc="1"/>
          <a:lstStyle>
            <a:lvl1pPr defTabSz="923925" eaLnBrk="1" hangingPunct="1">
              <a:defRPr sz="1200">
                <a:latin typeface="Times New Roman" panose="02020603050405020304" pitchFamily="-84" charset="0"/>
                <a:ea typeface="+mn-ea"/>
                <a:cs typeface="+mn-cs"/>
              </a:defRPr>
            </a:lvl1pPr>
          </a:lstStyle>
          <a:p>
            <a:pPr marL="0" marR="0" lvl="0" indent="0" algn="l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-84" charset="0"/>
              <a:ea typeface="+mn-ea"/>
              <a:cs typeface="+mn-cs"/>
            </a:endParaRPr>
          </a:p>
        </p:txBody>
      </p:sp>
      <p:sp>
        <p:nvSpPr>
          <p:cNvPr id="135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46" tIns="46223" rIns="92446" bIns="46223" numCol="1" anchor="b" anchorCtr="0" compatLnSpc="1"/>
          <a:p>
            <a:pPr lvl="0" algn="r" defTabSz="923925" eaLnBrk="1" hangingPunct="1"/>
            <a:fld id="{9A0DB2DC-4C9A-4742-B13C-FB6460FD3503}" type="slidenum">
              <a:rPr lang="en-US" sz="1200" dirty="0">
                <a:latin typeface="Times New Roman" panose="02020603050405020304" pitchFamily="-84" charset="0"/>
              </a:rPr>
            </a:fld>
            <a:endParaRPr lang="en-US" sz="1200" dirty="0">
              <a:latin typeface="Times New Roman" panose="02020603050405020304" pitchFamily="-8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84" charset="0"/>
        <a:ea typeface="MS PGothic" panose="020B0600070205080204" pitchFamily="-84" charset="-128"/>
        <a:cs typeface="MS PGothic" panose="020B0600070205080204" pitchFamily="-8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84" charset="0"/>
        <a:ea typeface="MS PGothic" panose="020B0600070205080204" pitchFamily="-8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84" charset="0"/>
        <a:ea typeface="MS PGothic" panose="020B0600070205080204" pitchFamily="-8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84" charset="0"/>
        <a:ea typeface="MS PGothic" panose="020B0600070205080204" pitchFamily="-8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84" charset="0"/>
        <a:ea typeface="MS PGothic" panose="020B0600070205080204" pitchFamily="-8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sz="1200" dirty="0">
                <a:latin typeface="Times New Roman" panose="02020603050405020304" pitchFamily="-84" charset="0"/>
              </a:rPr>
            </a:fld>
            <a:endParaRPr lang="en-US" sz="1200" dirty="0">
              <a:latin typeface="Times New Roman" panose="02020603050405020304" pitchFamily="-84" charset="0"/>
            </a:endParaRPr>
          </a:p>
        </p:txBody>
      </p:sp>
      <p:sp>
        <p:nvSpPr>
          <p:cNvPr id="614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</p:spPr>
        <p:txBody>
          <a:bodyPr wrap="square" lIns="92446" tIns="46223" rIns="92446" bIns="46223" anchor="t" anchorCtr="0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sz="1200" dirty="0">
                <a:latin typeface="Times New Roman" panose="02020603050405020304" pitchFamily="-84" charset="0"/>
              </a:rPr>
            </a:fld>
            <a:endParaRPr lang="en-US" sz="1200" dirty="0">
              <a:latin typeface="Times New Roman" panose="02020603050405020304" pitchFamily="-84" charset="0"/>
            </a:endParaRPr>
          </a:p>
        </p:txBody>
      </p:sp>
      <p:sp>
        <p:nvSpPr>
          <p:cNvPr id="3277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</p:spPr>
        <p:txBody>
          <a:bodyPr wrap="square" lIns="92446" tIns="46223" rIns="92446" bIns="46223" anchor="t" anchorCtr="0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sz="1200" dirty="0">
                <a:latin typeface="Times New Roman" panose="02020603050405020304" pitchFamily="-84" charset="0"/>
              </a:rPr>
            </a:fld>
            <a:endParaRPr lang="en-US" sz="1200" dirty="0">
              <a:latin typeface="Times New Roman" panose="02020603050405020304" pitchFamily="-84" charset="0"/>
            </a:endParaRPr>
          </a:p>
        </p:txBody>
      </p:sp>
      <p:sp>
        <p:nvSpPr>
          <p:cNvPr id="4096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</p:spPr>
        <p:txBody>
          <a:bodyPr wrap="square" lIns="92446" tIns="46223" rIns="92446" bIns="46223" anchor="t" anchorCtr="0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sz="1200" dirty="0">
                <a:latin typeface="Times New Roman" panose="02020603050405020304" pitchFamily="-84" charset="0"/>
              </a:rPr>
            </a:fld>
            <a:endParaRPr lang="en-US" sz="1200" dirty="0">
              <a:latin typeface="Times New Roman" panose="02020603050405020304" pitchFamily="-84" charset="0"/>
            </a:endParaRPr>
          </a:p>
        </p:txBody>
      </p:sp>
      <p:sp>
        <p:nvSpPr>
          <p:cNvPr id="4301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</p:spPr>
        <p:txBody>
          <a:bodyPr wrap="square" lIns="92446" tIns="46223" rIns="92446" bIns="46223" anchor="t" anchorCtr="0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sz="1200" dirty="0">
                <a:latin typeface="Times New Roman" panose="02020603050405020304" pitchFamily="-84" charset="0"/>
              </a:rPr>
            </a:fld>
            <a:endParaRPr lang="en-US" sz="1200" dirty="0">
              <a:latin typeface="Times New Roman" panose="02020603050405020304" pitchFamily="-84" charset="0"/>
            </a:endParaRPr>
          </a:p>
        </p:txBody>
      </p:sp>
      <p:sp>
        <p:nvSpPr>
          <p:cNvPr id="4505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</p:spPr>
        <p:txBody>
          <a:bodyPr wrap="square" lIns="92446" tIns="46223" rIns="92446" bIns="46223" anchor="t" anchorCtr="0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sz="1200" dirty="0">
                <a:latin typeface="Times New Roman" panose="02020603050405020304" pitchFamily="-84" charset="0"/>
              </a:rPr>
            </a:fld>
            <a:endParaRPr lang="en-US" sz="1200" dirty="0">
              <a:latin typeface="Times New Roman" panose="02020603050405020304" pitchFamily="-84" charset="0"/>
            </a:endParaRPr>
          </a:p>
        </p:txBody>
      </p:sp>
      <p:sp>
        <p:nvSpPr>
          <p:cNvPr id="4710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</p:spPr>
        <p:txBody>
          <a:bodyPr wrap="square" lIns="92446" tIns="46223" rIns="92446" bIns="46223" anchor="t" anchorCtr="0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sz="1200" dirty="0">
                <a:latin typeface="Times New Roman" panose="02020603050405020304" pitchFamily="-84" charset="0"/>
              </a:rPr>
            </a:fld>
            <a:endParaRPr lang="en-US" sz="1200" dirty="0">
              <a:latin typeface="Times New Roman" panose="02020603050405020304" pitchFamily="-84" charset="0"/>
            </a:endParaRPr>
          </a:p>
        </p:txBody>
      </p:sp>
      <p:sp>
        <p:nvSpPr>
          <p:cNvPr id="4915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</p:spPr>
        <p:txBody>
          <a:bodyPr wrap="square" lIns="92446" tIns="46223" rIns="92446" bIns="46223" anchor="t" anchorCtr="0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sz="1200" dirty="0">
                <a:latin typeface="Times New Roman" panose="02020603050405020304" pitchFamily="-84" charset="0"/>
              </a:rPr>
            </a:fld>
            <a:endParaRPr lang="en-US" sz="1200" dirty="0">
              <a:latin typeface="Times New Roman" panose="02020603050405020304" pitchFamily="-84" charset="0"/>
            </a:endParaRPr>
          </a:p>
        </p:txBody>
      </p:sp>
      <p:sp>
        <p:nvSpPr>
          <p:cNvPr id="5120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</p:spPr>
        <p:txBody>
          <a:bodyPr wrap="square" lIns="92446" tIns="46223" rIns="92446" bIns="46223" anchor="t" anchorCtr="0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sz="1200" dirty="0">
                <a:latin typeface="Times New Roman" panose="02020603050405020304" pitchFamily="-84" charset="0"/>
              </a:rPr>
            </a:fld>
            <a:endParaRPr lang="en-US" sz="1200" dirty="0">
              <a:latin typeface="Times New Roman" panose="02020603050405020304" pitchFamily="-84" charset="0"/>
            </a:endParaRPr>
          </a:p>
        </p:txBody>
      </p:sp>
      <p:sp>
        <p:nvSpPr>
          <p:cNvPr id="5325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</p:spPr>
        <p:txBody>
          <a:bodyPr wrap="square" lIns="92446" tIns="46223" rIns="92446" bIns="46223" anchor="t" anchorCtr="0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sz="1200" dirty="0">
                <a:latin typeface="Times New Roman" panose="02020603050405020304" pitchFamily="-84" charset="0"/>
              </a:rPr>
            </a:fld>
            <a:endParaRPr lang="en-US" sz="1200" dirty="0">
              <a:latin typeface="Times New Roman" panose="02020603050405020304" pitchFamily="-84" charset="0"/>
            </a:endParaRPr>
          </a:p>
        </p:txBody>
      </p:sp>
      <p:sp>
        <p:nvSpPr>
          <p:cNvPr id="5529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</p:spPr>
        <p:txBody>
          <a:bodyPr wrap="square" lIns="92446" tIns="46223" rIns="92446" bIns="46223" anchor="t" anchorCtr="0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sz="1200" dirty="0">
                <a:latin typeface="Times New Roman" panose="02020603050405020304" pitchFamily="-84" charset="0"/>
              </a:rPr>
            </a:fld>
            <a:endParaRPr lang="en-US" sz="1200" dirty="0">
              <a:latin typeface="Times New Roman" panose="02020603050405020304" pitchFamily="-84" charset="0"/>
            </a:endParaRPr>
          </a:p>
        </p:txBody>
      </p:sp>
      <p:sp>
        <p:nvSpPr>
          <p:cNvPr id="5734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</p:spPr>
        <p:txBody>
          <a:bodyPr wrap="square" lIns="92446" tIns="46223" rIns="92446" bIns="46223" anchor="t" anchorCtr="0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sz="1200" dirty="0">
                <a:latin typeface="Times New Roman" panose="02020603050405020304" pitchFamily="-84" charset="0"/>
              </a:rPr>
            </a:fld>
            <a:endParaRPr lang="en-US" sz="1200" dirty="0">
              <a:latin typeface="Times New Roman" panose="02020603050405020304" pitchFamily="-84" charset="0"/>
            </a:endParaRPr>
          </a:p>
        </p:txBody>
      </p:sp>
      <p:sp>
        <p:nvSpPr>
          <p:cNvPr id="819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</p:spPr>
        <p:txBody>
          <a:bodyPr wrap="square" lIns="92446" tIns="46223" rIns="92446" bIns="46223" anchor="t" anchorCtr="0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sz="1200" dirty="0">
                <a:latin typeface="Times New Roman" panose="02020603050405020304" pitchFamily="-84" charset="0"/>
              </a:rPr>
            </a:fld>
            <a:endParaRPr lang="en-US" sz="1200" dirty="0">
              <a:latin typeface="Times New Roman" panose="02020603050405020304" pitchFamily="-84" charset="0"/>
            </a:endParaRPr>
          </a:p>
        </p:txBody>
      </p:sp>
      <p:sp>
        <p:nvSpPr>
          <p:cNvPr id="5939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</p:spPr>
        <p:txBody>
          <a:bodyPr wrap="square" lIns="92446" tIns="46223" rIns="92446" bIns="46223" anchor="t" anchorCtr="0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sz="1200" dirty="0">
                <a:latin typeface="Times New Roman" panose="02020603050405020304" pitchFamily="-84" charset="0"/>
              </a:rPr>
            </a:fld>
            <a:endParaRPr lang="en-US" sz="1200" dirty="0">
              <a:latin typeface="Times New Roman" panose="02020603050405020304" pitchFamily="-84" charset="0"/>
            </a:endParaRPr>
          </a:p>
        </p:txBody>
      </p:sp>
      <p:sp>
        <p:nvSpPr>
          <p:cNvPr id="6144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</p:spPr>
        <p:txBody>
          <a:bodyPr wrap="square" lIns="92446" tIns="46223" rIns="92446" bIns="46223" anchor="t" anchorCtr="0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sz="1200" dirty="0">
                <a:latin typeface="Times New Roman" panose="02020603050405020304" pitchFamily="-84" charset="0"/>
              </a:rPr>
            </a:fld>
            <a:endParaRPr lang="en-US" sz="1200" dirty="0">
              <a:latin typeface="Times New Roman" panose="02020603050405020304" pitchFamily="-84" charset="0"/>
            </a:endParaRPr>
          </a:p>
        </p:txBody>
      </p:sp>
      <p:sp>
        <p:nvSpPr>
          <p:cNvPr id="6349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</p:spPr>
        <p:txBody>
          <a:bodyPr wrap="square" lIns="92446" tIns="46223" rIns="92446" bIns="46223" anchor="t" anchorCtr="0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sz="1200" dirty="0">
                <a:latin typeface="Times New Roman" panose="02020603050405020304" pitchFamily="-84" charset="0"/>
              </a:rPr>
            </a:fld>
            <a:endParaRPr lang="en-US" sz="1200" dirty="0">
              <a:latin typeface="Times New Roman" panose="02020603050405020304" pitchFamily="-84" charset="0"/>
            </a:endParaRPr>
          </a:p>
        </p:txBody>
      </p:sp>
      <p:sp>
        <p:nvSpPr>
          <p:cNvPr id="6553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</p:spPr>
        <p:txBody>
          <a:bodyPr wrap="square" lIns="92446" tIns="46223" rIns="92446" bIns="46223" anchor="t" anchorCtr="0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sz="1200" dirty="0">
                <a:latin typeface="Times New Roman" panose="02020603050405020304" pitchFamily="-84" charset="0"/>
              </a:rPr>
            </a:fld>
            <a:endParaRPr lang="en-US" sz="1200" dirty="0">
              <a:latin typeface="Times New Roman" panose="02020603050405020304" pitchFamily="-84" charset="0"/>
            </a:endParaRPr>
          </a:p>
        </p:txBody>
      </p:sp>
      <p:sp>
        <p:nvSpPr>
          <p:cNvPr id="6758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</p:spPr>
        <p:txBody>
          <a:bodyPr wrap="square" lIns="92446" tIns="46223" rIns="92446" bIns="46223" anchor="t" anchorCtr="0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sz="1200" dirty="0">
                <a:latin typeface="Times New Roman" panose="02020603050405020304" pitchFamily="-84" charset="0"/>
              </a:rPr>
            </a:fld>
            <a:endParaRPr lang="en-US" sz="1200" dirty="0">
              <a:latin typeface="Times New Roman" panose="02020603050405020304" pitchFamily="-84" charset="0"/>
            </a:endParaRPr>
          </a:p>
        </p:txBody>
      </p:sp>
      <p:sp>
        <p:nvSpPr>
          <p:cNvPr id="6963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</p:spPr>
        <p:txBody>
          <a:bodyPr wrap="square" lIns="92446" tIns="46223" rIns="92446" bIns="46223" anchor="t" anchorCtr="0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sz="1200" dirty="0">
                <a:latin typeface="Times New Roman" panose="02020603050405020304" pitchFamily="-84" charset="0"/>
              </a:rPr>
            </a:fld>
            <a:endParaRPr lang="en-US" sz="1200" dirty="0">
              <a:latin typeface="Times New Roman" panose="02020603050405020304" pitchFamily="-84" charset="0"/>
            </a:endParaRPr>
          </a:p>
        </p:txBody>
      </p:sp>
      <p:sp>
        <p:nvSpPr>
          <p:cNvPr id="7168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</p:spPr>
        <p:txBody>
          <a:bodyPr wrap="square" lIns="92446" tIns="46223" rIns="92446" bIns="46223" anchor="t" anchorCtr="0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sz="1200" dirty="0">
                <a:latin typeface="Times New Roman" panose="02020603050405020304" pitchFamily="-84" charset="0"/>
              </a:rPr>
            </a:fld>
            <a:endParaRPr lang="en-US" sz="1200" dirty="0">
              <a:latin typeface="Times New Roman" panose="02020603050405020304" pitchFamily="-84" charset="0"/>
            </a:endParaRPr>
          </a:p>
        </p:txBody>
      </p:sp>
      <p:sp>
        <p:nvSpPr>
          <p:cNvPr id="7373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</p:spPr>
        <p:txBody>
          <a:bodyPr wrap="square" lIns="92446" tIns="46223" rIns="92446" bIns="46223" anchor="t" anchorCtr="0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sz="1200" dirty="0">
                <a:latin typeface="Times New Roman" panose="02020603050405020304" pitchFamily="-84" charset="0"/>
              </a:rPr>
            </a:fld>
            <a:endParaRPr lang="en-US" sz="1200" dirty="0">
              <a:latin typeface="Times New Roman" panose="02020603050405020304" pitchFamily="-84" charset="0"/>
            </a:endParaRPr>
          </a:p>
        </p:txBody>
      </p:sp>
      <p:sp>
        <p:nvSpPr>
          <p:cNvPr id="7577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</p:spPr>
        <p:txBody>
          <a:bodyPr wrap="square" lIns="92446" tIns="46223" rIns="92446" bIns="46223" anchor="t" anchorCtr="0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sz="1200" dirty="0">
                <a:latin typeface="Times New Roman" panose="02020603050405020304" pitchFamily="-84" charset="0"/>
              </a:rPr>
            </a:fld>
            <a:endParaRPr lang="en-US" sz="1200" dirty="0">
              <a:latin typeface="Times New Roman" panose="02020603050405020304" pitchFamily="-84" charset="0"/>
            </a:endParaRPr>
          </a:p>
        </p:txBody>
      </p:sp>
      <p:sp>
        <p:nvSpPr>
          <p:cNvPr id="7782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7827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</p:spPr>
        <p:txBody>
          <a:bodyPr wrap="square" lIns="92446" tIns="46223" rIns="92446" bIns="46223" anchor="t" anchorCtr="0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sz="1200" dirty="0">
                <a:latin typeface="Times New Roman" panose="02020603050405020304" pitchFamily="-84" charset="0"/>
              </a:rPr>
            </a:fld>
            <a:endParaRPr lang="en-US" sz="1200" dirty="0">
              <a:latin typeface="Times New Roman" panose="02020603050405020304" pitchFamily="-84" charset="0"/>
            </a:endParaRPr>
          </a:p>
        </p:txBody>
      </p:sp>
      <p:sp>
        <p:nvSpPr>
          <p:cNvPr id="1024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</p:spPr>
        <p:txBody>
          <a:bodyPr wrap="square" lIns="92446" tIns="46223" rIns="92446" bIns="46223" anchor="t" anchorCtr="0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sz="1200" dirty="0">
                <a:latin typeface="Times New Roman" panose="02020603050405020304" pitchFamily="-84" charset="0"/>
              </a:rPr>
            </a:fld>
            <a:endParaRPr lang="en-US" sz="1200" dirty="0">
              <a:latin typeface="Times New Roman" panose="02020603050405020304" pitchFamily="-84" charset="0"/>
            </a:endParaRPr>
          </a:p>
        </p:txBody>
      </p:sp>
      <p:sp>
        <p:nvSpPr>
          <p:cNvPr id="7987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9875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</p:spPr>
        <p:txBody>
          <a:bodyPr wrap="square" lIns="92446" tIns="46223" rIns="92446" bIns="46223" anchor="t" anchorCtr="0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sz="1200" dirty="0">
                <a:latin typeface="Times New Roman" panose="02020603050405020304" pitchFamily="-84" charset="0"/>
              </a:rPr>
            </a:fld>
            <a:endParaRPr lang="en-US" sz="1200" dirty="0">
              <a:latin typeface="Times New Roman" panose="02020603050405020304" pitchFamily="-84" charset="0"/>
            </a:endParaRPr>
          </a:p>
        </p:txBody>
      </p:sp>
      <p:sp>
        <p:nvSpPr>
          <p:cNvPr id="8192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1923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</p:spPr>
        <p:txBody>
          <a:bodyPr wrap="square" lIns="92446" tIns="46223" rIns="92446" bIns="46223" anchor="t" anchorCtr="0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sz="1200" dirty="0">
                <a:latin typeface="Times New Roman" panose="02020603050405020304" pitchFamily="-84" charset="0"/>
              </a:rPr>
            </a:fld>
            <a:endParaRPr lang="en-US" sz="1200" dirty="0">
              <a:latin typeface="Times New Roman" panose="02020603050405020304" pitchFamily="-84" charset="0"/>
            </a:endParaRPr>
          </a:p>
        </p:txBody>
      </p:sp>
      <p:sp>
        <p:nvSpPr>
          <p:cNvPr id="8397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3971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</p:spPr>
        <p:txBody>
          <a:bodyPr wrap="square" lIns="92446" tIns="46223" rIns="92446" bIns="46223" anchor="t" anchorCtr="0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sz="1200" dirty="0">
                <a:latin typeface="Times New Roman" panose="02020603050405020304" pitchFamily="-84" charset="0"/>
              </a:rPr>
            </a:fld>
            <a:endParaRPr lang="en-US" sz="1200" dirty="0">
              <a:latin typeface="Times New Roman" panose="02020603050405020304" pitchFamily="-84" charset="0"/>
            </a:endParaRPr>
          </a:p>
        </p:txBody>
      </p:sp>
      <p:sp>
        <p:nvSpPr>
          <p:cNvPr id="8601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</p:spPr>
        <p:txBody>
          <a:bodyPr wrap="square" lIns="92446" tIns="46223" rIns="92446" bIns="46223" anchor="t" anchorCtr="0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sz="1200" dirty="0">
                <a:latin typeface="Times New Roman" panose="02020603050405020304" pitchFamily="-84" charset="0"/>
              </a:rPr>
            </a:fld>
            <a:endParaRPr lang="en-US" sz="1200" dirty="0">
              <a:latin typeface="Times New Roman" panose="02020603050405020304" pitchFamily="-84" charset="0"/>
            </a:endParaRPr>
          </a:p>
        </p:txBody>
      </p:sp>
      <p:sp>
        <p:nvSpPr>
          <p:cNvPr id="88066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8067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</p:spPr>
        <p:txBody>
          <a:bodyPr wrap="square" lIns="92446" tIns="46223" rIns="92446" bIns="46223" anchor="t" anchorCtr="0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sz="1200" dirty="0">
                <a:latin typeface="Times New Roman" panose="02020603050405020304" pitchFamily="-84" charset="0"/>
              </a:rPr>
            </a:fld>
            <a:endParaRPr lang="en-US" sz="1200" dirty="0">
              <a:latin typeface="Times New Roman" panose="02020603050405020304" pitchFamily="-84" charset="0"/>
            </a:endParaRPr>
          </a:p>
        </p:txBody>
      </p:sp>
      <p:sp>
        <p:nvSpPr>
          <p:cNvPr id="9011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0115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</p:spPr>
        <p:txBody>
          <a:bodyPr wrap="square" lIns="92446" tIns="46223" rIns="92446" bIns="46223" anchor="t" anchorCtr="0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sz="1200" dirty="0">
                <a:latin typeface="Times New Roman" panose="02020603050405020304" pitchFamily="-84" charset="0"/>
              </a:rPr>
            </a:fld>
            <a:endParaRPr lang="en-US" sz="1200" dirty="0">
              <a:latin typeface="Times New Roman" panose="02020603050405020304" pitchFamily="-84" charset="0"/>
            </a:endParaRPr>
          </a:p>
        </p:txBody>
      </p:sp>
      <p:sp>
        <p:nvSpPr>
          <p:cNvPr id="9216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</p:spPr>
        <p:txBody>
          <a:bodyPr wrap="square" lIns="92446" tIns="46223" rIns="92446" bIns="46223" anchor="t" anchorCtr="0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sz="1200" dirty="0">
                <a:latin typeface="Times New Roman" panose="02020603050405020304" pitchFamily="-84" charset="0"/>
              </a:rPr>
            </a:fld>
            <a:endParaRPr lang="en-US" sz="1200" dirty="0">
              <a:latin typeface="Times New Roman" panose="02020603050405020304" pitchFamily="-84" charset="0"/>
            </a:endParaRPr>
          </a:p>
        </p:txBody>
      </p:sp>
      <p:sp>
        <p:nvSpPr>
          <p:cNvPr id="9421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</p:spPr>
        <p:txBody>
          <a:bodyPr wrap="square" lIns="92446" tIns="46223" rIns="92446" bIns="46223" anchor="t" anchorCtr="0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sz="1200" dirty="0">
                <a:latin typeface="Times New Roman" panose="02020603050405020304" pitchFamily="-84" charset="0"/>
              </a:rPr>
            </a:fld>
            <a:endParaRPr lang="en-US" sz="1200" dirty="0">
              <a:latin typeface="Times New Roman" panose="02020603050405020304" pitchFamily="-84" charset="0"/>
            </a:endParaRPr>
          </a:p>
        </p:txBody>
      </p:sp>
      <p:sp>
        <p:nvSpPr>
          <p:cNvPr id="1229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</p:spPr>
        <p:txBody>
          <a:bodyPr wrap="square" lIns="92446" tIns="46223" rIns="92446" bIns="46223" anchor="t" anchorCtr="0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sz="1200" dirty="0">
                <a:latin typeface="Times New Roman" panose="02020603050405020304" pitchFamily="-84" charset="0"/>
              </a:rPr>
            </a:fld>
            <a:endParaRPr lang="en-US" sz="1200" dirty="0">
              <a:latin typeface="Times New Roman" panose="02020603050405020304" pitchFamily="-84" charset="0"/>
            </a:endParaRPr>
          </a:p>
        </p:txBody>
      </p:sp>
      <p:sp>
        <p:nvSpPr>
          <p:cNvPr id="1433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</p:spPr>
        <p:txBody>
          <a:bodyPr wrap="square" lIns="92446" tIns="46223" rIns="92446" bIns="46223" anchor="t" anchorCtr="0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sz="1200" dirty="0">
                <a:latin typeface="Times New Roman" panose="02020603050405020304" pitchFamily="-84" charset="0"/>
              </a:rPr>
            </a:fld>
            <a:endParaRPr lang="en-US" sz="1200" dirty="0">
              <a:latin typeface="Times New Roman" panose="02020603050405020304" pitchFamily="-84" charset="0"/>
            </a:endParaRPr>
          </a:p>
        </p:txBody>
      </p:sp>
      <p:sp>
        <p:nvSpPr>
          <p:cNvPr id="1843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</p:spPr>
        <p:txBody>
          <a:bodyPr wrap="square" lIns="92446" tIns="46223" rIns="92446" bIns="46223" anchor="t" anchorCtr="0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sz="1200" dirty="0">
                <a:latin typeface="Times New Roman" panose="02020603050405020304" pitchFamily="-84" charset="0"/>
              </a:rPr>
            </a:fld>
            <a:endParaRPr lang="en-US" sz="1200" dirty="0">
              <a:latin typeface="Times New Roman" panose="02020603050405020304" pitchFamily="-84" charset="0"/>
            </a:endParaRPr>
          </a:p>
        </p:txBody>
      </p:sp>
      <p:sp>
        <p:nvSpPr>
          <p:cNvPr id="2253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</p:spPr>
        <p:txBody>
          <a:bodyPr wrap="square" lIns="92446" tIns="46223" rIns="92446" bIns="46223" anchor="t" anchorCtr="0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sz="1200" dirty="0">
                <a:latin typeface="Times New Roman" panose="02020603050405020304" pitchFamily="-84" charset="0"/>
              </a:rPr>
            </a:fld>
            <a:endParaRPr lang="en-US" sz="1200" dirty="0">
              <a:latin typeface="Times New Roman" panose="02020603050405020304" pitchFamily="-84" charset="0"/>
            </a:endParaRPr>
          </a:p>
        </p:txBody>
      </p:sp>
      <p:sp>
        <p:nvSpPr>
          <p:cNvPr id="28674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</p:spPr>
        <p:txBody>
          <a:bodyPr wrap="square" lIns="92446" tIns="46223" rIns="92446" bIns="46223" anchor="t" anchorCtr="0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 anchorCtr="0"/>
          <a:p>
            <a:pPr lvl="0" algn="r" defTabSz="923925" eaLnBrk="1" hangingPunct="1"/>
            <a:fld id="{9A0DB2DC-4C9A-4742-B13C-FB6460FD3503}" type="slidenum">
              <a:rPr lang="en-US" sz="1200" dirty="0">
                <a:latin typeface="Times New Roman" panose="02020603050405020304" pitchFamily="-84" charset="0"/>
              </a:rPr>
            </a:fld>
            <a:endParaRPr lang="en-US" sz="1200" dirty="0">
              <a:latin typeface="Times New Roman" panose="02020603050405020304" pitchFamily="-84" charset="0"/>
            </a:endParaRPr>
          </a:p>
        </p:txBody>
      </p:sp>
      <p:sp>
        <p:nvSpPr>
          <p:cNvPr id="30722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9112" cy="4178300"/>
          </a:xfrm>
        </p:spPr>
        <p:txBody>
          <a:bodyPr wrap="square" lIns="92446" tIns="46223" rIns="92446" bIns="46223" anchor="t" anchorCtr="0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4" name="Group 3"/>
          <p:cNvGrpSpPr/>
          <p:nvPr/>
        </p:nvGrpSpPr>
        <p:grpSpPr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95241" name="Rectangle 4"/>
            <p:cNvSpPr/>
            <p:nvPr/>
          </p:nvSpPr>
          <p:spPr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sz="1800" dirty="0">
                <a:latin typeface="Verdana" panose="020B0604030504040204" pitchFamily="-84" charset="0"/>
              </a:endParaRPr>
            </a:p>
          </p:txBody>
        </p:sp>
        <p:sp>
          <p:nvSpPr>
            <p:cNvPr id="95242" name="Rectangle 5"/>
            <p:cNvSpPr/>
            <p:nvPr/>
          </p:nvSpPr>
          <p:spPr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sz="1800" dirty="0">
                <a:latin typeface="Verdana" panose="020B0604030504040204" pitchFamily="-84" charset="0"/>
              </a:endParaRPr>
            </a:p>
          </p:txBody>
        </p:sp>
        <p:sp>
          <p:nvSpPr>
            <p:cNvPr id="95243" name="Rectangle 6"/>
            <p:cNvSpPr/>
            <p:nvPr/>
          </p:nvSpPr>
          <p:spPr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</a:ln>
          </p:spPr>
          <p:txBody>
            <a:bodyPr wrap="none" anchor="ctr" anchorCtr="0"/>
            <a:p>
              <a:pPr lvl="0"/>
              <a:endParaRPr sz="1800" dirty="0">
                <a:latin typeface="Verdana" panose="020B0604030504040204" pitchFamily="-84" charset="0"/>
              </a:endParaRPr>
            </a:p>
          </p:txBody>
        </p:sp>
      </p:grp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p>
            <a:pPr lvl="0" algn="ctr">
              <a:spcBef>
                <a:spcPct val="50000"/>
              </a:spcBef>
            </a:pPr>
            <a:r>
              <a:rPr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©2013</a:t>
            </a:r>
            <a:endParaRPr sz="1000" b="1" dirty="0">
              <a:solidFill>
                <a:srgbClr val="336699"/>
              </a:solidFill>
              <a:latin typeface="Helvetica" pitchFamily="-84" charset="0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63525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p>
            <a:pPr lvl="0">
              <a:spcBef>
                <a:spcPct val="50000"/>
              </a:spcBef>
            </a:pPr>
            <a:r>
              <a:rPr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9</a:t>
            </a:r>
            <a:r>
              <a:rPr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  <a:endParaRPr sz="1000" b="1" dirty="0">
              <a:solidFill>
                <a:srgbClr val="336699"/>
              </a:solidFill>
              <a:latin typeface="Helvetica" pitchFamily="-84" charset="0"/>
            </a:endParaRPr>
          </a:p>
        </p:txBody>
      </p:sp>
      <p:pic>
        <p:nvPicPr>
          <p:cNvPr id="95237" name="Picture 9" descr="dino_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738" y="4157663"/>
            <a:ext cx="2062162" cy="1593850"/>
          </a:xfrm>
          <a:prstGeom prst="rect">
            <a:avLst/>
          </a:prstGeom>
          <a:noFill/>
          <a:ln w="76200" cap="flat" cmpd="sng">
            <a:solidFill>
              <a:srgbClr val="336699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95238" name="Rectangle 10"/>
          <p:cNvSpPr/>
          <p:nvPr/>
        </p:nvSpPr>
        <p:spPr>
          <a:xfrm>
            <a:off x="3224213" y="4016375"/>
            <a:ext cx="2336800" cy="1887538"/>
          </a:xfrm>
          <a:prstGeom prst="rect">
            <a:avLst/>
          </a:prstGeom>
          <a:noFill/>
          <a:ln w="57150" cap="flat" cmpd="thinThick">
            <a:solidFill>
              <a:srgbClr val="66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lvl="0"/>
            <a:endParaRPr sz="1800" dirty="0">
              <a:latin typeface="Verdana" panose="020B0604030504040204" pitchFamily="-84" charset="0"/>
            </a:endParaRP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0"/>
              <a:buNone/>
              <a:defRPr/>
            </a:pPr>
            <a:endParaRPr kumimoji="1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-84" charset="-128"/>
              <a:cs typeface="MS PGothic" panose="020B0600070205080204" pitchFamily="-84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jpeg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 descr="dino_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5750" y="0"/>
            <a:ext cx="1195388" cy="908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7626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806450" y="1233488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1029" name="Rectangle 5"/>
          <p:cNvSpPr/>
          <p:nvPr/>
        </p:nvSpPr>
        <p:spPr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</a:ln>
        </p:spPr>
        <p:txBody>
          <a:bodyPr wrap="none" anchor="ctr" anchorCtr="0"/>
          <a:p>
            <a:pPr lvl="0" algn="ctr" eaLnBrk="1" hangingPunct="1"/>
            <a:endParaRPr sz="2400" dirty="0">
              <a:latin typeface="Times New Roman" panose="02020603050405020304" pitchFamily="-84" charset="0"/>
            </a:endParaRPr>
          </a:p>
        </p:txBody>
      </p:sp>
      <p:sp>
        <p:nvSpPr>
          <p:cNvPr id="1030" name="Line 6"/>
          <p:cNvSpPr/>
          <p:nvPr/>
        </p:nvSpPr>
        <p:spPr>
          <a:xfrm>
            <a:off x="457200" y="860425"/>
            <a:ext cx="8077200" cy="0"/>
          </a:xfrm>
          <a:prstGeom prst="line">
            <a:avLst/>
          </a:prstGeom>
          <a:ln w="19050" cap="flat" cmpd="sng">
            <a:solidFill>
              <a:srgbClr val="3366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1" name="Rectangle 7"/>
          <p:cNvSpPr/>
          <p:nvPr/>
        </p:nvSpPr>
        <p:spPr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</a:ln>
        </p:spPr>
        <p:txBody>
          <a:bodyPr wrap="none" anchor="ctr" anchorCtr="0"/>
          <a:p>
            <a:pPr lvl="0" algn="ctr" eaLnBrk="1" hangingPunct="1"/>
            <a:endParaRPr sz="2400" dirty="0">
              <a:latin typeface="Times New Roman" panose="02020603050405020304" pitchFamily="-84" charset="0"/>
            </a:endParaRPr>
          </a:p>
        </p:txBody>
      </p:sp>
      <p:sp>
        <p:nvSpPr>
          <p:cNvPr id="1032" name="Rectangle 8"/>
          <p:cNvSpPr/>
          <p:nvPr/>
        </p:nvSpPr>
        <p:spPr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</a:ln>
        </p:spPr>
        <p:txBody>
          <a:bodyPr wrap="none" anchor="ctr" anchorCtr="0"/>
          <a:p>
            <a:pPr lvl="0" algn="ctr" eaLnBrk="1" hangingPunct="1"/>
            <a:endParaRPr sz="2400" dirty="0">
              <a:latin typeface="Times New Roman" panose="02020603050405020304" pitchFamily="-84" charset="0"/>
            </a:endParaRP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4221163" y="6613525"/>
            <a:ext cx="517525" cy="246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p>
            <a:pPr lvl="0" algn="ctr">
              <a:spcBef>
                <a:spcPct val="50000"/>
              </a:spcBef>
            </a:pPr>
            <a:r>
              <a:rPr sz="1000" b="1" dirty="0">
                <a:solidFill>
                  <a:srgbClr val="006699"/>
                </a:solidFill>
                <a:latin typeface="Helvetica" pitchFamily="-84" charset="0"/>
              </a:rPr>
              <a:t>11.</a:t>
            </a:r>
            <a:fld id="{9A0DB2DC-4C9A-4742-B13C-FB6460FD3503}" type="slidenum">
              <a:rPr lang="en-US" sz="1000" b="1" dirty="0">
                <a:solidFill>
                  <a:srgbClr val="006699"/>
                </a:solidFill>
                <a:latin typeface="Helvetica" pitchFamily="-84" charset="0"/>
              </a:rPr>
            </a:fld>
            <a:endParaRPr lang="en-US" sz="1000" b="1" dirty="0">
              <a:solidFill>
                <a:srgbClr val="006699"/>
              </a:solidFill>
              <a:latin typeface="Helvetica" pitchFamily="-84" charset="0"/>
            </a:endParaRPr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p>
            <a:pPr lvl="0" algn="ctr">
              <a:spcBef>
                <a:spcPct val="50000"/>
              </a:spcBef>
            </a:pPr>
            <a:r>
              <a:rPr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©2013</a:t>
            </a:r>
            <a:endParaRPr sz="1000" b="1" dirty="0">
              <a:solidFill>
                <a:srgbClr val="006699"/>
              </a:solidFill>
              <a:latin typeface="Helvetica" pitchFamily="-84" charset="0"/>
            </a:endParaRPr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63525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p>
            <a:pPr lvl="0">
              <a:spcBef>
                <a:spcPct val="50000"/>
              </a:spcBef>
            </a:pPr>
            <a:r>
              <a:rPr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9</a:t>
            </a:r>
            <a:r>
              <a:rPr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  <a:endParaRPr sz="1000" b="1" dirty="0">
              <a:solidFill>
                <a:srgbClr val="006699"/>
              </a:solidFill>
              <a:latin typeface="Helvetica" pitchFamily="-84" charset="0"/>
            </a:endParaRPr>
          </a:p>
        </p:txBody>
      </p:sp>
      <p:pic>
        <p:nvPicPr>
          <p:cNvPr id="1036" name="Picture 12" descr="dino_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73988" y="5849938"/>
            <a:ext cx="1284287" cy="792162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anose="020B0600070205080204" pitchFamily="-84" charset="-128"/>
          <a:cs typeface="MS PGothic" panose="020B0600070205080204" pitchFamily="-8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-84" charset="-128"/>
          <a:cs typeface="MS PGothic" panose="020B0600070205080204" pitchFamily="-8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-84" charset="-128"/>
          <a:cs typeface="MS PGothic" panose="020B0600070205080204" pitchFamily="-8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-84" charset="-128"/>
          <a:cs typeface="MS PGothic" panose="020B0600070205080204" pitchFamily="-8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-84" charset="-128"/>
          <a:cs typeface="MS PGothic" panose="020B0600070205080204" pitchFamily="-8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0"/>
        <a:buChar char="n"/>
        <a:defRPr kumimoji="1">
          <a:solidFill>
            <a:schemeClr val="tx1"/>
          </a:solidFill>
          <a:latin typeface="+mn-lt"/>
          <a:ea typeface="MS PGothic" panose="020B0600070205080204" pitchFamily="-84" charset="-128"/>
          <a:cs typeface="MS PGothic" panose="020B0600070205080204" pitchFamily="-8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0"/>
        <a:buChar char="l"/>
        <a:defRPr kumimoji="1">
          <a:solidFill>
            <a:schemeClr val="tx1"/>
          </a:solidFill>
          <a:latin typeface="+mn-lt"/>
          <a:ea typeface="MS PGothic" panose="020B0600070205080204" pitchFamily="-8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charset="0"/>
        <a:buChar char="4"/>
        <a:defRPr kumimoji="1">
          <a:solidFill>
            <a:schemeClr val="tx1"/>
          </a:solidFill>
          <a:latin typeface="+mn-lt"/>
          <a:ea typeface="MS PGothic" panose="020B0600070205080204" pitchFamily="-8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anose="020B0600070205080204" pitchFamily="-8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-8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b" anchorCtr="0"/>
          <a:p>
            <a:pPr eaLnBrk="1" hangingPunct="1">
              <a:buClrTx/>
              <a:buSzTx/>
              <a:buFontTx/>
            </a:pPr>
            <a:r>
              <a:rPr dirty="0">
                <a:latin typeface="+mj-lt"/>
                <a:ea typeface="MS PGothic" panose="020B0600070205080204" pitchFamily="-84" charset="-128"/>
                <a:cs typeface="MS PGothic" panose="020B0600070205080204" pitchFamily="-84" charset="-128"/>
              </a:rPr>
              <a:t>Chapter 11:  </a:t>
            </a:r>
            <a:br>
              <a:rPr dirty="0">
                <a:latin typeface="+mj-lt"/>
                <a:ea typeface="MS PGothic" panose="020B0600070205080204" pitchFamily="-84" charset="-128"/>
                <a:cs typeface="MS PGothic" panose="020B0600070205080204" pitchFamily="-84" charset="-128"/>
              </a:rPr>
            </a:br>
            <a:r>
              <a:rPr dirty="0">
                <a:latin typeface="+mj-lt"/>
                <a:ea typeface="MS PGothic" panose="020B0600070205080204" pitchFamily="-84" charset="-128"/>
                <a:cs typeface="MS PGothic" panose="020B0600070205080204" pitchFamily="-84" charset="-128"/>
              </a:rPr>
              <a:t>File-System Interface</a:t>
            </a:r>
            <a:endParaRPr dirty="0">
              <a:latin typeface="+mj-lt"/>
              <a:ea typeface="MS PGothic" panose="020B0600070205080204" pitchFamily="-84" charset="-128"/>
              <a:cs typeface="MS PGothic" panose="020B0600070205080204" pitchFamily="-84" charset="-128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5570" y="6503670"/>
            <a:ext cx="2556510" cy="354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024495" y="672084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2980055" y="3497580"/>
            <a:ext cx="2907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0070C0"/>
                </a:solidFill>
              </a:rPr>
              <a:t>Lecturer: Meesam Raza</a:t>
            </a:r>
            <a:r>
              <a:rPr lang="en-US">
                <a:solidFill>
                  <a:srgbClr val="00B0F0"/>
                </a:solidFill>
              </a:rPr>
              <a:t> </a:t>
            </a:r>
            <a:r>
              <a:rPr lang="en-US">
                <a:solidFill>
                  <a:srgbClr val="0070C0"/>
                </a:solidFill>
              </a:rPr>
              <a:t> </a:t>
            </a:r>
            <a:endParaRPr 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dirty="0"/>
              <a:t>Sequential-access File</a:t>
            </a:r>
            <a:endParaRPr dirty="0"/>
          </a:p>
        </p:txBody>
      </p:sp>
      <p:pic>
        <p:nvPicPr>
          <p:cNvPr id="3174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3313" y="1962150"/>
            <a:ext cx="7010400" cy="2241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2"/>
          <p:cNvSpPr>
            <a:spLocks noGrp="1"/>
          </p:cNvSpPr>
          <p:nvPr>
            <p:ph type="title"/>
          </p:nvPr>
        </p:nvSpPr>
        <p:spPr>
          <a:xfrm>
            <a:off x="838200" y="277813"/>
            <a:ext cx="8229600" cy="57626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dirty="0"/>
              <a:t>Example of Index and Relative Files</a:t>
            </a:r>
            <a:endParaRPr dirty="0"/>
          </a:p>
        </p:txBody>
      </p:sp>
      <p:pic>
        <p:nvPicPr>
          <p:cNvPr id="39938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9563" y="1531938"/>
            <a:ext cx="5902325" cy="3978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dirty="0"/>
              <a:t>Directory Structure</a:t>
            </a:r>
            <a:endParaRPr dirty="0"/>
          </a:p>
        </p:txBody>
      </p:sp>
      <p:sp>
        <p:nvSpPr>
          <p:cNvPr id="41986" name="Rectangle 3"/>
          <p:cNvSpPr>
            <a:spLocks noGrp="1"/>
          </p:cNvSpPr>
          <p:nvPr>
            <p:ph idx="1"/>
          </p:nvPr>
        </p:nvSpPr>
        <p:spPr>
          <a:xfrm>
            <a:off x="966788" y="1374775"/>
            <a:ext cx="7370762" cy="354013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dirty="0"/>
              <a:t>A collection of nodes containing information about all files</a:t>
            </a:r>
            <a:endParaRPr dirty="0"/>
          </a:p>
        </p:txBody>
      </p:sp>
      <p:sp>
        <p:nvSpPr>
          <p:cNvPr id="41987" name="Oval 4"/>
          <p:cNvSpPr/>
          <p:nvPr/>
        </p:nvSpPr>
        <p:spPr>
          <a:xfrm>
            <a:off x="2819400" y="2286000"/>
            <a:ext cx="533400" cy="4572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dirty="0">
              <a:latin typeface="Verdana" panose="020B0604030504040204" pitchFamily="-84" charset="0"/>
            </a:endParaRPr>
          </a:p>
        </p:txBody>
      </p:sp>
      <p:sp>
        <p:nvSpPr>
          <p:cNvPr id="41988" name="Oval 5"/>
          <p:cNvSpPr/>
          <p:nvPr/>
        </p:nvSpPr>
        <p:spPr>
          <a:xfrm>
            <a:off x="3581400" y="2286000"/>
            <a:ext cx="533400" cy="4572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dirty="0">
              <a:latin typeface="Verdana" panose="020B0604030504040204" pitchFamily="-84" charset="0"/>
            </a:endParaRPr>
          </a:p>
        </p:txBody>
      </p:sp>
      <p:sp>
        <p:nvSpPr>
          <p:cNvPr id="41989" name="Oval 6"/>
          <p:cNvSpPr/>
          <p:nvPr/>
        </p:nvSpPr>
        <p:spPr>
          <a:xfrm>
            <a:off x="4343400" y="2286000"/>
            <a:ext cx="533400" cy="4572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dirty="0">
              <a:latin typeface="Verdana" panose="020B0604030504040204" pitchFamily="-84" charset="0"/>
            </a:endParaRPr>
          </a:p>
        </p:txBody>
      </p:sp>
      <p:sp>
        <p:nvSpPr>
          <p:cNvPr id="41990" name="Oval 7"/>
          <p:cNvSpPr/>
          <p:nvPr/>
        </p:nvSpPr>
        <p:spPr>
          <a:xfrm>
            <a:off x="5105400" y="2286000"/>
            <a:ext cx="533400" cy="4572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dirty="0">
              <a:latin typeface="Verdana" panose="020B0604030504040204" pitchFamily="-84" charset="0"/>
            </a:endParaRPr>
          </a:p>
        </p:txBody>
      </p:sp>
      <p:sp>
        <p:nvSpPr>
          <p:cNvPr id="41991" name="Oval 8"/>
          <p:cNvSpPr/>
          <p:nvPr/>
        </p:nvSpPr>
        <p:spPr>
          <a:xfrm>
            <a:off x="5867400" y="2590800"/>
            <a:ext cx="533400" cy="4572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dirty="0">
              <a:latin typeface="Verdana" panose="020B0604030504040204" pitchFamily="-84" charset="0"/>
            </a:endParaRPr>
          </a:p>
        </p:txBody>
      </p:sp>
      <p:sp>
        <p:nvSpPr>
          <p:cNvPr id="41992" name="Rectangle 9"/>
          <p:cNvSpPr/>
          <p:nvPr/>
        </p:nvSpPr>
        <p:spPr>
          <a:xfrm>
            <a:off x="2819400" y="4267200"/>
            <a:ext cx="457200" cy="609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dirty="0">
                <a:latin typeface="Helvetica" pitchFamily="-84" charset="0"/>
              </a:rPr>
              <a:t>F 1</a:t>
            </a:r>
            <a:endParaRPr dirty="0">
              <a:latin typeface="Helvetica" pitchFamily="-84" charset="0"/>
            </a:endParaRPr>
          </a:p>
        </p:txBody>
      </p:sp>
      <p:sp>
        <p:nvSpPr>
          <p:cNvPr id="41993" name="Rectangle 10"/>
          <p:cNvSpPr/>
          <p:nvPr/>
        </p:nvSpPr>
        <p:spPr>
          <a:xfrm>
            <a:off x="3581400" y="4267200"/>
            <a:ext cx="457200" cy="533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dirty="0">
                <a:latin typeface="Helvetica" pitchFamily="-84" charset="0"/>
              </a:rPr>
              <a:t>F 2</a:t>
            </a:r>
            <a:endParaRPr dirty="0">
              <a:latin typeface="Helvetica" pitchFamily="-84" charset="0"/>
            </a:endParaRPr>
          </a:p>
        </p:txBody>
      </p:sp>
      <p:sp>
        <p:nvSpPr>
          <p:cNvPr id="41994" name="Rectangle 11"/>
          <p:cNvSpPr/>
          <p:nvPr/>
        </p:nvSpPr>
        <p:spPr>
          <a:xfrm>
            <a:off x="4343400" y="4267200"/>
            <a:ext cx="457200" cy="838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dirty="0">
                <a:latin typeface="Helvetica" pitchFamily="-84" charset="0"/>
              </a:rPr>
              <a:t>F 3</a:t>
            </a:r>
            <a:endParaRPr dirty="0">
              <a:latin typeface="Helvetica" pitchFamily="-84" charset="0"/>
            </a:endParaRPr>
          </a:p>
        </p:txBody>
      </p:sp>
      <p:sp>
        <p:nvSpPr>
          <p:cNvPr id="41995" name="Rectangle 12"/>
          <p:cNvSpPr/>
          <p:nvPr/>
        </p:nvSpPr>
        <p:spPr>
          <a:xfrm>
            <a:off x="5105400" y="4267200"/>
            <a:ext cx="457200" cy="457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dirty="0">
                <a:latin typeface="Helvetica" pitchFamily="-84" charset="0"/>
              </a:rPr>
              <a:t>F 4</a:t>
            </a:r>
            <a:endParaRPr dirty="0">
              <a:latin typeface="Helvetica" pitchFamily="-84" charset="0"/>
            </a:endParaRPr>
          </a:p>
        </p:txBody>
      </p:sp>
      <p:sp>
        <p:nvSpPr>
          <p:cNvPr id="41996" name="Rectangle 13"/>
          <p:cNvSpPr/>
          <p:nvPr/>
        </p:nvSpPr>
        <p:spPr>
          <a:xfrm>
            <a:off x="5867400" y="4648200"/>
            <a:ext cx="457200" cy="609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dirty="0">
                <a:latin typeface="Helvetica" pitchFamily="-84" charset="0"/>
              </a:rPr>
              <a:t>F n</a:t>
            </a:r>
            <a:endParaRPr dirty="0">
              <a:latin typeface="Helvetica" pitchFamily="-84" charset="0"/>
            </a:endParaRPr>
          </a:p>
        </p:txBody>
      </p:sp>
      <p:sp>
        <p:nvSpPr>
          <p:cNvPr id="41997" name="Line 14"/>
          <p:cNvSpPr/>
          <p:nvPr/>
        </p:nvSpPr>
        <p:spPr>
          <a:xfrm>
            <a:off x="3838575" y="2743200"/>
            <a:ext cx="0" cy="1524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41998" name="Line 15"/>
          <p:cNvSpPr/>
          <p:nvPr/>
        </p:nvSpPr>
        <p:spPr>
          <a:xfrm>
            <a:off x="4572000" y="2743200"/>
            <a:ext cx="0" cy="1524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41999" name="Line 16"/>
          <p:cNvSpPr/>
          <p:nvPr/>
        </p:nvSpPr>
        <p:spPr>
          <a:xfrm>
            <a:off x="6096000" y="3048000"/>
            <a:ext cx="0" cy="1600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42000" name="Line 17"/>
          <p:cNvSpPr/>
          <p:nvPr/>
        </p:nvSpPr>
        <p:spPr>
          <a:xfrm>
            <a:off x="5334000" y="2743200"/>
            <a:ext cx="0" cy="1524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42001" name="Line 18"/>
          <p:cNvSpPr/>
          <p:nvPr/>
        </p:nvSpPr>
        <p:spPr>
          <a:xfrm>
            <a:off x="3048000" y="2743200"/>
            <a:ext cx="0" cy="1524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42002" name="Freeform 19"/>
          <p:cNvSpPr/>
          <p:nvPr/>
        </p:nvSpPr>
        <p:spPr>
          <a:xfrm>
            <a:off x="2538413" y="1962150"/>
            <a:ext cx="4186237" cy="1473200"/>
          </a:xfrm>
          <a:custGeom>
            <a:avLst/>
            <a:gdLst>
              <a:gd name="txL" fmla="*/ 0 w 2637"/>
              <a:gd name="txT" fmla="*/ 0 h 928"/>
              <a:gd name="txR" fmla="*/ 2637 w 2637"/>
              <a:gd name="txB" fmla="*/ 928 h 928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42003" name="Freeform 20"/>
          <p:cNvSpPr/>
          <p:nvPr/>
        </p:nvSpPr>
        <p:spPr>
          <a:xfrm>
            <a:off x="2362200" y="3886200"/>
            <a:ext cx="4262438" cy="1600200"/>
          </a:xfrm>
          <a:custGeom>
            <a:avLst/>
            <a:gdLst>
              <a:gd name="txL" fmla="*/ 0 w 2637"/>
              <a:gd name="txT" fmla="*/ 0 h 928"/>
              <a:gd name="txR" fmla="*/ 2637 w 2637"/>
              <a:gd name="txB" fmla="*/ 928 h 928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42004" name="Text Box 21"/>
          <p:cNvSpPr txBox="1"/>
          <p:nvPr/>
        </p:nvSpPr>
        <p:spPr>
          <a:xfrm>
            <a:off x="1295400" y="2286000"/>
            <a:ext cx="10985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>
              <a:spcBef>
                <a:spcPct val="50000"/>
              </a:spcBef>
            </a:pPr>
            <a:r>
              <a:rPr dirty="0">
                <a:latin typeface="Helvetica" pitchFamily="-84" charset="0"/>
              </a:rPr>
              <a:t>Directory</a:t>
            </a:r>
            <a:endParaRPr dirty="0">
              <a:latin typeface="Helvetica" pitchFamily="-84" charset="0"/>
            </a:endParaRPr>
          </a:p>
        </p:txBody>
      </p:sp>
      <p:sp>
        <p:nvSpPr>
          <p:cNvPr id="42005" name="Text Box 22"/>
          <p:cNvSpPr txBox="1"/>
          <p:nvPr/>
        </p:nvSpPr>
        <p:spPr>
          <a:xfrm>
            <a:off x="1435100" y="4191000"/>
            <a:ext cx="6667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>
              <a:spcBef>
                <a:spcPct val="50000"/>
              </a:spcBef>
            </a:pPr>
            <a:r>
              <a:rPr dirty="0">
                <a:latin typeface="Helvetica" pitchFamily="-84" charset="0"/>
              </a:rPr>
              <a:t>Files</a:t>
            </a:r>
            <a:endParaRPr dirty="0">
              <a:latin typeface="Helvetica" pitchFamily="-84" charset="0"/>
            </a:endParaRPr>
          </a:p>
        </p:txBody>
      </p:sp>
      <p:sp>
        <p:nvSpPr>
          <p:cNvPr id="42006" name="Rectangle 23"/>
          <p:cNvSpPr/>
          <p:nvPr/>
        </p:nvSpPr>
        <p:spPr>
          <a:xfrm>
            <a:off x="990600" y="5638800"/>
            <a:ext cx="7602538" cy="381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>
                <a:latin typeface="Helvetica" pitchFamily="-84" charset="0"/>
              </a:rPr>
              <a:t>Both the directory structure and the files reside on disk</a:t>
            </a:r>
            <a:endParaRPr>
              <a:latin typeface="Helvetica" pitchFamily="-8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Tit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dirty="0"/>
              <a:t>Disk Structure</a:t>
            </a:r>
            <a:endParaRPr dirty="0"/>
          </a:p>
        </p:txBody>
      </p:sp>
      <p:sp>
        <p:nvSpPr>
          <p:cNvPr id="44034" name="Content Placeholder 3"/>
          <p:cNvSpPr>
            <a:spLocks noGrp="1"/>
          </p:cNvSpPr>
          <p:nvPr>
            <p:ph idx="1"/>
          </p:nvPr>
        </p:nvSpPr>
        <p:spPr>
          <a:xfrm>
            <a:off x="806450" y="1233488"/>
            <a:ext cx="7697788" cy="4530725"/>
          </a:xfrm>
        </p:spPr>
        <p:txBody>
          <a:bodyPr vert="horz" wrap="square" lIns="91440" tIns="45720" rIns="91440" bIns="45720" anchor="t" anchorCtr="0"/>
          <a:p>
            <a:r>
              <a:t>Disk can be subdivided into </a:t>
            </a:r>
            <a:r>
              <a:rPr b="1">
                <a:solidFill>
                  <a:srgbClr val="3366FF"/>
                </a:solidFill>
              </a:rPr>
              <a:t>partitions</a:t>
            </a:r>
            <a:endParaRPr b="1">
              <a:solidFill>
                <a:srgbClr val="3366FF"/>
              </a:solidFill>
            </a:endParaRPr>
          </a:p>
          <a:p>
            <a:r>
              <a:t>Disks or partitions can be </a:t>
            </a:r>
            <a:r>
              <a:rPr b="1">
                <a:solidFill>
                  <a:srgbClr val="3366FF"/>
                </a:solidFill>
              </a:rPr>
              <a:t>RAID </a:t>
            </a:r>
            <a:r>
              <a:t>protected against failure</a:t>
            </a:r>
          </a:p>
          <a:p>
            <a:r>
              <a:t>Disk or partition can be used </a:t>
            </a:r>
            <a:r>
              <a:rPr b="1">
                <a:solidFill>
                  <a:srgbClr val="3366FF"/>
                </a:solidFill>
              </a:rPr>
              <a:t>raw</a:t>
            </a:r>
            <a:r>
              <a:rPr>
                <a:solidFill>
                  <a:srgbClr val="3366FF"/>
                </a:solidFill>
              </a:rPr>
              <a:t> </a:t>
            </a:r>
            <a:r>
              <a:t>– without a file system, or </a:t>
            </a:r>
            <a:r>
              <a:rPr b="1">
                <a:solidFill>
                  <a:srgbClr val="3366FF"/>
                </a:solidFill>
              </a:rPr>
              <a:t>formatted</a:t>
            </a:r>
            <a:r>
              <a:rPr>
                <a:solidFill>
                  <a:srgbClr val="3366FF"/>
                </a:solidFill>
              </a:rPr>
              <a:t> </a:t>
            </a:r>
            <a:r>
              <a:t>with a file system</a:t>
            </a:r>
          </a:p>
          <a:p>
            <a:r>
              <a:t>Partitions also known as minidisks, slices</a:t>
            </a:r>
          </a:p>
          <a:p>
            <a:r>
              <a:t>Entity containing file system known as a </a:t>
            </a:r>
            <a:r>
              <a:rPr b="1">
                <a:solidFill>
                  <a:srgbClr val="3366FF"/>
                </a:solidFill>
              </a:rPr>
              <a:t>volume</a:t>
            </a:r>
            <a:endParaRPr b="1">
              <a:solidFill>
                <a:srgbClr val="3366FF"/>
              </a:solidFill>
            </a:endParaRPr>
          </a:p>
          <a:p>
            <a:r>
              <a:t>Each volume containing file system also tracks that file system</a:t>
            </a:r>
            <a:r>
              <a:rPr lang="ja-JP" altLang="en-US"/>
              <a:t>’</a:t>
            </a:r>
            <a:r>
              <a:rPr lang="en-US" altLang="ja-JP"/>
              <a:t>s info in </a:t>
            </a:r>
            <a:r>
              <a:rPr lang="en-US" altLang="ja-JP" b="1">
                <a:solidFill>
                  <a:srgbClr val="3366FF"/>
                </a:solidFill>
              </a:rPr>
              <a:t>device directory</a:t>
            </a:r>
            <a:r>
              <a:rPr lang="en-US" altLang="ja-JP">
                <a:solidFill>
                  <a:srgbClr val="3366FF"/>
                </a:solidFill>
              </a:rPr>
              <a:t> </a:t>
            </a:r>
            <a:r>
              <a:rPr lang="en-US" altLang="ja-JP"/>
              <a:t>or </a:t>
            </a:r>
            <a:r>
              <a:rPr lang="en-US" altLang="ja-JP" b="1">
                <a:solidFill>
                  <a:srgbClr val="3366FF"/>
                </a:solidFill>
              </a:rPr>
              <a:t>volume table of contents</a:t>
            </a:r>
            <a:endParaRPr lang="en-US" altLang="ja-JP" b="1">
              <a:solidFill>
                <a:srgbClr val="3366FF"/>
              </a:solidFill>
            </a:endParaRPr>
          </a:p>
          <a:p>
            <a:r>
              <a:t>As well as </a:t>
            </a:r>
            <a:r>
              <a:rPr b="1">
                <a:solidFill>
                  <a:srgbClr val="3366FF"/>
                </a:solidFill>
              </a:rPr>
              <a:t>general-purpose file systems</a:t>
            </a:r>
            <a:r>
              <a:rPr>
                <a:solidFill>
                  <a:srgbClr val="3366FF"/>
                </a:solidFill>
              </a:rPr>
              <a:t> </a:t>
            </a:r>
            <a:r>
              <a:t>there are many </a:t>
            </a:r>
            <a:r>
              <a:rPr b="1">
                <a:solidFill>
                  <a:srgbClr val="3366FF"/>
                </a:solidFill>
              </a:rPr>
              <a:t>special-purpose file systems</a:t>
            </a:r>
            <a:r>
              <a:t>, frequently all within the same operating system or computer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2"/>
          <p:cNvSpPr>
            <a:spLocks noGrp="1"/>
          </p:cNvSpPr>
          <p:nvPr>
            <p:ph type="title"/>
          </p:nvPr>
        </p:nvSpPr>
        <p:spPr>
          <a:xfrm>
            <a:off x="822325" y="277813"/>
            <a:ext cx="8229600" cy="57626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dirty="0"/>
              <a:t>A Typical File-system Organization</a:t>
            </a:r>
            <a:endParaRPr dirty="0"/>
          </a:p>
        </p:txBody>
      </p:sp>
      <p:pic>
        <p:nvPicPr>
          <p:cNvPr id="46082" name="Picture 6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225" y="1457325"/>
            <a:ext cx="7434263" cy="3952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Tit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t>Types of File Systems</a:t>
            </a:r>
          </a:p>
        </p:txBody>
      </p:sp>
      <p:sp>
        <p:nvSpPr>
          <p:cNvPr id="48130" name="Content Placeholder 3"/>
          <p:cNvSpPr>
            <a:spLocks noGrp="1"/>
          </p:cNvSpPr>
          <p:nvPr>
            <p:ph idx="1"/>
          </p:nvPr>
        </p:nvSpPr>
        <p:spPr>
          <a:xfrm>
            <a:off x="806450" y="1233488"/>
            <a:ext cx="7697788" cy="4530725"/>
          </a:xfrm>
        </p:spPr>
        <p:txBody>
          <a:bodyPr vert="horz" wrap="square" lIns="91440" tIns="45720" rIns="91440" bIns="45720" anchor="t" anchorCtr="0"/>
          <a:p>
            <a:r>
              <a:t>We mostly talk of general-purpose file systems</a:t>
            </a:r>
          </a:p>
          <a:p>
            <a:r>
              <a:t>But systems frequently have may file systems, some general- and some special- purpose</a:t>
            </a:r>
          </a:p>
          <a:p>
            <a:r>
              <a:t>Consider Solaris has</a:t>
            </a:r>
          </a:p>
          <a:p>
            <a:pPr lvl="1"/>
            <a:r>
              <a:rPr err="1"/>
              <a:t>tmpfs</a:t>
            </a:r>
            <a:r>
              <a:t> – memory-based volatile FS for fast, temporary I/O</a:t>
            </a:r>
          </a:p>
          <a:p>
            <a:pPr lvl="1"/>
            <a:r>
              <a:rPr err="1"/>
              <a:t>objfs</a:t>
            </a:r>
            <a:r>
              <a:t> – interface into kernel memory to get kernel symbols for debugging</a:t>
            </a:r>
          </a:p>
          <a:p>
            <a:pPr lvl="1"/>
            <a:r>
              <a:rPr err="1"/>
              <a:t>ctfs</a:t>
            </a:r>
            <a:r>
              <a:t> – contract file system for managing daemons </a:t>
            </a:r>
          </a:p>
          <a:p>
            <a:pPr lvl="1"/>
            <a:r>
              <a:rPr err="1"/>
              <a:t>lofs</a:t>
            </a:r>
            <a:r>
              <a:t> – loopback file system allows one FS to be accessed in place of another</a:t>
            </a:r>
          </a:p>
          <a:p>
            <a:pPr lvl="1"/>
            <a:r>
              <a:rPr err="1"/>
              <a:t>procfs</a:t>
            </a:r>
            <a:r>
              <a:t> – kernel interface to process structures</a:t>
            </a:r>
          </a:p>
          <a:p>
            <a:pPr lvl="1"/>
            <a:r>
              <a:rPr err="1"/>
              <a:t>ufs</a:t>
            </a:r>
            <a:r>
              <a:t>, </a:t>
            </a:r>
            <a:r>
              <a:rPr err="1"/>
              <a:t>zfs</a:t>
            </a:r>
            <a:r>
              <a:t> – general purpose file systems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Rectangle 2"/>
          <p:cNvSpPr>
            <a:spLocks noGrp="1"/>
          </p:cNvSpPr>
          <p:nvPr>
            <p:ph type="title"/>
          </p:nvPr>
        </p:nvSpPr>
        <p:spPr>
          <a:xfrm>
            <a:off x="854075" y="277813"/>
            <a:ext cx="8229600" cy="57626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dirty="0"/>
              <a:t>Operations Performed on Directory</a:t>
            </a:r>
            <a:endParaRPr dirty="0"/>
          </a:p>
        </p:txBody>
      </p:sp>
      <p:sp>
        <p:nvSpPr>
          <p:cNvPr id="5017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dirty="0"/>
              <a:t>Search for a file</a:t>
            </a:r>
            <a:endParaRPr dirty="0"/>
          </a:p>
          <a:p>
            <a:endParaRPr sz="800" dirty="0"/>
          </a:p>
          <a:p>
            <a:r>
              <a:rPr dirty="0"/>
              <a:t>Create a file</a:t>
            </a:r>
            <a:endParaRPr dirty="0"/>
          </a:p>
          <a:p>
            <a:endParaRPr sz="800" dirty="0"/>
          </a:p>
          <a:p>
            <a:r>
              <a:rPr dirty="0"/>
              <a:t>Delete a file</a:t>
            </a:r>
            <a:endParaRPr dirty="0"/>
          </a:p>
          <a:p>
            <a:endParaRPr sz="800" dirty="0"/>
          </a:p>
          <a:p>
            <a:r>
              <a:rPr dirty="0"/>
              <a:t>List a directory</a:t>
            </a:r>
            <a:endParaRPr dirty="0"/>
          </a:p>
          <a:p>
            <a:endParaRPr sz="800" dirty="0"/>
          </a:p>
          <a:p>
            <a:r>
              <a:rPr dirty="0"/>
              <a:t>Rename a file</a:t>
            </a:r>
            <a:endParaRPr dirty="0"/>
          </a:p>
          <a:p>
            <a:endParaRPr sz="800" dirty="0"/>
          </a:p>
          <a:p>
            <a:r>
              <a:rPr dirty="0"/>
              <a:t>Traverse the file system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Rectangle 2"/>
          <p:cNvSpPr>
            <a:spLocks noGrp="1"/>
          </p:cNvSpPr>
          <p:nvPr>
            <p:ph type="title"/>
          </p:nvPr>
        </p:nvSpPr>
        <p:spPr>
          <a:xfrm>
            <a:off x="1052513" y="409575"/>
            <a:ext cx="7743825" cy="4572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sz="2800"/>
              <a:t>Organize the Directory (Logically) to Obtain</a:t>
            </a:r>
            <a:endParaRPr sz="2800"/>
          </a:p>
        </p:txBody>
      </p:sp>
      <p:sp>
        <p:nvSpPr>
          <p:cNvPr id="52226" name="Rectangle 3"/>
          <p:cNvSpPr>
            <a:spLocks noGrp="1"/>
          </p:cNvSpPr>
          <p:nvPr>
            <p:ph idx="1"/>
          </p:nvPr>
        </p:nvSpPr>
        <p:spPr>
          <a:xfrm>
            <a:off x="806450" y="1303338"/>
            <a:ext cx="7270750" cy="4460875"/>
          </a:xfrm>
        </p:spPr>
        <p:txBody>
          <a:bodyPr vert="horz" wrap="square" lIns="91440" tIns="45720" rIns="91440" bIns="45720" anchor="t" anchorCtr="0"/>
          <a:p>
            <a:r>
              <a:rPr dirty="0"/>
              <a:t>Efficiency – locating a file quickly</a:t>
            </a:r>
            <a:endParaRPr dirty="0"/>
          </a:p>
          <a:p>
            <a:endParaRPr dirty="0"/>
          </a:p>
          <a:p>
            <a:r>
              <a:rPr dirty="0"/>
              <a:t>Naming – convenient to users</a:t>
            </a:r>
            <a:endParaRPr dirty="0"/>
          </a:p>
          <a:p>
            <a:pPr lvl="1"/>
            <a:r>
              <a:rPr dirty="0"/>
              <a:t>Two users can have same name for different files</a:t>
            </a:r>
            <a:endParaRPr dirty="0"/>
          </a:p>
          <a:p>
            <a:pPr lvl="1"/>
            <a:r>
              <a:rPr dirty="0"/>
              <a:t>The same file can have several different names</a:t>
            </a:r>
            <a:endParaRPr dirty="0"/>
          </a:p>
          <a:p>
            <a:pPr lvl="1"/>
            <a:endParaRPr dirty="0"/>
          </a:p>
          <a:p>
            <a:r>
              <a:rPr dirty="0"/>
              <a:t>Grouping – logical grouping of files by properties, (e.g., all Java programs, all games, …)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dirty="0"/>
              <a:t>Single-Level Directory</a:t>
            </a:r>
            <a:endParaRPr sz="2400" dirty="0"/>
          </a:p>
        </p:txBody>
      </p:sp>
      <p:sp>
        <p:nvSpPr>
          <p:cNvPr id="54274" name="Rectangle 3"/>
          <p:cNvSpPr>
            <a:spLocks noGrp="1"/>
          </p:cNvSpPr>
          <p:nvPr>
            <p:ph idx="1"/>
          </p:nvPr>
        </p:nvSpPr>
        <p:spPr>
          <a:xfrm>
            <a:off x="771525" y="1482725"/>
            <a:ext cx="7029450" cy="561975"/>
          </a:xfrm>
        </p:spPr>
        <p:txBody>
          <a:bodyPr vert="horz" wrap="square" lIns="91440" tIns="45720" rIns="91440" bIns="45720" anchor="t" anchorCtr="0"/>
          <a:p>
            <a:r>
              <a:rPr dirty="0"/>
              <a:t>A single directory for all users</a:t>
            </a:r>
            <a:endParaRPr dirty="0"/>
          </a:p>
        </p:txBody>
      </p:sp>
      <p:sp>
        <p:nvSpPr>
          <p:cNvPr id="54275" name="Rectangle 5"/>
          <p:cNvSpPr/>
          <p:nvPr/>
        </p:nvSpPr>
        <p:spPr>
          <a:xfrm>
            <a:off x="1050925" y="4238625"/>
            <a:ext cx="7123113" cy="10191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sz="2000" dirty="0">
                <a:latin typeface="Helvetica" pitchFamily="-84" charset="0"/>
              </a:rPr>
              <a:t>Naming problem</a:t>
            </a:r>
            <a:br>
              <a:rPr sz="2000" dirty="0">
                <a:latin typeface="Helvetica" pitchFamily="-84" charset="0"/>
              </a:rPr>
            </a:br>
            <a:endParaRPr sz="2000" dirty="0">
              <a:latin typeface="Helvetica" pitchFamily="-84" charset="0"/>
            </a:endParaRPr>
          </a:p>
          <a:p>
            <a:r>
              <a:rPr sz="2000" dirty="0">
                <a:latin typeface="Helvetica" pitchFamily="-84" charset="0"/>
              </a:rPr>
              <a:t>Grouping problem</a:t>
            </a:r>
            <a:endParaRPr sz="2000" dirty="0">
              <a:latin typeface="Helvetica" pitchFamily="-84" charset="0"/>
            </a:endParaRPr>
          </a:p>
        </p:txBody>
      </p:sp>
      <p:pic>
        <p:nvPicPr>
          <p:cNvPr id="54276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2100263"/>
            <a:ext cx="7077075" cy="17224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dirty="0"/>
              <a:t>Two-Level Directory</a:t>
            </a:r>
            <a:endParaRPr sz="2400" dirty="0"/>
          </a:p>
        </p:txBody>
      </p:sp>
      <p:sp>
        <p:nvSpPr>
          <p:cNvPr id="56322" name="Rectangle 3"/>
          <p:cNvSpPr>
            <a:spLocks noGrp="1"/>
          </p:cNvSpPr>
          <p:nvPr>
            <p:ph idx="1"/>
          </p:nvPr>
        </p:nvSpPr>
        <p:spPr>
          <a:xfrm>
            <a:off x="806450" y="1233488"/>
            <a:ext cx="7869238" cy="555625"/>
          </a:xfrm>
        </p:spPr>
        <p:txBody>
          <a:bodyPr vert="horz" wrap="square" lIns="91440" tIns="45720" rIns="91440" bIns="45720" anchor="t" anchorCtr="0"/>
          <a:p>
            <a:r>
              <a:rPr dirty="0"/>
              <a:t>Separate directory for each user</a:t>
            </a:r>
            <a:endParaRPr dirty="0"/>
          </a:p>
        </p:txBody>
      </p:sp>
      <p:sp>
        <p:nvSpPr>
          <p:cNvPr id="56323" name="Rectangle 5"/>
          <p:cNvSpPr/>
          <p:nvPr/>
        </p:nvSpPr>
        <p:spPr>
          <a:xfrm>
            <a:off x="798513" y="4575175"/>
            <a:ext cx="7002462" cy="14097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dirty="0">
                <a:latin typeface="Helvetica" pitchFamily="-84" charset="0"/>
              </a:rPr>
              <a:t>Path name</a:t>
            </a:r>
            <a:endParaRPr dirty="0">
              <a:latin typeface="Helvetica" pitchFamily="-8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dirty="0">
                <a:latin typeface="Helvetica" pitchFamily="-84" charset="0"/>
              </a:rPr>
              <a:t>Can have the same file name for different user</a:t>
            </a:r>
            <a:endParaRPr dirty="0">
              <a:latin typeface="Helvetica" pitchFamily="-8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dirty="0">
                <a:latin typeface="Helvetica" pitchFamily="-84" charset="0"/>
              </a:rPr>
              <a:t>Efficient searching</a:t>
            </a:r>
            <a:endParaRPr dirty="0">
              <a:latin typeface="Helvetica" pitchFamily="-84" charset="0"/>
            </a:endParaRP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dirty="0">
                <a:latin typeface="Helvetica" pitchFamily="-84" charset="0"/>
              </a:rPr>
              <a:t>No grouping capability</a:t>
            </a:r>
            <a:endParaRPr dirty="0">
              <a:latin typeface="Helvetica" pitchFamily="-84" charset="0"/>
            </a:endParaRPr>
          </a:p>
        </p:txBody>
      </p:sp>
      <p:pic>
        <p:nvPicPr>
          <p:cNvPr id="56324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2688" y="1887538"/>
            <a:ext cx="7102475" cy="2422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title"/>
          </p:nvPr>
        </p:nvSpPr>
        <p:spPr>
          <a:xfrm>
            <a:off x="757238" y="277813"/>
            <a:ext cx="7929562" cy="57626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dirty="0"/>
              <a:t>Chapter 11:  File-System Interface</a:t>
            </a:r>
            <a:endParaRPr dirty="0"/>
          </a:p>
        </p:txBody>
      </p:sp>
      <p:sp>
        <p:nvSpPr>
          <p:cNvPr id="7170" name="Rectangle 3"/>
          <p:cNvSpPr>
            <a:spLocks noGrp="1"/>
          </p:cNvSpPr>
          <p:nvPr>
            <p:ph idx="1"/>
          </p:nvPr>
        </p:nvSpPr>
        <p:spPr>
          <a:xfrm>
            <a:off x="806450" y="1233488"/>
            <a:ext cx="5705475" cy="3494087"/>
          </a:xfrm>
        </p:spPr>
        <p:txBody>
          <a:bodyPr vert="horz" wrap="square" lIns="91440" tIns="45720" rIns="91440" bIns="45720" anchor="t" anchorCtr="0"/>
          <a:p>
            <a:r>
              <a:rPr dirty="0"/>
              <a:t>File Concept</a:t>
            </a:r>
            <a:endParaRPr dirty="0"/>
          </a:p>
          <a:p>
            <a:r>
              <a:rPr dirty="0"/>
              <a:t>Access Methods</a:t>
            </a:r>
            <a:endParaRPr dirty="0"/>
          </a:p>
          <a:p>
            <a:r>
              <a:rPr dirty="0"/>
              <a:t>Disk and Directory Structure</a:t>
            </a:r>
            <a:endParaRPr dirty="0"/>
          </a:p>
          <a:p>
            <a:r>
              <a:rPr dirty="0"/>
              <a:t>File-System Mounting</a:t>
            </a:r>
            <a:endParaRPr dirty="0"/>
          </a:p>
          <a:p>
            <a:r>
              <a:rPr dirty="0"/>
              <a:t>File Sharing</a:t>
            </a:r>
            <a:endParaRPr dirty="0"/>
          </a:p>
          <a:p>
            <a:r>
              <a:rPr dirty="0"/>
              <a:t>Protection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dirty="0"/>
              <a:t>Tree-Structured Directories</a:t>
            </a:r>
            <a:endParaRPr dirty="0"/>
          </a:p>
        </p:txBody>
      </p:sp>
      <p:pic>
        <p:nvPicPr>
          <p:cNvPr id="58370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0" y="1385888"/>
            <a:ext cx="7305675" cy="4651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Rectangle 2"/>
          <p:cNvSpPr>
            <a:spLocks noGrp="1"/>
          </p:cNvSpPr>
          <p:nvPr>
            <p:ph type="title"/>
          </p:nvPr>
        </p:nvSpPr>
        <p:spPr>
          <a:xfrm>
            <a:off x="774700" y="277813"/>
            <a:ext cx="8229600" cy="57626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dirty="0"/>
              <a:t>Tree-Structured Directories (Cont.)</a:t>
            </a:r>
            <a:endParaRPr dirty="0"/>
          </a:p>
        </p:txBody>
      </p:sp>
      <p:sp>
        <p:nvSpPr>
          <p:cNvPr id="6041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t>Efficient searching</a:t>
            </a:r>
            <a:br/>
          </a:p>
          <a:p>
            <a:r>
              <a:t>Grouping Capability</a:t>
            </a:r>
            <a:br/>
          </a:p>
          <a:p>
            <a:r>
              <a:t>Current directory (working directory)</a:t>
            </a:r>
          </a:p>
          <a:p>
            <a:pPr lvl="1"/>
            <a:r>
              <a:rPr b="1">
                <a:solidFill>
                  <a:srgbClr val="000000"/>
                </a:solidFill>
                <a:latin typeface="Courier New" panose="02070309020205020404" pitchFamily="-84" charset="0"/>
                <a:cs typeface="Courier New" panose="02070309020205020404" pitchFamily="-84" charset="0"/>
              </a:rPr>
              <a:t>cd /spell/mail/</a:t>
            </a:r>
            <a:r>
              <a:rPr b="1" err="1">
                <a:solidFill>
                  <a:srgbClr val="000000"/>
                </a:solidFill>
                <a:latin typeface="Courier New" panose="02070309020205020404" pitchFamily="-84" charset="0"/>
                <a:cs typeface="Courier New" panose="02070309020205020404" pitchFamily="-84" charset="0"/>
              </a:rPr>
              <a:t>prog</a:t>
            </a:r>
            <a:endParaRPr b="1">
              <a:solidFill>
                <a:srgbClr val="000000"/>
              </a:solidFill>
              <a:latin typeface="Courier New" panose="02070309020205020404" pitchFamily="-84" charset="0"/>
              <a:cs typeface="Courier New" panose="02070309020205020404" pitchFamily="-84" charset="0"/>
            </a:endParaRPr>
          </a:p>
          <a:p>
            <a:pPr lvl="1"/>
            <a:r>
              <a:rPr b="1">
                <a:solidFill>
                  <a:srgbClr val="000000"/>
                </a:solidFill>
                <a:latin typeface="Courier New" panose="02070309020205020404" pitchFamily="-84" charset="0"/>
                <a:cs typeface="Courier New" panose="02070309020205020404" pitchFamily="-84" charset="0"/>
              </a:rPr>
              <a:t>type list</a:t>
            </a:r>
            <a:endParaRPr b="1">
              <a:solidFill>
                <a:srgbClr val="000000"/>
              </a:solidFill>
              <a:latin typeface="Courier New" panose="02070309020205020404" pitchFamily="-84" charset="0"/>
              <a:ea typeface="Courier New" panose="02070309020205020404" pitchFamily="-8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Rectangle 2"/>
          <p:cNvSpPr>
            <a:spLocks noGrp="1"/>
          </p:cNvSpPr>
          <p:nvPr>
            <p:ph type="title"/>
          </p:nvPr>
        </p:nvSpPr>
        <p:spPr>
          <a:xfrm>
            <a:off x="711200" y="277813"/>
            <a:ext cx="8229600" cy="57626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dirty="0"/>
              <a:t>Tree-Structured Directories (Cont)</a:t>
            </a:r>
            <a:endParaRPr dirty="0"/>
          </a:p>
        </p:txBody>
      </p:sp>
      <p:sp>
        <p:nvSpPr>
          <p:cNvPr id="62466" name="Rectangle 3"/>
          <p:cNvSpPr>
            <a:spLocks noGrp="1"/>
          </p:cNvSpPr>
          <p:nvPr>
            <p:ph idx="1"/>
          </p:nvPr>
        </p:nvSpPr>
        <p:spPr>
          <a:xfrm>
            <a:off x="820738" y="1290638"/>
            <a:ext cx="7370762" cy="2992437"/>
          </a:xfrm>
        </p:spPr>
        <p:txBody>
          <a:bodyPr vert="horz" wrap="square" lIns="91440" tIns="45720" rIns="91440" bIns="45720" anchor="t" anchorCtr="0"/>
          <a:p>
            <a:pPr defTabSz="914400">
              <a:lnSpc>
                <a:spcPct val="90000"/>
              </a:lnSpc>
              <a:tabLst>
                <a:tab pos="2857500" algn="ctr"/>
              </a:tabLst>
            </a:pPr>
            <a:r>
              <a:rPr b="1">
                <a:solidFill>
                  <a:srgbClr val="3366FF"/>
                </a:solidFill>
              </a:rPr>
              <a:t>Absolute</a:t>
            </a:r>
            <a:r>
              <a:t> or </a:t>
            </a:r>
            <a:r>
              <a:rPr b="1">
                <a:solidFill>
                  <a:srgbClr val="3366FF"/>
                </a:solidFill>
              </a:rPr>
              <a:t>relative</a:t>
            </a:r>
            <a:r>
              <a:t> path name</a:t>
            </a:r>
          </a:p>
          <a:p>
            <a:pPr defTabSz="914400">
              <a:lnSpc>
                <a:spcPct val="90000"/>
              </a:lnSpc>
              <a:tabLst>
                <a:tab pos="2857500" algn="ctr"/>
              </a:tabLst>
            </a:pPr>
            <a:r>
              <a:t>Creating a new file is done in current directory</a:t>
            </a:r>
          </a:p>
          <a:p>
            <a:pPr defTabSz="914400">
              <a:lnSpc>
                <a:spcPct val="90000"/>
              </a:lnSpc>
              <a:tabLst>
                <a:tab pos="2857500" algn="ctr"/>
              </a:tabLst>
            </a:pPr>
            <a:r>
              <a:t>Delete a file</a:t>
            </a:r>
          </a:p>
          <a:p>
            <a:pPr defTabSz="914400">
              <a:lnSpc>
                <a:spcPct val="90000"/>
              </a:lnSpc>
              <a:buNone/>
              <a:tabLst>
                <a:tab pos="2857500" algn="ctr"/>
              </a:tabLst>
            </a:pPr>
            <a:r>
              <a:t>		</a:t>
            </a:r>
            <a:r>
              <a:rPr b="1" err="1">
                <a:solidFill>
                  <a:srgbClr val="000000"/>
                </a:solidFill>
                <a:latin typeface="Courier New" panose="02070309020205020404" pitchFamily="-84" charset="0"/>
                <a:cs typeface="Courier New" panose="02070309020205020404" pitchFamily="-84" charset="0"/>
              </a:rPr>
              <a:t>rm</a:t>
            </a:r>
            <a:r>
              <a:rPr b="1">
                <a:solidFill>
                  <a:srgbClr val="000000"/>
                </a:solidFill>
                <a:latin typeface="Courier New" panose="02070309020205020404" pitchFamily="-84" charset="0"/>
                <a:cs typeface="Courier New" panose="02070309020205020404" pitchFamily="-84" charset="0"/>
              </a:rPr>
              <a:t> &lt;file-name&gt;</a:t>
            </a:r>
            <a:endParaRPr b="1">
              <a:solidFill>
                <a:srgbClr val="000000"/>
              </a:solidFill>
              <a:latin typeface="Courier New" panose="02070309020205020404" pitchFamily="-84" charset="0"/>
              <a:cs typeface="Courier New" panose="02070309020205020404" pitchFamily="-84" charset="0"/>
            </a:endParaRPr>
          </a:p>
          <a:p>
            <a:pPr defTabSz="914400">
              <a:lnSpc>
                <a:spcPct val="90000"/>
              </a:lnSpc>
              <a:tabLst>
                <a:tab pos="2857500" algn="ctr"/>
              </a:tabLst>
            </a:pPr>
            <a:r>
              <a:t>Creating a new subdirectory is done in current directory</a:t>
            </a:r>
          </a:p>
          <a:p>
            <a:pPr marL="342900" lvl="1" indent="-342900" defTabSz="914400">
              <a:lnSpc>
                <a:spcPct val="90000"/>
              </a:lnSpc>
              <a:buClr>
                <a:srgbClr val="993300"/>
              </a:buClr>
              <a:buSzPct val="90000"/>
              <a:buNone/>
              <a:tabLst>
                <a:tab pos="2857500" algn="ctr"/>
              </a:tabLst>
            </a:pPr>
            <a:r>
              <a:t>		</a:t>
            </a:r>
            <a:r>
              <a:rPr b="1" err="1">
                <a:solidFill>
                  <a:srgbClr val="000000"/>
                </a:solidFill>
                <a:latin typeface="Courier New" panose="02070309020205020404" pitchFamily="-84" charset="0"/>
                <a:cs typeface="Courier New" panose="02070309020205020404" pitchFamily="-84" charset="0"/>
              </a:rPr>
              <a:t>mkdir</a:t>
            </a:r>
            <a:r>
              <a:rPr b="1">
                <a:solidFill>
                  <a:srgbClr val="000000"/>
                </a:solidFill>
                <a:latin typeface="Courier New" panose="02070309020205020404" pitchFamily="-84" charset="0"/>
                <a:cs typeface="Courier New" panose="02070309020205020404" pitchFamily="-84" charset="0"/>
              </a:rPr>
              <a:t> &lt;</a:t>
            </a:r>
            <a:r>
              <a:rPr b="1" err="1">
                <a:solidFill>
                  <a:srgbClr val="000000"/>
                </a:solidFill>
                <a:latin typeface="Courier New" panose="02070309020205020404" pitchFamily="-84" charset="0"/>
                <a:cs typeface="Courier New" panose="02070309020205020404" pitchFamily="-84" charset="0"/>
              </a:rPr>
              <a:t>dir</a:t>
            </a:r>
            <a:r>
              <a:rPr b="1">
                <a:solidFill>
                  <a:srgbClr val="000000"/>
                </a:solidFill>
                <a:latin typeface="Courier New" panose="02070309020205020404" pitchFamily="-84" charset="0"/>
                <a:cs typeface="Courier New" panose="02070309020205020404" pitchFamily="-84" charset="0"/>
              </a:rPr>
              <a:t>-name&gt;</a:t>
            </a:r>
            <a:endParaRPr b="1">
              <a:solidFill>
                <a:srgbClr val="000000"/>
              </a:solidFill>
              <a:latin typeface="Courier New" panose="02070309020205020404" pitchFamily="-84" charset="0"/>
              <a:cs typeface="Courier New" panose="02070309020205020404" pitchFamily="-84" charset="0"/>
            </a:endParaRPr>
          </a:p>
          <a:p>
            <a:pPr marL="342900" lvl="1" indent="-342900" defTabSz="914400">
              <a:lnSpc>
                <a:spcPct val="90000"/>
              </a:lnSpc>
              <a:buClr>
                <a:srgbClr val="993300"/>
              </a:buClr>
              <a:buSzPct val="90000"/>
              <a:buNone/>
              <a:tabLst>
                <a:tab pos="2857500" algn="ctr"/>
              </a:tabLst>
            </a:pPr>
            <a:r>
              <a:t>	Example:  if in current directory   </a:t>
            </a:r>
            <a:r>
              <a:rPr b="1">
                <a:solidFill>
                  <a:srgbClr val="000000"/>
                </a:solidFill>
                <a:latin typeface="Courier New" panose="02070309020205020404" pitchFamily="-84" charset="0"/>
                <a:cs typeface="Courier New" panose="02070309020205020404" pitchFamily="-84" charset="0"/>
              </a:rPr>
              <a:t>/mail</a:t>
            </a:r>
            <a:endParaRPr b="1">
              <a:solidFill>
                <a:srgbClr val="000000"/>
              </a:solidFill>
              <a:latin typeface="Courier New" panose="02070309020205020404" pitchFamily="-84" charset="0"/>
              <a:cs typeface="Courier New" panose="02070309020205020404" pitchFamily="-84" charset="0"/>
            </a:endParaRPr>
          </a:p>
          <a:p>
            <a:pPr marL="342900" lvl="1" indent="-342900" defTabSz="914400">
              <a:lnSpc>
                <a:spcPct val="90000"/>
              </a:lnSpc>
              <a:buClr>
                <a:srgbClr val="993300"/>
              </a:buClr>
              <a:buSzPct val="90000"/>
              <a:buNone/>
              <a:tabLst>
                <a:tab pos="2857500" algn="ctr"/>
              </a:tabLst>
            </a:pPr>
            <a:r>
              <a:rPr b="1">
                <a:solidFill>
                  <a:srgbClr val="000000"/>
                </a:solidFill>
                <a:latin typeface="Courier New" panose="02070309020205020404" pitchFamily="-84" charset="0"/>
                <a:cs typeface="Courier New" panose="02070309020205020404" pitchFamily="-84" charset="0"/>
              </a:rPr>
              <a:t>		</a:t>
            </a:r>
            <a:r>
              <a:rPr b="1" err="1">
                <a:solidFill>
                  <a:srgbClr val="000000"/>
                </a:solidFill>
                <a:latin typeface="Courier New" panose="02070309020205020404" pitchFamily="-84" charset="0"/>
                <a:cs typeface="Courier New" panose="02070309020205020404" pitchFamily="-84" charset="0"/>
              </a:rPr>
              <a:t>mkdir</a:t>
            </a:r>
            <a:r>
              <a:rPr b="1">
                <a:solidFill>
                  <a:srgbClr val="000000"/>
                </a:solidFill>
                <a:latin typeface="Courier New" panose="02070309020205020404" pitchFamily="-84" charset="0"/>
                <a:cs typeface="Courier New" panose="02070309020205020404" pitchFamily="-84" charset="0"/>
              </a:rPr>
              <a:t> count</a:t>
            </a:r>
            <a:endParaRPr b="1">
              <a:solidFill>
                <a:srgbClr val="000000"/>
              </a:solidFill>
              <a:latin typeface="Courier New" panose="02070309020205020404" pitchFamily="-84" charset="0"/>
              <a:ea typeface="Courier New" panose="02070309020205020404" pitchFamily="-84" charset="0"/>
            </a:endParaRPr>
          </a:p>
        </p:txBody>
      </p:sp>
      <p:sp>
        <p:nvSpPr>
          <p:cNvPr id="62467" name="Rectangle 4"/>
          <p:cNvSpPr/>
          <p:nvPr/>
        </p:nvSpPr>
        <p:spPr>
          <a:xfrm>
            <a:off x="3724275" y="4589463"/>
            <a:ext cx="879475" cy="33178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dirty="0">
                <a:latin typeface="Helvetica" pitchFamily="-84" charset="0"/>
              </a:rPr>
              <a:t>mail</a:t>
            </a:r>
            <a:endParaRPr dirty="0">
              <a:latin typeface="Helvetica" pitchFamily="-84" charset="0"/>
            </a:endParaRPr>
          </a:p>
        </p:txBody>
      </p:sp>
      <p:sp>
        <p:nvSpPr>
          <p:cNvPr id="62468" name="Rectangle 5"/>
          <p:cNvSpPr/>
          <p:nvPr/>
        </p:nvSpPr>
        <p:spPr>
          <a:xfrm>
            <a:off x="2533650" y="5232400"/>
            <a:ext cx="720725" cy="33178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dirty="0">
                <a:latin typeface="Helvetica" pitchFamily="-84" charset="0"/>
              </a:rPr>
              <a:t>prog</a:t>
            </a:r>
            <a:endParaRPr dirty="0">
              <a:latin typeface="Helvetica" pitchFamily="-84" charset="0"/>
            </a:endParaRPr>
          </a:p>
        </p:txBody>
      </p:sp>
      <p:sp>
        <p:nvSpPr>
          <p:cNvPr id="62469" name="Rectangle 6"/>
          <p:cNvSpPr/>
          <p:nvPr/>
        </p:nvSpPr>
        <p:spPr>
          <a:xfrm>
            <a:off x="3254375" y="5232400"/>
            <a:ext cx="720725" cy="33178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dirty="0">
                <a:latin typeface="Helvetica" pitchFamily="-84" charset="0"/>
              </a:rPr>
              <a:t>copy</a:t>
            </a:r>
            <a:endParaRPr dirty="0">
              <a:latin typeface="Helvetica" pitchFamily="-84" charset="0"/>
            </a:endParaRPr>
          </a:p>
        </p:txBody>
      </p:sp>
      <p:sp>
        <p:nvSpPr>
          <p:cNvPr id="62470" name="Rectangle 7"/>
          <p:cNvSpPr/>
          <p:nvPr/>
        </p:nvSpPr>
        <p:spPr>
          <a:xfrm>
            <a:off x="3975100" y="5232400"/>
            <a:ext cx="446088" cy="33178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dirty="0">
                <a:latin typeface="Helvetica" pitchFamily="-84" charset="0"/>
              </a:rPr>
              <a:t>prt</a:t>
            </a:r>
            <a:endParaRPr dirty="0">
              <a:latin typeface="Helvetica" pitchFamily="-84" charset="0"/>
            </a:endParaRPr>
          </a:p>
        </p:txBody>
      </p:sp>
      <p:sp>
        <p:nvSpPr>
          <p:cNvPr id="62471" name="Rectangle 8"/>
          <p:cNvSpPr/>
          <p:nvPr/>
        </p:nvSpPr>
        <p:spPr>
          <a:xfrm>
            <a:off x="4416425" y="5232400"/>
            <a:ext cx="446088" cy="33178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dirty="0">
                <a:latin typeface="Helvetica" pitchFamily="-84" charset="0"/>
              </a:rPr>
              <a:t>exp</a:t>
            </a:r>
            <a:endParaRPr dirty="0">
              <a:latin typeface="Helvetica" pitchFamily="-84" charset="0"/>
            </a:endParaRPr>
          </a:p>
        </p:txBody>
      </p:sp>
      <p:sp>
        <p:nvSpPr>
          <p:cNvPr id="62472" name="Rectangle 9"/>
          <p:cNvSpPr/>
          <p:nvPr/>
        </p:nvSpPr>
        <p:spPr>
          <a:xfrm>
            <a:off x="4862513" y="5232400"/>
            <a:ext cx="706437" cy="33178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dirty="0">
                <a:latin typeface="Helvetica" pitchFamily="-84" charset="0"/>
              </a:rPr>
              <a:t>count</a:t>
            </a:r>
            <a:endParaRPr dirty="0">
              <a:latin typeface="Helvetica" pitchFamily="-84" charset="0"/>
            </a:endParaRPr>
          </a:p>
        </p:txBody>
      </p:sp>
      <p:sp>
        <p:nvSpPr>
          <p:cNvPr id="62473" name="Line 10"/>
          <p:cNvSpPr/>
          <p:nvPr/>
        </p:nvSpPr>
        <p:spPr>
          <a:xfrm>
            <a:off x="3881438" y="4921250"/>
            <a:ext cx="0" cy="3079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474" name="Rectangle 11"/>
          <p:cNvSpPr/>
          <p:nvPr/>
        </p:nvSpPr>
        <p:spPr>
          <a:xfrm>
            <a:off x="852488" y="5902325"/>
            <a:ext cx="7423150" cy="334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defTabSz="914400">
              <a:tabLst>
                <a:tab pos="2857500" algn="ctr"/>
              </a:tabLst>
            </a:pPr>
            <a:r>
              <a:rPr sz="2000" dirty="0">
                <a:latin typeface="Helvetica" pitchFamily="-84" charset="0"/>
              </a:rPr>
              <a:t>Deleting </a:t>
            </a:r>
            <a:r>
              <a:rPr lang="ja-JP" altLang="en-US" sz="2000" dirty="0">
                <a:latin typeface="Helvetica" pitchFamily="-84" charset="0"/>
              </a:rPr>
              <a:t>“</a:t>
            </a:r>
            <a:r>
              <a:rPr lang="en-US" altLang="ja-JP" sz="2000" dirty="0">
                <a:latin typeface="Helvetica" pitchFamily="-84" charset="0"/>
              </a:rPr>
              <a:t>mail</a:t>
            </a:r>
            <a:r>
              <a:rPr lang="ja-JP" altLang="en-US" sz="2000" dirty="0">
                <a:latin typeface="Helvetica" pitchFamily="-84" charset="0"/>
              </a:rPr>
              <a:t>”</a:t>
            </a:r>
            <a:r>
              <a:rPr lang="en-US" altLang="ja-JP" sz="2000" dirty="0">
                <a:latin typeface="Helvetica" pitchFamily="-84" charset="0"/>
              </a:rPr>
              <a:t> </a:t>
            </a:r>
            <a:r>
              <a:rPr lang="en-US" altLang="ja-JP" sz="2000" dirty="0">
                <a:latin typeface="Helvetica" pitchFamily="-84" charset="0"/>
                <a:sym typeface="Symbol" panose="05050102010706020507" pitchFamily="-84" charset="2"/>
              </a:rPr>
              <a:t> deleting the entire subtree rooted by </a:t>
            </a:r>
            <a:r>
              <a:rPr lang="ja-JP" altLang="en-US" sz="2000" dirty="0">
                <a:latin typeface="Helvetica" pitchFamily="-84" charset="0"/>
                <a:sym typeface="Symbol" panose="05050102010706020507" pitchFamily="-84" charset="2"/>
              </a:rPr>
              <a:t>“</a:t>
            </a:r>
            <a:r>
              <a:rPr lang="en-US" altLang="ja-JP" sz="2000" dirty="0">
                <a:latin typeface="Helvetica" pitchFamily="-84" charset="0"/>
                <a:sym typeface="Symbol" panose="05050102010706020507" pitchFamily="-84" charset="2"/>
              </a:rPr>
              <a:t>mail</a:t>
            </a:r>
            <a:r>
              <a:rPr lang="ja-JP" altLang="en-US" sz="2000" dirty="0">
                <a:latin typeface="Helvetica" pitchFamily="-84" charset="0"/>
                <a:sym typeface="Symbol" panose="05050102010706020507" pitchFamily="-84" charset="2"/>
              </a:rPr>
              <a:t>”</a:t>
            </a:r>
            <a:endParaRPr sz="2000" dirty="0">
              <a:latin typeface="Helvetica" pitchFamily="-8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dirty="0"/>
              <a:t>Acyclic-Graph Directories</a:t>
            </a:r>
            <a:endParaRPr sz="2400" dirty="0"/>
          </a:p>
        </p:txBody>
      </p:sp>
      <p:sp>
        <p:nvSpPr>
          <p:cNvPr id="64514" name="Rectangle 3"/>
          <p:cNvSpPr>
            <a:spLocks noGrp="1"/>
          </p:cNvSpPr>
          <p:nvPr>
            <p:ph idx="1"/>
          </p:nvPr>
        </p:nvSpPr>
        <p:spPr>
          <a:xfrm>
            <a:off x="768350" y="1262063"/>
            <a:ext cx="7029450" cy="522287"/>
          </a:xfrm>
        </p:spPr>
        <p:txBody>
          <a:bodyPr vert="horz" wrap="square" lIns="91440" tIns="45720" rIns="91440" bIns="45720" anchor="t" anchorCtr="0"/>
          <a:p>
            <a:r>
              <a:rPr dirty="0"/>
              <a:t>Have shared subdirectories and files</a:t>
            </a:r>
            <a:endParaRPr dirty="0"/>
          </a:p>
        </p:txBody>
      </p:sp>
      <p:pic>
        <p:nvPicPr>
          <p:cNvPr id="64515" name="Picture 7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2963" y="1825625"/>
            <a:ext cx="5351462" cy="4324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Rectangle 2"/>
          <p:cNvSpPr>
            <a:spLocks noGrp="1"/>
          </p:cNvSpPr>
          <p:nvPr>
            <p:ph type="title"/>
          </p:nvPr>
        </p:nvSpPr>
        <p:spPr>
          <a:xfrm>
            <a:off x="968375" y="277813"/>
            <a:ext cx="7718425" cy="57626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dirty="0"/>
              <a:t>Acyclic-Graph Directories (Cont.)</a:t>
            </a:r>
            <a:endParaRPr dirty="0"/>
          </a:p>
        </p:txBody>
      </p:sp>
      <p:sp>
        <p:nvSpPr>
          <p:cNvPr id="6656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t>Two different names (aliasing)</a:t>
            </a:r>
            <a:br/>
          </a:p>
          <a:p>
            <a:r>
              <a:t>If </a:t>
            </a:r>
            <a:r>
              <a:rPr b="1" i="1" err="1"/>
              <a:t>dict</a:t>
            </a:r>
            <a:r>
              <a:t> deletes </a:t>
            </a:r>
            <a:r>
              <a:rPr b="1" i="1"/>
              <a:t>list</a:t>
            </a:r>
            <a:r>
              <a:t> </a:t>
            </a:r>
            <a:r>
              <a:rPr>
                <a:sym typeface="Symbol" panose="05050102010706020507" pitchFamily="-84" charset="2"/>
              </a:rPr>
              <a:t> dangling pointer</a:t>
            </a:r>
            <a:endParaRPr>
              <a:sym typeface="Symbol" panose="05050102010706020507" pitchFamily="-84" charset="2"/>
            </a:endParaRPr>
          </a:p>
          <a:p>
            <a:pPr>
              <a:buNone/>
            </a:pPr>
            <a:r>
              <a:t>	Solutions:</a:t>
            </a:r>
          </a:p>
          <a:p>
            <a:pPr lvl="1"/>
            <a:r>
              <a:rPr err="1"/>
              <a:t>Backpointers</a:t>
            </a:r>
            <a:r>
              <a:t>, so we can delete all pointers</a:t>
            </a:r>
            <a:br/>
            <a:r>
              <a:t>Variable size records a problem</a:t>
            </a:r>
          </a:p>
          <a:p>
            <a:pPr lvl="1"/>
            <a:r>
              <a:rPr err="1"/>
              <a:t>Backpointers</a:t>
            </a:r>
            <a:r>
              <a:t> using a daisy chain organization</a:t>
            </a:r>
          </a:p>
          <a:p>
            <a:pPr lvl="1"/>
            <a:r>
              <a:t>Entry-hold-count solution</a:t>
            </a:r>
          </a:p>
          <a:p>
            <a:pPr lvl="1"/>
          </a:p>
          <a:p>
            <a:r>
              <a:t>New directory entry type</a:t>
            </a:r>
          </a:p>
          <a:p>
            <a:pPr lvl="1"/>
            <a:r>
              <a:rPr b="1">
                <a:solidFill>
                  <a:srgbClr val="3366FF"/>
                </a:solidFill>
                <a:ea typeface="MS PGothic" panose="020B0600070205080204" pitchFamily="-84" charset="-128"/>
              </a:rPr>
              <a:t>Link</a:t>
            </a:r>
            <a:r>
              <a:t> – another name (pointer) to an existing file</a:t>
            </a:r>
          </a:p>
          <a:p>
            <a:pPr lvl="1"/>
            <a:r>
              <a:rPr b="1">
                <a:solidFill>
                  <a:srgbClr val="3366FF"/>
                </a:solidFill>
                <a:ea typeface="MS PGothic" panose="020B0600070205080204" pitchFamily="-84" charset="-128"/>
              </a:rPr>
              <a:t>Resolve the link </a:t>
            </a:r>
            <a:r>
              <a:t>– follow pointer to locate the file</a:t>
            </a:r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Rectangle 2"/>
          <p:cNvSpPr>
            <a:spLocks noGrp="1"/>
          </p:cNvSpPr>
          <p:nvPr>
            <p:ph type="title"/>
          </p:nvPr>
        </p:nvSpPr>
        <p:spPr>
          <a:xfrm>
            <a:off x="1030288" y="277813"/>
            <a:ext cx="7656512" cy="57626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dirty="0"/>
              <a:t>General Graph Directory</a:t>
            </a:r>
            <a:endParaRPr sz="2400" dirty="0"/>
          </a:p>
        </p:txBody>
      </p:sp>
      <p:pic>
        <p:nvPicPr>
          <p:cNvPr id="68610" name="Picture 6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975" y="1260475"/>
            <a:ext cx="7235825" cy="4286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Rectangle 2"/>
          <p:cNvSpPr>
            <a:spLocks noGrp="1"/>
          </p:cNvSpPr>
          <p:nvPr>
            <p:ph type="title"/>
          </p:nvPr>
        </p:nvSpPr>
        <p:spPr>
          <a:xfrm>
            <a:off x="979488" y="277813"/>
            <a:ext cx="7707312" cy="57626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dirty="0"/>
              <a:t>General Graph Directory (Cont.)</a:t>
            </a:r>
            <a:endParaRPr dirty="0"/>
          </a:p>
        </p:txBody>
      </p:sp>
      <p:sp>
        <p:nvSpPr>
          <p:cNvPr id="7065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t>How do we guarantee no cycles?</a:t>
            </a:r>
          </a:p>
          <a:p>
            <a:pPr lvl="1"/>
            <a:r>
              <a:t>Allow only links to file not subdirectories</a:t>
            </a:r>
          </a:p>
          <a:p>
            <a:pPr lvl="1"/>
            <a:r>
              <a:rPr b="1">
                <a:solidFill>
                  <a:srgbClr val="3366FF"/>
                </a:solidFill>
                <a:ea typeface="MS PGothic" panose="020B0600070205080204" pitchFamily="-84" charset="-128"/>
              </a:rPr>
              <a:t>Garbage collection</a:t>
            </a:r>
            <a:endParaRPr b="1">
              <a:solidFill>
                <a:srgbClr val="3366FF"/>
              </a:solidFill>
              <a:ea typeface="MS PGothic" panose="020B0600070205080204" pitchFamily="-84" charset="-128"/>
            </a:endParaRPr>
          </a:p>
          <a:p>
            <a:pPr lvl="1"/>
            <a:r>
              <a:t>Every time a new link is added use a cycle detection algorithm to determine whether it is OK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Rectangle 2"/>
          <p:cNvSpPr>
            <a:spLocks noGrp="1"/>
          </p:cNvSpPr>
          <p:nvPr>
            <p:ph type="title"/>
          </p:nvPr>
        </p:nvSpPr>
        <p:spPr>
          <a:xfrm>
            <a:off x="968375" y="277813"/>
            <a:ext cx="7718425" cy="57626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dirty="0"/>
              <a:t>File System Mounting</a:t>
            </a:r>
            <a:endParaRPr dirty="0"/>
          </a:p>
        </p:txBody>
      </p:sp>
      <p:sp>
        <p:nvSpPr>
          <p:cNvPr id="72706" name="Rectangle 3"/>
          <p:cNvSpPr>
            <a:spLocks noGrp="1"/>
          </p:cNvSpPr>
          <p:nvPr>
            <p:ph idx="1"/>
          </p:nvPr>
        </p:nvSpPr>
        <p:spPr>
          <a:xfrm>
            <a:off x="806450" y="1233488"/>
            <a:ext cx="6821488" cy="3067050"/>
          </a:xfrm>
        </p:spPr>
        <p:txBody>
          <a:bodyPr vert="horz" wrap="square" lIns="91440" tIns="45720" rIns="91440" bIns="45720" anchor="t" anchorCtr="0"/>
          <a:p>
            <a:r>
              <a:t>A file system must be </a:t>
            </a:r>
            <a:r>
              <a:rPr b="1">
                <a:solidFill>
                  <a:srgbClr val="3366FF"/>
                </a:solidFill>
              </a:rPr>
              <a:t>mounted</a:t>
            </a:r>
            <a:r>
              <a:t> before it can be accessed</a:t>
            </a:r>
          </a:p>
          <a:p>
            <a:endParaRPr b="1">
              <a:solidFill>
                <a:srgbClr val="3366FF"/>
              </a:solidFill>
            </a:endParaRPr>
          </a:p>
          <a:p>
            <a:r>
              <a:t>A </a:t>
            </a:r>
            <a:r>
              <a:rPr err="1"/>
              <a:t>unmounted</a:t>
            </a:r>
            <a:r>
              <a:t> file system (i.e., Fig. 11-11(b)) is mounted at a </a:t>
            </a:r>
            <a:r>
              <a:rPr b="1">
                <a:solidFill>
                  <a:srgbClr val="3366FF"/>
                </a:solidFill>
              </a:rPr>
              <a:t>mount point</a:t>
            </a:r>
            <a:endParaRPr b="1">
              <a:solidFill>
                <a:srgbClr val="3366FF"/>
              </a:solidFill>
            </a:endParaRPr>
          </a:p>
        </p:txBody>
      </p:sp>
      <p:pic>
        <p:nvPicPr>
          <p:cNvPr id="72707" name="Picture 1" descr="11_14.p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7475" y="2811463"/>
            <a:ext cx="6265863" cy="3629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dirty="0"/>
              <a:t>Mount Point</a:t>
            </a:r>
            <a:endParaRPr sz="2400" dirty="0"/>
          </a:p>
        </p:txBody>
      </p:sp>
      <p:pic>
        <p:nvPicPr>
          <p:cNvPr id="74754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1406525"/>
            <a:ext cx="3684588" cy="4225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dirty="0"/>
              <a:t>File Sharing</a:t>
            </a:r>
            <a:endParaRPr dirty="0"/>
          </a:p>
        </p:txBody>
      </p:sp>
      <p:sp>
        <p:nvSpPr>
          <p:cNvPr id="7680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t>Sharing of files on multi-user systems is desirable</a:t>
            </a:r>
            <a:br/>
          </a:p>
          <a:p>
            <a:r>
              <a:t>Sharing may be done through a </a:t>
            </a:r>
            <a:r>
              <a:rPr b="1">
                <a:solidFill>
                  <a:srgbClr val="3366FF"/>
                </a:solidFill>
              </a:rPr>
              <a:t>protection</a:t>
            </a:r>
            <a:r>
              <a:t> scheme</a:t>
            </a:r>
            <a:br/>
          </a:p>
          <a:p>
            <a:r>
              <a:t>On distributed systems, files may be shared across a network</a:t>
            </a:r>
            <a:br/>
          </a:p>
          <a:p>
            <a:r>
              <a:t>Network File System (NFS) is a common distributed file-sharing method</a:t>
            </a:r>
          </a:p>
          <a:p/>
          <a:p>
            <a:r>
              <a:t>If multi-user system</a:t>
            </a:r>
          </a:p>
          <a:p>
            <a:pPr lvl="1"/>
            <a:r>
              <a:rPr b="1">
                <a:solidFill>
                  <a:srgbClr val="3366FF"/>
                </a:solidFill>
                <a:ea typeface="MS PGothic" panose="020B0600070205080204" pitchFamily="-84" charset="-128"/>
              </a:rPr>
              <a:t>User IDs </a:t>
            </a:r>
            <a:r>
              <a:t>identify users, allowing permissions and protections to be per-user</a:t>
            </a:r>
            <a:br/>
            <a:r>
              <a:rPr b="1">
                <a:solidFill>
                  <a:srgbClr val="3366FF"/>
                </a:solidFill>
                <a:ea typeface="MS PGothic" panose="020B0600070205080204" pitchFamily="-84" charset="-128"/>
              </a:rPr>
              <a:t>Group IDs </a:t>
            </a:r>
            <a:r>
              <a:t>allow users to be in groups, permitting group access rights</a:t>
            </a:r>
          </a:p>
          <a:p>
            <a:pPr lvl="1"/>
            <a:r>
              <a:t>Owner of a file / directory</a:t>
            </a:r>
          </a:p>
          <a:p>
            <a:pPr lvl="1"/>
            <a:r>
              <a:t>Group of a file / directory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dirty="0"/>
              <a:t>Objectives</a:t>
            </a:r>
            <a:endParaRPr dirty="0"/>
          </a:p>
        </p:txBody>
      </p:sp>
      <p:sp>
        <p:nvSpPr>
          <p:cNvPr id="921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dirty="0"/>
              <a:t>To explain the function of file systems</a:t>
            </a:r>
            <a:endParaRPr dirty="0"/>
          </a:p>
          <a:p>
            <a:endParaRPr dirty="0"/>
          </a:p>
          <a:p>
            <a:r>
              <a:rPr dirty="0"/>
              <a:t>To describe the interfaces to file systems</a:t>
            </a:r>
            <a:endParaRPr dirty="0"/>
          </a:p>
          <a:p>
            <a:endParaRPr dirty="0"/>
          </a:p>
          <a:p>
            <a:r>
              <a:rPr dirty="0"/>
              <a:t>To discuss file-system design tradeoffs, including access methods, file sharing, file locking, and directory structures</a:t>
            </a:r>
            <a:endParaRPr dirty="0"/>
          </a:p>
          <a:p>
            <a:endParaRPr dirty="0"/>
          </a:p>
          <a:p>
            <a:r>
              <a:rPr dirty="0"/>
              <a:t>To explore file-system protection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Rectangle 2"/>
          <p:cNvSpPr>
            <a:spLocks noGrp="1"/>
          </p:cNvSpPr>
          <p:nvPr>
            <p:ph type="title"/>
          </p:nvPr>
        </p:nvSpPr>
        <p:spPr>
          <a:xfrm>
            <a:off x="631825" y="277813"/>
            <a:ext cx="8531225" cy="57626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dirty="0"/>
              <a:t>File Sharing – Remote File Systems</a:t>
            </a:r>
            <a:endParaRPr dirty="0"/>
          </a:p>
        </p:txBody>
      </p:sp>
      <p:sp>
        <p:nvSpPr>
          <p:cNvPr id="78850" name="Rectangle 3"/>
          <p:cNvSpPr>
            <a:spLocks noGrp="1"/>
          </p:cNvSpPr>
          <p:nvPr>
            <p:ph idx="1"/>
          </p:nvPr>
        </p:nvSpPr>
        <p:spPr>
          <a:xfrm>
            <a:off x="798513" y="1222375"/>
            <a:ext cx="7732712" cy="5275263"/>
          </a:xfrm>
        </p:spPr>
        <p:txBody>
          <a:bodyPr vert="horz" wrap="square" lIns="91440" tIns="45720" rIns="91440" bIns="45720" anchor="t" anchorCtr="0"/>
          <a:p>
            <a:r>
              <a:t>Uses networking to allow file system access between systems</a:t>
            </a:r>
          </a:p>
          <a:p>
            <a:pPr lvl="1"/>
            <a:r>
              <a:t>Manually via programs like FTP</a:t>
            </a:r>
          </a:p>
          <a:p>
            <a:pPr lvl="1"/>
            <a:r>
              <a:t>Automatically, seamlessly using </a:t>
            </a:r>
            <a:r>
              <a:rPr b="1">
                <a:solidFill>
                  <a:srgbClr val="3366FF"/>
                </a:solidFill>
                <a:ea typeface="MS PGothic" panose="020B0600070205080204" pitchFamily="-84" charset="-128"/>
              </a:rPr>
              <a:t>distributed file systems</a:t>
            </a:r>
            <a:endParaRPr b="1">
              <a:solidFill>
                <a:srgbClr val="3366FF"/>
              </a:solidFill>
              <a:ea typeface="MS PGothic" panose="020B0600070205080204" pitchFamily="-84" charset="-128"/>
            </a:endParaRPr>
          </a:p>
          <a:p>
            <a:pPr lvl="1"/>
            <a:r>
              <a:t>Semi automatically via the</a:t>
            </a:r>
            <a:r>
              <a:rPr b="1">
                <a:solidFill>
                  <a:schemeClr val="tx2"/>
                </a:solidFill>
              </a:rPr>
              <a:t> </a:t>
            </a:r>
            <a:r>
              <a:rPr b="1">
                <a:solidFill>
                  <a:srgbClr val="3366FF"/>
                </a:solidFill>
                <a:ea typeface="MS PGothic" panose="020B0600070205080204" pitchFamily="-84" charset="-128"/>
              </a:rPr>
              <a:t>world wide web</a:t>
            </a:r>
            <a:endParaRPr b="1">
              <a:solidFill>
                <a:srgbClr val="3366FF"/>
              </a:solidFill>
              <a:ea typeface="MS PGothic" panose="020B0600070205080204" pitchFamily="-84" charset="-128"/>
            </a:endParaRPr>
          </a:p>
          <a:p>
            <a:r>
              <a:rPr b="1">
                <a:solidFill>
                  <a:srgbClr val="3366FF"/>
                </a:solidFill>
              </a:rPr>
              <a:t>Client-server </a:t>
            </a:r>
            <a:r>
              <a:t>model allows clients to mount remote file systems from servers</a:t>
            </a:r>
          </a:p>
          <a:p>
            <a:pPr lvl="1"/>
            <a:r>
              <a:t>Server can serve multiple clients</a:t>
            </a:r>
          </a:p>
          <a:p>
            <a:pPr lvl="1"/>
            <a:r>
              <a:t>Client and user-on-client identification is insecure or complicated</a:t>
            </a:r>
          </a:p>
          <a:p>
            <a:pPr lvl="1"/>
            <a:r>
              <a:rPr b="1">
                <a:solidFill>
                  <a:srgbClr val="3366FF"/>
                </a:solidFill>
                <a:ea typeface="MS PGothic" panose="020B0600070205080204" pitchFamily="-84" charset="-128"/>
              </a:rPr>
              <a:t>NFS</a:t>
            </a:r>
            <a:r>
              <a:t> is standard UNIX client-server file sharing protocol</a:t>
            </a:r>
          </a:p>
          <a:p>
            <a:pPr lvl="1"/>
            <a:r>
              <a:rPr b="1">
                <a:solidFill>
                  <a:srgbClr val="3366FF"/>
                </a:solidFill>
                <a:ea typeface="MS PGothic" panose="020B0600070205080204" pitchFamily="-84" charset="-128"/>
              </a:rPr>
              <a:t>CIFS</a:t>
            </a:r>
            <a:r>
              <a:t> is standard Windows protocol</a:t>
            </a:r>
          </a:p>
          <a:p>
            <a:pPr lvl="1"/>
            <a:r>
              <a:t>Standard operating system file calls are translated into remote calls</a:t>
            </a:r>
          </a:p>
          <a:p>
            <a:r>
              <a:t>Distributed Information Systems </a:t>
            </a:r>
            <a:r>
              <a:rPr b="1"/>
              <a:t>(</a:t>
            </a:r>
            <a:r>
              <a:rPr b="1">
                <a:solidFill>
                  <a:srgbClr val="3366FF"/>
                </a:solidFill>
              </a:rPr>
              <a:t>distributed naming services</a:t>
            </a:r>
            <a:r>
              <a:rPr b="1"/>
              <a:t>)</a:t>
            </a:r>
            <a:r>
              <a:t> such as LDAP, DNS, NIS, Active Directory implement unified access to information needed for remote computing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Rectangle 2"/>
          <p:cNvSpPr>
            <a:spLocks noGrp="1"/>
          </p:cNvSpPr>
          <p:nvPr>
            <p:ph type="title"/>
          </p:nvPr>
        </p:nvSpPr>
        <p:spPr>
          <a:xfrm>
            <a:off x="798513" y="277813"/>
            <a:ext cx="7888287" cy="57626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dirty="0"/>
              <a:t>File Sharing – Failure Modes</a:t>
            </a:r>
            <a:endParaRPr dirty="0"/>
          </a:p>
        </p:txBody>
      </p:sp>
      <p:sp>
        <p:nvSpPr>
          <p:cNvPr id="80898" name="Rectangle 3"/>
          <p:cNvSpPr>
            <a:spLocks noGrp="1"/>
          </p:cNvSpPr>
          <p:nvPr>
            <p:ph idx="1"/>
          </p:nvPr>
        </p:nvSpPr>
        <p:spPr>
          <a:xfrm>
            <a:off x="806450" y="1233488"/>
            <a:ext cx="7699375" cy="4429125"/>
          </a:xfrm>
        </p:spPr>
        <p:txBody>
          <a:bodyPr vert="horz" wrap="square" lIns="91440" tIns="45720" rIns="91440" bIns="45720" anchor="t" anchorCtr="0"/>
          <a:p>
            <a:r>
              <a:t>All file systems have failure modes</a:t>
            </a:r>
          </a:p>
          <a:p>
            <a:pPr lvl="1"/>
            <a:r>
              <a:t>For example corruption of directory structures or other non-user data, called </a:t>
            </a:r>
            <a:r>
              <a:rPr b="1">
                <a:solidFill>
                  <a:srgbClr val="3366FF"/>
                </a:solidFill>
                <a:ea typeface="MS PGothic" panose="020B0600070205080204" pitchFamily="-84" charset="-128"/>
              </a:rPr>
              <a:t>metadata</a:t>
            </a:r>
            <a:endParaRPr b="1">
              <a:solidFill>
                <a:srgbClr val="3366FF"/>
              </a:solidFill>
              <a:ea typeface="MS PGothic" panose="020B0600070205080204" pitchFamily="-84" charset="-128"/>
            </a:endParaRPr>
          </a:p>
          <a:p>
            <a:pPr lvl="1"/>
            <a:endParaRPr b="1">
              <a:solidFill>
                <a:srgbClr val="3366FF"/>
              </a:solidFill>
              <a:ea typeface="MS PGothic" panose="020B0600070205080204" pitchFamily="-84" charset="-128"/>
            </a:endParaRPr>
          </a:p>
          <a:p>
            <a:r>
              <a:t>Remote file systems add new failure modes, due to network failure, server failure</a:t>
            </a:r>
          </a:p>
          <a:p/>
          <a:p>
            <a:r>
              <a:t>Recovery from failure can involve </a:t>
            </a:r>
            <a:r>
              <a:rPr b="1">
                <a:solidFill>
                  <a:srgbClr val="3366FF"/>
                </a:solidFill>
              </a:rPr>
              <a:t>state information </a:t>
            </a:r>
            <a:r>
              <a:t>about status of each remote request</a:t>
            </a:r>
          </a:p>
          <a:p/>
          <a:p>
            <a:r>
              <a:rPr b="1">
                <a:solidFill>
                  <a:srgbClr val="3366FF"/>
                </a:solidFill>
              </a:rPr>
              <a:t>Stateless</a:t>
            </a:r>
            <a:r>
              <a:t> protocols such as NFS v3 include all information in each request, allowing easy recovery but less security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Rectangle 2"/>
          <p:cNvSpPr>
            <a:spLocks noGrp="1"/>
          </p:cNvSpPr>
          <p:nvPr>
            <p:ph type="title"/>
          </p:nvPr>
        </p:nvSpPr>
        <p:spPr>
          <a:xfrm>
            <a:off x="614363" y="285750"/>
            <a:ext cx="8501062" cy="576263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dirty="0"/>
              <a:t>File Sharing – Consistency Semantics</a:t>
            </a:r>
            <a:endParaRPr dirty="0"/>
          </a:p>
        </p:txBody>
      </p:sp>
      <p:sp>
        <p:nvSpPr>
          <p:cNvPr id="82946" name="Rectangle 3"/>
          <p:cNvSpPr>
            <a:spLocks noGrp="1"/>
          </p:cNvSpPr>
          <p:nvPr>
            <p:ph idx="1"/>
          </p:nvPr>
        </p:nvSpPr>
        <p:spPr>
          <a:xfrm>
            <a:off x="806450" y="1363663"/>
            <a:ext cx="7737475" cy="5003800"/>
          </a:xfrm>
        </p:spPr>
        <p:txBody>
          <a:bodyPr vert="horz" wrap="square" lIns="91440" tIns="45720" rIns="91440" bIns="45720" anchor="t" anchorCtr="0"/>
          <a:p>
            <a:r>
              <a:t>Specify how multiple users are to access a shared file simultaneously</a:t>
            </a:r>
          </a:p>
          <a:p>
            <a:pPr lvl="1"/>
            <a:r>
              <a:t>Similar to </a:t>
            </a:r>
            <a:r>
              <a:rPr err="1"/>
              <a:t>Ch</a:t>
            </a:r>
            <a:r>
              <a:t> 5 process synchronization algorithms</a:t>
            </a:r>
          </a:p>
          <a:p>
            <a:pPr lvl="2"/>
            <a:r>
              <a:t>Tend to be less complex due to disk I/O and network latency (for remote file systems</a:t>
            </a:r>
          </a:p>
          <a:p>
            <a:pPr lvl="1"/>
            <a:r>
              <a:t>Andrew File System (AFS) implemented complex remote file sharing semantics</a:t>
            </a:r>
          </a:p>
          <a:p>
            <a:pPr lvl="1"/>
            <a:r>
              <a:t>Unix file system (UFS) implements:</a:t>
            </a:r>
          </a:p>
          <a:p>
            <a:pPr lvl="2"/>
            <a:r>
              <a:t>Writes to an open file visible immediately to other users of the same open file</a:t>
            </a:r>
          </a:p>
          <a:p>
            <a:pPr lvl="2"/>
            <a:r>
              <a:t>Sharing file pointer to allow multiple users to read and write concurrently</a:t>
            </a:r>
          </a:p>
          <a:p>
            <a:pPr lvl="1"/>
            <a:r>
              <a:t>AFS has session semantics</a:t>
            </a:r>
          </a:p>
          <a:p>
            <a:pPr lvl="2"/>
            <a:r>
              <a:t>Writes only visible to sessions starting after the file is closed</a:t>
            </a:r>
          </a:p>
          <a:p>
            <a:pPr lvl="2"/>
          </a:p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dirty="0"/>
              <a:t>Protection</a:t>
            </a:r>
            <a:endParaRPr dirty="0"/>
          </a:p>
        </p:txBody>
      </p:sp>
      <p:sp>
        <p:nvSpPr>
          <p:cNvPr id="8499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dirty="0"/>
              <a:t>File owner/creator should be able to control:</a:t>
            </a:r>
            <a:endParaRPr dirty="0"/>
          </a:p>
          <a:p>
            <a:pPr lvl="1"/>
            <a:r>
              <a:rPr dirty="0"/>
              <a:t>what can be done</a:t>
            </a:r>
            <a:endParaRPr dirty="0"/>
          </a:p>
          <a:p>
            <a:pPr lvl="1"/>
            <a:r>
              <a:rPr dirty="0"/>
              <a:t>by whom</a:t>
            </a:r>
            <a:br>
              <a:rPr dirty="0"/>
            </a:br>
            <a:endParaRPr dirty="0"/>
          </a:p>
          <a:p>
            <a:r>
              <a:rPr dirty="0"/>
              <a:t>Types of access</a:t>
            </a:r>
            <a:endParaRPr dirty="0"/>
          </a:p>
          <a:p>
            <a:pPr lvl="1"/>
            <a:r>
              <a:rPr b="1" dirty="0"/>
              <a:t>Read</a:t>
            </a:r>
            <a:endParaRPr b="1" dirty="0"/>
          </a:p>
          <a:p>
            <a:pPr lvl="1"/>
            <a:r>
              <a:rPr b="1" dirty="0"/>
              <a:t>Write</a:t>
            </a:r>
            <a:endParaRPr b="1" dirty="0"/>
          </a:p>
          <a:p>
            <a:pPr lvl="1"/>
            <a:r>
              <a:rPr b="1" dirty="0"/>
              <a:t>Execute</a:t>
            </a:r>
            <a:endParaRPr b="1" dirty="0"/>
          </a:p>
          <a:p>
            <a:pPr lvl="1"/>
            <a:r>
              <a:rPr b="1" dirty="0"/>
              <a:t>Append</a:t>
            </a:r>
            <a:endParaRPr b="1" dirty="0"/>
          </a:p>
          <a:p>
            <a:pPr lvl="1"/>
            <a:r>
              <a:rPr b="1" dirty="0"/>
              <a:t>Delete</a:t>
            </a:r>
            <a:endParaRPr b="1" dirty="0"/>
          </a:p>
          <a:p>
            <a:pPr lvl="1"/>
            <a:r>
              <a:rPr b="1" dirty="0"/>
              <a:t>List</a:t>
            </a:r>
            <a:endParaRPr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dirty="0"/>
              <a:t>Access Lists and Groups</a:t>
            </a:r>
            <a:endParaRPr dirty="0"/>
          </a:p>
        </p:txBody>
      </p:sp>
      <p:sp>
        <p:nvSpPr>
          <p:cNvPr id="87042" name="Rectangle 3"/>
          <p:cNvSpPr>
            <a:spLocks noGrp="1"/>
          </p:cNvSpPr>
          <p:nvPr>
            <p:ph idx="1"/>
          </p:nvPr>
        </p:nvSpPr>
        <p:spPr>
          <a:xfrm>
            <a:off x="806450" y="1233488"/>
            <a:ext cx="7342188" cy="3575050"/>
          </a:xfrm>
        </p:spPr>
        <p:txBody>
          <a:bodyPr vert="horz" wrap="square" lIns="91440" tIns="45720" rIns="91440" bIns="45720" anchor="t" anchorCtr="0"/>
          <a:p>
            <a:pPr defTabSz="914400">
              <a:lnSpc>
                <a:spcPct val="90000"/>
              </a:lnSpc>
              <a:tabLst>
                <a:tab pos="1833880" algn="l"/>
                <a:tab pos="4459605" algn="l"/>
                <a:tab pos="5196205" algn="l"/>
                <a:tab pos="5888355" algn="l"/>
              </a:tabLst>
            </a:pPr>
            <a:r>
              <a:t>Mode of access:  read, write, execute</a:t>
            </a:r>
          </a:p>
          <a:p>
            <a:pPr defTabSz="914400">
              <a:lnSpc>
                <a:spcPct val="90000"/>
              </a:lnSpc>
              <a:tabLst>
                <a:tab pos="1833880" algn="l"/>
                <a:tab pos="4459605" algn="l"/>
                <a:tab pos="5196205" algn="l"/>
                <a:tab pos="5888355" algn="l"/>
              </a:tabLst>
            </a:pPr>
            <a:r>
              <a:t>Three classes of users on Unix / Linux</a:t>
            </a:r>
          </a:p>
          <a:p>
            <a:pPr defTabSz="914400">
              <a:lnSpc>
                <a:spcPct val="90000"/>
              </a:lnSpc>
              <a:spcBef>
                <a:spcPct val="10000"/>
              </a:spcBef>
              <a:buNone/>
              <a:tabLst>
                <a:tab pos="1833880" algn="l"/>
                <a:tab pos="4459605" algn="l"/>
                <a:tab pos="5196205" algn="l"/>
                <a:tab pos="5888355" algn="l"/>
              </a:tabLst>
            </a:pPr>
            <a:r>
              <a:rPr sz="1600"/>
              <a:t>	</a:t>
            </a:r>
            <a:r>
              <a:rPr sz="800"/>
              <a:t>	</a:t>
            </a:r>
            <a:r>
              <a:rPr sz="1600"/>
              <a:t>			RWX</a:t>
            </a:r>
            <a:endParaRPr sz="1600"/>
          </a:p>
          <a:p>
            <a:pPr defTabSz="914400">
              <a:lnSpc>
                <a:spcPct val="90000"/>
              </a:lnSpc>
              <a:spcBef>
                <a:spcPct val="10000"/>
              </a:spcBef>
              <a:buNone/>
              <a:tabLst>
                <a:tab pos="1833880" algn="l"/>
                <a:tab pos="4459605" algn="l"/>
                <a:tab pos="5196205" algn="l"/>
                <a:tab pos="5888355" algn="l"/>
              </a:tabLst>
            </a:pPr>
            <a:r>
              <a:rPr sz="1600"/>
              <a:t>		a) </a:t>
            </a:r>
            <a:r>
              <a:rPr sz="1600" b="1"/>
              <a:t>owner access</a:t>
            </a:r>
            <a:r>
              <a:rPr sz="1600"/>
              <a:t> 	7	</a:t>
            </a:r>
            <a:r>
              <a:rPr sz="1600">
                <a:sym typeface="Symbol" panose="05050102010706020507" pitchFamily="-84" charset="2"/>
              </a:rPr>
              <a:t>	1 1 1</a:t>
            </a:r>
            <a:br>
              <a:rPr sz="1600">
                <a:sym typeface="Symbol" panose="05050102010706020507" pitchFamily="-84" charset="2"/>
              </a:rPr>
            </a:br>
            <a:r>
              <a:rPr sz="1600">
                <a:sym typeface="Symbol" panose="05050102010706020507" pitchFamily="-84" charset="2"/>
              </a:rPr>
              <a:t>				RWX</a:t>
            </a:r>
            <a:endParaRPr sz="1600">
              <a:sym typeface="Symbol" panose="05050102010706020507" pitchFamily="-84" charset="2"/>
            </a:endParaRPr>
          </a:p>
          <a:p>
            <a:pPr defTabSz="914400">
              <a:lnSpc>
                <a:spcPct val="90000"/>
              </a:lnSpc>
              <a:spcBef>
                <a:spcPct val="10000"/>
              </a:spcBef>
              <a:buNone/>
              <a:tabLst>
                <a:tab pos="1833880" algn="l"/>
                <a:tab pos="4459605" algn="l"/>
                <a:tab pos="5196205" algn="l"/>
                <a:tab pos="5888355" algn="l"/>
              </a:tabLst>
            </a:pPr>
            <a:r>
              <a:rPr sz="1600">
                <a:sym typeface="Symbol" panose="05050102010706020507" pitchFamily="-84" charset="2"/>
              </a:rPr>
              <a:t>		b) </a:t>
            </a:r>
            <a:r>
              <a:rPr sz="1600" b="1">
                <a:sym typeface="Symbol" panose="05050102010706020507" pitchFamily="-84" charset="2"/>
              </a:rPr>
              <a:t>group access</a:t>
            </a:r>
            <a:r>
              <a:rPr sz="1600">
                <a:sym typeface="Symbol" panose="05050102010706020507" pitchFamily="-84" charset="2"/>
              </a:rPr>
              <a:t> 	6	 	1 1 0</a:t>
            </a:r>
            <a:endParaRPr sz="1600">
              <a:sym typeface="Symbol" panose="05050102010706020507" pitchFamily="-84" charset="2"/>
            </a:endParaRPr>
          </a:p>
          <a:p>
            <a:pPr defTabSz="914400">
              <a:lnSpc>
                <a:spcPct val="90000"/>
              </a:lnSpc>
              <a:spcBef>
                <a:spcPct val="10000"/>
              </a:spcBef>
              <a:buNone/>
              <a:tabLst>
                <a:tab pos="1833880" algn="l"/>
                <a:tab pos="4459605" algn="l"/>
                <a:tab pos="5196205" algn="l"/>
                <a:tab pos="5888355" algn="l"/>
              </a:tabLst>
            </a:pPr>
            <a:r>
              <a:rPr sz="1600">
                <a:sym typeface="Symbol" panose="05050102010706020507" pitchFamily="-84" charset="2"/>
              </a:rPr>
              <a:t>					RWX</a:t>
            </a:r>
            <a:endParaRPr sz="1600">
              <a:sym typeface="Symbol" panose="05050102010706020507" pitchFamily="-84" charset="2"/>
            </a:endParaRPr>
          </a:p>
          <a:p>
            <a:pPr defTabSz="914400">
              <a:lnSpc>
                <a:spcPct val="90000"/>
              </a:lnSpc>
              <a:spcBef>
                <a:spcPct val="10000"/>
              </a:spcBef>
              <a:buNone/>
              <a:tabLst>
                <a:tab pos="1833880" algn="l"/>
                <a:tab pos="4459605" algn="l"/>
                <a:tab pos="5196205" algn="l"/>
                <a:tab pos="5888355" algn="l"/>
              </a:tabLst>
            </a:pPr>
            <a:r>
              <a:rPr sz="1600">
                <a:sym typeface="Symbol" panose="05050102010706020507" pitchFamily="-84" charset="2"/>
              </a:rPr>
              <a:t>		c) </a:t>
            </a:r>
            <a:r>
              <a:rPr sz="1600" b="1">
                <a:sym typeface="Symbol" panose="05050102010706020507" pitchFamily="-84" charset="2"/>
              </a:rPr>
              <a:t>public access</a:t>
            </a:r>
            <a:r>
              <a:rPr sz="1600">
                <a:sym typeface="Symbol" panose="05050102010706020507" pitchFamily="-84" charset="2"/>
              </a:rPr>
              <a:t>	1	 	0 0 1</a:t>
            </a:r>
            <a:endParaRPr sz="1600">
              <a:sym typeface="Symbol" panose="05050102010706020507" pitchFamily="-84" charset="2"/>
            </a:endParaRPr>
          </a:p>
          <a:p>
            <a:pPr defTabSz="914400">
              <a:lnSpc>
                <a:spcPct val="90000"/>
              </a:lnSpc>
              <a:tabLst>
                <a:tab pos="1833880" algn="l"/>
                <a:tab pos="4459605" algn="l"/>
                <a:tab pos="5196205" algn="l"/>
                <a:tab pos="5888355" algn="l"/>
              </a:tabLst>
            </a:pPr>
            <a:r>
              <a:rPr>
                <a:sym typeface="Symbol" panose="05050102010706020507" pitchFamily="-84" charset="2"/>
              </a:rPr>
              <a:t>Ask manager to create a group (unique name), say G, and add some users to the group.</a:t>
            </a:r>
            <a:endParaRPr>
              <a:sym typeface="Symbol" panose="05050102010706020507" pitchFamily="-84" charset="2"/>
            </a:endParaRPr>
          </a:p>
          <a:p>
            <a:pPr defTabSz="914400">
              <a:lnSpc>
                <a:spcPct val="90000"/>
              </a:lnSpc>
              <a:tabLst>
                <a:tab pos="1833880" algn="l"/>
                <a:tab pos="4459605" algn="l"/>
                <a:tab pos="5196205" algn="l"/>
                <a:tab pos="5888355" algn="l"/>
              </a:tabLst>
            </a:pPr>
            <a:r>
              <a:rPr>
                <a:sym typeface="Symbol" panose="05050102010706020507" pitchFamily="-84" charset="2"/>
              </a:rPr>
              <a:t>For a particular file (say </a:t>
            </a:r>
            <a:r>
              <a:rPr i="1">
                <a:sym typeface="Symbol" panose="05050102010706020507" pitchFamily="-84" charset="2"/>
              </a:rPr>
              <a:t>game</a:t>
            </a:r>
            <a:r>
              <a:rPr>
                <a:sym typeface="Symbol" panose="05050102010706020507" pitchFamily="-84" charset="2"/>
              </a:rPr>
              <a:t>) or subdirectory, define an appropriate access.</a:t>
            </a:r>
            <a:endParaRPr>
              <a:sym typeface="Symbol" panose="05050102010706020507" pitchFamily="-84" charset="2"/>
            </a:endParaRPr>
          </a:p>
        </p:txBody>
      </p:sp>
      <p:sp>
        <p:nvSpPr>
          <p:cNvPr id="87043" name="Text Box 4"/>
          <p:cNvSpPr txBox="1"/>
          <p:nvPr/>
        </p:nvSpPr>
        <p:spPr>
          <a:xfrm>
            <a:off x="3397250" y="4884738"/>
            <a:ext cx="635000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>
              <a:spcBef>
                <a:spcPct val="50000"/>
              </a:spcBef>
            </a:pPr>
            <a:r>
              <a:rPr sz="1200" b="1" dirty="0">
                <a:latin typeface="Helvetica" pitchFamily="-84" charset="0"/>
              </a:rPr>
              <a:t>owner</a:t>
            </a:r>
            <a:endParaRPr sz="1200" b="1" dirty="0">
              <a:latin typeface="Helvetica" pitchFamily="-84" charset="0"/>
            </a:endParaRPr>
          </a:p>
        </p:txBody>
      </p:sp>
      <p:sp>
        <p:nvSpPr>
          <p:cNvPr id="87044" name="Text Box 5"/>
          <p:cNvSpPr txBox="1"/>
          <p:nvPr/>
        </p:nvSpPr>
        <p:spPr>
          <a:xfrm>
            <a:off x="4049713" y="4884738"/>
            <a:ext cx="617537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>
              <a:spcBef>
                <a:spcPct val="50000"/>
              </a:spcBef>
            </a:pPr>
            <a:r>
              <a:rPr sz="1200" b="1" dirty="0">
                <a:latin typeface="Helvetica" pitchFamily="-84" charset="0"/>
              </a:rPr>
              <a:t>group</a:t>
            </a:r>
            <a:endParaRPr sz="1200" b="1" dirty="0">
              <a:latin typeface="Helvetica" pitchFamily="-84" charset="0"/>
            </a:endParaRPr>
          </a:p>
        </p:txBody>
      </p:sp>
      <p:sp>
        <p:nvSpPr>
          <p:cNvPr id="87045" name="Text Box 6"/>
          <p:cNvSpPr txBox="1"/>
          <p:nvPr/>
        </p:nvSpPr>
        <p:spPr>
          <a:xfrm>
            <a:off x="4787900" y="4884738"/>
            <a:ext cx="635000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>
              <a:spcBef>
                <a:spcPct val="50000"/>
              </a:spcBef>
            </a:pPr>
            <a:r>
              <a:rPr sz="1200" b="1" dirty="0">
                <a:latin typeface="Helvetica" pitchFamily="-84" charset="0"/>
              </a:rPr>
              <a:t>public</a:t>
            </a:r>
            <a:endParaRPr sz="1200" b="1" dirty="0">
              <a:latin typeface="Helvetica" pitchFamily="-84" charset="0"/>
            </a:endParaRPr>
          </a:p>
        </p:txBody>
      </p:sp>
      <p:sp>
        <p:nvSpPr>
          <p:cNvPr id="87046" name="Text Box 7"/>
          <p:cNvSpPr txBox="1"/>
          <p:nvPr/>
        </p:nvSpPr>
        <p:spPr>
          <a:xfrm>
            <a:off x="3452813" y="5399088"/>
            <a:ext cx="684212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>
              <a:spcBef>
                <a:spcPct val="50000"/>
              </a:spcBef>
            </a:pPr>
            <a:r>
              <a:rPr sz="1200" b="1" dirty="0">
                <a:latin typeface="Helvetica" pitchFamily="-84" charset="0"/>
              </a:rPr>
              <a:t>chmod</a:t>
            </a:r>
            <a:endParaRPr sz="1200" b="1" dirty="0">
              <a:latin typeface="Helvetica" pitchFamily="-84" charset="0"/>
            </a:endParaRPr>
          </a:p>
        </p:txBody>
      </p:sp>
      <p:sp>
        <p:nvSpPr>
          <p:cNvPr id="87047" name="Text Box 8"/>
          <p:cNvSpPr txBox="1"/>
          <p:nvPr/>
        </p:nvSpPr>
        <p:spPr>
          <a:xfrm>
            <a:off x="4108450" y="5399088"/>
            <a:ext cx="436563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>
              <a:spcBef>
                <a:spcPct val="50000"/>
              </a:spcBef>
            </a:pPr>
            <a:r>
              <a:rPr sz="1200" b="1" dirty="0">
                <a:latin typeface="Helvetica" pitchFamily="-84" charset="0"/>
              </a:rPr>
              <a:t>761</a:t>
            </a:r>
            <a:endParaRPr sz="1200" b="1" dirty="0">
              <a:latin typeface="Helvetica" pitchFamily="-84" charset="0"/>
            </a:endParaRPr>
          </a:p>
        </p:txBody>
      </p:sp>
      <p:sp>
        <p:nvSpPr>
          <p:cNvPr id="87048" name="Text Box 9"/>
          <p:cNvSpPr txBox="1"/>
          <p:nvPr/>
        </p:nvSpPr>
        <p:spPr>
          <a:xfrm>
            <a:off x="4583113" y="5399088"/>
            <a:ext cx="581025" cy="27463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ctr">
              <a:spcBef>
                <a:spcPct val="50000"/>
              </a:spcBef>
            </a:pPr>
            <a:r>
              <a:rPr sz="1200" b="1" dirty="0">
                <a:latin typeface="Helvetica" pitchFamily="-84" charset="0"/>
              </a:rPr>
              <a:t>game</a:t>
            </a:r>
            <a:endParaRPr sz="1200" b="1" dirty="0">
              <a:latin typeface="Helvetica" pitchFamily="-84" charset="0"/>
            </a:endParaRPr>
          </a:p>
        </p:txBody>
      </p:sp>
      <p:sp>
        <p:nvSpPr>
          <p:cNvPr id="87049" name="Line 10"/>
          <p:cNvSpPr/>
          <p:nvPr/>
        </p:nvSpPr>
        <p:spPr>
          <a:xfrm>
            <a:off x="3736975" y="5065713"/>
            <a:ext cx="461963" cy="3317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7050" name="Line 11"/>
          <p:cNvSpPr/>
          <p:nvPr/>
        </p:nvSpPr>
        <p:spPr>
          <a:xfrm>
            <a:off x="4343400" y="5108575"/>
            <a:ext cx="0" cy="2746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7051" name="Line 12"/>
          <p:cNvSpPr/>
          <p:nvPr/>
        </p:nvSpPr>
        <p:spPr>
          <a:xfrm flipH="1">
            <a:off x="4494213" y="5080000"/>
            <a:ext cx="600075" cy="3460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7052" name="Rectangle 13"/>
          <p:cNvSpPr/>
          <p:nvPr/>
        </p:nvSpPr>
        <p:spPr>
          <a:xfrm>
            <a:off x="798513" y="5643563"/>
            <a:ext cx="7029450" cy="8080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defTabSz="914400">
              <a:spcBef>
                <a:spcPct val="20000"/>
              </a:spcBef>
              <a:buClr>
                <a:schemeClr val="folHlink"/>
              </a:buClr>
              <a:buFont typeface="Monotype Sorts" pitchFamily="-84" charset="2"/>
              <a:tabLst>
                <a:tab pos="1833880" algn="l"/>
                <a:tab pos="4459605" algn="l"/>
                <a:tab pos="5196205" algn="l"/>
                <a:tab pos="5888355" algn="l"/>
              </a:tabLst>
            </a:pPr>
            <a:r>
              <a:rPr>
                <a:latin typeface="Arial" panose="020B0604020202020204" pitchFamily="34" charset="0"/>
                <a:sym typeface="Symbol" panose="05050102010706020507" pitchFamily="-84" charset="2"/>
              </a:rPr>
              <a:t>Attach a group to a file</a:t>
            </a:r>
            <a:br>
              <a:rPr>
                <a:latin typeface="Arial" panose="020B0604020202020204" pitchFamily="34" charset="0"/>
                <a:sym typeface="Symbol" panose="05050102010706020507" pitchFamily="-84" charset="2"/>
              </a:rPr>
            </a:br>
            <a:r>
              <a:rPr>
                <a:latin typeface="Arial" panose="020B0604020202020204" pitchFamily="34" charset="0"/>
                <a:sym typeface="Symbol" panose="05050102010706020507" pitchFamily="-84" charset="2"/>
              </a:rPr>
              <a:t>	         </a:t>
            </a:r>
            <a:r>
              <a:rPr b="1" err="1">
                <a:latin typeface="Courier New" panose="02070309020205020404" pitchFamily="-84" charset="0"/>
                <a:cs typeface="Courier New" panose="02070309020205020404" pitchFamily="-84" charset="0"/>
                <a:sym typeface="Symbol" panose="05050102010706020507" pitchFamily="-84" charset="2"/>
              </a:rPr>
              <a:t>chgrp</a:t>
            </a:r>
            <a:r>
              <a:rPr b="1">
                <a:latin typeface="Courier New" panose="02070309020205020404" pitchFamily="-84" charset="0"/>
                <a:cs typeface="Courier New" panose="02070309020205020404" pitchFamily="-84" charset="0"/>
                <a:sym typeface="Symbol" panose="05050102010706020507" pitchFamily="-84" charset="2"/>
              </a:rPr>
              <a:t>     G    game</a:t>
            </a:r>
            <a:endParaRPr b="1">
              <a:latin typeface="Courier New" panose="02070309020205020404" pitchFamily="-84" charset="0"/>
              <a:ea typeface="Courier New" panose="02070309020205020404" pitchFamily="-84" charset="0"/>
              <a:sym typeface="Symbol" panose="05050102010706020507" pitchFamily="-84" charset="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89" name="Rectangle 2"/>
          <p:cNvSpPr>
            <a:spLocks noGrp="1"/>
          </p:cNvSpPr>
          <p:nvPr>
            <p:ph type="title"/>
          </p:nvPr>
        </p:nvSpPr>
        <p:spPr>
          <a:xfrm>
            <a:off x="825500" y="258763"/>
            <a:ext cx="8077200" cy="6096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sz="2800"/>
              <a:t>Windows 7 Access-Control List Management</a:t>
            </a:r>
            <a:endParaRPr sz="2800"/>
          </a:p>
        </p:txBody>
      </p:sp>
      <p:pic>
        <p:nvPicPr>
          <p:cNvPr id="89090" name="Picture 2" descr="11_16.pd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0288" y="882650"/>
            <a:ext cx="4075112" cy="56086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Rectangle 2"/>
          <p:cNvSpPr>
            <a:spLocks noGrp="1"/>
          </p:cNvSpPr>
          <p:nvPr>
            <p:ph type="title"/>
          </p:nvPr>
        </p:nvSpPr>
        <p:spPr>
          <a:xfrm>
            <a:off x="949325" y="277813"/>
            <a:ext cx="7737475" cy="57626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dirty="0"/>
              <a:t>A Sample UNIX Directory Listing</a:t>
            </a:r>
            <a:endParaRPr dirty="0"/>
          </a:p>
        </p:txBody>
      </p:sp>
      <p:pic>
        <p:nvPicPr>
          <p:cNvPr id="91138" name="Picture 4"/>
          <p:cNvPicPr>
            <a:picLocks noChangeAspect="1"/>
          </p:cNvPicPr>
          <p:nvPr>
            <p:ph idx="1"/>
          </p:nvPr>
        </p:nvPicPr>
        <p:blipFill>
          <a:blip r:embed="rId1"/>
          <a:srcRect l="722" t="27065" r="722" b="27065"/>
          <a:stretch>
            <a:fillRect/>
          </a:stretch>
        </p:blipFill>
        <p:spPr>
          <a:xfrm>
            <a:off x="1079500" y="2003425"/>
            <a:ext cx="7350125" cy="3360738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b" anchorCtr="0"/>
          <a:p>
            <a:pPr eaLnBrk="1" hangingPunct="1">
              <a:buClrTx/>
              <a:buSzTx/>
              <a:buFontTx/>
            </a:pPr>
            <a:r>
              <a:rPr dirty="0">
                <a:latin typeface="+mj-lt"/>
                <a:ea typeface="MS PGothic" panose="020B0600070205080204" pitchFamily="-84" charset="-128"/>
                <a:cs typeface="MS PGothic" panose="020B0600070205080204" pitchFamily="-84" charset="-128"/>
              </a:rPr>
              <a:t>End of Chapter 11</a:t>
            </a:r>
            <a:endParaRPr dirty="0">
              <a:latin typeface="+mj-lt"/>
              <a:ea typeface="MS PGothic" panose="020B0600070205080204" pitchFamily="-84" charset="-128"/>
              <a:cs typeface="MS PGothic" panose="020B0600070205080204" pitchFamily="-8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dirty="0"/>
              <a:t>File Concept</a:t>
            </a:r>
            <a:endParaRPr dirty="0"/>
          </a:p>
        </p:txBody>
      </p:sp>
      <p:sp>
        <p:nvSpPr>
          <p:cNvPr id="1126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t>Contiguous logical address space</a:t>
            </a:r>
            <a:br/>
          </a:p>
          <a:p>
            <a:r>
              <a:t>Types: </a:t>
            </a:r>
          </a:p>
          <a:p>
            <a:pPr lvl="1"/>
            <a:r>
              <a:t>Data</a:t>
            </a:r>
          </a:p>
          <a:p>
            <a:pPr lvl="2"/>
            <a:r>
              <a:t>numeric</a:t>
            </a:r>
          </a:p>
          <a:p>
            <a:pPr lvl="2"/>
            <a:r>
              <a:t>character</a:t>
            </a:r>
          </a:p>
          <a:p>
            <a:pPr lvl="2"/>
            <a:r>
              <a:t>binary</a:t>
            </a:r>
          </a:p>
          <a:p>
            <a:pPr lvl="1"/>
            <a:r>
              <a:t>Program</a:t>
            </a:r>
          </a:p>
          <a:p>
            <a:pPr lvl="1"/>
          </a:p>
          <a:p>
            <a:r>
              <a:t>Contents defined by file</a:t>
            </a:r>
            <a:r>
              <a:rPr lang="en-US" altLang="en-US"/>
              <a:t>’</a:t>
            </a:r>
            <a:r>
              <a:t>s creator</a:t>
            </a:r>
          </a:p>
          <a:p>
            <a:pPr lvl="1"/>
            <a:r>
              <a:t>Many types</a:t>
            </a:r>
          </a:p>
          <a:p>
            <a:pPr lvl="2"/>
            <a:r>
              <a:t>Consider </a:t>
            </a:r>
            <a:r>
              <a:rPr b="1">
                <a:solidFill>
                  <a:srgbClr val="3366FF"/>
                </a:solidFill>
                <a:ea typeface="MS PGothic" panose="020B0600070205080204" pitchFamily="-84" charset="-128"/>
              </a:rPr>
              <a:t>text file, source file, executable file</a:t>
            </a:r>
            <a:endParaRPr b="1">
              <a:solidFill>
                <a:srgbClr val="3366FF"/>
              </a:solidFill>
              <a:ea typeface="MS PGothic" panose="020B0600070205080204" pitchFamily="-8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dirty="0"/>
              <a:t>File Attributes</a:t>
            </a:r>
            <a:endParaRPr dirty="0"/>
          </a:p>
        </p:txBody>
      </p:sp>
      <p:sp>
        <p:nvSpPr>
          <p:cNvPr id="1331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b="1"/>
              <a:t>Name</a:t>
            </a:r>
            <a:r>
              <a:t> – only information kept in human-readable form</a:t>
            </a:r>
          </a:p>
          <a:p>
            <a:r>
              <a:rPr b="1"/>
              <a:t>Identifier</a:t>
            </a:r>
            <a:r>
              <a:t> – unique tag (number) identifies file within file system</a:t>
            </a:r>
          </a:p>
          <a:p>
            <a:r>
              <a:rPr b="1"/>
              <a:t>Type</a:t>
            </a:r>
            <a:r>
              <a:t> – needed for systems that support different types</a:t>
            </a:r>
          </a:p>
          <a:p>
            <a:r>
              <a:rPr b="1"/>
              <a:t>Location</a:t>
            </a:r>
            <a:r>
              <a:t> – pointer to file location on device</a:t>
            </a:r>
          </a:p>
          <a:p>
            <a:r>
              <a:rPr b="1"/>
              <a:t>Size</a:t>
            </a:r>
            <a:r>
              <a:t> – current file size</a:t>
            </a:r>
          </a:p>
          <a:p>
            <a:r>
              <a:rPr b="1"/>
              <a:t>Protection</a:t>
            </a:r>
            <a:r>
              <a:t> – controls who can do reading, writing, executing</a:t>
            </a:r>
          </a:p>
          <a:p>
            <a:r>
              <a:rPr b="1"/>
              <a:t>Time, date, and user identification</a:t>
            </a:r>
            <a:r>
              <a:t> – data for protection, security, and usage monitoring</a:t>
            </a:r>
          </a:p>
          <a:p>
            <a:r>
              <a:t>Information about files are kept in the directory structure, which is maintained on the disk</a:t>
            </a:r>
          </a:p>
          <a:p>
            <a:r>
              <a:t>Many variations, including extended file attributes such as file checksum</a:t>
            </a:r>
          </a:p>
          <a:p>
            <a:r>
              <a:t>Information kept in the directory structure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dirty="0"/>
              <a:t>File Operations</a:t>
            </a:r>
            <a:endParaRPr dirty="0"/>
          </a:p>
        </p:txBody>
      </p:sp>
      <p:sp>
        <p:nvSpPr>
          <p:cNvPr id="17410" name="Rectangle 3"/>
          <p:cNvSpPr>
            <a:spLocks noGrp="1"/>
          </p:cNvSpPr>
          <p:nvPr>
            <p:ph idx="1"/>
          </p:nvPr>
        </p:nvSpPr>
        <p:spPr>
          <a:xfrm>
            <a:off x="806450" y="1233488"/>
            <a:ext cx="7727950" cy="4530725"/>
          </a:xfrm>
        </p:spPr>
        <p:txBody>
          <a:bodyPr vert="horz" wrap="square" lIns="91440" tIns="45720" rIns="91440" bIns="45720" anchor="t" anchorCtr="0"/>
          <a:p>
            <a:r>
              <a:t>File is an </a:t>
            </a:r>
            <a:r>
              <a:rPr b="1"/>
              <a:t>abstract data type</a:t>
            </a:r>
            <a:endParaRPr b="1"/>
          </a:p>
          <a:p>
            <a:r>
              <a:rPr b="1"/>
              <a:t>Create</a:t>
            </a:r>
            <a:endParaRPr b="1"/>
          </a:p>
          <a:p>
            <a:r>
              <a:rPr b="1"/>
              <a:t>Write – </a:t>
            </a:r>
            <a:r>
              <a:t>at</a:t>
            </a:r>
            <a:r>
              <a:rPr b="1"/>
              <a:t> </a:t>
            </a:r>
            <a:r>
              <a:rPr b="1">
                <a:solidFill>
                  <a:srgbClr val="3366FF"/>
                </a:solidFill>
              </a:rPr>
              <a:t>write pointer </a:t>
            </a:r>
            <a:r>
              <a:t>location</a:t>
            </a:r>
          </a:p>
          <a:p>
            <a:r>
              <a:rPr b="1"/>
              <a:t>Read – </a:t>
            </a:r>
            <a:r>
              <a:t>at</a:t>
            </a:r>
            <a:r>
              <a:rPr b="1"/>
              <a:t> </a:t>
            </a:r>
            <a:r>
              <a:rPr b="1">
                <a:solidFill>
                  <a:srgbClr val="3366FF"/>
                </a:solidFill>
              </a:rPr>
              <a:t>read pointer </a:t>
            </a:r>
            <a:r>
              <a:t>location</a:t>
            </a:r>
          </a:p>
          <a:p>
            <a:r>
              <a:rPr b="1"/>
              <a:t>Reposition within file - </a:t>
            </a:r>
            <a:r>
              <a:rPr b="1">
                <a:solidFill>
                  <a:srgbClr val="3366FF"/>
                </a:solidFill>
              </a:rPr>
              <a:t>seek</a:t>
            </a:r>
            <a:endParaRPr b="1">
              <a:solidFill>
                <a:srgbClr val="3366FF"/>
              </a:solidFill>
            </a:endParaRPr>
          </a:p>
          <a:p>
            <a:r>
              <a:rPr b="1"/>
              <a:t>Delete</a:t>
            </a:r>
            <a:endParaRPr b="1"/>
          </a:p>
          <a:p>
            <a:r>
              <a:rPr b="1"/>
              <a:t>Truncate</a:t>
            </a:r>
            <a:endParaRPr b="1"/>
          </a:p>
          <a:p>
            <a:r>
              <a:rPr b="1" i="1"/>
              <a:t>Open(F</a:t>
            </a:r>
            <a:r>
              <a:rPr b="1" i="1" baseline="-25000"/>
              <a:t>i</a:t>
            </a:r>
            <a:r>
              <a:rPr b="1" i="1"/>
              <a:t>)</a:t>
            </a:r>
            <a:r>
              <a:rPr b="1"/>
              <a:t> </a:t>
            </a:r>
            <a:r>
              <a:t>– search the directory structure on disk for entry </a:t>
            </a:r>
            <a:r>
              <a:rPr b="1" i="1"/>
              <a:t>F</a:t>
            </a:r>
            <a:r>
              <a:rPr b="1" i="1" baseline="-25000"/>
              <a:t>i</a:t>
            </a:r>
            <a:r>
              <a:t>, and move the content of entry to memory</a:t>
            </a:r>
          </a:p>
          <a:p>
            <a:r>
              <a:rPr b="1" i="1"/>
              <a:t>Close (F</a:t>
            </a:r>
            <a:r>
              <a:rPr b="1" i="1" baseline="-25000"/>
              <a:t>i</a:t>
            </a:r>
            <a:r>
              <a:rPr b="1" i="1"/>
              <a:t>)</a:t>
            </a:r>
            <a:r>
              <a:rPr b="1"/>
              <a:t> </a:t>
            </a:r>
            <a:r>
              <a:t>– move the content of entry</a:t>
            </a:r>
            <a:r>
              <a:rPr b="1"/>
              <a:t> </a:t>
            </a:r>
            <a:r>
              <a:rPr b="1" i="1"/>
              <a:t>F</a:t>
            </a:r>
            <a:r>
              <a:rPr b="1" i="1" baseline="-25000"/>
              <a:t>i</a:t>
            </a:r>
            <a:r>
              <a:rPr b="1"/>
              <a:t> </a:t>
            </a:r>
            <a:r>
              <a:t>in memory to directory structure on disk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dirty="0"/>
              <a:t>Open File Locking</a:t>
            </a:r>
            <a:endParaRPr dirty="0"/>
          </a:p>
        </p:txBody>
      </p:sp>
      <p:sp>
        <p:nvSpPr>
          <p:cNvPr id="21506" name="Rectangle 3"/>
          <p:cNvSpPr>
            <a:spLocks noGrp="1"/>
          </p:cNvSpPr>
          <p:nvPr>
            <p:ph idx="1"/>
          </p:nvPr>
        </p:nvSpPr>
        <p:spPr>
          <a:xfrm>
            <a:off x="806450" y="1233488"/>
            <a:ext cx="7797800" cy="4530725"/>
          </a:xfrm>
        </p:spPr>
        <p:txBody>
          <a:bodyPr vert="horz" wrap="square" lIns="91440" tIns="45720" rIns="91440" bIns="45720" anchor="t" anchorCtr="0"/>
          <a:p>
            <a:r>
              <a:t>Provided by some operating systems and file systems</a:t>
            </a:r>
          </a:p>
          <a:p>
            <a:pPr lvl="1"/>
            <a:r>
              <a:t>Similar to reader-writer locks</a:t>
            </a:r>
          </a:p>
          <a:p>
            <a:pPr lvl="1"/>
            <a:r>
              <a:rPr b="1">
                <a:solidFill>
                  <a:srgbClr val="3366FF"/>
                </a:solidFill>
                <a:ea typeface="MS PGothic" panose="020B0600070205080204" pitchFamily="-84" charset="-128"/>
              </a:rPr>
              <a:t>Shared</a:t>
            </a:r>
            <a:r>
              <a:t> </a:t>
            </a:r>
            <a:r>
              <a:rPr b="1">
                <a:solidFill>
                  <a:srgbClr val="3366FF"/>
                </a:solidFill>
                <a:ea typeface="MS PGothic" panose="020B0600070205080204" pitchFamily="-84" charset="-128"/>
              </a:rPr>
              <a:t>lock</a:t>
            </a:r>
            <a:r>
              <a:t> similar to reader lock – several processes can acquire concurrently</a:t>
            </a:r>
          </a:p>
          <a:p>
            <a:pPr lvl="1"/>
            <a:r>
              <a:rPr b="1">
                <a:solidFill>
                  <a:srgbClr val="3366FF"/>
                </a:solidFill>
                <a:ea typeface="MS PGothic" panose="020B0600070205080204" pitchFamily="-84" charset="-128"/>
              </a:rPr>
              <a:t>Exclusive lock </a:t>
            </a:r>
            <a:r>
              <a:t>similar to writer lock</a:t>
            </a:r>
          </a:p>
          <a:p/>
          <a:p>
            <a:r>
              <a:t>Mediates access to a file</a:t>
            </a:r>
          </a:p>
          <a:p/>
          <a:p>
            <a:r>
              <a:t>Mandatory or advisory:</a:t>
            </a:r>
          </a:p>
          <a:p>
            <a:pPr lvl="1"/>
            <a:r>
              <a:rPr b="1">
                <a:solidFill>
                  <a:srgbClr val="3366FF"/>
                </a:solidFill>
                <a:ea typeface="MS PGothic" panose="020B0600070205080204" pitchFamily="-84" charset="-128"/>
              </a:rPr>
              <a:t>Mandatory</a:t>
            </a:r>
            <a:r>
              <a:t> – access is denied depending on locks held and requested</a:t>
            </a:r>
          </a:p>
          <a:p>
            <a:pPr lvl="1"/>
            <a:r>
              <a:rPr b="1">
                <a:solidFill>
                  <a:srgbClr val="3366FF"/>
                </a:solidFill>
                <a:ea typeface="MS PGothic" panose="020B0600070205080204" pitchFamily="-84" charset="-128"/>
              </a:rPr>
              <a:t>Advisory</a:t>
            </a:r>
            <a:r>
              <a:t> – processes can find status of locks and decide what to do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2"/>
          <p:cNvSpPr>
            <a:spLocks noGrp="1"/>
          </p:cNvSpPr>
          <p:nvPr>
            <p:ph type="title"/>
          </p:nvPr>
        </p:nvSpPr>
        <p:spPr>
          <a:xfrm>
            <a:off x="868363" y="277813"/>
            <a:ext cx="7818437" cy="57626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dirty="0"/>
              <a:t>File Types – Name, Extension</a:t>
            </a:r>
            <a:endParaRPr dirty="0"/>
          </a:p>
        </p:txBody>
      </p:sp>
      <p:pic>
        <p:nvPicPr>
          <p:cNvPr id="27650" name="Picture 4"/>
          <p:cNvPicPr>
            <a:picLocks noChangeAspect="1"/>
          </p:cNvPicPr>
          <p:nvPr/>
        </p:nvPicPr>
        <p:blipFill>
          <a:blip r:embed="rId1"/>
          <a:srcRect l="15715" t="1186" r="15715" b="1186"/>
          <a:stretch>
            <a:fillRect/>
          </a:stretch>
        </p:blipFill>
        <p:spPr>
          <a:xfrm>
            <a:off x="2209800" y="1250950"/>
            <a:ext cx="4654550" cy="4970463"/>
          </a:xfrm>
          <a:prstGeom prst="rect">
            <a:avLst/>
          </a:prstGeom>
          <a:noFill/>
          <a:ln w="38100" cap="flat" cmpd="dbl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2"/>
          <p:cNvSpPr>
            <a:spLocks noGrp="1"/>
          </p:cNvSpPr>
          <p:nvPr>
            <p:ph type="title"/>
          </p:nvPr>
        </p:nvSpPr>
        <p:spPr>
          <a:xfrm>
            <a:off x="909638" y="277813"/>
            <a:ext cx="7777162" cy="576262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dirty="0"/>
              <a:t>File Structure</a:t>
            </a:r>
            <a:endParaRPr dirty="0"/>
          </a:p>
        </p:txBody>
      </p:sp>
      <p:sp>
        <p:nvSpPr>
          <p:cNvPr id="29698" name="Rectangle 3"/>
          <p:cNvSpPr>
            <a:spLocks noGrp="1"/>
          </p:cNvSpPr>
          <p:nvPr>
            <p:ph idx="1"/>
          </p:nvPr>
        </p:nvSpPr>
        <p:spPr>
          <a:xfrm>
            <a:off x="806450" y="1233488"/>
            <a:ext cx="7686675" cy="4530725"/>
          </a:xfrm>
        </p:spPr>
        <p:txBody>
          <a:bodyPr vert="horz" wrap="square" lIns="91440" tIns="45720" rIns="91440" bIns="45720" anchor="t" anchorCtr="0"/>
          <a:p>
            <a:pPr>
              <a:lnSpc>
                <a:spcPct val="90000"/>
              </a:lnSpc>
            </a:pPr>
            <a:r>
              <a:rPr dirty="0"/>
              <a:t>None - sequence of words, bytes</a:t>
            </a:r>
            <a:endParaRPr dirty="0"/>
          </a:p>
          <a:p>
            <a:pPr>
              <a:lnSpc>
                <a:spcPct val="90000"/>
              </a:lnSpc>
            </a:pPr>
            <a:r>
              <a:rPr dirty="0"/>
              <a:t>Simple record structure</a:t>
            </a:r>
            <a:endParaRPr dirty="0"/>
          </a:p>
          <a:p>
            <a:pPr lvl="1">
              <a:lnSpc>
                <a:spcPct val="90000"/>
              </a:lnSpc>
            </a:pPr>
            <a:r>
              <a:rPr dirty="0"/>
              <a:t>Lines </a:t>
            </a:r>
            <a:endParaRPr dirty="0"/>
          </a:p>
          <a:p>
            <a:pPr lvl="1">
              <a:lnSpc>
                <a:spcPct val="90000"/>
              </a:lnSpc>
            </a:pPr>
            <a:r>
              <a:rPr dirty="0"/>
              <a:t>Fixed length</a:t>
            </a:r>
            <a:endParaRPr dirty="0"/>
          </a:p>
          <a:p>
            <a:pPr lvl="1">
              <a:lnSpc>
                <a:spcPct val="90000"/>
              </a:lnSpc>
            </a:pPr>
            <a:r>
              <a:rPr dirty="0"/>
              <a:t>Variable length</a:t>
            </a:r>
            <a:endParaRPr dirty="0"/>
          </a:p>
          <a:p>
            <a:pPr>
              <a:lnSpc>
                <a:spcPct val="90000"/>
              </a:lnSpc>
            </a:pPr>
            <a:r>
              <a:rPr dirty="0"/>
              <a:t>Complex Structures</a:t>
            </a:r>
            <a:endParaRPr dirty="0"/>
          </a:p>
          <a:p>
            <a:pPr lvl="1">
              <a:lnSpc>
                <a:spcPct val="90000"/>
              </a:lnSpc>
            </a:pPr>
            <a:r>
              <a:rPr dirty="0"/>
              <a:t>Formatted document</a:t>
            </a:r>
            <a:endParaRPr dirty="0"/>
          </a:p>
          <a:p>
            <a:pPr lvl="1">
              <a:lnSpc>
                <a:spcPct val="90000"/>
              </a:lnSpc>
            </a:pPr>
            <a:r>
              <a:rPr dirty="0"/>
              <a:t>Relocatable load file	</a:t>
            </a:r>
            <a:endParaRPr dirty="0"/>
          </a:p>
          <a:p>
            <a:pPr>
              <a:lnSpc>
                <a:spcPct val="90000"/>
              </a:lnSpc>
            </a:pPr>
            <a:r>
              <a:rPr dirty="0"/>
              <a:t>Can simulate last two with first method by inserting appropriate control characters</a:t>
            </a:r>
            <a:endParaRPr dirty="0"/>
          </a:p>
          <a:p>
            <a:pPr>
              <a:lnSpc>
                <a:spcPct val="90000"/>
              </a:lnSpc>
            </a:pPr>
            <a:r>
              <a:rPr dirty="0"/>
              <a:t>Who decides:</a:t>
            </a:r>
            <a:endParaRPr dirty="0"/>
          </a:p>
          <a:p>
            <a:pPr lvl="1">
              <a:lnSpc>
                <a:spcPct val="90000"/>
              </a:lnSpc>
            </a:pPr>
            <a:r>
              <a:rPr dirty="0"/>
              <a:t>Operating system</a:t>
            </a:r>
            <a:endParaRPr dirty="0"/>
          </a:p>
          <a:p>
            <a:pPr lvl="1">
              <a:lnSpc>
                <a:spcPct val="90000"/>
              </a:lnSpc>
            </a:pPr>
            <a:r>
              <a:rPr dirty="0"/>
              <a:t>Program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-8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-84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0</TotalTime>
  <Words>8473</Words>
  <Application>WPS Presentation</Application>
  <PresentationFormat/>
  <Paragraphs>347</Paragraphs>
  <Slides>37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3" baseType="lpstr">
      <vt:lpstr>Arial</vt:lpstr>
      <vt:lpstr>SimSun</vt:lpstr>
      <vt:lpstr>Wingdings</vt:lpstr>
      <vt:lpstr>Verdana</vt:lpstr>
      <vt:lpstr>MS PGothic</vt:lpstr>
      <vt:lpstr>Times New Roman</vt:lpstr>
      <vt:lpstr>Helvetica</vt:lpstr>
      <vt:lpstr>Monotype Sorts</vt:lpstr>
      <vt:lpstr>Webdings</vt:lpstr>
      <vt:lpstr>Microsoft YaHei</vt:lpstr>
      <vt:lpstr>Arial Unicode MS</vt:lpstr>
      <vt:lpstr>Courier New</vt:lpstr>
      <vt:lpstr>Monotype Sorts</vt:lpstr>
      <vt:lpstr>Wingdings</vt:lpstr>
      <vt:lpstr>Symbol</vt:lpstr>
      <vt:lpstr>os-8</vt:lpstr>
      <vt:lpstr>Chapter 11:   File-System Interface</vt:lpstr>
      <vt:lpstr>Chapter 11:  File-System Interface</vt:lpstr>
      <vt:lpstr>Objectives</vt:lpstr>
      <vt:lpstr>File Concept</vt:lpstr>
      <vt:lpstr>File Attributes</vt:lpstr>
      <vt:lpstr>File Operations</vt:lpstr>
      <vt:lpstr>Open File Locking</vt:lpstr>
      <vt:lpstr>File Types – Name, Extension</vt:lpstr>
      <vt:lpstr>File Structure</vt:lpstr>
      <vt:lpstr>Sequential-access File</vt:lpstr>
      <vt:lpstr>Example of Index and Relative Files</vt:lpstr>
      <vt:lpstr>Directory Structure</vt:lpstr>
      <vt:lpstr>Disk Structure</vt:lpstr>
      <vt:lpstr>A Typical File-system Organization</vt:lpstr>
      <vt:lpstr>Types of File Systems</vt:lpstr>
      <vt:lpstr>Operations Performed on Directory</vt:lpstr>
      <vt:lpstr>Organize the Directory (Logically) to Obtain</vt:lpstr>
      <vt:lpstr>Single-Level Directory</vt:lpstr>
      <vt:lpstr>Two-Level Directory</vt:lpstr>
      <vt:lpstr>Tree-Structured Directories</vt:lpstr>
      <vt:lpstr>Tree-Structured Directories (Cont.)</vt:lpstr>
      <vt:lpstr>Tree-Structured Directories (Cont)</vt:lpstr>
      <vt:lpstr>Acyclic-Graph Directories</vt:lpstr>
      <vt:lpstr>Acyclic-Graph Directories (Cont.)</vt:lpstr>
      <vt:lpstr>General Graph Directory</vt:lpstr>
      <vt:lpstr>General Graph Directory (Cont.)</vt:lpstr>
      <vt:lpstr>File System Mounting</vt:lpstr>
      <vt:lpstr>Mount Point</vt:lpstr>
      <vt:lpstr>File Sharing</vt:lpstr>
      <vt:lpstr>File Sharing – Remote File Systems</vt:lpstr>
      <vt:lpstr>File Sharing – Failure Modes</vt:lpstr>
      <vt:lpstr>File Sharing – Consistency Semantics</vt:lpstr>
      <vt:lpstr>Protection</vt:lpstr>
      <vt:lpstr>Access Lists and Groups</vt:lpstr>
      <vt:lpstr>Windows 7 Access-Control List Management</vt:lpstr>
      <vt:lpstr>A Sample UNIX Directory Listing</vt:lpstr>
      <vt:lpstr>End of Chapter 11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meesam raza</cp:lastModifiedBy>
  <cp:revision>97</cp:revision>
  <dcterms:created xsi:type="dcterms:W3CDTF">2004-10-07T18:29:00Z</dcterms:created>
  <dcterms:modified xsi:type="dcterms:W3CDTF">2024-05-19T19:45:25Z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7F1268ECB9C649CE9C7BA9FE3DC3C700_13</vt:lpwstr>
  </property>
  <property fmtid="{D5CDD505-2E9C-101B-9397-08002B2CF9AE}" pid="3" name="KSOProductBuildVer">
    <vt:lpwstr>1033-12.2.0.16909</vt:lpwstr>
  </property>
</Properties>
</file>