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58" r:id="rId8"/>
    <p:sldId id="261" r:id="rId9"/>
    <p:sldId id="264" r:id="rId10"/>
    <p:sldId id="267" r:id="rId11"/>
    <p:sldId id="265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821" autoAdjust="0"/>
  </p:normalViewPr>
  <p:slideViewPr>
    <p:cSldViewPr>
      <p:cViewPr varScale="1">
        <p:scale>
          <a:sx n="69" d="100"/>
          <a:sy n="69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Steps of ‘Interrupt Handler Process’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2E13-7E48-4A0B-8121-50B6D807801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60310"/>
            <a:ext cx="8058150" cy="526116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Hardware sends an electrical signal on a physical interrupt line.</a:t>
            </a:r>
          </a:p>
          <a:p>
            <a:pPr algn="just"/>
            <a:r>
              <a:rPr lang="en-US" dirty="0" smtClean="0"/>
              <a:t>Processor detects that signal and translates it into an interrupt request (IRQ) number.</a:t>
            </a:r>
          </a:p>
          <a:p>
            <a:pPr algn="just"/>
            <a:r>
              <a:rPr lang="en-US" dirty="0" smtClean="0"/>
              <a:t>Processor then jumps to interrupt handling code.</a:t>
            </a:r>
          </a:p>
          <a:p>
            <a:pPr algn="just"/>
            <a:r>
              <a:rPr lang="en-US" dirty="0" smtClean="0"/>
              <a:t>Software searches through its interrupt request table (stored in RAM) for entry or entries that match the IRQ.</a:t>
            </a:r>
          </a:p>
          <a:p>
            <a:pPr algn="just"/>
            <a:r>
              <a:rPr lang="en-US" dirty="0" smtClean="0"/>
              <a:t>If found, software jumps to the registered interrupt service routine (ISR).</a:t>
            </a:r>
          </a:p>
          <a:p>
            <a:pPr algn="just"/>
            <a:r>
              <a:rPr lang="en-US" dirty="0" smtClean="0"/>
              <a:t>If not found, software ignores interrupt.</a:t>
            </a: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6290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77200" cy="868362"/>
          </a:xfrm>
        </p:spPr>
        <p:txBody>
          <a:bodyPr>
            <a:normAutofit/>
          </a:bodyPr>
          <a:lstStyle/>
          <a:p>
            <a:r>
              <a:rPr lang="en-US" sz="3500" dirty="0" smtClean="0"/>
              <a:t>Interrupt Handler and Multiple Interrupts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When multiple interrupts occur simultaneously or in rapid succession, it leads to the issue of interrupt handling.</a:t>
            </a:r>
          </a:p>
          <a:p>
            <a:pPr algn="just"/>
            <a:r>
              <a:rPr lang="en-US" sz="2400" dirty="0" smtClean="0"/>
              <a:t>To manage this, a priority system is often employed. Some interrupts are given higher priority than others.</a:t>
            </a:r>
          </a:p>
          <a:p>
            <a:pPr algn="just"/>
            <a:r>
              <a:rPr lang="en-US" sz="2400" dirty="0" smtClean="0"/>
              <a:t>If a higher-priority interrupt occurs while the CPU is handling a lower-priority interrupt, the CPU suspends the current ISR and begins executing the higher-priority ISR.</a:t>
            </a:r>
          </a:p>
          <a:p>
            <a:pPr algn="just"/>
            <a:r>
              <a:rPr lang="en-US" sz="2400" dirty="0" smtClean="0"/>
              <a:t>The priority of interrupts is typically configurable, and hardware may also include masking mechanisms to enable or disable specific interrupts.</a:t>
            </a:r>
          </a:p>
          <a:p>
            <a:pPr algn="just"/>
            <a:r>
              <a:rPr lang="en-US" sz="2400" dirty="0" smtClean="0"/>
              <a:t>Interrupt handling is time-critical, as delays in handling interrupts could lead to loss of data or missed events.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Interrupts (example)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2E13-7E48-4A0B-8121-50B6D807801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There is a possibility that multiple interrupts can occur at a time.</a:t>
            </a:r>
          </a:p>
          <a:p>
            <a:pPr algn="just"/>
            <a:r>
              <a:rPr lang="en-GB" dirty="0" smtClean="0"/>
              <a:t>For example, a program may be receiving data from communication line and printing results.</a:t>
            </a:r>
          </a:p>
          <a:p>
            <a:pPr algn="just"/>
            <a:r>
              <a:rPr lang="en-GB" dirty="0" smtClean="0"/>
              <a:t>The printer will generate interrupt every time it completes a printer operation.</a:t>
            </a:r>
          </a:p>
          <a:p>
            <a:pPr algn="just"/>
            <a:r>
              <a:rPr lang="en-GB" dirty="0" smtClean="0"/>
              <a:t>The communication line controller will generate an interrupt every time a unit of data arrives. (e.g. a character or a block of data)</a:t>
            </a:r>
          </a:p>
          <a:p>
            <a:pPr algn="just"/>
            <a:r>
              <a:rPr lang="en-GB" dirty="0" smtClean="0"/>
              <a:t>In any case, it is possible for a communications interrupt to occur while a printer interrupt is being processed.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319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Two Approaches to Dealing with ‘Multiple Interrupts’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2E13-7E48-4A0B-8121-50B6D807801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534400" cy="51054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en-US" sz="2000" b="1" dirty="0"/>
              <a:t>Disable </a:t>
            </a:r>
            <a:r>
              <a:rPr lang="en-US" altLang="en-US" sz="2000" b="1" dirty="0" smtClean="0"/>
              <a:t>interrupts (</a:t>
            </a:r>
            <a:r>
              <a:rPr lang="en-US" altLang="en-US" sz="2000" b="1" dirty="0" err="1" smtClean="0"/>
              <a:t>Maskable</a:t>
            </a:r>
            <a:r>
              <a:rPr lang="en-US" altLang="en-US" sz="2000" b="1" dirty="0" smtClean="0"/>
              <a:t> interrupt)</a:t>
            </a:r>
            <a:endParaRPr lang="en-US" altLang="en-US" sz="2000" b="1" dirty="0"/>
          </a:p>
          <a:p>
            <a:pPr lvl="1" algn="just"/>
            <a:r>
              <a:rPr lang="en-US" altLang="en-US" sz="2000" dirty="0"/>
              <a:t>Processor will </a:t>
            </a:r>
            <a:r>
              <a:rPr lang="en-US" altLang="en-US" sz="2000" u="sng" dirty="0"/>
              <a:t>ignore further interrupts</a:t>
            </a:r>
            <a:r>
              <a:rPr lang="en-US" altLang="en-US" sz="2000" dirty="0"/>
              <a:t> whilst processing one </a:t>
            </a:r>
            <a:r>
              <a:rPr lang="en-US" altLang="en-US" sz="2000" dirty="0" smtClean="0"/>
              <a:t>interrupt.</a:t>
            </a:r>
            <a:endParaRPr lang="en-US" altLang="en-US" sz="2000" dirty="0"/>
          </a:p>
          <a:p>
            <a:pPr lvl="1" algn="just"/>
            <a:r>
              <a:rPr lang="en-US" altLang="en-US" sz="2000" dirty="0"/>
              <a:t>Interrupts remain pending and are checked after first interrupt </a:t>
            </a:r>
            <a:r>
              <a:rPr lang="en-US" altLang="en-US" sz="2000" dirty="0" smtClean="0"/>
              <a:t>(ISR) has </a:t>
            </a:r>
            <a:r>
              <a:rPr lang="en-US" altLang="en-US" sz="2000" dirty="0"/>
              <a:t>been </a:t>
            </a:r>
            <a:r>
              <a:rPr lang="en-US" altLang="en-US" sz="2000" dirty="0" smtClean="0"/>
              <a:t>processed.</a:t>
            </a:r>
            <a:endParaRPr lang="en-US" altLang="en-US" sz="2000" dirty="0"/>
          </a:p>
          <a:p>
            <a:pPr lvl="1" algn="just"/>
            <a:r>
              <a:rPr lang="en-US" altLang="en-US" sz="2000" dirty="0"/>
              <a:t>Interrupts handled in </a:t>
            </a:r>
            <a:r>
              <a:rPr lang="en-US" altLang="en-US" sz="2000" u="sng" dirty="0"/>
              <a:t>sequence</a:t>
            </a:r>
            <a:r>
              <a:rPr lang="en-US" altLang="en-US" sz="2000" dirty="0"/>
              <a:t> as they </a:t>
            </a:r>
            <a:r>
              <a:rPr lang="en-US" altLang="en-US" sz="2000" dirty="0" smtClean="0"/>
              <a:t>occur. (e.g. data may be lost on a line)</a:t>
            </a:r>
          </a:p>
          <a:p>
            <a:pPr lvl="1" algn="just"/>
            <a:r>
              <a:rPr lang="en-US" altLang="en-US" sz="2000" u="sng" dirty="0" smtClean="0"/>
              <a:t>Drawback</a:t>
            </a:r>
            <a:r>
              <a:rPr lang="en-US" altLang="en-US" sz="2000" dirty="0" smtClean="0"/>
              <a:t>, it does not take into account relative priority, or time critical needs.</a:t>
            </a:r>
            <a:endParaRPr lang="en-US" altLang="en-US" sz="2000" dirty="0"/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000" b="1" dirty="0"/>
              <a:t>Define </a:t>
            </a:r>
            <a:r>
              <a:rPr lang="en-US" altLang="en-US" sz="2000" b="1" dirty="0" smtClean="0"/>
              <a:t>priorities (Non-</a:t>
            </a:r>
            <a:r>
              <a:rPr lang="en-US" altLang="en-US" sz="2000" b="1" dirty="0" err="1" smtClean="0"/>
              <a:t>Maskable</a:t>
            </a:r>
            <a:r>
              <a:rPr lang="en-US" altLang="en-US" sz="2000" b="1" dirty="0" smtClean="0"/>
              <a:t> interrupt)</a:t>
            </a:r>
            <a:endParaRPr lang="en-US" altLang="en-US" sz="2000" b="1" dirty="0"/>
          </a:p>
          <a:p>
            <a:pPr lvl="1" algn="just"/>
            <a:r>
              <a:rPr lang="en-US" altLang="en-US" sz="2000" dirty="0"/>
              <a:t>Low priority interrupts can be interrupted by </a:t>
            </a:r>
            <a:r>
              <a:rPr lang="en-US" altLang="en-US" sz="2000" u="sng" dirty="0"/>
              <a:t>higher priority </a:t>
            </a:r>
            <a:r>
              <a:rPr lang="en-US" altLang="en-US" sz="2000" u="sng" dirty="0" smtClean="0"/>
              <a:t>interrupts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lvl="1" algn="just"/>
            <a:r>
              <a:rPr lang="en-US" altLang="en-US" sz="2000" dirty="0"/>
              <a:t>When higher priority interrupt has been processed, processor returns to previous </a:t>
            </a:r>
            <a:r>
              <a:rPr lang="en-US" altLang="en-US" sz="2000" dirty="0" smtClean="0"/>
              <a:t>interrupt</a:t>
            </a:r>
            <a:r>
              <a:rPr lang="en-US" altLang="en-US" sz="2000" dirty="0" smtClean="0"/>
              <a:t>.</a:t>
            </a:r>
          </a:p>
          <a:p>
            <a:pPr lvl="1" algn="just"/>
            <a:r>
              <a:rPr lang="en-US" altLang="en-US" sz="2000" dirty="0" smtClean="0"/>
              <a:t>Reserved for critical events, that requires immediate attention.</a:t>
            </a:r>
            <a:endParaRPr lang="en-US" altLang="en-US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="" xmlns:p14="http://schemas.microsoft.com/office/powerpoint/2010/main" val="31563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Interrupts are vital for the efficient functioning of modern computer systems.</a:t>
            </a:r>
          </a:p>
          <a:p>
            <a:pPr algn="just"/>
            <a:r>
              <a:rPr lang="en-US" sz="2400" dirty="0" smtClean="0"/>
              <a:t>They allow CPUs to respond to external events promptly, handle multiple tasks simultaneously and efficient use of system resources.</a:t>
            </a:r>
          </a:p>
          <a:p>
            <a:pPr algn="just"/>
            <a:r>
              <a:rPr lang="en-US" sz="2400" dirty="0" smtClean="0"/>
              <a:t>Proper interrupt handling is crucial to ensure the stability and responsiveness of computer systems.</a:t>
            </a:r>
          </a:p>
          <a:p>
            <a:pPr algn="just"/>
            <a:r>
              <a:rPr lang="en-US" sz="2400" dirty="0" smtClean="0"/>
              <a:t>Without interrupts, computer systems would be much less capable, less responsive, and more resource-intensive.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Computers often need to handle multiple tasks simultaneously or respond to external events promptly.</a:t>
            </a:r>
          </a:p>
          <a:p>
            <a:pPr algn="just"/>
            <a:r>
              <a:rPr lang="en-US" dirty="0" smtClean="0"/>
              <a:t>Interrupts are a mechanism that allows the CPU to suspend its current activities temporarily to respond to a specific event.</a:t>
            </a:r>
          </a:p>
          <a:p>
            <a:pPr algn="just"/>
            <a:r>
              <a:rPr lang="en-US" dirty="0" smtClean="0"/>
              <a:t>When an interrupt occurs, the CPU stops executing its current task and transfers control to a designated code segment called the Interrupt Service Routine (ISR) or Interrupt Handler.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type of interrupt is assigned an index from 0—255. </a:t>
            </a:r>
          </a:p>
          <a:p>
            <a:pPr marL="630238" indent="-284163">
              <a:buFont typeface="Wingdings" pitchFamily="2" charset="2"/>
              <a:buChar char="§"/>
            </a:pPr>
            <a:r>
              <a:rPr lang="en-US" dirty="0" smtClean="0"/>
              <a:t>0—31 are for processor interrupts fixed by Intel </a:t>
            </a:r>
          </a:p>
          <a:p>
            <a:pPr marL="630238" indent="-284163">
              <a:buFont typeface="Wingdings" pitchFamily="2" charset="2"/>
              <a:buChar char="§"/>
            </a:pPr>
            <a:r>
              <a:rPr lang="en-US" dirty="0" smtClean="0"/>
              <a:t>E.g., 14 is always for page faults </a:t>
            </a:r>
          </a:p>
          <a:p>
            <a:r>
              <a:rPr lang="en-US" dirty="0" smtClean="0"/>
              <a:t>32—255 are software configured </a:t>
            </a:r>
          </a:p>
          <a:p>
            <a:pPr marL="687388">
              <a:buFont typeface="Wingdings" pitchFamily="2" charset="2"/>
              <a:buChar char="§"/>
            </a:pPr>
            <a:r>
              <a:rPr lang="en-US" dirty="0" smtClean="0"/>
              <a:t>32—47 are often for device interrupts (IRQs)</a:t>
            </a:r>
          </a:p>
          <a:p>
            <a:pPr marL="687388">
              <a:buFont typeface="Wingdings" pitchFamily="2" charset="2"/>
              <a:buChar char="§"/>
            </a:pPr>
            <a:r>
              <a:rPr lang="en-US" dirty="0" smtClean="0"/>
              <a:t>Most device’s IRQ line can be configured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1625" t="17708" r="10395" b="6250"/>
          <a:stretch>
            <a:fillRect/>
          </a:stretch>
        </p:blipFill>
        <p:spPr bwMode="auto">
          <a:xfrm>
            <a:off x="304800" y="228600"/>
            <a:ext cx="8686800" cy="640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interrupts?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Interrupts are a fundamental aspect of computer systems, and they serve several critical purposes that make them indispensable. Here are the key reasons why we need interrupts:</a:t>
            </a:r>
          </a:p>
          <a:p>
            <a:pPr algn="just">
              <a:buNone/>
            </a:pPr>
            <a:r>
              <a:rPr lang="en-US" dirty="0" smtClean="0"/>
              <a:t>●Fix an abnormal condition </a:t>
            </a:r>
          </a:p>
          <a:p>
            <a:pPr marL="747713" algn="just">
              <a:buFont typeface="Wingdings" pitchFamily="2" charset="2"/>
              <a:buChar char="§"/>
            </a:pPr>
            <a:r>
              <a:rPr lang="en-US" dirty="0" smtClean="0"/>
              <a:t>Page not mapped in memory </a:t>
            </a:r>
          </a:p>
          <a:p>
            <a:pPr algn="just">
              <a:buNone/>
            </a:pPr>
            <a:r>
              <a:rPr lang="en-US" dirty="0" smtClean="0"/>
              <a:t>● Notifications from external devices </a:t>
            </a:r>
          </a:p>
          <a:p>
            <a:pPr marL="792163" algn="just">
              <a:buFont typeface="Wingdings" pitchFamily="2" charset="2"/>
              <a:buChar char="§"/>
            </a:pPr>
            <a:r>
              <a:rPr lang="en-US" dirty="0" smtClean="0"/>
              <a:t>Network packet received </a:t>
            </a:r>
          </a:p>
          <a:p>
            <a:pPr algn="just">
              <a:buNone/>
            </a:pPr>
            <a:r>
              <a:rPr lang="en-US" dirty="0" smtClean="0"/>
              <a:t>● Preemptive scheduling </a:t>
            </a:r>
          </a:p>
          <a:p>
            <a:pPr marL="747713" algn="just">
              <a:buFont typeface="Wingdings" pitchFamily="2" charset="2"/>
              <a:buChar char="§"/>
            </a:pPr>
            <a:r>
              <a:rPr lang="en-US" dirty="0" smtClean="0"/>
              <a:t>Timer interrupt </a:t>
            </a:r>
          </a:p>
          <a:p>
            <a:pPr algn="just">
              <a:buNone/>
            </a:pPr>
            <a:r>
              <a:rPr lang="en-US" dirty="0" smtClean="0"/>
              <a:t>● Secure interface between OS and applications</a:t>
            </a:r>
          </a:p>
          <a:p>
            <a:pPr marL="747713" algn="just">
              <a:buFont typeface="Wingdings" pitchFamily="2" charset="2"/>
              <a:buChar char="§"/>
            </a:pPr>
            <a:r>
              <a:rPr lang="en-US" dirty="0" smtClean="0"/>
              <a:t>System calls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4572000"/>
          </a:xfrm>
        </p:spPr>
        <p:txBody>
          <a:bodyPr>
            <a:noAutofit/>
          </a:bodyPr>
          <a:lstStyle/>
          <a:p>
            <a:pPr algn="just"/>
            <a:r>
              <a:rPr lang="en-US" sz="2100" b="1" dirty="0" smtClean="0"/>
              <a:t>Handling Asynchronous Events:</a:t>
            </a:r>
            <a:r>
              <a:rPr lang="en-US" sz="2100" dirty="0" smtClean="0"/>
              <a:t> Interrupts allow the CPU to respond to external events that occur asynchronously, such as user input from a keyboard, data arriving from a network, or a hardware device signaling the completion of an operation.</a:t>
            </a:r>
          </a:p>
          <a:p>
            <a:pPr algn="just"/>
            <a:r>
              <a:rPr lang="en-US" sz="2100" b="1" dirty="0" smtClean="0"/>
              <a:t>Efficient Resource Utilization:</a:t>
            </a:r>
            <a:r>
              <a:rPr lang="en-US" sz="2100" dirty="0" smtClean="0"/>
              <a:t> Instead of constantly polling hardware devices to check if they need attention, interrupts enable the CPU to perform other tasks until a device requires servicing.</a:t>
            </a:r>
          </a:p>
          <a:p>
            <a:pPr algn="just"/>
            <a:r>
              <a:rPr lang="en-US" sz="2100" b="1" dirty="0" smtClean="0"/>
              <a:t>Real-Time Response:</a:t>
            </a:r>
            <a:r>
              <a:rPr lang="en-US" sz="2100" dirty="0" smtClean="0"/>
              <a:t> Interrupts enable real-time systems to respond promptly to critical events without waiting for the completion of ongoing tasks.</a:t>
            </a:r>
          </a:p>
          <a:p>
            <a:pPr algn="just"/>
            <a:r>
              <a:rPr lang="en-US" sz="2100" b="1" dirty="0" smtClean="0"/>
              <a:t>Prioritization:</a:t>
            </a:r>
            <a:r>
              <a:rPr lang="en-US" sz="2100" dirty="0" smtClean="0"/>
              <a:t> Interrupts can be prioritized, ensuring that more urgent or important events are handled before less critical ones.</a:t>
            </a:r>
          </a:p>
          <a:p>
            <a:pPr algn="just"/>
            <a:r>
              <a:rPr lang="en-US" sz="2100" b="1" dirty="0" smtClean="0"/>
              <a:t>Exception Handling:</a:t>
            </a:r>
            <a:r>
              <a:rPr lang="en-US" sz="2100" dirty="0" smtClean="0"/>
              <a:t> Interrupts are used to handle exceptional conditions, such as division by zero, invalid memory access, or other errors encountered during program execution.</a:t>
            </a:r>
          </a:p>
          <a:p>
            <a:pPr algn="just"/>
            <a:endParaRPr lang="en-US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Hardware Interrupts:</a:t>
            </a:r>
            <a:r>
              <a:rPr lang="en-US" dirty="0" smtClean="0"/>
              <a:t> Triggered by external hardware devices (e.g., keyboard, mouse, timer, I/O devices) to request the CPU's attention.</a:t>
            </a:r>
          </a:p>
          <a:p>
            <a:pPr algn="just"/>
            <a:r>
              <a:rPr lang="en-US" b="1" dirty="0" smtClean="0"/>
              <a:t>Software Interrupts:</a:t>
            </a:r>
            <a:r>
              <a:rPr lang="en-US" dirty="0" smtClean="0"/>
              <a:t> Invoked by software instructions (system calls) to request services from the operating system.</a:t>
            </a:r>
          </a:p>
          <a:p>
            <a:pPr algn="just"/>
            <a:r>
              <a:rPr lang="en-US" b="1" dirty="0" smtClean="0"/>
              <a:t>Exception Interrupts:</a:t>
            </a:r>
            <a:r>
              <a:rPr lang="en-US" dirty="0" smtClean="0"/>
              <a:t> Caused by exceptional conditions during program execution, such as division by zero or invalid memory access.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The Interrupt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4953000"/>
          </a:xfrm>
        </p:spPr>
        <p:txBody>
          <a:bodyPr>
            <a:noAutofit/>
          </a:bodyPr>
          <a:lstStyle/>
          <a:p>
            <a:pPr algn="just"/>
            <a:r>
              <a:rPr lang="en-US" sz="2100" b="1" dirty="0" smtClean="0"/>
              <a:t>Detection:</a:t>
            </a:r>
            <a:r>
              <a:rPr lang="en-US" sz="2100" dirty="0" smtClean="0"/>
              <a:t> An external device generates a signal (e.g., a hardware device sends an electrical signal) to indicate an interrupt condition or the CPU detects an exception condition internally.</a:t>
            </a:r>
          </a:p>
          <a:p>
            <a:pPr algn="just"/>
            <a:r>
              <a:rPr lang="en-US" sz="2100" b="1" dirty="0" smtClean="0"/>
              <a:t>Interrupt Request (IRQ):</a:t>
            </a:r>
            <a:r>
              <a:rPr lang="en-US" sz="2100" dirty="0" smtClean="0"/>
              <a:t> The signal is sent to the Interrupt Controller, which prioritizes interrupts and informs the CPU.</a:t>
            </a:r>
          </a:p>
          <a:p>
            <a:pPr algn="just"/>
            <a:r>
              <a:rPr lang="en-US" sz="2100" b="1" dirty="0" smtClean="0"/>
              <a:t>Interrupt Acknowledge:</a:t>
            </a:r>
            <a:r>
              <a:rPr lang="en-US" sz="2100" dirty="0" smtClean="0"/>
              <a:t> The CPU acknowledges the interrupt request and saves the current execution state on the stack.</a:t>
            </a:r>
          </a:p>
          <a:p>
            <a:pPr algn="just"/>
            <a:r>
              <a:rPr lang="en-US" sz="2100" b="1" dirty="0" smtClean="0"/>
              <a:t>Interrupt Handling:</a:t>
            </a:r>
            <a:r>
              <a:rPr lang="en-US" sz="2100" dirty="0" smtClean="0"/>
              <a:t> The CPU looks up the Interrupt Vector Table (IVT) to find the memory address of the corresponding Interrupt Service Routine (ISR) for the specific interrupt type.</a:t>
            </a:r>
          </a:p>
          <a:p>
            <a:pPr algn="just"/>
            <a:r>
              <a:rPr lang="en-US" sz="2100" b="1" dirty="0" smtClean="0"/>
              <a:t>Interrupt Service Routine (ISR):</a:t>
            </a:r>
            <a:r>
              <a:rPr lang="en-US" sz="2100" dirty="0" smtClean="0"/>
              <a:t> It is the code responsible for handling the specific interrupt. It performs the necessary actions for the interrupting device or condition.</a:t>
            </a:r>
          </a:p>
          <a:p>
            <a:pPr algn="just"/>
            <a:r>
              <a:rPr lang="en-US" sz="2100" b="1" dirty="0" smtClean="0"/>
              <a:t>Interrupt Return:</a:t>
            </a:r>
            <a:r>
              <a:rPr lang="en-US" sz="2100" dirty="0" smtClean="0"/>
              <a:t> After completing the ISR, the CPU restores the saved execution state from the stack and resumes the interrupted program.</a:t>
            </a:r>
          </a:p>
          <a:p>
            <a:pPr algn="just"/>
            <a:endParaRPr lang="en-US" sz="2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957"/>
            <a:ext cx="8458200" cy="11120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Instruction Cycle with ‘Interrupts Cycle’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2E13-7E48-4A0B-8121-50B6D807801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382000" cy="4351338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To accommodate interrupts, an </a:t>
            </a:r>
            <a:r>
              <a:rPr lang="en-GB" sz="2400" i="1" u="sng" dirty="0" smtClean="0"/>
              <a:t>interrupt cycle</a:t>
            </a:r>
            <a:r>
              <a:rPr lang="en-GB" sz="2400" dirty="0" smtClean="0"/>
              <a:t> is </a:t>
            </a:r>
            <a:r>
              <a:rPr lang="en-GB" sz="2400" u="sng" dirty="0" smtClean="0"/>
              <a:t>added to the ‘instruction cycle’</a:t>
            </a:r>
            <a:r>
              <a:rPr lang="en-GB" sz="2400" dirty="0" smtClean="0"/>
              <a:t>. </a:t>
            </a:r>
          </a:p>
          <a:p>
            <a:pPr algn="just"/>
            <a:r>
              <a:rPr lang="en-GB" sz="2400" dirty="0" smtClean="0"/>
              <a:t>In the interrupt cycle the processor checks to see if any interrupts have occurred, indicated by the presence of an interrupt signal.</a:t>
            </a:r>
          </a:p>
          <a:p>
            <a:pPr algn="just"/>
            <a:r>
              <a:rPr lang="en-GB" sz="2400" dirty="0" smtClean="0"/>
              <a:t>If no interrupts are pending, the processor proceeds to the fetch cycle and fetches the next instruction of the current program.  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333" t="24510" r="8333" b="30392"/>
          <a:stretch>
            <a:fillRect/>
          </a:stretch>
        </p:blipFill>
        <p:spPr bwMode="auto">
          <a:xfrm>
            <a:off x="609600" y="4267200"/>
            <a:ext cx="8153400" cy="229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570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</TotalTime>
  <Words>1116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Interrupts</vt:lpstr>
      <vt:lpstr>Interrupts</vt:lpstr>
      <vt:lpstr>Interrupts</vt:lpstr>
      <vt:lpstr>Slide 4</vt:lpstr>
      <vt:lpstr>Why do we need interrupts?</vt:lpstr>
      <vt:lpstr>Cont…</vt:lpstr>
      <vt:lpstr>Types of Interrupts</vt:lpstr>
      <vt:lpstr>The Interrupt Cycle</vt:lpstr>
      <vt:lpstr>Instruction Cycle with ‘Interrupts Cycle’</vt:lpstr>
      <vt:lpstr>Steps of ‘Interrupt Handler Process’</vt:lpstr>
      <vt:lpstr>Interrupt Handler and Multiple Interrupts</vt:lpstr>
      <vt:lpstr>Multiple Interrupts (example)</vt:lpstr>
      <vt:lpstr>Two Approaches to Dealing with ‘Multiple Interrupts’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</dc:title>
  <dc:creator>MEHWISH</dc:creator>
  <cp:lastModifiedBy>MEHWISH</cp:lastModifiedBy>
  <cp:revision>36</cp:revision>
  <dcterms:created xsi:type="dcterms:W3CDTF">2006-08-16T00:00:00Z</dcterms:created>
  <dcterms:modified xsi:type="dcterms:W3CDTF">2023-10-01T03:23:00Z</dcterms:modified>
</cp:coreProperties>
</file>