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304" r:id="rId3"/>
    <p:sldId id="306" r:id="rId4"/>
    <p:sldId id="305" r:id="rId5"/>
    <p:sldId id="308" r:id="rId6"/>
    <p:sldId id="307" r:id="rId7"/>
    <p:sldId id="309" r:id="rId8"/>
    <p:sldId id="257" r:id="rId9"/>
    <p:sldId id="258" r:id="rId10"/>
    <p:sldId id="259" r:id="rId11"/>
    <p:sldId id="284" r:id="rId12"/>
    <p:sldId id="285" r:id="rId13"/>
    <p:sldId id="286" r:id="rId14"/>
    <p:sldId id="289" r:id="rId15"/>
    <p:sldId id="311" r:id="rId16"/>
    <p:sldId id="290" r:id="rId17"/>
    <p:sldId id="291" r:id="rId18"/>
    <p:sldId id="261" r:id="rId19"/>
    <p:sldId id="260" r:id="rId20"/>
    <p:sldId id="262" r:id="rId21"/>
    <p:sldId id="263" r:id="rId22"/>
    <p:sldId id="266" r:id="rId23"/>
    <p:sldId id="267" r:id="rId24"/>
    <p:sldId id="265" r:id="rId25"/>
    <p:sldId id="268" r:id="rId26"/>
    <p:sldId id="270" r:id="rId27"/>
    <p:sldId id="273" r:id="rId28"/>
    <p:sldId id="274" r:id="rId29"/>
    <p:sldId id="301" r:id="rId30"/>
    <p:sldId id="288" r:id="rId31"/>
    <p:sldId id="276" r:id="rId32"/>
    <p:sldId id="312" r:id="rId33"/>
    <p:sldId id="275" r:id="rId34"/>
    <p:sldId id="277" r:id="rId35"/>
    <p:sldId id="272" r:id="rId36"/>
    <p:sldId id="278" r:id="rId37"/>
    <p:sldId id="280" r:id="rId38"/>
    <p:sldId id="283" r:id="rId39"/>
    <p:sldId id="292" r:id="rId40"/>
    <p:sldId id="302" r:id="rId41"/>
    <p:sldId id="293" r:id="rId42"/>
    <p:sldId id="294" r:id="rId43"/>
    <p:sldId id="303" r:id="rId44"/>
    <p:sldId id="296" r:id="rId45"/>
    <p:sldId id="297" r:id="rId46"/>
    <p:sldId id="298" r:id="rId47"/>
    <p:sldId id="299" r:id="rId48"/>
    <p:sldId id="300" r:id="rId49"/>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D6966AD2-ACDA-4DB5-AD24-02F7DE592E53}" type="datetimeFigureOut">
              <a:rPr lang="en-GB" smtClean="0"/>
              <a:t>18/03/2024</a:t>
            </a:fld>
            <a:endParaRPr lang="en-GB"/>
          </a:p>
        </p:txBody>
      </p:sp>
      <p:sp>
        <p:nvSpPr>
          <p:cNvPr id="4" name="Footer Placeholder 3"/>
          <p:cNvSpPr>
            <a:spLocks noGrp="1"/>
          </p:cNvSpPr>
          <p:nvPr>
            <p:ph type="ftr" sz="quarter" idx="2"/>
          </p:nvPr>
        </p:nvSpPr>
        <p:spPr>
          <a:xfrm>
            <a:off x="1" y="6456613"/>
            <a:ext cx="4302231" cy="3410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3698" y="6456613"/>
            <a:ext cx="4302231" cy="341063"/>
          </a:xfrm>
          <a:prstGeom prst="rect">
            <a:avLst/>
          </a:prstGeom>
        </p:spPr>
        <p:txBody>
          <a:bodyPr vert="horz" lIns="91440" tIns="45720" rIns="91440" bIns="45720" rtlCol="0" anchor="b"/>
          <a:lstStyle>
            <a:lvl1pPr algn="r">
              <a:defRPr sz="1200"/>
            </a:lvl1pPr>
          </a:lstStyle>
          <a:p>
            <a:fld id="{EB47EFE8-7BF0-4B6C-B9A7-C06552FFDB7A}" type="slidenum">
              <a:rPr lang="en-GB" smtClean="0"/>
              <a:t>‹#›</a:t>
            </a:fld>
            <a:endParaRPr lang="en-GB"/>
          </a:p>
        </p:txBody>
      </p:sp>
    </p:spTree>
    <p:extLst>
      <p:ext uri="{BB962C8B-B14F-4D97-AF65-F5344CB8AC3E}">
        <p14:creationId xmlns:p14="http://schemas.microsoft.com/office/powerpoint/2010/main" val="4377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1"/>
            <a:ext cx="4302231" cy="341064"/>
          </a:xfrm>
          <a:prstGeom prst="rect">
            <a:avLst/>
          </a:prstGeom>
        </p:spPr>
        <p:txBody>
          <a:bodyPr vert="horz" lIns="91440" tIns="45720" rIns="91440" bIns="45720" rtlCol="0"/>
          <a:lstStyle>
            <a:lvl1pPr algn="r">
              <a:defRPr sz="1200"/>
            </a:lvl1pPr>
          </a:lstStyle>
          <a:p>
            <a:fld id="{26A1E749-3156-4F86-9918-4C469BFB395C}" type="datetimeFigureOut">
              <a:rPr lang="en-GB" smtClean="0"/>
              <a:t>18/03/2024</a:t>
            </a:fld>
            <a:endParaRPr lang="en-GB"/>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3" y="3271382"/>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6456613"/>
            <a:ext cx="4302231" cy="3410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3"/>
            <a:ext cx="4302231" cy="341063"/>
          </a:xfrm>
          <a:prstGeom prst="rect">
            <a:avLst/>
          </a:prstGeom>
        </p:spPr>
        <p:txBody>
          <a:bodyPr vert="horz" lIns="91440" tIns="45720" rIns="91440" bIns="45720" rtlCol="0" anchor="b"/>
          <a:lstStyle>
            <a:lvl1pPr algn="r">
              <a:defRPr sz="1200"/>
            </a:lvl1pPr>
          </a:lstStyle>
          <a:p>
            <a:fld id="{CE96895F-C9AA-4DE1-86DF-C893DD56926E}" type="slidenum">
              <a:rPr lang="en-GB" smtClean="0"/>
              <a:t>‹#›</a:t>
            </a:fld>
            <a:endParaRPr lang="en-GB"/>
          </a:p>
        </p:txBody>
      </p:sp>
    </p:spTree>
    <p:extLst>
      <p:ext uri="{BB962C8B-B14F-4D97-AF65-F5344CB8AC3E}">
        <p14:creationId xmlns:p14="http://schemas.microsoft.com/office/powerpoint/2010/main" val="1428471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E96895F-C9AA-4DE1-86DF-C893DD56926E}" type="slidenum">
              <a:rPr lang="en-GB" smtClean="0"/>
              <a:t>1</a:t>
            </a:fld>
            <a:endParaRPr lang="en-GB"/>
          </a:p>
        </p:txBody>
      </p:sp>
    </p:spTree>
    <p:extLst>
      <p:ext uri="{BB962C8B-B14F-4D97-AF65-F5344CB8AC3E}">
        <p14:creationId xmlns:p14="http://schemas.microsoft.com/office/powerpoint/2010/main" val="368122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3DDCE22-90BB-4CEA-A636-79B6008BAB5B}" type="slidenum">
              <a:rPr lang="en-GB" smtClean="0"/>
              <a:t>45</a:t>
            </a:fld>
            <a:endParaRPr lang="en-GB"/>
          </a:p>
        </p:txBody>
      </p:sp>
    </p:spTree>
    <p:extLst>
      <p:ext uri="{BB962C8B-B14F-4D97-AF65-F5344CB8AC3E}">
        <p14:creationId xmlns:p14="http://schemas.microsoft.com/office/powerpoint/2010/main" val="3101005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5DC61A5-B2ED-4B11-8B84-200C8581472C}" type="datetime1">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278533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FE77DFA-2C1A-46CE-B0E4-C294B77F40C0}" type="datetime1">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335866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BA34D8-6134-4647-A0DE-64737F0A273D}" type="datetime1">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895643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51D9F3B-DFF4-4F30-B771-E0C9132D7945}" type="datetime1">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340485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057137-42E6-4318-9D80-D2B4D886AEA8}" type="datetime1">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178152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14E35F0-CC1A-4460-8189-21B79200731D}" type="datetime1">
              <a:rPr lang="en-GB" smtClean="0"/>
              <a:t>18/03/2024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136141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F140E12-6D5A-4FE4-92B7-B0281EB227BC}" type="datetime1">
              <a:rPr lang="en-GB" smtClean="0"/>
              <a:t>18/03/2024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200493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3878CFD-0CCA-40C6-9804-5EF2D7D72C1B}" type="datetime1">
              <a:rPr lang="en-GB" smtClean="0"/>
              <a:t>18/03/2024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324875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2B307-BF42-4CC6-B820-3C6E93BAA958}" type="datetime1">
              <a:rPr lang="en-GB" smtClean="0"/>
              <a:t>18/03/2024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149869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A6DD5B-7686-4C12-9684-FF368871DD8D}" type="datetime1">
              <a:rPr lang="en-GB" smtClean="0"/>
              <a:t>18/03/2024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384329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9806E-5699-45C4-B19B-2A38A70D823B}" type="datetime1">
              <a:rPr lang="en-GB" smtClean="0"/>
              <a:t>18/03/2024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0E66D2-8916-4EE9-9F2D-22A3DFBD08C7}" type="slidenum">
              <a:rPr lang="en-GB" smtClean="0"/>
              <a:t>‹#›</a:t>
            </a:fld>
            <a:endParaRPr lang="en-GB"/>
          </a:p>
        </p:txBody>
      </p:sp>
    </p:spTree>
    <p:extLst>
      <p:ext uri="{BB962C8B-B14F-4D97-AF65-F5344CB8AC3E}">
        <p14:creationId xmlns:p14="http://schemas.microsoft.com/office/powerpoint/2010/main" val="151969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1DFD8-DDF7-47CD-BA73-7E0747D73150}" type="datetime1">
              <a:rPr lang="en-GB" smtClean="0"/>
              <a:t>18/03/2024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E66D2-8916-4EE9-9F2D-22A3DFBD08C7}" type="slidenum">
              <a:rPr lang="en-GB" smtClean="0"/>
              <a:t>‹#›</a:t>
            </a:fld>
            <a:endParaRPr lang="en-GB"/>
          </a:p>
        </p:txBody>
      </p:sp>
    </p:spTree>
    <p:extLst>
      <p:ext uri="{BB962C8B-B14F-4D97-AF65-F5344CB8AC3E}">
        <p14:creationId xmlns:p14="http://schemas.microsoft.com/office/powerpoint/2010/main" val="3755816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Chapter 02 – Computer Evolution and Performance</a:t>
            </a:r>
            <a:endParaRPr lang="en-GB" dirty="0"/>
          </a:p>
        </p:txBody>
      </p:sp>
      <p:sp>
        <p:nvSpPr>
          <p:cNvPr id="3" name="Subtitle 2"/>
          <p:cNvSpPr>
            <a:spLocks noGrp="1"/>
          </p:cNvSpPr>
          <p:nvPr>
            <p:ph type="subTitle" idx="1"/>
          </p:nvPr>
        </p:nvSpPr>
        <p:spPr/>
        <p:txBody>
          <a:bodyPr/>
          <a:lstStyle/>
          <a:p>
            <a:r>
              <a:rPr lang="en-GB" dirty="0" smtClean="0"/>
              <a:t>Week – 02</a:t>
            </a:r>
          </a:p>
          <a:p>
            <a:r>
              <a:rPr lang="en-GB" dirty="0" smtClean="0"/>
              <a:t>10- 14 September</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a:t>
            </a:fld>
            <a:endParaRPr lang="en-GB"/>
          </a:p>
        </p:txBody>
      </p:sp>
    </p:spTree>
    <p:extLst>
      <p:ext uri="{BB962C8B-B14F-4D97-AF65-F5344CB8AC3E}">
        <p14:creationId xmlns:p14="http://schemas.microsoft.com/office/powerpoint/2010/main" val="2374621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ENIAC - Details</a:t>
            </a:r>
            <a:endParaRPr lang="en-GB" dirty="0"/>
          </a:p>
        </p:txBody>
      </p:sp>
      <p:sp>
        <p:nvSpPr>
          <p:cNvPr id="3" name="Content Placeholder 2"/>
          <p:cNvSpPr>
            <a:spLocks noGrp="1"/>
          </p:cNvSpPr>
          <p:nvPr>
            <p:ph idx="1"/>
          </p:nvPr>
        </p:nvSpPr>
        <p:spPr/>
        <p:txBody>
          <a:bodyPr>
            <a:normAutofit/>
          </a:bodyPr>
          <a:lstStyle/>
          <a:p>
            <a:r>
              <a:rPr lang="en-GB" dirty="0" smtClean="0"/>
              <a:t>Decimal (not binary)</a:t>
            </a:r>
          </a:p>
          <a:p>
            <a:r>
              <a:rPr lang="en-GB" dirty="0" smtClean="0"/>
              <a:t>20 accumulators of 10 digits each</a:t>
            </a:r>
          </a:p>
          <a:p>
            <a:r>
              <a:rPr lang="en-US" dirty="0" smtClean="0"/>
              <a:t>18,000 vacuum tubes</a:t>
            </a:r>
          </a:p>
          <a:p>
            <a:r>
              <a:rPr lang="en-US" dirty="0" smtClean="0"/>
              <a:t>30 tons weight</a:t>
            </a:r>
          </a:p>
          <a:p>
            <a:r>
              <a:rPr lang="en-US" dirty="0" smtClean="0"/>
              <a:t>15,000 square feet area</a:t>
            </a:r>
          </a:p>
          <a:p>
            <a:r>
              <a:rPr lang="en-US" dirty="0" smtClean="0"/>
              <a:t>140 kW power consumption</a:t>
            </a:r>
          </a:p>
          <a:p>
            <a:r>
              <a:rPr lang="en-GB" dirty="0" smtClean="0"/>
              <a:t>Programmed manually by switches (Drawback)</a:t>
            </a:r>
            <a:endParaRPr lang="en-US" dirty="0" smtClean="0"/>
          </a:p>
          <a:p>
            <a:r>
              <a:rPr lang="en-US" dirty="0" smtClean="0"/>
              <a:t>5,000 additions per second</a:t>
            </a:r>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10</a:t>
            </a:fld>
            <a:endParaRPr lang="en-GB"/>
          </a:p>
        </p:txBody>
      </p:sp>
    </p:spTree>
    <p:extLst>
      <p:ext uri="{BB962C8B-B14F-4D97-AF65-F5344CB8AC3E}">
        <p14:creationId xmlns:p14="http://schemas.microsoft.com/office/powerpoint/2010/main" val="394605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Commercial Computers (UNIVAC)</a:t>
            </a:r>
            <a:endParaRPr lang="en-GB" dirty="0"/>
          </a:p>
        </p:txBody>
      </p:sp>
      <p:sp>
        <p:nvSpPr>
          <p:cNvPr id="3" name="Content Placeholder 2"/>
          <p:cNvSpPr>
            <a:spLocks noGrp="1"/>
          </p:cNvSpPr>
          <p:nvPr>
            <p:ph idx="1"/>
          </p:nvPr>
        </p:nvSpPr>
        <p:spPr/>
        <p:txBody>
          <a:bodyPr/>
          <a:lstStyle/>
          <a:p>
            <a:r>
              <a:rPr lang="en-US" dirty="0"/>
              <a:t>1947 - Eckert-</a:t>
            </a:r>
            <a:r>
              <a:rPr lang="en-US" dirty="0" err="1"/>
              <a:t>Mauchly</a:t>
            </a:r>
            <a:r>
              <a:rPr lang="en-US" dirty="0"/>
              <a:t> Computer Corporation</a:t>
            </a:r>
          </a:p>
          <a:p>
            <a:r>
              <a:rPr lang="en-US" dirty="0"/>
              <a:t>UNIVAC I (Universal Automatic Computer)</a:t>
            </a:r>
          </a:p>
          <a:p>
            <a:r>
              <a:rPr lang="en-US" dirty="0"/>
              <a:t>US Bureau of Census 1950 calculations</a:t>
            </a:r>
          </a:p>
          <a:p>
            <a:r>
              <a:rPr lang="en-US" dirty="0"/>
              <a:t>Became part of Sperry-Rand Corporation</a:t>
            </a:r>
          </a:p>
          <a:p>
            <a:r>
              <a:rPr lang="en-US" dirty="0"/>
              <a:t>Late 1950s - UNIVAC II</a:t>
            </a:r>
          </a:p>
          <a:p>
            <a:pPr lvl="1"/>
            <a:r>
              <a:rPr lang="en-US" dirty="0"/>
              <a:t>Faster</a:t>
            </a:r>
          </a:p>
          <a:p>
            <a:pPr lvl="1"/>
            <a:r>
              <a:rPr lang="en-US" dirty="0"/>
              <a:t>More memory</a:t>
            </a:r>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11</a:t>
            </a:fld>
            <a:endParaRPr lang="en-GB"/>
          </a:p>
        </p:txBody>
      </p:sp>
    </p:spTree>
    <p:extLst>
      <p:ext uri="{BB962C8B-B14F-4D97-AF65-F5344CB8AC3E}">
        <p14:creationId xmlns:p14="http://schemas.microsoft.com/office/powerpoint/2010/main" val="2242039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UNIVAC Series (Investment Plan)</a:t>
            </a:r>
            <a:endParaRPr lang="en-GB" dirty="0"/>
          </a:p>
        </p:txBody>
      </p:sp>
      <p:sp>
        <p:nvSpPr>
          <p:cNvPr id="3" name="Content Placeholder 2"/>
          <p:cNvSpPr>
            <a:spLocks noGrp="1"/>
          </p:cNvSpPr>
          <p:nvPr>
            <p:ph idx="1"/>
          </p:nvPr>
        </p:nvSpPr>
        <p:spPr>
          <a:xfrm>
            <a:off x="838200" y="1460310"/>
            <a:ext cx="10515600" cy="5090615"/>
          </a:xfrm>
        </p:spPr>
        <p:txBody>
          <a:bodyPr>
            <a:normAutofit/>
          </a:bodyPr>
          <a:lstStyle/>
          <a:p>
            <a:pPr algn="just"/>
            <a:r>
              <a:rPr lang="en-GB" dirty="0" smtClean="0"/>
              <a:t>The UNIVAC II, which had greater memory capacity and higher performance than the UNIVAC I, was made.</a:t>
            </a:r>
          </a:p>
          <a:p>
            <a:pPr algn="just"/>
            <a:r>
              <a:rPr lang="en-GB" dirty="0" smtClean="0"/>
              <a:t>It illustrated several trends that have remained characteristic of the computer industry.</a:t>
            </a:r>
          </a:p>
          <a:p>
            <a:pPr algn="just"/>
            <a:r>
              <a:rPr lang="en-GB" dirty="0"/>
              <a:t>A</a:t>
            </a:r>
            <a:r>
              <a:rPr lang="en-GB" dirty="0" smtClean="0"/>
              <a:t>dvances in technology allowed to build larger and powerful systems.</a:t>
            </a:r>
          </a:p>
          <a:p>
            <a:pPr algn="just"/>
            <a:r>
              <a:rPr lang="en-GB" dirty="0" smtClean="0"/>
              <a:t>Second, each company tries to make its new machines </a:t>
            </a:r>
            <a:r>
              <a:rPr lang="en-GB" i="1" dirty="0" smtClean="0"/>
              <a:t>backward compatible</a:t>
            </a:r>
            <a:r>
              <a:rPr lang="en-GB" dirty="0" smtClean="0"/>
              <a:t> with the older machines.</a:t>
            </a:r>
          </a:p>
          <a:p>
            <a:pPr algn="just"/>
            <a:r>
              <a:rPr lang="en-GB" dirty="0" smtClean="0"/>
              <a:t>This means that the program written for the older machines can be executed on the new machine.</a:t>
            </a:r>
          </a:p>
          <a:p>
            <a:pPr algn="just"/>
            <a:r>
              <a:rPr lang="en-GB" dirty="0" smtClean="0"/>
              <a:t>This strategy is adopted to retain the customer base; that is when a customer decides to buy a new machine, he buys from same series.</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12</a:t>
            </a:fld>
            <a:endParaRPr lang="en-GB"/>
          </a:p>
        </p:txBody>
      </p:sp>
    </p:spTree>
    <p:extLst>
      <p:ext uri="{BB962C8B-B14F-4D97-AF65-F5344CB8AC3E}">
        <p14:creationId xmlns:p14="http://schemas.microsoft.com/office/powerpoint/2010/main" val="2410033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IBM Machines</a:t>
            </a:r>
            <a:endParaRPr lang="en-GB" dirty="0"/>
          </a:p>
        </p:txBody>
      </p:sp>
      <p:sp>
        <p:nvSpPr>
          <p:cNvPr id="3" name="Content Placeholder 2"/>
          <p:cNvSpPr>
            <a:spLocks noGrp="1"/>
          </p:cNvSpPr>
          <p:nvPr>
            <p:ph idx="1"/>
          </p:nvPr>
        </p:nvSpPr>
        <p:spPr/>
        <p:txBody>
          <a:bodyPr/>
          <a:lstStyle/>
          <a:p>
            <a:r>
              <a:rPr lang="en-US" dirty="0"/>
              <a:t>Punched-card processing equipment</a:t>
            </a:r>
          </a:p>
          <a:p>
            <a:r>
              <a:rPr lang="en-US" dirty="0"/>
              <a:t>1953 - the </a:t>
            </a:r>
            <a:r>
              <a:rPr lang="en-US" dirty="0" smtClean="0"/>
              <a:t>701 Series</a:t>
            </a:r>
            <a:endParaRPr lang="en-US" dirty="0"/>
          </a:p>
          <a:p>
            <a:pPr lvl="1"/>
            <a:r>
              <a:rPr lang="en-US" dirty="0"/>
              <a:t>IBM’s first stored program computer</a:t>
            </a:r>
          </a:p>
          <a:p>
            <a:pPr lvl="1"/>
            <a:r>
              <a:rPr lang="en-US" dirty="0"/>
              <a:t>Scientific calculations</a:t>
            </a:r>
          </a:p>
          <a:p>
            <a:r>
              <a:rPr lang="en-US" dirty="0"/>
              <a:t>1955 - the </a:t>
            </a:r>
            <a:r>
              <a:rPr lang="en-US" dirty="0" smtClean="0"/>
              <a:t>702 Series</a:t>
            </a:r>
            <a:endParaRPr lang="en-US" dirty="0"/>
          </a:p>
          <a:p>
            <a:pPr lvl="1"/>
            <a:r>
              <a:rPr lang="en-US" dirty="0"/>
              <a:t>Business applications</a:t>
            </a:r>
          </a:p>
          <a:p>
            <a:r>
              <a:rPr lang="en-US" dirty="0"/>
              <a:t>Lead to 700/7000 series</a:t>
            </a:r>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13</a:t>
            </a:fld>
            <a:endParaRPr lang="en-GB"/>
          </a:p>
        </p:txBody>
      </p:sp>
    </p:spTree>
    <p:extLst>
      <p:ext uri="{BB962C8B-B14F-4D97-AF65-F5344CB8AC3E}">
        <p14:creationId xmlns:p14="http://schemas.microsoft.com/office/powerpoint/2010/main" val="2991913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 A Brief History of Computers</a:t>
            </a:r>
            <a:endParaRPr lang="en-GB"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b="1" dirty="0" smtClean="0"/>
              <a:t> </a:t>
            </a:r>
            <a:r>
              <a:rPr lang="en-GB" b="1" u="sng" dirty="0" smtClean="0"/>
              <a:t>The Second Generation : Transistors (Electronic Switch)</a:t>
            </a:r>
          </a:p>
          <a:p>
            <a:r>
              <a:rPr lang="en-US" dirty="0" smtClean="0"/>
              <a:t>Replaced vacuum tubes (they generate heat, were bulky, unreliable)</a:t>
            </a:r>
          </a:p>
          <a:p>
            <a:r>
              <a:rPr lang="en-US" dirty="0"/>
              <a:t>Invented 1947 at Bell Labs</a:t>
            </a:r>
          </a:p>
          <a:p>
            <a:r>
              <a:rPr lang="en-US" dirty="0" smtClean="0"/>
              <a:t>Two state device. ON/OFF.</a:t>
            </a:r>
            <a:endParaRPr lang="en-US" dirty="0"/>
          </a:p>
          <a:p>
            <a:pPr>
              <a:buFont typeface="Wingdings" panose="05000000000000000000" pitchFamily="2" charset="2"/>
              <a:buChar char="q"/>
            </a:pPr>
            <a:r>
              <a:rPr lang="en-US" b="1" dirty="0" smtClean="0"/>
              <a:t> Transistor Advantages:</a:t>
            </a:r>
          </a:p>
          <a:p>
            <a:r>
              <a:rPr lang="en-US" dirty="0" smtClean="0"/>
              <a:t>Smaller and Cheaper</a:t>
            </a:r>
          </a:p>
          <a:p>
            <a:r>
              <a:rPr lang="en-US" dirty="0" smtClean="0"/>
              <a:t>Less heat dissipation</a:t>
            </a:r>
          </a:p>
          <a:p>
            <a:r>
              <a:rPr lang="en-US" dirty="0" smtClean="0"/>
              <a:t>Solid State device (ON/OFF)</a:t>
            </a:r>
          </a:p>
          <a:p>
            <a:r>
              <a:rPr lang="en-US" dirty="0" smtClean="0"/>
              <a:t>Made from Silicon (Sand)</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14</a:t>
            </a:fld>
            <a:endParaRPr lang="en-GB"/>
          </a:p>
        </p:txBody>
      </p:sp>
      <p:sp>
        <p:nvSpPr>
          <p:cNvPr id="5" name="TextBox 4"/>
          <p:cNvSpPr txBox="1"/>
          <p:nvPr/>
        </p:nvSpPr>
        <p:spPr>
          <a:xfrm>
            <a:off x="4708181" y="2787924"/>
            <a:ext cx="6645619" cy="369332"/>
          </a:xfrm>
          <a:prstGeom prst="rect">
            <a:avLst/>
          </a:prstGeom>
          <a:noFill/>
        </p:spPr>
        <p:txBody>
          <a:bodyPr wrap="square" rtlCol="0">
            <a:spAutoFit/>
          </a:bodyPr>
          <a:lstStyle/>
          <a:p>
            <a:endParaRPr lang="en-GB" dirty="0"/>
          </a:p>
        </p:txBody>
      </p:sp>
      <p:pic>
        <p:nvPicPr>
          <p:cNvPr id="1026" name="Picture 2" descr="Image result for transi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062" y="3240645"/>
            <a:ext cx="2852928" cy="28529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142576" y="3157256"/>
            <a:ext cx="2095465" cy="2852928"/>
          </a:xfrm>
          <a:prstGeom prst="rect">
            <a:avLst/>
          </a:prstGeom>
        </p:spPr>
      </p:pic>
    </p:spTree>
    <p:extLst>
      <p:ext uri="{BB962C8B-B14F-4D97-AF65-F5344CB8AC3E}">
        <p14:creationId xmlns:p14="http://schemas.microsoft.com/office/powerpoint/2010/main" val="3295088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 (Logic Gates) and Memory (Cells)</a:t>
            </a:r>
            <a:endParaRPr lang="en-US" dirty="0"/>
          </a:p>
        </p:txBody>
      </p:sp>
      <p:sp>
        <p:nvSpPr>
          <p:cNvPr id="3" name="Content Placeholder 2"/>
          <p:cNvSpPr>
            <a:spLocks noGrp="1"/>
          </p:cNvSpPr>
          <p:nvPr>
            <p:ph idx="1"/>
          </p:nvPr>
        </p:nvSpPr>
        <p:spPr/>
        <p:txBody>
          <a:bodyPr/>
          <a:lstStyle/>
          <a:p>
            <a:pPr algn="just"/>
            <a:r>
              <a:rPr lang="en-US" dirty="0" smtClean="0"/>
              <a:t>In a ‘digital computer’, only two fundamental types of components are required: </a:t>
            </a:r>
            <a:r>
              <a:rPr lang="en-US" b="1" dirty="0" smtClean="0"/>
              <a:t>gates</a:t>
            </a:r>
            <a:r>
              <a:rPr lang="en-US" dirty="0" smtClean="0"/>
              <a:t> and </a:t>
            </a:r>
            <a:r>
              <a:rPr lang="en-US" b="1" dirty="0" smtClean="0"/>
              <a:t>memory cells</a:t>
            </a:r>
            <a:r>
              <a:rPr lang="en-US" dirty="0" smtClean="0"/>
              <a:t>. Both are made from Transistor.</a:t>
            </a:r>
          </a:p>
          <a:p>
            <a:pPr algn="just"/>
            <a:r>
              <a:rPr lang="en-US" b="1" dirty="0" smtClean="0"/>
              <a:t>Gate</a:t>
            </a:r>
            <a:r>
              <a:rPr lang="en-US" dirty="0" smtClean="0"/>
              <a:t> is a device that implements a simple Boolean or Logical function</a:t>
            </a:r>
          </a:p>
          <a:p>
            <a:pPr algn="just"/>
            <a:r>
              <a:rPr lang="en-US" dirty="0" smtClean="0"/>
              <a:t>For example: An </a:t>
            </a:r>
            <a:r>
              <a:rPr lang="en-US" b="1" dirty="0" smtClean="0"/>
              <a:t>AND</a:t>
            </a:r>
            <a:r>
              <a:rPr lang="en-US" dirty="0" smtClean="0"/>
              <a:t> gate performs If A and B are true then C is True.</a:t>
            </a:r>
          </a:p>
          <a:p>
            <a:pPr algn="just"/>
            <a:r>
              <a:rPr lang="en-US" b="1" dirty="0" smtClean="0"/>
              <a:t>Memory Cell</a:t>
            </a:r>
            <a:r>
              <a:rPr lang="en-US" dirty="0" smtClean="0"/>
              <a:t> is a device that can store 1-bit of data; e.g. 1 or 0,On/Off</a:t>
            </a:r>
          </a:p>
          <a:p>
            <a:pPr algn="just"/>
            <a:endParaRPr lang="en-US" b="1" dirty="0" smtClean="0"/>
          </a:p>
          <a:p>
            <a:pPr algn="just"/>
            <a:endParaRPr lang="en-US" dirty="0"/>
          </a:p>
        </p:txBody>
      </p:sp>
      <p:sp>
        <p:nvSpPr>
          <p:cNvPr id="4" name="Slide Number Placeholder 3"/>
          <p:cNvSpPr>
            <a:spLocks noGrp="1"/>
          </p:cNvSpPr>
          <p:nvPr>
            <p:ph type="sldNum" sz="quarter" idx="12"/>
          </p:nvPr>
        </p:nvSpPr>
        <p:spPr/>
        <p:txBody>
          <a:bodyPr/>
          <a:lstStyle/>
          <a:p>
            <a:fld id="{F30E66D2-8916-4EE9-9F2D-22A3DFBD08C7}" type="slidenum">
              <a:rPr lang="en-GB" smtClean="0"/>
              <a:t>15</a:t>
            </a:fld>
            <a:endParaRPr lang="en-GB"/>
          </a:p>
        </p:txBody>
      </p:sp>
      <p:pic>
        <p:nvPicPr>
          <p:cNvPr id="5" name="Picture 4"/>
          <p:cNvPicPr>
            <a:picLocks noChangeAspect="1"/>
          </p:cNvPicPr>
          <p:nvPr/>
        </p:nvPicPr>
        <p:blipFill>
          <a:blip r:embed="rId2"/>
          <a:stretch>
            <a:fillRect/>
          </a:stretch>
        </p:blipFill>
        <p:spPr>
          <a:xfrm>
            <a:off x="1057275" y="4171950"/>
            <a:ext cx="10296525" cy="2686050"/>
          </a:xfrm>
          <a:prstGeom prst="rect">
            <a:avLst/>
          </a:prstGeom>
        </p:spPr>
      </p:pic>
      <p:sp>
        <p:nvSpPr>
          <p:cNvPr id="6" name="TextBox 5"/>
          <p:cNvSpPr txBox="1"/>
          <p:nvPr/>
        </p:nvSpPr>
        <p:spPr>
          <a:xfrm>
            <a:off x="4341380" y="4959926"/>
            <a:ext cx="2124075" cy="1477328"/>
          </a:xfrm>
          <a:prstGeom prst="rect">
            <a:avLst/>
          </a:prstGeom>
          <a:noFill/>
        </p:spPr>
        <p:txBody>
          <a:bodyPr wrap="square" rtlCol="0">
            <a:spAutoFit/>
          </a:bodyPr>
          <a:lstStyle/>
          <a:p>
            <a:r>
              <a:rPr lang="en-US" b="1" dirty="0" smtClean="0"/>
              <a:t>Memory Cells </a:t>
            </a:r>
            <a:r>
              <a:rPr lang="en-US" dirty="0" smtClean="0"/>
              <a:t>provide data storage, whereas </a:t>
            </a:r>
            <a:r>
              <a:rPr lang="en-US" b="1" dirty="0" smtClean="0"/>
              <a:t>Gates</a:t>
            </a:r>
            <a:r>
              <a:rPr lang="en-US" dirty="0" smtClean="0"/>
              <a:t> provide data processing.</a:t>
            </a:r>
            <a:endParaRPr lang="en-US" dirty="0"/>
          </a:p>
        </p:txBody>
      </p:sp>
    </p:spTree>
    <p:extLst>
      <p:ext uri="{BB962C8B-B14F-4D97-AF65-F5344CB8AC3E}">
        <p14:creationId xmlns:p14="http://schemas.microsoft.com/office/powerpoint/2010/main" val="3532758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Improvements in the Second Generation</a:t>
            </a:r>
            <a:endParaRPr lang="en-GB" dirty="0"/>
          </a:p>
        </p:txBody>
      </p:sp>
      <p:sp>
        <p:nvSpPr>
          <p:cNvPr id="3" name="Content Placeholder 2"/>
          <p:cNvSpPr>
            <a:spLocks noGrp="1"/>
          </p:cNvSpPr>
          <p:nvPr>
            <p:ph idx="1"/>
          </p:nvPr>
        </p:nvSpPr>
        <p:spPr>
          <a:xfrm>
            <a:off x="838200" y="1690688"/>
            <a:ext cx="10515600" cy="4916369"/>
          </a:xfrm>
        </p:spPr>
        <p:txBody>
          <a:bodyPr>
            <a:normAutofit/>
          </a:bodyPr>
          <a:lstStyle/>
          <a:p>
            <a:pPr algn="just"/>
            <a:r>
              <a:rPr lang="en-GB" dirty="0" smtClean="0"/>
              <a:t>‘Computer generations’ are classified based on the fundamental hardware technology employed e.g. transistors.</a:t>
            </a:r>
          </a:p>
          <a:p>
            <a:pPr algn="just"/>
            <a:r>
              <a:rPr lang="en-GB" dirty="0" smtClean="0"/>
              <a:t>Each new generation is characterized by greater processing performance, larger memory capacity, and smaller size than the previous one.</a:t>
            </a:r>
          </a:p>
          <a:p>
            <a:pPr algn="just"/>
            <a:r>
              <a:rPr lang="en-GB" dirty="0" smtClean="0"/>
              <a:t>Also the second generation saw the introduction of more complex arithmetic and logic units and control signals, the use of high level programming languages, and the provision of </a:t>
            </a:r>
            <a:r>
              <a:rPr lang="en-GB" i="1" dirty="0" smtClean="0"/>
              <a:t>system software</a:t>
            </a:r>
            <a:r>
              <a:rPr lang="en-GB" dirty="0" smtClean="0"/>
              <a:t> with the computer.</a:t>
            </a:r>
          </a:p>
          <a:p>
            <a:pPr algn="just"/>
            <a:r>
              <a:rPr lang="en-GB" dirty="0" smtClean="0"/>
              <a:t>‘System software’ provide the ability to load programs, move data to peripherals, and to perform common computations, similar to </a:t>
            </a:r>
            <a:r>
              <a:rPr lang="en-GB" sz="2000" b="1" dirty="0" smtClean="0"/>
              <a:t>Windows</a:t>
            </a:r>
            <a:r>
              <a:rPr lang="en-GB" dirty="0" smtClean="0"/>
              <a:t>.</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16</a:t>
            </a:fld>
            <a:endParaRPr lang="en-GB"/>
          </a:p>
        </p:txBody>
      </p:sp>
    </p:spTree>
    <p:extLst>
      <p:ext uri="{BB962C8B-B14F-4D97-AF65-F5344CB8AC3E}">
        <p14:creationId xmlns:p14="http://schemas.microsoft.com/office/powerpoint/2010/main" val="1206086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Transistor Based Computers</a:t>
            </a:r>
            <a:endParaRPr lang="en-GB" dirty="0"/>
          </a:p>
        </p:txBody>
      </p:sp>
      <p:sp>
        <p:nvSpPr>
          <p:cNvPr id="3" name="Content Placeholder 2"/>
          <p:cNvSpPr>
            <a:spLocks noGrp="1"/>
          </p:cNvSpPr>
          <p:nvPr>
            <p:ph idx="1"/>
          </p:nvPr>
        </p:nvSpPr>
        <p:spPr/>
        <p:txBody>
          <a:bodyPr/>
          <a:lstStyle/>
          <a:p>
            <a:r>
              <a:rPr lang="en-US" dirty="0" smtClean="0"/>
              <a:t>Second generation machines</a:t>
            </a:r>
          </a:p>
          <a:p>
            <a:r>
              <a:rPr lang="en-US" dirty="0" smtClean="0"/>
              <a:t>NCR &amp; RCA initially produced small transistor machines</a:t>
            </a:r>
          </a:p>
          <a:p>
            <a:r>
              <a:rPr lang="en-US" dirty="0" smtClean="0"/>
              <a:t>IBM 7000 series came later</a:t>
            </a:r>
          </a:p>
          <a:p>
            <a:r>
              <a:rPr lang="en-US" dirty="0" smtClean="0"/>
              <a:t>DEC (Digital Equipment Corporation) - 1957</a:t>
            </a:r>
          </a:p>
          <a:p>
            <a:pPr lvl="1"/>
            <a:r>
              <a:rPr lang="en-US" dirty="0" smtClean="0"/>
              <a:t>Produced its first computer PDP-1</a:t>
            </a:r>
          </a:p>
          <a:p>
            <a:pPr algn="just"/>
            <a:r>
              <a:rPr lang="en-GB" dirty="0" smtClean="0"/>
              <a:t>This computer and this company began the </a:t>
            </a:r>
            <a:r>
              <a:rPr lang="en-GB" u="sng" dirty="0" smtClean="0"/>
              <a:t>mini-computer</a:t>
            </a:r>
            <a:r>
              <a:rPr lang="en-GB" dirty="0" smtClean="0"/>
              <a:t> phenomenon that became so prominent in the third generation.</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17</a:t>
            </a:fld>
            <a:endParaRPr lang="en-GB"/>
          </a:p>
        </p:txBody>
      </p:sp>
    </p:spTree>
    <p:extLst>
      <p:ext uri="{BB962C8B-B14F-4D97-AF65-F5344CB8AC3E}">
        <p14:creationId xmlns:p14="http://schemas.microsoft.com/office/powerpoint/2010/main" val="3426246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Computer Program?</a:t>
            </a:r>
            <a:endParaRPr lang="en-GB" dirty="0"/>
          </a:p>
        </p:txBody>
      </p:sp>
      <p:sp>
        <p:nvSpPr>
          <p:cNvPr id="3" name="Content Placeholder 2"/>
          <p:cNvSpPr>
            <a:spLocks noGrp="1"/>
          </p:cNvSpPr>
          <p:nvPr>
            <p:ph idx="1"/>
          </p:nvPr>
        </p:nvSpPr>
        <p:spPr>
          <a:xfrm>
            <a:off x="838200" y="1825624"/>
            <a:ext cx="10515600" cy="4711653"/>
          </a:xfrm>
        </p:spPr>
        <p:txBody>
          <a:bodyPr>
            <a:normAutofit/>
          </a:bodyPr>
          <a:lstStyle/>
          <a:p>
            <a:pPr algn="just"/>
            <a:r>
              <a:rPr lang="en-GB" dirty="0"/>
              <a:t>A </a:t>
            </a:r>
            <a:r>
              <a:rPr lang="en-GB" b="1" dirty="0"/>
              <a:t>computer program</a:t>
            </a:r>
            <a:r>
              <a:rPr lang="en-GB" dirty="0"/>
              <a:t> is a collection of </a:t>
            </a:r>
            <a:r>
              <a:rPr lang="en-GB" dirty="0" smtClean="0"/>
              <a:t>instructions (written in logical order)</a:t>
            </a:r>
            <a:r>
              <a:rPr lang="en-GB" dirty="0"/>
              <a:t> that performs a specific task when executed by a computer</a:t>
            </a:r>
            <a:r>
              <a:rPr lang="en-GB" dirty="0" smtClean="0"/>
              <a:t>.</a:t>
            </a:r>
          </a:p>
          <a:p>
            <a:pPr algn="just"/>
            <a:r>
              <a:rPr lang="en-GB" dirty="0"/>
              <a:t>A </a:t>
            </a:r>
            <a:r>
              <a:rPr lang="en-GB" dirty="0" smtClean="0"/>
              <a:t>computer executes </a:t>
            </a:r>
            <a:r>
              <a:rPr lang="en-GB" dirty="0"/>
              <a:t>the program's instructions in a central processing </a:t>
            </a:r>
            <a:r>
              <a:rPr lang="en-GB" dirty="0" smtClean="0"/>
              <a:t>unit (CPU).</a:t>
            </a:r>
          </a:p>
          <a:p>
            <a:pPr algn="just"/>
            <a:r>
              <a:rPr lang="en-GB" dirty="0"/>
              <a:t>A computer program is usually written by a </a:t>
            </a:r>
            <a:r>
              <a:rPr lang="en-GB" u="sng" dirty="0"/>
              <a:t>computer programmer</a:t>
            </a:r>
            <a:r>
              <a:rPr lang="en-GB" dirty="0"/>
              <a:t> in a programming </a:t>
            </a:r>
            <a:r>
              <a:rPr lang="en-GB" dirty="0" smtClean="0"/>
              <a:t>language e.g. Assembly language or C++.</a:t>
            </a:r>
          </a:p>
          <a:p>
            <a:pPr algn="just"/>
            <a:r>
              <a:rPr lang="en-GB" dirty="0"/>
              <a:t>From the program in its human-readable form </a:t>
            </a:r>
            <a:r>
              <a:rPr lang="en-GB" dirty="0" smtClean="0"/>
              <a:t>or</a:t>
            </a:r>
            <a:r>
              <a:rPr lang="en-GB" dirty="0"/>
              <a:t> </a:t>
            </a:r>
            <a:r>
              <a:rPr lang="en-GB" u="sng" dirty="0"/>
              <a:t>source code</a:t>
            </a:r>
            <a:r>
              <a:rPr lang="en-GB" dirty="0"/>
              <a:t>, a </a:t>
            </a:r>
            <a:r>
              <a:rPr lang="en-GB" u="sng" dirty="0"/>
              <a:t>compiler</a:t>
            </a:r>
            <a:r>
              <a:rPr lang="en-GB" dirty="0"/>
              <a:t> can derive </a:t>
            </a:r>
            <a:r>
              <a:rPr lang="en-GB" u="sng" dirty="0"/>
              <a:t>machine </a:t>
            </a:r>
            <a:r>
              <a:rPr lang="en-GB" u="sng" dirty="0" smtClean="0"/>
              <a:t>code</a:t>
            </a:r>
            <a:r>
              <a:rPr lang="en-GB" dirty="0" smtClean="0"/>
              <a:t>.</a:t>
            </a:r>
          </a:p>
          <a:p>
            <a:pPr algn="just"/>
            <a:r>
              <a:rPr lang="en-GB" dirty="0"/>
              <a:t> </a:t>
            </a:r>
            <a:r>
              <a:rPr lang="en-GB" u="sng" dirty="0" smtClean="0"/>
              <a:t>Machine </a:t>
            </a:r>
            <a:r>
              <a:rPr lang="en-GB" u="sng" dirty="0"/>
              <a:t>code</a:t>
            </a:r>
            <a:r>
              <a:rPr lang="en-GB" dirty="0"/>
              <a:t>—a form consisting of instructions that the computer can directly execute.</a:t>
            </a:r>
          </a:p>
        </p:txBody>
      </p:sp>
      <p:sp>
        <p:nvSpPr>
          <p:cNvPr id="4" name="Slide Number Placeholder 3"/>
          <p:cNvSpPr>
            <a:spLocks noGrp="1"/>
          </p:cNvSpPr>
          <p:nvPr>
            <p:ph type="sldNum" sz="quarter" idx="12"/>
          </p:nvPr>
        </p:nvSpPr>
        <p:spPr/>
        <p:txBody>
          <a:bodyPr/>
          <a:lstStyle/>
          <a:p>
            <a:fld id="{F30E66D2-8916-4EE9-9F2D-22A3DFBD08C7}" type="slidenum">
              <a:rPr lang="en-GB" smtClean="0"/>
              <a:t>18</a:t>
            </a:fld>
            <a:endParaRPr lang="en-GB"/>
          </a:p>
        </p:txBody>
      </p:sp>
    </p:spTree>
    <p:extLst>
      <p:ext uri="{BB962C8B-B14F-4D97-AF65-F5344CB8AC3E}">
        <p14:creationId xmlns:p14="http://schemas.microsoft.com/office/powerpoint/2010/main" val="1619524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Von Neumann Machine</a:t>
            </a:r>
            <a:endParaRPr lang="en-GB" dirty="0"/>
          </a:p>
        </p:txBody>
      </p:sp>
      <p:sp>
        <p:nvSpPr>
          <p:cNvPr id="3" name="Content Placeholder 2"/>
          <p:cNvSpPr>
            <a:spLocks noGrp="1"/>
          </p:cNvSpPr>
          <p:nvPr>
            <p:ph idx="1"/>
          </p:nvPr>
        </p:nvSpPr>
        <p:spPr>
          <a:xfrm>
            <a:off x="838200" y="1825625"/>
            <a:ext cx="10515600" cy="4530725"/>
          </a:xfrm>
        </p:spPr>
        <p:txBody>
          <a:bodyPr>
            <a:normAutofit/>
          </a:bodyPr>
          <a:lstStyle/>
          <a:p>
            <a:pPr algn="just"/>
            <a:r>
              <a:rPr lang="en-GB" dirty="0" smtClean="0"/>
              <a:t>The task of entering and altering programs for the ENIAC was tedious.</a:t>
            </a:r>
          </a:p>
          <a:p>
            <a:pPr algn="just"/>
            <a:r>
              <a:rPr lang="en-GB" dirty="0"/>
              <a:t>Von-</a:t>
            </a:r>
            <a:r>
              <a:rPr lang="en-GB" dirty="0" err="1"/>
              <a:t>Neuman</a:t>
            </a:r>
            <a:r>
              <a:rPr lang="en-GB" dirty="0"/>
              <a:t> gave the idea of a </a:t>
            </a:r>
            <a:r>
              <a:rPr lang="en-GB" b="1" dirty="0"/>
              <a:t>stored-program concept</a:t>
            </a:r>
            <a:r>
              <a:rPr lang="en-GB" dirty="0"/>
              <a:t> and his new stored-program computer is referred to as the </a:t>
            </a:r>
            <a:r>
              <a:rPr lang="en-GB" u="sng" dirty="0"/>
              <a:t>IAS computer</a:t>
            </a:r>
            <a:r>
              <a:rPr lang="en-GB" dirty="0" smtClean="0"/>
              <a:t>.</a:t>
            </a:r>
          </a:p>
          <a:p>
            <a:pPr algn="just"/>
            <a:r>
              <a:rPr lang="en-GB" b="1" dirty="0"/>
              <a:t>Stored-program concept</a:t>
            </a:r>
            <a:r>
              <a:rPr lang="en-GB" dirty="0"/>
              <a:t>: A program could be represented in a form suitable for storing in the memory alongside the data</a:t>
            </a:r>
            <a:r>
              <a:rPr lang="en-GB" dirty="0" smtClean="0"/>
              <a:t>.(same memory)</a:t>
            </a:r>
            <a:endParaRPr lang="en-GB" dirty="0"/>
          </a:p>
          <a:p>
            <a:pPr algn="just"/>
            <a:r>
              <a:rPr lang="en-GB" dirty="0" smtClean="0"/>
              <a:t>Then, a computer could get its instructions by reading them from memory, and a program could be set or altered by setting the values of a portion of memory.</a:t>
            </a:r>
          </a:p>
          <a:p>
            <a:pPr algn="just"/>
            <a:r>
              <a:rPr lang="en-GB" dirty="0" smtClean="0"/>
              <a:t>The IAS (Institute of Advanced Studies) computer, is the prototype of all subsequent general-purpose computers.</a:t>
            </a:r>
          </a:p>
        </p:txBody>
      </p:sp>
      <p:sp>
        <p:nvSpPr>
          <p:cNvPr id="4" name="Slide Number Placeholder 3"/>
          <p:cNvSpPr>
            <a:spLocks noGrp="1"/>
          </p:cNvSpPr>
          <p:nvPr>
            <p:ph type="sldNum" sz="quarter" idx="12"/>
          </p:nvPr>
        </p:nvSpPr>
        <p:spPr/>
        <p:txBody>
          <a:bodyPr/>
          <a:lstStyle/>
          <a:p>
            <a:fld id="{F30E66D2-8916-4EE9-9F2D-22A3DFBD08C7}" type="slidenum">
              <a:rPr lang="en-GB" smtClean="0"/>
              <a:t>19</a:t>
            </a:fld>
            <a:endParaRPr lang="en-GB"/>
          </a:p>
        </p:txBody>
      </p:sp>
    </p:spTree>
    <p:extLst>
      <p:ext uri="{BB962C8B-B14F-4D97-AF65-F5344CB8AC3E}">
        <p14:creationId xmlns:p14="http://schemas.microsoft.com/office/powerpoint/2010/main" val="20122817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Memory (RAM)</a:t>
            </a:r>
            <a:endParaRPr lang="en-GB" dirty="0"/>
          </a:p>
        </p:txBody>
      </p:sp>
      <p:sp>
        <p:nvSpPr>
          <p:cNvPr id="3" name="Content Placeholder 2"/>
          <p:cNvSpPr>
            <a:spLocks noGrp="1"/>
          </p:cNvSpPr>
          <p:nvPr>
            <p:ph idx="1"/>
          </p:nvPr>
        </p:nvSpPr>
        <p:spPr>
          <a:xfrm>
            <a:off x="838200" y="1825624"/>
            <a:ext cx="10515600" cy="5032376"/>
          </a:xfrm>
        </p:spPr>
        <p:txBody>
          <a:bodyPr/>
          <a:lstStyle/>
          <a:p>
            <a:r>
              <a:rPr lang="en-GB" altLang="en-US" dirty="0" smtClean="0"/>
              <a:t>This module is called </a:t>
            </a:r>
            <a:r>
              <a:rPr lang="en-GB" altLang="en-US" b="1" dirty="0" smtClean="0"/>
              <a:t>memory,</a:t>
            </a:r>
            <a:r>
              <a:rPr lang="en-GB" altLang="en-US" dirty="0" smtClean="0"/>
              <a:t> or </a:t>
            </a:r>
            <a:r>
              <a:rPr lang="en-GB" altLang="en-US" b="1" dirty="0" smtClean="0"/>
              <a:t>main memory </a:t>
            </a:r>
            <a:r>
              <a:rPr lang="en-GB" altLang="en-US" dirty="0" smtClean="0"/>
              <a:t>called </a:t>
            </a:r>
            <a:r>
              <a:rPr lang="en-GB" altLang="en-US" b="1" dirty="0" smtClean="0"/>
              <a:t>(RAM).</a:t>
            </a:r>
          </a:p>
          <a:p>
            <a:r>
              <a:rPr lang="en-GB" altLang="en-US" dirty="0"/>
              <a:t>Thus temporary storage of both code/inst. and results/data is needed</a:t>
            </a:r>
            <a:r>
              <a:rPr lang="en-GB" altLang="en-US" sz="2400" dirty="0" smtClean="0"/>
              <a:t>.</a:t>
            </a:r>
            <a:endParaRPr lang="en-GB" altLang="en-US" b="1" dirty="0" smtClean="0"/>
          </a:p>
          <a:p>
            <a:r>
              <a:rPr lang="en-GB" altLang="en-US" u="sng" dirty="0" smtClean="0"/>
              <a:t>RAM (Random access memory)</a:t>
            </a:r>
            <a:r>
              <a:rPr lang="en-GB" altLang="en-US" dirty="0"/>
              <a:t> </a:t>
            </a:r>
            <a:r>
              <a:rPr lang="en-GB" altLang="en-US" dirty="0" smtClean="0"/>
              <a:t>is directly accessed by the CPU. </a:t>
            </a:r>
            <a:r>
              <a:rPr lang="en-GB" altLang="en-US" sz="2300" dirty="0" smtClean="0"/>
              <a:t>Volatile</a:t>
            </a:r>
            <a:endParaRPr lang="en-GB" altLang="en-US" sz="2300" u="sng" dirty="0" smtClean="0"/>
          </a:p>
          <a:p>
            <a:pPr algn="just"/>
            <a:r>
              <a:rPr lang="en-GB" dirty="0" smtClean="0"/>
              <a:t>RAM is usually in GBs. Each location in RAM is accessed by an address</a:t>
            </a:r>
          </a:p>
          <a:p>
            <a:pPr algn="just"/>
            <a:r>
              <a:rPr lang="en-GB" dirty="0" smtClean="0"/>
              <a:t>RAM is a memory that needs to be refreshed every few </a:t>
            </a:r>
            <a:r>
              <a:rPr lang="en-GB" dirty="0" err="1" smtClean="0"/>
              <a:t>milli</a:t>
            </a:r>
            <a:r>
              <a:rPr lang="en-GB" dirty="0" smtClean="0"/>
              <a:t>-seconds.</a:t>
            </a:r>
          </a:p>
          <a:p>
            <a:pPr algn="just"/>
            <a:r>
              <a:rPr lang="en-GB" dirty="0" smtClean="0"/>
              <a:t>It is made up of DRAM cells. The technology it uses is called DDR-4.</a:t>
            </a:r>
          </a:p>
          <a:p>
            <a:pPr algn="just"/>
            <a:r>
              <a:rPr lang="en-GB" dirty="0" smtClean="0"/>
              <a:t>‘DDR’ stands for ‘double data rate’.</a:t>
            </a:r>
            <a:r>
              <a:rPr lang="en-GB" dirty="0"/>
              <a:t> </a:t>
            </a:r>
            <a:r>
              <a:rPr lang="en-GB" dirty="0" smtClean="0"/>
              <a:t>Data is transferred twice per clock.</a:t>
            </a:r>
          </a:p>
          <a:p>
            <a:pPr algn="just"/>
            <a:r>
              <a:rPr lang="en-GB" dirty="0" smtClean="0"/>
              <a:t>Each location in RAM is called a WORD e.g. data or instruction.</a:t>
            </a:r>
          </a:p>
          <a:p>
            <a:pPr algn="just"/>
            <a:endParaRPr lang="en-GB" dirty="0" smtClean="0"/>
          </a:p>
        </p:txBody>
      </p:sp>
      <p:sp>
        <p:nvSpPr>
          <p:cNvPr id="4" name="Slide Number Placeholder 3"/>
          <p:cNvSpPr>
            <a:spLocks noGrp="1"/>
          </p:cNvSpPr>
          <p:nvPr>
            <p:ph type="sldNum" sz="quarter" idx="12"/>
          </p:nvPr>
        </p:nvSpPr>
        <p:spPr/>
        <p:txBody>
          <a:bodyPr/>
          <a:lstStyle/>
          <a:p>
            <a:fld id="{ADA0EED9-A798-4230-9FC8-59385685213A}" type="slidenum">
              <a:rPr lang="en-GB" smtClean="0"/>
              <a:t>2</a:t>
            </a:fld>
            <a:endParaRPr lang="en-GB"/>
          </a:p>
        </p:txBody>
      </p:sp>
    </p:spTree>
    <p:extLst>
      <p:ext uri="{BB962C8B-B14F-4D97-AF65-F5344CB8AC3E}">
        <p14:creationId xmlns:p14="http://schemas.microsoft.com/office/powerpoint/2010/main" val="1481453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IAS Computer </a:t>
            </a:r>
            <a:r>
              <a:rPr lang="en-GB" sz="2200" dirty="0" smtClean="0"/>
              <a:t>(See Fig. Next Slide) </a:t>
            </a:r>
            <a:endParaRPr lang="en-GB" sz="2200" dirty="0"/>
          </a:p>
        </p:txBody>
      </p:sp>
      <p:sp>
        <p:nvSpPr>
          <p:cNvPr id="3" name="Content Placeholder 2"/>
          <p:cNvSpPr>
            <a:spLocks noGrp="1"/>
          </p:cNvSpPr>
          <p:nvPr>
            <p:ph idx="1"/>
          </p:nvPr>
        </p:nvSpPr>
        <p:spPr/>
        <p:txBody>
          <a:bodyPr/>
          <a:lstStyle/>
          <a:p>
            <a:r>
              <a:rPr lang="en-GB" dirty="0" smtClean="0"/>
              <a:t>Four main components of the IAS computer are:</a:t>
            </a:r>
          </a:p>
          <a:p>
            <a:pPr marL="0" indent="0">
              <a:buNone/>
            </a:pPr>
            <a:r>
              <a:rPr lang="en-GB" dirty="0" smtClean="0"/>
              <a:t>1) Main memory	2) ALU       3) Control unit	        4) </a:t>
            </a:r>
            <a:r>
              <a:rPr lang="en-GB" dirty="0" err="1" smtClean="0"/>
              <a:t>Input/Output</a:t>
            </a:r>
            <a:r>
              <a:rPr lang="en-GB" dirty="0" smtClean="0"/>
              <a:t> (I/O)</a:t>
            </a:r>
          </a:p>
          <a:p>
            <a:pPr marL="514350" indent="-514350">
              <a:buFont typeface="+mj-lt"/>
              <a:buAutoNum type="arabicPeriod"/>
            </a:pPr>
            <a:r>
              <a:rPr lang="en-GB" dirty="0" smtClean="0"/>
              <a:t>A </a:t>
            </a:r>
            <a:r>
              <a:rPr lang="en-GB" b="1" dirty="0" smtClean="0"/>
              <a:t>main memory</a:t>
            </a:r>
            <a:r>
              <a:rPr lang="en-GB" dirty="0" smtClean="0"/>
              <a:t>, which stores both data and instructions.</a:t>
            </a:r>
          </a:p>
          <a:p>
            <a:pPr marL="514350" indent="-514350" algn="just">
              <a:buFont typeface="+mj-lt"/>
              <a:buAutoNum type="arabicPeriod"/>
            </a:pPr>
            <a:r>
              <a:rPr lang="en-GB" dirty="0" smtClean="0"/>
              <a:t>An </a:t>
            </a:r>
            <a:r>
              <a:rPr lang="en-GB" b="1" dirty="0" smtClean="0"/>
              <a:t>arithmetic and logic unit (ALU)</a:t>
            </a:r>
            <a:r>
              <a:rPr lang="en-GB" dirty="0" smtClean="0"/>
              <a:t> capable of operating on binary data.</a:t>
            </a:r>
          </a:p>
          <a:p>
            <a:pPr marL="514350" indent="-514350" algn="just">
              <a:buFont typeface="+mj-lt"/>
              <a:buAutoNum type="arabicPeriod"/>
            </a:pPr>
            <a:r>
              <a:rPr lang="en-GB" dirty="0" smtClean="0"/>
              <a:t>A </a:t>
            </a:r>
            <a:r>
              <a:rPr lang="en-GB" b="1" dirty="0" smtClean="0"/>
              <a:t>control unit</a:t>
            </a:r>
            <a:r>
              <a:rPr lang="en-GB" dirty="0" smtClean="0"/>
              <a:t>, which interprets the instructions in memory and causes them to be executed.</a:t>
            </a:r>
          </a:p>
          <a:p>
            <a:pPr marL="514350" indent="-514350" algn="just">
              <a:buFont typeface="+mj-lt"/>
              <a:buAutoNum type="arabicPeriod"/>
            </a:pPr>
            <a:r>
              <a:rPr lang="en-GB" b="1" dirty="0" smtClean="0"/>
              <a:t>Input-Output (I/O)</a:t>
            </a:r>
            <a:r>
              <a:rPr lang="en-GB" dirty="0" smtClean="0"/>
              <a:t> equipment operated by the control unit.</a:t>
            </a:r>
            <a:endParaRPr lang="en-GB" b="1" dirty="0"/>
          </a:p>
        </p:txBody>
      </p:sp>
      <p:sp>
        <p:nvSpPr>
          <p:cNvPr id="4" name="Slide Number Placeholder 3"/>
          <p:cNvSpPr>
            <a:spLocks noGrp="1"/>
          </p:cNvSpPr>
          <p:nvPr>
            <p:ph type="sldNum" sz="quarter" idx="12"/>
          </p:nvPr>
        </p:nvSpPr>
        <p:spPr/>
        <p:txBody>
          <a:bodyPr/>
          <a:lstStyle/>
          <a:p>
            <a:fld id="{F30E66D2-8916-4EE9-9F2D-22A3DFBD08C7}" type="slidenum">
              <a:rPr lang="en-GB" smtClean="0"/>
              <a:t>20</a:t>
            </a:fld>
            <a:endParaRPr lang="en-GB"/>
          </a:p>
        </p:txBody>
      </p:sp>
    </p:spTree>
    <p:extLst>
      <p:ext uri="{BB962C8B-B14F-4D97-AF65-F5344CB8AC3E}">
        <p14:creationId xmlns:p14="http://schemas.microsoft.com/office/powerpoint/2010/main" val="2801975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the IAS Computer</a:t>
            </a:r>
            <a:endParaRPr lang="en-GB" dirty="0"/>
          </a:p>
        </p:txBody>
      </p:sp>
      <p:pic>
        <p:nvPicPr>
          <p:cNvPr id="5" name="Content Placeholder 4"/>
          <p:cNvPicPr>
            <a:picLocks noGrp="1" noChangeAspect="1"/>
          </p:cNvPicPr>
          <p:nvPr>
            <p:ph idx="1"/>
          </p:nvPr>
        </p:nvPicPr>
        <p:blipFill>
          <a:blip r:embed="rId2"/>
          <a:stretch>
            <a:fillRect/>
          </a:stretch>
        </p:blipFill>
        <p:spPr>
          <a:xfrm>
            <a:off x="5486400" y="1690688"/>
            <a:ext cx="5645563" cy="4665662"/>
          </a:xfrm>
          <a:prstGeom prst="rect">
            <a:avLst/>
          </a:prstGeom>
        </p:spPr>
      </p:pic>
      <p:sp>
        <p:nvSpPr>
          <p:cNvPr id="4" name="Slide Number Placeholder 3"/>
          <p:cNvSpPr>
            <a:spLocks noGrp="1"/>
          </p:cNvSpPr>
          <p:nvPr>
            <p:ph type="sldNum" sz="quarter" idx="12"/>
          </p:nvPr>
        </p:nvSpPr>
        <p:spPr/>
        <p:txBody>
          <a:bodyPr/>
          <a:lstStyle/>
          <a:p>
            <a:fld id="{F30E66D2-8916-4EE9-9F2D-22A3DFBD08C7}" type="slidenum">
              <a:rPr lang="en-GB" smtClean="0"/>
              <a:t>21</a:t>
            </a:fld>
            <a:endParaRPr lang="en-GB"/>
          </a:p>
        </p:txBody>
      </p:sp>
      <p:sp>
        <p:nvSpPr>
          <p:cNvPr id="6" name="Content Placeholder 2"/>
          <p:cNvSpPr txBox="1">
            <a:spLocks/>
          </p:cNvSpPr>
          <p:nvPr/>
        </p:nvSpPr>
        <p:spPr>
          <a:xfrm>
            <a:off x="838200" y="1825625"/>
            <a:ext cx="4648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Stored Program concept.</a:t>
            </a:r>
          </a:p>
          <a:p>
            <a:r>
              <a:rPr lang="en-GB" b="1" dirty="0" smtClean="0"/>
              <a:t>Main memory</a:t>
            </a:r>
            <a:r>
              <a:rPr lang="en-GB" dirty="0" smtClean="0"/>
              <a:t> stores programs and data.</a:t>
            </a:r>
          </a:p>
          <a:p>
            <a:r>
              <a:rPr lang="en-GB" b="1" dirty="0" smtClean="0"/>
              <a:t>ALU</a:t>
            </a:r>
            <a:r>
              <a:rPr lang="en-GB" dirty="0" smtClean="0"/>
              <a:t> operates on binary data.</a:t>
            </a:r>
          </a:p>
          <a:p>
            <a:r>
              <a:rPr lang="en-GB" b="1" dirty="0" smtClean="0"/>
              <a:t>Control unit</a:t>
            </a:r>
            <a:r>
              <a:rPr lang="en-GB" dirty="0" smtClean="0"/>
              <a:t> interprets instructions from memory and executes them.</a:t>
            </a:r>
          </a:p>
          <a:p>
            <a:r>
              <a:rPr lang="en-GB" b="1" dirty="0" smtClean="0"/>
              <a:t>Input and output</a:t>
            </a:r>
            <a:r>
              <a:rPr lang="en-GB" dirty="0" smtClean="0"/>
              <a:t> equipment is operated by control unit.</a:t>
            </a:r>
          </a:p>
          <a:p>
            <a:endParaRPr lang="en-GB" dirty="0"/>
          </a:p>
        </p:txBody>
      </p:sp>
      <p:sp>
        <p:nvSpPr>
          <p:cNvPr id="3" name="TextBox 2"/>
          <p:cNvSpPr txBox="1"/>
          <p:nvPr/>
        </p:nvSpPr>
        <p:spPr>
          <a:xfrm>
            <a:off x="6905768" y="2456597"/>
            <a:ext cx="620554" cy="369332"/>
          </a:xfrm>
          <a:prstGeom prst="rect">
            <a:avLst/>
          </a:prstGeom>
          <a:noFill/>
        </p:spPr>
        <p:txBody>
          <a:bodyPr wrap="none" rtlCol="0">
            <a:spAutoFit/>
          </a:bodyPr>
          <a:lstStyle/>
          <a:p>
            <a:r>
              <a:rPr lang="en-GB" dirty="0" smtClean="0"/>
              <a:t>Data</a:t>
            </a:r>
            <a:endParaRPr lang="en-GB" dirty="0"/>
          </a:p>
        </p:txBody>
      </p:sp>
      <p:sp>
        <p:nvSpPr>
          <p:cNvPr id="7" name="TextBox 6"/>
          <p:cNvSpPr txBox="1"/>
          <p:nvPr/>
        </p:nvSpPr>
        <p:spPr>
          <a:xfrm>
            <a:off x="6741994" y="4151492"/>
            <a:ext cx="1291379" cy="369332"/>
          </a:xfrm>
          <a:prstGeom prst="rect">
            <a:avLst/>
          </a:prstGeom>
          <a:noFill/>
        </p:spPr>
        <p:txBody>
          <a:bodyPr wrap="none" rtlCol="0">
            <a:spAutoFit/>
          </a:bodyPr>
          <a:lstStyle/>
          <a:p>
            <a:r>
              <a:rPr lang="en-GB" dirty="0"/>
              <a:t>I</a:t>
            </a:r>
            <a:r>
              <a:rPr lang="en-GB" dirty="0" smtClean="0"/>
              <a:t>nstructions</a:t>
            </a:r>
            <a:endParaRPr lang="en-GB" dirty="0"/>
          </a:p>
        </p:txBody>
      </p:sp>
    </p:spTree>
    <p:extLst>
      <p:ext uri="{BB962C8B-B14F-4D97-AF65-F5344CB8AC3E}">
        <p14:creationId xmlns:p14="http://schemas.microsoft.com/office/powerpoint/2010/main" val="1123144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IAS Structural Components</a:t>
            </a:r>
            <a:endParaRPr lang="en-GB" dirty="0"/>
          </a:p>
        </p:txBody>
      </p:sp>
      <p:sp>
        <p:nvSpPr>
          <p:cNvPr id="3" name="Content Placeholder 2"/>
          <p:cNvSpPr>
            <a:spLocks noGrp="1"/>
          </p:cNvSpPr>
          <p:nvPr>
            <p:ph idx="1"/>
          </p:nvPr>
        </p:nvSpPr>
        <p:spPr/>
        <p:txBody>
          <a:bodyPr/>
          <a:lstStyle/>
          <a:p>
            <a:pPr algn="just"/>
            <a:r>
              <a:rPr lang="en-GB" dirty="0" smtClean="0"/>
              <a:t>Since the device is primarily a computer, it will have to perform the elementary operation of arithmetic most frequently.</a:t>
            </a:r>
          </a:p>
          <a:p>
            <a:pPr algn="just"/>
            <a:r>
              <a:rPr lang="en-GB" dirty="0" smtClean="0"/>
              <a:t>These are addition, subtraction, multiplication, and division.</a:t>
            </a:r>
          </a:p>
          <a:p>
            <a:pPr algn="just"/>
            <a:r>
              <a:rPr lang="en-GB" dirty="0" smtClean="0"/>
              <a:t>This requires a </a:t>
            </a:r>
            <a:r>
              <a:rPr lang="en-GB" b="1" dirty="0" smtClean="0"/>
              <a:t>central arithmetic (CA)</a:t>
            </a:r>
            <a:r>
              <a:rPr lang="en-GB" dirty="0" smtClean="0"/>
              <a:t> part of the device to exist.</a:t>
            </a:r>
          </a:p>
          <a:p>
            <a:pPr algn="just"/>
            <a:r>
              <a:rPr lang="en-GB" dirty="0" smtClean="0"/>
              <a:t>The logical control of the device, that is, the proper sequencing of its operations, can be most efficiently carried out by a </a:t>
            </a:r>
            <a:r>
              <a:rPr lang="en-GB" b="1" dirty="0" smtClean="0"/>
              <a:t>central control (CC)</a:t>
            </a:r>
            <a:r>
              <a:rPr lang="en-GB" dirty="0" smtClean="0"/>
              <a:t> organ.</a:t>
            </a:r>
          </a:p>
          <a:p>
            <a:pPr algn="just"/>
            <a:r>
              <a:rPr lang="en-GB" dirty="0" smtClean="0"/>
              <a:t>Any device that is to carry out long and complicated sequences of operations (specifically of calculations) must have a </a:t>
            </a:r>
            <a:r>
              <a:rPr lang="en-GB" b="1" dirty="0" smtClean="0"/>
              <a:t>memory (M) unit</a:t>
            </a:r>
            <a:r>
              <a:rPr lang="en-GB" dirty="0" smtClean="0"/>
              <a:t>.</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22</a:t>
            </a:fld>
            <a:endParaRPr lang="en-GB"/>
          </a:p>
        </p:txBody>
      </p:sp>
    </p:spTree>
    <p:extLst>
      <p:ext uri="{BB962C8B-B14F-4D97-AF65-F5344CB8AC3E}">
        <p14:creationId xmlns:p14="http://schemas.microsoft.com/office/powerpoint/2010/main" val="1672473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IAS Structural </a:t>
            </a:r>
            <a:r>
              <a:rPr lang="en-GB" dirty="0" smtClean="0"/>
              <a:t>Components</a:t>
            </a:r>
            <a:endParaRPr lang="en-GB" dirty="0"/>
          </a:p>
        </p:txBody>
      </p:sp>
      <p:sp>
        <p:nvSpPr>
          <p:cNvPr id="3" name="Content Placeholder 2"/>
          <p:cNvSpPr>
            <a:spLocks noGrp="1"/>
          </p:cNvSpPr>
          <p:nvPr>
            <p:ph idx="1"/>
          </p:nvPr>
        </p:nvSpPr>
        <p:spPr/>
        <p:txBody>
          <a:bodyPr/>
          <a:lstStyle/>
          <a:p>
            <a:pPr algn="just"/>
            <a:r>
              <a:rPr lang="en-GB" dirty="0" smtClean="0"/>
              <a:t>The device must have organs to transfer information from the outside medium into its specific parts CPU and memory.</a:t>
            </a:r>
          </a:p>
          <a:p>
            <a:pPr algn="just"/>
            <a:r>
              <a:rPr lang="en-GB" dirty="0" smtClean="0"/>
              <a:t>These organs form its </a:t>
            </a:r>
            <a:r>
              <a:rPr lang="en-GB" b="1" dirty="0" smtClean="0"/>
              <a:t>input</a:t>
            </a:r>
            <a:r>
              <a:rPr lang="en-GB" dirty="0" smtClean="0"/>
              <a:t>.</a:t>
            </a:r>
          </a:p>
          <a:p>
            <a:pPr algn="just"/>
            <a:endParaRPr lang="en-GB" dirty="0" smtClean="0"/>
          </a:p>
          <a:p>
            <a:pPr algn="just"/>
            <a:r>
              <a:rPr lang="en-GB" dirty="0" smtClean="0"/>
              <a:t>The device must have organs to transfer from its specific parts CPU and memory into the outside medium.</a:t>
            </a:r>
          </a:p>
          <a:p>
            <a:pPr algn="just"/>
            <a:r>
              <a:rPr lang="en-GB" dirty="0" smtClean="0"/>
              <a:t>These organs form its </a:t>
            </a:r>
            <a:r>
              <a:rPr lang="en-GB" b="1" dirty="0" smtClean="0"/>
              <a:t>output</a:t>
            </a:r>
            <a:r>
              <a:rPr lang="en-GB" dirty="0" smtClean="0"/>
              <a:t>.</a:t>
            </a:r>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23</a:t>
            </a:fld>
            <a:endParaRPr lang="en-GB"/>
          </a:p>
        </p:txBody>
      </p:sp>
    </p:spTree>
    <p:extLst>
      <p:ext uri="{BB962C8B-B14F-4D97-AF65-F5344CB8AC3E}">
        <p14:creationId xmlns:p14="http://schemas.microsoft.com/office/powerpoint/2010/main" val="2258094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352"/>
            <a:ext cx="10515600" cy="1325563"/>
          </a:xfrm>
        </p:spPr>
        <p:txBody>
          <a:bodyPr/>
          <a:lstStyle/>
          <a:p>
            <a:r>
              <a:rPr lang="en-GB" dirty="0" smtClean="0"/>
              <a:t>The Von-</a:t>
            </a:r>
            <a:r>
              <a:rPr lang="en-GB" dirty="0" err="1" smtClean="0"/>
              <a:t>Neuman</a:t>
            </a:r>
            <a:r>
              <a:rPr lang="en-GB" dirty="0" smtClean="0"/>
              <a:t> IAS </a:t>
            </a:r>
            <a:r>
              <a:rPr lang="en-GB" dirty="0" err="1" smtClean="0"/>
              <a:t>Arcthitecture</a:t>
            </a:r>
            <a:endParaRPr lang="en-GB" dirty="0"/>
          </a:p>
        </p:txBody>
      </p:sp>
      <p:sp>
        <p:nvSpPr>
          <p:cNvPr id="3" name="Content Placeholder 2"/>
          <p:cNvSpPr>
            <a:spLocks noGrp="1"/>
          </p:cNvSpPr>
          <p:nvPr>
            <p:ph idx="1"/>
          </p:nvPr>
        </p:nvSpPr>
        <p:spPr>
          <a:xfrm>
            <a:off x="838200" y="950977"/>
            <a:ext cx="10515600" cy="4351338"/>
          </a:xfrm>
        </p:spPr>
        <p:txBody>
          <a:bodyPr>
            <a:normAutofit/>
          </a:bodyPr>
          <a:lstStyle/>
          <a:p>
            <a:pPr algn="just"/>
            <a:r>
              <a:rPr lang="en-GB" dirty="0" smtClean="0"/>
              <a:t>All of today’s computers have this same general structure and function and are thus referred to as </a:t>
            </a:r>
            <a:r>
              <a:rPr lang="en-GB" b="1" dirty="0" smtClean="0"/>
              <a:t>von Neumann machines.</a:t>
            </a:r>
            <a:endParaRPr lang="en-GB" dirty="0" smtClean="0"/>
          </a:p>
          <a:p>
            <a:pPr algn="just"/>
            <a:r>
              <a:rPr lang="en-GB" dirty="0" smtClean="0"/>
              <a:t>The main memory of the IAS consisted of 4096 storage locations, called </a:t>
            </a:r>
            <a:r>
              <a:rPr lang="en-GB" b="1" dirty="0" smtClean="0"/>
              <a:t>words</a:t>
            </a:r>
            <a:r>
              <a:rPr lang="en-GB" dirty="0" smtClean="0"/>
              <a:t>.</a:t>
            </a:r>
          </a:p>
          <a:p>
            <a:pPr algn="just"/>
            <a:r>
              <a:rPr lang="en-GB" dirty="0" smtClean="0"/>
              <a:t>Each word has a width of </a:t>
            </a:r>
            <a:r>
              <a:rPr lang="en-GB" b="1" dirty="0" smtClean="0"/>
              <a:t>40 binary digits (bits). </a:t>
            </a:r>
            <a:r>
              <a:rPr lang="en-GB" dirty="0" smtClean="0"/>
              <a:t>(4096 </a:t>
            </a:r>
            <a:r>
              <a:rPr lang="en-GB" dirty="0"/>
              <a:t>x 40 bit </a:t>
            </a:r>
            <a:r>
              <a:rPr lang="en-GB" dirty="0" smtClean="0"/>
              <a:t>words)</a:t>
            </a:r>
            <a:endParaRPr lang="en-GB" b="1" dirty="0" smtClean="0"/>
          </a:p>
          <a:p>
            <a:pPr algn="just"/>
            <a:r>
              <a:rPr lang="en-GB" dirty="0" smtClean="0"/>
              <a:t>Both data and instructions are stored there as </a:t>
            </a:r>
            <a:r>
              <a:rPr lang="en-GB" b="1" dirty="0" smtClean="0"/>
              <a:t>words</a:t>
            </a:r>
            <a:r>
              <a:rPr lang="en-GB" dirty="0" smtClean="0"/>
              <a:t>.</a:t>
            </a:r>
          </a:p>
          <a:p>
            <a:pPr algn="just"/>
            <a:r>
              <a:rPr lang="en-GB" dirty="0" smtClean="0"/>
              <a:t>Numbers are represented in binary form, and each instruction is a binary code.</a:t>
            </a:r>
          </a:p>
          <a:p>
            <a:pPr algn="just"/>
            <a:r>
              <a:rPr lang="en-GB" dirty="0" smtClean="0"/>
              <a:t>Each number is represented by a </a:t>
            </a:r>
            <a:r>
              <a:rPr lang="en-GB" u="sng" dirty="0" smtClean="0"/>
              <a:t>sign bit</a:t>
            </a:r>
            <a:r>
              <a:rPr lang="en-GB" dirty="0" smtClean="0"/>
              <a:t> and a 39-bit value.</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24</a:t>
            </a:fld>
            <a:endParaRPr lang="en-GB"/>
          </a:p>
        </p:txBody>
      </p:sp>
      <p:pic>
        <p:nvPicPr>
          <p:cNvPr id="6" name="Picture 5"/>
          <p:cNvPicPr>
            <a:picLocks noChangeAspect="1"/>
          </p:cNvPicPr>
          <p:nvPr/>
        </p:nvPicPr>
        <p:blipFill>
          <a:blip r:embed="rId2"/>
          <a:stretch>
            <a:fillRect/>
          </a:stretch>
        </p:blipFill>
        <p:spPr>
          <a:xfrm>
            <a:off x="681037" y="5162550"/>
            <a:ext cx="10829925" cy="1695450"/>
          </a:xfrm>
          <a:prstGeom prst="rect">
            <a:avLst/>
          </a:prstGeom>
        </p:spPr>
      </p:pic>
    </p:spTree>
    <p:extLst>
      <p:ext uri="{BB962C8B-B14F-4D97-AF65-F5344CB8AC3E}">
        <p14:creationId xmlns:p14="http://schemas.microsoft.com/office/powerpoint/2010/main" val="19363778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IAS Memory Formats</a:t>
            </a:r>
            <a:endParaRPr lang="en-GB" dirty="0"/>
          </a:p>
        </p:txBody>
      </p:sp>
      <p:sp>
        <p:nvSpPr>
          <p:cNvPr id="3" name="Content Placeholder 2"/>
          <p:cNvSpPr>
            <a:spLocks noGrp="1"/>
          </p:cNvSpPr>
          <p:nvPr>
            <p:ph idx="1"/>
          </p:nvPr>
        </p:nvSpPr>
        <p:spPr/>
        <p:txBody>
          <a:bodyPr/>
          <a:lstStyle/>
          <a:p>
            <a:r>
              <a:rPr lang="en-GB" dirty="0" smtClean="0"/>
              <a:t>A </a:t>
            </a:r>
            <a:r>
              <a:rPr lang="en-GB" u="sng" dirty="0" smtClean="0"/>
              <a:t>word</a:t>
            </a:r>
            <a:r>
              <a:rPr lang="en-GB" dirty="0" smtClean="0"/>
              <a:t> may also contain two 20-bit instructions.</a:t>
            </a:r>
          </a:p>
          <a:p>
            <a:pPr algn="just"/>
            <a:r>
              <a:rPr lang="en-GB" dirty="0" smtClean="0"/>
              <a:t>Each instruction consisted of an 8-bit operation code </a:t>
            </a:r>
            <a:r>
              <a:rPr lang="en-GB" b="1" dirty="0" smtClean="0"/>
              <a:t>(opcode)</a:t>
            </a:r>
            <a:r>
              <a:rPr lang="en-GB" dirty="0" smtClean="0"/>
              <a:t> specifying  the operation to be performed.</a:t>
            </a:r>
          </a:p>
          <a:p>
            <a:pPr algn="just"/>
            <a:r>
              <a:rPr lang="en-GB" dirty="0" smtClean="0"/>
              <a:t>And a 12-bit </a:t>
            </a:r>
            <a:r>
              <a:rPr lang="en-GB" b="1" dirty="0" smtClean="0"/>
              <a:t>address</a:t>
            </a:r>
            <a:r>
              <a:rPr lang="en-GB" dirty="0" smtClean="0"/>
              <a:t> designating one of the words in memory (numbered from 0 to 4095).</a:t>
            </a:r>
          </a:p>
          <a:p>
            <a:pPr algn="just"/>
            <a:endParaRPr lang="en-GB" dirty="0"/>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25</a:t>
            </a:fld>
            <a:endParaRPr lang="en-GB"/>
          </a:p>
        </p:txBody>
      </p:sp>
      <p:pic>
        <p:nvPicPr>
          <p:cNvPr id="8" name="Picture 7"/>
          <p:cNvPicPr>
            <a:picLocks noChangeAspect="1"/>
          </p:cNvPicPr>
          <p:nvPr/>
        </p:nvPicPr>
        <p:blipFill>
          <a:blip r:embed="rId2"/>
          <a:stretch>
            <a:fillRect/>
          </a:stretch>
        </p:blipFill>
        <p:spPr>
          <a:xfrm>
            <a:off x="523875" y="4175125"/>
            <a:ext cx="10829925" cy="2181225"/>
          </a:xfrm>
          <a:prstGeom prst="rect">
            <a:avLst/>
          </a:prstGeom>
        </p:spPr>
      </p:pic>
    </p:spTree>
    <p:extLst>
      <p:ext uri="{BB962C8B-B14F-4D97-AF65-F5344CB8AC3E}">
        <p14:creationId xmlns:p14="http://schemas.microsoft.com/office/powerpoint/2010/main" val="795953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‘Registers’ for ALU and Control Unit</a:t>
            </a:r>
            <a:endParaRPr lang="en-GB" dirty="0"/>
          </a:p>
        </p:txBody>
      </p:sp>
      <p:sp>
        <p:nvSpPr>
          <p:cNvPr id="3" name="Content Placeholder 2"/>
          <p:cNvSpPr>
            <a:spLocks noGrp="1"/>
          </p:cNvSpPr>
          <p:nvPr>
            <p:ph idx="1"/>
          </p:nvPr>
        </p:nvSpPr>
        <p:spPr/>
        <p:txBody>
          <a:bodyPr/>
          <a:lstStyle/>
          <a:p>
            <a:pPr algn="just"/>
            <a:r>
              <a:rPr lang="en-GB" dirty="0" smtClean="0"/>
              <a:t>The </a:t>
            </a:r>
            <a:r>
              <a:rPr lang="en-GB" u="sng" dirty="0" smtClean="0"/>
              <a:t>control unit</a:t>
            </a:r>
            <a:r>
              <a:rPr lang="en-GB" dirty="0" smtClean="0"/>
              <a:t> operates the IAS by </a:t>
            </a:r>
            <a:r>
              <a:rPr lang="en-GB" b="1" dirty="0" smtClean="0"/>
              <a:t>fetching</a:t>
            </a:r>
            <a:r>
              <a:rPr lang="en-GB" dirty="0" smtClean="0"/>
              <a:t> instructions from memory and executing them one at a time.</a:t>
            </a:r>
          </a:p>
          <a:p>
            <a:pPr algn="just"/>
            <a:r>
              <a:rPr lang="en-GB" dirty="0" smtClean="0"/>
              <a:t>Both the </a:t>
            </a:r>
            <a:r>
              <a:rPr lang="en-GB" u="sng" dirty="0" smtClean="0"/>
              <a:t>control unit</a:t>
            </a:r>
            <a:r>
              <a:rPr lang="en-GB" dirty="0" smtClean="0"/>
              <a:t> and the </a:t>
            </a:r>
            <a:r>
              <a:rPr lang="en-GB" u="sng" dirty="0" smtClean="0"/>
              <a:t>ALU</a:t>
            </a:r>
            <a:r>
              <a:rPr lang="en-GB" dirty="0" smtClean="0"/>
              <a:t> contain storage locations in CPU, called </a:t>
            </a:r>
            <a:r>
              <a:rPr lang="en-GB" i="1" u="sng" dirty="0" smtClean="0"/>
              <a:t>registers</a:t>
            </a:r>
            <a:r>
              <a:rPr lang="en-GB" dirty="0" smtClean="0"/>
              <a:t>, defined as follows:</a:t>
            </a:r>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26</a:t>
            </a:fld>
            <a:endParaRPr lang="en-GB"/>
          </a:p>
        </p:txBody>
      </p:sp>
      <p:sp>
        <p:nvSpPr>
          <p:cNvPr id="6" name="TextBox 5"/>
          <p:cNvSpPr txBox="1"/>
          <p:nvPr/>
        </p:nvSpPr>
        <p:spPr>
          <a:xfrm>
            <a:off x="1454056" y="4001294"/>
            <a:ext cx="4026089" cy="1569660"/>
          </a:xfrm>
          <a:prstGeom prst="rect">
            <a:avLst/>
          </a:prstGeom>
          <a:noFill/>
          <a:ln>
            <a:solidFill>
              <a:schemeClr val="tx1"/>
            </a:solidFill>
          </a:ln>
        </p:spPr>
        <p:txBody>
          <a:bodyPr wrap="square" rtlCol="0">
            <a:spAutoFit/>
          </a:bodyPr>
          <a:lstStyle/>
          <a:p>
            <a:r>
              <a:rPr lang="en-GB" sz="2400" u="sng" dirty="0" smtClean="0"/>
              <a:t>ALU Registers</a:t>
            </a:r>
            <a:r>
              <a:rPr lang="en-GB" sz="2400" dirty="0" smtClean="0"/>
              <a:t>:</a:t>
            </a:r>
          </a:p>
          <a:p>
            <a:r>
              <a:rPr lang="en-GB" sz="2400" dirty="0" smtClean="0"/>
              <a:t>Accumulator (AC)</a:t>
            </a:r>
          </a:p>
          <a:p>
            <a:r>
              <a:rPr lang="en-GB" sz="2400" dirty="0" smtClean="0"/>
              <a:t>Multiplier Quotient (MQ)</a:t>
            </a:r>
          </a:p>
          <a:p>
            <a:r>
              <a:rPr lang="en-GB" sz="2400" dirty="0" smtClean="0"/>
              <a:t>Memory Buffer Register (MBR)</a:t>
            </a:r>
            <a:endParaRPr lang="en-GB" sz="2400" dirty="0"/>
          </a:p>
        </p:txBody>
      </p:sp>
      <p:sp>
        <p:nvSpPr>
          <p:cNvPr id="7" name="TextBox 6"/>
          <p:cNvSpPr txBox="1"/>
          <p:nvPr/>
        </p:nvSpPr>
        <p:spPr>
          <a:xfrm>
            <a:off x="6096000" y="4001294"/>
            <a:ext cx="4289946" cy="1938992"/>
          </a:xfrm>
          <a:prstGeom prst="rect">
            <a:avLst/>
          </a:prstGeom>
          <a:noFill/>
          <a:ln>
            <a:solidFill>
              <a:schemeClr val="tx1"/>
            </a:solidFill>
          </a:ln>
        </p:spPr>
        <p:txBody>
          <a:bodyPr wrap="square" rtlCol="0">
            <a:spAutoFit/>
          </a:bodyPr>
          <a:lstStyle/>
          <a:p>
            <a:r>
              <a:rPr lang="en-GB" sz="2400" u="sng" dirty="0" smtClean="0"/>
              <a:t>Program Control Unit Registers</a:t>
            </a:r>
            <a:r>
              <a:rPr lang="en-GB" sz="2400" dirty="0" smtClean="0"/>
              <a:t>:</a:t>
            </a:r>
          </a:p>
          <a:p>
            <a:r>
              <a:rPr lang="en-GB" sz="2400" dirty="0" smtClean="0"/>
              <a:t>Memory Address Register (MAR)</a:t>
            </a:r>
          </a:p>
          <a:p>
            <a:r>
              <a:rPr lang="en-GB" sz="2400" dirty="0" smtClean="0"/>
              <a:t>Instruction Register (IR)</a:t>
            </a:r>
          </a:p>
          <a:p>
            <a:r>
              <a:rPr lang="en-GB" sz="2400" dirty="0" smtClean="0"/>
              <a:t>Instruction Buffer Register (IBR)</a:t>
            </a:r>
          </a:p>
          <a:p>
            <a:r>
              <a:rPr lang="en-GB" sz="2400" dirty="0" smtClean="0"/>
              <a:t>Program Counter (PC)</a:t>
            </a:r>
            <a:endParaRPr lang="en-GB" sz="2400" dirty="0"/>
          </a:p>
        </p:txBody>
      </p:sp>
    </p:spTree>
    <p:extLst>
      <p:ext uri="{BB962C8B-B14F-4D97-AF65-F5344CB8AC3E}">
        <p14:creationId xmlns:p14="http://schemas.microsoft.com/office/powerpoint/2010/main" val="1983804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ALU Registers</a:t>
            </a:r>
            <a:endParaRPr lang="en-GB" dirty="0"/>
          </a:p>
        </p:txBody>
      </p:sp>
      <p:sp>
        <p:nvSpPr>
          <p:cNvPr id="3" name="Content Placeholder 2"/>
          <p:cNvSpPr>
            <a:spLocks noGrp="1"/>
          </p:cNvSpPr>
          <p:nvPr>
            <p:ph idx="1"/>
          </p:nvPr>
        </p:nvSpPr>
        <p:spPr/>
        <p:txBody>
          <a:bodyPr/>
          <a:lstStyle/>
          <a:p>
            <a:pPr algn="just"/>
            <a:r>
              <a:rPr lang="en-GB" b="1" dirty="0" smtClean="0"/>
              <a:t>Memory Buffer Register (MBR):</a:t>
            </a:r>
            <a:r>
              <a:rPr lang="en-GB" dirty="0" smtClean="0"/>
              <a:t> contains a 40-bit word to be stored in memory or sent to the I/O unit, or is used to receive a word from memory or from the I/O unit.</a:t>
            </a:r>
          </a:p>
          <a:p>
            <a:pPr algn="just"/>
            <a:endParaRPr lang="en-GB" dirty="0" smtClean="0"/>
          </a:p>
          <a:p>
            <a:pPr algn="just"/>
            <a:r>
              <a:rPr lang="en-GB" b="1" dirty="0" smtClean="0"/>
              <a:t>Accumulator (AC)</a:t>
            </a:r>
            <a:r>
              <a:rPr lang="en-GB" dirty="0" smtClean="0"/>
              <a:t> </a:t>
            </a:r>
            <a:r>
              <a:rPr lang="en-GB" b="1" dirty="0" smtClean="0"/>
              <a:t>and Multiplier Quotient (MQ):</a:t>
            </a:r>
            <a:r>
              <a:rPr lang="en-GB" dirty="0" smtClean="0"/>
              <a:t> are employed to hold temporarily operands and results of ALU operations.</a:t>
            </a:r>
          </a:p>
          <a:p>
            <a:pPr algn="just"/>
            <a:r>
              <a:rPr lang="en-GB" dirty="0" smtClean="0"/>
              <a:t>For example, the result of multiplying two 40-bit numbers is an 80-bit number; the most significant 40 bits are stored in the AC and the least significant in the MQ.</a:t>
            </a:r>
            <a:endParaRPr lang="en-GB" dirty="0"/>
          </a:p>
          <a:p>
            <a:pPr algn="just"/>
            <a:endParaRPr lang="en-GB" b="1" dirty="0"/>
          </a:p>
        </p:txBody>
      </p:sp>
      <p:sp>
        <p:nvSpPr>
          <p:cNvPr id="4" name="Slide Number Placeholder 3"/>
          <p:cNvSpPr>
            <a:spLocks noGrp="1"/>
          </p:cNvSpPr>
          <p:nvPr>
            <p:ph type="sldNum" sz="quarter" idx="12"/>
          </p:nvPr>
        </p:nvSpPr>
        <p:spPr/>
        <p:txBody>
          <a:bodyPr/>
          <a:lstStyle/>
          <a:p>
            <a:fld id="{F30E66D2-8916-4EE9-9F2D-22A3DFBD08C7}" type="slidenum">
              <a:rPr lang="en-GB" smtClean="0"/>
              <a:t>27</a:t>
            </a:fld>
            <a:endParaRPr lang="en-GB"/>
          </a:p>
        </p:txBody>
      </p:sp>
    </p:spTree>
    <p:extLst>
      <p:ext uri="{BB962C8B-B14F-4D97-AF65-F5344CB8AC3E}">
        <p14:creationId xmlns:p14="http://schemas.microsoft.com/office/powerpoint/2010/main" val="13635077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 Control Unit Registers</a:t>
            </a:r>
            <a:endParaRPr lang="en-GB" dirty="0"/>
          </a:p>
        </p:txBody>
      </p:sp>
      <p:sp>
        <p:nvSpPr>
          <p:cNvPr id="3" name="Content Placeholder 2"/>
          <p:cNvSpPr>
            <a:spLocks noGrp="1"/>
          </p:cNvSpPr>
          <p:nvPr>
            <p:ph idx="1"/>
          </p:nvPr>
        </p:nvSpPr>
        <p:spPr/>
        <p:txBody>
          <a:bodyPr/>
          <a:lstStyle/>
          <a:p>
            <a:pPr algn="just"/>
            <a:r>
              <a:rPr lang="en-GB" b="1" dirty="0" smtClean="0"/>
              <a:t>Memory Address Register (MAR):</a:t>
            </a:r>
            <a:r>
              <a:rPr lang="en-GB" dirty="0" smtClean="0"/>
              <a:t> is a 12-bit register that specifies the address in memory of the word to be written from or read into the MBR.</a:t>
            </a:r>
          </a:p>
          <a:p>
            <a:pPr algn="just"/>
            <a:r>
              <a:rPr lang="en-GB" b="1" dirty="0" smtClean="0"/>
              <a:t>Instruction Register (IR): </a:t>
            </a:r>
            <a:r>
              <a:rPr lang="en-GB" dirty="0" smtClean="0"/>
              <a:t>contains the 8-bit opcode instruction being executed by the ‘control circuits’ e.g. add, multiply.</a:t>
            </a:r>
          </a:p>
          <a:p>
            <a:pPr algn="just"/>
            <a:r>
              <a:rPr lang="en-GB" b="1" dirty="0" smtClean="0"/>
              <a:t>Instruction Buffer Register (IBR): </a:t>
            </a:r>
            <a:r>
              <a:rPr lang="en-GB" dirty="0" smtClean="0"/>
              <a:t>is employed to hold temporarily the right-hand instruction of 20-bit from a word in Memory. While the left hand instruction goes to IR and MAR (20-bit).</a:t>
            </a:r>
          </a:p>
          <a:p>
            <a:pPr algn="just"/>
            <a:r>
              <a:rPr lang="en-GB" b="1" dirty="0" smtClean="0"/>
              <a:t>Program Counter (PC): </a:t>
            </a:r>
            <a:r>
              <a:rPr lang="en-GB" dirty="0" smtClean="0"/>
              <a:t>contains the address of the next instruction pair to be fetched from memory. </a:t>
            </a:r>
            <a:endParaRPr lang="en-GB" b="1" dirty="0"/>
          </a:p>
        </p:txBody>
      </p:sp>
      <p:sp>
        <p:nvSpPr>
          <p:cNvPr id="4" name="Slide Number Placeholder 3"/>
          <p:cNvSpPr>
            <a:spLocks noGrp="1"/>
          </p:cNvSpPr>
          <p:nvPr>
            <p:ph type="sldNum" sz="quarter" idx="12"/>
          </p:nvPr>
        </p:nvSpPr>
        <p:spPr/>
        <p:txBody>
          <a:bodyPr/>
          <a:lstStyle/>
          <a:p>
            <a:fld id="{F30E66D2-8916-4EE9-9F2D-22A3DFBD08C7}" type="slidenum">
              <a:rPr lang="en-GB" smtClean="0"/>
              <a:t>28</a:t>
            </a:fld>
            <a:endParaRPr lang="en-GB" dirty="0"/>
          </a:p>
        </p:txBody>
      </p:sp>
      <p:sp>
        <p:nvSpPr>
          <p:cNvPr id="5" name="TextBox 4"/>
          <p:cNvSpPr txBox="1"/>
          <p:nvPr/>
        </p:nvSpPr>
        <p:spPr>
          <a:xfrm>
            <a:off x="9628481" y="6311900"/>
            <a:ext cx="707438" cy="369332"/>
          </a:xfrm>
          <a:prstGeom prst="rect">
            <a:avLst/>
          </a:prstGeom>
          <a:noFill/>
        </p:spPr>
        <p:txBody>
          <a:bodyPr wrap="none" rtlCol="0">
            <a:spAutoFit/>
          </a:bodyPr>
          <a:lstStyle/>
          <a:p>
            <a:r>
              <a:rPr lang="en-GB" dirty="0" smtClean="0">
                <a:solidFill>
                  <a:srgbClr val="FF0000"/>
                </a:solidFill>
              </a:rPr>
              <a:t>(Half)</a:t>
            </a:r>
            <a:endParaRPr lang="en-GB" dirty="0">
              <a:solidFill>
                <a:srgbClr val="FF0000"/>
              </a:solidFill>
            </a:endParaRPr>
          </a:p>
        </p:txBody>
      </p:sp>
    </p:spTree>
    <p:extLst>
      <p:ext uri="{BB962C8B-B14F-4D97-AF65-F5344CB8AC3E}">
        <p14:creationId xmlns:p14="http://schemas.microsoft.com/office/powerpoint/2010/main" val="31699348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941110" y="129309"/>
            <a:ext cx="6168329" cy="6592166"/>
          </a:xfrm>
          <a:prstGeom prst="rect">
            <a:avLst/>
          </a:prstGeom>
        </p:spPr>
      </p:pic>
      <p:sp>
        <p:nvSpPr>
          <p:cNvPr id="4" name="Slide Number Placeholder 3"/>
          <p:cNvSpPr>
            <a:spLocks noGrp="1"/>
          </p:cNvSpPr>
          <p:nvPr>
            <p:ph type="sldNum" sz="quarter" idx="12"/>
          </p:nvPr>
        </p:nvSpPr>
        <p:spPr/>
        <p:txBody>
          <a:bodyPr/>
          <a:lstStyle/>
          <a:p>
            <a:fld id="{F30E66D2-8916-4EE9-9F2D-22A3DFBD08C7}" type="slidenum">
              <a:rPr lang="en-GB" smtClean="0"/>
              <a:t>29</a:t>
            </a:fld>
            <a:endParaRPr lang="en-GB"/>
          </a:p>
        </p:txBody>
      </p:sp>
      <p:sp>
        <p:nvSpPr>
          <p:cNvPr id="6" name="TextBox 5"/>
          <p:cNvSpPr txBox="1"/>
          <p:nvPr/>
        </p:nvSpPr>
        <p:spPr>
          <a:xfrm flipH="1">
            <a:off x="6025274" y="2179782"/>
            <a:ext cx="914864" cy="369332"/>
          </a:xfrm>
          <a:prstGeom prst="rect">
            <a:avLst/>
          </a:prstGeom>
          <a:noFill/>
        </p:spPr>
        <p:txBody>
          <a:bodyPr wrap="square" rtlCol="0">
            <a:spAutoFit/>
          </a:bodyPr>
          <a:lstStyle/>
          <a:p>
            <a:r>
              <a:rPr lang="en-US" dirty="0" smtClean="0"/>
              <a:t>40-bits</a:t>
            </a:r>
            <a:endParaRPr lang="en-US" dirty="0"/>
          </a:p>
        </p:txBody>
      </p:sp>
      <p:sp>
        <p:nvSpPr>
          <p:cNvPr id="7" name="TextBox 6"/>
          <p:cNvSpPr txBox="1"/>
          <p:nvPr/>
        </p:nvSpPr>
        <p:spPr>
          <a:xfrm>
            <a:off x="6280727" y="3665798"/>
            <a:ext cx="766619" cy="646331"/>
          </a:xfrm>
          <a:prstGeom prst="rect">
            <a:avLst/>
          </a:prstGeom>
          <a:noFill/>
        </p:spPr>
        <p:txBody>
          <a:bodyPr wrap="square" rtlCol="0">
            <a:spAutoFit/>
          </a:bodyPr>
          <a:lstStyle/>
          <a:p>
            <a:r>
              <a:rPr lang="en-US" dirty="0" smtClean="0"/>
              <a:t>20-bit</a:t>
            </a:r>
          </a:p>
          <a:p>
            <a:r>
              <a:rPr lang="en-US" dirty="0" smtClean="0"/>
              <a:t>    RHI</a:t>
            </a:r>
            <a:endParaRPr lang="en-US" dirty="0"/>
          </a:p>
        </p:txBody>
      </p:sp>
      <p:sp>
        <p:nvSpPr>
          <p:cNvPr id="8" name="TextBox 7"/>
          <p:cNvSpPr txBox="1"/>
          <p:nvPr/>
        </p:nvSpPr>
        <p:spPr>
          <a:xfrm>
            <a:off x="5357091" y="4692073"/>
            <a:ext cx="923636" cy="646331"/>
          </a:xfrm>
          <a:prstGeom prst="rect">
            <a:avLst/>
          </a:prstGeom>
          <a:noFill/>
        </p:spPr>
        <p:txBody>
          <a:bodyPr wrap="square" rtlCol="0">
            <a:spAutoFit/>
          </a:bodyPr>
          <a:lstStyle/>
          <a:p>
            <a:r>
              <a:rPr lang="en-US" dirty="0" smtClean="0"/>
              <a:t>8-bit</a:t>
            </a:r>
          </a:p>
          <a:p>
            <a:r>
              <a:rPr lang="en-US" dirty="0" smtClean="0"/>
              <a:t>Opcode</a:t>
            </a:r>
            <a:endParaRPr lang="en-US" dirty="0"/>
          </a:p>
        </p:txBody>
      </p:sp>
      <p:sp>
        <p:nvSpPr>
          <p:cNvPr id="9" name="TextBox 8"/>
          <p:cNvSpPr txBox="1"/>
          <p:nvPr/>
        </p:nvSpPr>
        <p:spPr>
          <a:xfrm>
            <a:off x="3899978" y="4692073"/>
            <a:ext cx="951345" cy="646331"/>
          </a:xfrm>
          <a:prstGeom prst="rect">
            <a:avLst/>
          </a:prstGeom>
          <a:noFill/>
        </p:spPr>
        <p:txBody>
          <a:bodyPr wrap="square" rtlCol="0">
            <a:spAutoFit/>
          </a:bodyPr>
          <a:lstStyle/>
          <a:p>
            <a:r>
              <a:rPr lang="en-US" dirty="0" smtClean="0"/>
              <a:t>12-bit</a:t>
            </a:r>
          </a:p>
          <a:p>
            <a:r>
              <a:rPr lang="en-US" dirty="0" smtClean="0"/>
              <a:t>Address</a:t>
            </a:r>
            <a:endParaRPr lang="en-US" dirty="0"/>
          </a:p>
        </p:txBody>
      </p:sp>
      <p:sp>
        <p:nvSpPr>
          <p:cNvPr id="10" name="TextBox 9"/>
          <p:cNvSpPr txBox="1"/>
          <p:nvPr/>
        </p:nvSpPr>
        <p:spPr>
          <a:xfrm>
            <a:off x="4981569" y="5358038"/>
            <a:ext cx="561372" cy="369332"/>
          </a:xfrm>
          <a:prstGeom prst="rect">
            <a:avLst/>
          </a:prstGeom>
          <a:noFill/>
        </p:spPr>
        <p:txBody>
          <a:bodyPr wrap="none" rtlCol="0">
            <a:spAutoFit/>
          </a:bodyPr>
          <a:lstStyle/>
          <a:p>
            <a:r>
              <a:rPr lang="en-GB" dirty="0" smtClean="0"/>
              <a:t>Add</a:t>
            </a:r>
          </a:p>
        </p:txBody>
      </p:sp>
      <p:sp>
        <p:nvSpPr>
          <p:cNvPr id="11" name="TextBox 10"/>
          <p:cNvSpPr txBox="1"/>
          <p:nvPr/>
        </p:nvSpPr>
        <p:spPr>
          <a:xfrm>
            <a:off x="1932632" y="544945"/>
            <a:ext cx="1967346" cy="1200329"/>
          </a:xfrm>
          <a:prstGeom prst="rect">
            <a:avLst/>
          </a:prstGeom>
          <a:noFill/>
        </p:spPr>
        <p:txBody>
          <a:bodyPr wrap="square" rtlCol="0">
            <a:spAutoFit/>
          </a:bodyPr>
          <a:lstStyle/>
          <a:p>
            <a:r>
              <a:rPr lang="en-GB" sz="3600" dirty="0"/>
              <a:t>Structure </a:t>
            </a:r>
            <a:br>
              <a:rPr lang="en-GB" sz="3600" dirty="0"/>
            </a:br>
            <a:r>
              <a:rPr lang="en-GB" sz="3600" dirty="0"/>
              <a:t>of IAS</a:t>
            </a:r>
            <a:endParaRPr lang="en-US" sz="3600" dirty="0"/>
          </a:p>
        </p:txBody>
      </p:sp>
      <p:sp>
        <p:nvSpPr>
          <p:cNvPr id="2" name="Rectangle 1"/>
          <p:cNvSpPr/>
          <p:nvPr/>
        </p:nvSpPr>
        <p:spPr>
          <a:xfrm>
            <a:off x="9109439" y="2548992"/>
            <a:ext cx="2417543" cy="369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2" idx="0"/>
            <a:endCxn id="2" idx="2"/>
          </p:cNvCxnSpPr>
          <p:nvPr/>
        </p:nvCxnSpPr>
        <p:spPr>
          <a:xfrm>
            <a:off x="10318211" y="2548992"/>
            <a:ext cx="0" cy="3694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flipH="1">
            <a:off x="9394938" y="2549114"/>
            <a:ext cx="637772" cy="369332"/>
          </a:xfrm>
          <a:prstGeom prst="rect">
            <a:avLst/>
          </a:prstGeom>
          <a:noFill/>
        </p:spPr>
        <p:txBody>
          <a:bodyPr wrap="square" rtlCol="0">
            <a:spAutoFit/>
          </a:bodyPr>
          <a:lstStyle/>
          <a:p>
            <a:r>
              <a:rPr lang="en-US" dirty="0" smtClean="0"/>
              <a:t>Load</a:t>
            </a:r>
            <a:endParaRPr lang="en-US" dirty="0"/>
          </a:p>
        </p:txBody>
      </p:sp>
      <p:sp>
        <p:nvSpPr>
          <p:cNvPr id="15" name="TextBox 14"/>
          <p:cNvSpPr txBox="1"/>
          <p:nvPr/>
        </p:nvSpPr>
        <p:spPr>
          <a:xfrm>
            <a:off x="10678773" y="2539511"/>
            <a:ext cx="675027" cy="369332"/>
          </a:xfrm>
          <a:prstGeom prst="rect">
            <a:avLst/>
          </a:prstGeom>
          <a:noFill/>
        </p:spPr>
        <p:txBody>
          <a:bodyPr wrap="square" rtlCol="0">
            <a:spAutoFit/>
          </a:bodyPr>
          <a:lstStyle/>
          <a:p>
            <a:r>
              <a:rPr lang="en-US" dirty="0" smtClean="0"/>
              <a:t>Add</a:t>
            </a:r>
            <a:endParaRPr lang="en-US" dirty="0"/>
          </a:p>
        </p:txBody>
      </p:sp>
      <p:sp>
        <p:nvSpPr>
          <p:cNvPr id="16" name="TextBox 15"/>
          <p:cNvSpPr txBox="1"/>
          <p:nvPr/>
        </p:nvSpPr>
        <p:spPr>
          <a:xfrm>
            <a:off x="9470000" y="2262909"/>
            <a:ext cx="692727" cy="369332"/>
          </a:xfrm>
          <a:prstGeom prst="rect">
            <a:avLst/>
          </a:prstGeom>
          <a:noFill/>
        </p:spPr>
        <p:txBody>
          <a:bodyPr wrap="square" rtlCol="0">
            <a:spAutoFit/>
          </a:bodyPr>
          <a:lstStyle/>
          <a:p>
            <a:r>
              <a:rPr lang="en-US" dirty="0" smtClean="0"/>
              <a:t>L.H.I</a:t>
            </a:r>
            <a:endParaRPr lang="en-US" dirty="0"/>
          </a:p>
        </p:txBody>
      </p:sp>
      <p:sp>
        <p:nvSpPr>
          <p:cNvPr id="17" name="TextBox 16"/>
          <p:cNvSpPr txBox="1"/>
          <p:nvPr/>
        </p:nvSpPr>
        <p:spPr>
          <a:xfrm>
            <a:off x="10603713" y="2235200"/>
            <a:ext cx="750087" cy="369332"/>
          </a:xfrm>
          <a:prstGeom prst="rect">
            <a:avLst/>
          </a:prstGeom>
          <a:noFill/>
        </p:spPr>
        <p:txBody>
          <a:bodyPr wrap="square" rtlCol="0">
            <a:spAutoFit/>
          </a:bodyPr>
          <a:lstStyle/>
          <a:p>
            <a:r>
              <a:rPr lang="en-US" dirty="0" smtClean="0"/>
              <a:t>R.H.I</a:t>
            </a:r>
            <a:endParaRPr lang="en-US" dirty="0"/>
          </a:p>
        </p:txBody>
      </p:sp>
    </p:spTree>
    <p:extLst>
      <p:ext uri="{BB962C8B-B14F-4D97-AF65-F5344CB8AC3E}">
        <p14:creationId xmlns:p14="http://schemas.microsoft.com/office/powerpoint/2010/main" val="100379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Module and its Data Exchange</a:t>
            </a:r>
            <a:endParaRPr lang="en-GB" dirty="0"/>
          </a:p>
        </p:txBody>
      </p:sp>
      <p:sp>
        <p:nvSpPr>
          <p:cNvPr id="3" name="Content Placeholder 2"/>
          <p:cNvSpPr>
            <a:spLocks noGrp="1"/>
          </p:cNvSpPr>
          <p:nvPr>
            <p:ph idx="1"/>
          </p:nvPr>
        </p:nvSpPr>
        <p:spPr/>
        <p:txBody>
          <a:bodyPr/>
          <a:lstStyle/>
          <a:p>
            <a:r>
              <a:rPr lang="en-GB" dirty="0" smtClean="0"/>
              <a:t>A memory module consists of N words of equal length.</a:t>
            </a:r>
          </a:p>
          <a:p>
            <a:r>
              <a:rPr lang="en-GB" dirty="0" smtClean="0"/>
              <a:t>Each word is assigned a unique numerical address from (0, 1, …, N-1).</a:t>
            </a:r>
          </a:p>
          <a:p>
            <a:r>
              <a:rPr lang="en-GB" dirty="0" smtClean="0"/>
              <a:t>A word of data can be read from or written into the memory.</a:t>
            </a:r>
          </a:p>
          <a:p>
            <a:r>
              <a:rPr lang="en-GB" dirty="0" smtClean="0"/>
              <a:t>The nature of operation is indicated by </a:t>
            </a:r>
            <a:r>
              <a:rPr lang="en-GB" u="sng" dirty="0" smtClean="0"/>
              <a:t>read</a:t>
            </a:r>
            <a:r>
              <a:rPr lang="en-GB" dirty="0" smtClean="0"/>
              <a:t> and </a:t>
            </a:r>
            <a:r>
              <a:rPr lang="en-GB" u="sng" dirty="0" smtClean="0"/>
              <a:t>write</a:t>
            </a:r>
            <a:r>
              <a:rPr lang="en-GB" dirty="0" smtClean="0"/>
              <a:t> control signals.</a:t>
            </a:r>
          </a:p>
          <a:p>
            <a:r>
              <a:rPr lang="en-GB" dirty="0" smtClean="0"/>
              <a:t>The location for the operation is specified by an address.</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3</a:t>
            </a:fld>
            <a:endParaRPr lang="en-GB"/>
          </a:p>
        </p:txBody>
      </p:sp>
      <p:pic>
        <p:nvPicPr>
          <p:cNvPr id="5" name="Picture 4"/>
          <p:cNvPicPr>
            <a:picLocks noChangeAspect="1"/>
          </p:cNvPicPr>
          <p:nvPr/>
        </p:nvPicPr>
        <p:blipFill>
          <a:blip r:embed="rId2"/>
          <a:stretch>
            <a:fillRect/>
          </a:stretch>
        </p:blipFill>
        <p:spPr>
          <a:xfrm>
            <a:off x="3679505" y="4352131"/>
            <a:ext cx="4832990" cy="2369344"/>
          </a:xfrm>
          <a:prstGeom prst="rect">
            <a:avLst/>
          </a:prstGeom>
        </p:spPr>
      </p:pic>
      <p:sp>
        <p:nvSpPr>
          <p:cNvPr id="6" name="TextBox 5"/>
          <p:cNvSpPr txBox="1"/>
          <p:nvPr/>
        </p:nvSpPr>
        <p:spPr>
          <a:xfrm>
            <a:off x="924392" y="5248890"/>
            <a:ext cx="2755113" cy="1200329"/>
          </a:xfrm>
          <a:prstGeom prst="rect">
            <a:avLst/>
          </a:prstGeom>
          <a:noFill/>
        </p:spPr>
        <p:txBody>
          <a:bodyPr wrap="none" rtlCol="0">
            <a:spAutoFit/>
          </a:bodyPr>
          <a:lstStyle/>
          <a:p>
            <a:r>
              <a:rPr lang="en-GB" u="sng" dirty="0" smtClean="0"/>
              <a:t>Note</a:t>
            </a:r>
            <a:r>
              <a:rPr lang="en-GB" dirty="0" smtClean="0"/>
              <a:t>: The wide arrows</a:t>
            </a:r>
          </a:p>
          <a:p>
            <a:r>
              <a:rPr lang="en-GB" dirty="0" smtClean="0"/>
              <a:t>represent multiple signal</a:t>
            </a:r>
          </a:p>
          <a:p>
            <a:r>
              <a:rPr lang="en-GB" dirty="0" smtClean="0"/>
              <a:t>lines, carrying multiple bits</a:t>
            </a:r>
          </a:p>
          <a:p>
            <a:r>
              <a:rPr lang="en-GB" dirty="0" smtClean="0"/>
              <a:t>of information in parallel.</a:t>
            </a:r>
            <a:endParaRPr lang="en-GB" dirty="0"/>
          </a:p>
        </p:txBody>
      </p:sp>
    </p:spTree>
    <p:extLst>
      <p:ext uri="{BB962C8B-B14F-4D97-AF65-F5344CB8AC3E}">
        <p14:creationId xmlns:p14="http://schemas.microsoft.com/office/powerpoint/2010/main" val="4583207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Steps of ‘Instruction Cycle’: Fetch-Decode-Execute</a:t>
            </a:r>
            <a:endParaRPr lang="en-GB" sz="4000" dirty="0"/>
          </a:p>
        </p:txBody>
      </p:sp>
      <p:sp>
        <p:nvSpPr>
          <p:cNvPr id="3" name="Content Placeholder 2"/>
          <p:cNvSpPr>
            <a:spLocks noGrp="1"/>
          </p:cNvSpPr>
          <p:nvPr>
            <p:ph idx="1"/>
          </p:nvPr>
        </p:nvSpPr>
        <p:spPr>
          <a:xfrm>
            <a:off x="838200" y="1579966"/>
            <a:ext cx="10515600" cy="4629766"/>
          </a:xfrm>
        </p:spPr>
        <p:txBody>
          <a:bodyPr/>
          <a:lstStyle/>
          <a:p>
            <a:pPr algn="just"/>
            <a:r>
              <a:rPr lang="en-GB" dirty="0"/>
              <a:t>To execute a program, the program code is copied from secondary storage into the main memory</a:t>
            </a:r>
            <a:r>
              <a:rPr lang="en-GB" dirty="0" smtClean="0"/>
              <a:t>.</a:t>
            </a:r>
          </a:p>
          <a:p>
            <a:pPr algn="just"/>
            <a:r>
              <a:rPr lang="en-GB" dirty="0"/>
              <a:t>In a program, each </a:t>
            </a:r>
            <a:r>
              <a:rPr lang="en-GB" b="1" dirty="0"/>
              <a:t>machine code</a:t>
            </a:r>
            <a:r>
              <a:rPr lang="en-GB" dirty="0"/>
              <a:t> instruction takes up a slot in the main memory</a:t>
            </a:r>
            <a:r>
              <a:rPr lang="en-GB" dirty="0" smtClean="0"/>
              <a:t>.</a:t>
            </a:r>
          </a:p>
          <a:p>
            <a:pPr algn="just"/>
            <a:r>
              <a:rPr lang="en-GB" dirty="0"/>
              <a:t>These slots (or memory locations) each have a </a:t>
            </a:r>
            <a:r>
              <a:rPr lang="en-GB" b="1" dirty="0"/>
              <a:t>unique memory address</a:t>
            </a:r>
            <a:r>
              <a:rPr lang="en-GB" dirty="0" smtClean="0"/>
              <a:t>.</a:t>
            </a:r>
          </a:p>
          <a:p>
            <a:pPr algn="just"/>
            <a:r>
              <a:rPr lang="en-GB" dirty="0"/>
              <a:t>The </a:t>
            </a:r>
            <a:r>
              <a:rPr lang="en-GB" dirty="0" smtClean="0"/>
              <a:t>CPU's</a:t>
            </a:r>
            <a:r>
              <a:rPr lang="en-GB" dirty="0"/>
              <a:t> </a:t>
            </a:r>
            <a:r>
              <a:rPr lang="en-GB" b="1" dirty="0"/>
              <a:t>program counter</a:t>
            </a:r>
            <a:r>
              <a:rPr lang="en-GB" dirty="0"/>
              <a:t> is set to the memory location where the first instruction in the program has been </a:t>
            </a:r>
            <a:r>
              <a:rPr lang="en-GB" dirty="0" smtClean="0"/>
              <a:t>stored and </a:t>
            </a:r>
            <a:r>
              <a:rPr lang="en-GB" dirty="0"/>
              <a:t>execution </a:t>
            </a:r>
            <a:r>
              <a:rPr lang="en-GB" dirty="0" smtClean="0"/>
              <a:t>begins.</a:t>
            </a:r>
          </a:p>
          <a:p>
            <a:pPr algn="just"/>
            <a:r>
              <a:rPr lang="en-GB" dirty="0" smtClean="0"/>
              <a:t>PC register tells the CPU the order of instructions, program is running.</a:t>
            </a:r>
          </a:p>
          <a:p>
            <a:pPr algn="just"/>
            <a:r>
              <a:rPr lang="en-GB" dirty="0"/>
              <a:t>When a program is being executed, the CPU </a:t>
            </a:r>
            <a:r>
              <a:rPr lang="en-GB" dirty="0" smtClean="0"/>
              <a:t>repeats this cycle again.</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30</a:t>
            </a:fld>
            <a:endParaRPr lang="en-GB"/>
          </a:p>
        </p:txBody>
      </p:sp>
    </p:spTree>
    <p:extLst>
      <p:ext uri="{BB962C8B-B14F-4D97-AF65-F5344CB8AC3E}">
        <p14:creationId xmlns:p14="http://schemas.microsoft.com/office/powerpoint/2010/main" val="32283549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an ‘Instruction Cycle’?</a:t>
            </a:r>
            <a:endParaRPr lang="en-GB" dirty="0"/>
          </a:p>
        </p:txBody>
      </p:sp>
      <p:sp>
        <p:nvSpPr>
          <p:cNvPr id="3" name="Content Placeholder 2"/>
          <p:cNvSpPr>
            <a:spLocks noGrp="1"/>
          </p:cNvSpPr>
          <p:nvPr>
            <p:ph idx="1"/>
          </p:nvPr>
        </p:nvSpPr>
        <p:spPr/>
        <p:txBody>
          <a:bodyPr/>
          <a:lstStyle/>
          <a:p>
            <a:pPr algn="just"/>
            <a:r>
              <a:rPr lang="en-GB" dirty="0"/>
              <a:t>An </a:t>
            </a:r>
            <a:r>
              <a:rPr lang="en-GB" b="1" dirty="0"/>
              <a:t>instruction cycle</a:t>
            </a:r>
            <a:r>
              <a:rPr lang="en-GB" dirty="0"/>
              <a:t> (sometimes called a fetch–decode–execute cycle) </a:t>
            </a:r>
            <a:r>
              <a:rPr lang="en-GB" dirty="0" smtClean="0"/>
              <a:t> </a:t>
            </a:r>
            <a:r>
              <a:rPr lang="en-GB" dirty="0"/>
              <a:t>is the basic operational process of a computer</a:t>
            </a:r>
            <a:r>
              <a:rPr lang="en-GB" dirty="0" smtClean="0"/>
              <a:t>.</a:t>
            </a:r>
          </a:p>
          <a:p>
            <a:pPr algn="just"/>
            <a:r>
              <a:rPr lang="en-GB" dirty="0"/>
              <a:t>Each ‘</a:t>
            </a:r>
            <a:r>
              <a:rPr lang="en-GB" u="sng" dirty="0"/>
              <a:t>instruction cycle</a:t>
            </a:r>
            <a:r>
              <a:rPr lang="en-GB" dirty="0"/>
              <a:t>’ consists of two sub cycles, </a:t>
            </a:r>
            <a:endParaRPr lang="en-GB" dirty="0" smtClean="0"/>
          </a:p>
          <a:p>
            <a:pPr marL="0" indent="0" algn="just">
              <a:buNone/>
            </a:pPr>
            <a:r>
              <a:rPr lang="en-GB" dirty="0" smtClean="0"/>
              <a:t>	1) Fetch </a:t>
            </a:r>
            <a:r>
              <a:rPr lang="en-GB" dirty="0"/>
              <a:t>cycle </a:t>
            </a:r>
            <a:r>
              <a:rPr lang="en-GB" dirty="0" smtClean="0"/>
              <a:t>		2) Execute cycle</a:t>
            </a:r>
          </a:p>
          <a:p>
            <a:pPr algn="just"/>
            <a:r>
              <a:rPr lang="en-GB" b="1" dirty="0" smtClean="0"/>
              <a:t>Instruction cycle</a:t>
            </a:r>
            <a:r>
              <a:rPr lang="en-GB" dirty="0" smtClean="0"/>
              <a:t> </a:t>
            </a:r>
            <a:r>
              <a:rPr lang="en-GB" dirty="0"/>
              <a:t>is the process by which a computer retrieves a program </a:t>
            </a:r>
            <a:r>
              <a:rPr lang="en-GB" b="1" dirty="0"/>
              <a:t>instruction</a:t>
            </a:r>
            <a:r>
              <a:rPr lang="en-GB" dirty="0"/>
              <a:t> from its </a:t>
            </a:r>
            <a:r>
              <a:rPr lang="en-GB" dirty="0" smtClean="0"/>
              <a:t>memory called </a:t>
            </a:r>
            <a:r>
              <a:rPr lang="en-GB" b="1" dirty="0" smtClean="0"/>
              <a:t>fetch cycle.</a:t>
            </a:r>
          </a:p>
          <a:p>
            <a:pPr algn="just"/>
            <a:r>
              <a:rPr lang="en-GB" dirty="0" smtClean="0"/>
              <a:t>Then it determines </a:t>
            </a:r>
            <a:r>
              <a:rPr lang="en-GB" dirty="0"/>
              <a:t>what actions the </a:t>
            </a:r>
            <a:r>
              <a:rPr lang="en-GB" b="1" dirty="0"/>
              <a:t>instruction</a:t>
            </a:r>
            <a:r>
              <a:rPr lang="en-GB" dirty="0"/>
              <a:t> dictates, and carries out those </a:t>
            </a:r>
            <a:r>
              <a:rPr lang="en-GB" dirty="0" smtClean="0"/>
              <a:t>actions called </a:t>
            </a:r>
            <a:r>
              <a:rPr lang="en-GB" b="1" dirty="0" smtClean="0"/>
              <a:t>execute cycle.</a:t>
            </a:r>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31</a:t>
            </a:fld>
            <a:endParaRPr lang="en-GB"/>
          </a:p>
        </p:txBody>
      </p:sp>
    </p:spTree>
    <p:extLst>
      <p:ext uri="{BB962C8B-B14F-4D97-AF65-F5344CB8AC3E}">
        <p14:creationId xmlns:p14="http://schemas.microsoft.com/office/powerpoint/2010/main" val="496697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t>Instruction Cycle</a:t>
            </a:r>
            <a:endParaRPr lang="en-GB" dirty="0"/>
          </a:p>
        </p:txBody>
      </p:sp>
      <p:sp>
        <p:nvSpPr>
          <p:cNvPr id="3" name="Content Placeholder 2"/>
          <p:cNvSpPr>
            <a:spLocks noGrp="1"/>
          </p:cNvSpPr>
          <p:nvPr>
            <p:ph idx="1"/>
          </p:nvPr>
        </p:nvSpPr>
        <p:spPr>
          <a:xfrm>
            <a:off x="838200" y="1110456"/>
            <a:ext cx="10515600" cy="4351338"/>
          </a:xfrm>
        </p:spPr>
        <p:txBody>
          <a:bodyPr/>
          <a:lstStyle/>
          <a:p>
            <a:pPr algn="just"/>
            <a:r>
              <a:rPr lang="en-GB" dirty="0" smtClean="0"/>
              <a:t>The </a:t>
            </a:r>
            <a:r>
              <a:rPr lang="en-GB" u="sng" dirty="0" smtClean="0"/>
              <a:t>processing required for a single instruction</a:t>
            </a:r>
            <a:r>
              <a:rPr lang="en-GB" dirty="0" smtClean="0"/>
              <a:t> is called an </a:t>
            </a:r>
            <a:r>
              <a:rPr lang="en-GB" b="1" dirty="0" smtClean="0"/>
              <a:t>instruction cycle.</a:t>
            </a:r>
            <a:endParaRPr lang="en-GB" dirty="0" smtClean="0"/>
          </a:p>
          <a:p>
            <a:pPr algn="just"/>
            <a:r>
              <a:rPr lang="en-GB" u="sng" dirty="0" smtClean="0"/>
              <a:t>Instruction cycle</a:t>
            </a:r>
            <a:r>
              <a:rPr lang="en-GB" dirty="0" smtClean="0"/>
              <a:t> two steps are referred to as the:</a:t>
            </a:r>
          </a:p>
          <a:p>
            <a:pPr algn="just"/>
            <a:r>
              <a:rPr lang="en-GB" dirty="0" smtClean="0"/>
              <a:t>	1) Fetch cycle 		2) Execute cycle</a:t>
            </a:r>
          </a:p>
          <a:p>
            <a:pPr algn="just"/>
            <a:r>
              <a:rPr lang="en-GB" b="1" dirty="0" smtClean="0"/>
              <a:t>Fetch cycle</a:t>
            </a:r>
            <a:r>
              <a:rPr lang="en-GB" dirty="0" smtClean="0"/>
              <a:t> is the process by which a computer </a:t>
            </a:r>
            <a:r>
              <a:rPr lang="en-GB" u="sng" dirty="0" smtClean="0"/>
              <a:t>retrieves a program instruction</a:t>
            </a:r>
            <a:r>
              <a:rPr lang="en-GB" dirty="0" smtClean="0"/>
              <a:t> from its memory. </a:t>
            </a:r>
          </a:p>
          <a:p>
            <a:pPr algn="just"/>
            <a:r>
              <a:rPr lang="en-GB" dirty="0" smtClean="0"/>
              <a:t>Then it determines </a:t>
            </a:r>
            <a:r>
              <a:rPr lang="en-GB" u="sng" dirty="0" smtClean="0"/>
              <a:t>what actions the instruction dictates</a:t>
            </a:r>
            <a:r>
              <a:rPr lang="en-GB" dirty="0" smtClean="0"/>
              <a:t>, </a:t>
            </a:r>
            <a:r>
              <a:rPr lang="en-GB" u="sng" dirty="0" smtClean="0"/>
              <a:t>and carries out those actions</a:t>
            </a:r>
            <a:r>
              <a:rPr lang="en-GB" dirty="0" smtClean="0"/>
              <a:t> called </a:t>
            </a:r>
            <a:r>
              <a:rPr lang="en-GB" b="1" dirty="0" smtClean="0"/>
              <a:t>execute cycle.</a:t>
            </a:r>
          </a:p>
          <a:p>
            <a:pPr algn="just"/>
            <a:endParaRPr lang="en-GB" u="sng" dirty="0"/>
          </a:p>
        </p:txBody>
      </p:sp>
      <p:sp>
        <p:nvSpPr>
          <p:cNvPr id="4" name="Slide Number Placeholder 3"/>
          <p:cNvSpPr>
            <a:spLocks noGrp="1"/>
          </p:cNvSpPr>
          <p:nvPr>
            <p:ph type="sldNum" sz="quarter" idx="12"/>
          </p:nvPr>
        </p:nvSpPr>
        <p:spPr/>
        <p:txBody>
          <a:bodyPr/>
          <a:lstStyle/>
          <a:p>
            <a:fld id="{ADA0EED9-A798-4230-9FC8-59385685213A}" type="slidenum">
              <a:rPr lang="en-GB" smtClean="0"/>
              <a:t>32</a:t>
            </a:fld>
            <a:endParaRPr lang="en-GB"/>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b="40727"/>
          <a:stretch>
            <a:fillRect/>
          </a:stretch>
        </p:blipFill>
        <p:spPr bwMode="auto">
          <a:xfrm>
            <a:off x="1910402" y="4780366"/>
            <a:ext cx="8371196" cy="207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73458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Operation of the IAS (</a:t>
            </a:r>
            <a:r>
              <a:rPr lang="en-GB" u="sng" dirty="0" smtClean="0"/>
              <a:t>Fetch Cycle</a:t>
            </a:r>
            <a:r>
              <a:rPr lang="en-GB" dirty="0" smtClean="0"/>
              <a:t>)</a:t>
            </a:r>
            <a:endParaRPr lang="en-GB" dirty="0"/>
          </a:p>
        </p:txBody>
      </p:sp>
      <p:sp>
        <p:nvSpPr>
          <p:cNvPr id="3" name="Content Placeholder 2"/>
          <p:cNvSpPr>
            <a:spLocks noGrp="1"/>
          </p:cNvSpPr>
          <p:nvPr>
            <p:ph idx="1"/>
          </p:nvPr>
        </p:nvSpPr>
        <p:spPr/>
        <p:txBody>
          <a:bodyPr/>
          <a:lstStyle/>
          <a:p>
            <a:r>
              <a:rPr lang="en-GB" dirty="0" smtClean="0"/>
              <a:t>The IAS operates by repetitively performing an </a:t>
            </a:r>
            <a:r>
              <a:rPr lang="en-GB" b="1" dirty="0" smtClean="0"/>
              <a:t>instruction cycle</a:t>
            </a:r>
            <a:r>
              <a:rPr lang="en-GB" dirty="0" smtClean="0"/>
              <a:t>.</a:t>
            </a:r>
          </a:p>
          <a:p>
            <a:pPr algn="just"/>
            <a:r>
              <a:rPr lang="en-GB" dirty="0" smtClean="0"/>
              <a:t>Each ‘instruction cycle’ consists of two sub cycles, </a:t>
            </a:r>
            <a:r>
              <a:rPr lang="en-GB" b="1" dirty="0" smtClean="0"/>
              <a:t>fetch cycle</a:t>
            </a:r>
            <a:r>
              <a:rPr lang="en-GB" dirty="0" smtClean="0"/>
              <a:t> and </a:t>
            </a:r>
            <a:r>
              <a:rPr lang="en-GB" b="1" dirty="0" smtClean="0"/>
              <a:t>execute cycle.</a:t>
            </a:r>
            <a:endParaRPr lang="en-GB" dirty="0" smtClean="0"/>
          </a:p>
          <a:p>
            <a:pPr algn="just">
              <a:buFont typeface="Wingdings" panose="05000000000000000000" pitchFamily="2" charset="2"/>
              <a:buChar char="Ø"/>
            </a:pPr>
            <a:r>
              <a:rPr lang="en-GB" dirty="0" smtClean="0"/>
              <a:t>During the </a:t>
            </a:r>
            <a:r>
              <a:rPr lang="en-GB" b="1" dirty="0" smtClean="0"/>
              <a:t>fetch cycle,</a:t>
            </a:r>
            <a:r>
              <a:rPr lang="en-GB" dirty="0" smtClean="0"/>
              <a:t> the opcode of the next instruction is loaded into the </a:t>
            </a:r>
            <a:r>
              <a:rPr lang="en-GB" b="1" dirty="0" smtClean="0"/>
              <a:t>IR</a:t>
            </a:r>
            <a:r>
              <a:rPr lang="en-GB" dirty="0" smtClean="0"/>
              <a:t> and the address portion is loaded into the </a:t>
            </a:r>
            <a:r>
              <a:rPr lang="en-GB" b="1" dirty="0" smtClean="0"/>
              <a:t>MAR</a:t>
            </a:r>
            <a:r>
              <a:rPr lang="en-GB" dirty="0" smtClean="0"/>
              <a:t>.</a:t>
            </a:r>
          </a:p>
          <a:p>
            <a:pPr algn="just"/>
            <a:r>
              <a:rPr lang="en-GB" dirty="0" smtClean="0"/>
              <a:t>This  instruction may be taken from the </a:t>
            </a:r>
            <a:r>
              <a:rPr lang="en-GB" b="1" dirty="0" smtClean="0"/>
              <a:t>IBR</a:t>
            </a:r>
            <a:r>
              <a:rPr lang="en-GB" dirty="0" smtClean="0"/>
              <a:t>, or it can be obtained from memory by loading a word into the </a:t>
            </a:r>
            <a:r>
              <a:rPr lang="en-GB" b="1" dirty="0" smtClean="0"/>
              <a:t>MBR</a:t>
            </a:r>
            <a:r>
              <a:rPr lang="en-GB" dirty="0" smtClean="0"/>
              <a:t>, and then down to the </a:t>
            </a:r>
            <a:r>
              <a:rPr lang="en-GB" b="1" dirty="0" smtClean="0"/>
              <a:t>IBR</a:t>
            </a:r>
            <a:r>
              <a:rPr lang="en-GB" dirty="0" smtClean="0"/>
              <a:t>, </a:t>
            </a:r>
            <a:r>
              <a:rPr lang="en-GB" b="1" dirty="0" smtClean="0"/>
              <a:t>IR</a:t>
            </a:r>
            <a:r>
              <a:rPr lang="en-GB" dirty="0" smtClean="0"/>
              <a:t> and </a:t>
            </a:r>
            <a:r>
              <a:rPr lang="en-GB" b="1" dirty="0" smtClean="0"/>
              <a:t>MAR</a:t>
            </a:r>
            <a:r>
              <a:rPr lang="en-GB" dirty="0" smtClean="0"/>
              <a:t>.</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33</a:t>
            </a:fld>
            <a:endParaRPr lang="en-GB"/>
          </a:p>
        </p:txBody>
      </p:sp>
    </p:spTree>
    <p:extLst>
      <p:ext uri="{BB962C8B-B14F-4D97-AF65-F5344CB8AC3E}">
        <p14:creationId xmlns:p14="http://schemas.microsoft.com/office/powerpoint/2010/main" val="1284403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Operation of the IAS </a:t>
            </a:r>
            <a:r>
              <a:rPr lang="en-GB" dirty="0" smtClean="0"/>
              <a:t>(</a:t>
            </a:r>
            <a:r>
              <a:rPr lang="en-GB" u="sng" dirty="0" smtClean="0"/>
              <a:t>Execute </a:t>
            </a:r>
            <a:r>
              <a:rPr lang="en-GB" u="sng" dirty="0"/>
              <a:t>Cycle</a:t>
            </a:r>
            <a:r>
              <a:rPr lang="en-GB" dirty="0"/>
              <a:t>)</a:t>
            </a:r>
          </a:p>
        </p:txBody>
      </p:sp>
      <p:sp>
        <p:nvSpPr>
          <p:cNvPr id="3" name="Content Placeholder 2"/>
          <p:cNvSpPr>
            <a:spLocks noGrp="1"/>
          </p:cNvSpPr>
          <p:nvPr>
            <p:ph idx="1"/>
          </p:nvPr>
        </p:nvSpPr>
        <p:spPr/>
        <p:txBody>
          <a:bodyPr/>
          <a:lstStyle/>
          <a:p>
            <a:r>
              <a:rPr lang="en-GB" dirty="0" smtClean="0"/>
              <a:t>Once the opcode is in the IR, the </a:t>
            </a:r>
            <a:r>
              <a:rPr lang="en-GB" b="1" dirty="0" smtClean="0"/>
              <a:t>execute cycle</a:t>
            </a:r>
            <a:r>
              <a:rPr lang="en-GB" dirty="0" smtClean="0"/>
              <a:t> is performed.</a:t>
            </a:r>
          </a:p>
          <a:p>
            <a:endParaRPr lang="en-GB" dirty="0" smtClean="0"/>
          </a:p>
          <a:p>
            <a:pPr algn="just">
              <a:buFont typeface="Wingdings" panose="05000000000000000000" pitchFamily="2" charset="2"/>
              <a:buChar char="Ø"/>
            </a:pPr>
            <a:r>
              <a:rPr lang="en-GB" dirty="0" smtClean="0"/>
              <a:t>The ‘control circuitry’ interprets the opcode and executes the instruction by sending out the appropriate control signals to cause the data to be moved or an operation to be performed by the ALU.</a:t>
            </a:r>
          </a:p>
          <a:p>
            <a:pPr algn="just"/>
            <a:endParaRPr lang="en-GB" dirty="0"/>
          </a:p>
          <a:p>
            <a:pPr algn="just"/>
            <a:r>
              <a:rPr lang="en-GB" dirty="0" smtClean="0"/>
              <a:t>For Example: The opcode: 00000101 is interpreted by the ‘control circuit’ as ADD M(X), and it Adds M(X) to AC; and puts the result in AC.</a:t>
            </a:r>
          </a:p>
          <a:p>
            <a:pPr algn="just"/>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34</a:t>
            </a:fld>
            <a:endParaRPr lang="en-GB"/>
          </a:p>
        </p:txBody>
      </p:sp>
    </p:spTree>
    <p:extLst>
      <p:ext uri="{BB962C8B-B14F-4D97-AF65-F5344CB8AC3E}">
        <p14:creationId xmlns:p14="http://schemas.microsoft.com/office/powerpoint/2010/main" val="4168297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Operations Performed by IAS Instructions</a:t>
            </a:r>
            <a:endParaRPr lang="en-GB" dirty="0"/>
          </a:p>
        </p:txBody>
      </p:sp>
      <p:sp>
        <p:nvSpPr>
          <p:cNvPr id="3" name="Content Placeholder 2"/>
          <p:cNvSpPr>
            <a:spLocks noGrp="1"/>
          </p:cNvSpPr>
          <p:nvPr>
            <p:ph idx="1"/>
          </p:nvPr>
        </p:nvSpPr>
        <p:spPr>
          <a:xfrm>
            <a:off x="838200" y="1460310"/>
            <a:ext cx="10515600" cy="5131559"/>
          </a:xfrm>
        </p:spPr>
        <p:txBody>
          <a:bodyPr>
            <a:normAutofit/>
          </a:bodyPr>
          <a:lstStyle/>
          <a:p>
            <a:r>
              <a:rPr lang="en-GB" dirty="0" smtClean="0"/>
              <a:t>The IAS computer had a total of 21 instructions. </a:t>
            </a:r>
          </a:p>
          <a:p>
            <a:r>
              <a:rPr lang="en-GB" dirty="0" smtClean="0"/>
              <a:t>These instructions can be grouped as follows:</a:t>
            </a:r>
          </a:p>
          <a:p>
            <a:r>
              <a:rPr lang="en-GB" b="1" dirty="0" smtClean="0"/>
              <a:t>Data transfer: </a:t>
            </a:r>
            <a:r>
              <a:rPr lang="en-GB" dirty="0" smtClean="0"/>
              <a:t>Move data between memory and ALU registers.</a:t>
            </a:r>
          </a:p>
          <a:p>
            <a:r>
              <a:rPr lang="en-GB" b="1" dirty="0" smtClean="0"/>
              <a:t>Unconditional branch: </a:t>
            </a:r>
            <a:r>
              <a:rPr lang="en-GB" dirty="0" smtClean="0"/>
              <a:t>Normally, the control unit executes instruction in sequence from memory. This sequence can be changed by a branch instruction, which facilitates repetitive operations.</a:t>
            </a:r>
          </a:p>
          <a:p>
            <a:pPr algn="just"/>
            <a:r>
              <a:rPr lang="en-GB" b="1" dirty="0" smtClean="0"/>
              <a:t>Conditional branch: </a:t>
            </a:r>
            <a:r>
              <a:rPr lang="en-GB" dirty="0" smtClean="0"/>
              <a:t>The branch can be made dependent on a condition, thus allowing decision points.</a:t>
            </a:r>
          </a:p>
          <a:p>
            <a:pPr algn="just"/>
            <a:r>
              <a:rPr lang="en-GB" b="1" dirty="0" smtClean="0"/>
              <a:t>Arithmetic: </a:t>
            </a:r>
            <a:r>
              <a:rPr lang="en-GB" dirty="0" smtClean="0"/>
              <a:t>Operations performed by the ALU.</a:t>
            </a:r>
          </a:p>
          <a:p>
            <a:pPr algn="just"/>
            <a:r>
              <a:rPr lang="en-GB" b="1" dirty="0" smtClean="0"/>
              <a:t>Address modify: </a:t>
            </a:r>
            <a:r>
              <a:rPr lang="en-GB" dirty="0" smtClean="0"/>
              <a:t>Permits address to be computed in the ALU and then inserted into instructions stored in memory. Flexible Addressing.</a:t>
            </a:r>
            <a:endParaRPr lang="en-GB" b="1" dirty="0"/>
          </a:p>
        </p:txBody>
      </p:sp>
      <p:sp>
        <p:nvSpPr>
          <p:cNvPr id="4" name="Slide Number Placeholder 3"/>
          <p:cNvSpPr>
            <a:spLocks noGrp="1"/>
          </p:cNvSpPr>
          <p:nvPr>
            <p:ph type="sldNum" sz="quarter" idx="12"/>
          </p:nvPr>
        </p:nvSpPr>
        <p:spPr/>
        <p:txBody>
          <a:bodyPr/>
          <a:lstStyle/>
          <a:p>
            <a:fld id="{F30E66D2-8916-4EE9-9F2D-22A3DFBD08C7}" type="slidenum">
              <a:rPr lang="en-GB" smtClean="0"/>
              <a:t>35</a:t>
            </a:fld>
            <a:endParaRPr lang="en-GB"/>
          </a:p>
        </p:txBody>
      </p:sp>
    </p:spTree>
    <p:extLst>
      <p:ext uri="{BB962C8B-B14F-4D97-AF65-F5344CB8AC3E}">
        <p14:creationId xmlns:p14="http://schemas.microsoft.com/office/powerpoint/2010/main" val="30638792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IAS Instructions</a:t>
            </a:r>
            <a:endParaRPr lang="en-GB" dirty="0"/>
          </a:p>
        </p:txBody>
      </p:sp>
      <p:sp>
        <p:nvSpPr>
          <p:cNvPr id="3" name="Content Placeholder 2"/>
          <p:cNvSpPr>
            <a:spLocks noGrp="1"/>
          </p:cNvSpPr>
          <p:nvPr>
            <p:ph idx="1"/>
          </p:nvPr>
        </p:nvSpPr>
        <p:spPr>
          <a:xfrm>
            <a:off x="838200" y="1825623"/>
            <a:ext cx="10515600" cy="4895851"/>
          </a:xfrm>
        </p:spPr>
        <p:txBody>
          <a:bodyPr>
            <a:normAutofit/>
          </a:bodyPr>
          <a:lstStyle/>
          <a:p>
            <a:pPr algn="just"/>
            <a:r>
              <a:rPr lang="en-GB" dirty="0" smtClean="0"/>
              <a:t>The ‘opcode’ portion (first 8 bits) specify which of the 21 instructions is to be executed. The ‘address’ portion (remaining 12 bits) specifies which of the 4096 memory locations is to be involved in the execution of the instruction.</a:t>
            </a:r>
          </a:p>
          <a:p>
            <a:r>
              <a:rPr lang="en-GB" dirty="0" smtClean="0"/>
              <a:t>All of the 21 IAS instructions are categorized as follows:</a:t>
            </a:r>
          </a:p>
          <a:p>
            <a:r>
              <a:rPr lang="en-GB" b="1" dirty="0" smtClean="0"/>
              <a:t>Data transfer: </a:t>
            </a:r>
            <a:r>
              <a:rPr lang="en-GB" dirty="0" smtClean="0"/>
              <a:t>LOAD, STORE.</a:t>
            </a:r>
          </a:p>
          <a:p>
            <a:r>
              <a:rPr lang="en-GB" b="1" dirty="0" smtClean="0"/>
              <a:t>Unconditional branch</a:t>
            </a:r>
            <a:r>
              <a:rPr lang="en-GB" dirty="0" smtClean="0"/>
              <a:t>: JUMP.</a:t>
            </a:r>
          </a:p>
          <a:p>
            <a:r>
              <a:rPr lang="en-GB" b="1" dirty="0" smtClean="0"/>
              <a:t>Conditional branch</a:t>
            </a:r>
            <a:r>
              <a:rPr lang="en-GB" dirty="0" smtClean="0"/>
              <a:t>: </a:t>
            </a:r>
            <a:r>
              <a:rPr lang="en-GB" dirty="0" err="1" smtClean="0"/>
              <a:t>JUMP+Condition</a:t>
            </a:r>
            <a:r>
              <a:rPr lang="en-GB" dirty="0" smtClean="0"/>
              <a:t>.</a:t>
            </a:r>
          </a:p>
          <a:p>
            <a:r>
              <a:rPr lang="en-GB" b="1" dirty="0" smtClean="0"/>
              <a:t>Arithmetic</a:t>
            </a:r>
            <a:r>
              <a:rPr lang="en-GB" dirty="0" smtClean="0"/>
              <a:t>: ADD, SUB, MUL, DIV, LSH, RSH.</a:t>
            </a:r>
          </a:p>
          <a:p>
            <a:r>
              <a:rPr lang="en-GB" b="1" dirty="0" smtClean="0"/>
              <a:t>Address modify</a:t>
            </a:r>
            <a:r>
              <a:rPr lang="en-GB" dirty="0" smtClean="0"/>
              <a:t>: STOR</a:t>
            </a:r>
            <a:endParaRPr lang="en-GB" b="1" dirty="0" smtClean="0"/>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36</a:t>
            </a:fld>
            <a:endParaRPr lang="en-GB"/>
          </a:p>
        </p:txBody>
      </p:sp>
      <p:pic>
        <p:nvPicPr>
          <p:cNvPr id="5" name="Picture 4"/>
          <p:cNvPicPr>
            <a:picLocks noChangeAspect="1"/>
          </p:cNvPicPr>
          <p:nvPr/>
        </p:nvPicPr>
        <p:blipFill>
          <a:blip r:embed="rId2"/>
          <a:stretch>
            <a:fillRect/>
          </a:stretch>
        </p:blipFill>
        <p:spPr>
          <a:xfrm>
            <a:off x="6559948" y="3979176"/>
            <a:ext cx="4793852" cy="1275212"/>
          </a:xfrm>
          <a:prstGeom prst="rect">
            <a:avLst/>
          </a:prstGeom>
        </p:spPr>
      </p:pic>
      <p:sp>
        <p:nvSpPr>
          <p:cNvPr id="6" name="TextBox 5"/>
          <p:cNvSpPr txBox="1"/>
          <p:nvPr/>
        </p:nvSpPr>
        <p:spPr>
          <a:xfrm>
            <a:off x="7246962" y="4273548"/>
            <a:ext cx="623889" cy="369332"/>
          </a:xfrm>
          <a:prstGeom prst="rect">
            <a:avLst/>
          </a:prstGeom>
          <a:noFill/>
        </p:spPr>
        <p:txBody>
          <a:bodyPr wrap="none" rtlCol="0">
            <a:spAutoFit/>
          </a:bodyPr>
          <a:lstStyle/>
          <a:p>
            <a:r>
              <a:rPr lang="en-GB" dirty="0" smtClean="0"/>
              <a:t>8-bit</a:t>
            </a:r>
            <a:endParaRPr lang="en-GB" dirty="0"/>
          </a:p>
        </p:txBody>
      </p:sp>
      <p:sp>
        <p:nvSpPr>
          <p:cNvPr id="7" name="TextBox 6"/>
          <p:cNvSpPr txBox="1"/>
          <p:nvPr/>
        </p:nvSpPr>
        <p:spPr>
          <a:xfrm>
            <a:off x="9485195" y="4302642"/>
            <a:ext cx="740908" cy="369332"/>
          </a:xfrm>
          <a:prstGeom prst="rect">
            <a:avLst/>
          </a:prstGeom>
          <a:noFill/>
        </p:spPr>
        <p:txBody>
          <a:bodyPr wrap="none" rtlCol="0">
            <a:spAutoFit/>
          </a:bodyPr>
          <a:lstStyle/>
          <a:p>
            <a:r>
              <a:rPr lang="en-GB" dirty="0" smtClean="0"/>
              <a:t>12-bit</a:t>
            </a:r>
            <a:endParaRPr lang="en-GB" dirty="0"/>
          </a:p>
        </p:txBody>
      </p:sp>
    </p:spTree>
    <p:extLst>
      <p:ext uri="{BB962C8B-B14F-4D97-AF65-F5344CB8AC3E}">
        <p14:creationId xmlns:p14="http://schemas.microsoft.com/office/powerpoint/2010/main" val="33454366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IAS Instruction Set (Arithmetic)</a:t>
            </a:r>
            <a:endParaRPr lang="en-GB" dirty="0"/>
          </a:p>
        </p:txBody>
      </p:sp>
      <p:pic>
        <p:nvPicPr>
          <p:cNvPr id="5" name="Content Placeholder 4"/>
          <p:cNvPicPr>
            <a:picLocks noGrp="1" noChangeAspect="1"/>
          </p:cNvPicPr>
          <p:nvPr>
            <p:ph idx="1"/>
          </p:nvPr>
        </p:nvPicPr>
        <p:blipFill>
          <a:blip r:embed="rId2"/>
          <a:stretch>
            <a:fillRect/>
          </a:stretch>
        </p:blipFill>
        <p:spPr>
          <a:xfrm>
            <a:off x="0" y="2466738"/>
            <a:ext cx="12207846" cy="3889612"/>
          </a:xfrm>
          <a:prstGeom prst="rect">
            <a:avLst/>
          </a:prstGeom>
        </p:spPr>
      </p:pic>
      <p:sp>
        <p:nvSpPr>
          <p:cNvPr id="4" name="Slide Number Placeholder 3"/>
          <p:cNvSpPr>
            <a:spLocks noGrp="1"/>
          </p:cNvSpPr>
          <p:nvPr>
            <p:ph type="sldNum" sz="quarter" idx="12"/>
          </p:nvPr>
        </p:nvSpPr>
        <p:spPr/>
        <p:txBody>
          <a:bodyPr/>
          <a:lstStyle/>
          <a:p>
            <a:fld id="{F30E66D2-8916-4EE9-9F2D-22A3DFBD08C7}" type="slidenum">
              <a:rPr lang="en-GB" smtClean="0"/>
              <a:t>37</a:t>
            </a:fld>
            <a:endParaRPr lang="en-GB"/>
          </a:p>
        </p:txBody>
      </p:sp>
      <p:pic>
        <p:nvPicPr>
          <p:cNvPr id="6" name="Picture 5"/>
          <p:cNvPicPr>
            <a:picLocks noChangeAspect="1"/>
          </p:cNvPicPr>
          <p:nvPr/>
        </p:nvPicPr>
        <p:blipFill>
          <a:blip r:embed="rId3"/>
          <a:stretch>
            <a:fillRect/>
          </a:stretch>
        </p:blipFill>
        <p:spPr>
          <a:xfrm>
            <a:off x="24307" y="1452374"/>
            <a:ext cx="12143386" cy="1014364"/>
          </a:xfrm>
          <a:prstGeom prst="rect">
            <a:avLst/>
          </a:prstGeom>
        </p:spPr>
      </p:pic>
    </p:spTree>
    <p:extLst>
      <p:ext uri="{BB962C8B-B14F-4D97-AF65-F5344CB8AC3E}">
        <p14:creationId xmlns:p14="http://schemas.microsoft.com/office/powerpoint/2010/main" val="37908785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Harvard Architecture</a:t>
            </a:r>
            <a:endParaRPr lang="en-GB" dirty="0"/>
          </a:p>
        </p:txBody>
      </p:sp>
      <p:sp>
        <p:nvSpPr>
          <p:cNvPr id="3" name="Content Placeholder 2"/>
          <p:cNvSpPr>
            <a:spLocks noGrp="1"/>
          </p:cNvSpPr>
          <p:nvPr>
            <p:ph idx="1"/>
          </p:nvPr>
        </p:nvSpPr>
        <p:spPr/>
        <p:txBody>
          <a:bodyPr/>
          <a:lstStyle/>
          <a:p>
            <a:pPr algn="just"/>
            <a:r>
              <a:rPr lang="en-US" dirty="0"/>
              <a:t>Under pure von Neumann architecture the CPU can be either reading an instruction or reading/writing data from/to the memory. Both cannot occur at the same time since the instructions and data use the same bus system. In a computer using the Harvard architecture, the CPU can both read an instruction and perform a data memory access at the same time, even without a cache. </a:t>
            </a:r>
            <a:r>
              <a:rPr lang="en-US" u="sng" dirty="0"/>
              <a:t>A Harvard architecture computer can thus be faster</a:t>
            </a:r>
            <a:r>
              <a:rPr lang="en-US" dirty="0"/>
              <a:t> for a given circuit complexity </a:t>
            </a:r>
            <a:r>
              <a:rPr lang="en-US" u="sng" dirty="0"/>
              <a:t>because instruction fetches and data access do not contend for a single memory </a:t>
            </a:r>
            <a:r>
              <a:rPr lang="en-US" u="sng" dirty="0" smtClean="0"/>
              <a:t>pathway</a:t>
            </a:r>
            <a:r>
              <a:rPr lang="en-US" dirty="0" smtClean="0"/>
              <a:t>.</a:t>
            </a:r>
            <a:endParaRPr lang="en-US" dirty="0"/>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38</a:t>
            </a:fld>
            <a:endParaRPr lang="en-GB"/>
          </a:p>
        </p:txBody>
      </p:sp>
    </p:spTree>
    <p:extLst>
      <p:ext uri="{BB962C8B-B14F-4D97-AF65-F5344CB8AC3E}">
        <p14:creationId xmlns:p14="http://schemas.microsoft.com/office/powerpoint/2010/main" val="13649324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t>The Third Generation</a:t>
            </a:r>
            <a:r>
              <a:rPr lang="en-GB" u="sng" dirty="0" smtClean="0"/>
              <a:t>: Integrated Circuits (ICs)</a:t>
            </a:r>
            <a:endParaRPr lang="en-GB" u="sng" dirty="0"/>
          </a:p>
        </p:txBody>
      </p:sp>
      <p:sp>
        <p:nvSpPr>
          <p:cNvPr id="3" name="Content Placeholder 2"/>
          <p:cNvSpPr>
            <a:spLocks noGrp="1"/>
          </p:cNvSpPr>
          <p:nvPr>
            <p:ph idx="1"/>
          </p:nvPr>
        </p:nvSpPr>
        <p:spPr>
          <a:xfrm>
            <a:off x="838200" y="1593612"/>
            <a:ext cx="10515600" cy="5032375"/>
          </a:xfrm>
        </p:spPr>
        <p:txBody>
          <a:bodyPr/>
          <a:lstStyle/>
          <a:p>
            <a:pPr algn="just"/>
            <a:r>
              <a:rPr lang="en-GB" dirty="0" smtClean="0"/>
              <a:t>A single transistor is a discrete component.</a:t>
            </a:r>
          </a:p>
          <a:p>
            <a:pPr algn="just"/>
            <a:r>
              <a:rPr lang="en-GB" dirty="0" smtClean="0"/>
              <a:t>Throughout the 1950 these discrete components were manufactured separately, packaged in their own containers, and soldered together onto circuit boards, which were then installed in computers. The addition of a new transistor has to be soldered again on circuit board.</a:t>
            </a:r>
          </a:p>
          <a:p>
            <a:pPr algn="just"/>
            <a:r>
              <a:rPr lang="en-GB" dirty="0" smtClean="0"/>
              <a:t>The entire manufacturing process, from transistor to circuit board, was expensive and cumbersome.</a:t>
            </a:r>
          </a:p>
          <a:p>
            <a:pPr algn="just"/>
            <a:r>
              <a:rPr lang="en-GB" dirty="0" smtClean="0"/>
              <a:t>In 1958 came the achievement that revolutionized electronics and started the era of electronics: the invention of the </a:t>
            </a:r>
            <a:r>
              <a:rPr lang="en-GB" b="1" dirty="0" smtClean="0"/>
              <a:t>integrated circuit.</a:t>
            </a:r>
            <a:endParaRPr lang="en-GB" dirty="0" smtClean="0"/>
          </a:p>
          <a:p>
            <a:pPr algn="just"/>
            <a:r>
              <a:rPr lang="en-GB" dirty="0" smtClean="0"/>
              <a:t>It is the </a:t>
            </a:r>
            <a:r>
              <a:rPr lang="en-GB" b="1" dirty="0" smtClean="0"/>
              <a:t>integrated circuit</a:t>
            </a:r>
            <a:r>
              <a:rPr lang="en-GB" dirty="0" smtClean="0"/>
              <a:t> that defines the third generation of computers.</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39</a:t>
            </a:fld>
            <a:endParaRPr lang="en-GB"/>
          </a:p>
        </p:txBody>
      </p:sp>
    </p:spTree>
    <p:extLst>
      <p:ext uri="{BB962C8B-B14F-4D97-AF65-F5344CB8AC3E}">
        <p14:creationId xmlns:p14="http://schemas.microsoft.com/office/powerpoint/2010/main" val="3377492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Module</a:t>
            </a:r>
            <a:endParaRPr lang="en-GB" dirty="0"/>
          </a:p>
        </p:txBody>
      </p:sp>
      <p:sp>
        <p:nvSpPr>
          <p:cNvPr id="3" name="Content Placeholder 2"/>
          <p:cNvSpPr>
            <a:spLocks noGrp="1"/>
          </p:cNvSpPr>
          <p:nvPr>
            <p:ph idx="1"/>
          </p:nvPr>
        </p:nvSpPr>
        <p:spPr>
          <a:xfrm>
            <a:off x="838200" y="1825624"/>
            <a:ext cx="6381466" cy="4530725"/>
          </a:xfrm>
        </p:spPr>
        <p:txBody>
          <a:bodyPr>
            <a:normAutofit/>
          </a:bodyPr>
          <a:lstStyle/>
          <a:p>
            <a:pPr algn="just"/>
            <a:r>
              <a:rPr lang="en-GB" dirty="0" smtClean="0"/>
              <a:t>RAM is usually accessed in ‘memory cycles’. Consisting of four system clocks.</a:t>
            </a:r>
          </a:p>
          <a:p>
            <a:pPr algn="just"/>
            <a:r>
              <a:rPr lang="en-GB" dirty="0" smtClean="0"/>
              <a:t>First control signal is delivered to RAM, then address, RAM decodes address and places Data on Data bus.</a:t>
            </a:r>
          </a:p>
          <a:p>
            <a:pPr algn="just"/>
            <a:r>
              <a:rPr lang="en-GB" dirty="0" smtClean="0"/>
              <a:t>The data or instructions found in RAM are usually clustered. (adjacent to other)</a:t>
            </a:r>
          </a:p>
          <a:p>
            <a:pPr algn="just"/>
            <a:r>
              <a:rPr lang="en-GB" b="1" u="sng" dirty="0" smtClean="0"/>
              <a:t>Read</a:t>
            </a:r>
            <a:r>
              <a:rPr lang="en-GB" b="1" dirty="0" smtClean="0"/>
              <a:t>: </a:t>
            </a:r>
            <a:r>
              <a:rPr lang="en-GB" dirty="0" smtClean="0"/>
              <a:t>To get data from RAM.</a:t>
            </a:r>
          </a:p>
          <a:p>
            <a:pPr algn="just"/>
            <a:r>
              <a:rPr lang="en-GB" b="1" u="sng" dirty="0" smtClean="0"/>
              <a:t>Write</a:t>
            </a:r>
            <a:r>
              <a:rPr lang="en-GB" b="1" dirty="0" smtClean="0"/>
              <a:t>:</a:t>
            </a:r>
            <a:r>
              <a:rPr lang="en-GB" dirty="0" smtClean="0"/>
              <a:t> To store data to RAM.</a:t>
            </a:r>
            <a:endParaRPr lang="en-GB" b="1" u="sng" dirty="0"/>
          </a:p>
        </p:txBody>
      </p:sp>
      <p:sp>
        <p:nvSpPr>
          <p:cNvPr id="4" name="Slide Number Placeholder 3"/>
          <p:cNvSpPr>
            <a:spLocks noGrp="1"/>
          </p:cNvSpPr>
          <p:nvPr>
            <p:ph type="sldNum" sz="quarter" idx="12"/>
          </p:nvPr>
        </p:nvSpPr>
        <p:spPr/>
        <p:txBody>
          <a:bodyPr/>
          <a:lstStyle/>
          <a:p>
            <a:fld id="{ADA0EED9-A798-4230-9FC8-59385685213A}" type="slidenum">
              <a:rPr lang="en-GB" smtClean="0"/>
              <a:t>4</a:t>
            </a:fld>
            <a:endParaRPr lang="en-GB"/>
          </a:p>
        </p:txBody>
      </p:sp>
      <p:pic>
        <p:nvPicPr>
          <p:cNvPr id="5" name="Picture 4"/>
          <p:cNvPicPr>
            <a:picLocks noChangeAspect="1"/>
          </p:cNvPicPr>
          <p:nvPr/>
        </p:nvPicPr>
        <p:blipFill>
          <a:blip r:embed="rId2"/>
          <a:stretch>
            <a:fillRect/>
          </a:stretch>
        </p:blipFill>
        <p:spPr>
          <a:xfrm>
            <a:off x="7405047" y="823127"/>
            <a:ext cx="3948753" cy="5898348"/>
          </a:xfrm>
          <a:prstGeom prst="rect">
            <a:avLst/>
          </a:prstGeom>
        </p:spPr>
      </p:pic>
    </p:spTree>
    <p:extLst>
      <p:ext uri="{BB962C8B-B14F-4D97-AF65-F5344CB8AC3E}">
        <p14:creationId xmlns:p14="http://schemas.microsoft.com/office/powerpoint/2010/main" val="39167046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Gates and Memory Cells</a:t>
            </a:r>
            <a:endParaRPr lang="en-US" dirty="0"/>
          </a:p>
        </p:txBody>
      </p:sp>
      <p:sp>
        <p:nvSpPr>
          <p:cNvPr id="3" name="Content Placeholder 2"/>
          <p:cNvSpPr>
            <a:spLocks noGrp="1"/>
          </p:cNvSpPr>
          <p:nvPr>
            <p:ph idx="1"/>
          </p:nvPr>
        </p:nvSpPr>
        <p:spPr/>
        <p:txBody>
          <a:bodyPr/>
          <a:lstStyle/>
          <a:p>
            <a:pPr algn="just"/>
            <a:r>
              <a:rPr lang="en-US" dirty="0" smtClean="0"/>
              <a:t>In a ‘digital computer’, only two fundamental types of components are required: </a:t>
            </a:r>
            <a:r>
              <a:rPr lang="en-US" b="1" dirty="0" smtClean="0"/>
              <a:t>gates</a:t>
            </a:r>
            <a:r>
              <a:rPr lang="en-US" dirty="0" smtClean="0"/>
              <a:t> and </a:t>
            </a:r>
            <a:r>
              <a:rPr lang="en-US" b="1" dirty="0" smtClean="0"/>
              <a:t>memory cells</a:t>
            </a:r>
            <a:r>
              <a:rPr lang="en-US" dirty="0" smtClean="0"/>
              <a:t>.</a:t>
            </a:r>
          </a:p>
          <a:p>
            <a:pPr algn="just"/>
            <a:r>
              <a:rPr lang="en-US" b="1" dirty="0" smtClean="0"/>
              <a:t>Gate</a:t>
            </a:r>
            <a:r>
              <a:rPr lang="en-US" dirty="0" smtClean="0"/>
              <a:t> is a device that implements a simple Boolean or Logical function</a:t>
            </a:r>
          </a:p>
          <a:p>
            <a:pPr algn="just"/>
            <a:r>
              <a:rPr lang="en-US" dirty="0" smtClean="0"/>
              <a:t>For example: An </a:t>
            </a:r>
            <a:r>
              <a:rPr lang="en-US" b="1" dirty="0" smtClean="0"/>
              <a:t>AND</a:t>
            </a:r>
            <a:r>
              <a:rPr lang="en-US" dirty="0" smtClean="0"/>
              <a:t> gate performs If A and B are true then C is True.</a:t>
            </a:r>
          </a:p>
          <a:p>
            <a:pPr algn="just"/>
            <a:r>
              <a:rPr lang="en-US" b="1" dirty="0" smtClean="0"/>
              <a:t>Memory Cell</a:t>
            </a:r>
            <a:r>
              <a:rPr lang="en-US" dirty="0" smtClean="0"/>
              <a:t> is a device that can store 1-bit of data; e.g. 1 or 0,On/Off</a:t>
            </a:r>
          </a:p>
          <a:p>
            <a:pPr algn="just"/>
            <a:endParaRPr lang="en-US" b="1" dirty="0" smtClean="0"/>
          </a:p>
          <a:p>
            <a:pPr algn="just"/>
            <a:endParaRPr lang="en-US" dirty="0"/>
          </a:p>
        </p:txBody>
      </p:sp>
      <p:sp>
        <p:nvSpPr>
          <p:cNvPr id="4" name="Slide Number Placeholder 3"/>
          <p:cNvSpPr>
            <a:spLocks noGrp="1"/>
          </p:cNvSpPr>
          <p:nvPr>
            <p:ph type="sldNum" sz="quarter" idx="12"/>
          </p:nvPr>
        </p:nvSpPr>
        <p:spPr/>
        <p:txBody>
          <a:bodyPr/>
          <a:lstStyle/>
          <a:p>
            <a:fld id="{F30E66D2-8916-4EE9-9F2D-22A3DFBD08C7}" type="slidenum">
              <a:rPr lang="en-GB" smtClean="0"/>
              <a:t>40</a:t>
            </a:fld>
            <a:endParaRPr lang="en-GB"/>
          </a:p>
        </p:txBody>
      </p:sp>
      <p:pic>
        <p:nvPicPr>
          <p:cNvPr id="5" name="Picture 4"/>
          <p:cNvPicPr>
            <a:picLocks noChangeAspect="1"/>
          </p:cNvPicPr>
          <p:nvPr/>
        </p:nvPicPr>
        <p:blipFill>
          <a:blip r:embed="rId2"/>
          <a:stretch>
            <a:fillRect/>
          </a:stretch>
        </p:blipFill>
        <p:spPr>
          <a:xfrm>
            <a:off x="1066606" y="4171950"/>
            <a:ext cx="10296525" cy="2686050"/>
          </a:xfrm>
          <a:prstGeom prst="rect">
            <a:avLst/>
          </a:prstGeom>
        </p:spPr>
      </p:pic>
      <p:sp>
        <p:nvSpPr>
          <p:cNvPr id="6" name="TextBox 5"/>
          <p:cNvSpPr txBox="1"/>
          <p:nvPr/>
        </p:nvSpPr>
        <p:spPr>
          <a:xfrm>
            <a:off x="4341380" y="4959926"/>
            <a:ext cx="2124075" cy="1477328"/>
          </a:xfrm>
          <a:prstGeom prst="rect">
            <a:avLst/>
          </a:prstGeom>
          <a:noFill/>
        </p:spPr>
        <p:txBody>
          <a:bodyPr wrap="square" rtlCol="0">
            <a:spAutoFit/>
          </a:bodyPr>
          <a:lstStyle/>
          <a:p>
            <a:r>
              <a:rPr lang="en-US" b="1" dirty="0" smtClean="0"/>
              <a:t>Memory Cells </a:t>
            </a:r>
            <a:r>
              <a:rPr lang="en-US" dirty="0" smtClean="0"/>
              <a:t>provide data storage, whereas </a:t>
            </a:r>
            <a:r>
              <a:rPr lang="en-US" b="1" dirty="0" smtClean="0"/>
              <a:t>Gates</a:t>
            </a:r>
            <a:r>
              <a:rPr lang="en-US" dirty="0" smtClean="0"/>
              <a:t> provide data processing.</a:t>
            </a:r>
            <a:endParaRPr lang="en-US" dirty="0"/>
          </a:p>
        </p:txBody>
      </p:sp>
      <p:sp>
        <p:nvSpPr>
          <p:cNvPr id="7" name="Rectangle 6"/>
          <p:cNvSpPr/>
          <p:nvPr/>
        </p:nvSpPr>
        <p:spPr>
          <a:xfrm>
            <a:off x="9982200" y="350937"/>
            <a:ext cx="1338829"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Skip</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024204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Micro-Electronics</a:t>
            </a:r>
            <a:endParaRPr lang="en-GB" dirty="0"/>
          </a:p>
        </p:txBody>
      </p:sp>
      <p:sp>
        <p:nvSpPr>
          <p:cNvPr id="3" name="Content Placeholder 2"/>
          <p:cNvSpPr>
            <a:spLocks noGrp="1"/>
          </p:cNvSpPr>
          <p:nvPr>
            <p:ph idx="1"/>
          </p:nvPr>
        </p:nvSpPr>
        <p:spPr/>
        <p:txBody>
          <a:bodyPr>
            <a:normAutofit/>
          </a:bodyPr>
          <a:lstStyle/>
          <a:p>
            <a:r>
              <a:rPr lang="en-US" dirty="0" smtClean="0"/>
              <a:t>Literally means “small electronics” has tremendously improved speed</a:t>
            </a:r>
            <a:r>
              <a:rPr lang="en-US" sz="2600" dirty="0" smtClean="0"/>
              <a:t>.</a:t>
            </a:r>
          </a:p>
          <a:p>
            <a:pPr algn="just"/>
            <a:r>
              <a:rPr lang="en-US" dirty="0" smtClean="0"/>
              <a:t>There has been a  consistent trend toward the reduction in size of digital electronic circuits thus leading to ‘microelectronics’.</a:t>
            </a:r>
          </a:p>
          <a:p>
            <a:pPr algn="just"/>
            <a:r>
              <a:rPr lang="en-US" dirty="0" smtClean="0"/>
              <a:t>A computer is made up of (logic) gates, memory (storage) cells and interconnections. Both of them are made from transistors.</a:t>
            </a:r>
          </a:p>
          <a:p>
            <a:pPr algn="just"/>
            <a:r>
              <a:rPr lang="en-US" dirty="0" smtClean="0"/>
              <a:t>The </a:t>
            </a:r>
            <a:r>
              <a:rPr lang="en-US" b="1" dirty="0" smtClean="0"/>
              <a:t>integrated circuit</a:t>
            </a:r>
            <a:r>
              <a:rPr lang="en-US" dirty="0" smtClean="0"/>
              <a:t> uses the fact that such components, and paths can be fabricated onto a semiconductor such as Silicon wafer (Chip).</a:t>
            </a:r>
          </a:p>
          <a:p>
            <a:pPr algn="just"/>
            <a:r>
              <a:rPr lang="en-GB" dirty="0" smtClean="0"/>
              <a:t>To fabricate an entire circuit in a tiny piece of silicon, in this way many transistors can be produced at one time on a single wafer of silicon.</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41</a:t>
            </a:fld>
            <a:endParaRPr lang="en-GB"/>
          </a:p>
        </p:txBody>
      </p:sp>
    </p:spTree>
    <p:extLst>
      <p:ext uri="{BB962C8B-B14F-4D97-AF65-F5344CB8AC3E}">
        <p14:creationId xmlns:p14="http://schemas.microsoft.com/office/powerpoint/2010/main" val="28484329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Relationship among Wafer, Chip, and Gate</a:t>
            </a:r>
            <a:endParaRPr lang="en-GB" dirty="0"/>
          </a:p>
        </p:txBody>
      </p:sp>
      <p:pic>
        <p:nvPicPr>
          <p:cNvPr id="4" name="Content Placeholder 3"/>
          <p:cNvPicPr>
            <a:picLocks noGrp="1" noChangeAspect="1"/>
          </p:cNvPicPr>
          <p:nvPr>
            <p:ph idx="1"/>
          </p:nvPr>
        </p:nvPicPr>
        <p:blipFill>
          <a:blip r:embed="rId2"/>
          <a:stretch>
            <a:fillRect/>
          </a:stretch>
        </p:blipFill>
        <p:spPr>
          <a:xfrm>
            <a:off x="7259471" y="1404033"/>
            <a:ext cx="4094329" cy="5284661"/>
          </a:xfrm>
          <a:prstGeom prst="rect">
            <a:avLst/>
          </a:prstGeom>
        </p:spPr>
      </p:pic>
      <p:sp>
        <p:nvSpPr>
          <p:cNvPr id="5" name="Content Placeholder 2"/>
          <p:cNvSpPr txBox="1">
            <a:spLocks/>
          </p:cNvSpPr>
          <p:nvPr/>
        </p:nvSpPr>
        <p:spPr>
          <a:xfrm>
            <a:off x="838200" y="1870695"/>
            <a:ext cx="53851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mtClean="0"/>
              <a:t>A thin </a:t>
            </a:r>
            <a:r>
              <a:rPr lang="en-GB" b="1" smtClean="0"/>
              <a:t>wafer</a:t>
            </a:r>
            <a:r>
              <a:rPr lang="en-GB" smtClean="0"/>
              <a:t> of silicon is divided into a matrix of small areas, a few millimetres square.</a:t>
            </a:r>
          </a:p>
          <a:p>
            <a:pPr algn="just"/>
            <a:r>
              <a:rPr lang="en-GB" smtClean="0"/>
              <a:t>The identical circuit pattern is fabricated in each area, and then wafer is broken up into </a:t>
            </a:r>
            <a:r>
              <a:rPr lang="en-GB" b="1" smtClean="0"/>
              <a:t>chips.</a:t>
            </a:r>
            <a:endParaRPr lang="en-GB" smtClean="0"/>
          </a:p>
          <a:p>
            <a:pPr algn="just"/>
            <a:r>
              <a:rPr lang="en-GB" smtClean="0"/>
              <a:t>Each chip consists of many </a:t>
            </a:r>
            <a:r>
              <a:rPr lang="en-GB" b="1" smtClean="0"/>
              <a:t>gates </a:t>
            </a:r>
            <a:r>
              <a:rPr lang="en-GB" smtClean="0"/>
              <a:t>and/or </a:t>
            </a:r>
            <a:r>
              <a:rPr lang="en-GB" b="1" smtClean="0"/>
              <a:t>memory cells</a:t>
            </a:r>
            <a:r>
              <a:rPr lang="en-GB" smtClean="0"/>
              <a:t>.</a:t>
            </a:r>
          </a:p>
          <a:p>
            <a:pPr algn="just"/>
            <a:r>
              <a:rPr lang="en-GB" smtClean="0"/>
              <a:t>These chips can be connected on a PCB to produce complex circuits.</a:t>
            </a:r>
            <a:endParaRPr lang="en-GB" dirty="0"/>
          </a:p>
        </p:txBody>
      </p:sp>
      <p:sp>
        <p:nvSpPr>
          <p:cNvPr id="6" name="Slide Number Placeholder 5"/>
          <p:cNvSpPr>
            <a:spLocks noGrp="1"/>
          </p:cNvSpPr>
          <p:nvPr>
            <p:ph type="sldNum" sz="quarter" idx="12"/>
          </p:nvPr>
        </p:nvSpPr>
        <p:spPr/>
        <p:txBody>
          <a:bodyPr/>
          <a:lstStyle/>
          <a:p>
            <a:fld id="{FF6A988D-A4DE-49B7-BAE8-9C35ACFE524A}" type="slidenum">
              <a:rPr lang="en-GB" smtClean="0"/>
              <a:t>42</a:t>
            </a:fld>
            <a:endParaRPr lang="en-GB"/>
          </a:p>
        </p:txBody>
      </p:sp>
    </p:spTree>
    <p:extLst>
      <p:ext uri="{BB962C8B-B14F-4D97-AF65-F5344CB8AC3E}">
        <p14:creationId xmlns:p14="http://schemas.microsoft.com/office/powerpoint/2010/main" val="27598532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in Transistor Count on IC’s</a:t>
            </a:r>
            <a:endParaRPr lang="en-US" dirty="0"/>
          </a:p>
        </p:txBody>
      </p:sp>
      <p:sp>
        <p:nvSpPr>
          <p:cNvPr id="3" name="Content Placeholder 2"/>
          <p:cNvSpPr>
            <a:spLocks noGrp="1"/>
          </p:cNvSpPr>
          <p:nvPr>
            <p:ph idx="1"/>
          </p:nvPr>
        </p:nvSpPr>
        <p:spPr/>
        <p:txBody>
          <a:bodyPr/>
          <a:lstStyle/>
          <a:p>
            <a:r>
              <a:rPr lang="en-US" dirty="0" smtClean="0"/>
              <a:t>Initially, only a few gates or memory cells could be built on an IC.</a:t>
            </a:r>
          </a:p>
          <a:p>
            <a:r>
              <a:rPr lang="en-US" dirty="0" smtClean="0"/>
              <a:t>As time went on, the growth of these components on an IC increased.</a:t>
            </a:r>
            <a:endParaRPr lang="en-US" dirty="0"/>
          </a:p>
        </p:txBody>
      </p:sp>
      <p:sp>
        <p:nvSpPr>
          <p:cNvPr id="4" name="Slide Number Placeholder 3"/>
          <p:cNvSpPr>
            <a:spLocks noGrp="1"/>
          </p:cNvSpPr>
          <p:nvPr>
            <p:ph type="sldNum" sz="quarter" idx="12"/>
          </p:nvPr>
        </p:nvSpPr>
        <p:spPr/>
        <p:txBody>
          <a:bodyPr/>
          <a:lstStyle/>
          <a:p>
            <a:fld id="{F30E66D2-8916-4EE9-9F2D-22A3DFBD08C7}" type="slidenum">
              <a:rPr lang="en-GB" smtClean="0"/>
              <a:t>43</a:t>
            </a:fld>
            <a:endParaRPr lang="en-GB"/>
          </a:p>
        </p:txBody>
      </p:sp>
      <p:pic>
        <p:nvPicPr>
          <p:cNvPr id="6" name="Picture 5"/>
          <p:cNvPicPr>
            <a:picLocks noChangeAspect="1"/>
          </p:cNvPicPr>
          <p:nvPr/>
        </p:nvPicPr>
        <p:blipFill>
          <a:blip r:embed="rId2"/>
          <a:stretch>
            <a:fillRect/>
          </a:stretch>
        </p:blipFill>
        <p:spPr>
          <a:xfrm>
            <a:off x="838200" y="2745566"/>
            <a:ext cx="10386724" cy="3431397"/>
          </a:xfrm>
          <a:prstGeom prst="rect">
            <a:avLst/>
          </a:prstGeom>
        </p:spPr>
      </p:pic>
      <p:sp>
        <p:nvSpPr>
          <p:cNvPr id="7" name="TextBox 6"/>
          <p:cNvSpPr txBox="1"/>
          <p:nvPr/>
        </p:nvSpPr>
        <p:spPr>
          <a:xfrm>
            <a:off x="6271491" y="4793673"/>
            <a:ext cx="720436" cy="369332"/>
          </a:xfrm>
          <a:prstGeom prst="rect">
            <a:avLst/>
          </a:prstGeom>
          <a:noFill/>
        </p:spPr>
        <p:txBody>
          <a:bodyPr wrap="square" rtlCol="0">
            <a:spAutoFit/>
          </a:bodyPr>
          <a:lstStyle/>
          <a:p>
            <a:r>
              <a:rPr lang="en-US" dirty="0" smtClean="0"/>
              <a:t>(SSI)</a:t>
            </a:r>
            <a:endParaRPr lang="en-US" dirty="0"/>
          </a:p>
        </p:txBody>
      </p:sp>
      <p:sp>
        <p:nvSpPr>
          <p:cNvPr id="8" name="TextBox 7"/>
          <p:cNvSpPr txBox="1"/>
          <p:nvPr/>
        </p:nvSpPr>
        <p:spPr>
          <a:xfrm>
            <a:off x="7259783" y="5089237"/>
            <a:ext cx="628072" cy="369332"/>
          </a:xfrm>
          <a:prstGeom prst="rect">
            <a:avLst/>
          </a:prstGeom>
          <a:noFill/>
        </p:spPr>
        <p:txBody>
          <a:bodyPr wrap="square" rtlCol="0">
            <a:spAutoFit/>
          </a:bodyPr>
          <a:lstStyle/>
          <a:p>
            <a:r>
              <a:rPr lang="en-US" dirty="0" smtClean="0"/>
              <a:t>(LSI)</a:t>
            </a:r>
            <a:endParaRPr lang="en-US" dirty="0"/>
          </a:p>
        </p:txBody>
      </p:sp>
      <p:sp>
        <p:nvSpPr>
          <p:cNvPr id="9" name="TextBox 8"/>
          <p:cNvSpPr txBox="1"/>
          <p:nvPr/>
        </p:nvSpPr>
        <p:spPr>
          <a:xfrm flipH="1">
            <a:off x="7725988" y="5448434"/>
            <a:ext cx="859445" cy="369332"/>
          </a:xfrm>
          <a:prstGeom prst="rect">
            <a:avLst/>
          </a:prstGeom>
          <a:noFill/>
        </p:spPr>
        <p:txBody>
          <a:bodyPr wrap="square" rtlCol="0">
            <a:spAutoFit/>
          </a:bodyPr>
          <a:lstStyle/>
          <a:p>
            <a:r>
              <a:rPr lang="en-US" dirty="0" smtClean="0"/>
              <a:t>(VLSI)</a:t>
            </a:r>
            <a:endParaRPr lang="en-US" dirty="0"/>
          </a:p>
        </p:txBody>
      </p:sp>
      <p:sp>
        <p:nvSpPr>
          <p:cNvPr id="10" name="TextBox 9"/>
          <p:cNvSpPr txBox="1"/>
          <p:nvPr/>
        </p:nvSpPr>
        <p:spPr>
          <a:xfrm>
            <a:off x="7725988" y="5768037"/>
            <a:ext cx="849745" cy="369332"/>
          </a:xfrm>
          <a:prstGeom prst="rect">
            <a:avLst/>
          </a:prstGeom>
          <a:noFill/>
        </p:spPr>
        <p:txBody>
          <a:bodyPr wrap="square" rtlCol="0">
            <a:spAutoFit/>
          </a:bodyPr>
          <a:lstStyle/>
          <a:p>
            <a:r>
              <a:rPr lang="en-US" dirty="0" smtClean="0"/>
              <a:t>(ULSI)</a:t>
            </a:r>
            <a:endParaRPr lang="en-US" dirty="0"/>
          </a:p>
        </p:txBody>
      </p:sp>
    </p:spTree>
    <p:extLst>
      <p:ext uri="{BB962C8B-B14F-4D97-AF65-F5344CB8AC3E}">
        <p14:creationId xmlns:p14="http://schemas.microsoft.com/office/powerpoint/2010/main" val="22767591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Moore’s Law</a:t>
            </a:r>
            <a:endParaRPr lang="en-GB" dirty="0"/>
          </a:p>
        </p:txBody>
      </p:sp>
      <p:sp>
        <p:nvSpPr>
          <p:cNvPr id="3" name="Content Placeholder 2"/>
          <p:cNvSpPr>
            <a:spLocks noGrp="1"/>
          </p:cNvSpPr>
          <p:nvPr>
            <p:ph idx="1"/>
          </p:nvPr>
        </p:nvSpPr>
        <p:spPr/>
        <p:txBody>
          <a:bodyPr>
            <a:normAutofit/>
          </a:bodyPr>
          <a:lstStyle/>
          <a:p>
            <a:pPr algn="just"/>
            <a:r>
              <a:rPr lang="en-US" dirty="0" smtClean="0"/>
              <a:t>Gordon Moore, co-founder of Intel, in 1965 presented his famous law.</a:t>
            </a:r>
            <a:endParaRPr lang="en-GB" dirty="0" smtClean="0"/>
          </a:p>
          <a:p>
            <a:pPr algn="just"/>
            <a:r>
              <a:rPr lang="en-GB" dirty="0" smtClean="0"/>
              <a:t>Moore observed that </a:t>
            </a:r>
            <a:r>
              <a:rPr lang="en-GB" b="1" dirty="0" smtClean="0"/>
              <a:t>the number of transistors that could be put on a single chip was doubling every year</a:t>
            </a:r>
            <a:r>
              <a:rPr lang="en-GB" dirty="0" smtClean="0"/>
              <a:t> (12 months).</a:t>
            </a:r>
          </a:p>
          <a:p>
            <a:pPr algn="just"/>
            <a:r>
              <a:rPr lang="en-GB" dirty="0" smtClean="0"/>
              <a:t>Furthermore </a:t>
            </a:r>
            <a:r>
              <a:rPr lang="en-GB" u="sng" dirty="0" smtClean="0"/>
              <a:t>he predicted that this pace would continue into the near future</a:t>
            </a:r>
            <a:r>
              <a:rPr lang="en-GB" dirty="0" smtClean="0"/>
              <a:t>. Predicted increased density of components on a single chip.</a:t>
            </a:r>
          </a:p>
          <a:p>
            <a:pPr algn="just"/>
            <a:r>
              <a:rPr lang="en-GB" dirty="0" smtClean="0"/>
              <a:t>To the surprise of many, the pace continued year after year and decade after decade.</a:t>
            </a:r>
          </a:p>
          <a:p>
            <a:pPr algn="just"/>
            <a:r>
              <a:rPr lang="en-GB" dirty="0" smtClean="0"/>
              <a:t>The pace slowed to a </a:t>
            </a:r>
            <a:r>
              <a:rPr lang="en-GB" b="1" dirty="0" smtClean="0"/>
              <a:t>doubling every 18 months</a:t>
            </a:r>
            <a:r>
              <a:rPr lang="en-GB" dirty="0" smtClean="0"/>
              <a:t> in the 1970s but has sustained that rate ever since.</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44</a:t>
            </a:fld>
            <a:endParaRPr lang="en-GB"/>
          </a:p>
        </p:txBody>
      </p:sp>
    </p:spTree>
    <p:extLst>
      <p:ext uri="{BB962C8B-B14F-4D97-AF65-F5344CB8AC3E}">
        <p14:creationId xmlns:p14="http://schemas.microsoft.com/office/powerpoint/2010/main" val="15342917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Consequences of Moore’s Law</a:t>
            </a:r>
            <a:endParaRPr lang="en-GB" dirty="0"/>
          </a:p>
        </p:txBody>
      </p:sp>
      <p:sp>
        <p:nvSpPr>
          <p:cNvPr id="3" name="Content Placeholder 2"/>
          <p:cNvSpPr>
            <a:spLocks noGrp="1"/>
          </p:cNvSpPr>
          <p:nvPr>
            <p:ph idx="1"/>
          </p:nvPr>
        </p:nvSpPr>
        <p:spPr>
          <a:xfrm>
            <a:off x="838200" y="1825624"/>
            <a:ext cx="10515600" cy="4530725"/>
          </a:xfrm>
        </p:spPr>
        <p:txBody>
          <a:bodyPr>
            <a:normAutofit lnSpcReduction="10000"/>
          </a:bodyPr>
          <a:lstStyle/>
          <a:p>
            <a:pPr algn="just"/>
            <a:r>
              <a:rPr lang="en-US" dirty="0" smtClean="0"/>
              <a:t>The consequences of Moore’s law are profound:</a:t>
            </a:r>
          </a:p>
          <a:p>
            <a:pPr marL="514350" indent="-514350" algn="just">
              <a:buFont typeface="+mj-lt"/>
              <a:buAutoNum type="arabicPeriod"/>
            </a:pPr>
            <a:r>
              <a:rPr lang="en-US" u="sng" dirty="0" smtClean="0"/>
              <a:t>Cost of a chip has remained almost unchanged</a:t>
            </a:r>
            <a:r>
              <a:rPr lang="en-US" dirty="0" smtClean="0"/>
              <a:t> during this period of rapid growth in chip density. Cost of Logic and memory has fallen.</a:t>
            </a:r>
          </a:p>
          <a:p>
            <a:pPr marL="514350" indent="-514350" algn="just">
              <a:buFont typeface="+mj-lt"/>
              <a:buAutoNum type="arabicPeriod"/>
            </a:pPr>
            <a:r>
              <a:rPr lang="en-US" dirty="0" smtClean="0"/>
              <a:t>Because logic and other memory elements are placed closer together on more densely packed chips, the electrical path is shortened, </a:t>
            </a:r>
            <a:r>
              <a:rPr lang="en-US" u="sng" dirty="0" smtClean="0"/>
              <a:t>increasing operating speed</a:t>
            </a:r>
            <a:r>
              <a:rPr lang="en-US" dirty="0" smtClean="0"/>
              <a:t>.</a:t>
            </a:r>
          </a:p>
          <a:p>
            <a:pPr marL="514350" indent="-514350" algn="just">
              <a:buFont typeface="+mj-lt"/>
              <a:buAutoNum type="arabicPeriod"/>
            </a:pPr>
            <a:r>
              <a:rPr lang="en-US" dirty="0" smtClean="0"/>
              <a:t>The computer size becomes smaller giving </a:t>
            </a:r>
            <a:r>
              <a:rPr lang="en-US" u="sng" dirty="0" smtClean="0"/>
              <a:t>increased flexibility</a:t>
            </a:r>
            <a:r>
              <a:rPr lang="en-US" dirty="0" smtClean="0"/>
              <a:t>. </a:t>
            </a:r>
          </a:p>
          <a:p>
            <a:pPr marL="514350" indent="-514350" algn="just">
              <a:buFont typeface="+mj-lt"/>
              <a:buAutoNum type="arabicPeriod"/>
            </a:pPr>
            <a:r>
              <a:rPr lang="en-US" dirty="0" smtClean="0"/>
              <a:t>There is a </a:t>
            </a:r>
            <a:r>
              <a:rPr lang="en-US" u="sng" dirty="0" smtClean="0"/>
              <a:t>reduction in power and cooling requirements</a:t>
            </a:r>
            <a:r>
              <a:rPr lang="en-US" dirty="0" smtClean="0"/>
              <a:t>.</a:t>
            </a:r>
          </a:p>
          <a:p>
            <a:pPr marL="514350" indent="-514350" algn="just">
              <a:buFont typeface="+mj-lt"/>
              <a:buAutoNum type="arabicPeriod"/>
            </a:pPr>
            <a:r>
              <a:rPr lang="en-US" dirty="0" smtClean="0"/>
              <a:t>The interconnections between components on the IC are much </a:t>
            </a:r>
            <a:r>
              <a:rPr lang="en-US" u="sng" dirty="0" smtClean="0"/>
              <a:t>more reliable</a:t>
            </a:r>
            <a:r>
              <a:rPr lang="en-US" dirty="0" smtClean="0"/>
              <a:t>. An IC as a whole provides only a </a:t>
            </a:r>
            <a:r>
              <a:rPr lang="en-US" u="sng" dirty="0" smtClean="0"/>
              <a:t>single connection</a:t>
            </a:r>
            <a:r>
              <a:rPr lang="en-US" dirty="0" smtClean="0"/>
              <a:t>.</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45</a:t>
            </a:fld>
            <a:endParaRPr lang="en-GB"/>
          </a:p>
        </p:txBody>
      </p:sp>
      <p:sp>
        <p:nvSpPr>
          <p:cNvPr id="5" name="TextBox 4"/>
          <p:cNvSpPr txBox="1"/>
          <p:nvPr/>
        </p:nvSpPr>
        <p:spPr>
          <a:xfrm>
            <a:off x="5883564" y="2041236"/>
            <a:ext cx="3020291" cy="369332"/>
          </a:xfrm>
          <a:prstGeom prst="rect">
            <a:avLst/>
          </a:prstGeom>
          <a:noFill/>
        </p:spPr>
        <p:txBody>
          <a:bodyPr wrap="square" rtlCol="0">
            <a:spAutoFit/>
          </a:bodyPr>
          <a:lstStyle/>
          <a:p>
            <a:r>
              <a:rPr lang="en-US" dirty="0" smtClean="0"/>
              <a:t>Fabrication cost is same.</a:t>
            </a:r>
            <a:endParaRPr lang="en-US" dirty="0"/>
          </a:p>
        </p:txBody>
      </p:sp>
    </p:spTree>
    <p:extLst>
      <p:ext uri="{BB962C8B-B14F-4D97-AF65-F5344CB8AC3E}">
        <p14:creationId xmlns:p14="http://schemas.microsoft.com/office/powerpoint/2010/main" val="1591946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Growth in CPU Transistor Count</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46</a:t>
            </a:fld>
            <a:endParaRPr lang="en-GB"/>
          </a:p>
        </p:txBody>
      </p:sp>
      <p:pic>
        <p:nvPicPr>
          <p:cNvPr id="5" name="Picture 5"/>
          <p:cNvPicPr>
            <a:picLocks noGrp="1" noChangeAspect="1" noChangeArrowheads="1"/>
          </p:cNvPicPr>
          <p:nvPr>
            <p:ph idx="1"/>
          </p:nvPr>
        </p:nvPicPr>
        <p:blipFill>
          <a:blip r:embed="rId2"/>
          <a:srcRect b="10692"/>
          <a:stretch>
            <a:fillRect/>
          </a:stretch>
        </p:blipFill>
        <p:spPr bwMode="auto">
          <a:xfrm>
            <a:off x="3084337" y="1690688"/>
            <a:ext cx="6023326" cy="4665662"/>
          </a:xfrm>
          <a:prstGeom prst="rect">
            <a:avLst/>
          </a:prstGeom>
          <a:noFill/>
          <a:ln w="9525">
            <a:noFill/>
            <a:miter lim="800000"/>
            <a:headEnd/>
            <a:tailEnd/>
          </a:ln>
          <a:effectLst/>
        </p:spPr>
      </p:pic>
    </p:spTree>
    <p:extLst>
      <p:ext uri="{BB962C8B-B14F-4D97-AF65-F5344CB8AC3E}">
        <p14:creationId xmlns:p14="http://schemas.microsoft.com/office/powerpoint/2010/main" val="931869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a:t>
            </a:r>
            <a:r>
              <a:rPr lang="en-GB" smtClean="0"/>
              <a:t>Questions (Week </a:t>
            </a:r>
            <a:r>
              <a:rPr lang="en-GB" dirty="0" smtClean="0"/>
              <a:t>2)</a:t>
            </a:r>
            <a:endParaRPr lang="en-GB" dirty="0"/>
          </a:p>
        </p:txBody>
      </p:sp>
      <p:sp>
        <p:nvSpPr>
          <p:cNvPr id="3" name="Content Placeholder 2"/>
          <p:cNvSpPr>
            <a:spLocks noGrp="1"/>
          </p:cNvSpPr>
          <p:nvPr>
            <p:ph idx="1"/>
          </p:nvPr>
        </p:nvSpPr>
        <p:spPr/>
        <p:txBody>
          <a:bodyPr/>
          <a:lstStyle/>
          <a:p>
            <a:r>
              <a:rPr lang="en-GB" b="1" dirty="0"/>
              <a:t>Q1. What is a ‘stored program’ computer? </a:t>
            </a:r>
            <a:endParaRPr lang="en-GB" b="1" dirty="0" smtClean="0"/>
          </a:p>
          <a:p>
            <a:r>
              <a:rPr lang="en-GB" b="1" dirty="0" smtClean="0">
                <a:solidFill>
                  <a:srgbClr val="FF0000"/>
                </a:solidFill>
              </a:rPr>
              <a:t>Q2</a:t>
            </a:r>
            <a:r>
              <a:rPr lang="en-GB" b="1" dirty="0">
                <a:solidFill>
                  <a:srgbClr val="FF0000"/>
                </a:solidFill>
              </a:rPr>
              <a:t>. Define ‘ALU Registers’ of the IAS? </a:t>
            </a:r>
            <a:endParaRPr lang="en-GB" b="1" dirty="0" smtClean="0">
              <a:solidFill>
                <a:srgbClr val="FF0000"/>
              </a:solidFill>
            </a:endParaRPr>
          </a:p>
          <a:p>
            <a:r>
              <a:rPr lang="en-GB" b="1" dirty="0" smtClean="0"/>
              <a:t>Q3</a:t>
            </a:r>
            <a:r>
              <a:rPr lang="en-GB" b="1" dirty="0"/>
              <a:t>. Define ‘Program Control Unit Registers’ of the IAS? </a:t>
            </a:r>
            <a:endParaRPr lang="en-GB" b="1" dirty="0" smtClean="0"/>
          </a:p>
          <a:p>
            <a:r>
              <a:rPr lang="en-GB" b="1" dirty="0" smtClean="0">
                <a:solidFill>
                  <a:srgbClr val="FF0000"/>
                </a:solidFill>
              </a:rPr>
              <a:t>Q4</a:t>
            </a:r>
            <a:r>
              <a:rPr lang="en-GB" b="1" dirty="0">
                <a:solidFill>
                  <a:srgbClr val="FF0000"/>
                </a:solidFill>
              </a:rPr>
              <a:t>. Define the structure of IAS computer in detail? </a:t>
            </a:r>
            <a:endParaRPr lang="en-GB" b="1" dirty="0" smtClean="0">
              <a:solidFill>
                <a:srgbClr val="FF0000"/>
              </a:solidFill>
            </a:endParaRPr>
          </a:p>
          <a:p>
            <a:r>
              <a:rPr lang="en-GB" b="1" dirty="0" smtClean="0">
                <a:solidFill>
                  <a:srgbClr val="FF0000"/>
                </a:solidFill>
              </a:rPr>
              <a:t>Q5</a:t>
            </a:r>
            <a:r>
              <a:rPr lang="en-GB" b="1" dirty="0">
                <a:solidFill>
                  <a:srgbClr val="FF0000"/>
                </a:solidFill>
              </a:rPr>
              <a:t>. Explain the consequences of Moore’s law? </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F30E66D2-8916-4EE9-9F2D-22A3DFBD08C7}" type="slidenum">
              <a:rPr lang="en-GB" smtClean="0"/>
              <a:t>47</a:t>
            </a:fld>
            <a:endParaRPr lang="en-GB"/>
          </a:p>
        </p:txBody>
      </p:sp>
    </p:spTree>
    <p:extLst>
      <p:ext uri="{BB962C8B-B14F-4D97-AF65-F5344CB8AC3E}">
        <p14:creationId xmlns:p14="http://schemas.microsoft.com/office/powerpoint/2010/main" val="17171691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Class Topics</a:t>
            </a:r>
            <a:endParaRPr lang="en-GB" dirty="0"/>
          </a:p>
        </p:txBody>
      </p:sp>
      <p:sp>
        <p:nvSpPr>
          <p:cNvPr id="3" name="Content Placeholder 2"/>
          <p:cNvSpPr>
            <a:spLocks noGrp="1"/>
          </p:cNvSpPr>
          <p:nvPr>
            <p:ph idx="1"/>
          </p:nvPr>
        </p:nvSpPr>
        <p:spPr/>
        <p:txBody>
          <a:bodyPr/>
          <a:lstStyle/>
          <a:p>
            <a:r>
              <a:rPr lang="en-GB" dirty="0"/>
              <a:t>Later Generations</a:t>
            </a:r>
          </a:p>
          <a:p>
            <a:r>
              <a:rPr lang="en-GB" dirty="0"/>
              <a:t>2.2 Designing for Performance</a:t>
            </a:r>
          </a:p>
          <a:p>
            <a:r>
              <a:rPr lang="en-GB" dirty="0"/>
              <a:t>2.3 Multicore Processors</a:t>
            </a:r>
          </a:p>
          <a:p>
            <a:r>
              <a:rPr lang="en-GB" dirty="0"/>
              <a:t>2.4 The Evolution of Intel Architecture</a:t>
            </a:r>
          </a:p>
          <a:p>
            <a:r>
              <a:rPr lang="en-GB" dirty="0"/>
              <a:t>2.6 Performance Assessment</a:t>
            </a:r>
          </a:p>
          <a:p>
            <a:r>
              <a:rPr lang="en-GB" dirty="0" smtClean="0"/>
              <a:t>--</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48</a:t>
            </a:fld>
            <a:endParaRPr lang="en-GB"/>
          </a:p>
        </p:txBody>
      </p:sp>
    </p:spTree>
    <p:extLst>
      <p:ext uri="{BB962C8B-B14F-4D97-AF65-F5344CB8AC3E}">
        <p14:creationId xmlns:p14="http://schemas.microsoft.com/office/powerpoint/2010/main" val="87812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Processor Module and its Data Exchange</a:t>
            </a:r>
            <a:endParaRPr lang="en-GB" dirty="0"/>
          </a:p>
        </p:txBody>
      </p:sp>
      <p:sp>
        <p:nvSpPr>
          <p:cNvPr id="3" name="Content Placeholder 2"/>
          <p:cNvSpPr>
            <a:spLocks noGrp="1"/>
          </p:cNvSpPr>
          <p:nvPr>
            <p:ph idx="1"/>
          </p:nvPr>
        </p:nvSpPr>
        <p:spPr/>
        <p:txBody>
          <a:bodyPr/>
          <a:lstStyle/>
          <a:p>
            <a:pPr algn="just"/>
            <a:r>
              <a:rPr lang="en-GB" dirty="0" smtClean="0"/>
              <a:t>The processor </a:t>
            </a:r>
            <a:r>
              <a:rPr lang="en-GB" u="sng" dirty="0" smtClean="0"/>
              <a:t>reads</a:t>
            </a:r>
            <a:r>
              <a:rPr lang="en-GB" dirty="0" smtClean="0"/>
              <a:t> in instructions and data, </a:t>
            </a:r>
            <a:r>
              <a:rPr lang="en-GB" u="sng" dirty="0" smtClean="0"/>
              <a:t>writes</a:t>
            </a:r>
            <a:r>
              <a:rPr lang="en-GB" dirty="0" smtClean="0"/>
              <a:t> out data after processing.</a:t>
            </a:r>
          </a:p>
          <a:p>
            <a:pPr algn="just"/>
            <a:r>
              <a:rPr lang="en-GB" dirty="0" smtClean="0"/>
              <a:t>It uses </a:t>
            </a:r>
            <a:r>
              <a:rPr lang="en-GB" u="sng" dirty="0" smtClean="0"/>
              <a:t>control signals</a:t>
            </a:r>
            <a:r>
              <a:rPr lang="en-GB" dirty="0" smtClean="0"/>
              <a:t> to control the overall operation of the system.</a:t>
            </a:r>
          </a:p>
          <a:p>
            <a:pPr algn="just"/>
            <a:r>
              <a:rPr lang="en-GB" dirty="0" smtClean="0"/>
              <a:t>It also receives </a:t>
            </a:r>
            <a:r>
              <a:rPr lang="en-GB" u="sng" dirty="0" smtClean="0"/>
              <a:t>interrupt signals</a:t>
            </a:r>
            <a:r>
              <a:rPr lang="en-GB" dirty="0" smtClean="0"/>
              <a:t> and acts on them.</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5</a:t>
            </a:fld>
            <a:endParaRPr lang="en-GB"/>
          </a:p>
        </p:txBody>
      </p:sp>
      <p:pic>
        <p:nvPicPr>
          <p:cNvPr id="5" name="Picture 4"/>
          <p:cNvPicPr>
            <a:picLocks noChangeAspect="1"/>
          </p:cNvPicPr>
          <p:nvPr/>
        </p:nvPicPr>
        <p:blipFill>
          <a:blip r:embed="rId2"/>
          <a:stretch>
            <a:fillRect/>
          </a:stretch>
        </p:blipFill>
        <p:spPr>
          <a:xfrm>
            <a:off x="3052421" y="3810226"/>
            <a:ext cx="6087157" cy="2911249"/>
          </a:xfrm>
          <a:prstGeom prst="rect">
            <a:avLst/>
          </a:prstGeom>
        </p:spPr>
      </p:pic>
    </p:spTree>
    <p:extLst>
      <p:ext uri="{BB962C8B-B14F-4D97-AF65-F5344CB8AC3E}">
        <p14:creationId xmlns:p14="http://schemas.microsoft.com/office/powerpoint/2010/main" val="1109146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I/O Module and its Data Exchange (Bridge)</a:t>
            </a:r>
            <a:endParaRPr lang="en-GB" dirty="0"/>
          </a:p>
        </p:txBody>
      </p:sp>
      <p:sp>
        <p:nvSpPr>
          <p:cNvPr id="3" name="Content Placeholder 2"/>
          <p:cNvSpPr>
            <a:spLocks noGrp="1"/>
          </p:cNvSpPr>
          <p:nvPr>
            <p:ph idx="1"/>
          </p:nvPr>
        </p:nvSpPr>
        <p:spPr>
          <a:xfrm>
            <a:off x="838200" y="1579966"/>
            <a:ext cx="10515600" cy="4351338"/>
          </a:xfrm>
        </p:spPr>
        <p:txBody>
          <a:bodyPr/>
          <a:lstStyle/>
          <a:p>
            <a:r>
              <a:rPr lang="en-GB" dirty="0" smtClean="0"/>
              <a:t>From the computer’s point of view, I/O is exactly similar to memory.</a:t>
            </a:r>
          </a:p>
          <a:p>
            <a:r>
              <a:rPr lang="en-GB" dirty="0" smtClean="0"/>
              <a:t>There are two operations </a:t>
            </a:r>
            <a:r>
              <a:rPr lang="en-GB" u="sng" dirty="0" smtClean="0"/>
              <a:t>read</a:t>
            </a:r>
            <a:r>
              <a:rPr lang="en-GB" dirty="0" smtClean="0"/>
              <a:t> and </a:t>
            </a:r>
            <a:r>
              <a:rPr lang="en-GB" u="sng" dirty="0" smtClean="0"/>
              <a:t>write</a:t>
            </a:r>
            <a:r>
              <a:rPr lang="en-GB" dirty="0" smtClean="0"/>
              <a:t>. It acts as a </a:t>
            </a:r>
            <a:r>
              <a:rPr lang="en-GB" b="1" dirty="0" smtClean="0"/>
              <a:t>Bridge.</a:t>
            </a:r>
            <a:endParaRPr lang="en-GB" dirty="0" smtClean="0"/>
          </a:p>
          <a:p>
            <a:r>
              <a:rPr lang="en-GB" dirty="0" smtClean="0"/>
              <a:t>An I/O module may control more than one external device.</a:t>
            </a:r>
          </a:p>
          <a:p>
            <a:pPr algn="just"/>
            <a:r>
              <a:rPr lang="en-GB" dirty="0" smtClean="0"/>
              <a:t>We refer to each of the interfaces to an external device as a </a:t>
            </a:r>
            <a:r>
              <a:rPr lang="en-GB" b="1" dirty="0" smtClean="0"/>
              <a:t>port</a:t>
            </a:r>
            <a:r>
              <a:rPr lang="en-GB" dirty="0" smtClean="0"/>
              <a:t> and give each a unique address (e.g., 0, 1, …, M-1).</a:t>
            </a:r>
          </a:p>
          <a:p>
            <a:pPr algn="just"/>
            <a:r>
              <a:rPr lang="en-GB" dirty="0" smtClean="0"/>
              <a:t>An I/O module may be able to send </a:t>
            </a:r>
            <a:r>
              <a:rPr lang="en-GB" u="sng" dirty="0" smtClean="0"/>
              <a:t>interrupt</a:t>
            </a:r>
            <a:r>
              <a:rPr lang="en-GB" dirty="0" smtClean="0"/>
              <a:t> signals to the processor.</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t>6</a:t>
            </a:fld>
            <a:endParaRPr lang="en-GB"/>
          </a:p>
        </p:txBody>
      </p:sp>
      <p:pic>
        <p:nvPicPr>
          <p:cNvPr id="8" name="Picture 7"/>
          <p:cNvPicPr>
            <a:picLocks noChangeAspect="1"/>
          </p:cNvPicPr>
          <p:nvPr/>
        </p:nvPicPr>
        <p:blipFill>
          <a:blip r:embed="rId2"/>
          <a:stretch>
            <a:fillRect/>
          </a:stretch>
        </p:blipFill>
        <p:spPr>
          <a:xfrm>
            <a:off x="3770803" y="4413250"/>
            <a:ext cx="4650394" cy="2308225"/>
          </a:xfrm>
          <a:prstGeom prst="rect">
            <a:avLst/>
          </a:prstGeom>
        </p:spPr>
      </p:pic>
      <p:sp>
        <p:nvSpPr>
          <p:cNvPr id="9" name="TextBox 8"/>
          <p:cNvSpPr txBox="1"/>
          <p:nvPr/>
        </p:nvSpPr>
        <p:spPr>
          <a:xfrm>
            <a:off x="409434" y="4831308"/>
            <a:ext cx="3361369" cy="1200329"/>
          </a:xfrm>
          <a:prstGeom prst="rect">
            <a:avLst/>
          </a:prstGeom>
          <a:noFill/>
        </p:spPr>
        <p:txBody>
          <a:bodyPr wrap="none" rtlCol="0">
            <a:spAutoFit/>
          </a:bodyPr>
          <a:lstStyle/>
          <a:p>
            <a:r>
              <a:rPr lang="en-GB" altLang="en-US" u="sng" dirty="0" smtClean="0"/>
              <a:t>Input</a:t>
            </a:r>
            <a:endParaRPr lang="en-GB" altLang="en-US" u="sng" dirty="0"/>
          </a:p>
          <a:p>
            <a:pPr lvl="1"/>
            <a:r>
              <a:rPr lang="en-GB" altLang="en-US" dirty="0"/>
              <a:t>Receive data from </a:t>
            </a:r>
            <a:r>
              <a:rPr lang="en-GB" altLang="en-US" dirty="0" smtClean="0"/>
              <a:t>peripheral</a:t>
            </a:r>
          </a:p>
          <a:p>
            <a:pPr lvl="1"/>
            <a:r>
              <a:rPr lang="en-GB" altLang="en-US" dirty="0"/>
              <a:t>Receive data from computer</a:t>
            </a:r>
          </a:p>
          <a:p>
            <a:endParaRPr lang="en-GB" dirty="0"/>
          </a:p>
        </p:txBody>
      </p:sp>
      <p:sp>
        <p:nvSpPr>
          <p:cNvPr id="10" name="TextBox 9"/>
          <p:cNvSpPr txBox="1"/>
          <p:nvPr/>
        </p:nvSpPr>
        <p:spPr>
          <a:xfrm>
            <a:off x="8610600" y="4831307"/>
            <a:ext cx="2849754" cy="1200329"/>
          </a:xfrm>
          <a:prstGeom prst="rect">
            <a:avLst/>
          </a:prstGeom>
          <a:noFill/>
        </p:spPr>
        <p:txBody>
          <a:bodyPr wrap="none" rtlCol="0">
            <a:spAutoFit/>
          </a:bodyPr>
          <a:lstStyle/>
          <a:p>
            <a:r>
              <a:rPr lang="en-GB" altLang="en-US" u="sng" dirty="0"/>
              <a:t>Output</a:t>
            </a:r>
          </a:p>
          <a:p>
            <a:pPr lvl="1"/>
            <a:r>
              <a:rPr lang="en-GB" altLang="en-US" dirty="0"/>
              <a:t>Send data to computer</a:t>
            </a:r>
          </a:p>
          <a:p>
            <a:pPr lvl="1"/>
            <a:r>
              <a:rPr lang="en-GB" altLang="en-US" dirty="0" smtClean="0"/>
              <a:t>Send </a:t>
            </a:r>
            <a:r>
              <a:rPr lang="en-GB" altLang="en-US" dirty="0"/>
              <a:t>data to peripheral</a:t>
            </a:r>
          </a:p>
          <a:p>
            <a:endParaRPr lang="en-GB" dirty="0"/>
          </a:p>
        </p:txBody>
      </p:sp>
      <p:sp>
        <p:nvSpPr>
          <p:cNvPr id="5" name="TextBox 4"/>
          <p:cNvSpPr txBox="1"/>
          <p:nvPr/>
        </p:nvSpPr>
        <p:spPr>
          <a:xfrm>
            <a:off x="8421197" y="5914336"/>
            <a:ext cx="3641493" cy="646331"/>
          </a:xfrm>
          <a:prstGeom prst="rect">
            <a:avLst/>
          </a:prstGeom>
          <a:noFill/>
          <a:ln>
            <a:solidFill>
              <a:schemeClr val="accent1"/>
            </a:solidFill>
          </a:ln>
        </p:spPr>
        <p:txBody>
          <a:bodyPr wrap="square" rtlCol="0">
            <a:spAutoFit/>
          </a:bodyPr>
          <a:lstStyle/>
          <a:p>
            <a:r>
              <a:rPr lang="en-US" b="1" dirty="0" smtClean="0"/>
              <a:t>Internal Data: </a:t>
            </a:r>
            <a:r>
              <a:rPr lang="en-US" dirty="0" smtClean="0"/>
              <a:t>Data inside system.</a:t>
            </a:r>
          </a:p>
          <a:p>
            <a:r>
              <a:rPr lang="en-US" b="1" dirty="0" smtClean="0"/>
              <a:t>External Data: </a:t>
            </a:r>
            <a:r>
              <a:rPr lang="en-US" dirty="0" smtClean="0"/>
              <a:t> Data outside system.</a:t>
            </a:r>
            <a:endParaRPr lang="en-US" b="1" dirty="0"/>
          </a:p>
        </p:txBody>
      </p:sp>
      <p:sp>
        <p:nvSpPr>
          <p:cNvPr id="6" name="TextBox 5"/>
          <p:cNvSpPr txBox="1"/>
          <p:nvPr/>
        </p:nvSpPr>
        <p:spPr>
          <a:xfrm>
            <a:off x="2090118" y="6265029"/>
            <a:ext cx="1889991" cy="369332"/>
          </a:xfrm>
          <a:prstGeom prst="rect">
            <a:avLst/>
          </a:prstGeom>
          <a:noFill/>
        </p:spPr>
        <p:txBody>
          <a:bodyPr wrap="square" rtlCol="0">
            <a:spAutoFit/>
          </a:bodyPr>
          <a:lstStyle/>
          <a:p>
            <a:r>
              <a:rPr lang="en-US" dirty="0" smtClean="0"/>
              <a:t>Input from device</a:t>
            </a:r>
            <a:endParaRPr lang="en-US" dirty="0"/>
          </a:p>
        </p:txBody>
      </p:sp>
    </p:spTree>
    <p:extLst>
      <p:ext uri="{BB962C8B-B14F-4D97-AF65-F5344CB8AC3E}">
        <p14:creationId xmlns:p14="http://schemas.microsoft.com/office/powerpoint/2010/main" val="3390418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smtClean="0"/>
              <a:t>Types of Data Transfer b/w Computer Modules</a:t>
            </a:r>
            <a:endParaRPr lang="en-GB" sz="4200" dirty="0"/>
          </a:p>
        </p:txBody>
      </p:sp>
      <p:sp>
        <p:nvSpPr>
          <p:cNvPr id="3" name="Content Placeholder 2"/>
          <p:cNvSpPr>
            <a:spLocks noGrp="1"/>
          </p:cNvSpPr>
          <p:nvPr>
            <p:ph idx="1"/>
          </p:nvPr>
        </p:nvSpPr>
        <p:spPr>
          <a:xfrm>
            <a:off x="838200" y="1590106"/>
            <a:ext cx="10515600" cy="4766244"/>
          </a:xfrm>
        </p:spPr>
        <p:txBody>
          <a:bodyPr/>
          <a:lstStyle/>
          <a:p>
            <a:pPr algn="just"/>
            <a:r>
              <a:rPr lang="en-GB" dirty="0" smtClean="0"/>
              <a:t>The interconnection structure must support the following types of transfer:</a:t>
            </a:r>
          </a:p>
          <a:p>
            <a:pPr marL="514350" indent="-514350" algn="just">
              <a:buFont typeface="+mj-lt"/>
              <a:buAutoNum type="arabicPeriod"/>
            </a:pPr>
            <a:r>
              <a:rPr lang="en-GB" b="1" u="sng" dirty="0" smtClean="0"/>
              <a:t>Memory to processor</a:t>
            </a:r>
            <a:r>
              <a:rPr lang="en-GB" b="1" dirty="0" smtClean="0"/>
              <a:t>: </a:t>
            </a:r>
            <a:r>
              <a:rPr lang="en-GB" dirty="0" smtClean="0"/>
              <a:t>The processor </a:t>
            </a:r>
            <a:r>
              <a:rPr lang="en-GB" u="sng" dirty="0" smtClean="0"/>
              <a:t>reads</a:t>
            </a:r>
            <a:r>
              <a:rPr lang="en-GB" dirty="0" smtClean="0"/>
              <a:t> an instruction or a unit of data from memory.</a:t>
            </a:r>
          </a:p>
          <a:p>
            <a:pPr marL="514350" indent="-514350" algn="just">
              <a:buFont typeface="+mj-lt"/>
              <a:buAutoNum type="arabicPeriod"/>
            </a:pPr>
            <a:r>
              <a:rPr lang="en-GB" b="1" u="sng" dirty="0" smtClean="0"/>
              <a:t>Processor to memory</a:t>
            </a:r>
            <a:r>
              <a:rPr lang="en-GB" b="1" dirty="0" smtClean="0"/>
              <a:t>: </a:t>
            </a:r>
            <a:r>
              <a:rPr lang="en-GB" dirty="0" smtClean="0"/>
              <a:t>The processor </a:t>
            </a:r>
            <a:r>
              <a:rPr lang="en-GB" u="sng" dirty="0" smtClean="0"/>
              <a:t>writes</a:t>
            </a:r>
            <a:r>
              <a:rPr lang="en-GB" dirty="0" smtClean="0"/>
              <a:t> a unit of data to memory.</a:t>
            </a:r>
          </a:p>
          <a:p>
            <a:pPr marL="514350" indent="-514350" algn="just">
              <a:buFont typeface="+mj-lt"/>
              <a:buAutoNum type="arabicPeriod"/>
            </a:pPr>
            <a:r>
              <a:rPr lang="en-GB" b="1" u="sng" dirty="0" smtClean="0"/>
              <a:t>I/O to processor</a:t>
            </a:r>
            <a:r>
              <a:rPr lang="en-GB" b="1" dirty="0" smtClean="0"/>
              <a:t>: </a:t>
            </a:r>
            <a:r>
              <a:rPr lang="en-GB" dirty="0" smtClean="0"/>
              <a:t>The processor </a:t>
            </a:r>
            <a:r>
              <a:rPr lang="en-GB" u="sng" dirty="0" smtClean="0"/>
              <a:t>reads</a:t>
            </a:r>
            <a:r>
              <a:rPr lang="en-GB" dirty="0" smtClean="0"/>
              <a:t> data from an I/O device via an I/O module. (Input)</a:t>
            </a:r>
          </a:p>
          <a:p>
            <a:pPr marL="514350" indent="-514350" algn="just">
              <a:buFont typeface="+mj-lt"/>
              <a:buAutoNum type="arabicPeriod"/>
            </a:pPr>
            <a:r>
              <a:rPr lang="en-GB" b="1" u="sng" dirty="0" smtClean="0"/>
              <a:t>Processor to I/O</a:t>
            </a:r>
            <a:r>
              <a:rPr lang="en-GB" b="1" dirty="0" smtClean="0"/>
              <a:t>: </a:t>
            </a:r>
            <a:r>
              <a:rPr lang="en-GB" dirty="0" smtClean="0"/>
              <a:t> The processor </a:t>
            </a:r>
            <a:r>
              <a:rPr lang="en-GB" u="sng" dirty="0" smtClean="0"/>
              <a:t>sends</a:t>
            </a:r>
            <a:r>
              <a:rPr lang="en-GB" dirty="0" smtClean="0"/>
              <a:t> data to the I/O device. (Out)</a:t>
            </a:r>
          </a:p>
          <a:p>
            <a:pPr marL="514350" indent="-514350" algn="just">
              <a:buFont typeface="+mj-lt"/>
              <a:buAutoNum type="arabicPeriod"/>
            </a:pPr>
            <a:r>
              <a:rPr lang="en-GB" b="1" u="sng" dirty="0" smtClean="0"/>
              <a:t>I/O to or from memory</a:t>
            </a:r>
            <a:r>
              <a:rPr lang="en-GB" b="1" dirty="0" smtClean="0"/>
              <a:t>:</a:t>
            </a:r>
            <a:r>
              <a:rPr lang="en-GB" dirty="0" smtClean="0"/>
              <a:t> Direct memory access (DMA) via I/O.</a:t>
            </a:r>
            <a:endParaRPr lang="en-GB" b="1" u="sng" dirty="0"/>
          </a:p>
        </p:txBody>
      </p:sp>
      <p:sp>
        <p:nvSpPr>
          <p:cNvPr id="4" name="Slide Number Placeholder 3"/>
          <p:cNvSpPr>
            <a:spLocks noGrp="1"/>
          </p:cNvSpPr>
          <p:nvPr>
            <p:ph type="sldNum" sz="quarter" idx="12"/>
          </p:nvPr>
        </p:nvSpPr>
        <p:spPr/>
        <p:txBody>
          <a:bodyPr/>
          <a:lstStyle/>
          <a:p>
            <a:fld id="{AAF22E13-7E48-4A0B-8121-50B6D8078015}" type="slidenum">
              <a:rPr lang="en-GB" smtClean="0"/>
              <a:t>7</a:t>
            </a:fld>
            <a:endParaRPr lang="en-GB"/>
          </a:p>
        </p:txBody>
      </p:sp>
    </p:spTree>
    <p:extLst>
      <p:ext uri="{BB962C8B-B14F-4D97-AF65-F5344CB8AC3E}">
        <p14:creationId xmlns:p14="http://schemas.microsoft.com/office/powerpoint/2010/main" val="2754888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p:txBody>
          <a:bodyPr/>
          <a:lstStyle/>
          <a:p>
            <a:r>
              <a:rPr lang="en-GB" dirty="0" smtClean="0"/>
              <a:t>2.1 – A Brief History of Computers</a:t>
            </a:r>
          </a:p>
          <a:p>
            <a:r>
              <a:rPr lang="en-GB" dirty="0" smtClean="0"/>
              <a:t>The First, Second, Third and Later Generations of Computers</a:t>
            </a:r>
          </a:p>
          <a:p>
            <a:r>
              <a:rPr lang="en-GB" dirty="0" smtClean="0"/>
              <a:t>The Von-</a:t>
            </a:r>
            <a:r>
              <a:rPr lang="en-GB" dirty="0" err="1" smtClean="0"/>
              <a:t>Neuman</a:t>
            </a:r>
            <a:r>
              <a:rPr lang="en-GB" dirty="0" smtClean="0"/>
              <a:t> Machine</a:t>
            </a:r>
          </a:p>
          <a:p>
            <a:r>
              <a:rPr lang="en-GB" dirty="0" smtClean="0"/>
              <a:t>The IAS Computer</a:t>
            </a:r>
          </a:p>
          <a:p>
            <a:r>
              <a:rPr lang="en-GB" dirty="0" smtClean="0"/>
              <a:t>2.2 – Designing for Performance</a:t>
            </a:r>
          </a:p>
          <a:p>
            <a:r>
              <a:rPr lang="en-GB" dirty="0" smtClean="0"/>
              <a:t>2.3 – Multicore Processors</a:t>
            </a:r>
          </a:p>
          <a:p>
            <a:r>
              <a:rPr lang="en-GB" dirty="0" smtClean="0"/>
              <a:t>2.4 – The Evolution of the Intel x86 Architecture</a:t>
            </a:r>
          </a:p>
          <a:p>
            <a:r>
              <a:rPr lang="en-GB" dirty="0" smtClean="0"/>
              <a:t>2.6 - Performance Assessment</a:t>
            </a:r>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8</a:t>
            </a:fld>
            <a:endParaRPr lang="en-GB"/>
          </a:p>
        </p:txBody>
      </p:sp>
    </p:spTree>
    <p:extLst>
      <p:ext uri="{BB962C8B-B14F-4D97-AF65-F5344CB8AC3E}">
        <p14:creationId xmlns:p14="http://schemas.microsoft.com/office/powerpoint/2010/main" val="3312417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 A Brief History of Computers</a:t>
            </a:r>
            <a:endParaRPr lang="en-GB" dirty="0"/>
          </a:p>
        </p:txBody>
      </p:sp>
      <p:sp>
        <p:nvSpPr>
          <p:cNvPr id="3" name="Content Placeholder 2"/>
          <p:cNvSpPr>
            <a:spLocks noGrp="1"/>
          </p:cNvSpPr>
          <p:nvPr>
            <p:ph idx="1"/>
          </p:nvPr>
        </p:nvSpPr>
        <p:spPr>
          <a:xfrm>
            <a:off x="838200" y="1825625"/>
            <a:ext cx="10515600" cy="4575175"/>
          </a:xfrm>
        </p:spPr>
        <p:txBody>
          <a:bodyPr>
            <a:normAutofit/>
          </a:bodyPr>
          <a:lstStyle/>
          <a:p>
            <a:pPr>
              <a:buFont typeface="Wingdings" panose="05000000000000000000" pitchFamily="2" charset="2"/>
              <a:buChar char="Ø"/>
            </a:pPr>
            <a:r>
              <a:rPr lang="en-GB" b="1" dirty="0" smtClean="0"/>
              <a:t> </a:t>
            </a:r>
            <a:r>
              <a:rPr lang="en-GB" b="1" u="sng" dirty="0" smtClean="0"/>
              <a:t>The First Generation : Vacuum Tubes</a:t>
            </a:r>
            <a:r>
              <a:rPr lang="en-GB" dirty="0"/>
              <a:t> </a:t>
            </a:r>
            <a:r>
              <a:rPr lang="en-GB" sz="2200" dirty="0" smtClean="0"/>
              <a:t>for digital logic elements and memory.</a:t>
            </a:r>
            <a:endParaRPr lang="en-GB" sz="2200" b="1" u="sng" dirty="0" smtClean="0"/>
          </a:p>
          <a:p>
            <a:r>
              <a:rPr lang="en-GB" dirty="0" smtClean="0"/>
              <a:t>Electronic Numerical Integrator And Calculator (ENIAC)</a:t>
            </a:r>
          </a:p>
          <a:p>
            <a:r>
              <a:rPr lang="en-GB" dirty="0"/>
              <a:t>Started 1943 (During World War II)</a:t>
            </a:r>
          </a:p>
          <a:p>
            <a:r>
              <a:rPr lang="en-US" dirty="0" smtClean="0"/>
              <a:t>Eckert and </a:t>
            </a:r>
            <a:r>
              <a:rPr lang="en-US" dirty="0" err="1" smtClean="0"/>
              <a:t>Mauchly</a:t>
            </a:r>
            <a:r>
              <a:rPr lang="en-US" dirty="0" smtClean="0"/>
              <a:t> were the Developers</a:t>
            </a:r>
            <a:endParaRPr lang="en-GB" dirty="0" smtClean="0"/>
          </a:p>
          <a:p>
            <a:r>
              <a:rPr lang="en-GB" dirty="0" smtClean="0"/>
              <a:t>University of Pennsylvania, Professors</a:t>
            </a:r>
          </a:p>
          <a:p>
            <a:r>
              <a:rPr lang="en-GB" dirty="0" smtClean="0"/>
              <a:t>Trajectory tables for weapons, without tables they were useless</a:t>
            </a:r>
          </a:p>
          <a:p>
            <a:r>
              <a:rPr lang="en-GB" dirty="0" smtClean="0"/>
              <a:t>Finished 1946</a:t>
            </a:r>
          </a:p>
          <a:p>
            <a:pPr lvl="1"/>
            <a:r>
              <a:rPr lang="en-GB" dirty="0" smtClean="0"/>
              <a:t>Too late for war effort</a:t>
            </a:r>
          </a:p>
          <a:p>
            <a:r>
              <a:rPr lang="en-GB" dirty="0" smtClean="0"/>
              <a:t>Used until 1955</a:t>
            </a:r>
          </a:p>
          <a:p>
            <a:endParaRPr lang="en-GB" dirty="0"/>
          </a:p>
        </p:txBody>
      </p:sp>
      <p:sp>
        <p:nvSpPr>
          <p:cNvPr id="4" name="Slide Number Placeholder 3"/>
          <p:cNvSpPr>
            <a:spLocks noGrp="1"/>
          </p:cNvSpPr>
          <p:nvPr>
            <p:ph type="sldNum" sz="quarter" idx="12"/>
          </p:nvPr>
        </p:nvSpPr>
        <p:spPr/>
        <p:txBody>
          <a:bodyPr/>
          <a:lstStyle/>
          <a:p>
            <a:fld id="{F30E66D2-8916-4EE9-9F2D-22A3DFBD08C7}" type="slidenum">
              <a:rPr lang="en-GB" smtClean="0"/>
              <a:t>9</a:t>
            </a:fld>
            <a:endParaRPr lang="en-GB"/>
          </a:p>
        </p:txBody>
      </p:sp>
    </p:spTree>
    <p:extLst>
      <p:ext uri="{BB962C8B-B14F-4D97-AF65-F5344CB8AC3E}">
        <p14:creationId xmlns:p14="http://schemas.microsoft.com/office/powerpoint/2010/main" val="3687316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5645</TotalTime>
  <Words>3272</Words>
  <Application>Microsoft Office PowerPoint</Application>
  <PresentationFormat>Custom</PresentationFormat>
  <Paragraphs>380</Paragraphs>
  <Slides>48</Slides>
  <Notes>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Chapter 02 – Computer Evolution and Performance</vt:lpstr>
      <vt:lpstr>Main Memory (RAM)</vt:lpstr>
      <vt:lpstr>Memory Module and its Data Exchange</vt:lpstr>
      <vt:lpstr>Memory Module</vt:lpstr>
      <vt:lpstr>Processor Module and its Data Exchange</vt:lpstr>
      <vt:lpstr>I/O Module and its Data Exchange (Bridge)</vt:lpstr>
      <vt:lpstr>Types of Data Transfer b/w Computer Modules</vt:lpstr>
      <vt:lpstr>Topics to Cover</vt:lpstr>
      <vt:lpstr>2.1 A Brief History of Computers</vt:lpstr>
      <vt:lpstr>ENIAC - Details</vt:lpstr>
      <vt:lpstr>Commercial Computers (UNIVAC)</vt:lpstr>
      <vt:lpstr>UNIVAC Series (Investment Plan)</vt:lpstr>
      <vt:lpstr>IBM Machines</vt:lpstr>
      <vt:lpstr>2.1 A Brief History of Computers</vt:lpstr>
      <vt:lpstr>ALU (Logic Gates) and Memory (Cells)</vt:lpstr>
      <vt:lpstr>Improvements in the Second Generation</vt:lpstr>
      <vt:lpstr>Transistor Based Computers</vt:lpstr>
      <vt:lpstr>What is a Computer Program?</vt:lpstr>
      <vt:lpstr>The Von Neumann Machine</vt:lpstr>
      <vt:lpstr>The IAS Computer (See Fig. Next Slide) </vt:lpstr>
      <vt:lpstr>Structure of the IAS Computer</vt:lpstr>
      <vt:lpstr>IAS Structural Components</vt:lpstr>
      <vt:lpstr>IAS Structural Components</vt:lpstr>
      <vt:lpstr>The Von-Neuman IAS Arcthitecture</vt:lpstr>
      <vt:lpstr>IAS Memory Formats</vt:lpstr>
      <vt:lpstr>The ‘Registers’ for ALU and Control Unit</vt:lpstr>
      <vt:lpstr>ALU Registers</vt:lpstr>
      <vt:lpstr>Program Control Unit Registers</vt:lpstr>
      <vt:lpstr>PowerPoint Presentation</vt:lpstr>
      <vt:lpstr>Steps of ‘Instruction Cycle’: Fetch-Decode-Execute</vt:lpstr>
      <vt:lpstr>What is an ‘Instruction Cycle’?</vt:lpstr>
      <vt:lpstr>Instruction Cycle</vt:lpstr>
      <vt:lpstr>The Operation of the IAS (Fetch Cycle)</vt:lpstr>
      <vt:lpstr>The Operation of the IAS (Execute Cycle)</vt:lpstr>
      <vt:lpstr>Operations Performed by IAS Instructions</vt:lpstr>
      <vt:lpstr>The IAS Instructions</vt:lpstr>
      <vt:lpstr>The IAS Instruction Set (Arithmetic)</vt:lpstr>
      <vt:lpstr>Harvard Architecture</vt:lpstr>
      <vt:lpstr>The Third Generation: Integrated Circuits (ICs)</vt:lpstr>
      <vt:lpstr>Gates and Memory Cells</vt:lpstr>
      <vt:lpstr>Micro-Electronics</vt:lpstr>
      <vt:lpstr>Relationship among Wafer, Chip, and Gate</vt:lpstr>
      <vt:lpstr>Growth in Transistor Count on IC’s</vt:lpstr>
      <vt:lpstr>Moore’s Law</vt:lpstr>
      <vt:lpstr>Consequences of Moore’s Law</vt:lpstr>
      <vt:lpstr>Growth in CPU Transistor Count</vt:lpstr>
      <vt:lpstr>Preparatory Questions (Week 2)</vt:lpstr>
      <vt:lpstr>Next Class Topics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02 – Computer Evolution and Performance</dc:title>
  <dc:creator>Asim Zaman</dc:creator>
  <cp:lastModifiedBy>Nida</cp:lastModifiedBy>
  <cp:revision>201</cp:revision>
  <cp:lastPrinted>2017-09-25T11:43:25Z</cp:lastPrinted>
  <dcterms:created xsi:type="dcterms:W3CDTF">2017-09-23T13:36:37Z</dcterms:created>
  <dcterms:modified xsi:type="dcterms:W3CDTF">2024-03-19T15:01:17Z</dcterms:modified>
</cp:coreProperties>
</file>