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3660" r:id="rId13"/>
  </p:sldMasterIdLst>
  <p:notesMasterIdLst>
    <p:notesMasterId r:id="rId17"/>
  </p:notesMasterIdLst>
  <p:handoutMasterIdLst>
    <p:handoutMasterId r:id="rId15"/>
  </p:handoutMasterIdLst>
  <p:sldIdLst>
    <p:sldId id="257" r:id="rId19"/>
    <p:sldId id="258" r:id="rId20"/>
    <p:sldId id="291" r:id="rId21"/>
    <p:sldId id="259" r:id="rId22"/>
    <p:sldId id="260" r:id="rId23"/>
    <p:sldId id="261" r:id="rId24"/>
    <p:sldId id="262" r:id="rId25"/>
    <p:sldId id="298"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90" r:id="rId41"/>
    <p:sldId id="295" r:id="rId42"/>
    <p:sldId id="296" r:id="rId43"/>
    <p:sldId id="297" r:id="rId44"/>
    <p:sldId id="277" r:id="rId46"/>
    <p:sldId id="278" r:id="rId47"/>
    <p:sldId id="279" r:id="rId48"/>
    <p:sldId id="280" r:id="rId49"/>
    <p:sldId id="281" r:id="rId50"/>
    <p:sldId id="282" r:id="rId51"/>
    <p:sldId id="283" r:id="rId52"/>
    <p:sldId id="284" r:id="rId53"/>
    <p:sldId id="285" r:id="rId54"/>
    <p:sldId id="292" r:id="rId55"/>
    <p:sldId id="289" r:id="rId56"/>
    <p:sldId id="293" r:id="rId57"/>
    <p:sldId id="294" r:id="rId58"/>
    <p:sldId id="288" r:id="rId59"/>
    <p:sldId id="287" r:id="rId60"/>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View">
  <p:normalViewPr>
    <p:restoredLeft sz="15620"/>
    <p:restoredTop sz="94660"/>
  </p:normalViewPr>
  <p:slideViewPr>
    <p:cSldViewPr snapToGrid="0" snapToObjects="1">
      <p:cViewPr varScale="1">
        <p:scale>
          <a:sx n="84" d="100"/>
          <a:sy n="84" d="100"/>
        </p:scale>
        <p:origin x="595" y="48"/>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13" Type="http://schemas.openxmlformats.org/officeDocument/2006/relationships/slideMaster" Target="slideMasters/slideMaster1.xml"></Relationship><Relationship Id="rId14" Type="http://schemas.openxmlformats.org/officeDocument/2006/relationships/theme" Target="theme/theme1.xml"></Relationship><Relationship Id="rId15" Type="http://schemas.openxmlformats.org/officeDocument/2006/relationships/handoutMaster" Target="handoutMasters/handoutMaster1.xml"></Relationship><Relationship Id="rId17" Type="http://schemas.openxmlformats.org/officeDocument/2006/relationships/notesMaster" Target="notesMasters/notesMaster1.xml"></Relationship><Relationship Id="rId19" Type="http://schemas.openxmlformats.org/officeDocument/2006/relationships/slide" Target="slides/slide1.xml"></Relationship><Relationship Id="rId20" Type="http://schemas.openxmlformats.org/officeDocument/2006/relationships/slide" Target="slides/slide2.xml"></Relationship><Relationship Id="rId21" Type="http://schemas.openxmlformats.org/officeDocument/2006/relationships/slide" Target="slides/slide3.xml"></Relationship><Relationship Id="rId22" Type="http://schemas.openxmlformats.org/officeDocument/2006/relationships/slide" Target="slides/slide4.xml"></Relationship><Relationship Id="rId23" Type="http://schemas.openxmlformats.org/officeDocument/2006/relationships/slide" Target="slides/slide5.xml"></Relationship><Relationship Id="rId24" Type="http://schemas.openxmlformats.org/officeDocument/2006/relationships/slide" Target="slides/slide6.xml"></Relationship><Relationship Id="rId25" Type="http://schemas.openxmlformats.org/officeDocument/2006/relationships/slide" Target="slides/slide7.xml"></Relationship><Relationship Id="rId26" Type="http://schemas.openxmlformats.org/officeDocument/2006/relationships/slide" Target="slides/slide8.xml"></Relationship><Relationship Id="rId27" Type="http://schemas.openxmlformats.org/officeDocument/2006/relationships/slide" Target="slides/slide9.xml"></Relationship><Relationship Id="rId28" Type="http://schemas.openxmlformats.org/officeDocument/2006/relationships/slide" Target="slides/slide10.xml"></Relationship><Relationship Id="rId29" Type="http://schemas.openxmlformats.org/officeDocument/2006/relationships/slide" Target="slides/slide11.xml"></Relationship><Relationship Id="rId30" Type="http://schemas.openxmlformats.org/officeDocument/2006/relationships/slide" Target="slides/slide12.xml"></Relationship><Relationship Id="rId31" Type="http://schemas.openxmlformats.org/officeDocument/2006/relationships/slide" Target="slides/slide13.xml"></Relationship><Relationship Id="rId32" Type="http://schemas.openxmlformats.org/officeDocument/2006/relationships/slide" Target="slides/slide14.xml"></Relationship><Relationship Id="rId33" Type="http://schemas.openxmlformats.org/officeDocument/2006/relationships/slide" Target="slides/slide15.xml"></Relationship><Relationship Id="rId34" Type="http://schemas.openxmlformats.org/officeDocument/2006/relationships/slide" Target="slides/slide16.xml"></Relationship><Relationship Id="rId35" Type="http://schemas.openxmlformats.org/officeDocument/2006/relationships/slide" Target="slides/slide17.xml"></Relationship><Relationship Id="rId36" Type="http://schemas.openxmlformats.org/officeDocument/2006/relationships/slide" Target="slides/slide18.xml"></Relationship><Relationship Id="rId37" Type="http://schemas.openxmlformats.org/officeDocument/2006/relationships/slide" Target="slides/slide19.xml"></Relationship><Relationship Id="rId38" Type="http://schemas.openxmlformats.org/officeDocument/2006/relationships/slide" Target="slides/slide20.xml"></Relationship><Relationship Id="rId39" Type="http://schemas.openxmlformats.org/officeDocument/2006/relationships/slide" Target="slides/slide21.xml"></Relationship><Relationship Id="rId40" Type="http://schemas.openxmlformats.org/officeDocument/2006/relationships/slide" Target="slides/slide22.xml"></Relationship><Relationship Id="rId41" Type="http://schemas.openxmlformats.org/officeDocument/2006/relationships/slide" Target="slides/slide23.xml"></Relationship><Relationship Id="rId42" Type="http://schemas.openxmlformats.org/officeDocument/2006/relationships/slide" Target="slides/slide24.xml"></Relationship><Relationship Id="rId43" Type="http://schemas.openxmlformats.org/officeDocument/2006/relationships/slide" Target="slides/slide25.xml"></Relationship><Relationship Id="rId44" Type="http://schemas.openxmlformats.org/officeDocument/2006/relationships/slide" Target="slides/slide26.xml"></Relationship><Relationship Id="rId46" Type="http://schemas.openxmlformats.org/officeDocument/2006/relationships/slide" Target="slides/slide27.xml"></Relationship><Relationship Id="rId47" Type="http://schemas.openxmlformats.org/officeDocument/2006/relationships/slide" Target="slides/slide28.xml"></Relationship><Relationship Id="rId48" Type="http://schemas.openxmlformats.org/officeDocument/2006/relationships/slide" Target="slides/slide29.xml"></Relationship><Relationship Id="rId49" Type="http://schemas.openxmlformats.org/officeDocument/2006/relationships/slide" Target="slides/slide30.xml"></Relationship><Relationship Id="rId50" Type="http://schemas.openxmlformats.org/officeDocument/2006/relationships/slide" Target="slides/slide31.xml"></Relationship><Relationship Id="rId51" Type="http://schemas.openxmlformats.org/officeDocument/2006/relationships/slide" Target="slides/slide32.xml"></Relationship><Relationship Id="rId52" Type="http://schemas.openxmlformats.org/officeDocument/2006/relationships/slide" Target="slides/slide33.xml"></Relationship><Relationship Id="rId53" Type="http://schemas.openxmlformats.org/officeDocument/2006/relationships/slide" Target="slides/slide34.xml"></Relationship><Relationship Id="rId54" Type="http://schemas.openxmlformats.org/officeDocument/2006/relationships/slide" Target="slides/slide35.xml"></Relationship><Relationship Id="rId55" Type="http://schemas.openxmlformats.org/officeDocument/2006/relationships/slide" Target="slides/slide36.xml"></Relationship><Relationship Id="rId56" Type="http://schemas.openxmlformats.org/officeDocument/2006/relationships/slide" Target="slides/slide37.xml"></Relationship><Relationship Id="rId57" Type="http://schemas.openxmlformats.org/officeDocument/2006/relationships/slide" Target="slides/slide38.xml"></Relationship><Relationship Id="rId58" Type="http://schemas.openxmlformats.org/officeDocument/2006/relationships/slide" Target="slides/slide39.xml"></Relationship><Relationship Id="rId59" Type="http://schemas.openxmlformats.org/officeDocument/2006/relationships/slide" Target="slides/slide40.xml"></Relationship><Relationship Id="rId60" Type="http://schemas.openxmlformats.org/officeDocument/2006/relationships/slide" Target="slides/slide41.xml"></Relationship><Relationship Id="rId61" Type="http://schemas.openxmlformats.org/officeDocument/2006/relationships/viewProps" Target="viewProps.xml"></Relationship><Relationship Id="rId62" Type="http://schemas.openxmlformats.org/officeDocument/2006/relationships/presProps" Target="presProps.xml"></Relationship></Relationships>
</file>

<file path=ppt/handoutMasters/_rels/handoutMaster1.xml.rels><?xml version="1.0" encoding="UTF-8"?>
<Relationships xmlns="http://schemas.openxmlformats.org/package/2006/relationships"><Relationship Id="rId1" Type="http://schemas.openxmlformats.org/officeDocument/2006/relationships/theme" Target="../theme/theme2.xml"></Relationship></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3313" cy="341297"/>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2594" y="0"/>
            <a:ext cx="4303313" cy="341297"/>
          </a:xfrm>
          <a:prstGeom prst="rect">
            <a:avLst/>
          </a:prstGeom>
        </p:spPr>
        <p:txBody>
          <a:bodyPr vert="horz" lIns="91440" tIns="45720" rIns="91440" bIns="45720" rtlCol="0"/>
          <a:lstStyle>
            <a:lvl1pPr algn="r">
              <a:defRPr sz="1200"/>
            </a:lvl1pPr>
          </a:lstStyle>
          <a:p>
            <a:fld id="{58D67789-F8F3-4E8D-93AF-EBD69904257F}" type="datetimeFigureOut">
              <a:rPr lang="en-GB" smtClean="0"/>
              <a:t>10/10/2022</a:t>
            </a:fld>
            <a:endParaRPr lang="en-GB"/>
          </a:p>
        </p:txBody>
      </p:sp>
      <p:sp>
        <p:nvSpPr>
          <p:cNvPr id="4" name="Footer Placeholder 3"/>
          <p:cNvSpPr>
            <a:spLocks noGrp="1"/>
          </p:cNvSpPr>
          <p:nvPr>
            <p:ph type="ftr" sz="quarter" idx="2"/>
          </p:nvPr>
        </p:nvSpPr>
        <p:spPr>
          <a:xfrm>
            <a:off x="0" y="6456378"/>
            <a:ext cx="4303313" cy="34129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2594" y="6456378"/>
            <a:ext cx="4303313" cy="341297"/>
          </a:xfrm>
          <a:prstGeom prst="rect">
            <a:avLst/>
          </a:prstGeom>
        </p:spPr>
        <p:txBody>
          <a:bodyPr vert="horz" lIns="91440" tIns="45720" rIns="91440" bIns="45720" rtlCol="0" anchor="b"/>
          <a:lstStyle>
            <a:lvl1pPr algn="r">
              <a:defRPr sz="1200"/>
            </a:lvl1pPr>
          </a:lstStyle>
          <a:p>
            <a:fld id="{ED6360A9-B379-4B62-B7CB-F4C8E2C3B983}" type="slidenum">
              <a:rPr lang="en-GB" smtClean="0"/>
              <a:t>‹#›</a:t>
            </a:fld>
            <a:endParaRPr lang="en-GB"/>
          </a:p>
        </p:txBody>
      </p:sp>
    </p:spTree>
    <p:extLst>
      <p:ext uri="{BB962C8B-B14F-4D97-AF65-F5344CB8AC3E}">
        <p14:creationId xmlns:p14="http://schemas.microsoft.com/office/powerpoint/2010/main" val="4200402187"/>
      </p:ext>
    </p:extLst>
  </p:cSld>
  <p:clrMap bg1="lt1" tx1="dk1" bg2="lt2" tx2="dk2" accent1="accent1" accent2="accent2" accent3="accent3" accent4="accent4" accent5="accent5" accent6="accent6" hlink="hlink" folHlink="folHlink"/>
</p:handoutMaster>
</file>

<file path=ppt/notesMasters/_rels/notesMaster1.xml.rels><?xml version="1.0" encoding="UTF-8"?>
<Relationships xmlns="http://schemas.openxmlformats.org/package/2006/relationships"><Relationship Id="rId1" Type="http://schemas.openxmlformats.org/officeDocument/2006/relationships/theme" Target="../theme/theme3.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4106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41064"/>
          </a:xfrm>
          <a:prstGeom prst="rect">
            <a:avLst/>
          </a:prstGeom>
        </p:spPr>
        <p:txBody>
          <a:bodyPr vert="horz" lIns="91440" tIns="45720" rIns="91440" bIns="45720" rtlCol="0"/>
          <a:lstStyle>
            <a:lvl1pPr algn="r">
              <a:defRPr sz="1200"/>
            </a:lvl1pPr>
          </a:lstStyle>
          <a:p>
            <a:fld id="{D2FD408B-54A4-4906-9BDA-94DBE0B1335B}" type="datetimeFigureOut">
              <a:rPr lang="en-GB" smtClean="0"/>
              <a:t>10/10/2022</a:t>
            </a:fld>
            <a:endParaRPr lang="en-GB"/>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1" y="6456612"/>
            <a:ext cx="4302231" cy="34106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2"/>
            <a:ext cx="4302231" cy="341063"/>
          </a:xfrm>
          <a:prstGeom prst="rect">
            <a:avLst/>
          </a:prstGeom>
        </p:spPr>
        <p:txBody>
          <a:bodyPr vert="horz" lIns="91440" tIns="45720" rIns="91440" bIns="45720" rtlCol="0" anchor="b"/>
          <a:lstStyle>
            <a:lvl1pPr algn="r">
              <a:defRPr sz="1200"/>
            </a:lvl1pPr>
          </a:lstStyle>
          <a:p>
            <a:fld id="{9EBD03C8-EBB9-4436-B47D-A74A6CE472A7}" type="slidenum">
              <a:rPr lang="en-GB" smtClean="0"/>
              <a:t>‹#›</a:t>
            </a:fld>
            <a:endParaRPr lang="en-GB"/>
          </a:p>
        </p:txBody>
      </p:sp>
    </p:spTree>
    <p:extLst>
      <p:ext uri="{BB962C8B-B14F-4D97-AF65-F5344CB8AC3E}">
        <p14:creationId xmlns:p14="http://schemas.microsoft.com/office/powerpoint/2010/main" val="2771622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26.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26.xml"></Relationship></Relationship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9EBD03C8-EBB9-4436-B47D-A74A6CE472A7}" type="slidenum">
              <a:rPr lang="en-GB" smtClean="0"/>
              <a:t>26</a:t>
            </a:fld>
            <a:endParaRPr lang="en-GB"/>
          </a:p>
        </p:txBody>
      </p:sp>
    </p:spTree>
    <p:extLst>
      <p:ext uri="{BB962C8B-B14F-4D97-AF65-F5344CB8AC3E}">
        <p14:creationId xmlns:p14="http://schemas.microsoft.com/office/powerpoint/2010/main" val="328206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8636DD8F-466A-42BF-B377-CA241580E7A1}" type="datetime1">
              <a:rPr lang="en-GB" smtClean="0"/>
              <a:t>10/10/2022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3462206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63C8EF6-5EDC-48FC-A2DD-38A9CEFB0CAF}" type="datetime1">
              <a:rPr lang="en-GB" smtClean="0"/>
              <a:t>10/10/2022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255453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8566E72-2649-4032-BEE6-87D5C29902A9}" type="datetime1">
              <a:rPr lang="en-GB" smtClean="0"/>
              <a:t>10/10/2022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2569481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AD5C80F-8F6E-4FD0-80F9-B94A4B89D8FA}" type="datetime1">
              <a:rPr lang="en-GB" smtClean="0"/>
              <a:t>10/10/2022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358184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E0A79A-D6BC-40D0-BCE7-48F764A8C12E}" type="datetime1">
              <a:rPr lang="en-GB" smtClean="0"/>
              <a:t>10/10/2022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1932061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53BCD98-8B81-4695-9ABF-C9E3517EEAB9}" type="datetime1">
              <a:rPr lang="en-GB" smtClean="0"/>
              <a:t>10/10/2022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589923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7EA34D2-11C5-4205-B763-823B20200286}" type="datetime1">
              <a:rPr lang="en-GB" smtClean="0"/>
              <a:t>10/10/2022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3820568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E064E6A-27CB-4D18-8216-968592B49AA9}" type="datetime1">
              <a:rPr lang="en-GB" smtClean="0"/>
              <a:t>10/10/2022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3426386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9DEAA-0299-4CA8-AA07-4AA043990168}" type="datetime1">
              <a:rPr lang="en-GB" smtClean="0"/>
              <a:t>10/10/2022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1813829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CD89B9-9DDD-4483-92BC-465715D0E153}" type="datetime1">
              <a:rPr lang="en-GB" smtClean="0"/>
              <a:t>10/10/2022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315104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976AB8-8AC5-4517-BA36-917B0EC3FC04}" type="datetime1">
              <a:rPr lang="en-GB" smtClean="0"/>
              <a:t>10/10/2022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DF4C5A6-907B-4B48-B0B2-0290271BF9CB}" type="slidenum">
              <a:rPr lang="en-GB" smtClean="0"/>
              <a:t>‹#›</a:t>
            </a:fld>
            <a:endParaRPr lang="en-GB"/>
          </a:p>
        </p:txBody>
      </p:sp>
    </p:spTree>
    <p:extLst>
      <p:ext uri="{BB962C8B-B14F-4D97-AF65-F5344CB8AC3E}">
        <p14:creationId xmlns:p14="http://schemas.microsoft.com/office/powerpoint/2010/main" val="45365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E0F655-0771-468A-A360-9E80796CDAC3}" type="datetime1">
              <a:rPr lang="en-GB" smtClean="0"/>
              <a:t>10/10/2022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F4C5A6-907B-4B48-B0B2-0290271BF9CB}" type="slidenum">
              <a:rPr lang="en-GB" smtClean="0"/>
              <a:t>‹#›</a:t>
            </a:fld>
            <a:endParaRPr lang="en-GB"/>
          </a:p>
        </p:txBody>
      </p:sp>
    </p:spTree>
    <p:extLst>
      <p:ext uri="{BB962C8B-B14F-4D97-AF65-F5344CB8AC3E}">
        <p14:creationId xmlns:p14="http://schemas.microsoft.com/office/powerpoint/2010/main" val="2412943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2" Type="http://schemas.openxmlformats.org/officeDocument/2006/relationships/notesSlide" Target="../notesSlides/notesSlide26.xml"></Relationship><Relationship Id="rId1" Type="http://schemas.openxmlformats.org/officeDocument/2006/relationships/slideLayout" Target="../slideLayouts/slideLayout2.xml"></Relationshi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Chapter 02 – Computer Evolution and Performance</a:t>
            </a:r>
            <a:endParaRPr lang="en-GB" dirty="0"/>
          </a:p>
        </p:txBody>
      </p:sp>
      <p:sp>
        <p:nvSpPr>
          <p:cNvPr id="3" name="Subtitle 2"/>
          <p:cNvSpPr>
            <a:spLocks noGrp="1"/>
          </p:cNvSpPr>
          <p:nvPr>
            <p:ph type="subTitle" idx="1"/>
          </p:nvPr>
        </p:nvSpPr>
        <p:spPr/>
        <p:txBody>
          <a:bodyPr/>
          <a:lstStyle/>
          <a:p>
            <a:r>
              <a:rPr lang="en-GB" dirty="0" smtClean="0"/>
              <a:t>Week – 03</a:t>
            </a:r>
          </a:p>
          <a:p>
            <a:r>
              <a:rPr lang="en-GB" smtClean="0"/>
              <a:t>Feb 19-03-2018</a:t>
            </a:r>
            <a:endParaRPr lang="en-GB" dirty="0" smtClean="0"/>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a:t>
            </a:fld>
            <a:endParaRPr lang="en-GB"/>
          </a:p>
        </p:txBody>
      </p:sp>
    </p:spTree>
    <p:extLst>
      <p:ext uri="{BB962C8B-B14F-4D97-AF65-F5344CB8AC3E}">
        <p14:creationId xmlns:p14="http://schemas.microsoft.com/office/powerpoint/2010/main" val="3240941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Techniques For Improved Processor Speed</a:t>
            </a:r>
            <a:endParaRPr lang="en-GB" dirty="0"/>
          </a:p>
        </p:txBody>
      </p:sp>
      <p:sp>
        <p:nvSpPr>
          <p:cNvPr id="3" name="Content Placeholder 2"/>
          <p:cNvSpPr>
            <a:spLocks noGrp="1"/>
          </p:cNvSpPr>
          <p:nvPr>
            <p:ph idx="1"/>
          </p:nvPr>
        </p:nvSpPr>
        <p:spPr>
          <a:xfrm>
            <a:off x="838200" y="1616364"/>
            <a:ext cx="10515600" cy="4839027"/>
          </a:xfrm>
        </p:spPr>
        <p:txBody>
          <a:bodyPr>
            <a:normAutofit lnSpcReduction="10000"/>
          </a:bodyPr>
          <a:lstStyle/>
          <a:p>
            <a:pPr algn="just"/>
            <a:r>
              <a:rPr lang="en-GB" dirty="0" smtClean="0"/>
              <a:t>The raw speed of microprocessor will not achieve its potential unless it is fed a constant stream of work to do in the form of </a:t>
            </a:r>
            <a:r>
              <a:rPr lang="en-GB" u="sng" dirty="0" smtClean="0"/>
              <a:t>computer instructions</a:t>
            </a:r>
            <a:r>
              <a:rPr lang="en-GB" dirty="0" smtClean="0"/>
              <a:t>. That is the processor </a:t>
            </a:r>
            <a:r>
              <a:rPr lang="en-GB" b="1" dirty="0" smtClean="0"/>
              <a:t>idle time</a:t>
            </a:r>
            <a:r>
              <a:rPr lang="en-GB" dirty="0" smtClean="0"/>
              <a:t> should be reduced.</a:t>
            </a:r>
          </a:p>
          <a:p>
            <a:pPr algn="just">
              <a:buFont typeface="Wingdings" panose="05000000000000000000" pitchFamily="2" charset="2"/>
              <a:buChar char="§"/>
            </a:pPr>
            <a:r>
              <a:rPr lang="en-GB" b="1" dirty="0" smtClean="0"/>
              <a:t>Multitasking</a:t>
            </a:r>
            <a:r>
              <a:rPr lang="en-GB" dirty="0" smtClean="0"/>
              <a:t> means it could run multiple programs at the same time.</a:t>
            </a:r>
          </a:p>
          <a:p>
            <a:pPr algn="just">
              <a:buFont typeface="Wingdings" panose="05000000000000000000" pitchFamily="2" charset="2"/>
              <a:buChar char="§"/>
            </a:pPr>
            <a:r>
              <a:rPr lang="en-GB" b="1" dirty="0" smtClean="0"/>
              <a:t>Superscalar</a:t>
            </a:r>
            <a:r>
              <a:rPr lang="en-GB" dirty="0" smtClean="0"/>
              <a:t> technology allows multiple instruction to execute in parallel. So the CPU executes several instruction during a clock cycle.</a:t>
            </a:r>
            <a:endParaRPr lang="en-GB" b="1" dirty="0" smtClean="0"/>
          </a:p>
          <a:p>
            <a:pPr algn="just">
              <a:buFont typeface="Wingdings" panose="05000000000000000000" pitchFamily="2" charset="2"/>
              <a:buChar char="Ø"/>
            </a:pPr>
            <a:r>
              <a:rPr lang="en-GB" dirty="0" smtClean="0"/>
              <a:t>The organizational techniques for feeding the processor are following</a:t>
            </a:r>
            <a:r>
              <a:rPr lang="en-GB" sz="1800" b="1" dirty="0" smtClean="0"/>
              <a:t>:</a:t>
            </a:r>
            <a:endParaRPr lang="en-GB" b="1" dirty="0" smtClean="0"/>
          </a:p>
          <a:p>
            <a:pPr marL="514350" indent="-514350">
              <a:buFont typeface="+mj-lt"/>
              <a:buAutoNum type="arabicPeriod"/>
            </a:pPr>
            <a:r>
              <a:rPr lang="en-GB" i="1" dirty="0" smtClean="0"/>
              <a:t>Pipelining</a:t>
            </a:r>
          </a:p>
          <a:p>
            <a:pPr marL="514350" indent="-514350">
              <a:buFont typeface="+mj-lt"/>
              <a:buAutoNum type="arabicPeriod"/>
            </a:pPr>
            <a:r>
              <a:rPr lang="en-GB" i="1" dirty="0" smtClean="0"/>
              <a:t>Branch prediction</a:t>
            </a:r>
          </a:p>
          <a:p>
            <a:pPr marL="514350" indent="-514350">
              <a:buFont typeface="+mj-lt"/>
              <a:buAutoNum type="arabicPeriod"/>
            </a:pPr>
            <a:r>
              <a:rPr lang="en-GB" i="1" dirty="0" smtClean="0"/>
              <a:t>Data flow analysis</a:t>
            </a:r>
          </a:p>
          <a:p>
            <a:pPr marL="514350" indent="-514350">
              <a:buFont typeface="+mj-lt"/>
              <a:buAutoNum type="arabicPeriod"/>
            </a:pPr>
            <a:r>
              <a:rPr lang="en-GB" i="1" dirty="0" smtClean="0"/>
              <a:t>Speculative execution</a:t>
            </a:r>
          </a:p>
          <a:p>
            <a:pPr algn="just"/>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10</a:t>
            </a:fld>
            <a:endParaRPr lang="en-GB"/>
          </a:p>
        </p:txBody>
      </p:sp>
      <p:sp>
        <p:nvSpPr>
          <p:cNvPr id="5" name="TextBox 4"/>
          <p:cNvSpPr txBox="1"/>
          <p:nvPr/>
        </p:nvSpPr>
        <p:spPr>
          <a:xfrm>
            <a:off x="838200" y="365125"/>
            <a:ext cx="2039726" cy="461665"/>
          </a:xfrm>
          <a:prstGeom prst="rect">
            <a:avLst/>
          </a:prstGeom>
          <a:noFill/>
        </p:spPr>
        <p:txBody>
          <a:bodyPr wrap="none" rtlCol="0">
            <a:spAutoFit/>
          </a:bodyPr>
          <a:lstStyle/>
          <a:p>
            <a:r>
              <a:rPr lang="en-GB" sz="2400" b="1" dirty="0" smtClean="0"/>
              <a:t>Organizational</a:t>
            </a:r>
            <a:endParaRPr lang="en-GB" sz="2400" b="1" dirty="0"/>
          </a:p>
        </p:txBody>
      </p:sp>
    </p:spTree>
    <p:extLst>
      <p:ext uri="{BB962C8B-B14F-4D97-AF65-F5344CB8AC3E}">
        <p14:creationId xmlns:p14="http://schemas.microsoft.com/office/powerpoint/2010/main" val="116419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558"/>
            <a:ext cx="10515600" cy="5909481"/>
          </a:xfrm>
        </p:spPr>
        <p:txBody>
          <a:bodyPr>
            <a:normAutofit fontScale="92500"/>
          </a:bodyPr>
          <a:lstStyle/>
          <a:p>
            <a:pPr marL="514350" indent="-514350" algn="just">
              <a:buFont typeface="+mj-lt"/>
              <a:buAutoNum type="arabicPeriod"/>
            </a:pPr>
            <a:r>
              <a:rPr lang="en-GB" b="1" dirty="0" smtClean="0"/>
              <a:t>Pipelining:</a:t>
            </a:r>
            <a:r>
              <a:rPr lang="en-GB" dirty="0" smtClean="0"/>
              <a:t> With pipelining, </a:t>
            </a:r>
            <a:r>
              <a:rPr lang="en-GB" u="sng" dirty="0" smtClean="0"/>
              <a:t>a processor can simultaneously work on multiple instructions</a:t>
            </a:r>
            <a:r>
              <a:rPr lang="en-GB" dirty="0" smtClean="0"/>
              <a:t>. The processor overlaps operations e.g. while one instruction is being executed, the computer is decoding the next instruction. (instruction fetch -&gt; Decode -&gt; Execute)</a:t>
            </a:r>
          </a:p>
          <a:p>
            <a:pPr marL="514350" indent="-514350" algn="just">
              <a:buFont typeface="+mj-lt"/>
              <a:buAutoNum type="arabicPeriod"/>
            </a:pPr>
            <a:r>
              <a:rPr lang="en-GB" b="1" dirty="0" smtClean="0"/>
              <a:t>Branch prediction:</a:t>
            </a:r>
            <a:r>
              <a:rPr lang="en-GB" dirty="0" smtClean="0"/>
              <a:t> </a:t>
            </a:r>
            <a:r>
              <a:rPr lang="en-GB" u="sng" dirty="0" smtClean="0"/>
              <a:t>The processor looks ahead</a:t>
            </a:r>
            <a:r>
              <a:rPr lang="en-GB" dirty="0" smtClean="0"/>
              <a:t> in the instruction coded fetched from memory </a:t>
            </a:r>
            <a:r>
              <a:rPr lang="en-GB" u="sng" dirty="0" smtClean="0"/>
              <a:t>and predicts which branches, or groups of instructions, are likely to be processed next</a:t>
            </a:r>
            <a:r>
              <a:rPr lang="en-GB" dirty="0" smtClean="0"/>
              <a:t>. This increases the amount of work available for the processor to execute. (if-then-else statements)</a:t>
            </a:r>
          </a:p>
          <a:p>
            <a:pPr marL="514350" indent="-514350" algn="just">
              <a:buFont typeface="+mj-lt"/>
              <a:buAutoNum type="arabicPeriod"/>
            </a:pPr>
            <a:r>
              <a:rPr lang="en-GB" b="1" dirty="0" smtClean="0"/>
              <a:t>Data flow analysis: </a:t>
            </a:r>
            <a:r>
              <a:rPr lang="en-GB" dirty="0"/>
              <a:t> </a:t>
            </a:r>
            <a:r>
              <a:rPr lang="en-GB" u="sng" dirty="0" smtClean="0"/>
              <a:t>To determine </a:t>
            </a:r>
            <a:r>
              <a:rPr lang="en-GB" u="sng" dirty="0"/>
              <a:t>those parts of a program to which a particular value assigned to a variable might </a:t>
            </a:r>
            <a:r>
              <a:rPr lang="en-GB" u="sng" dirty="0" smtClean="0"/>
              <a:t>propagate</a:t>
            </a:r>
            <a:r>
              <a:rPr lang="en-GB" dirty="0" smtClean="0"/>
              <a:t>. </a:t>
            </a:r>
            <a:r>
              <a:rPr lang="en-GB" dirty="0"/>
              <a:t>A </a:t>
            </a:r>
            <a:r>
              <a:rPr lang="en-GB" b="1" dirty="0" smtClean="0"/>
              <a:t>data</a:t>
            </a:r>
            <a:r>
              <a:rPr lang="en-GB" dirty="0" smtClean="0"/>
              <a:t>-</a:t>
            </a:r>
            <a:r>
              <a:rPr lang="en-GB" b="1" dirty="0" smtClean="0"/>
              <a:t>flow </a:t>
            </a:r>
            <a:r>
              <a:rPr lang="en-GB" b="1" dirty="0"/>
              <a:t>analysis</a:t>
            </a:r>
            <a:r>
              <a:rPr lang="en-GB" dirty="0"/>
              <a:t> is </a:t>
            </a:r>
            <a:r>
              <a:rPr lang="en-GB" u="sng" dirty="0"/>
              <a:t>reaching</a:t>
            </a:r>
            <a:r>
              <a:rPr lang="en-GB" dirty="0"/>
              <a:t> definitions.</a:t>
            </a:r>
            <a:r>
              <a:rPr lang="en-GB" dirty="0" smtClean="0"/>
              <a:t> This prevents unnecessary delay.</a:t>
            </a:r>
          </a:p>
          <a:p>
            <a:pPr marL="514350" indent="-514350" algn="just">
              <a:buFont typeface="+mj-lt"/>
              <a:buAutoNum type="arabicPeriod"/>
            </a:pPr>
            <a:r>
              <a:rPr lang="en-GB" b="1" dirty="0" smtClean="0"/>
              <a:t>Speculative execution:</a:t>
            </a:r>
            <a:r>
              <a:rPr lang="en-GB" dirty="0" smtClean="0"/>
              <a:t> Using branch prediction and data flow analysis, some </a:t>
            </a:r>
            <a:r>
              <a:rPr lang="en-GB" u="sng" dirty="0" smtClean="0"/>
              <a:t>processor speculatively (secretly) execute instruction ahead of their appearance</a:t>
            </a:r>
            <a:r>
              <a:rPr lang="en-GB" dirty="0" smtClean="0"/>
              <a:t> in the program execution, holding the results in temporary locations. (parallel instruction computing)</a:t>
            </a:r>
            <a:endParaRPr lang="en-GB" b="1" dirty="0"/>
          </a:p>
        </p:txBody>
      </p:sp>
      <p:sp>
        <p:nvSpPr>
          <p:cNvPr id="4" name="Slide Number Placeholder 3"/>
          <p:cNvSpPr>
            <a:spLocks noGrp="1"/>
          </p:cNvSpPr>
          <p:nvPr>
            <p:ph type="sldNum" sz="quarter" idx="12"/>
          </p:nvPr>
        </p:nvSpPr>
        <p:spPr/>
        <p:txBody>
          <a:bodyPr/>
          <a:lstStyle/>
          <a:p>
            <a:fld id="{FF6A988D-A4DE-49B7-BAE8-9C35ACFE524A}" type="slidenum">
              <a:rPr lang="en-GB" smtClean="0"/>
              <a:t>11</a:t>
            </a:fld>
            <a:endParaRPr lang="en-GB"/>
          </a:p>
        </p:txBody>
      </p:sp>
      <p:cxnSp>
        <p:nvCxnSpPr>
          <p:cNvPr id="5" name="Straight Arrow Connector 4"/>
          <p:cNvCxnSpPr/>
          <p:nvPr/>
        </p:nvCxnSpPr>
        <p:spPr>
          <a:xfrm>
            <a:off x="5486400" y="1856096"/>
            <a:ext cx="1774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3063" y="1856096"/>
            <a:ext cx="1364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070275" y="4429496"/>
            <a:ext cx="2003818" cy="369332"/>
          </a:xfrm>
          <a:prstGeom prst="rect">
            <a:avLst/>
          </a:prstGeom>
          <a:noFill/>
        </p:spPr>
        <p:txBody>
          <a:bodyPr wrap="none" rtlCol="0">
            <a:spAutoFit/>
          </a:bodyPr>
          <a:lstStyle/>
          <a:p>
            <a:r>
              <a:rPr lang="en-GB" u="sng" dirty="0" smtClean="0"/>
              <a:t>Control Flow Graph</a:t>
            </a:r>
            <a:endParaRPr lang="en-GB" u="sng" dirty="0"/>
          </a:p>
        </p:txBody>
      </p:sp>
    </p:spTree>
    <p:extLst>
      <p:ext uri="{BB962C8B-B14F-4D97-AF65-F5344CB8AC3E}">
        <p14:creationId xmlns:p14="http://schemas.microsoft.com/office/powerpoint/2010/main" val="738408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Performance Balance</a:t>
            </a:r>
            <a:endParaRPr lang="en-GB" dirty="0"/>
          </a:p>
        </p:txBody>
      </p:sp>
      <p:sp>
        <p:nvSpPr>
          <p:cNvPr id="3" name="Content Placeholder 2"/>
          <p:cNvSpPr>
            <a:spLocks noGrp="1"/>
          </p:cNvSpPr>
          <p:nvPr>
            <p:ph idx="1"/>
          </p:nvPr>
        </p:nvSpPr>
        <p:spPr>
          <a:xfrm>
            <a:off x="838200" y="1542197"/>
            <a:ext cx="10515600" cy="4940490"/>
          </a:xfrm>
        </p:spPr>
        <p:txBody>
          <a:bodyPr>
            <a:normAutofit/>
          </a:bodyPr>
          <a:lstStyle/>
          <a:p>
            <a:r>
              <a:rPr lang="en-US" dirty="0" smtClean="0"/>
              <a:t>Processor speed has increased.</a:t>
            </a:r>
          </a:p>
          <a:p>
            <a:r>
              <a:rPr lang="en-US" dirty="0" smtClean="0"/>
              <a:t>Memory capacity has increased.</a:t>
            </a:r>
          </a:p>
          <a:p>
            <a:r>
              <a:rPr lang="en-US" dirty="0" smtClean="0"/>
              <a:t>Memory speed lags behind processor speed.</a:t>
            </a:r>
          </a:p>
          <a:p>
            <a:pPr algn="just"/>
            <a:r>
              <a:rPr lang="en-US" dirty="0" smtClean="0"/>
              <a:t>This means that the speed with which data can be transferred between main memory and the processor has lagged badly.</a:t>
            </a:r>
          </a:p>
          <a:p>
            <a:pPr algn="just"/>
            <a:r>
              <a:rPr lang="en-US" dirty="0" smtClean="0"/>
              <a:t>If memory or the pathway fails to keep pace with the processor’s insistent processing demands, the processor stalls in a </a:t>
            </a:r>
            <a:r>
              <a:rPr lang="en-US" u="sng" dirty="0" smtClean="0"/>
              <a:t>wait state</a:t>
            </a:r>
            <a:r>
              <a:rPr lang="en-US" dirty="0" smtClean="0"/>
              <a:t>, and valuable processing time is lost.</a:t>
            </a:r>
          </a:p>
          <a:p>
            <a:pPr algn="just"/>
            <a:r>
              <a:rPr lang="en-US" dirty="0" smtClean="0"/>
              <a:t>The </a:t>
            </a:r>
            <a:r>
              <a:rPr lang="en-US" u="sng" dirty="0" smtClean="0"/>
              <a:t>Key</a:t>
            </a:r>
            <a:r>
              <a:rPr lang="en-US" dirty="0" smtClean="0"/>
              <a:t> to tackle this problem is to </a:t>
            </a:r>
            <a:r>
              <a:rPr lang="en-GB" b="1" dirty="0" smtClean="0"/>
              <a:t>look for a performance balance</a:t>
            </a:r>
            <a:r>
              <a:rPr lang="en-GB" dirty="0" smtClean="0"/>
              <a:t> between processor component, main memory, I/O devices and buses.</a:t>
            </a:r>
            <a:endParaRPr lang="en-US" dirty="0" smtClean="0"/>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12</a:t>
            </a:fld>
            <a:endParaRPr lang="en-GB"/>
          </a:p>
        </p:txBody>
      </p:sp>
    </p:spTree>
    <p:extLst>
      <p:ext uri="{BB962C8B-B14F-4D97-AF65-F5344CB8AC3E}">
        <p14:creationId xmlns:p14="http://schemas.microsoft.com/office/powerpoint/2010/main" val="17501694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Logic and Memory Performance GAP</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13</a:t>
            </a:fld>
            <a:endParaRPr lang="en-GB"/>
          </a:p>
        </p:txBody>
      </p:sp>
      <p:pic>
        <p:nvPicPr>
          <p:cNvPr id="5" name="Content Placeholder 4"/>
          <p:cNvPicPr>
            <a:picLocks noGrp="1" noChangeAspect="1" noChangeArrowheads="1"/>
          </p:cNvPicPr>
          <p:nvPr>
            <p:ph idx="1"/>
          </p:nvPr>
        </p:nvPicPr>
        <p:blipFill>
          <a:blip r:embed="rId2"/>
          <a:srcRect b="15028"/>
          <a:stretch>
            <a:fillRect/>
          </a:stretch>
        </p:blipFill>
        <p:spPr bwMode="auto">
          <a:xfrm>
            <a:off x="2564688" y="1690688"/>
            <a:ext cx="7062623" cy="4665662"/>
          </a:xfrm>
          <a:prstGeom prst="rect">
            <a:avLst/>
          </a:prstGeom>
          <a:noFill/>
          <a:ln w="9525">
            <a:noFill/>
            <a:miter lim="800000"/>
            <a:headEnd/>
            <a:tailEnd/>
          </a:ln>
          <a:effectLst/>
        </p:spPr>
      </p:pic>
    </p:spTree>
    <p:extLst>
      <p:ext uri="{BB962C8B-B14F-4D97-AF65-F5344CB8AC3E}">
        <p14:creationId xmlns:p14="http://schemas.microsoft.com/office/powerpoint/2010/main" val="2979525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Ways to Achieve ‘Performance Balance’ (Memory)</a:t>
            </a:r>
            <a:endParaRPr lang="en-GB" sz="4000" dirty="0"/>
          </a:p>
        </p:txBody>
      </p:sp>
      <p:sp>
        <p:nvSpPr>
          <p:cNvPr id="3" name="Content Placeholder 2"/>
          <p:cNvSpPr>
            <a:spLocks noGrp="1"/>
          </p:cNvSpPr>
          <p:nvPr>
            <p:ph idx="1"/>
          </p:nvPr>
        </p:nvSpPr>
        <p:spPr>
          <a:xfrm>
            <a:off x="838200" y="1569494"/>
            <a:ext cx="10515600" cy="4954136"/>
          </a:xfrm>
        </p:spPr>
        <p:txBody>
          <a:bodyPr>
            <a:normAutofit/>
          </a:bodyPr>
          <a:lstStyle/>
          <a:p>
            <a:pPr algn="just"/>
            <a:r>
              <a:rPr lang="en-GB" u="sng" dirty="0" smtClean="0"/>
              <a:t>Performance balance</a:t>
            </a:r>
            <a:r>
              <a:rPr lang="en-GB" dirty="0" smtClean="0"/>
              <a:t> is a need to adjust the organization and architecture to compensate for the mismatch among the capabilities of the various components.</a:t>
            </a:r>
          </a:p>
          <a:p>
            <a:pPr algn="just"/>
            <a:r>
              <a:rPr lang="en-GB" dirty="0" smtClean="0"/>
              <a:t>Here are the solution of ‘performance balance’ in memory aspect:</a:t>
            </a:r>
          </a:p>
          <a:p>
            <a:pPr marL="514350" indent="-514350" algn="just">
              <a:buFont typeface="+mj-lt"/>
              <a:buAutoNum type="arabicPeriod"/>
            </a:pPr>
            <a:r>
              <a:rPr lang="en-GB" dirty="0" smtClean="0"/>
              <a:t>Increase the number of bits retrieved at one time by making DRAMs ‘wider’ rather than ‘deeper’.</a:t>
            </a:r>
          </a:p>
          <a:p>
            <a:pPr marL="514350" indent="-514350" algn="just">
              <a:buFont typeface="+mj-lt"/>
              <a:buAutoNum type="arabicPeriod"/>
            </a:pPr>
            <a:r>
              <a:rPr lang="en-GB" dirty="0" smtClean="0"/>
              <a:t>Change the DRAM interface by including a cache as </a:t>
            </a:r>
            <a:r>
              <a:rPr lang="en-GB" u="sng" dirty="0" smtClean="0"/>
              <a:t>buffer memory</a:t>
            </a:r>
            <a:r>
              <a:rPr lang="en-GB" dirty="0" smtClean="0"/>
              <a:t>.</a:t>
            </a:r>
          </a:p>
          <a:p>
            <a:pPr marL="514350" indent="-514350" algn="just">
              <a:buFont typeface="+mj-lt"/>
              <a:buAutoNum type="arabicPeriod"/>
            </a:pPr>
            <a:r>
              <a:rPr lang="en-GB" dirty="0" smtClean="0"/>
              <a:t>Reduce the frequency of ‘memory access’ by adding more complex caches and caches on the processor chip.</a:t>
            </a:r>
          </a:p>
          <a:p>
            <a:pPr marL="514350" indent="-514350" algn="just">
              <a:buFont typeface="+mj-lt"/>
              <a:buAutoNum type="arabicPeriod"/>
            </a:pPr>
            <a:r>
              <a:rPr lang="en-GB" dirty="0" smtClean="0"/>
              <a:t>Increase the interconnection bandwidth by using higher-speed buses and a hierarchy of buses.</a:t>
            </a:r>
          </a:p>
          <a:p>
            <a:pPr algn="just"/>
            <a:endParaRPr lang="en-GB" dirty="0" smtClean="0"/>
          </a:p>
          <a:p>
            <a:pPr algn="just"/>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14</a:t>
            </a:fld>
            <a:endParaRPr lang="en-GB"/>
          </a:p>
        </p:txBody>
      </p:sp>
    </p:spTree>
    <p:extLst>
      <p:ext uri="{BB962C8B-B14F-4D97-AF65-F5344CB8AC3E}">
        <p14:creationId xmlns:p14="http://schemas.microsoft.com/office/powerpoint/2010/main" val="19790545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Ways to Achieve ‘Performance Balance’ (I/O)</a:t>
            </a:r>
            <a:endParaRPr lang="en-GB" dirty="0"/>
          </a:p>
        </p:txBody>
      </p:sp>
      <p:sp>
        <p:nvSpPr>
          <p:cNvPr id="3" name="Content Placeholder 2"/>
          <p:cNvSpPr>
            <a:spLocks noGrp="1"/>
          </p:cNvSpPr>
          <p:nvPr>
            <p:ph idx="1"/>
          </p:nvPr>
        </p:nvSpPr>
        <p:spPr/>
        <p:txBody>
          <a:bodyPr/>
          <a:lstStyle/>
          <a:p>
            <a:pPr algn="just"/>
            <a:r>
              <a:rPr lang="en-GB" dirty="0" smtClean="0"/>
              <a:t>The </a:t>
            </a:r>
            <a:r>
              <a:rPr lang="en-GB" dirty="0" err="1" smtClean="0"/>
              <a:t>Input/Output</a:t>
            </a:r>
            <a:r>
              <a:rPr lang="en-GB" dirty="0" smtClean="0"/>
              <a:t> (I/O) devices create tremendous data throughput demands. </a:t>
            </a:r>
            <a:r>
              <a:rPr lang="en-GB" b="1" dirty="0" smtClean="0"/>
              <a:t>Throughput</a:t>
            </a:r>
            <a:r>
              <a:rPr lang="en-GB" dirty="0" smtClean="0"/>
              <a:t> is the amount of data moved in a given time.</a:t>
            </a:r>
          </a:p>
          <a:p>
            <a:pPr algn="just"/>
            <a:r>
              <a:rPr lang="en-GB" dirty="0" smtClean="0"/>
              <a:t>The processor can handle this data all at once, but there remains the problem of getting that data moved between processor &amp; peripherals</a:t>
            </a:r>
            <a:r>
              <a:rPr lang="en-GB" sz="2400" dirty="0" smtClean="0"/>
              <a:t>.</a:t>
            </a:r>
          </a:p>
          <a:p>
            <a:pPr algn="just"/>
            <a:r>
              <a:rPr lang="en-GB" dirty="0" smtClean="0"/>
              <a:t>Here are the solution of ‘performance balance’ in I/O aspect:</a:t>
            </a:r>
          </a:p>
          <a:p>
            <a:pPr marL="514350" indent="-514350" algn="just">
              <a:buFont typeface="+mj-lt"/>
              <a:buAutoNum type="arabicPeriod"/>
            </a:pPr>
            <a:r>
              <a:rPr lang="en-GB" dirty="0" smtClean="0"/>
              <a:t>Include cache and buffer schemes. Once buffer is filled, send it all at once to CPU.</a:t>
            </a:r>
          </a:p>
          <a:p>
            <a:pPr marL="514350" indent="-514350" algn="just">
              <a:buFont typeface="+mj-lt"/>
              <a:buAutoNum type="arabicPeriod"/>
            </a:pPr>
            <a:r>
              <a:rPr lang="en-GB" dirty="0" smtClean="0"/>
              <a:t>Use high speed interconnection buses and a hierarchy of buses.</a:t>
            </a:r>
          </a:p>
          <a:p>
            <a:pPr marL="514350" indent="-514350" algn="just">
              <a:buFont typeface="+mj-lt"/>
              <a:buAutoNum type="arabicPeriod"/>
            </a:pPr>
            <a:r>
              <a:rPr lang="en-GB" dirty="0" smtClean="0"/>
              <a:t>Use-multiple-processor configurations to meet the I/O demands.</a:t>
            </a:r>
          </a:p>
          <a:p>
            <a:pPr algn="just"/>
            <a:endParaRPr lang="en-GB" dirty="0" smtClean="0"/>
          </a:p>
          <a:p>
            <a:pPr algn="just"/>
            <a:endParaRPr lang="en-GB" dirty="0" smtClean="0"/>
          </a:p>
          <a:p>
            <a:pPr algn="just"/>
            <a:endParaRPr lang="en-GB" dirty="0" smtClean="0"/>
          </a:p>
          <a:p>
            <a:pPr algn="just"/>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15</a:t>
            </a:fld>
            <a:endParaRPr lang="en-GB"/>
          </a:p>
        </p:txBody>
      </p:sp>
    </p:spTree>
    <p:extLst>
      <p:ext uri="{BB962C8B-B14F-4D97-AF65-F5344CB8AC3E}">
        <p14:creationId xmlns:p14="http://schemas.microsoft.com/office/powerpoint/2010/main" val="198762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Typical I/O Devices ‘Data Rates’</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16</a:t>
            </a:fld>
            <a:endParaRPr lang="en-GB"/>
          </a:p>
        </p:txBody>
      </p:sp>
      <p:pic>
        <p:nvPicPr>
          <p:cNvPr id="5" name="Content Placeholder 4"/>
          <p:cNvPicPr>
            <a:picLocks noGrp="1" noChangeAspect="1" noChangeArrowheads="1"/>
          </p:cNvPicPr>
          <p:nvPr>
            <p:ph idx="1"/>
          </p:nvPr>
        </p:nvPicPr>
        <p:blipFill>
          <a:blip r:embed="rId2"/>
          <a:srcRect b="9767"/>
          <a:stretch>
            <a:fillRect/>
          </a:stretch>
        </p:blipFill>
        <p:spPr bwMode="auto">
          <a:xfrm>
            <a:off x="1883391" y="1343032"/>
            <a:ext cx="8434317" cy="5378443"/>
          </a:xfrm>
          <a:prstGeom prst="rect">
            <a:avLst/>
          </a:prstGeom>
          <a:noFill/>
          <a:ln w="9525">
            <a:noFill/>
            <a:miter lim="800000"/>
            <a:headEnd/>
            <a:tailEnd/>
          </a:ln>
          <a:effectLst/>
        </p:spPr>
      </p:pic>
    </p:spTree>
    <p:extLst>
      <p:ext uri="{BB962C8B-B14F-4D97-AF65-F5344CB8AC3E}">
        <p14:creationId xmlns:p14="http://schemas.microsoft.com/office/powerpoint/2010/main" val="38330892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800" dirty="0" smtClean="0"/>
              <a:t>HDW Approaches to Increasing the ‘Processor Speed’</a:t>
            </a:r>
            <a:endParaRPr lang="en-GB" sz="3800" dirty="0"/>
          </a:p>
        </p:txBody>
      </p:sp>
      <p:sp>
        <p:nvSpPr>
          <p:cNvPr id="3" name="Content Placeholder 2"/>
          <p:cNvSpPr>
            <a:spLocks noGrp="1"/>
          </p:cNvSpPr>
          <p:nvPr>
            <p:ph idx="1"/>
          </p:nvPr>
        </p:nvSpPr>
        <p:spPr>
          <a:xfrm>
            <a:off x="838200" y="1825624"/>
            <a:ext cx="10515600" cy="4752597"/>
          </a:xfrm>
        </p:spPr>
        <p:txBody>
          <a:bodyPr>
            <a:normAutofit/>
          </a:bodyPr>
          <a:lstStyle/>
          <a:p>
            <a:r>
              <a:rPr lang="en-GB" dirty="0" smtClean="0"/>
              <a:t>There are three approaches to achieving increased processor speed:</a:t>
            </a:r>
          </a:p>
          <a:p>
            <a:pPr marL="514350" indent="-514350" algn="just">
              <a:buFont typeface="+mj-lt"/>
              <a:buAutoNum type="arabicPeriod"/>
            </a:pPr>
            <a:r>
              <a:rPr lang="en-GB" dirty="0" smtClean="0"/>
              <a:t>Increase the hardware speed of the processor due to shrinking the size of the logic gates on the processor chip, so that more gates can be packed together more tightly, thus the propagation time for signals is reduced.</a:t>
            </a:r>
          </a:p>
          <a:p>
            <a:pPr marL="514350" indent="-514350" algn="just">
              <a:buFont typeface="+mj-lt"/>
              <a:buAutoNum type="arabicPeriod"/>
            </a:pPr>
            <a:r>
              <a:rPr lang="en-GB" dirty="0" smtClean="0"/>
              <a:t>Increase the size and speed of caches between the processor and main memory by dedicating a portion of the processor chip itself to the cache, cache access time drops significantly.</a:t>
            </a:r>
          </a:p>
          <a:p>
            <a:pPr marL="514350" indent="-514350" algn="just">
              <a:buFont typeface="+mj-lt"/>
              <a:buAutoNum type="arabicPeriod"/>
            </a:pPr>
            <a:r>
              <a:rPr lang="en-GB" dirty="0" smtClean="0"/>
              <a:t>Change the processor organization and architecture that increases the effective speed of instruction execution by using multi-core CPUs, and by placing multiple ALUs to allow ‘parallel processing’. </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17</a:t>
            </a:fld>
            <a:endParaRPr lang="en-GB"/>
          </a:p>
        </p:txBody>
      </p:sp>
      <p:sp>
        <p:nvSpPr>
          <p:cNvPr id="5" name="TextBox 4"/>
          <p:cNvSpPr txBox="1"/>
          <p:nvPr/>
        </p:nvSpPr>
        <p:spPr>
          <a:xfrm>
            <a:off x="838200" y="365125"/>
            <a:ext cx="1833707" cy="461665"/>
          </a:xfrm>
          <a:prstGeom prst="rect">
            <a:avLst/>
          </a:prstGeom>
          <a:noFill/>
        </p:spPr>
        <p:txBody>
          <a:bodyPr wrap="none" rtlCol="0">
            <a:spAutoFit/>
          </a:bodyPr>
          <a:lstStyle/>
          <a:p>
            <a:r>
              <a:rPr lang="en-GB" sz="2400" b="1" dirty="0" smtClean="0"/>
              <a:t>Architectural</a:t>
            </a:r>
            <a:endParaRPr lang="en-GB" sz="2400" b="1" dirty="0"/>
          </a:p>
        </p:txBody>
      </p:sp>
    </p:spTree>
    <p:extLst>
      <p:ext uri="{BB962C8B-B14F-4D97-AF65-F5344CB8AC3E}">
        <p14:creationId xmlns:p14="http://schemas.microsoft.com/office/powerpoint/2010/main" val="1642905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800" dirty="0" smtClean="0"/>
              <a:t>Problems with Increased Clock Speed &amp; Logic Density</a:t>
            </a:r>
            <a:endParaRPr lang="en-GB" sz="3800" dirty="0"/>
          </a:p>
        </p:txBody>
      </p:sp>
      <p:sp>
        <p:nvSpPr>
          <p:cNvPr id="3" name="Content Placeholder 2"/>
          <p:cNvSpPr>
            <a:spLocks noGrp="1"/>
          </p:cNvSpPr>
          <p:nvPr>
            <p:ph idx="1"/>
          </p:nvPr>
        </p:nvSpPr>
        <p:spPr>
          <a:xfrm>
            <a:off x="838200" y="1555844"/>
            <a:ext cx="10515600" cy="4800505"/>
          </a:xfrm>
        </p:spPr>
        <p:txBody>
          <a:bodyPr>
            <a:normAutofit/>
          </a:bodyPr>
          <a:lstStyle/>
          <a:p>
            <a:pPr algn="just"/>
            <a:r>
              <a:rPr lang="en-GB" dirty="0" smtClean="0"/>
              <a:t>Increasing the processor </a:t>
            </a:r>
            <a:r>
              <a:rPr lang="en-GB" u="sng" dirty="0" smtClean="0"/>
              <a:t>clock rate</a:t>
            </a:r>
            <a:r>
              <a:rPr lang="en-GB" dirty="0" smtClean="0"/>
              <a:t> means that individual operations are executed more rapidly. (MHz to GHz transition)</a:t>
            </a:r>
          </a:p>
          <a:p>
            <a:pPr algn="just"/>
            <a:r>
              <a:rPr lang="en-GB" dirty="0" smtClean="0"/>
              <a:t>However, as clock speed and logic density increase, following problems become more significant:</a:t>
            </a:r>
          </a:p>
          <a:p>
            <a:pPr marL="514350" indent="-514350" algn="just">
              <a:buFont typeface="+mj-lt"/>
              <a:buAutoNum type="arabicPeriod"/>
            </a:pPr>
            <a:r>
              <a:rPr lang="en-GB" b="1" dirty="0" smtClean="0"/>
              <a:t>Power: </a:t>
            </a:r>
            <a:r>
              <a:rPr lang="en-GB" dirty="0" smtClean="0"/>
              <a:t>As the density of logic and the clock speed on a chip increase, so does the power density (watt/cm</a:t>
            </a:r>
            <a:r>
              <a:rPr lang="en-GB" baseline="30000" dirty="0" smtClean="0"/>
              <a:t>2</a:t>
            </a:r>
            <a:r>
              <a:rPr lang="en-GB" dirty="0" smtClean="0"/>
              <a:t>). And </a:t>
            </a:r>
            <a:r>
              <a:rPr lang="en-GB" u="sng" dirty="0" smtClean="0"/>
              <a:t>heat </a:t>
            </a:r>
            <a:r>
              <a:rPr lang="en-GB" dirty="0" smtClean="0"/>
              <a:t>dissipation becomes a serious design issue.</a:t>
            </a:r>
          </a:p>
          <a:p>
            <a:pPr marL="514350" indent="-514350" algn="just">
              <a:buFont typeface="+mj-lt"/>
              <a:buAutoNum type="arabicPeriod"/>
            </a:pPr>
            <a:r>
              <a:rPr lang="en-GB" b="1" dirty="0" smtClean="0"/>
              <a:t>RC delay: </a:t>
            </a:r>
            <a:r>
              <a:rPr lang="en-GB" dirty="0" smtClean="0"/>
              <a:t>Delay of signal on a chip increases as the RC product increases. Thinner wire increase </a:t>
            </a:r>
            <a:r>
              <a:rPr lang="en-GB" u="sng" dirty="0" smtClean="0"/>
              <a:t>resistance</a:t>
            </a:r>
            <a:r>
              <a:rPr lang="en-GB" dirty="0" smtClean="0"/>
              <a:t>, closer wire </a:t>
            </a:r>
            <a:r>
              <a:rPr lang="en-GB" u="sng" dirty="0" smtClean="0"/>
              <a:t>capacitance</a:t>
            </a:r>
            <a:r>
              <a:rPr lang="en-GB" dirty="0" smtClean="0"/>
              <a:t>.</a:t>
            </a:r>
            <a:endParaRPr lang="en-GB" dirty="0"/>
          </a:p>
          <a:p>
            <a:pPr marL="514350" indent="-514350" algn="just">
              <a:buFont typeface="+mj-lt"/>
              <a:buAutoNum type="arabicPeriod"/>
            </a:pPr>
            <a:r>
              <a:rPr lang="en-GB" b="1" dirty="0" smtClean="0"/>
              <a:t>Memory latency:</a:t>
            </a:r>
            <a:r>
              <a:rPr lang="en-GB" dirty="0" smtClean="0"/>
              <a:t> Memory speed lags processor speed.(Same issue)</a:t>
            </a:r>
            <a:endParaRPr lang="en-GB" b="1" dirty="0"/>
          </a:p>
        </p:txBody>
      </p:sp>
      <p:sp>
        <p:nvSpPr>
          <p:cNvPr id="4" name="Slide Number Placeholder 3"/>
          <p:cNvSpPr>
            <a:spLocks noGrp="1"/>
          </p:cNvSpPr>
          <p:nvPr>
            <p:ph type="sldNum" sz="quarter" idx="12"/>
          </p:nvPr>
        </p:nvSpPr>
        <p:spPr/>
        <p:txBody>
          <a:bodyPr/>
          <a:lstStyle/>
          <a:p>
            <a:fld id="{FF6A988D-A4DE-49B7-BAE8-9C35ACFE524A}" type="slidenum">
              <a:rPr lang="en-GB" smtClean="0"/>
              <a:t>18</a:t>
            </a:fld>
            <a:endParaRPr lang="en-GB"/>
          </a:p>
        </p:txBody>
      </p:sp>
    </p:spTree>
    <p:extLst>
      <p:ext uri="{BB962C8B-B14F-4D97-AF65-F5344CB8AC3E}">
        <p14:creationId xmlns:p14="http://schemas.microsoft.com/office/powerpoint/2010/main" val="2925897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Increased Cache Capacity</a:t>
            </a:r>
            <a:endParaRPr lang="en-GB" dirty="0"/>
          </a:p>
        </p:txBody>
      </p:sp>
      <p:sp>
        <p:nvSpPr>
          <p:cNvPr id="3" name="Content Placeholder 2"/>
          <p:cNvSpPr>
            <a:spLocks noGrp="1"/>
          </p:cNvSpPr>
          <p:nvPr>
            <p:ph idx="1"/>
          </p:nvPr>
        </p:nvSpPr>
        <p:spPr/>
        <p:txBody>
          <a:bodyPr/>
          <a:lstStyle/>
          <a:p>
            <a:pPr algn="just"/>
            <a:r>
              <a:rPr lang="en-GB" dirty="0" smtClean="0"/>
              <a:t>Typically two or three levels of cache between processor and main memory</a:t>
            </a:r>
          </a:p>
          <a:p>
            <a:pPr algn="just"/>
            <a:r>
              <a:rPr lang="en-GB" dirty="0" smtClean="0"/>
              <a:t>Chip density increased</a:t>
            </a:r>
          </a:p>
          <a:p>
            <a:pPr lvl="1" algn="just"/>
            <a:r>
              <a:rPr lang="en-GB" dirty="0" smtClean="0"/>
              <a:t>More cache memory on chip</a:t>
            </a:r>
          </a:p>
          <a:p>
            <a:pPr lvl="2" algn="just"/>
            <a:r>
              <a:rPr lang="en-GB" dirty="0" smtClean="0"/>
              <a:t>Enabling Faster cache access</a:t>
            </a:r>
          </a:p>
          <a:p>
            <a:pPr algn="just"/>
            <a:r>
              <a:rPr lang="en-GB" dirty="0" smtClean="0"/>
              <a:t>Pentium chip devoted about 10% of chip area to cache</a:t>
            </a:r>
          </a:p>
          <a:p>
            <a:pPr algn="just"/>
            <a:r>
              <a:rPr lang="en-GB" dirty="0" smtClean="0"/>
              <a:t>Pentium 4 devotes about 50%</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19</a:t>
            </a:fld>
            <a:endParaRPr lang="en-GB"/>
          </a:p>
        </p:txBody>
      </p:sp>
    </p:spTree>
    <p:extLst>
      <p:ext uri="{BB962C8B-B14F-4D97-AF65-F5344CB8AC3E}">
        <p14:creationId xmlns:p14="http://schemas.microsoft.com/office/powerpoint/2010/main" val="10180496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Topics to Cover</a:t>
            </a:r>
            <a:endParaRPr lang="en-GB" dirty="0"/>
          </a:p>
        </p:txBody>
      </p:sp>
      <p:sp>
        <p:nvSpPr>
          <p:cNvPr id="3" name="Content Placeholder 2"/>
          <p:cNvSpPr>
            <a:spLocks noGrp="1"/>
          </p:cNvSpPr>
          <p:nvPr>
            <p:ph idx="1"/>
          </p:nvPr>
        </p:nvSpPr>
        <p:spPr/>
        <p:txBody>
          <a:bodyPr/>
          <a:lstStyle/>
          <a:p>
            <a:r>
              <a:rPr lang="en-GB" dirty="0" smtClean="0"/>
              <a:t>Later Generations</a:t>
            </a:r>
          </a:p>
          <a:p>
            <a:r>
              <a:rPr lang="en-GB" dirty="0" smtClean="0"/>
              <a:t>2.2 Designing for Performance</a:t>
            </a:r>
          </a:p>
          <a:p>
            <a:r>
              <a:rPr lang="en-GB" dirty="0" smtClean="0"/>
              <a:t>2.3 Multicore Processors</a:t>
            </a:r>
          </a:p>
          <a:p>
            <a:r>
              <a:rPr lang="en-GB" dirty="0" smtClean="0"/>
              <a:t>2.4 The Evolution of Intel Architecture</a:t>
            </a:r>
          </a:p>
          <a:p>
            <a:r>
              <a:rPr lang="en-GB" dirty="0" smtClean="0"/>
              <a:t>2.6 Performance Assessment</a:t>
            </a:r>
          </a:p>
          <a:p>
            <a:r>
              <a:rPr lang="en-GB" dirty="0" smtClean="0"/>
              <a:t>Examples</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2</a:t>
            </a:fld>
            <a:endParaRPr lang="en-GB"/>
          </a:p>
        </p:txBody>
      </p:sp>
    </p:spTree>
    <p:extLst>
      <p:ext uri="{BB962C8B-B14F-4D97-AF65-F5344CB8AC3E}">
        <p14:creationId xmlns:p14="http://schemas.microsoft.com/office/powerpoint/2010/main" val="1452009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More Complex Execution Logic</a:t>
            </a:r>
            <a:endParaRPr lang="en-GB" dirty="0"/>
          </a:p>
        </p:txBody>
      </p:sp>
      <p:sp>
        <p:nvSpPr>
          <p:cNvPr id="3" name="Content Placeholder 2"/>
          <p:cNvSpPr>
            <a:spLocks noGrp="1"/>
          </p:cNvSpPr>
          <p:nvPr>
            <p:ph idx="1"/>
          </p:nvPr>
        </p:nvSpPr>
        <p:spPr>
          <a:xfrm>
            <a:off x="838200" y="1514901"/>
            <a:ext cx="10515600" cy="4940490"/>
          </a:xfrm>
        </p:spPr>
        <p:txBody>
          <a:bodyPr>
            <a:normAutofit fontScale="92500" lnSpcReduction="20000"/>
          </a:bodyPr>
          <a:lstStyle/>
          <a:p>
            <a:pPr algn="just"/>
            <a:r>
              <a:rPr lang="en-GB" dirty="0"/>
              <a:t>In logic, </a:t>
            </a:r>
            <a:r>
              <a:rPr lang="en-GB" u="sng" dirty="0"/>
              <a:t>scaling</a:t>
            </a:r>
            <a:r>
              <a:rPr lang="en-GB" dirty="0"/>
              <a:t> implies area scaling, that is packing more and more circuits into a smaller area by means of materials and design innovations</a:t>
            </a:r>
            <a:r>
              <a:rPr lang="en-GB" dirty="0" smtClean="0"/>
              <a:t>.</a:t>
            </a:r>
          </a:p>
          <a:p>
            <a:pPr algn="just"/>
            <a:r>
              <a:rPr lang="en-GB" dirty="0"/>
              <a:t>The ability to </a:t>
            </a:r>
            <a:r>
              <a:rPr lang="en-GB" dirty="0" smtClean="0"/>
              <a:t>transmit signals to all components </a:t>
            </a:r>
            <a:r>
              <a:rPr lang="en-GB" dirty="0"/>
              <a:t>as rapidly as possible, while minimizing signal losses in shrinking geometries, is critical for device scaling</a:t>
            </a:r>
            <a:r>
              <a:rPr lang="en-GB" dirty="0" smtClean="0"/>
              <a:t>. </a:t>
            </a:r>
          </a:p>
          <a:p>
            <a:pPr algn="just"/>
            <a:r>
              <a:rPr lang="en-GB" dirty="0"/>
              <a:t>so scaling focuses on obtaining progressively better performance from existing materials and design</a:t>
            </a:r>
            <a:r>
              <a:rPr lang="en-GB" dirty="0" smtClean="0"/>
              <a:t>. (RC delay limits scaling – design limitation)</a:t>
            </a:r>
          </a:p>
          <a:p>
            <a:r>
              <a:rPr lang="en-GB" dirty="0" smtClean="0"/>
              <a:t>Enable parallel execution of instructions</a:t>
            </a:r>
          </a:p>
          <a:p>
            <a:r>
              <a:rPr lang="en-GB" dirty="0" smtClean="0"/>
              <a:t>Two important design approaches have been </a:t>
            </a:r>
            <a:r>
              <a:rPr lang="en-GB" u="sng" dirty="0" smtClean="0"/>
              <a:t>pipeline</a:t>
            </a:r>
            <a:r>
              <a:rPr lang="en-GB" dirty="0" smtClean="0"/>
              <a:t> and </a:t>
            </a:r>
            <a:r>
              <a:rPr lang="en-GB" u="sng" dirty="0" smtClean="0"/>
              <a:t>superscalar</a:t>
            </a:r>
          </a:p>
          <a:p>
            <a:r>
              <a:rPr lang="en-GB" b="1" dirty="0" smtClean="0"/>
              <a:t>Pipeline</a:t>
            </a:r>
            <a:r>
              <a:rPr lang="en-GB" dirty="0" smtClean="0"/>
              <a:t> works like assembly line</a:t>
            </a:r>
          </a:p>
          <a:p>
            <a:pPr lvl="1" algn="just"/>
            <a:r>
              <a:rPr lang="en-GB" dirty="0" smtClean="0"/>
              <a:t>Different stages of execution of different instructions occur at the same time along the pipeline</a:t>
            </a:r>
          </a:p>
          <a:p>
            <a:r>
              <a:rPr lang="en-GB" b="1" dirty="0" smtClean="0"/>
              <a:t>Superscalar</a:t>
            </a:r>
            <a:r>
              <a:rPr lang="en-GB" dirty="0" smtClean="0"/>
              <a:t> allows multiple pipelines within single processor</a:t>
            </a:r>
          </a:p>
          <a:p>
            <a:pPr lvl="1"/>
            <a:r>
              <a:rPr lang="en-GB" dirty="0" smtClean="0"/>
              <a:t>Instructions (thread) that do not depend on one another can be executed in parallel.</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20</a:t>
            </a:fld>
            <a:endParaRPr lang="en-GB"/>
          </a:p>
        </p:txBody>
      </p:sp>
    </p:spTree>
    <p:extLst>
      <p:ext uri="{BB962C8B-B14F-4D97-AF65-F5344CB8AC3E}">
        <p14:creationId xmlns:p14="http://schemas.microsoft.com/office/powerpoint/2010/main" val="5013332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Diminishing (become smaller) Returns</a:t>
            </a:r>
            <a:endParaRPr lang="en-GB" dirty="0"/>
          </a:p>
        </p:txBody>
      </p:sp>
      <p:sp>
        <p:nvSpPr>
          <p:cNvPr id="3" name="Content Placeholder 2"/>
          <p:cNvSpPr>
            <a:spLocks noGrp="1"/>
          </p:cNvSpPr>
          <p:nvPr>
            <p:ph idx="1"/>
          </p:nvPr>
        </p:nvSpPr>
        <p:spPr/>
        <p:txBody>
          <a:bodyPr/>
          <a:lstStyle/>
          <a:p>
            <a:r>
              <a:rPr lang="en-GB" dirty="0" smtClean="0"/>
              <a:t>Internal organization of processors has become complex</a:t>
            </a:r>
          </a:p>
          <a:p>
            <a:pPr lvl="1"/>
            <a:r>
              <a:rPr lang="en-GB" dirty="0" smtClean="0"/>
              <a:t>We can now get a great deal of parallelism</a:t>
            </a:r>
          </a:p>
          <a:p>
            <a:pPr lvl="1"/>
            <a:r>
              <a:rPr lang="en-GB" dirty="0" smtClean="0"/>
              <a:t>Further significant increases likely to be relatively modest</a:t>
            </a:r>
          </a:p>
          <a:p>
            <a:r>
              <a:rPr lang="en-GB" dirty="0" smtClean="0"/>
              <a:t>Benefits from cache are reaching limit</a:t>
            </a:r>
          </a:p>
          <a:p>
            <a:r>
              <a:rPr lang="en-GB" dirty="0" smtClean="0"/>
              <a:t>Increasing clock rate runs into power dissipation problem </a:t>
            </a:r>
          </a:p>
          <a:p>
            <a:pPr lvl="1"/>
            <a:r>
              <a:rPr lang="en-GB" dirty="0" smtClean="0"/>
              <a:t>Some fundamental physical limits are being reached</a:t>
            </a:r>
          </a:p>
          <a:p>
            <a:endParaRPr lang="en-GB" dirty="0" smtClean="0"/>
          </a:p>
          <a:p>
            <a:pPr algn="just"/>
            <a:r>
              <a:rPr lang="en-GB" u="sng" dirty="0" smtClean="0"/>
              <a:t>Solution</a:t>
            </a:r>
            <a:r>
              <a:rPr lang="en-GB" dirty="0" smtClean="0"/>
              <a:t>: Rather than building a more complex processor, use </a:t>
            </a:r>
            <a:r>
              <a:rPr lang="en-GB" b="1" dirty="0" smtClean="0"/>
              <a:t>multicore</a:t>
            </a:r>
            <a:r>
              <a:rPr lang="en-GB" dirty="0" smtClean="0"/>
              <a:t> computer chip.</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21</a:t>
            </a:fld>
            <a:endParaRPr lang="en-GB"/>
          </a:p>
        </p:txBody>
      </p:sp>
      <p:sp>
        <p:nvSpPr>
          <p:cNvPr id="5" name="TextBox 4"/>
          <p:cNvSpPr txBox="1"/>
          <p:nvPr/>
        </p:nvSpPr>
        <p:spPr>
          <a:xfrm>
            <a:off x="10167582" y="5827594"/>
            <a:ext cx="707438" cy="369332"/>
          </a:xfrm>
          <a:prstGeom prst="rect">
            <a:avLst/>
          </a:prstGeom>
          <a:noFill/>
        </p:spPr>
        <p:txBody>
          <a:bodyPr wrap="none" rtlCol="0">
            <a:spAutoFit/>
          </a:bodyPr>
          <a:lstStyle/>
          <a:p>
            <a:r>
              <a:rPr lang="en-GB" dirty="0" smtClean="0">
                <a:solidFill>
                  <a:srgbClr val="FF0000"/>
                </a:solidFill>
              </a:rPr>
              <a:t>(Half)</a:t>
            </a:r>
            <a:endParaRPr lang="en-GB" dirty="0">
              <a:solidFill>
                <a:srgbClr val="FF0000"/>
              </a:solidFill>
            </a:endParaRPr>
          </a:p>
        </p:txBody>
      </p:sp>
    </p:spTree>
    <p:extLst>
      <p:ext uri="{BB962C8B-B14F-4D97-AF65-F5344CB8AC3E}">
        <p14:creationId xmlns:p14="http://schemas.microsoft.com/office/powerpoint/2010/main" val="13014974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2.3 Multicore Processors</a:t>
            </a:r>
            <a:endParaRPr lang="en-GB" dirty="0"/>
          </a:p>
        </p:txBody>
      </p:sp>
      <p:sp>
        <p:nvSpPr>
          <p:cNvPr id="3" name="Content Placeholder 2"/>
          <p:cNvSpPr>
            <a:spLocks noGrp="1"/>
          </p:cNvSpPr>
          <p:nvPr>
            <p:ph idx="1"/>
          </p:nvPr>
        </p:nvSpPr>
        <p:spPr>
          <a:xfrm>
            <a:off x="838200" y="1825624"/>
            <a:ext cx="10515600" cy="4698005"/>
          </a:xfrm>
        </p:spPr>
        <p:txBody>
          <a:bodyPr/>
          <a:lstStyle/>
          <a:p>
            <a:pPr algn="just"/>
            <a:r>
              <a:rPr lang="en-GB" u="sng" dirty="0" smtClean="0"/>
              <a:t>Placing multiple processors on the same chip</a:t>
            </a:r>
            <a:r>
              <a:rPr lang="en-GB" dirty="0" smtClean="0"/>
              <a:t>, with a large shared cache  and same clock is referred to as multiple cores, or </a:t>
            </a:r>
            <a:r>
              <a:rPr lang="en-GB" b="1" dirty="0" smtClean="0"/>
              <a:t>multicore.</a:t>
            </a:r>
            <a:endParaRPr lang="en-GB" dirty="0" smtClean="0"/>
          </a:p>
          <a:p>
            <a:pPr algn="just"/>
            <a:r>
              <a:rPr lang="en-GB" dirty="0" smtClean="0"/>
              <a:t>Within a processor the increase in performance is equal to the square root of the increase in complexity.</a:t>
            </a:r>
          </a:p>
          <a:p>
            <a:pPr algn="just"/>
            <a:r>
              <a:rPr lang="en-GB" dirty="0" smtClean="0"/>
              <a:t>If software can support multiple processors, </a:t>
            </a:r>
            <a:r>
              <a:rPr lang="en-GB" u="sng" dirty="0" smtClean="0"/>
              <a:t>doubling number of processors almost doubles performance</a:t>
            </a:r>
            <a:r>
              <a:rPr lang="en-GB" dirty="0" smtClean="0"/>
              <a:t>.</a:t>
            </a:r>
          </a:p>
          <a:p>
            <a:pPr algn="just"/>
            <a:r>
              <a:rPr lang="en-GB" dirty="0" smtClean="0"/>
              <a:t>Strategy is to use two simpler processors on the chip rather than one more complex processor. Level-1 cache is dedicated to a processor.</a:t>
            </a:r>
          </a:p>
          <a:p>
            <a:pPr algn="just"/>
            <a:r>
              <a:rPr lang="en-GB" dirty="0" smtClean="0"/>
              <a:t>With two processors, larger caches are justified. Because the power consumption of memory cells on a chip is less than processing logic.</a:t>
            </a:r>
          </a:p>
          <a:p>
            <a:pPr algn="just"/>
            <a:endParaRPr lang="en-GB" b="1" dirty="0"/>
          </a:p>
        </p:txBody>
      </p:sp>
      <p:sp>
        <p:nvSpPr>
          <p:cNvPr id="4" name="Slide Number Placeholder 3"/>
          <p:cNvSpPr>
            <a:spLocks noGrp="1"/>
          </p:cNvSpPr>
          <p:nvPr>
            <p:ph type="sldNum" sz="quarter" idx="12"/>
          </p:nvPr>
        </p:nvSpPr>
        <p:spPr/>
        <p:txBody>
          <a:bodyPr/>
          <a:lstStyle/>
          <a:p>
            <a:fld id="{FF6A988D-A4DE-49B7-BAE8-9C35ACFE524A}" type="slidenum">
              <a:rPr lang="en-GB" smtClean="0"/>
              <a:t>22</a:t>
            </a:fld>
            <a:endParaRPr lang="en-GB"/>
          </a:p>
        </p:txBody>
      </p:sp>
    </p:spTree>
    <p:extLst>
      <p:ext uri="{BB962C8B-B14F-4D97-AF65-F5344CB8AC3E}">
        <p14:creationId xmlns:p14="http://schemas.microsoft.com/office/powerpoint/2010/main" val="9698704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Features of Multicore Processors</a:t>
            </a:r>
            <a:endParaRPr lang="en-GB" dirty="0"/>
          </a:p>
        </p:txBody>
      </p:sp>
      <p:sp>
        <p:nvSpPr>
          <p:cNvPr id="3" name="Content Placeholder 2"/>
          <p:cNvSpPr>
            <a:spLocks noGrp="1"/>
          </p:cNvSpPr>
          <p:nvPr>
            <p:ph idx="1"/>
          </p:nvPr>
        </p:nvSpPr>
        <p:spPr>
          <a:xfrm>
            <a:off x="838200" y="1690688"/>
            <a:ext cx="10515600" cy="4351338"/>
          </a:xfrm>
        </p:spPr>
        <p:txBody>
          <a:bodyPr/>
          <a:lstStyle/>
          <a:p>
            <a:pPr algn="just"/>
            <a:r>
              <a:rPr lang="en-GB" dirty="0"/>
              <a:t>A </a:t>
            </a:r>
            <a:r>
              <a:rPr lang="en-GB" b="1" dirty="0"/>
              <a:t>core</a:t>
            </a:r>
            <a:r>
              <a:rPr lang="en-GB" dirty="0"/>
              <a:t> can be thought of as </a:t>
            </a:r>
            <a:r>
              <a:rPr lang="en-GB" dirty="0" smtClean="0"/>
              <a:t>an </a:t>
            </a:r>
            <a:r>
              <a:rPr lang="en-GB" dirty="0"/>
              <a:t>individual processor. A dual-core processor, therefore has two internal processors, a quad-core model has four. More cores are useful for multi-tasking; for example, you can run two applications at the same time, each one having access to its own dedicated processor</a:t>
            </a:r>
            <a:r>
              <a:rPr lang="en-GB" dirty="0" smtClean="0"/>
              <a:t>. (multi-threading= OS uses multiple cores)</a:t>
            </a:r>
          </a:p>
          <a:p>
            <a:pPr algn="just"/>
            <a:r>
              <a:rPr lang="en-GB" dirty="0"/>
              <a:t>whether they're a Core i3, i5 and i7</a:t>
            </a:r>
            <a:r>
              <a:rPr lang="en-GB" dirty="0" smtClean="0"/>
              <a:t>, the </a:t>
            </a:r>
            <a:r>
              <a:rPr lang="en-GB" dirty="0"/>
              <a:t>differences in performance come from which features are enabled or disabled, the clock speed and how many cores each one has</a:t>
            </a:r>
            <a:r>
              <a:rPr lang="en-GB" dirty="0" smtClean="0"/>
              <a:t>.</a:t>
            </a:r>
          </a:p>
          <a:p>
            <a:pPr marL="0" indent="0" algn="just">
              <a:buNone/>
            </a:pP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925957427"/>
              </p:ext>
            </p:extLst>
          </p:nvPr>
        </p:nvGraphicFramePr>
        <p:xfrm>
          <a:off x="3114675" y="4907280"/>
          <a:ext cx="5962650" cy="1950720"/>
        </p:xfrm>
        <a:graphic>
          <a:graphicData uri="http://schemas.openxmlformats.org/drawingml/2006/table">
            <a:tbl>
              <a:tblPr/>
              <a:tblGrid>
                <a:gridCol w="1495425">
                  <a:extLst>
                    <a:ext uri="{9D8B030D-6E8A-4147-A177-3AD203B41FA5}">
                      <a16:colId xmlns:a16="http://schemas.microsoft.com/office/drawing/2014/main" xmlns="" val="20000"/>
                    </a:ext>
                  </a:extLst>
                </a:gridCol>
                <a:gridCol w="1495425">
                  <a:extLst>
                    <a:ext uri="{9D8B030D-6E8A-4147-A177-3AD203B41FA5}">
                      <a16:colId xmlns:a16="http://schemas.microsoft.com/office/drawing/2014/main" xmlns="" val="20001"/>
                    </a:ext>
                  </a:extLst>
                </a:gridCol>
                <a:gridCol w="1485900">
                  <a:extLst>
                    <a:ext uri="{9D8B030D-6E8A-4147-A177-3AD203B41FA5}">
                      <a16:colId xmlns:a16="http://schemas.microsoft.com/office/drawing/2014/main" xmlns="" val="20002"/>
                    </a:ext>
                  </a:extLst>
                </a:gridCol>
                <a:gridCol w="1485900">
                  <a:extLst>
                    <a:ext uri="{9D8B030D-6E8A-4147-A177-3AD203B41FA5}">
                      <a16:colId xmlns:a16="http://schemas.microsoft.com/office/drawing/2014/main" xmlns="" val="20003"/>
                    </a:ext>
                  </a:extLst>
                </a:gridCol>
              </a:tblGrid>
              <a:tr h="0">
                <a:tc>
                  <a:txBody>
                    <a:bodyPr/>
                    <a:lstStyle/>
                    <a:p>
                      <a:pPr algn="l" fontAlgn="ctr"/>
                      <a:r>
                        <a:rPr lang="en-GB" b="1" dirty="0">
                          <a:effectLst/>
                          <a:latin typeface="inherit"/>
                        </a:rPr>
                        <a:t>Model</a:t>
                      </a:r>
                    </a:p>
                  </a:txBody>
                  <a:tcPr marL="47625" marR="95250" marT="38100" marB="38100" anchor="ctr">
                    <a:lnL>
                      <a:noFill/>
                    </a:lnL>
                    <a:lnR>
                      <a:noFill/>
                    </a:lnR>
                    <a:lnT>
                      <a:noFill/>
                    </a:lnT>
                    <a:lnB>
                      <a:noFill/>
                    </a:lnB>
                    <a:solidFill>
                      <a:srgbClr val="FFFFFF"/>
                    </a:solidFill>
                  </a:tcPr>
                </a:tc>
                <a:tc>
                  <a:txBody>
                    <a:bodyPr/>
                    <a:lstStyle/>
                    <a:p>
                      <a:pPr algn="l" fontAlgn="ctr"/>
                      <a:r>
                        <a:rPr lang="en-GB" b="1" dirty="0">
                          <a:effectLst/>
                          <a:latin typeface="inherit"/>
                        </a:rPr>
                        <a:t>Core i3</a:t>
                      </a:r>
                    </a:p>
                  </a:txBody>
                  <a:tcPr marL="47625" marR="95250" marT="38100" marB="38100" anchor="ctr">
                    <a:lnL>
                      <a:noFill/>
                    </a:lnL>
                    <a:lnR>
                      <a:noFill/>
                    </a:lnR>
                    <a:lnT>
                      <a:noFill/>
                    </a:lnT>
                    <a:lnB>
                      <a:noFill/>
                    </a:lnB>
                    <a:solidFill>
                      <a:srgbClr val="FFFFFF"/>
                    </a:solidFill>
                  </a:tcPr>
                </a:tc>
                <a:tc>
                  <a:txBody>
                    <a:bodyPr/>
                    <a:lstStyle/>
                    <a:p>
                      <a:pPr algn="l" fontAlgn="ctr"/>
                      <a:r>
                        <a:rPr lang="en-GB" b="1" dirty="0">
                          <a:effectLst/>
                          <a:latin typeface="inherit"/>
                        </a:rPr>
                        <a:t>Core i5</a:t>
                      </a:r>
                    </a:p>
                  </a:txBody>
                  <a:tcPr marL="47625" marR="95250" marT="38100" marB="38100" anchor="ctr">
                    <a:lnL>
                      <a:noFill/>
                    </a:lnL>
                    <a:lnR>
                      <a:noFill/>
                    </a:lnR>
                    <a:lnT>
                      <a:noFill/>
                    </a:lnT>
                    <a:lnB>
                      <a:noFill/>
                    </a:lnB>
                    <a:solidFill>
                      <a:srgbClr val="FFFFFF"/>
                    </a:solidFill>
                  </a:tcPr>
                </a:tc>
                <a:tc>
                  <a:txBody>
                    <a:bodyPr/>
                    <a:lstStyle/>
                    <a:p>
                      <a:pPr algn="l" fontAlgn="ctr"/>
                      <a:r>
                        <a:rPr lang="en-GB" b="1" dirty="0">
                          <a:effectLst/>
                          <a:latin typeface="inherit"/>
                        </a:rPr>
                        <a:t>Core i7</a:t>
                      </a:r>
                    </a:p>
                  </a:txBody>
                  <a:tcPr marL="47625" marR="95250" marT="38100" marB="38100" anchor="ctr">
                    <a:lnL>
                      <a:noFill/>
                    </a:lnL>
                    <a:lnR>
                      <a:noFill/>
                    </a:lnR>
                    <a:lnT>
                      <a:noFill/>
                    </a:lnT>
                    <a:lnB>
                      <a:noFill/>
                    </a:lnB>
                    <a:solidFill>
                      <a:srgbClr val="FFFFFF"/>
                    </a:solidFill>
                  </a:tcPr>
                </a:tc>
                <a:extLst>
                  <a:ext uri="{0D108BD9-81ED-4DB2-BD59-A6C34878D82A}">
                    <a16:rowId xmlns:a16="http://schemas.microsoft.com/office/drawing/2014/main" xmlns="" val="10000"/>
                  </a:ext>
                </a:extLst>
              </a:tr>
              <a:tr h="0">
                <a:tc>
                  <a:txBody>
                    <a:bodyPr/>
                    <a:lstStyle/>
                    <a:p>
                      <a:pPr algn="l" fontAlgn="ctr"/>
                      <a:r>
                        <a:rPr lang="en-GB" b="0" dirty="0">
                          <a:effectLst/>
                          <a:latin typeface="inherit"/>
                        </a:rPr>
                        <a:t>Number of cores</a:t>
                      </a:r>
                    </a:p>
                  </a:txBody>
                  <a:tcPr marL="47625" marR="95250" marT="38100" marB="38100" anchor="ctr">
                    <a:lnL>
                      <a:noFill/>
                    </a:lnL>
                    <a:lnR>
                      <a:noFill/>
                    </a:lnR>
                    <a:lnT>
                      <a:noFill/>
                    </a:lnT>
                    <a:lnB>
                      <a:noFill/>
                    </a:lnB>
                    <a:solidFill>
                      <a:srgbClr val="E5E5E5"/>
                    </a:solidFill>
                  </a:tcPr>
                </a:tc>
                <a:tc>
                  <a:txBody>
                    <a:bodyPr/>
                    <a:lstStyle/>
                    <a:p>
                      <a:pPr algn="l" fontAlgn="ctr"/>
                      <a:r>
                        <a:rPr lang="en-GB" b="0">
                          <a:effectLst/>
                          <a:latin typeface="inherit"/>
                        </a:rPr>
                        <a:t>2</a:t>
                      </a:r>
                    </a:p>
                  </a:txBody>
                  <a:tcPr marL="47625" marR="95250" marT="38100" marB="38100" anchor="ctr">
                    <a:lnL>
                      <a:noFill/>
                    </a:lnL>
                    <a:lnR>
                      <a:noFill/>
                    </a:lnR>
                    <a:lnT>
                      <a:noFill/>
                    </a:lnT>
                    <a:lnB>
                      <a:noFill/>
                    </a:lnB>
                    <a:solidFill>
                      <a:srgbClr val="E5E5E5"/>
                    </a:solidFill>
                  </a:tcPr>
                </a:tc>
                <a:tc>
                  <a:txBody>
                    <a:bodyPr/>
                    <a:lstStyle/>
                    <a:p>
                      <a:pPr algn="l" fontAlgn="ctr"/>
                      <a:r>
                        <a:rPr lang="en-GB" b="0">
                          <a:effectLst/>
                          <a:latin typeface="inherit"/>
                        </a:rPr>
                        <a:t>4</a:t>
                      </a:r>
                    </a:p>
                  </a:txBody>
                  <a:tcPr marL="47625" marR="95250" marT="38100" marB="38100" anchor="ctr">
                    <a:lnL>
                      <a:noFill/>
                    </a:lnL>
                    <a:lnR>
                      <a:noFill/>
                    </a:lnR>
                    <a:lnT>
                      <a:noFill/>
                    </a:lnT>
                    <a:lnB>
                      <a:noFill/>
                    </a:lnB>
                    <a:solidFill>
                      <a:srgbClr val="E5E5E5"/>
                    </a:solidFill>
                  </a:tcPr>
                </a:tc>
                <a:tc>
                  <a:txBody>
                    <a:bodyPr/>
                    <a:lstStyle/>
                    <a:p>
                      <a:pPr algn="l" fontAlgn="ctr"/>
                      <a:r>
                        <a:rPr lang="en-GB" b="0" dirty="0" smtClean="0">
                          <a:effectLst/>
                          <a:latin typeface="inherit"/>
                        </a:rPr>
                        <a:t>8</a:t>
                      </a:r>
                      <a:endParaRPr lang="en-GB" b="0" dirty="0">
                        <a:effectLst/>
                        <a:latin typeface="inherit"/>
                      </a:endParaRPr>
                    </a:p>
                  </a:txBody>
                  <a:tcPr marL="47625" marR="95250" marT="38100" marB="38100" anchor="ctr">
                    <a:lnL>
                      <a:noFill/>
                    </a:lnL>
                    <a:lnR>
                      <a:noFill/>
                    </a:lnR>
                    <a:lnT>
                      <a:noFill/>
                    </a:lnT>
                    <a:lnB>
                      <a:noFill/>
                    </a:lnB>
                    <a:solidFill>
                      <a:srgbClr val="E5E5E5"/>
                    </a:solidFill>
                  </a:tcPr>
                </a:tc>
                <a:extLst>
                  <a:ext uri="{0D108BD9-81ED-4DB2-BD59-A6C34878D82A}">
                    <a16:rowId xmlns:a16="http://schemas.microsoft.com/office/drawing/2014/main" xmlns="" val="10001"/>
                  </a:ext>
                </a:extLst>
              </a:tr>
              <a:tr h="0">
                <a:tc>
                  <a:txBody>
                    <a:bodyPr/>
                    <a:lstStyle/>
                    <a:p>
                      <a:pPr algn="l" fontAlgn="ctr"/>
                      <a:r>
                        <a:rPr lang="en-GB" b="0">
                          <a:effectLst/>
                          <a:latin typeface="inherit"/>
                        </a:rPr>
                        <a:t>Hyper-threading</a:t>
                      </a:r>
                    </a:p>
                  </a:txBody>
                  <a:tcPr marL="47625" marR="95250" marT="38100" marB="38100" anchor="ctr">
                    <a:lnL>
                      <a:noFill/>
                    </a:lnL>
                    <a:lnR>
                      <a:noFill/>
                    </a:lnR>
                    <a:lnT>
                      <a:noFill/>
                    </a:lnT>
                    <a:lnB>
                      <a:noFill/>
                    </a:lnB>
                    <a:solidFill>
                      <a:srgbClr val="FFFFFF"/>
                    </a:solidFill>
                  </a:tcPr>
                </a:tc>
                <a:tc>
                  <a:txBody>
                    <a:bodyPr/>
                    <a:lstStyle/>
                    <a:p>
                      <a:pPr algn="l" fontAlgn="ctr"/>
                      <a:r>
                        <a:rPr lang="en-GB" b="0" dirty="0" smtClean="0">
                          <a:effectLst/>
                          <a:latin typeface="inherit"/>
                        </a:rPr>
                        <a:t>No</a:t>
                      </a:r>
                      <a:endParaRPr lang="en-GB" b="0" dirty="0">
                        <a:effectLst/>
                        <a:latin typeface="inherit"/>
                      </a:endParaRPr>
                    </a:p>
                  </a:txBody>
                  <a:tcPr marL="47625" marR="95250" marT="38100" marB="38100" anchor="ctr">
                    <a:lnL>
                      <a:noFill/>
                    </a:lnL>
                    <a:lnR>
                      <a:noFill/>
                    </a:lnR>
                    <a:lnT>
                      <a:noFill/>
                    </a:lnT>
                    <a:lnB>
                      <a:noFill/>
                    </a:lnB>
                    <a:solidFill>
                      <a:srgbClr val="FFFFFF"/>
                    </a:solidFill>
                  </a:tcPr>
                </a:tc>
                <a:tc>
                  <a:txBody>
                    <a:bodyPr/>
                    <a:lstStyle/>
                    <a:p>
                      <a:pPr algn="l" fontAlgn="ctr"/>
                      <a:r>
                        <a:rPr lang="en-GB" b="0" dirty="0" smtClean="0">
                          <a:effectLst/>
                          <a:latin typeface="inherit"/>
                        </a:rPr>
                        <a:t>Yes</a:t>
                      </a:r>
                      <a:endParaRPr lang="en-GB" b="0" dirty="0">
                        <a:effectLst/>
                        <a:latin typeface="inherit"/>
                      </a:endParaRPr>
                    </a:p>
                  </a:txBody>
                  <a:tcPr marL="47625" marR="95250" marT="38100" marB="38100" anchor="ctr">
                    <a:lnL>
                      <a:noFill/>
                    </a:lnL>
                    <a:lnR>
                      <a:noFill/>
                    </a:lnR>
                    <a:lnT>
                      <a:noFill/>
                    </a:lnT>
                    <a:lnB>
                      <a:noFill/>
                    </a:lnB>
                    <a:solidFill>
                      <a:srgbClr val="FFFFFF"/>
                    </a:solidFill>
                  </a:tcPr>
                </a:tc>
                <a:tc>
                  <a:txBody>
                    <a:bodyPr/>
                    <a:lstStyle/>
                    <a:p>
                      <a:pPr algn="l" fontAlgn="ctr"/>
                      <a:r>
                        <a:rPr lang="en-GB" b="0">
                          <a:effectLst/>
                          <a:latin typeface="inherit"/>
                        </a:rPr>
                        <a:t>Yes</a:t>
                      </a:r>
                    </a:p>
                  </a:txBody>
                  <a:tcPr marL="47625" marR="95250" marT="38100" marB="38100" anchor="ctr">
                    <a:lnL>
                      <a:noFill/>
                    </a:lnL>
                    <a:lnR>
                      <a:noFill/>
                    </a:lnR>
                    <a:lnT>
                      <a:noFill/>
                    </a:lnT>
                    <a:lnB>
                      <a:noFill/>
                    </a:lnB>
                    <a:solidFill>
                      <a:srgbClr val="FFFFFF"/>
                    </a:solidFill>
                  </a:tcPr>
                </a:tc>
                <a:extLst>
                  <a:ext uri="{0D108BD9-81ED-4DB2-BD59-A6C34878D82A}">
                    <a16:rowId xmlns:a16="http://schemas.microsoft.com/office/drawing/2014/main" xmlns="" val="10002"/>
                  </a:ext>
                </a:extLst>
              </a:tr>
              <a:tr h="0">
                <a:tc>
                  <a:txBody>
                    <a:bodyPr/>
                    <a:lstStyle/>
                    <a:p>
                      <a:pPr algn="l" fontAlgn="ctr"/>
                      <a:r>
                        <a:rPr lang="en-GB" b="0">
                          <a:effectLst/>
                          <a:latin typeface="inherit"/>
                        </a:rPr>
                        <a:t>Turbo boost</a:t>
                      </a:r>
                    </a:p>
                  </a:txBody>
                  <a:tcPr marL="47625" marR="95250" marT="38100" marB="38100" anchor="ctr">
                    <a:lnL>
                      <a:noFill/>
                    </a:lnL>
                    <a:lnR>
                      <a:noFill/>
                    </a:lnR>
                    <a:lnT>
                      <a:noFill/>
                    </a:lnT>
                    <a:lnB>
                      <a:noFill/>
                    </a:lnB>
                    <a:solidFill>
                      <a:srgbClr val="E5E5E5"/>
                    </a:solidFill>
                  </a:tcPr>
                </a:tc>
                <a:tc>
                  <a:txBody>
                    <a:bodyPr/>
                    <a:lstStyle/>
                    <a:p>
                      <a:pPr algn="l" fontAlgn="ctr"/>
                      <a:r>
                        <a:rPr lang="en-GB" b="0">
                          <a:effectLst/>
                          <a:latin typeface="inherit"/>
                        </a:rPr>
                        <a:t>No</a:t>
                      </a:r>
                    </a:p>
                  </a:txBody>
                  <a:tcPr marL="47625" marR="95250" marT="38100" marB="38100" anchor="ctr">
                    <a:lnL>
                      <a:noFill/>
                    </a:lnL>
                    <a:lnR>
                      <a:noFill/>
                    </a:lnR>
                    <a:lnT>
                      <a:noFill/>
                    </a:lnT>
                    <a:lnB>
                      <a:noFill/>
                    </a:lnB>
                    <a:solidFill>
                      <a:srgbClr val="E5E5E5"/>
                    </a:solidFill>
                  </a:tcPr>
                </a:tc>
                <a:tc>
                  <a:txBody>
                    <a:bodyPr/>
                    <a:lstStyle/>
                    <a:p>
                      <a:pPr algn="l" fontAlgn="ctr"/>
                      <a:r>
                        <a:rPr lang="en-GB" b="0" dirty="0">
                          <a:effectLst/>
                          <a:latin typeface="inherit"/>
                        </a:rPr>
                        <a:t>Yes</a:t>
                      </a:r>
                    </a:p>
                  </a:txBody>
                  <a:tcPr marL="47625" marR="95250" marT="38100" marB="38100" anchor="ctr">
                    <a:lnL>
                      <a:noFill/>
                    </a:lnL>
                    <a:lnR>
                      <a:noFill/>
                    </a:lnR>
                    <a:lnT>
                      <a:noFill/>
                    </a:lnT>
                    <a:lnB>
                      <a:noFill/>
                    </a:lnB>
                    <a:solidFill>
                      <a:srgbClr val="E5E5E5"/>
                    </a:solidFill>
                  </a:tcPr>
                </a:tc>
                <a:tc>
                  <a:txBody>
                    <a:bodyPr/>
                    <a:lstStyle/>
                    <a:p>
                      <a:pPr algn="l" fontAlgn="ctr"/>
                      <a:r>
                        <a:rPr lang="en-GB" b="0" dirty="0">
                          <a:effectLst/>
                          <a:latin typeface="inherit"/>
                        </a:rPr>
                        <a:t>Yes</a:t>
                      </a:r>
                    </a:p>
                  </a:txBody>
                  <a:tcPr marL="47625" marR="95250" marT="38100" marB="38100" anchor="ctr">
                    <a:lnL>
                      <a:noFill/>
                    </a:lnL>
                    <a:lnR>
                      <a:noFill/>
                    </a:lnR>
                    <a:lnT>
                      <a:noFill/>
                    </a:lnT>
                    <a:lnB>
                      <a:noFill/>
                    </a:lnB>
                    <a:solidFill>
                      <a:srgbClr val="E5E5E5"/>
                    </a:solidFill>
                  </a:tcPr>
                </a:tc>
                <a:extLst>
                  <a:ext uri="{0D108BD9-81ED-4DB2-BD59-A6C34878D82A}">
                    <a16:rowId xmlns:a16="http://schemas.microsoft.com/office/drawing/2014/main" xmlns="" val="10003"/>
                  </a:ext>
                </a:extLst>
              </a:tr>
            </a:tbl>
          </a:graphicData>
        </a:graphic>
      </p:graphicFrame>
      <p:sp>
        <p:nvSpPr>
          <p:cNvPr id="5" name="TextBox 4"/>
          <p:cNvSpPr txBox="1"/>
          <p:nvPr/>
        </p:nvSpPr>
        <p:spPr>
          <a:xfrm>
            <a:off x="8463479" y="4553950"/>
            <a:ext cx="3728521" cy="2031325"/>
          </a:xfrm>
          <a:prstGeom prst="rect">
            <a:avLst/>
          </a:prstGeom>
          <a:noFill/>
        </p:spPr>
        <p:txBody>
          <a:bodyPr wrap="none" rtlCol="0">
            <a:spAutoFit/>
          </a:bodyPr>
          <a:lstStyle/>
          <a:p>
            <a:r>
              <a:rPr lang="en-GB" u="sng" dirty="0" smtClean="0"/>
              <a:t>Hyper-threading</a:t>
            </a:r>
            <a:r>
              <a:rPr lang="en-GB" dirty="0" smtClean="0"/>
              <a:t>: Single processor</a:t>
            </a:r>
          </a:p>
          <a:p>
            <a:r>
              <a:rPr lang="en-GB" dirty="0" smtClean="0"/>
              <a:t>Appears to the OS as two. Parallelism.</a:t>
            </a:r>
          </a:p>
          <a:p>
            <a:r>
              <a:rPr lang="en-GB" dirty="0" smtClean="0"/>
              <a:t>	</a:t>
            </a:r>
            <a:r>
              <a:rPr lang="en-GB" u="sng" dirty="0" smtClean="0"/>
              <a:t>Turbo-boost</a:t>
            </a:r>
            <a:r>
              <a:rPr lang="en-GB" dirty="0" smtClean="0"/>
              <a:t>: Technology</a:t>
            </a:r>
          </a:p>
          <a:p>
            <a:r>
              <a:rPr lang="en-GB" dirty="0"/>
              <a:t>	</a:t>
            </a:r>
            <a:r>
              <a:rPr lang="en-GB" dirty="0" smtClean="0"/>
              <a:t>that automatically allows </a:t>
            </a:r>
          </a:p>
          <a:p>
            <a:r>
              <a:rPr lang="en-GB" dirty="0"/>
              <a:t>	</a:t>
            </a:r>
            <a:r>
              <a:rPr lang="en-GB" dirty="0" smtClean="0"/>
              <a:t>cores </a:t>
            </a:r>
            <a:r>
              <a:rPr lang="en-GB" dirty="0"/>
              <a:t>to run faster than the </a:t>
            </a:r>
            <a:endParaRPr lang="en-GB" dirty="0" smtClean="0"/>
          </a:p>
          <a:p>
            <a:r>
              <a:rPr lang="en-GB" dirty="0" smtClean="0"/>
              <a:t>base </a:t>
            </a:r>
            <a:r>
              <a:rPr lang="en-GB" dirty="0"/>
              <a:t>operating </a:t>
            </a:r>
            <a:r>
              <a:rPr lang="en-GB" dirty="0" smtClean="0"/>
              <a:t>frequency</a:t>
            </a:r>
            <a:r>
              <a:rPr lang="en-GB" dirty="0"/>
              <a:t>,</a:t>
            </a:r>
            <a:r>
              <a:rPr lang="en-GB" dirty="0" smtClean="0"/>
              <a:t> </a:t>
            </a:r>
            <a:r>
              <a:rPr lang="en-GB" dirty="0"/>
              <a:t>and thus </a:t>
            </a:r>
            <a:endParaRPr lang="en-GB" dirty="0" smtClean="0"/>
          </a:p>
          <a:p>
            <a:r>
              <a:rPr lang="en-GB" dirty="0" smtClean="0"/>
              <a:t>Raising performance.</a:t>
            </a:r>
            <a:endParaRPr lang="en-GB" dirty="0"/>
          </a:p>
        </p:txBody>
      </p:sp>
      <p:sp>
        <p:nvSpPr>
          <p:cNvPr id="6" name="Slide Number Placeholder 5"/>
          <p:cNvSpPr>
            <a:spLocks noGrp="1"/>
          </p:cNvSpPr>
          <p:nvPr>
            <p:ph type="sldNum" sz="quarter" idx="12"/>
          </p:nvPr>
        </p:nvSpPr>
        <p:spPr/>
        <p:txBody>
          <a:bodyPr/>
          <a:lstStyle/>
          <a:p>
            <a:fld id="{5DF4C5A6-907B-4B48-B0B2-0290271BF9CB}" type="slidenum">
              <a:rPr lang="en-GB" smtClean="0"/>
              <a:t>23</a:t>
            </a:fld>
            <a:endParaRPr lang="en-GB"/>
          </a:p>
        </p:txBody>
      </p:sp>
      <p:sp>
        <p:nvSpPr>
          <p:cNvPr id="7" name="TextBox 6"/>
          <p:cNvSpPr txBox="1"/>
          <p:nvPr/>
        </p:nvSpPr>
        <p:spPr>
          <a:xfrm>
            <a:off x="3902188" y="180459"/>
            <a:ext cx="8132034" cy="369332"/>
          </a:xfrm>
          <a:prstGeom prst="rect">
            <a:avLst/>
          </a:prstGeom>
          <a:noFill/>
        </p:spPr>
        <p:txBody>
          <a:bodyPr wrap="none" rtlCol="0">
            <a:spAutoFit/>
          </a:bodyPr>
          <a:lstStyle/>
          <a:p>
            <a:r>
              <a:rPr lang="en-GB" u="sng" dirty="0" smtClean="0"/>
              <a:t>Multi-threading</a:t>
            </a:r>
            <a:r>
              <a:rPr lang="en-GB" dirty="0" smtClean="0"/>
              <a:t>: operating </a:t>
            </a:r>
            <a:r>
              <a:rPr lang="en-GB" dirty="0"/>
              <a:t>system </a:t>
            </a:r>
            <a:r>
              <a:rPr lang="en-GB" dirty="0" smtClean="0"/>
              <a:t>utilise </a:t>
            </a:r>
            <a:r>
              <a:rPr lang="en-GB" dirty="0"/>
              <a:t>multiple cores for </a:t>
            </a:r>
            <a:r>
              <a:rPr lang="en-GB" dirty="0" smtClean="0"/>
              <a:t>processing an application.</a:t>
            </a:r>
            <a:endParaRPr lang="en-GB" dirty="0"/>
          </a:p>
        </p:txBody>
      </p:sp>
    </p:spTree>
    <p:extLst>
      <p:ext uri="{BB962C8B-B14F-4D97-AF65-F5344CB8AC3E}">
        <p14:creationId xmlns:p14="http://schemas.microsoft.com/office/powerpoint/2010/main" val="36899293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Higher Clock Speed vs. More Cores</a:t>
            </a:r>
            <a:r>
              <a:rPr lang="en-GB" b="1" dirty="0" smtClean="0"/>
              <a:t>?</a:t>
            </a:r>
            <a:endParaRPr lang="en-GB" dirty="0"/>
          </a:p>
        </p:txBody>
      </p:sp>
      <p:sp>
        <p:nvSpPr>
          <p:cNvPr id="3" name="Content Placeholder 2"/>
          <p:cNvSpPr>
            <a:spLocks noGrp="1"/>
          </p:cNvSpPr>
          <p:nvPr>
            <p:ph idx="1"/>
          </p:nvPr>
        </p:nvSpPr>
        <p:spPr/>
        <p:txBody>
          <a:bodyPr/>
          <a:lstStyle/>
          <a:p>
            <a:pPr algn="just"/>
            <a:r>
              <a:rPr lang="en-GB" dirty="0"/>
              <a:t>Ok, so you now understand the benefits of a higher clock speed and the performance boosts more cores can offer. Do you go for a processor with a lower clock speed but more cores? Or one with fewer cores but a higher clock speed</a:t>
            </a:r>
            <a:r>
              <a:rPr lang="en-GB" dirty="0" smtClean="0"/>
              <a:t>?</a:t>
            </a:r>
          </a:p>
          <a:p>
            <a:pPr algn="just"/>
            <a:endParaRPr lang="en-GB" dirty="0" smtClean="0"/>
          </a:p>
          <a:p>
            <a:pPr algn="just"/>
            <a:r>
              <a:rPr lang="en-GB" dirty="0" smtClean="0"/>
              <a:t>If </a:t>
            </a:r>
            <a:r>
              <a:rPr lang="en-GB" dirty="0"/>
              <a:t>possible, you want to go for the one with the highest clock speed and the highest amount of cores. Due to budgets, however, this isn’t always possible and there is usually a trade-off between cores and clock speed</a:t>
            </a:r>
            <a:r>
              <a:rPr lang="en-GB" dirty="0" smtClean="0"/>
              <a:t>.</a:t>
            </a:r>
          </a:p>
          <a:p>
            <a:pPr algn="just"/>
            <a:r>
              <a:rPr lang="en-GB" dirty="0" smtClean="0"/>
              <a:t>So which one is better?</a:t>
            </a:r>
            <a:endParaRPr lang="en-GB" dirty="0"/>
          </a:p>
        </p:txBody>
      </p:sp>
      <p:sp>
        <p:nvSpPr>
          <p:cNvPr id="4" name="Slide Number Placeholder 3"/>
          <p:cNvSpPr>
            <a:spLocks noGrp="1"/>
          </p:cNvSpPr>
          <p:nvPr>
            <p:ph type="sldNum" sz="quarter" idx="12"/>
          </p:nvPr>
        </p:nvSpPr>
        <p:spPr/>
        <p:txBody>
          <a:bodyPr/>
          <a:lstStyle/>
          <a:p>
            <a:fld id="{5DF4C5A6-907B-4B48-B0B2-0290271BF9CB}" type="slidenum">
              <a:rPr lang="en-GB" smtClean="0"/>
              <a:t>24</a:t>
            </a:fld>
            <a:endParaRPr lang="en-GB"/>
          </a:p>
        </p:txBody>
      </p:sp>
    </p:spTree>
    <p:extLst>
      <p:ext uri="{BB962C8B-B14F-4D97-AF65-F5344CB8AC3E}">
        <p14:creationId xmlns:p14="http://schemas.microsoft.com/office/powerpoint/2010/main" val="1037255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More cores, slower clock </a:t>
            </a:r>
            <a:r>
              <a:rPr lang="en-GB" b="1" dirty="0" smtClean="0"/>
              <a:t>speed</a:t>
            </a:r>
            <a:endParaRPr lang="en-GB" dirty="0"/>
          </a:p>
        </p:txBody>
      </p:sp>
      <p:sp>
        <p:nvSpPr>
          <p:cNvPr id="3" name="Content Placeholder 2"/>
          <p:cNvSpPr>
            <a:spLocks noGrp="1"/>
          </p:cNvSpPr>
          <p:nvPr>
            <p:ph idx="1"/>
          </p:nvPr>
        </p:nvSpPr>
        <p:spPr/>
        <p:txBody>
          <a:bodyPr>
            <a:normAutofit/>
          </a:bodyPr>
          <a:lstStyle/>
          <a:p>
            <a:r>
              <a:rPr lang="en-GB" b="1" dirty="0" smtClean="0"/>
              <a:t>Pros</a:t>
            </a:r>
            <a:endParaRPr lang="en-GB" dirty="0"/>
          </a:p>
          <a:p>
            <a:pPr lvl="1" algn="just"/>
            <a:r>
              <a:rPr lang="en-GB" dirty="0"/>
              <a:t>Applications that support multi-threading will greatly benefit from having a higher number of cores at their disposal</a:t>
            </a:r>
          </a:p>
          <a:p>
            <a:pPr lvl="1" algn="just"/>
            <a:r>
              <a:rPr lang="en-GB" dirty="0"/>
              <a:t>Increasing the number of cores in your CPU is a cost-effective way of increasing performance</a:t>
            </a:r>
          </a:p>
          <a:p>
            <a:pPr lvl="1" algn="just"/>
            <a:r>
              <a:rPr lang="en-GB" dirty="0"/>
              <a:t>Multi-threading support for applications will continue to improve over time</a:t>
            </a:r>
          </a:p>
          <a:p>
            <a:pPr lvl="1" algn="just"/>
            <a:r>
              <a:rPr lang="en-GB" dirty="0"/>
              <a:t>You will be able to run more apps at once without seeing performance drops</a:t>
            </a:r>
          </a:p>
          <a:p>
            <a:pPr lvl="1" algn="just"/>
            <a:r>
              <a:rPr lang="en-GB" dirty="0"/>
              <a:t>Great for running multiple virtual machines</a:t>
            </a:r>
          </a:p>
          <a:p>
            <a:r>
              <a:rPr lang="en-GB" b="1" dirty="0"/>
              <a:t>Cons</a:t>
            </a:r>
            <a:endParaRPr lang="en-GB" dirty="0"/>
          </a:p>
          <a:p>
            <a:pPr lvl="1"/>
            <a:r>
              <a:rPr lang="en-GB" dirty="0"/>
              <a:t>Lower single-threaded performance than a higher clock speed </a:t>
            </a:r>
            <a:r>
              <a:rPr lang="en-GB" dirty="0" smtClean="0"/>
              <a:t>processor</a:t>
            </a:r>
            <a:endParaRPr lang="en-GB" dirty="0"/>
          </a:p>
        </p:txBody>
      </p:sp>
      <p:sp>
        <p:nvSpPr>
          <p:cNvPr id="4" name="Slide Number Placeholder 3"/>
          <p:cNvSpPr>
            <a:spLocks noGrp="1"/>
          </p:cNvSpPr>
          <p:nvPr>
            <p:ph type="sldNum" sz="quarter" idx="12"/>
          </p:nvPr>
        </p:nvSpPr>
        <p:spPr/>
        <p:txBody>
          <a:bodyPr/>
          <a:lstStyle/>
          <a:p>
            <a:fld id="{5DF4C5A6-907B-4B48-B0B2-0290271BF9CB}" type="slidenum">
              <a:rPr lang="en-GB" smtClean="0"/>
              <a:t>25</a:t>
            </a:fld>
            <a:endParaRPr lang="en-GB"/>
          </a:p>
        </p:txBody>
      </p:sp>
      <p:sp>
        <p:nvSpPr>
          <p:cNvPr id="5" name="TextBox 4"/>
          <p:cNvSpPr txBox="1"/>
          <p:nvPr/>
        </p:nvSpPr>
        <p:spPr>
          <a:xfrm>
            <a:off x="3221766" y="1456293"/>
            <a:ext cx="8956170" cy="369332"/>
          </a:xfrm>
          <a:prstGeom prst="rect">
            <a:avLst/>
          </a:prstGeom>
          <a:noFill/>
        </p:spPr>
        <p:txBody>
          <a:bodyPr wrap="none" rtlCol="0">
            <a:spAutoFit/>
          </a:bodyPr>
          <a:lstStyle/>
          <a:p>
            <a:r>
              <a:rPr lang="en-GB" u="sng" dirty="0" smtClean="0"/>
              <a:t>Multi-threading</a:t>
            </a:r>
            <a:r>
              <a:rPr lang="en-GB" dirty="0" smtClean="0"/>
              <a:t>: operating </a:t>
            </a:r>
            <a:r>
              <a:rPr lang="en-GB" dirty="0"/>
              <a:t>system </a:t>
            </a:r>
            <a:r>
              <a:rPr lang="en-GB" dirty="0" smtClean="0"/>
              <a:t>utilise </a:t>
            </a:r>
            <a:r>
              <a:rPr lang="en-GB" dirty="0"/>
              <a:t>multiple cores for </a:t>
            </a:r>
            <a:r>
              <a:rPr lang="en-GB" dirty="0" smtClean="0"/>
              <a:t>processing an application threads.</a:t>
            </a:r>
            <a:endParaRPr lang="en-GB" dirty="0"/>
          </a:p>
        </p:txBody>
      </p:sp>
    </p:spTree>
    <p:extLst>
      <p:ext uri="{BB962C8B-B14F-4D97-AF65-F5344CB8AC3E}">
        <p14:creationId xmlns:p14="http://schemas.microsoft.com/office/powerpoint/2010/main" val="880263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Fewer cores, higher clock </a:t>
            </a:r>
            <a:r>
              <a:rPr lang="en-GB" b="1" dirty="0" smtClean="0"/>
              <a:t>speed</a:t>
            </a:r>
            <a:endParaRPr lang="en-GB" dirty="0"/>
          </a:p>
        </p:txBody>
      </p:sp>
      <p:sp>
        <p:nvSpPr>
          <p:cNvPr id="3" name="Content Placeholder 2"/>
          <p:cNvSpPr>
            <a:spLocks noGrp="1"/>
          </p:cNvSpPr>
          <p:nvPr>
            <p:ph idx="1"/>
          </p:nvPr>
        </p:nvSpPr>
        <p:spPr/>
        <p:txBody>
          <a:bodyPr/>
          <a:lstStyle/>
          <a:p>
            <a:r>
              <a:rPr lang="en-GB" b="1" dirty="0"/>
              <a:t>Pros</a:t>
            </a:r>
            <a:endParaRPr lang="en-GB" dirty="0"/>
          </a:p>
          <a:p>
            <a:pPr lvl="1"/>
            <a:r>
              <a:rPr lang="en-GB" dirty="0"/>
              <a:t>Better single threaded performance</a:t>
            </a:r>
          </a:p>
          <a:p>
            <a:pPr lvl="1"/>
            <a:r>
              <a:rPr lang="en-GB" dirty="0"/>
              <a:t>Lower cost option</a:t>
            </a:r>
          </a:p>
          <a:p>
            <a:r>
              <a:rPr lang="en-GB" b="1" dirty="0"/>
              <a:t>Cons</a:t>
            </a:r>
            <a:endParaRPr lang="en-GB" dirty="0"/>
          </a:p>
          <a:p>
            <a:pPr lvl="1"/>
            <a:r>
              <a:rPr lang="en-GB" dirty="0"/>
              <a:t>Fewer cores to split between applications</a:t>
            </a:r>
          </a:p>
          <a:p>
            <a:pPr lvl="1"/>
            <a:r>
              <a:rPr lang="en-GB" dirty="0"/>
              <a:t>Not as strong multi-threading performance</a:t>
            </a:r>
          </a:p>
          <a:p>
            <a:pPr algn="just"/>
            <a:r>
              <a:rPr lang="en-GB" dirty="0"/>
              <a:t>The best thing to do in most cases is to look into the support your applications of choice provide for multi-threading. Following this you can decide whether you’d be better off with</a:t>
            </a:r>
            <a:r>
              <a:rPr lang="en-GB" dirty="0" smtClean="0"/>
              <a:t>, more cores/clock speed.</a:t>
            </a:r>
            <a:endParaRPr lang="en-GB" dirty="0"/>
          </a:p>
        </p:txBody>
      </p:sp>
      <p:sp>
        <p:nvSpPr>
          <p:cNvPr id="4" name="Slide Number Placeholder 3"/>
          <p:cNvSpPr>
            <a:spLocks noGrp="1"/>
          </p:cNvSpPr>
          <p:nvPr>
            <p:ph type="sldNum" sz="quarter" idx="12"/>
          </p:nvPr>
        </p:nvSpPr>
        <p:spPr/>
        <p:txBody>
          <a:bodyPr/>
          <a:lstStyle/>
          <a:p>
            <a:fld id="{5DF4C5A6-907B-4B48-B0B2-0290271BF9CB}" type="slidenum">
              <a:rPr lang="en-GB" smtClean="0"/>
              <a:t>26</a:t>
            </a:fld>
            <a:endParaRPr lang="en-GB"/>
          </a:p>
        </p:txBody>
      </p:sp>
    </p:spTree>
    <p:extLst>
      <p:ext uri="{BB962C8B-B14F-4D97-AF65-F5344CB8AC3E}">
        <p14:creationId xmlns:p14="http://schemas.microsoft.com/office/powerpoint/2010/main" val="312941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465"/>
            <a:ext cx="10515600" cy="1325563"/>
          </a:xfrm>
        </p:spPr>
        <p:txBody>
          <a:bodyPr/>
          <a:lstStyle/>
          <a:p>
            <a:r>
              <a:rPr lang="en-GB" dirty="0" smtClean="0"/>
              <a:t>2.4 The Intel x86 Evolution (1) </a:t>
            </a:r>
            <a:endParaRPr lang="en-GB" dirty="0"/>
          </a:p>
        </p:txBody>
      </p:sp>
      <p:sp>
        <p:nvSpPr>
          <p:cNvPr id="3" name="Content Placeholder 2"/>
          <p:cNvSpPr>
            <a:spLocks noGrp="1"/>
          </p:cNvSpPr>
          <p:nvPr>
            <p:ph idx="1"/>
          </p:nvPr>
        </p:nvSpPr>
        <p:spPr>
          <a:xfrm>
            <a:off x="838200" y="1296537"/>
            <a:ext cx="10515600" cy="5424938"/>
          </a:xfrm>
        </p:spPr>
        <p:txBody>
          <a:bodyPr>
            <a:normAutofit fontScale="92500" lnSpcReduction="10000"/>
          </a:bodyPr>
          <a:lstStyle/>
          <a:p>
            <a:r>
              <a:rPr lang="en-GB" sz="1800" b="1" dirty="0"/>
              <a:t>8080</a:t>
            </a:r>
          </a:p>
          <a:p>
            <a:pPr lvl="1"/>
            <a:r>
              <a:rPr lang="en-GB" sz="1800" dirty="0"/>
              <a:t>first general purpose microprocessor</a:t>
            </a:r>
          </a:p>
          <a:p>
            <a:pPr lvl="1"/>
            <a:r>
              <a:rPr lang="en-GB" sz="1800" dirty="0"/>
              <a:t>8 bit data path</a:t>
            </a:r>
          </a:p>
          <a:p>
            <a:pPr lvl="1"/>
            <a:r>
              <a:rPr lang="en-GB" sz="1800" dirty="0"/>
              <a:t>Used in first personal computer – Altair</a:t>
            </a:r>
          </a:p>
          <a:p>
            <a:r>
              <a:rPr lang="en-GB" sz="1800" b="1" dirty="0"/>
              <a:t>8086</a:t>
            </a:r>
            <a:r>
              <a:rPr lang="en-GB" sz="1800" dirty="0"/>
              <a:t> – 5MHz – 29,000 transistors</a:t>
            </a:r>
          </a:p>
          <a:p>
            <a:pPr lvl="1"/>
            <a:r>
              <a:rPr lang="en-GB" sz="1800" dirty="0"/>
              <a:t>much more powerful</a:t>
            </a:r>
          </a:p>
          <a:p>
            <a:pPr lvl="1"/>
            <a:r>
              <a:rPr lang="en-GB" sz="1800" dirty="0"/>
              <a:t>16 bit</a:t>
            </a:r>
          </a:p>
          <a:p>
            <a:pPr lvl="1"/>
            <a:r>
              <a:rPr lang="en-GB" sz="1800" dirty="0"/>
              <a:t>instruction cache, </a:t>
            </a:r>
            <a:r>
              <a:rPr lang="en-GB" sz="1800" dirty="0" err="1"/>
              <a:t>prefetch</a:t>
            </a:r>
            <a:r>
              <a:rPr lang="en-GB" sz="1800" dirty="0"/>
              <a:t> few instructions</a:t>
            </a:r>
          </a:p>
          <a:p>
            <a:pPr lvl="1"/>
            <a:r>
              <a:rPr lang="en-GB" sz="1800" dirty="0"/>
              <a:t>8088 (8 bit external bus) used in first IBM PC</a:t>
            </a:r>
          </a:p>
          <a:p>
            <a:r>
              <a:rPr lang="en-GB" sz="1800" b="1" dirty="0"/>
              <a:t>80286</a:t>
            </a:r>
          </a:p>
          <a:p>
            <a:pPr lvl="1"/>
            <a:r>
              <a:rPr lang="en-GB" sz="1800" dirty="0"/>
              <a:t>16 Mbyte memory addressable</a:t>
            </a:r>
          </a:p>
          <a:p>
            <a:pPr lvl="1"/>
            <a:r>
              <a:rPr lang="en-GB" sz="1800" dirty="0"/>
              <a:t>up from 1Mb</a:t>
            </a:r>
          </a:p>
          <a:p>
            <a:r>
              <a:rPr lang="en-GB" sz="1800" b="1" dirty="0"/>
              <a:t>80386</a:t>
            </a:r>
          </a:p>
          <a:p>
            <a:pPr lvl="1"/>
            <a:r>
              <a:rPr lang="en-GB" sz="1800" dirty="0"/>
              <a:t>32 bit</a:t>
            </a:r>
          </a:p>
          <a:p>
            <a:pPr lvl="1"/>
            <a:r>
              <a:rPr lang="en-GB" sz="1800" dirty="0"/>
              <a:t>Support for multitasking</a:t>
            </a:r>
          </a:p>
          <a:p>
            <a:r>
              <a:rPr lang="en-GB" sz="1800" b="1" dirty="0"/>
              <a:t>80486</a:t>
            </a:r>
          </a:p>
          <a:p>
            <a:pPr lvl="1"/>
            <a:r>
              <a:rPr lang="en-GB" sz="1800" dirty="0"/>
              <a:t>sophisticated powerful cache and instruction pipelining</a:t>
            </a:r>
          </a:p>
          <a:p>
            <a:pPr lvl="1"/>
            <a:r>
              <a:rPr lang="en-GB" sz="1800" dirty="0"/>
              <a:t>built in maths co-processor</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27</a:t>
            </a:fld>
            <a:endParaRPr lang="en-GB"/>
          </a:p>
        </p:txBody>
      </p:sp>
      <p:sp>
        <p:nvSpPr>
          <p:cNvPr id="5" name="Rectangle 4"/>
          <p:cNvSpPr/>
          <p:nvPr/>
        </p:nvSpPr>
        <p:spPr>
          <a:xfrm>
            <a:off x="9889616" y="782246"/>
            <a:ext cx="158953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Read</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12645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817"/>
            <a:ext cx="10515600" cy="1325563"/>
          </a:xfrm>
        </p:spPr>
        <p:txBody>
          <a:bodyPr/>
          <a:lstStyle/>
          <a:p>
            <a:r>
              <a:rPr lang="en-GB" dirty="0"/>
              <a:t>The Intel x86 Evolution </a:t>
            </a:r>
            <a:r>
              <a:rPr lang="en-GB" dirty="0" smtClean="0"/>
              <a:t>(2)</a:t>
            </a:r>
            <a:endParaRPr lang="en-GB" dirty="0"/>
          </a:p>
        </p:txBody>
      </p:sp>
      <p:sp>
        <p:nvSpPr>
          <p:cNvPr id="3" name="Content Placeholder 2"/>
          <p:cNvSpPr>
            <a:spLocks noGrp="1"/>
          </p:cNvSpPr>
          <p:nvPr>
            <p:ph idx="1"/>
          </p:nvPr>
        </p:nvSpPr>
        <p:spPr>
          <a:xfrm>
            <a:off x="838200" y="1431380"/>
            <a:ext cx="10515600" cy="4790364"/>
          </a:xfrm>
        </p:spPr>
        <p:txBody>
          <a:bodyPr/>
          <a:lstStyle/>
          <a:p>
            <a:r>
              <a:rPr lang="en-GB" sz="2000" b="1" dirty="0"/>
              <a:t>Pentium</a:t>
            </a:r>
          </a:p>
          <a:p>
            <a:pPr lvl="1"/>
            <a:r>
              <a:rPr lang="en-GB" sz="1800" dirty="0"/>
              <a:t>Superscalar</a:t>
            </a:r>
          </a:p>
          <a:p>
            <a:pPr lvl="1"/>
            <a:r>
              <a:rPr lang="en-GB" sz="1800" dirty="0"/>
              <a:t>Multiple instructions executed in parallel</a:t>
            </a:r>
          </a:p>
          <a:p>
            <a:r>
              <a:rPr lang="en-GB" sz="2000" b="1" dirty="0"/>
              <a:t>Pentium Pro</a:t>
            </a:r>
          </a:p>
          <a:p>
            <a:pPr lvl="1"/>
            <a:r>
              <a:rPr lang="en-GB" sz="1800" dirty="0"/>
              <a:t>Increased superscalar organization</a:t>
            </a:r>
          </a:p>
          <a:p>
            <a:pPr lvl="1"/>
            <a:r>
              <a:rPr lang="en-GB" sz="1800" dirty="0"/>
              <a:t>Aggressive register renaming</a:t>
            </a:r>
          </a:p>
          <a:p>
            <a:pPr lvl="1"/>
            <a:r>
              <a:rPr lang="en-GB" sz="1800" dirty="0"/>
              <a:t>branch prediction</a:t>
            </a:r>
          </a:p>
          <a:p>
            <a:pPr lvl="1"/>
            <a:r>
              <a:rPr lang="en-GB" sz="1800" dirty="0"/>
              <a:t>data flow analysis</a:t>
            </a:r>
          </a:p>
          <a:p>
            <a:pPr lvl="1"/>
            <a:r>
              <a:rPr lang="en-GB" sz="1800" dirty="0"/>
              <a:t>speculative execution</a:t>
            </a:r>
          </a:p>
          <a:p>
            <a:r>
              <a:rPr lang="en-GB" sz="2000" b="1" dirty="0"/>
              <a:t>Pentium II</a:t>
            </a:r>
          </a:p>
          <a:p>
            <a:pPr lvl="1"/>
            <a:r>
              <a:rPr lang="en-GB" sz="1800" dirty="0"/>
              <a:t>MMX technology</a:t>
            </a:r>
          </a:p>
          <a:p>
            <a:pPr lvl="1"/>
            <a:r>
              <a:rPr lang="en-GB" sz="1800" dirty="0"/>
              <a:t>graphics, video &amp; audio processing</a:t>
            </a:r>
          </a:p>
          <a:p>
            <a:r>
              <a:rPr lang="en-GB" sz="2000" b="1" dirty="0"/>
              <a:t>Pentium III</a:t>
            </a:r>
          </a:p>
          <a:p>
            <a:pPr lvl="1"/>
            <a:r>
              <a:rPr lang="en-GB" sz="1800" dirty="0"/>
              <a:t>Additional floating point instructions for 3D graphics</a:t>
            </a:r>
          </a:p>
          <a:p>
            <a:pPr marL="0" indent="0">
              <a:buNone/>
            </a:pPr>
            <a:endParaRPr lang="en-GB" dirty="0" smtClean="0"/>
          </a:p>
        </p:txBody>
      </p:sp>
      <p:sp>
        <p:nvSpPr>
          <p:cNvPr id="4" name="Slide Number Placeholder 3"/>
          <p:cNvSpPr>
            <a:spLocks noGrp="1"/>
          </p:cNvSpPr>
          <p:nvPr>
            <p:ph type="sldNum" sz="quarter" idx="12"/>
          </p:nvPr>
        </p:nvSpPr>
        <p:spPr/>
        <p:txBody>
          <a:bodyPr/>
          <a:lstStyle/>
          <a:p>
            <a:fld id="{FF6A988D-A4DE-49B7-BAE8-9C35ACFE524A}" type="slidenum">
              <a:rPr lang="en-GB" smtClean="0"/>
              <a:t>28</a:t>
            </a:fld>
            <a:endParaRPr lang="en-GB"/>
          </a:p>
        </p:txBody>
      </p:sp>
      <p:sp>
        <p:nvSpPr>
          <p:cNvPr id="5" name="Rectangle 4"/>
          <p:cNvSpPr/>
          <p:nvPr/>
        </p:nvSpPr>
        <p:spPr>
          <a:xfrm>
            <a:off x="9889616" y="782246"/>
            <a:ext cx="158953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Read</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863734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GB" dirty="0"/>
              <a:t>The Intel x86 Evolution </a:t>
            </a:r>
            <a:r>
              <a:rPr lang="en-GB" dirty="0" smtClean="0"/>
              <a:t>(3)</a:t>
            </a:r>
            <a:endParaRPr lang="en-GB" dirty="0"/>
          </a:p>
        </p:txBody>
      </p:sp>
      <p:sp>
        <p:nvSpPr>
          <p:cNvPr id="3" name="Content Placeholder 2"/>
          <p:cNvSpPr>
            <a:spLocks noGrp="1"/>
          </p:cNvSpPr>
          <p:nvPr>
            <p:ph idx="1"/>
          </p:nvPr>
        </p:nvSpPr>
        <p:spPr>
          <a:xfrm>
            <a:off x="838200" y="1078173"/>
            <a:ext cx="10515600" cy="5643302"/>
          </a:xfrm>
        </p:spPr>
        <p:txBody>
          <a:bodyPr>
            <a:normAutofit lnSpcReduction="10000"/>
          </a:bodyPr>
          <a:lstStyle/>
          <a:p>
            <a:r>
              <a:rPr lang="en-GB" sz="2000" b="1" dirty="0"/>
              <a:t>Pentium 4</a:t>
            </a:r>
          </a:p>
          <a:p>
            <a:pPr lvl="1"/>
            <a:r>
              <a:rPr lang="en-GB" sz="1800" dirty="0"/>
              <a:t>Note Arabic rather than Roman numerals</a:t>
            </a:r>
          </a:p>
          <a:p>
            <a:pPr lvl="1"/>
            <a:r>
              <a:rPr lang="en-GB" sz="1800" dirty="0"/>
              <a:t>Further floating point and multimedia enhancements</a:t>
            </a:r>
          </a:p>
          <a:p>
            <a:r>
              <a:rPr lang="en-GB" sz="2000" b="1" dirty="0"/>
              <a:t>Core</a:t>
            </a:r>
          </a:p>
          <a:p>
            <a:pPr lvl="1"/>
            <a:r>
              <a:rPr lang="en-GB" sz="1800" dirty="0"/>
              <a:t>First x86 with dual core</a:t>
            </a:r>
          </a:p>
          <a:p>
            <a:r>
              <a:rPr lang="en-GB" sz="2000" b="1" dirty="0"/>
              <a:t>Core 2</a:t>
            </a:r>
          </a:p>
          <a:p>
            <a:pPr lvl="1"/>
            <a:r>
              <a:rPr lang="en-GB" sz="1800" dirty="0"/>
              <a:t>64 bit architecture</a:t>
            </a:r>
          </a:p>
          <a:p>
            <a:r>
              <a:rPr lang="en-GB" sz="2000" b="1" dirty="0"/>
              <a:t>Core 2 Quad </a:t>
            </a:r>
            <a:r>
              <a:rPr lang="en-GB" sz="2000" dirty="0"/>
              <a:t>– 3GHz – 820 million transistors</a:t>
            </a:r>
          </a:p>
          <a:p>
            <a:pPr lvl="1"/>
            <a:r>
              <a:rPr lang="en-GB" sz="1800" dirty="0"/>
              <a:t>Four processors on chip</a:t>
            </a:r>
          </a:p>
          <a:p>
            <a:endParaRPr lang="en-GB" sz="1800" dirty="0"/>
          </a:p>
          <a:p>
            <a:r>
              <a:rPr lang="en-GB" sz="1800" dirty="0"/>
              <a:t>x86 architecture dominant outside embedded systems</a:t>
            </a:r>
          </a:p>
          <a:p>
            <a:r>
              <a:rPr lang="en-GB" sz="1800" dirty="0"/>
              <a:t>Organization and technology changed dramatically</a:t>
            </a:r>
          </a:p>
          <a:p>
            <a:r>
              <a:rPr lang="en-GB" sz="1800" dirty="0"/>
              <a:t>Instruction set architecture evolved with backwards compatibility</a:t>
            </a:r>
          </a:p>
          <a:p>
            <a:r>
              <a:rPr lang="en-GB" sz="1800" dirty="0"/>
              <a:t>~1 instruction per month added</a:t>
            </a:r>
          </a:p>
          <a:p>
            <a:r>
              <a:rPr lang="en-GB" sz="1800" dirty="0"/>
              <a:t>500 instructions available</a:t>
            </a:r>
          </a:p>
          <a:p>
            <a:r>
              <a:rPr lang="en-GB" sz="1800" dirty="0"/>
              <a:t>See Intel web pages for detailed information on </a:t>
            </a:r>
            <a:r>
              <a:rPr lang="en-GB" sz="1800" dirty="0" smtClean="0"/>
              <a:t>processors</a:t>
            </a:r>
            <a:endParaRPr lang="en-GB" sz="1800" dirty="0"/>
          </a:p>
        </p:txBody>
      </p:sp>
      <p:sp>
        <p:nvSpPr>
          <p:cNvPr id="4" name="Slide Number Placeholder 3"/>
          <p:cNvSpPr>
            <a:spLocks noGrp="1"/>
          </p:cNvSpPr>
          <p:nvPr>
            <p:ph type="sldNum" sz="quarter" idx="12"/>
          </p:nvPr>
        </p:nvSpPr>
        <p:spPr/>
        <p:txBody>
          <a:bodyPr/>
          <a:lstStyle/>
          <a:p>
            <a:fld id="{FF6A988D-A4DE-49B7-BAE8-9C35ACFE524A}" type="slidenum">
              <a:rPr lang="en-GB" smtClean="0"/>
              <a:t>29</a:t>
            </a:fld>
            <a:endParaRPr lang="en-GB"/>
          </a:p>
        </p:txBody>
      </p:sp>
      <p:sp>
        <p:nvSpPr>
          <p:cNvPr id="5" name="Rectangle 4"/>
          <p:cNvSpPr/>
          <p:nvPr/>
        </p:nvSpPr>
        <p:spPr>
          <a:xfrm>
            <a:off x="9889616" y="782246"/>
            <a:ext cx="158953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Read</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1555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Improvements that Came with IC Designs</a:t>
            </a:r>
            <a:endParaRPr lang="en-GB" dirty="0"/>
          </a:p>
        </p:txBody>
      </p:sp>
      <p:sp>
        <p:nvSpPr>
          <p:cNvPr id="3" name="Content Placeholder 2"/>
          <p:cNvSpPr>
            <a:spLocks noGrp="1"/>
          </p:cNvSpPr>
          <p:nvPr>
            <p:ph idx="1"/>
          </p:nvPr>
        </p:nvSpPr>
        <p:spPr/>
        <p:txBody>
          <a:bodyPr>
            <a:normAutofit lnSpcReduction="10000"/>
          </a:bodyPr>
          <a:lstStyle/>
          <a:p>
            <a:pPr marL="514350" indent="-514350" algn="just">
              <a:buFont typeface="+mj-lt"/>
              <a:buAutoNum type="arabicPeriod"/>
            </a:pPr>
            <a:r>
              <a:rPr lang="en-GB" dirty="0" smtClean="0"/>
              <a:t>Since the geometric sizes of components (transistors) are small, the time delays for signal propagation are short.</a:t>
            </a:r>
          </a:p>
          <a:p>
            <a:pPr marL="514350" indent="-514350" algn="just">
              <a:buFont typeface="+mj-lt"/>
              <a:buAutoNum type="arabicPeriod"/>
            </a:pPr>
            <a:r>
              <a:rPr lang="en-GB" dirty="0" smtClean="0"/>
              <a:t>Components being small consume less power, and dissipate less heat, the circuit is thermally stable.</a:t>
            </a:r>
            <a:endParaRPr lang="en-GB" dirty="0"/>
          </a:p>
          <a:p>
            <a:pPr marL="514350" indent="-514350" algn="just">
              <a:buFont typeface="+mj-lt"/>
              <a:buAutoNum type="arabicPeriod"/>
            </a:pPr>
            <a:r>
              <a:rPr lang="en-GB" dirty="0" smtClean="0"/>
              <a:t>Every semiconductive component within an IC has virtually identical operating parameters, device mismatches are less.</a:t>
            </a:r>
          </a:p>
          <a:p>
            <a:pPr marL="514350" indent="-514350" algn="just">
              <a:buFont typeface="+mj-lt"/>
              <a:buAutoNum type="arabicPeriod"/>
            </a:pPr>
            <a:r>
              <a:rPr lang="en-GB" dirty="0" smtClean="0"/>
              <a:t>This means that at </a:t>
            </a:r>
            <a:r>
              <a:rPr lang="en-GB" dirty="0"/>
              <a:t>high clock rates! All skew times, delay times, hold times... Everything is fixed and predictable</a:t>
            </a:r>
            <a:r>
              <a:rPr lang="en-GB" dirty="0" smtClean="0"/>
              <a:t>!</a:t>
            </a:r>
          </a:p>
          <a:p>
            <a:pPr marL="514350" indent="-514350" algn="just">
              <a:buFont typeface="+mj-lt"/>
              <a:buAutoNum type="arabicPeriod"/>
            </a:pPr>
            <a:r>
              <a:rPr lang="en-GB" dirty="0" smtClean="0"/>
              <a:t>The components being small can switch states at a faster pace thus providing a boost in speed/performance.</a:t>
            </a:r>
          </a:p>
        </p:txBody>
      </p:sp>
      <p:sp>
        <p:nvSpPr>
          <p:cNvPr id="4" name="TextBox 3"/>
          <p:cNvSpPr txBox="1"/>
          <p:nvPr/>
        </p:nvSpPr>
        <p:spPr>
          <a:xfrm>
            <a:off x="1158317" y="5992297"/>
            <a:ext cx="10195483" cy="369332"/>
          </a:xfrm>
          <a:prstGeom prst="rect">
            <a:avLst/>
          </a:prstGeom>
          <a:noFill/>
        </p:spPr>
        <p:txBody>
          <a:bodyPr wrap="none" rtlCol="0">
            <a:spAutoFit/>
          </a:bodyPr>
          <a:lstStyle/>
          <a:p>
            <a:r>
              <a:rPr lang="en-GB" u="sng" dirty="0" smtClean="0"/>
              <a:t>Skew time</a:t>
            </a:r>
            <a:r>
              <a:rPr lang="en-GB" dirty="0" smtClean="0"/>
              <a:t>: Delay of clock signal for different components. </a:t>
            </a:r>
            <a:r>
              <a:rPr lang="en-GB" u="sng" dirty="0" smtClean="0"/>
              <a:t>Hold time</a:t>
            </a:r>
            <a:r>
              <a:rPr lang="en-GB" dirty="0" smtClean="0"/>
              <a:t>: Amount of time for data to get stable.</a:t>
            </a:r>
            <a:endParaRPr lang="en-GB" u="sng" dirty="0"/>
          </a:p>
        </p:txBody>
      </p:sp>
      <p:sp>
        <p:nvSpPr>
          <p:cNvPr id="5" name="Slide Number Placeholder 4"/>
          <p:cNvSpPr>
            <a:spLocks noGrp="1"/>
          </p:cNvSpPr>
          <p:nvPr>
            <p:ph type="sldNum" sz="quarter" idx="12"/>
          </p:nvPr>
        </p:nvSpPr>
        <p:spPr/>
        <p:txBody>
          <a:bodyPr/>
          <a:lstStyle/>
          <a:p>
            <a:fld id="{5DF4C5A6-907B-4B48-B0B2-0290271BF9CB}" type="slidenum">
              <a:rPr lang="en-GB" smtClean="0"/>
              <a:t>3</a:t>
            </a:fld>
            <a:endParaRPr lang="en-GB"/>
          </a:p>
        </p:txBody>
      </p:sp>
    </p:spTree>
    <p:extLst>
      <p:ext uri="{BB962C8B-B14F-4D97-AF65-F5344CB8AC3E}">
        <p14:creationId xmlns:p14="http://schemas.microsoft.com/office/powerpoint/2010/main" val="534683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2.6 Performance Assessment</a:t>
            </a:r>
            <a:endParaRPr lang="en-GB" dirty="0"/>
          </a:p>
        </p:txBody>
      </p:sp>
      <p:sp>
        <p:nvSpPr>
          <p:cNvPr id="3" name="Content Placeholder 2"/>
          <p:cNvSpPr>
            <a:spLocks noGrp="1"/>
          </p:cNvSpPr>
          <p:nvPr>
            <p:ph idx="1"/>
          </p:nvPr>
        </p:nvSpPr>
        <p:spPr/>
        <p:txBody>
          <a:bodyPr/>
          <a:lstStyle/>
          <a:p>
            <a:pPr algn="just"/>
            <a:r>
              <a:rPr lang="en-GB" dirty="0" smtClean="0"/>
              <a:t>For new systems, performance is one of the key parameters to consider, along with cost, size, security, reliability and power consumption along with weight and physical dimensions.</a:t>
            </a:r>
          </a:p>
          <a:p>
            <a:pPr algn="just"/>
            <a:endParaRPr lang="en-GB" dirty="0" smtClean="0"/>
          </a:p>
          <a:p>
            <a:pPr algn="just"/>
            <a:r>
              <a:rPr lang="en-GB" dirty="0" smtClean="0"/>
              <a:t>‘Application performance’ not only depends on the raw speed of the processor but also on the instruction set, choice of implementation language, efficiency of the compiler, and skill of the programmer.</a:t>
            </a:r>
          </a:p>
          <a:p>
            <a:pPr algn="just"/>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30</a:t>
            </a:fld>
            <a:endParaRPr lang="en-GB"/>
          </a:p>
        </p:txBody>
      </p:sp>
    </p:spTree>
    <p:extLst>
      <p:ext uri="{BB962C8B-B14F-4D97-AF65-F5344CB8AC3E}">
        <p14:creationId xmlns:p14="http://schemas.microsoft.com/office/powerpoint/2010/main" val="293975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Clock Speed and Instructions per Second</a:t>
            </a:r>
            <a:endParaRPr lang="en-GB" dirty="0"/>
          </a:p>
        </p:txBody>
      </p:sp>
      <p:sp>
        <p:nvSpPr>
          <p:cNvPr id="3" name="Content Placeholder 2"/>
          <p:cNvSpPr>
            <a:spLocks noGrp="1"/>
          </p:cNvSpPr>
          <p:nvPr>
            <p:ph idx="1"/>
          </p:nvPr>
        </p:nvSpPr>
        <p:spPr>
          <a:xfrm>
            <a:off x="838200" y="1825624"/>
            <a:ext cx="10515600" cy="4684358"/>
          </a:xfrm>
        </p:spPr>
        <p:txBody>
          <a:bodyPr>
            <a:normAutofit/>
          </a:bodyPr>
          <a:lstStyle/>
          <a:p>
            <a:pPr algn="just"/>
            <a:r>
              <a:rPr lang="en-GB" dirty="0" smtClean="0"/>
              <a:t>Operations performed by a processor, such as fetching an instruction, decoding the instruction, performing an arithmetic operation, and so on, are governed by a </a:t>
            </a:r>
            <a:r>
              <a:rPr lang="en-GB" b="1" dirty="0" smtClean="0"/>
              <a:t>system clock, </a:t>
            </a:r>
            <a:r>
              <a:rPr lang="en-GB" dirty="0" smtClean="0"/>
              <a:t> which synchronizes all functions.</a:t>
            </a:r>
          </a:p>
          <a:p>
            <a:pPr algn="just"/>
            <a:r>
              <a:rPr lang="en-GB" dirty="0" smtClean="0"/>
              <a:t>All operations begin with the pulse of the clock, and the speed of the processor is dictated by the pulse frequency produced by the clock, measured in cycles per second, or Hertz (Hz).</a:t>
            </a:r>
          </a:p>
          <a:p>
            <a:pPr algn="just"/>
            <a:r>
              <a:rPr lang="en-GB" dirty="0" smtClean="0"/>
              <a:t>For example, a 1-GHz processor receives 1 billion pulses per second.</a:t>
            </a:r>
          </a:p>
          <a:p>
            <a:pPr algn="just"/>
            <a:r>
              <a:rPr lang="en-GB" dirty="0" smtClean="0"/>
              <a:t>The rate of pulses is known as the </a:t>
            </a:r>
            <a:r>
              <a:rPr lang="en-GB" b="1" dirty="0" smtClean="0"/>
              <a:t>clock rate, </a:t>
            </a:r>
            <a:r>
              <a:rPr lang="en-GB" dirty="0" smtClean="0"/>
              <a:t>or </a:t>
            </a:r>
            <a:r>
              <a:rPr lang="en-GB" b="1" dirty="0" smtClean="0"/>
              <a:t>clock speed.</a:t>
            </a:r>
            <a:endParaRPr lang="en-GB" dirty="0" smtClean="0"/>
          </a:p>
          <a:p>
            <a:pPr algn="just"/>
            <a:r>
              <a:rPr lang="en-GB" dirty="0" smtClean="0"/>
              <a:t>One increment or pulse of the clock is referred to as a </a:t>
            </a:r>
            <a:r>
              <a:rPr lang="en-GB" b="1" dirty="0" smtClean="0"/>
              <a:t>clock cycle/tick</a:t>
            </a:r>
            <a:r>
              <a:rPr lang="en-GB" sz="1200" dirty="0" smtClean="0"/>
              <a:t>.</a:t>
            </a:r>
          </a:p>
          <a:p>
            <a:pPr algn="just"/>
            <a:r>
              <a:rPr lang="en-GB" dirty="0" smtClean="0"/>
              <a:t>The time between pulses is the </a:t>
            </a:r>
            <a:r>
              <a:rPr lang="en-GB" b="1" dirty="0" smtClean="0"/>
              <a:t>cycle time, </a:t>
            </a:r>
            <a:r>
              <a:rPr lang="el-GR" b="1" dirty="0" smtClean="0"/>
              <a:t>τ</a:t>
            </a:r>
            <a:r>
              <a:rPr lang="en-GB" b="1" dirty="0" smtClean="0"/>
              <a:t> (tau).</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31</a:t>
            </a:fld>
            <a:endParaRPr lang="en-GB"/>
          </a:p>
        </p:txBody>
      </p:sp>
    </p:spTree>
    <p:extLst>
      <p:ext uri="{BB962C8B-B14F-4D97-AF65-F5344CB8AC3E}">
        <p14:creationId xmlns:p14="http://schemas.microsoft.com/office/powerpoint/2010/main" val="1552522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Clock</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32</a:t>
            </a:fld>
            <a:endParaRPr lang="en-GB"/>
          </a:p>
        </p:txBody>
      </p:sp>
      <p:pic>
        <p:nvPicPr>
          <p:cNvPr id="5" name="Content Placeholder 4"/>
          <p:cNvPicPr>
            <a:picLocks noGrp="1" noChangeAspect="1" noChangeArrowheads="1"/>
          </p:cNvPicPr>
          <p:nvPr>
            <p:ph idx="1"/>
          </p:nvPr>
        </p:nvPicPr>
        <p:blipFill>
          <a:blip r:embed="rId2"/>
          <a:srcRect r="-10826" b="23384"/>
          <a:stretch>
            <a:fillRect/>
          </a:stretch>
        </p:blipFill>
        <p:spPr bwMode="auto">
          <a:xfrm>
            <a:off x="1920839" y="1690688"/>
            <a:ext cx="8458200" cy="4665662"/>
          </a:xfrm>
          <a:prstGeom prst="rect">
            <a:avLst/>
          </a:prstGeom>
          <a:noFill/>
          <a:ln w="9525">
            <a:noFill/>
            <a:miter lim="800000"/>
            <a:headEnd/>
            <a:tailEnd/>
          </a:ln>
          <a:effectLst/>
        </p:spPr>
      </p:pic>
      <p:sp>
        <p:nvSpPr>
          <p:cNvPr id="6" name="TextBox 5"/>
          <p:cNvSpPr txBox="1"/>
          <p:nvPr/>
        </p:nvSpPr>
        <p:spPr>
          <a:xfrm>
            <a:off x="9703558" y="5322627"/>
            <a:ext cx="1362681" cy="369332"/>
          </a:xfrm>
          <a:prstGeom prst="rect">
            <a:avLst/>
          </a:prstGeom>
          <a:noFill/>
          <a:ln>
            <a:solidFill>
              <a:schemeClr val="tx1"/>
            </a:solidFill>
          </a:ln>
        </p:spPr>
        <p:txBody>
          <a:bodyPr wrap="none" rtlCol="0">
            <a:spAutoFit/>
          </a:bodyPr>
          <a:lstStyle/>
          <a:p>
            <a:r>
              <a:rPr lang="en-GB" dirty="0" smtClean="0"/>
              <a:t>To Processor</a:t>
            </a:r>
            <a:endParaRPr lang="en-GB" dirty="0"/>
          </a:p>
        </p:txBody>
      </p:sp>
      <p:sp>
        <p:nvSpPr>
          <p:cNvPr id="3" name="Rectangle 2"/>
          <p:cNvSpPr/>
          <p:nvPr/>
        </p:nvSpPr>
        <p:spPr>
          <a:xfrm>
            <a:off x="6324365" y="1027906"/>
            <a:ext cx="4572470" cy="923330"/>
          </a:xfrm>
          <a:prstGeom prst="rect">
            <a:avLst/>
          </a:prstGeom>
          <a:noFill/>
        </p:spPr>
        <p:txBody>
          <a:bodyPr wrap="none" lIns="91440" tIns="45720" rIns="91440" bIns="45720">
            <a:spAutoFit/>
          </a:bodyPr>
          <a:lstStyle/>
          <a:p>
            <a:pPr algn="ctr"/>
            <a:r>
              <a:rPr lang="en-GB" sz="5400" b="1" u="sng" dirty="0"/>
              <a:t>Quiz Next Class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53367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Clock Speed Comparison of different CPUs</a:t>
            </a:r>
            <a:endParaRPr lang="en-GB" dirty="0"/>
          </a:p>
        </p:txBody>
      </p:sp>
      <p:sp>
        <p:nvSpPr>
          <p:cNvPr id="3" name="Content Placeholder 2"/>
          <p:cNvSpPr>
            <a:spLocks noGrp="1"/>
          </p:cNvSpPr>
          <p:nvPr>
            <p:ph idx="1"/>
          </p:nvPr>
        </p:nvSpPr>
        <p:spPr>
          <a:xfrm>
            <a:off x="838200" y="1473958"/>
            <a:ext cx="10515600" cy="5117911"/>
          </a:xfrm>
        </p:spPr>
        <p:txBody>
          <a:bodyPr/>
          <a:lstStyle/>
          <a:p>
            <a:pPr algn="just"/>
            <a:r>
              <a:rPr lang="en-GB" dirty="0" smtClean="0"/>
              <a:t>Actions in the processor require signals to be sent from one processor element to another.</a:t>
            </a:r>
          </a:p>
          <a:p>
            <a:pPr algn="just"/>
            <a:r>
              <a:rPr lang="en-GB" dirty="0"/>
              <a:t>Signals in CPU take time to settle down to 1 or </a:t>
            </a:r>
            <a:r>
              <a:rPr lang="en-GB" dirty="0" smtClean="0"/>
              <a:t>0 before being sent.</a:t>
            </a:r>
          </a:p>
          <a:p>
            <a:pPr algn="just"/>
            <a:r>
              <a:rPr lang="en-GB" dirty="0" smtClean="0"/>
              <a:t>Some signals may change at different speeds.</a:t>
            </a:r>
          </a:p>
          <a:p>
            <a:pPr algn="just"/>
            <a:r>
              <a:rPr lang="en-GB" dirty="0" smtClean="0"/>
              <a:t>Thus operations must be synchronized so that proper electrical signal (voltage) values are available for each operation.</a:t>
            </a:r>
          </a:p>
          <a:p>
            <a:pPr algn="just"/>
            <a:r>
              <a:rPr lang="en-GB" dirty="0" smtClean="0"/>
              <a:t>Moreover, the execution of an instruction involves a number of discrete steps, such as fetching the instruction from memory, decoding the instruction, loading and storing data and ALU operations</a:t>
            </a:r>
            <a:endParaRPr lang="en-GB" dirty="0"/>
          </a:p>
          <a:p>
            <a:pPr algn="just"/>
            <a:r>
              <a:rPr lang="en-GB" dirty="0" smtClean="0"/>
              <a:t>Thus most instructions require multiple clock cycles to complete. 1/12</a:t>
            </a:r>
          </a:p>
          <a:p>
            <a:pPr algn="just"/>
            <a:r>
              <a:rPr lang="en-GB" dirty="0" smtClean="0"/>
              <a:t>Thus, a comparison of clock speeds on different CPUs is NOT a factor.</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33</a:t>
            </a:fld>
            <a:endParaRPr lang="en-GB" dirty="0"/>
          </a:p>
        </p:txBody>
      </p:sp>
    </p:spTree>
    <p:extLst>
      <p:ext uri="{BB962C8B-B14F-4D97-AF65-F5344CB8AC3E}">
        <p14:creationId xmlns:p14="http://schemas.microsoft.com/office/powerpoint/2010/main" val="216346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Clock Speed and Performance</a:t>
            </a:r>
            <a:endParaRPr lang="en-GB" dirty="0"/>
          </a:p>
        </p:txBody>
      </p:sp>
      <p:sp>
        <p:nvSpPr>
          <p:cNvPr id="3" name="Content Placeholder 2"/>
          <p:cNvSpPr>
            <a:spLocks noGrp="1"/>
          </p:cNvSpPr>
          <p:nvPr>
            <p:ph idx="1"/>
          </p:nvPr>
        </p:nvSpPr>
        <p:spPr/>
        <p:txBody>
          <a:bodyPr>
            <a:normAutofit lnSpcReduction="10000"/>
          </a:bodyPr>
          <a:lstStyle/>
          <a:p>
            <a:pPr algn="just"/>
            <a:r>
              <a:rPr lang="en-GB" dirty="0" smtClean="0"/>
              <a:t>We say a 2GHz system is twice as fast as a 1GHz system. But if an ADD instruction on a 1GHz system takes one clock cycle, whereas on a 2GHz system takes two clock cycles. Then the amount of time is same.</a:t>
            </a:r>
          </a:p>
          <a:p>
            <a:pPr algn="just"/>
            <a:r>
              <a:rPr lang="en-GB" dirty="0" smtClean="0"/>
              <a:t>This </a:t>
            </a:r>
            <a:r>
              <a:rPr lang="en-GB" dirty="0"/>
              <a:t>is one core reason why there's little point in comparing </a:t>
            </a:r>
            <a:r>
              <a:rPr lang="en-GB" dirty="0" smtClean="0"/>
              <a:t>clock speeds </a:t>
            </a:r>
            <a:r>
              <a:rPr lang="en-GB" dirty="0"/>
              <a:t>across different processor architectures and </a:t>
            </a:r>
            <a:r>
              <a:rPr lang="en-GB" dirty="0" smtClean="0"/>
              <a:t>families - </a:t>
            </a:r>
            <a:r>
              <a:rPr lang="en-GB" b="1" dirty="0" smtClean="0"/>
              <a:t>the </a:t>
            </a:r>
            <a:r>
              <a:rPr lang="en-GB" b="1" dirty="0"/>
              <a:t>amount of work done per clock cycle is different for each </a:t>
            </a:r>
            <a:r>
              <a:rPr lang="en-GB" b="1" dirty="0" smtClean="0"/>
              <a:t>architecture</a:t>
            </a:r>
            <a:r>
              <a:rPr lang="en-GB" dirty="0"/>
              <a:t>.</a:t>
            </a:r>
            <a:r>
              <a:rPr lang="en-GB" dirty="0" smtClean="0"/>
              <a:t> (e.g. a 2GHz system has done half the work per cycle)</a:t>
            </a:r>
          </a:p>
          <a:p>
            <a:pPr algn="just"/>
            <a:r>
              <a:rPr lang="en-GB" dirty="0" smtClean="0"/>
              <a:t>Moreover when pipelining is used, multiple instructions are being executed simultaneously. Thus comparison of clock speed </a:t>
            </a:r>
            <a:r>
              <a:rPr lang="en-GB" b="1" dirty="0" smtClean="0"/>
              <a:t>!= </a:t>
            </a:r>
            <a:r>
              <a:rPr lang="en-GB" dirty="0" smtClean="0"/>
              <a:t>perform.</a:t>
            </a:r>
          </a:p>
          <a:p>
            <a:pPr algn="just"/>
            <a:r>
              <a:rPr lang="en-GB" dirty="0" smtClean="0"/>
              <a:t>So </a:t>
            </a:r>
            <a:r>
              <a:rPr lang="en-GB" dirty="0"/>
              <a:t>the relationship between </a:t>
            </a:r>
            <a:r>
              <a:rPr lang="en-GB" dirty="0" smtClean="0"/>
              <a:t>clock speed </a:t>
            </a:r>
            <a:r>
              <a:rPr lang="en-GB" dirty="0"/>
              <a:t>and performance (measured in instructions per second) is different.</a:t>
            </a:r>
          </a:p>
        </p:txBody>
      </p:sp>
      <p:sp>
        <p:nvSpPr>
          <p:cNvPr id="4" name="Slide Number Placeholder 3"/>
          <p:cNvSpPr>
            <a:spLocks noGrp="1"/>
          </p:cNvSpPr>
          <p:nvPr>
            <p:ph type="sldNum" sz="quarter" idx="12"/>
          </p:nvPr>
        </p:nvSpPr>
        <p:spPr/>
        <p:txBody>
          <a:bodyPr/>
          <a:lstStyle/>
          <a:p>
            <a:fld id="{FF6A988D-A4DE-49B7-BAE8-9C35ACFE524A}" type="slidenum">
              <a:rPr lang="en-GB" smtClean="0"/>
              <a:t>34</a:t>
            </a:fld>
            <a:endParaRPr lang="en-GB"/>
          </a:p>
        </p:txBody>
      </p:sp>
      <p:pic>
        <p:nvPicPr>
          <p:cNvPr id="5" name="Picture 4"/>
          <p:cNvPicPr>
            <a:picLocks noChangeAspect="1"/>
          </p:cNvPicPr>
          <p:nvPr/>
        </p:nvPicPr>
        <p:blipFill>
          <a:blip r:embed="rId2"/>
          <a:stretch>
            <a:fillRect/>
          </a:stretch>
        </p:blipFill>
        <p:spPr>
          <a:xfrm>
            <a:off x="7789760" y="365125"/>
            <a:ext cx="3768757" cy="1325563"/>
          </a:xfrm>
          <a:prstGeom prst="rect">
            <a:avLst/>
          </a:prstGeom>
        </p:spPr>
      </p:pic>
      <p:sp>
        <p:nvSpPr>
          <p:cNvPr id="6" name="TextBox 5"/>
          <p:cNvSpPr txBox="1"/>
          <p:nvPr/>
        </p:nvSpPr>
        <p:spPr>
          <a:xfrm>
            <a:off x="8748214" y="658574"/>
            <a:ext cx="1457450" cy="369332"/>
          </a:xfrm>
          <a:prstGeom prst="rect">
            <a:avLst/>
          </a:prstGeom>
          <a:noFill/>
        </p:spPr>
        <p:txBody>
          <a:bodyPr wrap="none" rtlCol="0">
            <a:spAutoFit/>
          </a:bodyPr>
          <a:lstStyle/>
          <a:p>
            <a:r>
              <a:rPr lang="en-GB" dirty="0" smtClean="0"/>
              <a:t>Clock = 1 GHz</a:t>
            </a:r>
            <a:endParaRPr lang="en-GB" dirty="0"/>
          </a:p>
        </p:txBody>
      </p:sp>
      <p:sp>
        <p:nvSpPr>
          <p:cNvPr id="7" name="TextBox 6"/>
          <p:cNvSpPr txBox="1"/>
          <p:nvPr/>
        </p:nvSpPr>
        <p:spPr>
          <a:xfrm>
            <a:off x="8748214" y="1174631"/>
            <a:ext cx="1457450" cy="369332"/>
          </a:xfrm>
          <a:prstGeom prst="rect">
            <a:avLst/>
          </a:prstGeom>
          <a:noFill/>
        </p:spPr>
        <p:txBody>
          <a:bodyPr wrap="none" rtlCol="0">
            <a:spAutoFit/>
          </a:bodyPr>
          <a:lstStyle/>
          <a:p>
            <a:r>
              <a:rPr lang="en-GB" dirty="0" smtClean="0"/>
              <a:t>Clock = 2 GHz</a:t>
            </a:r>
            <a:endParaRPr lang="en-GB" dirty="0"/>
          </a:p>
        </p:txBody>
      </p:sp>
      <p:sp>
        <p:nvSpPr>
          <p:cNvPr id="8" name="TextBox 7"/>
          <p:cNvSpPr txBox="1"/>
          <p:nvPr/>
        </p:nvSpPr>
        <p:spPr>
          <a:xfrm>
            <a:off x="8793264" y="41497"/>
            <a:ext cx="1626407" cy="369332"/>
          </a:xfrm>
          <a:prstGeom prst="rect">
            <a:avLst/>
          </a:prstGeom>
          <a:noFill/>
        </p:spPr>
        <p:txBody>
          <a:bodyPr wrap="none" rtlCol="0">
            <a:spAutoFit/>
          </a:bodyPr>
          <a:lstStyle/>
          <a:p>
            <a:r>
              <a:rPr lang="en-GB" b="1" dirty="0" smtClean="0"/>
              <a:t>Add</a:t>
            </a:r>
            <a:r>
              <a:rPr lang="en-GB" dirty="0" smtClean="0"/>
              <a:t> instruction</a:t>
            </a:r>
            <a:endParaRPr lang="en-GB" dirty="0"/>
          </a:p>
        </p:txBody>
      </p:sp>
    </p:spTree>
    <p:extLst>
      <p:ext uri="{BB962C8B-B14F-4D97-AF65-F5344CB8AC3E}">
        <p14:creationId xmlns:p14="http://schemas.microsoft.com/office/powerpoint/2010/main" val="1793010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Instruction Execution Rate (MIPS Rate)</a:t>
            </a:r>
            <a:endParaRPr lang="en-GB" dirty="0"/>
          </a:p>
        </p:txBody>
      </p:sp>
      <p:sp>
        <p:nvSpPr>
          <p:cNvPr id="3" name="Content Placeholder 2"/>
          <p:cNvSpPr>
            <a:spLocks noGrp="1"/>
          </p:cNvSpPr>
          <p:nvPr>
            <p:ph idx="1"/>
          </p:nvPr>
        </p:nvSpPr>
        <p:spPr>
          <a:xfrm>
            <a:off x="838200" y="1487605"/>
            <a:ext cx="10515600" cy="5233869"/>
          </a:xfrm>
        </p:spPr>
        <p:txBody>
          <a:bodyPr>
            <a:normAutofit/>
          </a:bodyPr>
          <a:lstStyle/>
          <a:p>
            <a:pPr algn="just"/>
            <a:r>
              <a:rPr lang="en-GB" dirty="0" smtClean="0"/>
              <a:t>This term used for the </a:t>
            </a:r>
            <a:r>
              <a:rPr lang="en-GB" u="sng" dirty="0" smtClean="0"/>
              <a:t>measure of processor performance</a:t>
            </a:r>
            <a:r>
              <a:rPr lang="en-GB" dirty="0" smtClean="0"/>
              <a:t>, is the rate at which instructions are executed referred to as the MIPS rate.</a:t>
            </a:r>
          </a:p>
          <a:p>
            <a:pPr algn="just"/>
            <a:endParaRPr lang="en-GB" dirty="0" smtClean="0"/>
          </a:p>
          <a:p>
            <a:pPr algn="just"/>
            <a:r>
              <a:rPr lang="en-GB" dirty="0" smtClean="0"/>
              <a:t>It is expressed as </a:t>
            </a:r>
            <a:r>
              <a:rPr lang="en-GB" u="sng" dirty="0" smtClean="0"/>
              <a:t>Millions </a:t>
            </a:r>
            <a:r>
              <a:rPr lang="en-GB" u="sng" dirty="0"/>
              <a:t>of instructions </a:t>
            </a:r>
            <a:r>
              <a:rPr lang="en-GB" u="sng" dirty="0" smtClean="0"/>
              <a:t>executed per </a:t>
            </a:r>
            <a:r>
              <a:rPr lang="en-GB" u="sng" dirty="0"/>
              <a:t>second (MIPS</a:t>
            </a:r>
            <a:r>
              <a:rPr lang="en-GB" u="sng" dirty="0" smtClean="0"/>
              <a:t>)</a:t>
            </a:r>
            <a:r>
              <a:rPr lang="en-GB" dirty="0" smtClean="0"/>
              <a:t>.</a:t>
            </a:r>
          </a:p>
          <a:p>
            <a:pPr algn="just"/>
            <a:endParaRPr lang="en-GB" dirty="0"/>
          </a:p>
          <a:p>
            <a:pPr algn="just"/>
            <a:r>
              <a:rPr lang="en-GB" dirty="0" smtClean="0"/>
              <a:t>Heavily </a:t>
            </a:r>
            <a:r>
              <a:rPr lang="en-GB" dirty="0"/>
              <a:t>dependent on instruction </a:t>
            </a:r>
            <a:r>
              <a:rPr lang="en-GB" dirty="0" smtClean="0"/>
              <a:t>set (</a:t>
            </a:r>
            <a:r>
              <a:rPr lang="en-GB" dirty="0" err="1" smtClean="0"/>
              <a:t>Cisc</a:t>
            </a:r>
            <a:r>
              <a:rPr lang="en-GB" dirty="0" smtClean="0"/>
              <a:t> &amp; </a:t>
            </a:r>
            <a:r>
              <a:rPr lang="en-GB" dirty="0" err="1" smtClean="0"/>
              <a:t>Risc</a:t>
            </a:r>
            <a:r>
              <a:rPr lang="en-GB" dirty="0" smtClean="0"/>
              <a:t> design), </a:t>
            </a:r>
            <a:r>
              <a:rPr lang="en-GB" dirty="0"/>
              <a:t>compiler design, processor implementation, cache &amp; memory </a:t>
            </a:r>
            <a:r>
              <a:rPr lang="en-GB" dirty="0" smtClean="0"/>
              <a:t>hierarchy.</a:t>
            </a:r>
          </a:p>
          <a:p>
            <a:pPr algn="just"/>
            <a:endParaRPr lang="en-GB" dirty="0"/>
          </a:p>
          <a:p>
            <a:pPr algn="just"/>
            <a:r>
              <a:rPr lang="en-GB" dirty="0" smtClean="0"/>
              <a:t>We can express MIPS rate in terms of the clock rate and CPI as follows</a:t>
            </a:r>
            <a:r>
              <a:rPr lang="en-GB" sz="1200" dirty="0" smtClean="0"/>
              <a:t>:</a:t>
            </a:r>
          </a:p>
          <a:p>
            <a:pPr marL="0" indent="0" algn="ctr">
              <a:buNone/>
            </a:pPr>
            <a:endParaRPr lang="en-GB" dirty="0" smtClean="0"/>
          </a:p>
          <a:p>
            <a:pPr marL="0" indent="0" algn="just">
              <a:buNone/>
            </a:pPr>
            <a:endParaRPr lang="en-GB" dirty="0"/>
          </a:p>
          <a:p>
            <a:pPr algn="just"/>
            <a:endParaRPr lang="en-GB" dirty="0"/>
          </a:p>
          <a:p>
            <a:pPr marL="0" indent="0" algn="just">
              <a:buNone/>
            </a:pPr>
            <a:endParaRPr lang="en-GB" dirty="0"/>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35</a:t>
            </a:fld>
            <a:endParaRPr lang="en-GB"/>
          </a:p>
        </p:txBody>
      </p:sp>
      <p:pic>
        <p:nvPicPr>
          <p:cNvPr id="6" name="Picture 5"/>
          <p:cNvPicPr>
            <a:picLocks noChangeAspect="1"/>
          </p:cNvPicPr>
          <p:nvPr/>
        </p:nvPicPr>
        <p:blipFill>
          <a:blip r:embed="rId2"/>
          <a:stretch>
            <a:fillRect/>
          </a:stretch>
        </p:blipFill>
        <p:spPr>
          <a:xfrm>
            <a:off x="3529673" y="5776414"/>
            <a:ext cx="5132654" cy="945060"/>
          </a:xfrm>
          <a:prstGeom prst="rect">
            <a:avLst/>
          </a:prstGeom>
        </p:spPr>
      </p:pic>
    </p:spTree>
    <p:extLst>
      <p:ext uri="{BB962C8B-B14F-4D97-AF65-F5344CB8AC3E}">
        <p14:creationId xmlns:p14="http://schemas.microsoft.com/office/powerpoint/2010/main" val="4286076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Cycles Per Instruction (CPI)</a:t>
            </a:r>
            <a:endParaRPr lang="en-GB" dirty="0"/>
          </a:p>
        </p:txBody>
      </p:sp>
      <p:sp>
        <p:nvSpPr>
          <p:cNvPr id="3" name="Content Placeholder 2"/>
          <p:cNvSpPr>
            <a:spLocks noGrp="1"/>
          </p:cNvSpPr>
          <p:nvPr>
            <p:ph idx="1"/>
          </p:nvPr>
        </p:nvSpPr>
        <p:spPr>
          <a:xfrm>
            <a:off x="838200" y="1528549"/>
            <a:ext cx="10515600" cy="4648414"/>
          </a:xfrm>
        </p:spPr>
        <p:txBody>
          <a:bodyPr/>
          <a:lstStyle/>
          <a:p>
            <a:pPr algn="just"/>
            <a:r>
              <a:rPr lang="en-GB" dirty="0" smtClean="0"/>
              <a:t>A processor is driven by a clock with a constant frequency </a:t>
            </a:r>
            <a:r>
              <a:rPr lang="en-GB" b="1" dirty="0" smtClean="0"/>
              <a:t>f</a:t>
            </a:r>
            <a:r>
              <a:rPr lang="en-GB" dirty="0" smtClean="0"/>
              <a:t>, or a constant cycle time </a:t>
            </a:r>
            <a:r>
              <a:rPr lang="el-GR" b="1" dirty="0" smtClean="0"/>
              <a:t>τ</a:t>
            </a:r>
            <a:r>
              <a:rPr lang="en-GB" dirty="0" smtClean="0"/>
              <a:t>, where </a:t>
            </a:r>
            <a:r>
              <a:rPr lang="el-GR" b="1" dirty="0"/>
              <a:t>τ </a:t>
            </a:r>
            <a:r>
              <a:rPr lang="en-GB" dirty="0" smtClean="0"/>
              <a:t>=1/</a:t>
            </a:r>
            <a:r>
              <a:rPr lang="en-GB" b="1" dirty="0" smtClean="0"/>
              <a:t>f</a:t>
            </a:r>
            <a:r>
              <a:rPr lang="en-GB" dirty="0" smtClean="0"/>
              <a:t>.</a:t>
            </a:r>
          </a:p>
          <a:p>
            <a:pPr algn="just"/>
            <a:r>
              <a:rPr lang="en-GB" dirty="0" smtClean="0"/>
              <a:t>Define the ‘</a:t>
            </a:r>
            <a:r>
              <a:rPr lang="en-GB" u="sng" dirty="0" smtClean="0"/>
              <a:t>instruction count</a:t>
            </a:r>
            <a:r>
              <a:rPr lang="en-GB" dirty="0" smtClean="0"/>
              <a:t>’ </a:t>
            </a:r>
            <a:r>
              <a:rPr lang="en-GB" b="1" dirty="0" smtClean="0"/>
              <a:t>I</a:t>
            </a:r>
            <a:r>
              <a:rPr lang="en-GB" b="1" baseline="-25000" dirty="0" smtClean="0"/>
              <a:t>C</a:t>
            </a:r>
            <a:r>
              <a:rPr lang="en-GB" dirty="0" smtClean="0"/>
              <a:t>, for a program as the number of machine </a:t>
            </a:r>
            <a:r>
              <a:rPr lang="en-GB" u="sng" dirty="0" smtClean="0"/>
              <a:t>instructions executed</a:t>
            </a:r>
            <a:r>
              <a:rPr lang="en-GB" dirty="0" smtClean="0"/>
              <a:t> for that program until it runs to completion.</a:t>
            </a:r>
          </a:p>
          <a:p>
            <a:pPr algn="just"/>
            <a:r>
              <a:rPr lang="en-GB" dirty="0" smtClean="0"/>
              <a:t>We calculate ‘average cycles per instruction’ (CPI) for a program.</a:t>
            </a:r>
          </a:p>
          <a:p>
            <a:pPr algn="just"/>
            <a:r>
              <a:rPr lang="en-GB" dirty="0" smtClean="0"/>
              <a:t>Let </a:t>
            </a:r>
            <a:r>
              <a:rPr lang="en-GB" b="1" dirty="0" err="1" smtClean="0"/>
              <a:t>CPI</a:t>
            </a:r>
            <a:r>
              <a:rPr lang="en-GB" b="1" baseline="-25000" dirty="0" err="1" smtClean="0"/>
              <a:t>i</a:t>
            </a:r>
            <a:r>
              <a:rPr lang="en-GB" dirty="0" smtClean="0"/>
              <a:t> be the </a:t>
            </a:r>
            <a:r>
              <a:rPr lang="en-GB" u="sng" dirty="0" smtClean="0"/>
              <a:t>number of cycles required for instruction type </a:t>
            </a:r>
            <a:r>
              <a:rPr lang="en-GB" b="1" u="sng" dirty="0" err="1" smtClean="0"/>
              <a:t>i</a:t>
            </a:r>
            <a:r>
              <a:rPr lang="en-GB" dirty="0" smtClean="0"/>
              <a:t>.</a:t>
            </a:r>
          </a:p>
          <a:p>
            <a:pPr algn="just"/>
            <a:r>
              <a:rPr lang="en-GB" dirty="0" smtClean="0"/>
              <a:t>And </a:t>
            </a:r>
            <a:r>
              <a:rPr lang="en-GB" b="1" dirty="0" smtClean="0"/>
              <a:t>I</a:t>
            </a:r>
            <a:r>
              <a:rPr lang="en-GB" b="1" baseline="-25000" dirty="0" smtClean="0"/>
              <a:t>i</a:t>
            </a:r>
            <a:r>
              <a:rPr lang="en-GB" baseline="-25000" dirty="0" smtClean="0"/>
              <a:t> </a:t>
            </a:r>
            <a:r>
              <a:rPr lang="en-GB" dirty="0" smtClean="0"/>
              <a:t>be the </a:t>
            </a:r>
            <a:r>
              <a:rPr lang="en-GB" u="sng" dirty="0" smtClean="0"/>
              <a:t>number of executed instructions of type </a:t>
            </a:r>
            <a:r>
              <a:rPr lang="en-GB" b="1" u="sng" dirty="0" err="1" smtClean="0"/>
              <a:t>i</a:t>
            </a:r>
            <a:r>
              <a:rPr lang="en-GB" dirty="0" smtClean="0"/>
              <a:t> for a program.</a:t>
            </a:r>
          </a:p>
          <a:p>
            <a:pPr algn="just"/>
            <a:r>
              <a:rPr lang="en-GB" dirty="0" smtClean="0"/>
              <a:t>Then we can calculate an overall CPI as follows:</a:t>
            </a:r>
          </a:p>
          <a:p>
            <a:pPr marL="0" indent="0" algn="ctr">
              <a:buNone/>
            </a:pPr>
            <a:endParaRPr lang="en-GB" dirty="0"/>
          </a:p>
        </p:txBody>
      </p:sp>
      <p:pic>
        <p:nvPicPr>
          <p:cNvPr id="4" name="Picture 3"/>
          <p:cNvPicPr>
            <a:picLocks noChangeAspect="1"/>
          </p:cNvPicPr>
          <p:nvPr/>
        </p:nvPicPr>
        <p:blipFill>
          <a:blip r:embed="rId2"/>
          <a:stretch>
            <a:fillRect/>
          </a:stretch>
        </p:blipFill>
        <p:spPr>
          <a:xfrm>
            <a:off x="4487314" y="5760137"/>
            <a:ext cx="3217372" cy="833651"/>
          </a:xfrm>
          <a:prstGeom prst="rect">
            <a:avLst/>
          </a:prstGeom>
        </p:spPr>
      </p:pic>
      <p:sp>
        <p:nvSpPr>
          <p:cNvPr id="5" name="Rectangle 4"/>
          <p:cNvSpPr/>
          <p:nvPr/>
        </p:nvSpPr>
        <p:spPr>
          <a:xfrm>
            <a:off x="4487314" y="5760137"/>
            <a:ext cx="3217372" cy="8336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p:cNvSpPr txBox="1"/>
          <p:nvPr/>
        </p:nvSpPr>
        <p:spPr>
          <a:xfrm>
            <a:off x="7704686" y="365125"/>
            <a:ext cx="3948132" cy="646331"/>
          </a:xfrm>
          <a:prstGeom prst="rect">
            <a:avLst/>
          </a:prstGeom>
          <a:noFill/>
        </p:spPr>
        <p:txBody>
          <a:bodyPr wrap="none" rtlCol="0">
            <a:spAutoFit/>
          </a:bodyPr>
          <a:lstStyle/>
          <a:p>
            <a:r>
              <a:rPr lang="en-GB" dirty="0" smtClean="0"/>
              <a:t>The processor time </a:t>
            </a:r>
            <a:r>
              <a:rPr lang="en-GB" b="1" dirty="0" smtClean="0"/>
              <a:t>T</a:t>
            </a:r>
            <a:r>
              <a:rPr lang="en-GB" dirty="0" smtClean="0"/>
              <a:t> needed to execute</a:t>
            </a:r>
          </a:p>
          <a:p>
            <a:r>
              <a:rPr lang="en-GB" dirty="0" smtClean="0"/>
              <a:t>a given program can be expressed as:</a:t>
            </a:r>
            <a:endParaRPr lang="en-GB" dirty="0"/>
          </a:p>
        </p:txBody>
      </p:sp>
      <p:pic>
        <p:nvPicPr>
          <p:cNvPr id="7" name="Picture 6"/>
          <p:cNvPicPr>
            <a:picLocks noChangeAspect="1"/>
          </p:cNvPicPr>
          <p:nvPr/>
        </p:nvPicPr>
        <p:blipFill>
          <a:blip r:embed="rId3"/>
          <a:stretch>
            <a:fillRect/>
          </a:stretch>
        </p:blipFill>
        <p:spPr>
          <a:xfrm>
            <a:off x="8807214" y="1072231"/>
            <a:ext cx="1743075" cy="295275"/>
          </a:xfrm>
          <a:prstGeom prst="rect">
            <a:avLst/>
          </a:prstGeom>
        </p:spPr>
      </p:pic>
      <p:sp>
        <p:nvSpPr>
          <p:cNvPr id="8" name="Rectangle 7"/>
          <p:cNvSpPr/>
          <p:nvPr/>
        </p:nvSpPr>
        <p:spPr>
          <a:xfrm>
            <a:off x="7704686" y="365125"/>
            <a:ext cx="3841320" cy="10023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lide Number Placeholder 8"/>
          <p:cNvSpPr>
            <a:spLocks noGrp="1"/>
          </p:cNvSpPr>
          <p:nvPr>
            <p:ph type="sldNum" sz="quarter" idx="12"/>
          </p:nvPr>
        </p:nvSpPr>
        <p:spPr/>
        <p:txBody>
          <a:bodyPr/>
          <a:lstStyle/>
          <a:p>
            <a:fld id="{5DF4C5A6-907B-4B48-B0B2-0290271BF9CB}" type="slidenum">
              <a:rPr lang="en-GB" smtClean="0"/>
              <a:t>36</a:t>
            </a:fld>
            <a:endParaRPr lang="en-GB"/>
          </a:p>
        </p:txBody>
      </p:sp>
    </p:spTree>
    <p:extLst>
      <p:ext uri="{BB962C8B-B14F-4D97-AF65-F5344CB8AC3E}">
        <p14:creationId xmlns:p14="http://schemas.microsoft.com/office/powerpoint/2010/main" val="293436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(MIPS Rate)</a:t>
            </a:r>
            <a:endParaRPr lang="en-GB" dirty="0"/>
          </a:p>
        </p:txBody>
      </p:sp>
      <p:sp>
        <p:nvSpPr>
          <p:cNvPr id="3" name="Content Placeholder 2"/>
          <p:cNvSpPr>
            <a:spLocks noGrp="1"/>
          </p:cNvSpPr>
          <p:nvPr>
            <p:ph idx="1"/>
          </p:nvPr>
        </p:nvSpPr>
        <p:spPr>
          <a:xfrm>
            <a:off x="838200" y="1405718"/>
            <a:ext cx="10515600" cy="5336276"/>
          </a:xfrm>
        </p:spPr>
        <p:txBody>
          <a:bodyPr>
            <a:normAutofit/>
          </a:bodyPr>
          <a:lstStyle/>
          <a:p>
            <a:pPr algn="just"/>
            <a:r>
              <a:rPr lang="en-GB" dirty="0" smtClean="0"/>
              <a:t>Consider the execution of a program that results in the execution of  2 million instructions on a 400-MHz processor.</a:t>
            </a:r>
          </a:p>
          <a:p>
            <a:pPr algn="just"/>
            <a:r>
              <a:rPr lang="en-GB" dirty="0" smtClean="0"/>
              <a:t>The program consists of four major types of instructions.</a:t>
            </a:r>
          </a:p>
          <a:p>
            <a:pPr algn="just"/>
            <a:r>
              <a:rPr lang="en-GB" dirty="0" smtClean="0"/>
              <a:t>The instruction mix and CPI for each instruction type are given below:</a:t>
            </a:r>
          </a:p>
          <a:p>
            <a:pPr marL="0" indent="0" algn="ctr">
              <a:buNone/>
            </a:pPr>
            <a:endParaRPr lang="en-GB" dirty="0" smtClean="0"/>
          </a:p>
          <a:p>
            <a:pPr marL="0" indent="0" algn="ctr">
              <a:buNone/>
            </a:pPr>
            <a:endParaRPr lang="en-GB" dirty="0"/>
          </a:p>
          <a:p>
            <a:pPr marL="0" indent="0" algn="ctr">
              <a:buNone/>
            </a:pPr>
            <a:endParaRPr lang="en-GB" dirty="0"/>
          </a:p>
          <a:p>
            <a:pPr algn="just"/>
            <a:r>
              <a:rPr lang="en-GB" dirty="0" smtClean="0"/>
              <a:t>The </a:t>
            </a:r>
            <a:r>
              <a:rPr lang="en-GB" u="sng" dirty="0" smtClean="0"/>
              <a:t>average CPI</a:t>
            </a:r>
            <a:r>
              <a:rPr lang="en-GB" dirty="0" smtClean="0"/>
              <a:t> when the program is executed on a uniprocessor with the above results is CPI = 0.6 + (2</a:t>
            </a:r>
            <a:r>
              <a:rPr lang="en-GB" dirty="0" smtClean="0">
                <a:latin typeface="Gulim" panose="020B0600000101010101" pitchFamily="34" charset="-127"/>
                <a:ea typeface="Gulim" panose="020B0600000101010101" pitchFamily="34" charset="-127"/>
              </a:rPr>
              <a:t>ⅹ</a:t>
            </a:r>
            <a:r>
              <a:rPr lang="en-GB" dirty="0" smtClean="0"/>
              <a:t>0.18) + (4</a:t>
            </a:r>
            <a:r>
              <a:rPr lang="en-GB" dirty="0" smtClean="0">
                <a:latin typeface="Gulim" panose="020B0600000101010101" pitchFamily="34" charset="-127"/>
                <a:ea typeface="Gulim" panose="020B0600000101010101" pitchFamily="34" charset="-127"/>
              </a:rPr>
              <a:t>ⅹ</a:t>
            </a:r>
            <a:r>
              <a:rPr lang="en-GB" dirty="0" smtClean="0"/>
              <a:t>0.12) + (8</a:t>
            </a:r>
            <a:r>
              <a:rPr lang="en-GB" dirty="0" smtClean="0">
                <a:latin typeface="Gulim" panose="020B0600000101010101" pitchFamily="34" charset="-127"/>
                <a:ea typeface="Gulim" panose="020B0600000101010101" pitchFamily="34" charset="-127"/>
              </a:rPr>
              <a:t>ⅹ</a:t>
            </a:r>
            <a:r>
              <a:rPr lang="en-GB" dirty="0" smtClean="0"/>
              <a:t>0.1)</a:t>
            </a:r>
          </a:p>
          <a:p>
            <a:pPr marL="0" indent="0" algn="ctr">
              <a:buNone/>
            </a:pPr>
            <a:r>
              <a:rPr lang="en-GB" dirty="0" smtClean="0"/>
              <a:t>CPI = 2.24</a:t>
            </a:r>
          </a:p>
          <a:p>
            <a:r>
              <a:rPr lang="en-GB" dirty="0" smtClean="0"/>
              <a:t>The corresponding </a:t>
            </a:r>
            <a:r>
              <a:rPr lang="en-GB" u="sng" dirty="0" smtClean="0"/>
              <a:t>MIPS rate</a:t>
            </a:r>
            <a:r>
              <a:rPr lang="en-GB" dirty="0" smtClean="0"/>
              <a:t> is: (400</a:t>
            </a:r>
            <a:r>
              <a:rPr lang="en-GB" dirty="0" smtClean="0">
                <a:latin typeface="Gulim" panose="020B0600000101010101" pitchFamily="34" charset="-127"/>
                <a:ea typeface="Gulim" panose="020B0600000101010101" pitchFamily="34" charset="-127"/>
              </a:rPr>
              <a:t>ⅹ</a:t>
            </a:r>
            <a:r>
              <a:rPr lang="en-GB" dirty="0" smtClean="0"/>
              <a:t>10</a:t>
            </a:r>
            <a:r>
              <a:rPr lang="en-GB" baseline="30000" dirty="0" smtClean="0"/>
              <a:t>6</a:t>
            </a:r>
            <a:r>
              <a:rPr lang="en-GB" dirty="0" smtClean="0"/>
              <a:t>)/(2.24</a:t>
            </a:r>
            <a:r>
              <a:rPr lang="en-GB" dirty="0" smtClean="0">
                <a:latin typeface="Gulim" panose="020B0600000101010101" pitchFamily="34" charset="-127"/>
                <a:ea typeface="Gulim" panose="020B0600000101010101" pitchFamily="34" charset="-127"/>
              </a:rPr>
              <a:t>ⅹ</a:t>
            </a:r>
            <a:r>
              <a:rPr lang="en-GB" dirty="0" smtClean="0"/>
              <a:t>10</a:t>
            </a:r>
            <a:r>
              <a:rPr lang="en-GB" baseline="30000" dirty="0" smtClean="0"/>
              <a:t>6</a:t>
            </a:r>
            <a:r>
              <a:rPr lang="en-GB" dirty="0" smtClean="0"/>
              <a:t>) </a:t>
            </a:r>
            <a:r>
              <a:rPr lang="en-GB" dirty="0" smtClean="0">
                <a:latin typeface="Cambria Math" panose="02040503050406030204" pitchFamily="18" charset="0"/>
                <a:ea typeface="Cambria Math" panose="02040503050406030204" pitchFamily="18" charset="0"/>
              </a:rPr>
              <a:t>⩰ </a:t>
            </a:r>
            <a:r>
              <a:rPr lang="en-GB" dirty="0" smtClean="0"/>
              <a:t>178.</a:t>
            </a:r>
            <a:endParaRPr lang="en-GB" dirty="0"/>
          </a:p>
        </p:txBody>
      </p:sp>
      <p:pic>
        <p:nvPicPr>
          <p:cNvPr id="4" name="Picture 3"/>
          <p:cNvPicPr>
            <a:picLocks noChangeAspect="1"/>
          </p:cNvPicPr>
          <p:nvPr/>
        </p:nvPicPr>
        <p:blipFill>
          <a:blip r:embed="rId2"/>
          <a:stretch>
            <a:fillRect/>
          </a:stretch>
        </p:blipFill>
        <p:spPr>
          <a:xfrm>
            <a:off x="3343275" y="3278518"/>
            <a:ext cx="5505450" cy="1590675"/>
          </a:xfrm>
          <a:prstGeom prst="rect">
            <a:avLst/>
          </a:prstGeom>
        </p:spPr>
      </p:pic>
      <p:sp>
        <p:nvSpPr>
          <p:cNvPr id="5" name="Slide Number Placeholder 4"/>
          <p:cNvSpPr>
            <a:spLocks noGrp="1"/>
          </p:cNvSpPr>
          <p:nvPr>
            <p:ph type="sldNum" sz="quarter" idx="12"/>
          </p:nvPr>
        </p:nvSpPr>
        <p:spPr/>
        <p:txBody>
          <a:bodyPr/>
          <a:lstStyle/>
          <a:p>
            <a:fld id="{5DF4C5A6-907B-4B48-B0B2-0290271BF9CB}" type="slidenum">
              <a:rPr lang="en-GB" smtClean="0"/>
              <a:t>37</a:t>
            </a:fld>
            <a:endParaRPr lang="en-GB"/>
          </a:p>
        </p:txBody>
      </p:sp>
      <p:pic>
        <p:nvPicPr>
          <p:cNvPr id="6" name="Picture 5"/>
          <p:cNvPicPr>
            <a:picLocks noChangeAspect="1"/>
          </p:cNvPicPr>
          <p:nvPr/>
        </p:nvPicPr>
        <p:blipFill>
          <a:blip r:embed="rId3"/>
          <a:stretch>
            <a:fillRect/>
          </a:stretch>
        </p:blipFill>
        <p:spPr>
          <a:xfrm>
            <a:off x="8136428" y="365125"/>
            <a:ext cx="3217372" cy="833651"/>
          </a:xfrm>
          <a:prstGeom prst="rect">
            <a:avLst/>
          </a:prstGeom>
        </p:spPr>
      </p:pic>
      <p:sp>
        <p:nvSpPr>
          <p:cNvPr id="7" name="TextBox 6"/>
          <p:cNvSpPr txBox="1"/>
          <p:nvPr/>
        </p:nvSpPr>
        <p:spPr>
          <a:xfrm>
            <a:off x="7105536" y="5811062"/>
            <a:ext cx="2061783" cy="369332"/>
          </a:xfrm>
          <a:prstGeom prst="rect">
            <a:avLst/>
          </a:prstGeom>
          <a:noFill/>
        </p:spPr>
        <p:txBody>
          <a:bodyPr wrap="none" rtlCol="0">
            <a:spAutoFit/>
          </a:bodyPr>
          <a:lstStyle/>
          <a:p>
            <a:r>
              <a:rPr lang="en-GB" dirty="0" smtClean="0"/>
              <a:t>; since </a:t>
            </a:r>
            <a:r>
              <a:rPr lang="en-GB" dirty="0" err="1" smtClean="0"/>
              <a:t>Ic</a:t>
            </a:r>
            <a:r>
              <a:rPr lang="en-GB" dirty="0" smtClean="0"/>
              <a:t> = 100% = 1</a:t>
            </a:r>
            <a:endParaRPr lang="en-GB" dirty="0"/>
          </a:p>
        </p:txBody>
      </p:sp>
    </p:spTree>
    <p:extLst>
      <p:ext uri="{BB962C8B-B14F-4D97-AF65-F5344CB8AC3E}">
        <p14:creationId xmlns:p14="http://schemas.microsoft.com/office/powerpoint/2010/main" val="1634107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Problems (Chapter No. 2)</a:t>
            </a:r>
            <a:endParaRPr lang="en-GB" dirty="0"/>
          </a:p>
        </p:txBody>
      </p:sp>
      <p:sp>
        <p:nvSpPr>
          <p:cNvPr id="3" name="Content Placeholder 2"/>
          <p:cNvSpPr>
            <a:spLocks noGrp="1"/>
          </p:cNvSpPr>
          <p:nvPr>
            <p:ph idx="1"/>
          </p:nvPr>
        </p:nvSpPr>
        <p:spPr/>
        <p:txBody>
          <a:bodyPr/>
          <a:lstStyle/>
          <a:p>
            <a:endParaRPr lang="en-GB" dirty="0" smtClean="0"/>
          </a:p>
          <a:p>
            <a:endParaRPr lang="en-GB" dirty="0"/>
          </a:p>
          <a:p>
            <a:endParaRPr lang="en-GB" dirty="0" smtClean="0"/>
          </a:p>
          <a:p>
            <a:endParaRPr lang="en-GB" dirty="0"/>
          </a:p>
          <a:p>
            <a:endParaRPr lang="en-GB" dirty="0" smtClean="0"/>
          </a:p>
          <a:p>
            <a:endParaRPr lang="en-GB" dirty="0" smtClean="0"/>
          </a:p>
          <a:p>
            <a:endParaRPr lang="en-GB" dirty="0"/>
          </a:p>
          <a:p>
            <a:r>
              <a:rPr lang="en-GB" dirty="0" smtClean="0"/>
              <a:t>Hint: First calculate the ‘instruction mix’.</a:t>
            </a:r>
            <a:endParaRPr lang="en-GB" dirty="0"/>
          </a:p>
        </p:txBody>
      </p:sp>
      <p:pic>
        <p:nvPicPr>
          <p:cNvPr id="4" name="Picture 3"/>
          <p:cNvPicPr>
            <a:picLocks noChangeAspect="1"/>
          </p:cNvPicPr>
          <p:nvPr/>
        </p:nvPicPr>
        <p:blipFill>
          <a:blip r:embed="rId2"/>
          <a:stretch>
            <a:fillRect/>
          </a:stretch>
        </p:blipFill>
        <p:spPr>
          <a:xfrm>
            <a:off x="1081331" y="1825625"/>
            <a:ext cx="10272469" cy="3284487"/>
          </a:xfrm>
          <a:prstGeom prst="rect">
            <a:avLst/>
          </a:prstGeom>
        </p:spPr>
      </p:pic>
      <p:pic>
        <p:nvPicPr>
          <p:cNvPr id="5" name="Picture 4"/>
          <p:cNvPicPr>
            <a:picLocks noChangeAspect="1"/>
          </p:cNvPicPr>
          <p:nvPr/>
        </p:nvPicPr>
        <p:blipFill>
          <a:blip r:embed="rId3"/>
          <a:stretch>
            <a:fillRect/>
          </a:stretch>
        </p:blipFill>
        <p:spPr>
          <a:xfrm>
            <a:off x="1081331" y="5948363"/>
            <a:ext cx="4686300" cy="228600"/>
          </a:xfrm>
          <a:prstGeom prst="rect">
            <a:avLst/>
          </a:prstGeom>
        </p:spPr>
      </p:pic>
      <p:sp>
        <p:nvSpPr>
          <p:cNvPr id="6" name="Slide Number Placeholder 5"/>
          <p:cNvSpPr>
            <a:spLocks noGrp="1"/>
          </p:cNvSpPr>
          <p:nvPr>
            <p:ph type="sldNum" sz="quarter" idx="12"/>
          </p:nvPr>
        </p:nvSpPr>
        <p:spPr/>
        <p:txBody>
          <a:bodyPr/>
          <a:lstStyle/>
          <a:p>
            <a:fld id="{5DF4C5A6-907B-4B48-B0B2-0290271BF9CB}" type="slidenum">
              <a:rPr lang="en-GB" smtClean="0"/>
              <a:t>38</a:t>
            </a:fld>
            <a:endParaRPr lang="en-GB"/>
          </a:p>
        </p:txBody>
      </p:sp>
    </p:spTree>
    <p:extLst>
      <p:ext uri="{BB962C8B-B14F-4D97-AF65-F5344CB8AC3E}">
        <p14:creationId xmlns:p14="http://schemas.microsoft.com/office/powerpoint/2010/main" val="452949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Problems (Chapter No. 2)</a:t>
            </a:r>
          </a:p>
        </p:txBody>
      </p:sp>
      <p:pic>
        <p:nvPicPr>
          <p:cNvPr id="5" name="Picture 4"/>
          <p:cNvPicPr>
            <a:picLocks noChangeAspect="1"/>
          </p:cNvPicPr>
          <p:nvPr/>
        </p:nvPicPr>
        <p:blipFill>
          <a:blip r:embed="rId2"/>
          <a:stretch>
            <a:fillRect/>
          </a:stretch>
        </p:blipFill>
        <p:spPr>
          <a:xfrm>
            <a:off x="838200" y="5844382"/>
            <a:ext cx="8817162" cy="679248"/>
          </a:xfrm>
          <a:prstGeom prst="rect">
            <a:avLst/>
          </a:prstGeom>
        </p:spPr>
      </p:pic>
      <p:sp>
        <p:nvSpPr>
          <p:cNvPr id="3" name="Slide Number Placeholder 2"/>
          <p:cNvSpPr>
            <a:spLocks noGrp="1"/>
          </p:cNvSpPr>
          <p:nvPr>
            <p:ph type="sldNum" sz="quarter" idx="12"/>
          </p:nvPr>
        </p:nvSpPr>
        <p:spPr/>
        <p:txBody>
          <a:bodyPr/>
          <a:lstStyle/>
          <a:p>
            <a:fld id="{5DF4C5A6-907B-4B48-B0B2-0290271BF9CB}" type="slidenum">
              <a:rPr lang="en-GB" smtClean="0"/>
              <a:t>39</a:t>
            </a:fld>
            <a:endParaRPr lang="en-GB"/>
          </a:p>
        </p:txBody>
      </p:sp>
      <p:pic>
        <p:nvPicPr>
          <p:cNvPr id="4" name="Content Placeholder 3"/>
          <p:cNvPicPr>
            <a:picLocks noGrp="1" noChangeAspect="1"/>
          </p:cNvPicPr>
          <p:nvPr>
            <p:ph idx="1"/>
          </p:nvPr>
        </p:nvPicPr>
        <p:blipFill>
          <a:blip r:embed="rId3"/>
          <a:stretch>
            <a:fillRect/>
          </a:stretch>
        </p:blipFill>
        <p:spPr>
          <a:xfrm>
            <a:off x="838201" y="1327486"/>
            <a:ext cx="8882062" cy="4516896"/>
          </a:xfrm>
          <a:prstGeom prst="rect">
            <a:avLst/>
          </a:prstGeom>
        </p:spPr>
      </p:pic>
      <p:sp>
        <p:nvSpPr>
          <p:cNvPr id="6" name="TextBox 5"/>
          <p:cNvSpPr txBox="1"/>
          <p:nvPr/>
        </p:nvSpPr>
        <p:spPr>
          <a:xfrm>
            <a:off x="2784143" y="4339989"/>
            <a:ext cx="314510" cy="369332"/>
          </a:xfrm>
          <a:prstGeom prst="rect">
            <a:avLst/>
          </a:prstGeom>
          <a:noFill/>
        </p:spPr>
        <p:txBody>
          <a:bodyPr wrap="none" rtlCol="0">
            <a:spAutoFit/>
          </a:bodyPr>
          <a:lstStyle/>
          <a:p>
            <a:r>
              <a:rPr lang="en-GB" b="1" dirty="0" smtClean="0"/>
              <a:t>B</a:t>
            </a:r>
            <a:endParaRPr lang="en-GB" b="1" dirty="0"/>
          </a:p>
        </p:txBody>
      </p:sp>
      <p:sp>
        <p:nvSpPr>
          <p:cNvPr id="7" name="TextBox 6"/>
          <p:cNvSpPr txBox="1"/>
          <p:nvPr/>
        </p:nvSpPr>
        <p:spPr>
          <a:xfrm>
            <a:off x="3862317" y="6179721"/>
            <a:ext cx="3150286" cy="369332"/>
          </a:xfrm>
          <a:prstGeom prst="rect">
            <a:avLst/>
          </a:prstGeom>
          <a:noFill/>
        </p:spPr>
        <p:txBody>
          <a:bodyPr wrap="none" rtlCol="0">
            <a:spAutoFit/>
          </a:bodyPr>
          <a:lstStyle/>
          <a:p>
            <a:r>
              <a:rPr lang="en-GB" dirty="0" smtClean="0"/>
              <a:t>Which machine is faster A or B?</a:t>
            </a:r>
            <a:endParaRPr lang="en-GB" dirty="0"/>
          </a:p>
        </p:txBody>
      </p:sp>
    </p:spTree>
    <p:extLst>
      <p:ext uri="{BB962C8B-B14F-4D97-AF65-F5344CB8AC3E}">
        <p14:creationId xmlns:p14="http://schemas.microsoft.com/office/powerpoint/2010/main" val="288631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u="sng" dirty="0" smtClean="0"/>
              <a:t>Later Generations</a:t>
            </a:r>
            <a:r>
              <a:rPr lang="en-GB" u="sng" dirty="0" smtClean="0"/>
              <a:t> (Beyond Third Generation)</a:t>
            </a:r>
            <a:endParaRPr lang="en-GB" u="sng" dirty="0"/>
          </a:p>
        </p:txBody>
      </p:sp>
      <p:sp>
        <p:nvSpPr>
          <p:cNvPr id="3" name="Content Placeholder 2"/>
          <p:cNvSpPr>
            <a:spLocks noGrp="1"/>
          </p:cNvSpPr>
          <p:nvPr>
            <p:ph idx="1"/>
          </p:nvPr>
        </p:nvSpPr>
        <p:spPr/>
        <p:txBody>
          <a:bodyPr/>
          <a:lstStyle/>
          <a:p>
            <a:pPr algn="just"/>
            <a:r>
              <a:rPr lang="en-GB" dirty="0" smtClean="0"/>
              <a:t>Beyond the third generation, there have been a number of later generations, based on advances in ‘integrated circuit’ technology.</a:t>
            </a:r>
          </a:p>
          <a:p>
            <a:pPr algn="just"/>
            <a:r>
              <a:rPr lang="en-GB" dirty="0" smtClean="0"/>
              <a:t>With the rapid pace of technology, the high rate of introduction of new products, and the improvements in hardware as well as software, the classification by generation becomes less clear and less meaningful. (4</a:t>
            </a:r>
            <a:r>
              <a:rPr lang="en-GB" baseline="30000" dirty="0" smtClean="0"/>
              <a:t>th</a:t>
            </a:r>
            <a:r>
              <a:rPr lang="en-GB" dirty="0" smtClean="0"/>
              <a:t> generation is Microprocessor and 5</a:t>
            </a:r>
            <a:r>
              <a:rPr lang="en-GB" baseline="30000" dirty="0" smtClean="0"/>
              <a:t>th</a:t>
            </a:r>
            <a:r>
              <a:rPr lang="en-GB" dirty="0" smtClean="0"/>
              <a:t> is Artificial intel)</a:t>
            </a:r>
          </a:p>
          <a:p>
            <a:pPr algn="just"/>
            <a:r>
              <a:rPr lang="en-GB" dirty="0" smtClean="0"/>
              <a:t>In the later generations, two most important changes are made in:</a:t>
            </a:r>
          </a:p>
          <a:p>
            <a:pPr marL="514350" indent="-514350" algn="just">
              <a:buFont typeface="+mj-lt"/>
              <a:buAutoNum type="arabicPeriod"/>
            </a:pPr>
            <a:r>
              <a:rPr lang="en-GB" dirty="0" smtClean="0"/>
              <a:t>Semiconductor memory</a:t>
            </a:r>
          </a:p>
          <a:p>
            <a:pPr marL="514350" indent="-514350" algn="just">
              <a:buFont typeface="+mj-lt"/>
              <a:buAutoNum type="arabicPeriod"/>
            </a:pPr>
            <a:r>
              <a:rPr lang="en-GB" dirty="0" smtClean="0"/>
              <a:t>Microprocessors</a:t>
            </a:r>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4</a:t>
            </a:fld>
            <a:endParaRPr lang="en-GB"/>
          </a:p>
        </p:txBody>
      </p:sp>
    </p:spTree>
    <p:extLst>
      <p:ext uri="{BB962C8B-B14F-4D97-AF65-F5344CB8AC3E}">
        <p14:creationId xmlns:p14="http://schemas.microsoft.com/office/powerpoint/2010/main" val="39401574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Preparatory Questions (Week-3)</a:t>
            </a:r>
            <a:endParaRPr lang="en-GB" dirty="0"/>
          </a:p>
        </p:txBody>
      </p:sp>
      <p:sp>
        <p:nvSpPr>
          <p:cNvPr id="3" name="Content Placeholder 2"/>
          <p:cNvSpPr>
            <a:spLocks noGrp="1"/>
          </p:cNvSpPr>
          <p:nvPr>
            <p:ph idx="1"/>
          </p:nvPr>
        </p:nvSpPr>
        <p:spPr>
          <a:xfrm>
            <a:off x="838200" y="1690688"/>
            <a:ext cx="10515600" cy="4824557"/>
          </a:xfrm>
        </p:spPr>
        <p:txBody>
          <a:bodyPr>
            <a:normAutofit/>
          </a:bodyPr>
          <a:lstStyle/>
          <a:p>
            <a:pPr marL="0" indent="0" algn="just">
              <a:buNone/>
            </a:pPr>
            <a:r>
              <a:rPr lang="en-GB" b="1" dirty="0" smtClean="0"/>
              <a:t>Q1. What are the improvements that came with IC design?</a:t>
            </a:r>
          </a:p>
          <a:p>
            <a:pPr marL="0" indent="0" algn="just">
              <a:buNone/>
            </a:pPr>
            <a:r>
              <a:rPr lang="en-GB" b="1" dirty="0" smtClean="0">
                <a:solidFill>
                  <a:srgbClr val="FF0000"/>
                </a:solidFill>
              </a:rPr>
              <a:t>Q2. </a:t>
            </a:r>
            <a:r>
              <a:rPr lang="en-GB" b="1" dirty="0">
                <a:solidFill>
                  <a:srgbClr val="FF0000"/>
                </a:solidFill>
              </a:rPr>
              <a:t>What are the </a:t>
            </a:r>
            <a:r>
              <a:rPr lang="en-GB" b="1" dirty="0" smtClean="0">
                <a:solidFill>
                  <a:srgbClr val="FF0000"/>
                </a:solidFill>
              </a:rPr>
              <a:t>organizational techniques </a:t>
            </a:r>
            <a:r>
              <a:rPr lang="en-GB" b="1" dirty="0">
                <a:solidFill>
                  <a:srgbClr val="FF0000"/>
                </a:solidFill>
              </a:rPr>
              <a:t>for improving processor speed? Explain any four. </a:t>
            </a:r>
            <a:endParaRPr lang="en-GB" b="1" dirty="0" smtClean="0">
              <a:solidFill>
                <a:srgbClr val="FF0000"/>
              </a:solidFill>
            </a:endParaRPr>
          </a:p>
          <a:p>
            <a:pPr marL="0" indent="0" algn="just">
              <a:buNone/>
            </a:pPr>
            <a:r>
              <a:rPr lang="en-GB" b="1" dirty="0" smtClean="0">
                <a:solidFill>
                  <a:srgbClr val="FF0000"/>
                </a:solidFill>
              </a:rPr>
              <a:t>Q3. </a:t>
            </a:r>
            <a:r>
              <a:rPr lang="en-GB" b="1" dirty="0">
                <a:solidFill>
                  <a:srgbClr val="FF0000"/>
                </a:solidFill>
              </a:rPr>
              <a:t>What does the term ‘performance balance’ mean in computers? </a:t>
            </a:r>
            <a:endParaRPr lang="en-GB" b="1" dirty="0" smtClean="0">
              <a:solidFill>
                <a:srgbClr val="FF0000"/>
              </a:solidFill>
            </a:endParaRPr>
          </a:p>
          <a:p>
            <a:pPr marL="0" indent="0" algn="just">
              <a:buNone/>
            </a:pPr>
            <a:r>
              <a:rPr lang="en-GB" b="1" dirty="0" smtClean="0">
                <a:solidFill>
                  <a:srgbClr val="FF0000"/>
                </a:solidFill>
              </a:rPr>
              <a:t>Q4. </a:t>
            </a:r>
            <a:r>
              <a:rPr lang="en-GB" b="1" dirty="0">
                <a:solidFill>
                  <a:srgbClr val="FF0000"/>
                </a:solidFill>
              </a:rPr>
              <a:t>Write down the ways to achieve performance balance b/w CPU &amp; memory. </a:t>
            </a:r>
            <a:endParaRPr lang="en-GB" b="1" dirty="0" smtClean="0">
              <a:solidFill>
                <a:srgbClr val="FF0000"/>
              </a:solidFill>
            </a:endParaRPr>
          </a:p>
          <a:p>
            <a:pPr marL="0" indent="0" algn="just">
              <a:buNone/>
            </a:pPr>
            <a:r>
              <a:rPr lang="en-GB" b="1" dirty="0" smtClean="0">
                <a:solidFill>
                  <a:srgbClr val="FF0000"/>
                </a:solidFill>
              </a:rPr>
              <a:t>Q5. Write down the ways to achieve performance balance w.r.t. I/O?</a:t>
            </a:r>
          </a:p>
          <a:p>
            <a:pPr marL="0" indent="0" algn="just">
              <a:buNone/>
            </a:pPr>
            <a:r>
              <a:rPr lang="en-GB" b="1" dirty="0" smtClean="0"/>
              <a:t>Q6. </a:t>
            </a:r>
            <a:r>
              <a:rPr lang="en-GB" b="1" dirty="0"/>
              <a:t>What are the problems associated with increased clock speed and logic density? </a:t>
            </a:r>
            <a:endParaRPr lang="en-GB" b="1" dirty="0" smtClean="0"/>
          </a:p>
          <a:p>
            <a:pPr marL="0" indent="0" algn="just">
              <a:buNone/>
            </a:pPr>
            <a:r>
              <a:rPr lang="en-GB" b="1" dirty="0" smtClean="0"/>
              <a:t>Q7. What is MIPS rate? What is its importance?</a:t>
            </a:r>
            <a:endParaRPr lang="en-GB" dirty="0"/>
          </a:p>
        </p:txBody>
      </p:sp>
      <p:sp>
        <p:nvSpPr>
          <p:cNvPr id="4" name="Slide Number Placeholder 3"/>
          <p:cNvSpPr>
            <a:spLocks noGrp="1"/>
          </p:cNvSpPr>
          <p:nvPr>
            <p:ph type="sldNum" sz="quarter" idx="12"/>
          </p:nvPr>
        </p:nvSpPr>
        <p:spPr/>
        <p:txBody>
          <a:bodyPr/>
          <a:lstStyle/>
          <a:p>
            <a:fld id="{5DF4C5A6-907B-4B48-B0B2-0290271BF9CB}" type="slidenum">
              <a:rPr lang="en-GB" smtClean="0"/>
              <a:t>40</a:t>
            </a:fld>
            <a:endParaRPr lang="en-GB"/>
          </a:p>
        </p:txBody>
      </p:sp>
    </p:spTree>
    <p:extLst>
      <p:ext uri="{BB962C8B-B14F-4D97-AF65-F5344CB8AC3E}">
        <p14:creationId xmlns:p14="http://schemas.microsoft.com/office/powerpoint/2010/main" val="1533644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6235" cy="5991860"/>
          </a:xfrm>
        </p:spPr>
        <p:txBody>
          <a:bodyPr wrap="square" lIns="91440" tIns="45720" rIns="91440" bIns="45720" numCol="1" vert="horz" anchor="ctr">
            <a:normAutofit fontScale="100000" lnSpcReduction="0"/>
          </a:bodyPr>
          <a:lstStyle/>
          <a:p>
            <a:pPr marL="0" indent="0" algn="ctr" latinLnBrk="0">
              <a:lnSpc>
                <a:spcPct val="100000"/>
              </a:lnSpc>
              <a:spcBef>
                <a:spcPts val="0"/>
              </a:spcBef>
              <a:spcAft>
                <a:spcPts val="0"/>
              </a:spcAft>
              <a:buFontTx/>
              <a:buNone/>
            </a:pPr>
            <a:endParaRPr lang="ko-KR" altLang="en-US" sz="4400"/>
          </a:p>
        </p:txBody>
      </p:sp>
      <p:sp>
        <p:nvSpPr>
          <p:cNvPr id="4" name="Slide Number Placeholder 3"/>
          <p:cNvSpPr>
            <a:spLocks noGrp="1"/>
          </p:cNvSpPr>
          <p:nvPr>
            <p:ph type="sldNum" sz="quarter" idx="12"/>
          </p:nvPr>
        </p:nvSpPr>
        <p:spPr>
          <a:xfrm>
            <a:off x="8610600" y="6356350"/>
            <a:ext cx="2743835" cy="365760"/>
          </a:xfrm>
        </p:spPr>
        <p:txBody>
          <a:bodyPr/>
          <a:lstStyle/>
          <a:p>
            <a:fld id="{FF6A988D-A4DE-49B7-BAE8-9C35ACFE524A}" type="slidenum">
              <a:rPr lang="en-GB" smtClean="0"/>
              <a:t>41</a:t>
            </a:fld>
            <a:endParaRPr lang="en-GB"/>
          </a:p>
        </p:txBody>
      </p:sp>
    </p:spTree>
    <p:extLst>
      <p:ext uri="{BB962C8B-B14F-4D97-AF65-F5344CB8AC3E}">
        <p14:creationId xmlns:p14="http://schemas.microsoft.com/office/powerpoint/2010/main" val="29635378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Improvements in Semiconductor Memory</a:t>
            </a:r>
            <a:endParaRPr lang="en-GB" dirty="0"/>
          </a:p>
        </p:txBody>
      </p:sp>
      <p:sp>
        <p:nvSpPr>
          <p:cNvPr id="3" name="Content Placeholder 2"/>
          <p:cNvSpPr>
            <a:spLocks noGrp="1"/>
          </p:cNvSpPr>
          <p:nvPr>
            <p:ph idx="1"/>
          </p:nvPr>
        </p:nvSpPr>
        <p:spPr>
          <a:xfrm>
            <a:off x="838200" y="1825624"/>
            <a:ext cx="10515600" cy="4630593"/>
          </a:xfrm>
        </p:spPr>
        <p:txBody>
          <a:bodyPr>
            <a:normAutofit/>
          </a:bodyPr>
          <a:lstStyle/>
          <a:p>
            <a:r>
              <a:rPr lang="en-GB" dirty="0" smtClean="0"/>
              <a:t>In 1970 Fairchild produced capacious semiconductor memory.</a:t>
            </a:r>
          </a:p>
          <a:p>
            <a:r>
              <a:rPr lang="en-GB" dirty="0" smtClean="0"/>
              <a:t>This chip was about a sixteenth of an inch in diameter.</a:t>
            </a:r>
          </a:p>
          <a:p>
            <a:r>
              <a:rPr lang="en-GB" dirty="0" smtClean="0"/>
              <a:t>It Holds 256 bits, chips can be connected to form larger memories.</a:t>
            </a:r>
          </a:p>
          <a:p>
            <a:r>
              <a:rPr lang="en-GB" dirty="0" smtClean="0"/>
              <a:t>Non-destructive read (data is restored after a Read operation)</a:t>
            </a:r>
          </a:p>
          <a:p>
            <a:r>
              <a:rPr lang="en-GB" dirty="0" smtClean="0"/>
              <a:t>Much faster than core memory. (70 billionth of a second to read a bit)</a:t>
            </a:r>
          </a:p>
          <a:p>
            <a:r>
              <a:rPr lang="en-GB" dirty="0" smtClean="0">
                <a:solidFill>
                  <a:srgbClr val="FF0000"/>
                </a:solidFill>
              </a:rPr>
              <a:t>Memory Capacity approximately doubles each year.</a:t>
            </a:r>
          </a:p>
          <a:p>
            <a:pPr algn="just"/>
            <a:r>
              <a:rPr lang="en-GB" dirty="0" smtClean="0">
                <a:solidFill>
                  <a:srgbClr val="FF0000"/>
                </a:solidFill>
              </a:rPr>
              <a:t>Since 1970, the semiconductor memory has been through 13 generations, as of declining cost per bit and declining access time.</a:t>
            </a:r>
          </a:p>
          <a:p>
            <a:pPr algn="just"/>
            <a:r>
              <a:rPr lang="en-GB" dirty="0" smtClean="0">
                <a:solidFill>
                  <a:srgbClr val="FF0000"/>
                </a:solidFill>
              </a:rPr>
              <a:t>1k, 4k, 16k, 64k, 256k, 1M, 4M, 16M, 64M, 256M, 1G, 4G, 8G &amp; so on</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5</a:t>
            </a:fld>
            <a:endParaRPr lang="en-GB"/>
          </a:p>
        </p:txBody>
      </p:sp>
      <p:sp>
        <p:nvSpPr>
          <p:cNvPr id="5" name="Rectangle 4"/>
          <p:cNvSpPr/>
          <p:nvPr/>
        </p:nvSpPr>
        <p:spPr>
          <a:xfrm>
            <a:off x="10257751" y="1184573"/>
            <a:ext cx="158953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Read</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1035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Improvements in Microprocessors</a:t>
            </a:r>
            <a:endParaRPr lang="en-GB" dirty="0"/>
          </a:p>
        </p:txBody>
      </p:sp>
      <p:sp>
        <p:nvSpPr>
          <p:cNvPr id="3" name="Content Placeholder 2"/>
          <p:cNvSpPr>
            <a:spLocks noGrp="1"/>
          </p:cNvSpPr>
          <p:nvPr>
            <p:ph idx="1"/>
          </p:nvPr>
        </p:nvSpPr>
        <p:spPr>
          <a:xfrm>
            <a:off x="838200" y="1825625"/>
            <a:ext cx="6258636" cy="4629766"/>
          </a:xfrm>
        </p:spPr>
        <p:txBody>
          <a:bodyPr/>
          <a:lstStyle/>
          <a:p>
            <a:r>
              <a:rPr lang="en-GB" dirty="0" smtClean="0"/>
              <a:t>1971 – Intel 4004 </a:t>
            </a:r>
            <a:r>
              <a:rPr lang="en-GB" dirty="0" err="1" smtClean="0"/>
              <a:t>Cpu</a:t>
            </a:r>
            <a:r>
              <a:rPr lang="en-GB" dirty="0" smtClean="0"/>
              <a:t> </a:t>
            </a:r>
          </a:p>
          <a:p>
            <a:pPr lvl="1"/>
            <a:r>
              <a:rPr lang="en-GB" dirty="0" smtClean="0"/>
              <a:t>First microprocessor</a:t>
            </a:r>
          </a:p>
          <a:p>
            <a:pPr lvl="1"/>
            <a:r>
              <a:rPr lang="en-GB" dirty="0" smtClean="0"/>
              <a:t>All CPU components on a single chip</a:t>
            </a:r>
          </a:p>
          <a:p>
            <a:pPr lvl="1"/>
            <a:r>
              <a:rPr lang="en-GB" dirty="0" smtClean="0"/>
              <a:t>4 bit</a:t>
            </a:r>
          </a:p>
          <a:p>
            <a:r>
              <a:rPr lang="en-GB" dirty="0" smtClean="0"/>
              <a:t>Followed in 1972 by 8008</a:t>
            </a:r>
          </a:p>
          <a:p>
            <a:pPr lvl="1"/>
            <a:r>
              <a:rPr lang="en-GB" dirty="0" smtClean="0"/>
              <a:t>8 bit</a:t>
            </a:r>
          </a:p>
          <a:p>
            <a:pPr lvl="1"/>
            <a:r>
              <a:rPr lang="en-GB" dirty="0" smtClean="0"/>
              <a:t>Both CPU designed for specific applications</a:t>
            </a:r>
          </a:p>
          <a:p>
            <a:r>
              <a:rPr lang="en-GB" dirty="0" smtClean="0"/>
              <a:t>1974 - 8080</a:t>
            </a:r>
          </a:p>
          <a:p>
            <a:pPr lvl="1"/>
            <a:r>
              <a:rPr lang="en-GB" dirty="0" smtClean="0"/>
              <a:t>Intel’s first general purpose microprocessor, faster, rich instruction set, large addressing capacity (data bus width increased)</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6</a:t>
            </a:fld>
            <a:endParaRPr lang="en-GB"/>
          </a:p>
        </p:txBody>
      </p:sp>
      <p:sp>
        <p:nvSpPr>
          <p:cNvPr id="5" name="Content Placeholder 2"/>
          <p:cNvSpPr txBox="1">
            <a:spLocks/>
          </p:cNvSpPr>
          <p:nvPr/>
        </p:nvSpPr>
        <p:spPr>
          <a:xfrm>
            <a:off x="7096836" y="1844675"/>
            <a:ext cx="425696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1974 - 8086</a:t>
            </a:r>
          </a:p>
          <a:p>
            <a:pPr lvl="1"/>
            <a:r>
              <a:rPr lang="en-GB" dirty="0" smtClean="0"/>
              <a:t>Powerful, general purpose</a:t>
            </a:r>
          </a:p>
          <a:p>
            <a:pPr lvl="1"/>
            <a:r>
              <a:rPr lang="en-GB" dirty="0" smtClean="0"/>
              <a:t> 16-bit microprocessor</a:t>
            </a:r>
          </a:p>
          <a:p>
            <a:r>
              <a:rPr lang="en-GB" dirty="0" smtClean="0"/>
              <a:t>1981 - HP</a:t>
            </a:r>
          </a:p>
          <a:p>
            <a:pPr lvl="1"/>
            <a:r>
              <a:rPr lang="en-GB" dirty="0" smtClean="0"/>
              <a:t>32-bit</a:t>
            </a:r>
          </a:p>
          <a:p>
            <a:pPr lvl="1"/>
            <a:r>
              <a:rPr lang="en-GB" dirty="0" smtClean="0"/>
              <a:t>Single-chip microprocessor</a:t>
            </a:r>
            <a:endParaRPr lang="en-GB" dirty="0"/>
          </a:p>
          <a:p>
            <a:r>
              <a:rPr lang="en-GB" dirty="0" smtClean="0"/>
              <a:t>1985 - 80386</a:t>
            </a:r>
          </a:p>
          <a:p>
            <a:pPr lvl="1"/>
            <a:r>
              <a:rPr lang="en-GB" dirty="0" smtClean="0"/>
              <a:t>Intel’s first 32-bit processor</a:t>
            </a:r>
          </a:p>
          <a:p>
            <a:pPr lvl="1"/>
            <a:r>
              <a:rPr lang="en-GB" dirty="0" smtClean="0">
                <a:solidFill>
                  <a:srgbClr val="FF0000"/>
                </a:solidFill>
              </a:rPr>
              <a:t>Evolution goes on till Core-</a:t>
            </a:r>
            <a:r>
              <a:rPr lang="en-GB" dirty="0" err="1" smtClean="0">
                <a:solidFill>
                  <a:srgbClr val="FF0000"/>
                </a:solidFill>
              </a:rPr>
              <a:t>i</a:t>
            </a:r>
            <a:endParaRPr lang="en-GB" dirty="0" smtClean="0">
              <a:solidFill>
                <a:srgbClr val="FF0000"/>
              </a:solidFill>
            </a:endParaRPr>
          </a:p>
        </p:txBody>
      </p:sp>
      <p:sp>
        <p:nvSpPr>
          <p:cNvPr id="7" name="Rectangle 6"/>
          <p:cNvSpPr/>
          <p:nvPr/>
        </p:nvSpPr>
        <p:spPr>
          <a:xfrm>
            <a:off x="9889616" y="782246"/>
            <a:ext cx="1589539"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Read</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06239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GB" dirty="0" smtClean="0"/>
              <a:t>Year by year, the cost of computer systems continues to drop dramatically, while the performance and capacity of those systems continue to rise equally dramatically.</a:t>
            </a:r>
          </a:p>
          <a:p>
            <a:pPr algn="just"/>
            <a:r>
              <a:rPr lang="en-GB" dirty="0" smtClean="0"/>
              <a:t>What is fascinating is that the basic building blocks for today’s computer miracles are virtually the same as those of the IAS computer from over 60 years ago.</a:t>
            </a:r>
          </a:p>
          <a:p>
            <a:pPr algn="just"/>
            <a:r>
              <a:rPr lang="en-GB" dirty="0" smtClean="0"/>
              <a:t>Power in todays computer is the result of relentless pursuit of speed by processor chip manufacturers.</a:t>
            </a:r>
          </a:p>
          <a:p>
            <a:pPr algn="just"/>
            <a:r>
              <a:rPr lang="en-GB" dirty="0" smtClean="0"/>
              <a:t>The evolution of these chips continue to support ‘Moore’s law’ claim.</a:t>
            </a:r>
          </a:p>
        </p:txBody>
      </p:sp>
      <p:sp>
        <p:nvSpPr>
          <p:cNvPr id="4" name="Slide Number Placeholder 3"/>
          <p:cNvSpPr>
            <a:spLocks noGrp="1"/>
          </p:cNvSpPr>
          <p:nvPr>
            <p:ph type="sldNum" sz="quarter" idx="12"/>
          </p:nvPr>
        </p:nvSpPr>
        <p:spPr/>
        <p:txBody>
          <a:bodyPr/>
          <a:lstStyle/>
          <a:p>
            <a:fld id="{FF6A988D-A4DE-49B7-BAE8-9C35ACFE524A}" type="slidenum">
              <a:rPr lang="en-GB" smtClean="0"/>
              <a:t>7</a:t>
            </a:fld>
            <a:endParaRPr lang="en-GB"/>
          </a:p>
        </p:txBody>
      </p:sp>
      <p:sp>
        <p:nvSpPr>
          <p:cNvPr id="5" name="Rectangle 4"/>
          <p:cNvSpPr/>
          <p:nvPr/>
        </p:nvSpPr>
        <p:spPr>
          <a:xfrm>
            <a:off x="838200" y="566241"/>
            <a:ext cx="8807796"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2.2 Designing For Performance</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9150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 Performance</a:t>
            </a:r>
            <a:endParaRPr lang="en-US" dirty="0"/>
          </a:p>
        </p:txBody>
      </p:sp>
      <p:sp>
        <p:nvSpPr>
          <p:cNvPr id="3" name="Content Placeholder 2"/>
          <p:cNvSpPr>
            <a:spLocks noGrp="1"/>
          </p:cNvSpPr>
          <p:nvPr>
            <p:ph idx="1"/>
          </p:nvPr>
        </p:nvSpPr>
        <p:spPr/>
        <p:txBody>
          <a:bodyPr>
            <a:normAutofit/>
          </a:bodyPr>
          <a:lstStyle/>
          <a:p>
            <a:pPr algn="just"/>
            <a:r>
              <a:rPr lang="en-US" b="1" dirty="0" smtClean="0"/>
              <a:t>Computer Performance</a:t>
            </a:r>
            <a:r>
              <a:rPr lang="en-US" dirty="0" smtClean="0"/>
              <a:t> is the </a:t>
            </a:r>
            <a:r>
              <a:rPr lang="en-US" u="sng" dirty="0" smtClean="0"/>
              <a:t>amount of work accomplished by a computer system</a:t>
            </a:r>
            <a:r>
              <a:rPr lang="en-US" dirty="0" smtClean="0"/>
              <a:t>.(Depends upon clock rate, </a:t>
            </a:r>
            <a:r>
              <a:rPr lang="en-US" dirty="0" err="1" smtClean="0"/>
              <a:t>cores,memory</a:t>
            </a:r>
            <a:r>
              <a:rPr lang="en-US" dirty="0" smtClean="0"/>
              <a:t> hierarchy)</a:t>
            </a:r>
          </a:p>
          <a:p>
            <a:pPr algn="just"/>
            <a:r>
              <a:rPr lang="en-US" dirty="0" smtClean="0"/>
              <a:t>The word </a:t>
            </a:r>
            <a:r>
              <a:rPr lang="en-US" b="1" dirty="0" smtClean="0"/>
              <a:t>Performance</a:t>
            </a:r>
            <a:r>
              <a:rPr lang="en-US" dirty="0" smtClean="0"/>
              <a:t> means ‘how well is the computer doing the work it is supposed to do?’.</a:t>
            </a:r>
          </a:p>
          <a:p>
            <a:pPr algn="just"/>
            <a:r>
              <a:rPr lang="en-US" dirty="0" smtClean="0"/>
              <a:t>It basically depends on the ‘response time’, ‘throughput’ and ‘execution time’ of a computer system.</a:t>
            </a:r>
          </a:p>
          <a:p>
            <a:pPr algn="just"/>
            <a:r>
              <a:rPr lang="en-US" dirty="0" smtClean="0"/>
              <a:t>‘Response time’ is how fast the computer is able to respond.</a:t>
            </a:r>
          </a:p>
          <a:p>
            <a:pPr algn="just"/>
            <a:r>
              <a:rPr lang="en-US" dirty="0" smtClean="0"/>
              <a:t>‘Throughput’ is the how quickly the instruction queue is being run.</a:t>
            </a:r>
          </a:p>
          <a:p>
            <a:pPr algn="just"/>
            <a:r>
              <a:rPr lang="en-US" dirty="0" smtClean="0"/>
              <a:t>‘Execution time’ is the amount of time a program takes to completio</a:t>
            </a:r>
            <a:r>
              <a:rPr lang="en-US" dirty="0"/>
              <a:t>n</a:t>
            </a:r>
            <a:endParaRPr lang="en-US" dirty="0" smtClean="0"/>
          </a:p>
          <a:p>
            <a:pPr algn="just"/>
            <a:endParaRPr lang="en-US" dirty="0"/>
          </a:p>
        </p:txBody>
      </p:sp>
      <p:sp>
        <p:nvSpPr>
          <p:cNvPr id="4" name="Slide Number Placeholder 3"/>
          <p:cNvSpPr>
            <a:spLocks noGrp="1"/>
          </p:cNvSpPr>
          <p:nvPr>
            <p:ph type="sldNum" sz="quarter" idx="12"/>
          </p:nvPr>
        </p:nvSpPr>
        <p:spPr/>
        <p:txBody>
          <a:bodyPr/>
          <a:lstStyle/>
          <a:p>
            <a:fld id="{5DF4C5A6-907B-4B48-B0B2-0290271BF9CB}" type="slidenum">
              <a:rPr lang="en-GB" smtClean="0"/>
              <a:t>8</a:t>
            </a:fld>
            <a:endParaRPr lang="en-GB"/>
          </a:p>
        </p:txBody>
      </p:sp>
    </p:spTree>
    <p:extLst>
      <p:ext uri="{BB962C8B-B14F-4D97-AF65-F5344CB8AC3E}">
        <p14:creationId xmlns:p14="http://schemas.microsoft.com/office/powerpoint/2010/main" val="29171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Microprocessor Speed</a:t>
            </a:r>
            <a:endParaRPr lang="en-GB" dirty="0"/>
          </a:p>
        </p:txBody>
      </p:sp>
      <p:sp>
        <p:nvSpPr>
          <p:cNvPr id="3" name="Content Placeholder 2"/>
          <p:cNvSpPr>
            <a:spLocks noGrp="1"/>
          </p:cNvSpPr>
          <p:nvPr>
            <p:ph idx="1"/>
          </p:nvPr>
        </p:nvSpPr>
        <p:spPr>
          <a:xfrm>
            <a:off x="838200" y="1825624"/>
            <a:ext cx="10515600" cy="4670709"/>
          </a:xfrm>
        </p:spPr>
        <p:txBody>
          <a:bodyPr/>
          <a:lstStyle/>
          <a:p>
            <a:pPr algn="just"/>
            <a:r>
              <a:rPr lang="en-GB" dirty="0" smtClean="0"/>
              <a:t>As per Moore’s law the chipmakers can generate a new generation of chips every three years – with four times as many transistors.</a:t>
            </a:r>
          </a:p>
          <a:p>
            <a:pPr algn="just"/>
            <a:r>
              <a:rPr lang="en-GB" dirty="0" smtClean="0"/>
              <a:t>In microprocessors, the addition of new circuits, and the speed boost that comes from reducing the distances between them, has improved performance four or five fold every three years. </a:t>
            </a:r>
          </a:p>
          <a:p>
            <a:pPr algn="just"/>
            <a:r>
              <a:rPr lang="en-GB" dirty="0" smtClean="0"/>
              <a:t>Greater speed in the execution of a given instruction could be gained by the use of more complex circuitry in the ALU, allowing sub operations to be carried out in parallel.</a:t>
            </a:r>
          </a:p>
          <a:p>
            <a:pPr algn="just"/>
            <a:r>
              <a:rPr lang="en-GB" dirty="0" smtClean="0"/>
              <a:t>Another way of increasing speed was to increase the width of the data path between main memory and the CPU. (reduce clock. Cycles)</a:t>
            </a:r>
          </a:p>
          <a:p>
            <a:endParaRPr lang="en-GB" dirty="0"/>
          </a:p>
        </p:txBody>
      </p:sp>
      <p:sp>
        <p:nvSpPr>
          <p:cNvPr id="4" name="Slide Number Placeholder 3"/>
          <p:cNvSpPr>
            <a:spLocks noGrp="1"/>
          </p:cNvSpPr>
          <p:nvPr>
            <p:ph type="sldNum" sz="quarter" idx="12"/>
          </p:nvPr>
        </p:nvSpPr>
        <p:spPr/>
        <p:txBody>
          <a:bodyPr/>
          <a:lstStyle/>
          <a:p>
            <a:fld id="{FF6A988D-A4DE-49B7-BAE8-9C35ACFE524A}" type="slidenum">
              <a:rPr lang="en-GB" smtClean="0"/>
              <a:t>9</a:t>
            </a:fld>
            <a:endParaRPr lang="en-GB"/>
          </a:p>
        </p:txBody>
      </p:sp>
    </p:spTree>
    <p:extLst>
      <p:ext uri="{BB962C8B-B14F-4D97-AF65-F5344CB8AC3E}">
        <p14:creationId xmlns:p14="http://schemas.microsoft.com/office/powerpoint/2010/main" val="3846385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AppVersion>12.000</AppVersion>
  <Characters>0</Characters>
  <CharactersWithSpaces>0</CharactersWithSpaces>
  <DocSecurity>0</DocSecurity>
  <HyperlinksChanged>false</HyperlinksChanged>
  <Lines>0</Lines>
  <LinksUpToDate>false</LinksUpToDate>
  <Pages>41</Pages>
  <Paragraphs>383</Paragraphs>
  <Words>3458</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Asim Zaman</dc:creator>
  <cp:lastModifiedBy>Polaris Office</cp:lastModifiedBy>
  <dc:title>Chapter 02 – Computer Evolution and Performance</dc:title>
  <dcterms:modified xsi:type="dcterms:W3CDTF">2022-10-10T10:58:48Z</dcterms:modified>
</cp:coreProperties>
</file>