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AB88D82-D952-4C94-850B-EF1CCF9CE366}" type="datetimeFigureOut">
              <a:rPr lang="en-US" smtClean="0"/>
              <a:t>3/21/2024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787E07FE-9E2D-41E2-985A-807701DBE67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B88D82-D952-4C94-850B-EF1CCF9CE366}"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07FE-9E2D-41E2-985A-807701DBE67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B88D82-D952-4C94-850B-EF1CCF9CE366}"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07FE-9E2D-41E2-985A-807701DBE67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AB88D82-D952-4C94-850B-EF1CCF9CE366}"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07FE-9E2D-41E2-985A-807701DBE67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AB88D82-D952-4C94-850B-EF1CCF9CE366}"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07FE-9E2D-41E2-985A-807701DBE671}"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AB88D82-D952-4C94-850B-EF1CCF9CE366}"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07FE-9E2D-41E2-985A-807701DBE67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AB88D82-D952-4C94-850B-EF1CCF9CE366}" type="datetimeFigureOut">
              <a:rPr lang="en-US" smtClean="0"/>
              <a:t>3/21/2024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E07FE-9E2D-41E2-985A-807701DBE67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AB88D82-D952-4C94-850B-EF1CCF9CE366}" type="datetimeFigureOut">
              <a:rPr lang="en-US" smtClean="0"/>
              <a:t>3/21/2024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E07FE-9E2D-41E2-985A-807701DBE67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B88D82-D952-4C94-850B-EF1CCF9CE366}" type="datetimeFigureOut">
              <a:rPr lang="en-US" smtClean="0"/>
              <a:t>3/21/2024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E07FE-9E2D-41E2-985A-807701DBE67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AB88D82-D952-4C94-850B-EF1CCF9CE366}"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07FE-9E2D-41E2-985A-807701DBE67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AB88D82-D952-4C94-850B-EF1CCF9CE366}" type="datetimeFigureOut">
              <a:rPr lang="en-US" smtClean="0"/>
              <a:t>3/21/2024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787E07FE-9E2D-41E2-985A-807701DBE671}"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AB88D82-D952-4C94-850B-EF1CCF9CE366}" type="datetimeFigureOut">
              <a:rPr lang="en-US" smtClean="0"/>
              <a:t>3/21/2024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87E07FE-9E2D-41E2-985A-807701DBE671}"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Interrupt_request" TargetMode="External"/><Relationship Id="rId2" Type="http://schemas.openxmlformats.org/officeDocument/2006/relationships/hyperlink" Target="https://en.wikipedia.org/wiki/Asynchronous_communication" TargetMode="External"/><Relationship Id="rId1" Type="http://schemas.openxmlformats.org/officeDocument/2006/relationships/slideLayout" Target="../slideLayouts/slideLayout2.xml"/><Relationship Id="rId5" Type="http://schemas.openxmlformats.org/officeDocument/2006/relationships/hyperlink" Target="https://en.wikipedia.org/wiki/Real-time_computing" TargetMode="External"/><Relationship Id="rId4" Type="http://schemas.openxmlformats.org/officeDocument/2006/relationships/hyperlink" Target="https://en.wikipedia.org/wiki/Computer_multitasking"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3.4 Bus Interconnection</a:t>
            </a:r>
            <a:endParaRPr lang="en-GB" dirty="0"/>
          </a:p>
        </p:txBody>
      </p:sp>
      <p:sp>
        <p:nvSpPr>
          <p:cNvPr id="3" name="Content Placeholder 2"/>
          <p:cNvSpPr>
            <a:spLocks noGrp="1"/>
          </p:cNvSpPr>
          <p:nvPr>
            <p:ph idx="1"/>
          </p:nvPr>
        </p:nvSpPr>
        <p:spPr/>
        <p:txBody>
          <a:bodyPr>
            <a:normAutofit fontScale="85000" lnSpcReduction="20000"/>
          </a:bodyPr>
          <a:lstStyle/>
          <a:p>
            <a:r>
              <a:rPr lang="en-GB" altLang="en-US" dirty="0" smtClean="0"/>
              <a:t>A bus is a </a:t>
            </a:r>
            <a:r>
              <a:rPr lang="en-GB" altLang="en-US" u="sng" dirty="0" smtClean="0"/>
              <a:t>shared</a:t>
            </a:r>
            <a:r>
              <a:rPr lang="en-GB" altLang="en-US" dirty="0" smtClean="0"/>
              <a:t> transmission medium.</a:t>
            </a:r>
          </a:p>
          <a:p>
            <a:r>
              <a:rPr lang="en-GB" altLang="en-US" dirty="0"/>
              <a:t>A </a:t>
            </a:r>
            <a:r>
              <a:rPr lang="en-GB" altLang="en-US" b="1" dirty="0"/>
              <a:t>Bus </a:t>
            </a:r>
            <a:r>
              <a:rPr lang="en-GB" altLang="en-US" dirty="0"/>
              <a:t>is a </a:t>
            </a:r>
            <a:r>
              <a:rPr lang="en-GB" altLang="en-US" u="sng" dirty="0"/>
              <a:t>communication pathway connecting two or more devices</a:t>
            </a:r>
            <a:r>
              <a:rPr lang="en-GB" altLang="en-US" dirty="0" smtClean="0"/>
              <a:t>.</a:t>
            </a:r>
            <a:endParaRPr lang="en-GB" altLang="en-US" dirty="0"/>
          </a:p>
          <a:p>
            <a:pPr algn="just"/>
            <a:r>
              <a:rPr lang="en-GB" altLang="en-US" dirty="0" smtClean="0"/>
              <a:t>A bus consists of multiple communication pathways, or lines, often grouped. A </a:t>
            </a:r>
            <a:r>
              <a:rPr lang="en-GB" altLang="en-US" b="1" dirty="0" smtClean="0"/>
              <a:t>System Bus</a:t>
            </a:r>
            <a:r>
              <a:rPr lang="en-GB" altLang="en-US" dirty="0" smtClean="0"/>
              <a:t> </a:t>
            </a:r>
            <a:r>
              <a:rPr lang="en-GB" altLang="en-US" u="sng" dirty="0" smtClean="0"/>
              <a:t>connects major computer components</a:t>
            </a:r>
            <a:r>
              <a:rPr lang="en-GB" altLang="en-US" dirty="0" smtClean="0"/>
              <a:t>.</a:t>
            </a:r>
            <a:endParaRPr lang="en-GB" altLang="en-US" dirty="0"/>
          </a:p>
          <a:p>
            <a:pPr lvl="1" algn="just"/>
            <a:r>
              <a:rPr lang="en-GB" altLang="en-US" dirty="0"/>
              <a:t>A number of </a:t>
            </a:r>
            <a:r>
              <a:rPr lang="en-GB" altLang="en-US" dirty="0" smtClean="0"/>
              <a:t>line/channel </a:t>
            </a:r>
            <a:r>
              <a:rPr lang="en-GB" altLang="en-US" dirty="0"/>
              <a:t>in one </a:t>
            </a:r>
            <a:r>
              <a:rPr lang="en-GB" altLang="en-US" dirty="0" smtClean="0"/>
              <a:t>bus, each capable of carrying one bit.</a:t>
            </a:r>
          </a:p>
          <a:p>
            <a:pPr lvl="1" algn="just"/>
            <a:r>
              <a:rPr lang="en-GB" altLang="en-US" dirty="0" smtClean="0"/>
              <a:t>Over time, a sequence of binary digits can be transmitted over a single line.</a:t>
            </a:r>
          </a:p>
          <a:p>
            <a:pPr lvl="1" algn="just"/>
            <a:r>
              <a:rPr lang="en-GB" altLang="en-US" dirty="0" smtClean="0"/>
              <a:t>Taken together, several lines of a bus can be used to transmit binary data simultaneously (in parallel).</a:t>
            </a:r>
            <a:endParaRPr lang="en-GB" altLang="en-US" dirty="0"/>
          </a:p>
          <a:p>
            <a:pPr lvl="1" algn="just"/>
            <a:r>
              <a:rPr lang="en-GB" altLang="en-US" dirty="0"/>
              <a:t>e.g. 32 bit data bus is 32 separate single bit </a:t>
            </a:r>
            <a:r>
              <a:rPr lang="en-GB" altLang="en-US" dirty="0" smtClean="0"/>
              <a:t>channels.</a:t>
            </a:r>
          </a:p>
          <a:p>
            <a:pPr lvl="1" algn="just"/>
            <a:r>
              <a:rPr lang="en-GB" altLang="en-US" dirty="0" smtClean="0"/>
              <a:t>For example, an 8-bit unit of data can be transmitted over eight bus lines.</a:t>
            </a:r>
            <a:endParaRPr lang="en-GB" altLang="en-US" dirty="0"/>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pPr/>
              <a:t>1</a:t>
            </a:fld>
            <a:endParaRPr lang="en-GB"/>
          </a:p>
        </p:txBody>
      </p:sp>
      <p:pic>
        <p:nvPicPr>
          <p:cNvPr id="5" name="Picture 4"/>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7010400" y="304800"/>
            <a:ext cx="1876055" cy="1676399"/>
          </a:xfrm>
          <a:prstGeom prst="rect">
            <a:avLst/>
          </a:prstGeom>
        </p:spPr>
      </p:pic>
      <p:sp>
        <p:nvSpPr>
          <p:cNvPr id="6" name="TextBox 5"/>
          <p:cNvSpPr txBox="1"/>
          <p:nvPr/>
        </p:nvSpPr>
        <p:spPr>
          <a:xfrm>
            <a:off x="8228397" y="3952671"/>
            <a:ext cx="765209" cy="646331"/>
          </a:xfrm>
          <a:prstGeom prst="rect">
            <a:avLst/>
          </a:prstGeom>
          <a:noFill/>
        </p:spPr>
        <p:txBody>
          <a:bodyPr wrap="none" rtlCol="0">
            <a:spAutoFit/>
          </a:bodyPr>
          <a:lstStyle/>
          <a:p>
            <a:r>
              <a:rPr lang="en-GB" dirty="0" smtClean="0"/>
              <a:t>Clock</a:t>
            </a:r>
          </a:p>
          <a:p>
            <a:r>
              <a:rPr lang="en-GB" dirty="0" smtClean="0"/>
              <a:t>Cycles</a:t>
            </a:r>
            <a:endParaRPr lang="en-GB" dirty="0"/>
          </a:p>
        </p:txBody>
      </p:sp>
    </p:spTree>
    <p:extLst>
      <p:ext uri="{BB962C8B-B14F-4D97-AF65-F5344CB8AC3E}">
        <p14:creationId xmlns="" xmlns:p14="http://schemas.microsoft.com/office/powerpoint/2010/main" val="27051510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Traditional Bus Architecture</a:t>
            </a:r>
            <a:endParaRPr lang="en-GB" dirty="0"/>
          </a:p>
        </p:txBody>
      </p:sp>
      <p:pic>
        <p:nvPicPr>
          <p:cNvPr id="5" name="Content Placeholder 4"/>
          <p:cNvPicPr>
            <a:picLocks noGrp="1" noChangeAspect="1"/>
          </p:cNvPicPr>
          <p:nvPr>
            <p:ph idx="1"/>
          </p:nvPr>
        </p:nvPicPr>
        <p:blipFill>
          <a:blip r:embed="rId2"/>
          <a:stretch>
            <a:fillRect/>
          </a:stretch>
        </p:blipFill>
        <p:spPr>
          <a:xfrm>
            <a:off x="1243012" y="2267744"/>
            <a:ext cx="6657975" cy="3724275"/>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pPr/>
              <a:t>10</a:t>
            </a:fld>
            <a:endParaRPr lang="en-GB"/>
          </a:p>
        </p:txBody>
      </p:sp>
      <p:sp>
        <p:nvSpPr>
          <p:cNvPr id="3" name="TextBox 2"/>
          <p:cNvSpPr txBox="1"/>
          <p:nvPr/>
        </p:nvSpPr>
        <p:spPr>
          <a:xfrm>
            <a:off x="7994176" y="5281684"/>
            <a:ext cx="717056" cy="369332"/>
          </a:xfrm>
          <a:prstGeom prst="rect">
            <a:avLst/>
          </a:prstGeom>
          <a:noFill/>
        </p:spPr>
        <p:txBody>
          <a:bodyPr wrap="none" rtlCol="0">
            <a:spAutoFit/>
          </a:bodyPr>
          <a:lstStyle/>
          <a:p>
            <a:r>
              <a:rPr lang="en-GB" dirty="0" smtClean="0">
                <a:solidFill>
                  <a:srgbClr val="FF0000"/>
                </a:solidFill>
              </a:rPr>
              <a:t>Break</a:t>
            </a:r>
            <a:endParaRPr lang="en-GB" dirty="0">
              <a:solidFill>
                <a:srgbClr val="FF0000"/>
              </a:solidFill>
            </a:endParaRPr>
          </a:p>
        </p:txBody>
      </p:sp>
    </p:spTree>
    <p:extLst>
      <p:ext uri="{BB962C8B-B14F-4D97-AF65-F5344CB8AC3E}">
        <p14:creationId xmlns="" xmlns:p14="http://schemas.microsoft.com/office/powerpoint/2010/main" val="4078347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Elements of Bus Design</a:t>
            </a:r>
            <a:endParaRPr lang="en-GB" dirty="0"/>
          </a:p>
        </p:txBody>
      </p:sp>
      <p:pic>
        <p:nvPicPr>
          <p:cNvPr id="5" name="Content Placeholder 4"/>
          <p:cNvPicPr>
            <a:picLocks noGrp="1" noChangeAspect="1"/>
          </p:cNvPicPr>
          <p:nvPr>
            <p:ph idx="1"/>
          </p:nvPr>
        </p:nvPicPr>
        <p:blipFill>
          <a:blip r:embed="rId2"/>
          <a:stretch>
            <a:fillRect/>
          </a:stretch>
        </p:blipFill>
        <p:spPr>
          <a:xfrm>
            <a:off x="1752600" y="2133600"/>
            <a:ext cx="5714315" cy="3834606"/>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pPr/>
              <a:t>11</a:t>
            </a:fld>
            <a:endParaRPr lang="en-GB"/>
          </a:p>
        </p:txBody>
      </p:sp>
    </p:spTree>
    <p:extLst>
      <p:ext uri="{BB962C8B-B14F-4D97-AF65-F5344CB8AC3E}">
        <p14:creationId xmlns="" xmlns:p14="http://schemas.microsoft.com/office/powerpoint/2010/main" val="11737099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Hierarchy – Elements of Bus Design</a:t>
            </a:r>
            <a:endParaRPr lang="en-US" dirty="0"/>
          </a:p>
        </p:txBody>
      </p:sp>
      <p:sp>
        <p:nvSpPr>
          <p:cNvPr id="3" name="Content Placeholder 2"/>
          <p:cNvSpPr>
            <a:spLocks noGrp="1"/>
          </p:cNvSpPr>
          <p:nvPr>
            <p:ph idx="1"/>
          </p:nvPr>
        </p:nvSpPr>
        <p:spPr/>
        <p:txBody>
          <a:bodyPr/>
          <a:lstStyle/>
          <a:p>
            <a:pPr marL="0" indent="0">
              <a:buNone/>
            </a:pPr>
            <a:r>
              <a:rPr lang="en-US" dirty="0" smtClean="0"/>
              <a:t>Types of buses</a:t>
            </a:r>
          </a:p>
          <a:p>
            <a:r>
              <a:rPr lang="en-US" dirty="0" smtClean="0"/>
              <a:t>Dedicated</a:t>
            </a:r>
          </a:p>
          <a:p>
            <a:r>
              <a:rPr lang="en-US" b="1" dirty="0" smtClean="0"/>
              <a:t>Multiplexed</a:t>
            </a:r>
          </a:p>
          <a:p>
            <a:pPr lvl="1"/>
            <a:r>
              <a:rPr lang="en-US" dirty="0" smtClean="0"/>
              <a:t>Distributed Arbitration</a:t>
            </a:r>
          </a:p>
          <a:p>
            <a:pPr lvl="1"/>
            <a:r>
              <a:rPr lang="en-US" b="1" dirty="0" smtClean="0"/>
              <a:t>Centralized Arbitration</a:t>
            </a:r>
          </a:p>
          <a:p>
            <a:pPr lvl="2"/>
            <a:r>
              <a:rPr lang="en-US" dirty="0" smtClean="0"/>
              <a:t>Synchronous Timing</a:t>
            </a:r>
          </a:p>
          <a:p>
            <a:pPr lvl="2"/>
            <a:r>
              <a:rPr lang="en-US" dirty="0" smtClean="0"/>
              <a:t>Asynchronous Timing.</a:t>
            </a:r>
            <a:endParaRPr lang="en-US" dirty="0"/>
          </a:p>
        </p:txBody>
      </p:sp>
      <p:sp>
        <p:nvSpPr>
          <p:cNvPr id="4" name="Slide Number Placeholder 3"/>
          <p:cNvSpPr>
            <a:spLocks noGrp="1"/>
          </p:cNvSpPr>
          <p:nvPr>
            <p:ph type="sldNum" sz="quarter" idx="12"/>
          </p:nvPr>
        </p:nvSpPr>
        <p:spPr/>
        <p:txBody>
          <a:bodyPr/>
          <a:lstStyle/>
          <a:p>
            <a:fld id="{AAF22E13-7E48-4A0B-8121-50B6D8078015}" type="slidenum">
              <a:rPr lang="en-GB" smtClean="0"/>
              <a:pPr/>
              <a:t>12</a:t>
            </a:fld>
            <a:endParaRPr lang="en-GB"/>
          </a:p>
        </p:txBody>
      </p:sp>
      <p:pic>
        <p:nvPicPr>
          <p:cNvPr id="5" name="Picture 4"/>
          <p:cNvPicPr>
            <a:picLocks noChangeAspect="1"/>
          </p:cNvPicPr>
          <p:nvPr/>
        </p:nvPicPr>
        <p:blipFill>
          <a:blip r:embed="rId2"/>
          <a:stretch>
            <a:fillRect/>
          </a:stretch>
        </p:blipFill>
        <p:spPr>
          <a:xfrm>
            <a:off x="3064669" y="1646239"/>
            <a:ext cx="5450681" cy="3762375"/>
          </a:xfrm>
          <a:prstGeom prst="rect">
            <a:avLst/>
          </a:prstGeom>
        </p:spPr>
      </p:pic>
    </p:spTree>
    <p:extLst>
      <p:ext uri="{BB962C8B-B14F-4D97-AF65-F5344CB8AC3E}">
        <p14:creationId xmlns="" xmlns:p14="http://schemas.microsoft.com/office/powerpoint/2010/main" val="3512887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 Types</a:t>
            </a:r>
            <a:endParaRPr lang="en-GB" dirty="0"/>
          </a:p>
        </p:txBody>
      </p:sp>
      <p:sp>
        <p:nvSpPr>
          <p:cNvPr id="3" name="Content Placeholder 2"/>
          <p:cNvSpPr>
            <a:spLocks noGrp="1"/>
          </p:cNvSpPr>
          <p:nvPr>
            <p:ph idx="1"/>
          </p:nvPr>
        </p:nvSpPr>
        <p:spPr>
          <a:xfrm>
            <a:off x="628650" y="1690688"/>
            <a:ext cx="7886700" cy="4793539"/>
          </a:xfrm>
        </p:spPr>
        <p:txBody>
          <a:bodyPr>
            <a:normAutofit fontScale="92500" lnSpcReduction="20000"/>
          </a:bodyPr>
          <a:lstStyle/>
          <a:p>
            <a:r>
              <a:rPr lang="en-GB" dirty="0" smtClean="0"/>
              <a:t>Bus lines can be separated into two generic types:</a:t>
            </a:r>
          </a:p>
          <a:p>
            <a:pPr marL="514350" indent="-514350">
              <a:buAutoNum type="arabicParenR"/>
            </a:pPr>
            <a:r>
              <a:rPr lang="en-GB" dirty="0" smtClean="0"/>
              <a:t>Dedicated		2) Multiplexed</a:t>
            </a:r>
          </a:p>
          <a:p>
            <a:pPr marL="514350" indent="-514350" algn="just">
              <a:buFont typeface="+mj-lt"/>
              <a:buAutoNum type="arabicPeriod"/>
            </a:pPr>
            <a:r>
              <a:rPr lang="en-GB" b="1" u="sng" dirty="0" smtClean="0"/>
              <a:t>Dedicated bus line</a:t>
            </a:r>
            <a:r>
              <a:rPr lang="en-GB" b="1" dirty="0" smtClean="0"/>
              <a:t>: </a:t>
            </a:r>
            <a:r>
              <a:rPr lang="en-GB" dirty="0" smtClean="0"/>
              <a:t>is permanently assigned to one physical subset of computer components. E.g. processor and cache.</a:t>
            </a:r>
          </a:p>
          <a:p>
            <a:pPr algn="just"/>
            <a:r>
              <a:rPr lang="en-GB" dirty="0" smtClean="0"/>
              <a:t>It refers to the use of multiple buses, each of which connects only a subset of modules.</a:t>
            </a:r>
          </a:p>
          <a:p>
            <a:pPr algn="just"/>
            <a:r>
              <a:rPr lang="en-GB" dirty="0" smtClean="0"/>
              <a:t>An example is the use of separate dedicated address and data lines.</a:t>
            </a:r>
          </a:p>
          <a:p>
            <a:pPr algn="just"/>
            <a:r>
              <a:rPr lang="en-GB" dirty="0" smtClean="0"/>
              <a:t>The potential </a:t>
            </a:r>
            <a:r>
              <a:rPr lang="en-GB" u="sng" dirty="0" smtClean="0"/>
              <a:t>advantage</a:t>
            </a:r>
            <a:r>
              <a:rPr lang="en-GB" dirty="0" smtClean="0"/>
              <a:t> of physical dedication is high throughput (data rate), because there is less bus contention.</a:t>
            </a:r>
          </a:p>
          <a:p>
            <a:pPr algn="just"/>
            <a:r>
              <a:rPr lang="en-GB" dirty="0" smtClean="0"/>
              <a:t>A </a:t>
            </a:r>
            <a:r>
              <a:rPr lang="en-GB" u="sng" dirty="0" smtClean="0"/>
              <a:t>disadvantage</a:t>
            </a:r>
            <a:r>
              <a:rPr lang="en-GB" dirty="0" smtClean="0"/>
              <a:t> is the increased size and cost of the system.</a:t>
            </a:r>
          </a:p>
        </p:txBody>
      </p:sp>
      <p:sp>
        <p:nvSpPr>
          <p:cNvPr id="4" name="Slide Number Placeholder 3"/>
          <p:cNvSpPr>
            <a:spLocks noGrp="1"/>
          </p:cNvSpPr>
          <p:nvPr>
            <p:ph type="sldNum" sz="quarter" idx="12"/>
          </p:nvPr>
        </p:nvSpPr>
        <p:spPr/>
        <p:txBody>
          <a:bodyPr/>
          <a:lstStyle/>
          <a:p>
            <a:fld id="{AAF22E13-7E48-4A0B-8121-50B6D8078015}" type="slidenum">
              <a:rPr lang="en-GB" smtClean="0"/>
              <a:pPr/>
              <a:t>13</a:t>
            </a:fld>
            <a:endParaRPr lang="en-GB"/>
          </a:p>
        </p:txBody>
      </p:sp>
    </p:spTree>
    <p:extLst>
      <p:ext uri="{BB962C8B-B14F-4D97-AF65-F5344CB8AC3E}">
        <p14:creationId xmlns="" xmlns:p14="http://schemas.microsoft.com/office/powerpoint/2010/main" val="3412515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GB" dirty="0" smtClean="0"/>
              <a:t>Multiplexed Bus</a:t>
            </a:r>
            <a:endParaRPr lang="en-GB" dirty="0"/>
          </a:p>
        </p:txBody>
      </p:sp>
      <p:sp>
        <p:nvSpPr>
          <p:cNvPr id="3" name="Content Placeholder 2"/>
          <p:cNvSpPr>
            <a:spLocks noGrp="1"/>
          </p:cNvSpPr>
          <p:nvPr>
            <p:ph idx="1"/>
          </p:nvPr>
        </p:nvSpPr>
        <p:spPr>
          <a:xfrm>
            <a:off x="457200" y="1528549"/>
            <a:ext cx="8058150" cy="4954138"/>
          </a:xfrm>
        </p:spPr>
        <p:txBody>
          <a:bodyPr>
            <a:normAutofit fontScale="85000" lnSpcReduction="10000"/>
          </a:bodyPr>
          <a:lstStyle/>
          <a:p>
            <a:pPr marL="514350" indent="-514350" algn="just">
              <a:buFont typeface="+mj-lt"/>
              <a:buAutoNum type="arabicPeriod" startAt="2"/>
            </a:pPr>
            <a:r>
              <a:rPr lang="en-GB" b="1" u="sng" dirty="0"/>
              <a:t>Multiplexed bus line</a:t>
            </a:r>
            <a:r>
              <a:rPr lang="en-GB" b="1" dirty="0" smtClean="0"/>
              <a:t>: </a:t>
            </a:r>
            <a:r>
              <a:rPr lang="en-GB" dirty="0" smtClean="0"/>
              <a:t>Using the same set of lines for multiple purposes and multiple modules is known as </a:t>
            </a:r>
            <a:r>
              <a:rPr lang="en-GB" i="1" u="sng" dirty="0" smtClean="0"/>
              <a:t>time multiplexing</a:t>
            </a:r>
            <a:r>
              <a:rPr lang="en-GB" i="1" dirty="0" smtClean="0"/>
              <a:t>.</a:t>
            </a:r>
          </a:p>
          <a:p>
            <a:pPr algn="just"/>
            <a:r>
              <a:rPr lang="en-GB" b="1" dirty="0" smtClean="0"/>
              <a:t> </a:t>
            </a:r>
            <a:r>
              <a:rPr lang="en-GB" dirty="0" smtClean="0"/>
              <a:t>For example, address and data information may be transmitted over the same set of lines using an </a:t>
            </a:r>
            <a:r>
              <a:rPr lang="en-GB" u="sng" dirty="0" smtClean="0"/>
              <a:t>Address Valid control line</a:t>
            </a:r>
            <a:r>
              <a:rPr lang="en-GB" dirty="0" smtClean="0"/>
              <a:t>.</a:t>
            </a:r>
          </a:p>
          <a:p>
            <a:pPr algn="just"/>
            <a:r>
              <a:rPr lang="en-GB" dirty="0" smtClean="0"/>
              <a:t>First place address, each module copies address and determines if it’s the addressed module. The address is removed from the bus and the same bus is used for the subsequent read or write data transfer.</a:t>
            </a:r>
          </a:p>
          <a:p>
            <a:pPr algn="just"/>
            <a:r>
              <a:rPr lang="en-GB" dirty="0" smtClean="0"/>
              <a:t>The </a:t>
            </a:r>
            <a:r>
              <a:rPr lang="en-GB" u="sng" dirty="0" smtClean="0"/>
              <a:t>advantage</a:t>
            </a:r>
            <a:r>
              <a:rPr lang="en-GB" dirty="0" smtClean="0"/>
              <a:t> is the use of fewer lines, which saves space and cost.</a:t>
            </a:r>
          </a:p>
          <a:p>
            <a:pPr algn="just"/>
            <a:r>
              <a:rPr lang="en-GB" u="sng" dirty="0"/>
              <a:t>D</a:t>
            </a:r>
            <a:r>
              <a:rPr lang="en-GB" u="sng" dirty="0" smtClean="0"/>
              <a:t>isadvantage</a:t>
            </a:r>
            <a:r>
              <a:rPr lang="en-GB" dirty="0" smtClean="0"/>
              <a:t>, more complex circuitry is needed within each module.</a:t>
            </a:r>
          </a:p>
          <a:p>
            <a:pPr algn="just"/>
            <a:r>
              <a:rPr lang="en-GB" dirty="0" smtClean="0"/>
              <a:t>There is a </a:t>
            </a:r>
            <a:r>
              <a:rPr lang="en-GB" u="sng" dirty="0" smtClean="0"/>
              <a:t>reduction in performance</a:t>
            </a:r>
            <a:r>
              <a:rPr lang="en-GB" dirty="0" smtClean="0"/>
              <a:t> because certain events that share the same line cannot take place in parallel.</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pPr/>
              <a:t>14</a:t>
            </a:fld>
            <a:endParaRPr lang="en-GB"/>
          </a:p>
        </p:txBody>
      </p:sp>
    </p:spTree>
    <p:extLst>
      <p:ext uri="{BB962C8B-B14F-4D97-AF65-F5344CB8AC3E}">
        <p14:creationId xmlns="" xmlns:p14="http://schemas.microsoft.com/office/powerpoint/2010/main" val="10117672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Method of Arbitration &amp; Its Types</a:t>
            </a:r>
            <a:endParaRPr lang="en-GB" dirty="0"/>
          </a:p>
        </p:txBody>
      </p:sp>
      <p:sp>
        <p:nvSpPr>
          <p:cNvPr id="3" name="Content Placeholder 2"/>
          <p:cNvSpPr>
            <a:spLocks noGrp="1"/>
          </p:cNvSpPr>
          <p:nvPr>
            <p:ph idx="1"/>
          </p:nvPr>
        </p:nvSpPr>
        <p:spPr>
          <a:xfrm>
            <a:off x="628650" y="1690688"/>
            <a:ext cx="7886700" cy="4860238"/>
          </a:xfrm>
        </p:spPr>
        <p:txBody>
          <a:bodyPr>
            <a:normAutofit fontScale="77500" lnSpcReduction="20000"/>
          </a:bodyPr>
          <a:lstStyle/>
          <a:p>
            <a:r>
              <a:rPr lang="en-GB" dirty="0" smtClean="0"/>
              <a:t>In </a:t>
            </a:r>
            <a:r>
              <a:rPr lang="en-GB" u="sng" dirty="0" smtClean="0"/>
              <a:t>multiplexed</a:t>
            </a:r>
            <a:r>
              <a:rPr lang="en-GB" dirty="0" smtClean="0"/>
              <a:t>, more than one module may need control of the bus.</a:t>
            </a:r>
          </a:p>
          <a:p>
            <a:r>
              <a:rPr lang="en-GB" dirty="0" smtClean="0"/>
              <a:t>The purpose of arbitration is to designate one device as </a:t>
            </a:r>
            <a:r>
              <a:rPr lang="en-GB" u="sng" dirty="0" smtClean="0"/>
              <a:t>master/slave</a:t>
            </a:r>
            <a:r>
              <a:rPr lang="en-GB" dirty="0" smtClean="0"/>
              <a:t>.</a:t>
            </a:r>
          </a:p>
          <a:p>
            <a:pPr algn="just"/>
            <a:r>
              <a:rPr lang="en-GB" dirty="0" smtClean="0"/>
              <a:t>Because only one unit can successfully transmit over the bus, some method of </a:t>
            </a:r>
            <a:r>
              <a:rPr lang="en-GB" b="1" dirty="0" smtClean="0"/>
              <a:t>arbitration</a:t>
            </a:r>
            <a:r>
              <a:rPr lang="en-GB" dirty="0" smtClean="0"/>
              <a:t> is needed (to gain control of the bus).</a:t>
            </a:r>
          </a:p>
          <a:p>
            <a:pPr algn="just"/>
            <a:r>
              <a:rPr lang="en-GB" dirty="0" smtClean="0"/>
              <a:t>The two arbitration methods can be classified as:</a:t>
            </a:r>
          </a:p>
          <a:p>
            <a:pPr marL="514350" indent="-514350" algn="just">
              <a:buAutoNum type="arabicParenR"/>
            </a:pPr>
            <a:r>
              <a:rPr lang="en-GB" dirty="0" smtClean="0"/>
              <a:t>Centralized arbitration (e.g. CPU)		2) Distributed arbitration</a:t>
            </a:r>
          </a:p>
          <a:p>
            <a:pPr marL="514350" indent="-514350" algn="just">
              <a:buFont typeface="+mj-lt"/>
              <a:buAutoNum type="arabicPeriod"/>
            </a:pPr>
            <a:r>
              <a:rPr lang="en-GB" b="1" u="sng" dirty="0" smtClean="0"/>
              <a:t>Centralized arbitration</a:t>
            </a:r>
            <a:r>
              <a:rPr lang="en-GB" b="1" dirty="0" smtClean="0"/>
              <a:t>: </a:t>
            </a:r>
            <a:r>
              <a:rPr lang="en-GB" dirty="0" smtClean="0"/>
              <a:t>a single hardware device, called an </a:t>
            </a:r>
            <a:r>
              <a:rPr lang="en-GB" i="1" dirty="0" smtClean="0"/>
              <a:t>arbiter</a:t>
            </a:r>
            <a:r>
              <a:rPr lang="en-GB" dirty="0" smtClean="0"/>
              <a:t> or </a:t>
            </a:r>
            <a:r>
              <a:rPr lang="en-GB" i="1" dirty="0" smtClean="0"/>
              <a:t>bus controller</a:t>
            </a:r>
            <a:r>
              <a:rPr lang="en-GB" dirty="0" smtClean="0"/>
              <a:t>, is responsible for allocating </a:t>
            </a:r>
            <a:r>
              <a:rPr lang="en-GB" u="sng" dirty="0" smtClean="0"/>
              <a:t>time on the bus</a:t>
            </a:r>
            <a:r>
              <a:rPr lang="en-GB" dirty="0" smtClean="0"/>
              <a:t>. CPU.</a:t>
            </a:r>
          </a:p>
          <a:p>
            <a:pPr marL="514350" indent="-514350" algn="just">
              <a:buFont typeface="+mj-lt"/>
              <a:buAutoNum type="arabicPeriod"/>
            </a:pPr>
            <a:r>
              <a:rPr lang="en-GB" b="1" u="sng" dirty="0" smtClean="0"/>
              <a:t>Distributed arbitration</a:t>
            </a:r>
            <a:r>
              <a:rPr lang="en-GB" b="1" dirty="0" smtClean="0"/>
              <a:t>: </a:t>
            </a:r>
            <a:r>
              <a:rPr lang="en-GB" dirty="0" smtClean="0"/>
              <a:t>there is no central controller. Rather, each module contains </a:t>
            </a:r>
            <a:r>
              <a:rPr lang="en-GB" u="sng" dirty="0" smtClean="0"/>
              <a:t>access control logic</a:t>
            </a:r>
            <a:r>
              <a:rPr lang="en-GB" dirty="0" smtClean="0"/>
              <a:t> and the modules act together to share the bus.  (e.g. they sense if line is available or not)</a:t>
            </a:r>
            <a:endParaRPr lang="en-GB" b="1" u="sng" dirty="0" smtClean="0"/>
          </a:p>
          <a:p>
            <a:pPr algn="just"/>
            <a:endParaRPr lang="en-GB" dirty="0" smtClean="0"/>
          </a:p>
        </p:txBody>
      </p:sp>
      <p:sp>
        <p:nvSpPr>
          <p:cNvPr id="4" name="Slide Number Placeholder 3"/>
          <p:cNvSpPr>
            <a:spLocks noGrp="1"/>
          </p:cNvSpPr>
          <p:nvPr>
            <p:ph type="sldNum" sz="quarter" idx="12"/>
          </p:nvPr>
        </p:nvSpPr>
        <p:spPr/>
        <p:txBody>
          <a:bodyPr/>
          <a:lstStyle/>
          <a:p>
            <a:fld id="{AAF22E13-7E48-4A0B-8121-50B6D8078015}" type="slidenum">
              <a:rPr lang="en-GB" smtClean="0"/>
              <a:pPr/>
              <a:t>15</a:t>
            </a:fld>
            <a:endParaRPr lang="en-GB"/>
          </a:p>
        </p:txBody>
      </p:sp>
    </p:spTree>
    <p:extLst>
      <p:ext uri="{BB962C8B-B14F-4D97-AF65-F5344CB8AC3E}">
        <p14:creationId xmlns="" xmlns:p14="http://schemas.microsoft.com/office/powerpoint/2010/main" val="29176675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GB" dirty="0" smtClean="0"/>
              <a:t>Bus Timing &amp; Its Types</a:t>
            </a:r>
            <a:endParaRPr lang="en-GB" dirty="0"/>
          </a:p>
        </p:txBody>
      </p:sp>
      <p:sp>
        <p:nvSpPr>
          <p:cNvPr id="3" name="Content Placeholder 2"/>
          <p:cNvSpPr>
            <a:spLocks noGrp="1"/>
          </p:cNvSpPr>
          <p:nvPr>
            <p:ph idx="1"/>
          </p:nvPr>
        </p:nvSpPr>
        <p:spPr>
          <a:xfrm>
            <a:off x="628650" y="1752600"/>
            <a:ext cx="7886700" cy="4718846"/>
          </a:xfrm>
        </p:spPr>
        <p:txBody>
          <a:bodyPr>
            <a:normAutofit fontScale="85000" lnSpcReduction="20000"/>
          </a:bodyPr>
          <a:lstStyle/>
          <a:p>
            <a:r>
              <a:rPr lang="en-GB" dirty="0" smtClean="0"/>
              <a:t>In </a:t>
            </a:r>
            <a:r>
              <a:rPr lang="en-GB" u="sng" dirty="0" smtClean="0"/>
              <a:t>centralized arbitration</a:t>
            </a:r>
            <a:r>
              <a:rPr lang="en-GB" dirty="0" smtClean="0"/>
              <a:t>, each device is allocated time on the bus.</a:t>
            </a:r>
          </a:p>
          <a:p>
            <a:r>
              <a:rPr lang="en-GB" b="1" dirty="0" smtClean="0"/>
              <a:t>Timing</a:t>
            </a:r>
            <a:r>
              <a:rPr lang="en-GB" dirty="0" smtClean="0"/>
              <a:t> refers to the way in which </a:t>
            </a:r>
            <a:r>
              <a:rPr lang="en-GB" u="sng" dirty="0" smtClean="0"/>
              <a:t>events are coordinated on the bus</a:t>
            </a:r>
            <a:r>
              <a:rPr lang="en-GB" dirty="0" smtClean="0"/>
              <a:t>.</a:t>
            </a:r>
          </a:p>
          <a:p>
            <a:r>
              <a:rPr lang="en-GB" dirty="0" smtClean="0"/>
              <a:t>Buses use two types of timing:</a:t>
            </a:r>
          </a:p>
          <a:p>
            <a:pPr marL="514350" indent="-514350">
              <a:buAutoNum type="arabicParenR"/>
            </a:pPr>
            <a:r>
              <a:rPr lang="en-GB" dirty="0" smtClean="0"/>
              <a:t>Synchronous timing	2) Asynchronous timing</a:t>
            </a:r>
          </a:p>
          <a:p>
            <a:pPr marL="514350" indent="-514350" algn="just">
              <a:buFont typeface="+mj-lt"/>
              <a:buAutoNum type="arabicPeriod"/>
            </a:pPr>
            <a:r>
              <a:rPr lang="en-GB" b="1" u="sng" dirty="0" smtClean="0"/>
              <a:t>Synchronous timing</a:t>
            </a:r>
            <a:r>
              <a:rPr lang="en-GB" b="1" dirty="0" smtClean="0"/>
              <a:t>: </a:t>
            </a:r>
            <a:r>
              <a:rPr lang="en-GB" dirty="0" smtClean="0"/>
              <a:t>The occurrence of events on the bus is determined by a clock. It uses ‘Time multiplexing’ technique.</a:t>
            </a:r>
          </a:p>
          <a:p>
            <a:pPr algn="just"/>
            <a:r>
              <a:rPr lang="en-GB" dirty="0" smtClean="0"/>
              <a:t>It is </a:t>
            </a:r>
            <a:r>
              <a:rPr lang="en-GB" u="sng" dirty="0" smtClean="0"/>
              <a:t>simpler</a:t>
            </a:r>
            <a:r>
              <a:rPr lang="en-GB" dirty="0" smtClean="0"/>
              <a:t> to implement and test, however it is </a:t>
            </a:r>
            <a:r>
              <a:rPr lang="en-GB" u="sng" dirty="0" smtClean="0"/>
              <a:t>less flexible</a:t>
            </a:r>
            <a:r>
              <a:rPr lang="en-GB" dirty="0" smtClean="0"/>
              <a:t> (fixed Cl)</a:t>
            </a:r>
          </a:p>
          <a:p>
            <a:pPr marL="514350" indent="-514350" algn="just">
              <a:buFont typeface="+mj-lt"/>
              <a:buAutoNum type="arabicPeriod" startAt="2"/>
            </a:pPr>
            <a:r>
              <a:rPr lang="en-GB" b="1" u="sng" dirty="0" smtClean="0"/>
              <a:t>Asynchronous timing</a:t>
            </a:r>
            <a:r>
              <a:rPr lang="en-GB" b="1" dirty="0" smtClean="0"/>
              <a:t>: </a:t>
            </a:r>
            <a:r>
              <a:rPr lang="en-GB" dirty="0"/>
              <a:t> </a:t>
            </a:r>
            <a:r>
              <a:rPr lang="en-GB" dirty="0" smtClean="0"/>
              <a:t>the occurrence of one event on a bus follows and depends on the occurrence of a previous event.</a:t>
            </a:r>
          </a:p>
          <a:p>
            <a:pPr algn="just"/>
            <a:r>
              <a:rPr lang="en-GB" u="sng" dirty="0" smtClean="0"/>
              <a:t>Advantage</a:t>
            </a:r>
            <a:r>
              <a:rPr lang="en-GB" dirty="0" smtClean="0"/>
              <a:t>, a mixture of slow and fast devices, can share a bus.</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pPr/>
              <a:t>16</a:t>
            </a:fld>
            <a:endParaRPr lang="en-GB"/>
          </a:p>
        </p:txBody>
      </p:sp>
    </p:spTree>
    <p:extLst>
      <p:ext uri="{BB962C8B-B14F-4D97-AF65-F5344CB8AC3E}">
        <p14:creationId xmlns="" xmlns:p14="http://schemas.microsoft.com/office/powerpoint/2010/main" val="872256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Timing of Synchronous Bus Operation</a:t>
            </a:r>
            <a:endParaRPr lang="en-GB" dirty="0"/>
          </a:p>
        </p:txBody>
      </p:sp>
      <p:sp>
        <p:nvSpPr>
          <p:cNvPr id="3" name="Content Placeholder 2"/>
          <p:cNvSpPr>
            <a:spLocks noGrp="1"/>
          </p:cNvSpPr>
          <p:nvPr>
            <p:ph idx="1"/>
          </p:nvPr>
        </p:nvSpPr>
        <p:spPr>
          <a:xfrm>
            <a:off x="533400" y="1905000"/>
            <a:ext cx="7886700" cy="4743948"/>
          </a:xfrm>
        </p:spPr>
        <p:txBody>
          <a:bodyPr>
            <a:normAutofit fontScale="92500" lnSpcReduction="10000"/>
          </a:bodyPr>
          <a:lstStyle/>
          <a:p>
            <a:r>
              <a:rPr lang="en-GB" dirty="0" smtClean="0"/>
              <a:t>With </a:t>
            </a:r>
            <a:r>
              <a:rPr lang="en-GB" u="sng" dirty="0" smtClean="0"/>
              <a:t>Synchronous bus timing</a:t>
            </a:r>
          </a:p>
          <a:p>
            <a:pPr lvl="1"/>
            <a:r>
              <a:rPr lang="en-GB" altLang="en-US" u="sng" dirty="0"/>
              <a:t>Events determined by clock signals</a:t>
            </a:r>
          </a:p>
          <a:p>
            <a:pPr lvl="1"/>
            <a:r>
              <a:rPr lang="en-GB" altLang="en-US" u="sng" dirty="0"/>
              <a:t>Control Bus includes clock line</a:t>
            </a:r>
          </a:p>
          <a:p>
            <a:pPr lvl="1"/>
            <a:r>
              <a:rPr lang="en-GB" altLang="en-US" dirty="0"/>
              <a:t>A single 1-0 is a </a:t>
            </a:r>
            <a:r>
              <a:rPr lang="en-GB" altLang="en-US" dirty="0" smtClean="0"/>
              <a:t>bus/clock cycle, ‘time slot’.</a:t>
            </a:r>
            <a:endParaRPr lang="en-GB" altLang="en-US" dirty="0"/>
          </a:p>
          <a:p>
            <a:pPr lvl="1"/>
            <a:r>
              <a:rPr lang="en-GB" altLang="en-US" dirty="0"/>
              <a:t>All devices can read clock line</a:t>
            </a:r>
          </a:p>
          <a:p>
            <a:pPr lvl="1"/>
            <a:r>
              <a:rPr lang="en-GB" altLang="en-US" dirty="0"/>
              <a:t>Usually sync on leading edge</a:t>
            </a:r>
          </a:p>
          <a:p>
            <a:pPr lvl="1"/>
            <a:r>
              <a:rPr lang="en-GB" altLang="en-US" dirty="0"/>
              <a:t>Usually a single cycle for an event</a:t>
            </a:r>
          </a:p>
          <a:p>
            <a:r>
              <a:rPr lang="en-GB" dirty="0" smtClean="0"/>
              <a:t>In a simple example, the processor places a memory address on the address line during the first clock cycle, it may assert status symbols.</a:t>
            </a:r>
          </a:p>
          <a:p>
            <a:pPr algn="just"/>
            <a:r>
              <a:rPr lang="en-GB" dirty="0" smtClean="0"/>
              <a:t>Once the address lines have stabilized, the processor issues an address enable signal</a:t>
            </a:r>
            <a:r>
              <a:rPr lang="en-GB" dirty="0" smtClean="0"/>
              <a:t>.</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pPr/>
              <a:t>17</a:t>
            </a:fld>
            <a:endParaRPr lang="en-GB"/>
          </a:p>
        </p:txBody>
      </p:sp>
      <p:pic>
        <p:nvPicPr>
          <p:cNvPr id="7" name="Picture 6"/>
          <p:cNvPicPr>
            <a:picLocks noChangeAspect="1"/>
          </p:cNvPicPr>
          <p:nvPr/>
        </p:nvPicPr>
        <p:blipFill>
          <a:blip r:embed="rId2"/>
          <a:stretch>
            <a:fillRect/>
          </a:stretch>
        </p:blipFill>
        <p:spPr>
          <a:xfrm>
            <a:off x="5196012" y="1433015"/>
            <a:ext cx="3319339" cy="2455502"/>
          </a:xfrm>
          <a:prstGeom prst="rect">
            <a:avLst/>
          </a:prstGeom>
        </p:spPr>
      </p:pic>
    </p:spTree>
    <p:extLst>
      <p:ext uri="{BB962C8B-B14F-4D97-AF65-F5344CB8AC3E}">
        <p14:creationId xmlns="" xmlns:p14="http://schemas.microsoft.com/office/powerpoint/2010/main" val="7320774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See Synchronous Timing Figure (Next Slide)</a:t>
            </a:r>
            <a:endParaRPr lang="en-GB" dirty="0"/>
          </a:p>
        </p:txBody>
      </p:sp>
      <p:sp>
        <p:nvSpPr>
          <p:cNvPr id="3" name="Content Placeholder 2"/>
          <p:cNvSpPr>
            <a:spLocks noGrp="1"/>
          </p:cNvSpPr>
          <p:nvPr>
            <p:ph idx="1"/>
          </p:nvPr>
        </p:nvSpPr>
        <p:spPr>
          <a:xfrm>
            <a:off x="628650" y="1825625"/>
            <a:ext cx="7886700" cy="4530725"/>
          </a:xfrm>
        </p:spPr>
        <p:txBody>
          <a:bodyPr>
            <a:normAutofit fontScale="92500"/>
          </a:bodyPr>
          <a:lstStyle/>
          <a:p>
            <a:pPr algn="just"/>
            <a:r>
              <a:rPr lang="en-GB" dirty="0" smtClean="0"/>
              <a:t>For </a:t>
            </a:r>
            <a:r>
              <a:rPr lang="en-GB" u="sng" dirty="0" smtClean="0"/>
              <a:t>read operation</a:t>
            </a:r>
            <a:r>
              <a:rPr lang="en-GB" dirty="0" smtClean="0"/>
              <a:t>, the processor issues a read command at the start of the second cycle.</a:t>
            </a:r>
          </a:p>
          <a:p>
            <a:pPr algn="just"/>
            <a:r>
              <a:rPr lang="en-GB" dirty="0" smtClean="0"/>
              <a:t>A memory module recognizes the address and, after a delay of one cycle, places the data on the data lines.</a:t>
            </a:r>
          </a:p>
          <a:p>
            <a:pPr algn="just"/>
            <a:r>
              <a:rPr lang="en-GB" dirty="0" smtClean="0"/>
              <a:t>The processor reads the data from the data lines and drops the read signal.</a:t>
            </a:r>
          </a:p>
          <a:p>
            <a:pPr algn="just"/>
            <a:r>
              <a:rPr lang="en-GB" dirty="0" smtClean="0"/>
              <a:t>For a </a:t>
            </a:r>
            <a:r>
              <a:rPr lang="en-GB" u="sng" dirty="0" smtClean="0"/>
              <a:t>write operation</a:t>
            </a:r>
            <a:r>
              <a:rPr lang="en-GB" dirty="0" smtClean="0"/>
              <a:t>, the processor puts the data on the data lines at the start of the second cycle and issues a write command.</a:t>
            </a:r>
          </a:p>
          <a:p>
            <a:pPr algn="just"/>
            <a:r>
              <a:rPr lang="en-GB" dirty="0" smtClean="0"/>
              <a:t>The memory module copies the information from the data lines during the third clock cycle.</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pPr/>
              <a:t>18</a:t>
            </a:fld>
            <a:endParaRPr lang="en-GB"/>
          </a:p>
        </p:txBody>
      </p:sp>
    </p:spTree>
    <p:extLst>
      <p:ext uri="{BB962C8B-B14F-4D97-AF65-F5344CB8AC3E}">
        <p14:creationId xmlns="" xmlns:p14="http://schemas.microsoft.com/office/powerpoint/2010/main" val="12230035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Synchronous</a:t>
            </a:r>
            <a:br>
              <a:rPr lang="en-GB" dirty="0" smtClean="0"/>
            </a:br>
            <a:r>
              <a:rPr lang="en-GB" dirty="0" smtClean="0"/>
              <a:t>Bus Timing</a:t>
            </a:r>
            <a:endParaRPr lang="en-GB" dirty="0"/>
          </a:p>
        </p:txBody>
      </p:sp>
      <p:pic>
        <p:nvPicPr>
          <p:cNvPr id="5" name="Content Placeholder 4"/>
          <p:cNvPicPr>
            <a:picLocks noGrp="1" noChangeAspect="1"/>
          </p:cNvPicPr>
          <p:nvPr>
            <p:ph idx="1"/>
          </p:nvPr>
        </p:nvPicPr>
        <p:blipFill>
          <a:blip r:embed="rId2"/>
          <a:stretch>
            <a:fillRect/>
          </a:stretch>
        </p:blipFill>
        <p:spPr>
          <a:xfrm>
            <a:off x="2454696" y="1935163"/>
            <a:ext cx="4234607" cy="4389437"/>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pPr/>
              <a:t>19</a:t>
            </a:fld>
            <a:endParaRPr lang="en-GB"/>
          </a:p>
        </p:txBody>
      </p:sp>
      <p:sp>
        <p:nvSpPr>
          <p:cNvPr id="6" name="TextBox 5"/>
          <p:cNvSpPr txBox="1"/>
          <p:nvPr/>
        </p:nvSpPr>
        <p:spPr>
          <a:xfrm>
            <a:off x="4736933" y="180459"/>
            <a:ext cx="930191" cy="369332"/>
          </a:xfrm>
          <a:prstGeom prst="rect">
            <a:avLst/>
          </a:prstGeom>
          <a:noFill/>
        </p:spPr>
        <p:txBody>
          <a:bodyPr wrap="none" rtlCol="0">
            <a:spAutoFit/>
          </a:bodyPr>
          <a:lstStyle/>
          <a:p>
            <a:r>
              <a:rPr lang="en-GB" dirty="0" smtClean="0"/>
              <a:t>1</a:t>
            </a:r>
            <a:r>
              <a:rPr lang="en-GB" baseline="30000" dirty="0" smtClean="0"/>
              <a:t>st</a:t>
            </a:r>
            <a:r>
              <a:rPr lang="en-GB" dirty="0" smtClean="0"/>
              <a:t> cycle</a:t>
            </a:r>
            <a:endParaRPr lang="en-GB" dirty="0"/>
          </a:p>
        </p:txBody>
      </p:sp>
      <p:sp>
        <p:nvSpPr>
          <p:cNvPr id="7" name="TextBox 6"/>
          <p:cNvSpPr txBox="1"/>
          <p:nvPr/>
        </p:nvSpPr>
        <p:spPr>
          <a:xfrm>
            <a:off x="5722941" y="177094"/>
            <a:ext cx="980012" cy="369332"/>
          </a:xfrm>
          <a:prstGeom prst="rect">
            <a:avLst/>
          </a:prstGeom>
          <a:noFill/>
        </p:spPr>
        <p:txBody>
          <a:bodyPr wrap="none" rtlCol="0">
            <a:spAutoFit/>
          </a:bodyPr>
          <a:lstStyle/>
          <a:p>
            <a:r>
              <a:rPr lang="en-GB" dirty="0" smtClean="0"/>
              <a:t>2</a:t>
            </a:r>
            <a:r>
              <a:rPr lang="en-GB" baseline="30000" dirty="0" smtClean="0"/>
              <a:t>nd</a:t>
            </a:r>
            <a:r>
              <a:rPr lang="en-GB" dirty="0" smtClean="0"/>
              <a:t> cycle</a:t>
            </a:r>
            <a:endParaRPr lang="en-GB" dirty="0"/>
          </a:p>
        </p:txBody>
      </p:sp>
      <p:sp>
        <p:nvSpPr>
          <p:cNvPr id="8" name="TextBox 7"/>
          <p:cNvSpPr txBox="1"/>
          <p:nvPr/>
        </p:nvSpPr>
        <p:spPr>
          <a:xfrm>
            <a:off x="6673755" y="180459"/>
            <a:ext cx="950645" cy="369332"/>
          </a:xfrm>
          <a:prstGeom prst="rect">
            <a:avLst/>
          </a:prstGeom>
          <a:noFill/>
        </p:spPr>
        <p:txBody>
          <a:bodyPr wrap="none" rtlCol="0">
            <a:spAutoFit/>
          </a:bodyPr>
          <a:lstStyle/>
          <a:p>
            <a:r>
              <a:rPr lang="en-GB" dirty="0" smtClean="0"/>
              <a:t>3</a:t>
            </a:r>
            <a:r>
              <a:rPr lang="en-GB" baseline="30000" dirty="0" smtClean="0"/>
              <a:t>rd</a:t>
            </a:r>
            <a:r>
              <a:rPr lang="en-GB" dirty="0" smtClean="0"/>
              <a:t> cycle</a:t>
            </a:r>
            <a:endParaRPr lang="en-GB" dirty="0"/>
          </a:p>
        </p:txBody>
      </p:sp>
      <p:sp>
        <p:nvSpPr>
          <p:cNvPr id="9" name="TextBox 8"/>
          <p:cNvSpPr txBox="1"/>
          <p:nvPr/>
        </p:nvSpPr>
        <p:spPr>
          <a:xfrm>
            <a:off x="4623800" y="738665"/>
            <a:ext cx="301686" cy="369332"/>
          </a:xfrm>
          <a:prstGeom prst="rect">
            <a:avLst/>
          </a:prstGeom>
          <a:noFill/>
        </p:spPr>
        <p:txBody>
          <a:bodyPr wrap="none" rtlCol="0">
            <a:spAutoFit/>
          </a:bodyPr>
          <a:lstStyle/>
          <a:p>
            <a:r>
              <a:rPr lang="en-GB" dirty="0" smtClean="0"/>
              <a:t>1</a:t>
            </a:r>
            <a:endParaRPr lang="en-GB" dirty="0"/>
          </a:p>
        </p:txBody>
      </p:sp>
      <p:sp>
        <p:nvSpPr>
          <p:cNvPr id="10" name="TextBox 9"/>
          <p:cNvSpPr txBox="1"/>
          <p:nvPr/>
        </p:nvSpPr>
        <p:spPr>
          <a:xfrm>
            <a:off x="5142874" y="1027906"/>
            <a:ext cx="301686" cy="369332"/>
          </a:xfrm>
          <a:prstGeom prst="rect">
            <a:avLst/>
          </a:prstGeom>
          <a:noFill/>
        </p:spPr>
        <p:txBody>
          <a:bodyPr wrap="none" rtlCol="0">
            <a:spAutoFit/>
          </a:bodyPr>
          <a:lstStyle/>
          <a:p>
            <a:r>
              <a:rPr lang="en-GB" dirty="0" smtClean="0"/>
              <a:t>0</a:t>
            </a:r>
            <a:endParaRPr lang="en-GB" dirty="0"/>
          </a:p>
        </p:txBody>
      </p:sp>
      <p:sp>
        <p:nvSpPr>
          <p:cNvPr id="11" name="TextBox 10"/>
          <p:cNvSpPr txBox="1"/>
          <p:nvPr/>
        </p:nvSpPr>
        <p:spPr>
          <a:xfrm>
            <a:off x="5649639" y="734457"/>
            <a:ext cx="301686" cy="369332"/>
          </a:xfrm>
          <a:prstGeom prst="rect">
            <a:avLst/>
          </a:prstGeom>
          <a:noFill/>
        </p:spPr>
        <p:txBody>
          <a:bodyPr wrap="none" rtlCol="0">
            <a:spAutoFit/>
          </a:bodyPr>
          <a:lstStyle/>
          <a:p>
            <a:r>
              <a:rPr lang="en-GB" dirty="0" smtClean="0"/>
              <a:t>1</a:t>
            </a:r>
            <a:endParaRPr lang="en-GB" dirty="0"/>
          </a:p>
        </p:txBody>
      </p:sp>
      <p:sp>
        <p:nvSpPr>
          <p:cNvPr id="12" name="TextBox 11"/>
          <p:cNvSpPr txBox="1"/>
          <p:nvPr/>
        </p:nvSpPr>
        <p:spPr>
          <a:xfrm>
            <a:off x="6122728" y="1027906"/>
            <a:ext cx="301686" cy="369332"/>
          </a:xfrm>
          <a:prstGeom prst="rect">
            <a:avLst/>
          </a:prstGeom>
          <a:noFill/>
        </p:spPr>
        <p:txBody>
          <a:bodyPr wrap="none" rtlCol="0">
            <a:spAutoFit/>
          </a:bodyPr>
          <a:lstStyle/>
          <a:p>
            <a:r>
              <a:rPr lang="en-GB" dirty="0" smtClean="0"/>
              <a:t>0</a:t>
            </a:r>
            <a:endParaRPr lang="en-GB" dirty="0"/>
          </a:p>
        </p:txBody>
      </p:sp>
      <p:sp>
        <p:nvSpPr>
          <p:cNvPr id="13" name="TextBox 12"/>
          <p:cNvSpPr txBox="1"/>
          <p:nvPr/>
        </p:nvSpPr>
        <p:spPr>
          <a:xfrm>
            <a:off x="6608932" y="734457"/>
            <a:ext cx="301686" cy="369332"/>
          </a:xfrm>
          <a:prstGeom prst="rect">
            <a:avLst/>
          </a:prstGeom>
          <a:noFill/>
        </p:spPr>
        <p:txBody>
          <a:bodyPr wrap="none" rtlCol="0">
            <a:spAutoFit/>
          </a:bodyPr>
          <a:lstStyle/>
          <a:p>
            <a:r>
              <a:rPr lang="en-GB" dirty="0" smtClean="0"/>
              <a:t>1</a:t>
            </a:r>
            <a:endParaRPr lang="en-GB" dirty="0"/>
          </a:p>
        </p:txBody>
      </p:sp>
      <p:sp>
        <p:nvSpPr>
          <p:cNvPr id="14" name="TextBox 13"/>
          <p:cNvSpPr txBox="1"/>
          <p:nvPr/>
        </p:nvSpPr>
        <p:spPr>
          <a:xfrm>
            <a:off x="7095137" y="1027906"/>
            <a:ext cx="301686" cy="369332"/>
          </a:xfrm>
          <a:prstGeom prst="rect">
            <a:avLst/>
          </a:prstGeom>
          <a:noFill/>
        </p:spPr>
        <p:txBody>
          <a:bodyPr wrap="none" rtlCol="0">
            <a:spAutoFit/>
          </a:bodyPr>
          <a:lstStyle/>
          <a:p>
            <a:r>
              <a:rPr lang="en-GB" dirty="0" smtClean="0"/>
              <a:t>0</a:t>
            </a:r>
            <a:endParaRPr lang="en-GB" dirty="0"/>
          </a:p>
        </p:txBody>
      </p:sp>
      <p:sp>
        <p:nvSpPr>
          <p:cNvPr id="15" name="TextBox 14"/>
          <p:cNvSpPr txBox="1"/>
          <p:nvPr/>
        </p:nvSpPr>
        <p:spPr>
          <a:xfrm>
            <a:off x="4486062" y="2029181"/>
            <a:ext cx="1481624" cy="369332"/>
          </a:xfrm>
          <a:prstGeom prst="rect">
            <a:avLst/>
          </a:prstGeom>
          <a:noFill/>
        </p:spPr>
        <p:txBody>
          <a:bodyPr wrap="none" rtlCol="0">
            <a:spAutoFit/>
          </a:bodyPr>
          <a:lstStyle/>
          <a:p>
            <a:r>
              <a:rPr lang="en-GB" dirty="0" smtClean="0"/>
              <a:t>1</a:t>
            </a:r>
            <a:r>
              <a:rPr lang="en-GB" baseline="30000" dirty="0" smtClean="0"/>
              <a:t>st</a:t>
            </a:r>
            <a:r>
              <a:rPr lang="en-GB" dirty="0" smtClean="0"/>
              <a:t> cycle place</a:t>
            </a:r>
            <a:endParaRPr lang="en-GB" dirty="0"/>
          </a:p>
        </p:txBody>
      </p:sp>
      <p:sp>
        <p:nvSpPr>
          <p:cNvPr id="16" name="TextBox 15"/>
          <p:cNvSpPr txBox="1"/>
          <p:nvPr/>
        </p:nvSpPr>
        <p:spPr>
          <a:xfrm>
            <a:off x="4961970" y="2685476"/>
            <a:ext cx="933461" cy="923330"/>
          </a:xfrm>
          <a:prstGeom prst="rect">
            <a:avLst/>
          </a:prstGeom>
          <a:noFill/>
        </p:spPr>
        <p:txBody>
          <a:bodyPr wrap="none" rtlCol="0">
            <a:spAutoFit/>
          </a:bodyPr>
          <a:lstStyle/>
          <a:p>
            <a:r>
              <a:rPr lang="en-GB" dirty="0" smtClean="0"/>
              <a:t>1</a:t>
            </a:r>
          </a:p>
          <a:p>
            <a:r>
              <a:rPr lang="en-GB" dirty="0" smtClean="0"/>
              <a:t>Address</a:t>
            </a:r>
          </a:p>
          <a:p>
            <a:r>
              <a:rPr lang="en-GB" dirty="0" smtClean="0"/>
              <a:t>enable</a:t>
            </a:r>
            <a:endParaRPr lang="en-GB" dirty="0"/>
          </a:p>
        </p:txBody>
      </p:sp>
      <p:sp>
        <p:nvSpPr>
          <p:cNvPr id="17" name="TextBox 16"/>
          <p:cNvSpPr txBox="1"/>
          <p:nvPr/>
        </p:nvSpPr>
        <p:spPr>
          <a:xfrm>
            <a:off x="5570977" y="3957264"/>
            <a:ext cx="1385251" cy="646331"/>
          </a:xfrm>
          <a:prstGeom prst="rect">
            <a:avLst/>
          </a:prstGeom>
          <a:noFill/>
        </p:spPr>
        <p:txBody>
          <a:bodyPr wrap="none" rtlCol="0">
            <a:spAutoFit/>
          </a:bodyPr>
          <a:lstStyle/>
          <a:p>
            <a:r>
              <a:rPr lang="en-GB" dirty="0" smtClean="0"/>
              <a:t>Read=1</a:t>
            </a:r>
          </a:p>
          <a:p>
            <a:r>
              <a:rPr lang="en-GB" dirty="0" smtClean="0"/>
              <a:t>Second cycle</a:t>
            </a:r>
            <a:endParaRPr lang="en-GB" dirty="0"/>
          </a:p>
        </p:txBody>
      </p:sp>
      <p:sp>
        <p:nvSpPr>
          <p:cNvPr id="18" name="TextBox 17"/>
          <p:cNvSpPr txBox="1"/>
          <p:nvPr/>
        </p:nvSpPr>
        <p:spPr>
          <a:xfrm>
            <a:off x="6516288" y="3366999"/>
            <a:ext cx="1293816" cy="369332"/>
          </a:xfrm>
          <a:prstGeom prst="rect">
            <a:avLst/>
          </a:prstGeom>
          <a:noFill/>
        </p:spPr>
        <p:txBody>
          <a:bodyPr wrap="none" rtlCol="0">
            <a:spAutoFit/>
          </a:bodyPr>
          <a:lstStyle/>
          <a:p>
            <a:r>
              <a:rPr lang="en-GB" dirty="0" smtClean="0"/>
              <a:t>Data placed</a:t>
            </a:r>
            <a:endParaRPr lang="en-GB" dirty="0"/>
          </a:p>
        </p:txBody>
      </p:sp>
      <p:sp>
        <p:nvSpPr>
          <p:cNvPr id="20" name="TextBox 19"/>
          <p:cNvSpPr txBox="1"/>
          <p:nvPr/>
        </p:nvSpPr>
        <p:spPr>
          <a:xfrm>
            <a:off x="245995" y="2202937"/>
            <a:ext cx="4179286" cy="1754326"/>
          </a:xfrm>
          <a:prstGeom prst="rect">
            <a:avLst/>
          </a:prstGeom>
          <a:noFill/>
        </p:spPr>
        <p:txBody>
          <a:bodyPr wrap="none" rtlCol="0">
            <a:spAutoFit/>
          </a:bodyPr>
          <a:lstStyle/>
          <a:p>
            <a:r>
              <a:rPr lang="en-GB" u="sng" dirty="0" smtClean="0"/>
              <a:t>Read Operation Sequence</a:t>
            </a:r>
            <a:r>
              <a:rPr lang="en-GB" dirty="0" smtClean="0"/>
              <a:t>:</a:t>
            </a:r>
          </a:p>
          <a:p>
            <a:pPr marL="342900" indent="-342900">
              <a:buAutoNum type="arabicPeriod"/>
            </a:pPr>
            <a:r>
              <a:rPr lang="en-GB" dirty="0" smtClean="0"/>
              <a:t>Place memory address on address line.</a:t>
            </a:r>
          </a:p>
          <a:p>
            <a:pPr marL="342900" indent="-342900">
              <a:buAutoNum type="arabicPeriod"/>
            </a:pPr>
            <a:r>
              <a:rPr lang="en-GB" dirty="0" smtClean="0"/>
              <a:t>Issues ‘address enable’ signal.</a:t>
            </a:r>
          </a:p>
          <a:p>
            <a:pPr marL="342900" indent="-342900">
              <a:buAutoNum type="arabicPeriod"/>
            </a:pPr>
            <a:r>
              <a:rPr lang="en-GB" dirty="0" smtClean="0"/>
              <a:t>Issues ‘read’ single in 2</a:t>
            </a:r>
            <a:r>
              <a:rPr lang="en-GB" baseline="30000" dirty="0" smtClean="0"/>
              <a:t>nd</a:t>
            </a:r>
            <a:r>
              <a:rPr lang="en-GB" dirty="0" smtClean="0"/>
              <a:t> cycle.</a:t>
            </a:r>
          </a:p>
          <a:p>
            <a:pPr marL="342900" indent="-342900">
              <a:buAutoNum type="arabicPeriod"/>
            </a:pPr>
            <a:r>
              <a:rPr lang="en-GB" dirty="0" smtClean="0"/>
              <a:t>Memory module recognizes address.</a:t>
            </a:r>
          </a:p>
          <a:p>
            <a:pPr marL="342900" indent="-342900">
              <a:buAutoNum type="arabicPeriod"/>
            </a:pPr>
            <a:r>
              <a:rPr lang="en-GB" dirty="0" smtClean="0"/>
              <a:t>Places data on ‘data lines’, 3rd cycle.</a:t>
            </a:r>
            <a:endParaRPr lang="en-GB" dirty="0"/>
          </a:p>
        </p:txBody>
      </p:sp>
      <p:sp>
        <p:nvSpPr>
          <p:cNvPr id="21" name="TextBox 20"/>
          <p:cNvSpPr txBox="1"/>
          <p:nvPr/>
        </p:nvSpPr>
        <p:spPr>
          <a:xfrm>
            <a:off x="282084" y="4507588"/>
            <a:ext cx="3485634" cy="2031325"/>
          </a:xfrm>
          <a:prstGeom prst="rect">
            <a:avLst/>
          </a:prstGeom>
          <a:noFill/>
        </p:spPr>
        <p:txBody>
          <a:bodyPr wrap="none" rtlCol="0">
            <a:spAutoFit/>
          </a:bodyPr>
          <a:lstStyle/>
          <a:p>
            <a:r>
              <a:rPr lang="en-GB" dirty="0" smtClean="0"/>
              <a:t>‘Address’ is placed on Address bus.</a:t>
            </a:r>
          </a:p>
          <a:p>
            <a:r>
              <a:rPr lang="en-GB" u="sng" dirty="0" smtClean="0"/>
              <a:t>Write Operation Sequence</a:t>
            </a:r>
            <a:r>
              <a:rPr lang="en-GB" dirty="0" smtClean="0"/>
              <a:t>:</a:t>
            </a:r>
          </a:p>
          <a:p>
            <a:pPr marL="342900" indent="-342900">
              <a:buAutoNum type="arabicPeriod"/>
            </a:pPr>
            <a:r>
              <a:rPr lang="en-GB" dirty="0" smtClean="0"/>
              <a:t>Processor puts ‘data’, 2</a:t>
            </a:r>
            <a:r>
              <a:rPr lang="en-GB" baseline="30000" dirty="0" smtClean="0"/>
              <a:t>nd</a:t>
            </a:r>
            <a:r>
              <a:rPr lang="en-GB" dirty="0" smtClean="0"/>
              <a:t> cycle.</a:t>
            </a:r>
          </a:p>
          <a:p>
            <a:pPr marL="342900" indent="-342900">
              <a:buAutoNum type="arabicPeriod"/>
            </a:pPr>
            <a:r>
              <a:rPr lang="en-GB" dirty="0" smtClean="0"/>
              <a:t>Then issues a ‘write’ command.</a:t>
            </a:r>
          </a:p>
          <a:p>
            <a:pPr marL="342900" indent="-342900">
              <a:buAutoNum type="arabicPeriod"/>
            </a:pPr>
            <a:r>
              <a:rPr lang="en-GB" dirty="0" smtClean="0"/>
              <a:t>Memory module copies data</a:t>
            </a:r>
          </a:p>
          <a:p>
            <a:r>
              <a:rPr lang="en-GB" dirty="0"/>
              <a:t> </a:t>
            </a:r>
            <a:r>
              <a:rPr lang="en-GB" dirty="0" smtClean="0"/>
              <a:t>      from ‘data lines’ in 3</a:t>
            </a:r>
            <a:r>
              <a:rPr lang="en-GB" baseline="30000" dirty="0" smtClean="0"/>
              <a:t>rd</a:t>
            </a:r>
            <a:r>
              <a:rPr lang="en-GB" dirty="0" smtClean="0"/>
              <a:t> cycle.</a:t>
            </a:r>
          </a:p>
          <a:p>
            <a:endParaRPr lang="en-GB" u="sng" dirty="0"/>
          </a:p>
        </p:txBody>
      </p:sp>
      <p:sp>
        <p:nvSpPr>
          <p:cNvPr id="22" name="TextBox 21"/>
          <p:cNvSpPr txBox="1"/>
          <p:nvPr/>
        </p:nvSpPr>
        <p:spPr>
          <a:xfrm>
            <a:off x="5516295" y="4639860"/>
            <a:ext cx="1293816" cy="369332"/>
          </a:xfrm>
          <a:prstGeom prst="rect">
            <a:avLst/>
          </a:prstGeom>
          <a:noFill/>
        </p:spPr>
        <p:txBody>
          <a:bodyPr wrap="none" rtlCol="0">
            <a:spAutoFit/>
          </a:bodyPr>
          <a:lstStyle/>
          <a:p>
            <a:r>
              <a:rPr lang="en-GB" dirty="0" smtClean="0"/>
              <a:t>Data placed</a:t>
            </a:r>
            <a:endParaRPr lang="en-GB" dirty="0"/>
          </a:p>
        </p:txBody>
      </p:sp>
      <p:sp>
        <p:nvSpPr>
          <p:cNvPr id="23" name="TextBox 22"/>
          <p:cNvSpPr txBox="1"/>
          <p:nvPr/>
        </p:nvSpPr>
        <p:spPr>
          <a:xfrm>
            <a:off x="5815024" y="5326047"/>
            <a:ext cx="994183" cy="923330"/>
          </a:xfrm>
          <a:prstGeom prst="rect">
            <a:avLst/>
          </a:prstGeom>
          <a:noFill/>
        </p:spPr>
        <p:txBody>
          <a:bodyPr wrap="none" rtlCol="0">
            <a:spAutoFit/>
          </a:bodyPr>
          <a:lstStyle/>
          <a:p>
            <a:r>
              <a:rPr lang="en-GB" dirty="0" smtClean="0"/>
              <a:t>Write=1</a:t>
            </a:r>
          </a:p>
          <a:p>
            <a:r>
              <a:rPr lang="en-GB" dirty="0" smtClean="0"/>
              <a:t>    Write</a:t>
            </a:r>
          </a:p>
          <a:p>
            <a:r>
              <a:rPr lang="en-GB" dirty="0" smtClean="0"/>
              <a:t>Enabled </a:t>
            </a:r>
            <a:endParaRPr lang="en-GB" dirty="0"/>
          </a:p>
        </p:txBody>
      </p:sp>
      <p:sp>
        <p:nvSpPr>
          <p:cNvPr id="24" name="TextBox 23"/>
          <p:cNvSpPr txBox="1"/>
          <p:nvPr/>
        </p:nvSpPr>
        <p:spPr>
          <a:xfrm>
            <a:off x="6472054" y="4643298"/>
            <a:ext cx="1303114" cy="369332"/>
          </a:xfrm>
          <a:prstGeom prst="rect">
            <a:avLst/>
          </a:prstGeom>
          <a:noFill/>
        </p:spPr>
        <p:txBody>
          <a:bodyPr wrap="none" rtlCol="0">
            <a:spAutoFit/>
          </a:bodyPr>
          <a:lstStyle/>
          <a:p>
            <a:r>
              <a:rPr lang="en-GB" dirty="0" smtClean="0"/>
              <a:t>Data copied</a:t>
            </a:r>
            <a:endParaRPr lang="en-GB" dirty="0"/>
          </a:p>
        </p:txBody>
      </p:sp>
      <p:sp>
        <p:nvSpPr>
          <p:cNvPr id="3" name="TextBox 2"/>
          <p:cNvSpPr txBox="1"/>
          <p:nvPr/>
        </p:nvSpPr>
        <p:spPr>
          <a:xfrm flipH="1">
            <a:off x="6348992" y="1679714"/>
            <a:ext cx="1037747" cy="646331"/>
          </a:xfrm>
          <a:prstGeom prst="rect">
            <a:avLst/>
          </a:prstGeom>
          <a:noFill/>
        </p:spPr>
        <p:txBody>
          <a:bodyPr wrap="square" rtlCol="0">
            <a:spAutoFit/>
          </a:bodyPr>
          <a:lstStyle/>
          <a:p>
            <a:r>
              <a:rPr lang="en-US" dirty="0" smtClean="0"/>
              <a:t>(Bus is Busy)</a:t>
            </a:r>
            <a:endParaRPr lang="en-US" dirty="0"/>
          </a:p>
        </p:txBody>
      </p:sp>
      <p:sp>
        <p:nvSpPr>
          <p:cNvPr id="25" name="TextBox 24"/>
          <p:cNvSpPr txBox="1"/>
          <p:nvPr/>
        </p:nvSpPr>
        <p:spPr>
          <a:xfrm flipH="1">
            <a:off x="6348992" y="1687869"/>
            <a:ext cx="1037747" cy="646331"/>
          </a:xfrm>
          <a:prstGeom prst="rect">
            <a:avLst/>
          </a:prstGeom>
          <a:noFill/>
        </p:spPr>
        <p:txBody>
          <a:bodyPr wrap="square" rtlCol="0">
            <a:spAutoFit/>
          </a:bodyPr>
          <a:lstStyle/>
          <a:p>
            <a:r>
              <a:rPr lang="en-US" dirty="0" smtClean="0"/>
              <a:t>(Bus is Busy)</a:t>
            </a:r>
            <a:endParaRPr lang="en-US" dirty="0"/>
          </a:p>
        </p:txBody>
      </p:sp>
    </p:spTree>
    <p:extLst>
      <p:ext uri="{BB962C8B-B14F-4D97-AF65-F5344CB8AC3E}">
        <p14:creationId xmlns="" xmlns:p14="http://schemas.microsoft.com/office/powerpoint/2010/main" val="5481708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62000"/>
          </a:xfrm>
        </p:spPr>
        <p:txBody>
          <a:bodyPr>
            <a:normAutofit fontScale="90000"/>
          </a:bodyPr>
          <a:lstStyle/>
          <a:p>
            <a:r>
              <a:rPr lang="en-GB" dirty="0" smtClean="0"/>
              <a:t>Types of Buses</a:t>
            </a:r>
            <a:endParaRPr lang="en-GB" dirty="0"/>
          </a:p>
        </p:txBody>
      </p:sp>
      <p:sp>
        <p:nvSpPr>
          <p:cNvPr id="3" name="Content Placeholder 2"/>
          <p:cNvSpPr>
            <a:spLocks noGrp="1"/>
          </p:cNvSpPr>
          <p:nvPr>
            <p:ph idx="1"/>
          </p:nvPr>
        </p:nvSpPr>
        <p:spPr>
          <a:xfrm>
            <a:off x="628650" y="1566318"/>
            <a:ext cx="7959205" cy="3539082"/>
          </a:xfrm>
        </p:spPr>
        <p:txBody>
          <a:bodyPr>
            <a:normAutofit fontScale="92500"/>
          </a:bodyPr>
          <a:lstStyle/>
          <a:p>
            <a:pPr algn="just"/>
            <a:r>
              <a:rPr lang="en-GB" dirty="0" smtClean="0"/>
              <a:t>A </a:t>
            </a:r>
            <a:r>
              <a:rPr lang="en-GB" u="sng" dirty="0" smtClean="0"/>
              <a:t>system bus</a:t>
            </a:r>
            <a:r>
              <a:rPr lang="en-GB" dirty="0" smtClean="0"/>
              <a:t> consists typically, of from about fifty to hundreds of separate lines.</a:t>
            </a:r>
          </a:p>
          <a:p>
            <a:pPr algn="just"/>
            <a:r>
              <a:rPr lang="en-GB" dirty="0" smtClean="0"/>
              <a:t>Each line is assigned a particular meaning or function.</a:t>
            </a:r>
          </a:p>
          <a:p>
            <a:pPr algn="just"/>
            <a:r>
              <a:rPr lang="en-GB" dirty="0" smtClean="0"/>
              <a:t>The </a:t>
            </a:r>
            <a:r>
              <a:rPr lang="en-GB" u="sng" dirty="0" smtClean="0"/>
              <a:t>bus lines can be classified into three groups</a:t>
            </a:r>
            <a:r>
              <a:rPr lang="en-GB" dirty="0" smtClean="0"/>
              <a:t>:</a:t>
            </a:r>
          </a:p>
          <a:p>
            <a:pPr marL="0" indent="0" algn="just">
              <a:buNone/>
            </a:pPr>
            <a:r>
              <a:rPr lang="en-GB" dirty="0" smtClean="0"/>
              <a:t>1) Address lines (bus)	2) Data lines (bus)	    3) Control lines (bus)</a:t>
            </a:r>
            <a:endParaRPr lang="en-GB" dirty="0"/>
          </a:p>
          <a:p>
            <a:pPr algn="just"/>
            <a:r>
              <a:rPr lang="en-GB" dirty="0" smtClean="0"/>
              <a:t>In addition, there may be power distribution lines to attached module.</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pPr/>
              <a:t>2</a:t>
            </a:fld>
            <a:endParaRPr lang="en-GB"/>
          </a:p>
        </p:txBody>
      </p:sp>
      <p:pic>
        <p:nvPicPr>
          <p:cNvPr id="5" name="Picture 4"/>
          <p:cNvPicPr>
            <a:picLocks noChangeAspect="1"/>
          </p:cNvPicPr>
          <p:nvPr/>
        </p:nvPicPr>
        <p:blipFill>
          <a:blip r:embed="rId2"/>
          <a:stretch>
            <a:fillRect/>
          </a:stretch>
        </p:blipFill>
        <p:spPr>
          <a:xfrm>
            <a:off x="2057401" y="4800600"/>
            <a:ext cx="5181600" cy="1830341"/>
          </a:xfrm>
          <a:prstGeom prst="rect">
            <a:avLst/>
          </a:prstGeom>
        </p:spPr>
      </p:pic>
      <p:pic>
        <p:nvPicPr>
          <p:cNvPr id="6" name="Picture 5"/>
          <p:cNvPicPr>
            <a:picLocks noChangeAspect="1"/>
          </p:cNvPicPr>
          <p:nvPr/>
        </p:nvPicPr>
        <p:blipFill>
          <a:blip r:embed="rId3"/>
          <a:stretch>
            <a:fillRect/>
          </a:stretch>
        </p:blipFill>
        <p:spPr>
          <a:xfrm>
            <a:off x="7207215" y="5465146"/>
            <a:ext cx="1818643" cy="280562"/>
          </a:xfrm>
          <a:prstGeom prst="rect">
            <a:avLst/>
          </a:prstGeom>
        </p:spPr>
      </p:pic>
      <p:sp>
        <p:nvSpPr>
          <p:cNvPr id="7" name="TextBox 6"/>
          <p:cNvSpPr txBox="1"/>
          <p:nvPr/>
        </p:nvSpPr>
        <p:spPr>
          <a:xfrm>
            <a:off x="228600" y="5143762"/>
            <a:ext cx="1859596" cy="923330"/>
          </a:xfrm>
          <a:prstGeom prst="rect">
            <a:avLst/>
          </a:prstGeom>
          <a:noFill/>
        </p:spPr>
        <p:txBody>
          <a:bodyPr wrap="square" rtlCol="0">
            <a:spAutoFit/>
          </a:bodyPr>
          <a:lstStyle/>
          <a:p>
            <a:r>
              <a:rPr lang="en-GB" dirty="0" smtClean="0"/>
              <a:t>Two way </a:t>
            </a:r>
          </a:p>
          <a:p>
            <a:r>
              <a:rPr lang="en-GB" dirty="0" smtClean="0"/>
              <a:t>Communication;</a:t>
            </a:r>
          </a:p>
          <a:p>
            <a:r>
              <a:rPr lang="en-GB" dirty="0" smtClean="0"/>
              <a:t>Read &amp; Write</a:t>
            </a:r>
            <a:endParaRPr lang="en-GB" dirty="0"/>
          </a:p>
        </p:txBody>
      </p:sp>
    </p:spTree>
    <p:extLst>
      <p:ext uri="{BB962C8B-B14F-4D97-AF65-F5344CB8AC3E}">
        <p14:creationId xmlns="" xmlns:p14="http://schemas.microsoft.com/office/powerpoint/2010/main" val="21660835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Asynchronous </a:t>
            </a:r>
            <a:r>
              <a:rPr lang="en-GB" u="sng" dirty="0" smtClean="0"/>
              <a:t>Read</a:t>
            </a:r>
            <a:r>
              <a:rPr lang="en-GB" dirty="0" smtClean="0"/>
              <a:t> Operation</a:t>
            </a:r>
            <a:endParaRPr lang="en-GB" dirty="0"/>
          </a:p>
        </p:txBody>
      </p:sp>
      <p:pic>
        <p:nvPicPr>
          <p:cNvPr id="5" name="Content Placeholder 4"/>
          <p:cNvPicPr>
            <a:picLocks noGrp="1" noChangeAspect="1"/>
          </p:cNvPicPr>
          <p:nvPr>
            <p:ph idx="1"/>
          </p:nvPr>
        </p:nvPicPr>
        <p:blipFill>
          <a:blip r:embed="rId2"/>
          <a:stretch>
            <a:fillRect/>
          </a:stretch>
        </p:blipFill>
        <p:spPr>
          <a:xfrm>
            <a:off x="4876800" y="2514600"/>
            <a:ext cx="4267200" cy="2533650"/>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pPr/>
              <a:t>20</a:t>
            </a:fld>
            <a:endParaRPr lang="en-GB"/>
          </a:p>
        </p:txBody>
      </p:sp>
      <p:sp>
        <p:nvSpPr>
          <p:cNvPr id="6" name="TextBox 5"/>
          <p:cNvSpPr txBox="1"/>
          <p:nvPr/>
        </p:nvSpPr>
        <p:spPr>
          <a:xfrm>
            <a:off x="381000" y="2057400"/>
            <a:ext cx="3770782" cy="3693319"/>
          </a:xfrm>
          <a:prstGeom prst="rect">
            <a:avLst/>
          </a:prstGeom>
          <a:noFill/>
        </p:spPr>
        <p:txBody>
          <a:bodyPr wrap="square" rtlCol="0">
            <a:spAutoFit/>
          </a:bodyPr>
          <a:lstStyle/>
          <a:p>
            <a:r>
              <a:rPr lang="en-GB" u="sng" dirty="0" smtClean="0"/>
              <a:t>Steps of Asynchronous Read Operation</a:t>
            </a:r>
            <a:r>
              <a:rPr lang="en-GB" dirty="0" smtClean="0"/>
              <a:t>:</a:t>
            </a:r>
          </a:p>
          <a:p>
            <a:pPr marL="342900" indent="-342900">
              <a:buAutoNum type="arabicPeriod"/>
            </a:pPr>
            <a:r>
              <a:rPr lang="en-GB" dirty="0" smtClean="0"/>
              <a:t>The processor places</a:t>
            </a:r>
          </a:p>
          <a:p>
            <a:r>
              <a:rPr lang="en-GB" dirty="0" smtClean="0"/>
              <a:t>‘address’ and ‘status’ signals.</a:t>
            </a:r>
          </a:p>
          <a:p>
            <a:r>
              <a:rPr lang="en-GB" dirty="0" smtClean="0"/>
              <a:t>2. Then it issues a </a:t>
            </a:r>
            <a:r>
              <a:rPr lang="en-GB" u="sng" dirty="0" smtClean="0"/>
              <a:t>read</a:t>
            </a:r>
            <a:r>
              <a:rPr lang="en-GB" dirty="0" smtClean="0"/>
              <a:t> command.</a:t>
            </a:r>
          </a:p>
          <a:p>
            <a:r>
              <a:rPr lang="en-GB" dirty="0" smtClean="0"/>
              <a:t>3. The memory decodes address</a:t>
            </a:r>
          </a:p>
          <a:p>
            <a:r>
              <a:rPr lang="en-GB" dirty="0" smtClean="0"/>
              <a:t>and places the data on the ‘data line’.</a:t>
            </a:r>
          </a:p>
          <a:p>
            <a:r>
              <a:rPr lang="en-GB" dirty="0" smtClean="0"/>
              <a:t>4. Memory gives ‘acknowledge’ signal.</a:t>
            </a:r>
          </a:p>
          <a:p>
            <a:r>
              <a:rPr lang="en-GB" dirty="0" smtClean="0"/>
              <a:t>5. Master reads data, removes read.</a:t>
            </a:r>
          </a:p>
          <a:p>
            <a:r>
              <a:rPr lang="en-GB" dirty="0" smtClean="0"/>
              <a:t>6. Memory drops data and </a:t>
            </a:r>
            <a:r>
              <a:rPr lang="en-GB" dirty="0" err="1" smtClean="0"/>
              <a:t>Ack</a:t>
            </a:r>
            <a:r>
              <a:rPr lang="en-GB" dirty="0" smtClean="0"/>
              <a:t> signal.</a:t>
            </a:r>
          </a:p>
          <a:p>
            <a:r>
              <a:rPr lang="en-GB" dirty="0" smtClean="0"/>
              <a:t>7. The master removes the address.</a:t>
            </a:r>
            <a:endParaRPr lang="en-GB" dirty="0"/>
          </a:p>
        </p:txBody>
      </p:sp>
      <p:sp>
        <p:nvSpPr>
          <p:cNvPr id="7" name="TextBox 6"/>
          <p:cNvSpPr txBox="1"/>
          <p:nvPr/>
        </p:nvSpPr>
        <p:spPr>
          <a:xfrm>
            <a:off x="5867400" y="1905000"/>
            <a:ext cx="789703" cy="369332"/>
          </a:xfrm>
          <a:prstGeom prst="rect">
            <a:avLst/>
          </a:prstGeom>
          <a:noFill/>
        </p:spPr>
        <p:txBody>
          <a:bodyPr wrap="none" rtlCol="0">
            <a:spAutoFit/>
          </a:bodyPr>
          <a:lstStyle/>
          <a:p>
            <a:r>
              <a:rPr lang="en-GB" dirty="0" smtClean="0"/>
              <a:t>Step-1</a:t>
            </a:r>
            <a:endParaRPr lang="en-GB" dirty="0"/>
          </a:p>
        </p:txBody>
      </p:sp>
      <p:sp>
        <p:nvSpPr>
          <p:cNvPr id="8" name="TextBox 7"/>
          <p:cNvSpPr txBox="1"/>
          <p:nvPr/>
        </p:nvSpPr>
        <p:spPr>
          <a:xfrm>
            <a:off x="4038600" y="3276600"/>
            <a:ext cx="1828800" cy="646331"/>
          </a:xfrm>
          <a:prstGeom prst="rect">
            <a:avLst/>
          </a:prstGeom>
          <a:noFill/>
        </p:spPr>
        <p:txBody>
          <a:bodyPr wrap="square" rtlCol="0">
            <a:spAutoFit/>
          </a:bodyPr>
          <a:lstStyle/>
          <a:p>
            <a:r>
              <a:rPr lang="en-GB" dirty="0" smtClean="0"/>
              <a:t>Step-2: Read command</a:t>
            </a:r>
            <a:endParaRPr lang="en-GB" dirty="0"/>
          </a:p>
        </p:txBody>
      </p:sp>
      <p:sp>
        <p:nvSpPr>
          <p:cNvPr id="9" name="TextBox 8"/>
          <p:cNvSpPr txBox="1"/>
          <p:nvPr/>
        </p:nvSpPr>
        <p:spPr>
          <a:xfrm>
            <a:off x="4114801" y="3962400"/>
            <a:ext cx="1371600" cy="646331"/>
          </a:xfrm>
          <a:prstGeom prst="rect">
            <a:avLst/>
          </a:prstGeom>
          <a:noFill/>
        </p:spPr>
        <p:txBody>
          <a:bodyPr wrap="square" rtlCol="0">
            <a:spAutoFit/>
          </a:bodyPr>
          <a:lstStyle/>
          <a:p>
            <a:r>
              <a:rPr lang="en-GB" dirty="0" smtClean="0"/>
              <a:t>Step-3: Places data</a:t>
            </a:r>
            <a:endParaRPr lang="en-GB" dirty="0"/>
          </a:p>
        </p:txBody>
      </p:sp>
      <p:sp>
        <p:nvSpPr>
          <p:cNvPr id="10" name="TextBox 9"/>
          <p:cNvSpPr txBox="1"/>
          <p:nvPr/>
        </p:nvSpPr>
        <p:spPr>
          <a:xfrm>
            <a:off x="4267200" y="4800600"/>
            <a:ext cx="1830053" cy="369332"/>
          </a:xfrm>
          <a:prstGeom prst="rect">
            <a:avLst/>
          </a:prstGeom>
          <a:noFill/>
        </p:spPr>
        <p:txBody>
          <a:bodyPr wrap="none" rtlCol="0">
            <a:spAutoFit/>
          </a:bodyPr>
          <a:lstStyle/>
          <a:p>
            <a:r>
              <a:rPr lang="en-GB" dirty="0" smtClean="0"/>
              <a:t>Step-4: </a:t>
            </a:r>
            <a:r>
              <a:rPr lang="en-GB" dirty="0" err="1" smtClean="0"/>
              <a:t>Ack</a:t>
            </a:r>
            <a:r>
              <a:rPr lang="en-GB" dirty="0" smtClean="0"/>
              <a:t> signal</a:t>
            </a:r>
            <a:endParaRPr lang="en-GB" dirty="0"/>
          </a:p>
        </p:txBody>
      </p:sp>
      <p:sp>
        <p:nvSpPr>
          <p:cNvPr id="11" name="TextBox 10"/>
          <p:cNvSpPr txBox="1"/>
          <p:nvPr/>
        </p:nvSpPr>
        <p:spPr>
          <a:xfrm flipH="1">
            <a:off x="6722254" y="1835557"/>
            <a:ext cx="1037747" cy="646331"/>
          </a:xfrm>
          <a:prstGeom prst="rect">
            <a:avLst/>
          </a:prstGeom>
          <a:noFill/>
        </p:spPr>
        <p:txBody>
          <a:bodyPr wrap="square" rtlCol="0">
            <a:spAutoFit/>
          </a:bodyPr>
          <a:lstStyle/>
          <a:p>
            <a:r>
              <a:rPr lang="en-US" dirty="0" smtClean="0"/>
              <a:t>(Bus is Busy)</a:t>
            </a:r>
            <a:endParaRPr lang="en-US" dirty="0"/>
          </a:p>
        </p:txBody>
      </p:sp>
    </p:spTree>
    <p:extLst>
      <p:ext uri="{BB962C8B-B14F-4D97-AF65-F5344CB8AC3E}">
        <p14:creationId xmlns="" xmlns:p14="http://schemas.microsoft.com/office/powerpoint/2010/main" val="23207427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2"/>
          <a:stretch>
            <a:fillRect/>
          </a:stretch>
        </p:blipFill>
        <p:spPr>
          <a:xfrm>
            <a:off x="4343400" y="1676400"/>
            <a:ext cx="4572000" cy="3314700"/>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pPr/>
              <a:t>21</a:t>
            </a:fld>
            <a:endParaRPr lang="en-GB"/>
          </a:p>
        </p:txBody>
      </p:sp>
      <p:sp>
        <p:nvSpPr>
          <p:cNvPr id="7" name="Title 1"/>
          <p:cNvSpPr txBox="1">
            <a:spLocks/>
          </p:cNvSpPr>
          <p:nvPr/>
        </p:nvSpPr>
        <p:spPr>
          <a:xfrm>
            <a:off x="628650" y="365126"/>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smtClean="0"/>
              <a:t>Asynchronous </a:t>
            </a:r>
            <a:r>
              <a:rPr lang="en-GB" u="sng" dirty="0" smtClean="0"/>
              <a:t>Write</a:t>
            </a:r>
            <a:r>
              <a:rPr lang="en-GB" dirty="0" smtClean="0"/>
              <a:t> Operation</a:t>
            </a:r>
            <a:endParaRPr lang="en-GB" dirty="0"/>
          </a:p>
        </p:txBody>
      </p:sp>
      <p:sp>
        <p:nvSpPr>
          <p:cNvPr id="10" name="TextBox 9"/>
          <p:cNvSpPr txBox="1"/>
          <p:nvPr/>
        </p:nvSpPr>
        <p:spPr>
          <a:xfrm>
            <a:off x="380999" y="1923395"/>
            <a:ext cx="4145275" cy="4401205"/>
          </a:xfrm>
          <a:prstGeom prst="rect">
            <a:avLst/>
          </a:prstGeom>
          <a:noFill/>
        </p:spPr>
        <p:txBody>
          <a:bodyPr wrap="square" rtlCol="0">
            <a:spAutoFit/>
          </a:bodyPr>
          <a:lstStyle/>
          <a:p>
            <a:r>
              <a:rPr lang="en-GB" sz="2000" u="sng" dirty="0" smtClean="0"/>
              <a:t>Steps of Asynchronous Write Operation</a:t>
            </a:r>
            <a:r>
              <a:rPr lang="en-GB" sz="2000" dirty="0" smtClean="0"/>
              <a:t>:</a:t>
            </a:r>
          </a:p>
          <a:p>
            <a:pPr marL="342900" indent="-342900">
              <a:buFont typeface="+mj-lt"/>
              <a:buAutoNum type="arabicPeriod"/>
            </a:pPr>
            <a:r>
              <a:rPr lang="en-GB" sz="2000" dirty="0" smtClean="0"/>
              <a:t>Master simultaneously places data, </a:t>
            </a:r>
          </a:p>
          <a:p>
            <a:r>
              <a:rPr lang="en-GB" sz="2000" dirty="0" smtClean="0"/>
              <a:t>status and address on respective lines.</a:t>
            </a:r>
          </a:p>
          <a:p>
            <a:r>
              <a:rPr lang="en-GB" sz="2000" dirty="0" smtClean="0"/>
              <a:t>2. Then it issues the ‘Write’ command.</a:t>
            </a:r>
          </a:p>
          <a:p>
            <a:r>
              <a:rPr lang="en-GB" sz="2000" dirty="0" smtClean="0"/>
              <a:t>3. Memory module copies the data.</a:t>
            </a:r>
          </a:p>
          <a:p>
            <a:r>
              <a:rPr lang="en-GB" sz="2000" dirty="0" smtClean="0"/>
              <a:t>4. Then it asserts the acknowledge line.</a:t>
            </a:r>
          </a:p>
          <a:p>
            <a:r>
              <a:rPr lang="en-GB" sz="2000" dirty="0" smtClean="0"/>
              <a:t>5. Master drops the write signal.</a:t>
            </a:r>
          </a:p>
          <a:p>
            <a:r>
              <a:rPr lang="en-GB" sz="2000" dirty="0" smtClean="0"/>
              <a:t>6. Memory drops the acknowledge signal.</a:t>
            </a:r>
            <a:endParaRPr lang="en-GB" sz="2000" dirty="0"/>
          </a:p>
        </p:txBody>
      </p:sp>
    </p:spTree>
    <p:extLst>
      <p:ext uri="{BB962C8B-B14F-4D97-AF65-F5344CB8AC3E}">
        <p14:creationId xmlns="" xmlns:p14="http://schemas.microsoft.com/office/powerpoint/2010/main" val="36106389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Read for Knowledge</a:t>
            </a:r>
            <a:endParaRPr lang="en-GB" dirty="0"/>
          </a:p>
        </p:txBody>
      </p:sp>
      <p:sp>
        <p:nvSpPr>
          <p:cNvPr id="3" name="Content Placeholder 2"/>
          <p:cNvSpPr>
            <a:spLocks noGrp="1"/>
          </p:cNvSpPr>
          <p:nvPr>
            <p:ph idx="1"/>
          </p:nvPr>
        </p:nvSpPr>
        <p:spPr>
          <a:xfrm>
            <a:off x="628650" y="1825625"/>
            <a:ext cx="7886700" cy="4752596"/>
          </a:xfrm>
        </p:spPr>
        <p:txBody>
          <a:bodyPr>
            <a:normAutofit fontScale="92500"/>
          </a:bodyPr>
          <a:lstStyle/>
          <a:p>
            <a:pPr algn="just"/>
            <a:r>
              <a:rPr lang="en-GB" dirty="0" smtClean="0"/>
              <a:t>Hardware </a:t>
            </a:r>
            <a:r>
              <a:rPr lang="en-GB" dirty="0"/>
              <a:t>interrupts are </a:t>
            </a:r>
            <a:r>
              <a:rPr lang="en-GB" dirty="0">
                <a:hlinkClick r:id="rId2" tooltip="Asynchronous communication"/>
              </a:rPr>
              <a:t>asynchronous</a:t>
            </a:r>
            <a:r>
              <a:rPr lang="en-GB" dirty="0"/>
              <a:t> and can occur in the middle of instruction execution, requiring additional care in programming. The act of initiating a hardware interrupt is referred to as an </a:t>
            </a:r>
            <a:r>
              <a:rPr lang="en-GB" dirty="0">
                <a:hlinkClick r:id="rId3" tooltip="Interrupt request"/>
              </a:rPr>
              <a:t>interrupt request</a:t>
            </a:r>
            <a:r>
              <a:rPr lang="en-GB" dirty="0"/>
              <a:t> (IRQ</a:t>
            </a:r>
            <a:r>
              <a:rPr lang="en-GB" dirty="0" smtClean="0"/>
              <a:t>).</a:t>
            </a:r>
          </a:p>
          <a:p>
            <a:pPr algn="just"/>
            <a:r>
              <a:rPr lang="en-GB" dirty="0"/>
              <a:t>Each interrupt has its own interrupt handler. The number of hardware interrupts is limited by the number of interrupt request (IRQ) lines to the processor, but there may be hundreds of different software interrupts. Interrupts are a commonly used technique for </a:t>
            </a:r>
            <a:r>
              <a:rPr lang="en-GB" dirty="0">
                <a:hlinkClick r:id="rId4" tooltip="Computer multitasking"/>
              </a:rPr>
              <a:t>computer multitasking</a:t>
            </a:r>
            <a:r>
              <a:rPr lang="en-GB" dirty="0"/>
              <a:t>, especially in </a:t>
            </a:r>
            <a:r>
              <a:rPr lang="en-GB" dirty="0">
                <a:hlinkClick r:id="rId5" tooltip="Real-time computing"/>
              </a:rPr>
              <a:t>real-time computing</a:t>
            </a:r>
            <a:r>
              <a:rPr lang="en-GB" dirty="0"/>
              <a:t>. Such a system is said to be </a:t>
            </a:r>
            <a:r>
              <a:rPr lang="en-GB" dirty="0" smtClean="0"/>
              <a:t>interrupt-driven.</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pPr/>
              <a:t>22</a:t>
            </a:fld>
            <a:endParaRPr lang="en-GB"/>
          </a:p>
        </p:txBody>
      </p:sp>
    </p:spTree>
    <p:extLst>
      <p:ext uri="{BB962C8B-B14F-4D97-AF65-F5344CB8AC3E}">
        <p14:creationId xmlns="" xmlns:p14="http://schemas.microsoft.com/office/powerpoint/2010/main" val="1375377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Preparatory Questions</a:t>
            </a:r>
            <a:endParaRPr lang="en-GB" dirty="0"/>
          </a:p>
        </p:txBody>
      </p:sp>
      <p:sp>
        <p:nvSpPr>
          <p:cNvPr id="3" name="Content Placeholder 2"/>
          <p:cNvSpPr>
            <a:spLocks noGrp="1"/>
          </p:cNvSpPr>
          <p:nvPr>
            <p:ph idx="1"/>
          </p:nvPr>
        </p:nvSpPr>
        <p:spPr>
          <a:xfrm>
            <a:off x="628650" y="1825625"/>
            <a:ext cx="7886700" cy="4530725"/>
          </a:xfrm>
        </p:spPr>
        <p:txBody>
          <a:bodyPr>
            <a:normAutofit fontScale="92500" lnSpcReduction="20000"/>
          </a:bodyPr>
          <a:lstStyle/>
          <a:p>
            <a:pPr marL="514350" indent="-514350" algn="just">
              <a:buFont typeface="+mj-lt"/>
              <a:buAutoNum type="arabicPeriod"/>
            </a:pPr>
            <a:r>
              <a:rPr lang="en-GB" b="1" dirty="0" smtClean="0"/>
              <a:t>What </a:t>
            </a:r>
            <a:r>
              <a:rPr lang="en-GB" b="1" dirty="0"/>
              <a:t>are the two ‘types of interrupts’? Explain. </a:t>
            </a:r>
            <a:endParaRPr lang="en-GB" b="1" dirty="0" smtClean="0"/>
          </a:p>
          <a:p>
            <a:pPr marL="514350" indent="-514350" algn="just">
              <a:buFont typeface="+mj-lt"/>
              <a:buAutoNum type="arabicPeriod"/>
            </a:pPr>
            <a:r>
              <a:rPr lang="en-GB" b="1" dirty="0" smtClean="0"/>
              <a:t>What </a:t>
            </a:r>
            <a:r>
              <a:rPr lang="en-GB" b="1" dirty="0"/>
              <a:t>are the different ‘classes of interrupts’? </a:t>
            </a:r>
            <a:endParaRPr lang="en-GB" b="1" dirty="0" smtClean="0"/>
          </a:p>
          <a:p>
            <a:pPr marL="514350" indent="-514350" algn="just">
              <a:buFont typeface="+mj-lt"/>
              <a:buAutoNum type="arabicPeriod"/>
            </a:pPr>
            <a:r>
              <a:rPr lang="en-GB" b="1" dirty="0" smtClean="0"/>
              <a:t>Write </a:t>
            </a:r>
            <a:r>
              <a:rPr lang="en-GB" b="1" dirty="0"/>
              <a:t>down the steps of ‘interrupt handler process’. </a:t>
            </a:r>
            <a:endParaRPr lang="en-GB" b="1" dirty="0" smtClean="0"/>
          </a:p>
          <a:p>
            <a:pPr marL="514350" indent="-514350" algn="just">
              <a:buFont typeface="+mj-lt"/>
              <a:buAutoNum type="arabicPeriod"/>
            </a:pPr>
            <a:r>
              <a:rPr lang="en-GB" b="1" dirty="0" smtClean="0"/>
              <a:t>List </a:t>
            </a:r>
            <a:r>
              <a:rPr lang="en-GB" b="1" dirty="0"/>
              <a:t>and briefly define two approaches to dealing with ‘multiple interrupts’. </a:t>
            </a:r>
            <a:endParaRPr lang="en-GB" b="1" dirty="0" smtClean="0"/>
          </a:p>
          <a:p>
            <a:pPr marL="514350" indent="-514350" algn="just">
              <a:buFont typeface="+mj-lt"/>
              <a:buAutoNum type="arabicPeriod"/>
            </a:pPr>
            <a:r>
              <a:rPr lang="en-GB" b="1" dirty="0" smtClean="0"/>
              <a:t>What </a:t>
            </a:r>
            <a:r>
              <a:rPr lang="en-GB" b="1" dirty="0"/>
              <a:t>is the ‘limitation’ of a bus design? </a:t>
            </a:r>
            <a:endParaRPr lang="en-GB" b="1" dirty="0" smtClean="0"/>
          </a:p>
          <a:p>
            <a:pPr marL="514350" indent="-514350" algn="just">
              <a:buFont typeface="+mj-lt"/>
              <a:buAutoNum type="arabicPeriod"/>
            </a:pPr>
            <a:r>
              <a:rPr lang="en-GB" b="1" dirty="0" smtClean="0"/>
              <a:t>Explain </a:t>
            </a:r>
            <a:r>
              <a:rPr lang="en-GB" b="1" dirty="0"/>
              <a:t>the ‘bus operation’ for a read &amp; write operation, using ‘bus request’ signal. </a:t>
            </a:r>
            <a:endParaRPr lang="en-GB" b="1" dirty="0" smtClean="0"/>
          </a:p>
          <a:p>
            <a:pPr marL="514350" indent="-514350" algn="just">
              <a:buFont typeface="+mj-lt"/>
              <a:buAutoNum type="arabicPeriod"/>
            </a:pPr>
            <a:r>
              <a:rPr lang="en-GB" b="1" dirty="0" smtClean="0"/>
              <a:t>What </a:t>
            </a:r>
            <a:r>
              <a:rPr lang="en-GB" b="1" dirty="0"/>
              <a:t>is a ‘system bus’? Explain its three constituent buses. </a:t>
            </a:r>
            <a:endParaRPr lang="en-GB" b="1" dirty="0" smtClean="0"/>
          </a:p>
          <a:p>
            <a:pPr marL="514350" indent="-514350" algn="just">
              <a:buFont typeface="+mj-lt"/>
              <a:buAutoNum type="arabicPeriod"/>
            </a:pPr>
            <a:r>
              <a:rPr lang="en-GB" b="1" dirty="0" smtClean="0"/>
              <a:t>List </a:t>
            </a:r>
            <a:r>
              <a:rPr lang="en-GB" b="1" dirty="0"/>
              <a:t>the different ‘elements of a bus design’. (Bus-type, method of arbitration, </a:t>
            </a:r>
            <a:r>
              <a:rPr lang="en-GB" b="1" dirty="0" smtClean="0"/>
              <a:t>timing).</a:t>
            </a:r>
            <a:endParaRPr lang="en-GB" dirty="0"/>
          </a:p>
          <a:p>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pPr/>
              <a:t>23</a:t>
            </a:fld>
            <a:endParaRPr lang="en-GB"/>
          </a:p>
        </p:txBody>
      </p:sp>
    </p:spTree>
    <p:extLst>
      <p:ext uri="{BB962C8B-B14F-4D97-AF65-F5344CB8AC3E}">
        <p14:creationId xmlns="" xmlns:p14="http://schemas.microsoft.com/office/powerpoint/2010/main" val="38587116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1. Data Bus</a:t>
            </a:r>
            <a:endParaRPr lang="en-GB" dirty="0"/>
          </a:p>
        </p:txBody>
      </p:sp>
      <p:sp>
        <p:nvSpPr>
          <p:cNvPr id="3" name="Content Placeholder 2"/>
          <p:cNvSpPr>
            <a:spLocks noGrp="1"/>
          </p:cNvSpPr>
          <p:nvPr>
            <p:ph idx="1"/>
          </p:nvPr>
        </p:nvSpPr>
        <p:spPr>
          <a:xfrm>
            <a:off x="628650" y="1905000"/>
            <a:ext cx="7959204" cy="4538284"/>
          </a:xfrm>
        </p:spPr>
        <p:txBody>
          <a:bodyPr>
            <a:normAutofit fontScale="85000" lnSpcReduction="20000"/>
          </a:bodyPr>
          <a:lstStyle/>
          <a:p>
            <a:pPr algn="just"/>
            <a:r>
              <a:rPr lang="en-GB" dirty="0" smtClean="0"/>
              <a:t>The </a:t>
            </a:r>
            <a:r>
              <a:rPr lang="en-GB" b="1" dirty="0" smtClean="0"/>
              <a:t>data lines</a:t>
            </a:r>
            <a:r>
              <a:rPr lang="en-GB" dirty="0" smtClean="0"/>
              <a:t> provide a path for moving data among system modules.</a:t>
            </a:r>
          </a:p>
          <a:p>
            <a:pPr algn="just"/>
            <a:r>
              <a:rPr lang="en-GB" dirty="0" smtClean="0"/>
              <a:t>These lines, collectively, are called the </a:t>
            </a:r>
            <a:r>
              <a:rPr lang="en-GB" b="1" dirty="0" smtClean="0"/>
              <a:t>data bus</a:t>
            </a:r>
            <a:r>
              <a:rPr lang="en-GB" dirty="0" smtClean="0"/>
              <a:t>.</a:t>
            </a:r>
          </a:p>
          <a:p>
            <a:pPr algn="just"/>
            <a:r>
              <a:rPr lang="en-GB" dirty="0" smtClean="0"/>
              <a:t>The data bus may consist of 32, 64, 128 or even more separate lines.</a:t>
            </a:r>
          </a:p>
          <a:p>
            <a:pPr algn="just"/>
            <a:r>
              <a:rPr lang="en-GB" dirty="0" smtClean="0"/>
              <a:t>Each line can carry only one bit at a time, the number of lines determine how many bits can be transferred at a time.</a:t>
            </a:r>
          </a:p>
          <a:p>
            <a:pPr algn="just"/>
            <a:r>
              <a:rPr lang="en-GB" dirty="0" smtClean="0"/>
              <a:t>The number of these data lines are called the </a:t>
            </a:r>
            <a:r>
              <a:rPr lang="en-GB" b="1" dirty="0" smtClean="0"/>
              <a:t>width</a:t>
            </a:r>
            <a:r>
              <a:rPr lang="en-GB" dirty="0" smtClean="0"/>
              <a:t> of the data bus.</a:t>
            </a:r>
          </a:p>
          <a:p>
            <a:pPr algn="just"/>
            <a:r>
              <a:rPr lang="en-GB" dirty="0" smtClean="0"/>
              <a:t>The </a:t>
            </a:r>
            <a:r>
              <a:rPr lang="en-GB" u="sng" dirty="0" smtClean="0"/>
              <a:t>width of the data bus determines the overall </a:t>
            </a:r>
            <a:r>
              <a:rPr lang="en-GB" i="1" u="sng" dirty="0" smtClean="0"/>
              <a:t>system performance</a:t>
            </a:r>
            <a:r>
              <a:rPr lang="en-GB" dirty="0" smtClean="0"/>
              <a:t>.</a:t>
            </a:r>
          </a:p>
          <a:p>
            <a:pPr algn="just"/>
            <a:r>
              <a:rPr lang="en-GB" dirty="0" smtClean="0"/>
              <a:t>For example, if the data bus is 32 bits wide and each instruction is 64 bits long, then the processor must access the memory module twice during each instruction cycle. (e.g. two fetch operations in each line)</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pPr/>
              <a:t>3</a:t>
            </a:fld>
            <a:endParaRPr lang="en-GB"/>
          </a:p>
        </p:txBody>
      </p:sp>
    </p:spTree>
    <p:extLst>
      <p:ext uri="{BB962C8B-B14F-4D97-AF65-F5344CB8AC3E}">
        <p14:creationId xmlns="" xmlns:p14="http://schemas.microsoft.com/office/powerpoint/2010/main" val="20861274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lstStyle/>
          <a:p>
            <a:r>
              <a:rPr lang="en-GB" dirty="0" smtClean="0"/>
              <a:t>2. Address Bus</a:t>
            </a:r>
            <a:endParaRPr lang="en-GB" dirty="0"/>
          </a:p>
        </p:txBody>
      </p:sp>
      <p:sp>
        <p:nvSpPr>
          <p:cNvPr id="3" name="Content Placeholder 2"/>
          <p:cNvSpPr>
            <a:spLocks noGrp="1"/>
          </p:cNvSpPr>
          <p:nvPr>
            <p:ph idx="1"/>
          </p:nvPr>
        </p:nvSpPr>
        <p:spPr>
          <a:xfrm>
            <a:off x="628650" y="1631050"/>
            <a:ext cx="7886700" cy="4725300"/>
          </a:xfrm>
        </p:spPr>
        <p:txBody>
          <a:bodyPr>
            <a:normAutofit fontScale="85000" lnSpcReduction="20000"/>
          </a:bodyPr>
          <a:lstStyle/>
          <a:p>
            <a:pPr algn="just"/>
            <a:r>
              <a:rPr lang="en-GB" dirty="0" smtClean="0"/>
              <a:t>The </a:t>
            </a:r>
            <a:r>
              <a:rPr lang="en-GB" b="1" dirty="0" smtClean="0"/>
              <a:t>address lines</a:t>
            </a:r>
            <a:r>
              <a:rPr lang="en-GB" dirty="0" smtClean="0"/>
              <a:t> are used to designate the source or destination of the </a:t>
            </a:r>
            <a:r>
              <a:rPr lang="en-GB" u="sng" dirty="0" smtClean="0"/>
              <a:t>data on the data bus</a:t>
            </a:r>
            <a:r>
              <a:rPr lang="en-GB" dirty="0" smtClean="0"/>
              <a:t>.</a:t>
            </a:r>
          </a:p>
          <a:p>
            <a:pPr algn="just"/>
            <a:r>
              <a:rPr lang="en-GB" dirty="0" smtClean="0"/>
              <a:t>If the processor wishes to read a word (8, 16 or 32 bits) of data from memory, it puts the address of the desired word on the address lines.</a:t>
            </a:r>
          </a:p>
          <a:p>
            <a:pPr algn="just"/>
            <a:r>
              <a:rPr lang="en-GB" u="sng" dirty="0" smtClean="0"/>
              <a:t>The width of the </a:t>
            </a:r>
            <a:r>
              <a:rPr lang="en-GB" b="1" u="sng" dirty="0" smtClean="0"/>
              <a:t>address bus</a:t>
            </a:r>
            <a:r>
              <a:rPr lang="en-GB" u="sng" dirty="0" smtClean="0"/>
              <a:t> determines the maximum ‘memory capacity’ of the system</a:t>
            </a:r>
            <a:r>
              <a:rPr lang="en-GB" dirty="0" smtClean="0"/>
              <a:t>. (i.e. more bits mean more memory locations)</a:t>
            </a:r>
          </a:p>
          <a:p>
            <a:pPr algn="just"/>
            <a:r>
              <a:rPr lang="en-GB" altLang="en-US" dirty="0" smtClean="0"/>
              <a:t>E.g</a:t>
            </a:r>
            <a:r>
              <a:rPr lang="en-GB" altLang="en-US" dirty="0"/>
              <a:t>. 8080 has 16 bit address bus giving </a:t>
            </a:r>
            <a:r>
              <a:rPr lang="en-GB" altLang="en-US" dirty="0" smtClean="0"/>
              <a:t>2^16 = 64k </a:t>
            </a:r>
            <a:r>
              <a:rPr lang="en-GB" altLang="en-US" dirty="0"/>
              <a:t>address </a:t>
            </a:r>
            <a:r>
              <a:rPr lang="en-GB" altLang="en-US" dirty="0" smtClean="0"/>
              <a:t>space.</a:t>
            </a:r>
          </a:p>
          <a:p>
            <a:pPr algn="just"/>
            <a:r>
              <a:rPr lang="en-GB" altLang="en-US" dirty="0" smtClean="0"/>
              <a:t>Furthermore, the address lines are also used to address I/O ports.</a:t>
            </a:r>
          </a:p>
          <a:p>
            <a:pPr algn="just"/>
            <a:r>
              <a:rPr lang="en-GB" altLang="en-US" dirty="0" smtClean="0"/>
              <a:t>The higher-order bits are used to select a particular module on the bus, and the lower-order bits select a memory location or I/O port.</a:t>
            </a:r>
            <a:endParaRPr lang="en-GB" altLang="en-US" dirty="0"/>
          </a:p>
          <a:p>
            <a:pPr algn="just"/>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pPr/>
              <a:t>4</a:t>
            </a:fld>
            <a:endParaRPr lang="en-GB"/>
          </a:p>
        </p:txBody>
      </p:sp>
    </p:spTree>
    <p:extLst>
      <p:ext uri="{BB962C8B-B14F-4D97-AF65-F5344CB8AC3E}">
        <p14:creationId xmlns="" xmlns:p14="http://schemas.microsoft.com/office/powerpoint/2010/main" val="22842112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lstStyle/>
          <a:p>
            <a:r>
              <a:rPr lang="en-GB" dirty="0" smtClean="0"/>
              <a:t>3. Control Bus</a:t>
            </a:r>
            <a:endParaRPr lang="en-GB" dirty="0"/>
          </a:p>
        </p:txBody>
      </p:sp>
      <p:sp>
        <p:nvSpPr>
          <p:cNvPr id="3" name="Content Placeholder 2"/>
          <p:cNvSpPr>
            <a:spLocks noGrp="1"/>
          </p:cNvSpPr>
          <p:nvPr>
            <p:ph idx="1"/>
          </p:nvPr>
        </p:nvSpPr>
        <p:spPr>
          <a:xfrm>
            <a:off x="628650" y="1658346"/>
            <a:ext cx="7886700" cy="4698005"/>
          </a:xfrm>
        </p:spPr>
        <p:txBody>
          <a:bodyPr>
            <a:normAutofit fontScale="92500"/>
          </a:bodyPr>
          <a:lstStyle/>
          <a:p>
            <a:pPr algn="just"/>
            <a:r>
              <a:rPr lang="en-GB" dirty="0" smtClean="0"/>
              <a:t>The </a:t>
            </a:r>
            <a:r>
              <a:rPr lang="en-GB" b="1" dirty="0" smtClean="0"/>
              <a:t>control lines</a:t>
            </a:r>
            <a:r>
              <a:rPr lang="en-GB" dirty="0" smtClean="0"/>
              <a:t> are used to </a:t>
            </a:r>
            <a:r>
              <a:rPr lang="en-GB" u="sng" dirty="0" smtClean="0"/>
              <a:t>control the access to and the use of the data and address lines</a:t>
            </a:r>
            <a:r>
              <a:rPr lang="en-GB" dirty="0" smtClean="0"/>
              <a:t>.</a:t>
            </a:r>
          </a:p>
          <a:p>
            <a:pPr algn="just"/>
            <a:r>
              <a:rPr lang="en-GB" dirty="0" smtClean="0"/>
              <a:t>Because data and address lines are shared by all components, </a:t>
            </a:r>
            <a:r>
              <a:rPr lang="en-GB" u="sng" dirty="0" smtClean="0"/>
              <a:t>there must be a means of controlling their use</a:t>
            </a:r>
            <a:r>
              <a:rPr lang="en-GB" dirty="0" smtClean="0"/>
              <a:t>.</a:t>
            </a:r>
          </a:p>
          <a:p>
            <a:pPr algn="just"/>
            <a:r>
              <a:rPr lang="en-GB" dirty="0" smtClean="0"/>
              <a:t>Control signals transmit both command and timing information among system modules. (Control Unit)</a:t>
            </a:r>
          </a:p>
          <a:p>
            <a:pPr algn="just"/>
            <a:r>
              <a:rPr lang="en-GB" u="sng" dirty="0" smtClean="0"/>
              <a:t>Timing signals</a:t>
            </a:r>
            <a:r>
              <a:rPr lang="en-GB" dirty="0" smtClean="0"/>
              <a:t> indicate the validity of data and address information.</a:t>
            </a:r>
          </a:p>
          <a:p>
            <a:pPr algn="just"/>
            <a:r>
              <a:rPr lang="en-GB" u="sng" dirty="0" smtClean="0"/>
              <a:t>Command signals</a:t>
            </a:r>
            <a:r>
              <a:rPr lang="en-GB" dirty="0" smtClean="0"/>
              <a:t> specify operations to be performed.</a:t>
            </a:r>
          </a:p>
          <a:p>
            <a:pPr algn="just"/>
            <a:r>
              <a:rPr lang="en-GB" dirty="0" smtClean="0"/>
              <a:t>Typical control line signals are given in the next slide.</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pPr/>
              <a:t>5</a:t>
            </a:fld>
            <a:endParaRPr lang="en-GB"/>
          </a:p>
        </p:txBody>
      </p:sp>
    </p:spTree>
    <p:extLst>
      <p:ext uri="{BB962C8B-B14F-4D97-AF65-F5344CB8AC3E}">
        <p14:creationId xmlns="" xmlns:p14="http://schemas.microsoft.com/office/powerpoint/2010/main" val="1499772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Control Line Signals</a:t>
            </a:r>
            <a:endParaRPr lang="en-GB" dirty="0"/>
          </a:p>
        </p:txBody>
      </p:sp>
      <p:pic>
        <p:nvPicPr>
          <p:cNvPr id="5" name="Content Placeholder 4"/>
          <p:cNvPicPr>
            <a:picLocks noGrp="1" noChangeAspect="1"/>
          </p:cNvPicPr>
          <p:nvPr>
            <p:ph idx="1"/>
          </p:nvPr>
        </p:nvPicPr>
        <p:blipFill>
          <a:blip r:embed="rId2"/>
          <a:stretch>
            <a:fillRect/>
          </a:stretch>
        </p:blipFill>
        <p:spPr>
          <a:xfrm>
            <a:off x="1057275" y="2377281"/>
            <a:ext cx="7029450" cy="3505200"/>
          </a:xfrm>
          <a:prstGeom prst="rect">
            <a:avLst/>
          </a:prstGeom>
        </p:spPr>
      </p:pic>
      <p:sp>
        <p:nvSpPr>
          <p:cNvPr id="4" name="Slide Number Placeholder 3"/>
          <p:cNvSpPr>
            <a:spLocks noGrp="1"/>
          </p:cNvSpPr>
          <p:nvPr>
            <p:ph type="sldNum" sz="quarter" idx="12"/>
          </p:nvPr>
        </p:nvSpPr>
        <p:spPr/>
        <p:txBody>
          <a:bodyPr/>
          <a:lstStyle/>
          <a:p>
            <a:fld id="{AAF22E13-7E48-4A0B-8121-50B6D8078015}" type="slidenum">
              <a:rPr lang="en-GB" smtClean="0"/>
              <a:pPr/>
              <a:t>6</a:t>
            </a:fld>
            <a:endParaRPr lang="en-GB"/>
          </a:p>
        </p:txBody>
      </p:sp>
    </p:spTree>
    <p:extLst>
      <p:ext uri="{BB962C8B-B14F-4D97-AF65-F5344CB8AC3E}">
        <p14:creationId xmlns="" xmlns:p14="http://schemas.microsoft.com/office/powerpoint/2010/main" val="23532195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Limitations of Bus Design</a:t>
            </a:r>
            <a:endParaRPr lang="en-GB" dirty="0"/>
          </a:p>
        </p:txBody>
      </p:sp>
      <p:sp>
        <p:nvSpPr>
          <p:cNvPr id="3" name="Content Placeholder 2"/>
          <p:cNvSpPr>
            <a:spLocks noGrp="1"/>
          </p:cNvSpPr>
          <p:nvPr>
            <p:ph idx="1"/>
          </p:nvPr>
        </p:nvSpPr>
        <p:spPr/>
        <p:txBody>
          <a:bodyPr>
            <a:normAutofit lnSpcReduction="10000"/>
          </a:bodyPr>
          <a:lstStyle/>
          <a:p>
            <a:r>
              <a:rPr lang="en-GB" dirty="0" smtClean="0"/>
              <a:t>A bus is a </a:t>
            </a:r>
            <a:r>
              <a:rPr lang="en-GB" u="sng" dirty="0" smtClean="0"/>
              <a:t>shared transmission medium</a:t>
            </a:r>
            <a:r>
              <a:rPr lang="en-GB" dirty="0" smtClean="0"/>
              <a:t>.</a:t>
            </a:r>
          </a:p>
          <a:p>
            <a:pPr algn="just"/>
            <a:r>
              <a:rPr lang="en-GB" dirty="0" smtClean="0"/>
              <a:t>Multiple devices connect to the bus, and a signal transmitted by any one device is available for reception by all other devices attached to the bus.</a:t>
            </a:r>
          </a:p>
          <a:p>
            <a:pPr algn="just"/>
            <a:r>
              <a:rPr lang="en-GB" dirty="0" smtClean="0"/>
              <a:t>If two devices transmit during the same time period, their signals will overlap and will become </a:t>
            </a:r>
            <a:r>
              <a:rPr lang="en-GB" dirty="0"/>
              <a:t>garbled (Make false by </a:t>
            </a:r>
            <a:r>
              <a:rPr lang="en-GB" dirty="0" smtClean="0"/>
              <a:t>subtract </a:t>
            </a:r>
            <a:r>
              <a:rPr lang="en-GB" dirty="0"/>
              <a:t>or </a:t>
            </a:r>
            <a:r>
              <a:rPr lang="en-GB" dirty="0" smtClean="0"/>
              <a:t>addition).</a:t>
            </a:r>
          </a:p>
          <a:p>
            <a:pPr algn="just"/>
            <a:r>
              <a:rPr lang="en-GB" dirty="0" smtClean="0"/>
              <a:t>Thus, </a:t>
            </a:r>
            <a:r>
              <a:rPr lang="en-GB" u="sng" dirty="0" smtClean="0"/>
              <a:t>only one device at a time can successfully transmit</a:t>
            </a:r>
            <a:r>
              <a:rPr lang="en-GB" dirty="0" smtClean="0"/>
              <a:t>.</a:t>
            </a:r>
          </a:p>
          <a:p>
            <a:pPr algn="just"/>
            <a:r>
              <a:rPr lang="en-GB" dirty="0" smtClean="0">
                <a:solidFill>
                  <a:srgbClr val="FF0000"/>
                </a:solidFill>
              </a:rPr>
              <a:t>We need to set up rules so that only one device can take control of the bus at a time.</a:t>
            </a:r>
            <a:endParaRPr lang="en-GB" dirty="0">
              <a:solidFill>
                <a:srgbClr val="FF0000"/>
              </a:solidFill>
            </a:endParaRPr>
          </a:p>
        </p:txBody>
      </p:sp>
      <p:sp>
        <p:nvSpPr>
          <p:cNvPr id="4" name="Slide Number Placeholder 3"/>
          <p:cNvSpPr>
            <a:spLocks noGrp="1"/>
          </p:cNvSpPr>
          <p:nvPr>
            <p:ph type="sldNum" sz="quarter" idx="12"/>
          </p:nvPr>
        </p:nvSpPr>
        <p:spPr/>
        <p:txBody>
          <a:bodyPr/>
          <a:lstStyle/>
          <a:p>
            <a:fld id="{AAF22E13-7E48-4A0B-8121-50B6D8078015}" type="slidenum">
              <a:rPr lang="en-GB" smtClean="0"/>
              <a:pPr/>
              <a:t>7</a:t>
            </a:fld>
            <a:endParaRPr lang="en-GB"/>
          </a:p>
        </p:txBody>
      </p:sp>
    </p:spTree>
    <p:extLst>
      <p:ext uri="{BB962C8B-B14F-4D97-AF65-F5344CB8AC3E}">
        <p14:creationId xmlns="" xmlns:p14="http://schemas.microsoft.com/office/powerpoint/2010/main" val="11871437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Bus Operation Explained</a:t>
            </a:r>
            <a:endParaRPr lang="en-GB" dirty="0"/>
          </a:p>
        </p:txBody>
      </p:sp>
      <p:sp>
        <p:nvSpPr>
          <p:cNvPr id="3" name="Content Placeholder 2"/>
          <p:cNvSpPr>
            <a:spLocks noGrp="1"/>
          </p:cNvSpPr>
          <p:nvPr>
            <p:ph idx="1"/>
          </p:nvPr>
        </p:nvSpPr>
        <p:spPr>
          <a:xfrm>
            <a:off x="628650" y="1825625"/>
            <a:ext cx="7886700" cy="4530725"/>
          </a:xfrm>
        </p:spPr>
        <p:txBody>
          <a:bodyPr>
            <a:normAutofit fontScale="85000" lnSpcReduction="10000"/>
          </a:bodyPr>
          <a:lstStyle/>
          <a:p>
            <a:r>
              <a:rPr lang="en-GB" dirty="0" smtClean="0"/>
              <a:t>If one module wishes to </a:t>
            </a:r>
            <a:r>
              <a:rPr lang="en-GB" u="sng" dirty="0" smtClean="0"/>
              <a:t>send data</a:t>
            </a:r>
            <a:r>
              <a:rPr lang="en-GB" dirty="0" smtClean="0"/>
              <a:t> to another, it must do two things:</a:t>
            </a:r>
          </a:p>
          <a:p>
            <a:pPr marL="514350" indent="-514350">
              <a:buFont typeface="+mj-lt"/>
              <a:buAutoNum type="arabicPeriod"/>
            </a:pPr>
            <a:r>
              <a:rPr lang="en-GB" u="sng" dirty="0" smtClean="0"/>
              <a:t>Obtain the use of the bus, using ‘bus request’ control signal.</a:t>
            </a:r>
          </a:p>
          <a:p>
            <a:pPr marL="514350" indent="-514350">
              <a:buFont typeface="+mj-lt"/>
              <a:buAutoNum type="arabicPeriod"/>
            </a:pPr>
            <a:r>
              <a:rPr lang="en-GB" dirty="0" smtClean="0"/>
              <a:t>Transfer data via the bus, using memory write or I/O write signal.</a:t>
            </a:r>
          </a:p>
          <a:p>
            <a:pPr marL="514350" indent="-514350">
              <a:buFont typeface="+mj-lt"/>
              <a:buAutoNum type="arabicPeriod"/>
            </a:pPr>
            <a:endParaRPr lang="en-GB" dirty="0"/>
          </a:p>
          <a:p>
            <a:r>
              <a:rPr lang="en-GB" dirty="0" smtClean="0"/>
              <a:t>If one module wishes to </a:t>
            </a:r>
            <a:r>
              <a:rPr lang="en-GB" u="sng" dirty="0" smtClean="0"/>
              <a:t>request data</a:t>
            </a:r>
            <a:r>
              <a:rPr lang="en-GB" dirty="0" smtClean="0"/>
              <a:t> from another module, it must:</a:t>
            </a:r>
          </a:p>
          <a:p>
            <a:pPr marL="514350" indent="-514350">
              <a:buFont typeface="+mj-lt"/>
              <a:buAutoNum type="arabicPeriod"/>
            </a:pPr>
            <a:r>
              <a:rPr lang="en-GB" u="sng" dirty="0" smtClean="0"/>
              <a:t>Obtain the use of the bus, using ‘bus request’ control signal.</a:t>
            </a:r>
          </a:p>
          <a:p>
            <a:pPr marL="514350" indent="-514350">
              <a:buFont typeface="+mj-lt"/>
              <a:buAutoNum type="arabicPeriod"/>
            </a:pPr>
            <a:r>
              <a:rPr lang="en-GB" dirty="0" smtClean="0"/>
              <a:t>Transfer a request to the other module over the appropriate control and address lines, using memory read or I/O read control signal.</a:t>
            </a:r>
          </a:p>
          <a:p>
            <a:pPr marL="514350" indent="-514350">
              <a:buFont typeface="+mj-lt"/>
              <a:buAutoNum type="arabicPeriod"/>
            </a:pPr>
            <a:r>
              <a:rPr lang="en-GB" dirty="0" smtClean="0"/>
              <a:t>It must then wait for the second module to send the data.</a:t>
            </a:r>
            <a:endParaRPr lang="en-GB" dirty="0"/>
          </a:p>
        </p:txBody>
      </p:sp>
      <p:sp>
        <p:nvSpPr>
          <p:cNvPr id="4" name="Slide Number Placeholder 3"/>
          <p:cNvSpPr>
            <a:spLocks noGrp="1"/>
          </p:cNvSpPr>
          <p:nvPr>
            <p:ph type="sldNum" sz="quarter" idx="12"/>
          </p:nvPr>
        </p:nvSpPr>
        <p:spPr/>
        <p:txBody>
          <a:bodyPr/>
          <a:lstStyle/>
          <a:p>
            <a:fld id="{AAF22E13-7E48-4A0B-8121-50B6D8078015}" type="slidenum">
              <a:rPr lang="en-GB" smtClean="0"/>
              <a:pPr/>
              <a:t>8</a:t>
            </a:fld>
            <a:endParaRPr lang="en-GB"/>
          </a:p>
        </p:txBody>
      </p:sp>
    </p:spTree>
    <p:extLst>
      <p:ext uri="{BB962C8B-B14F-4D97-AF65-F5344CB8AC3E}">
        <p14:creationId xmlns="" xmlns:p14="http://schemas.microsoft.com/office/powerpoint/2010/main" val="1635638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Single-Bus Problems</a:t>
            </a:r>
            <a:endParaRPr lang="en-GB" dirty="0"/>
          </a:p>
        </p:txBody>
      </p:sp>
      <p:sp>
        <p:nvSpPr>
          <p:cNvPr id="3" name="Content Placeholder 2"/>
          <p:cNvSpPr>
            <a:spLocks noGrp="1"/>
          </p:cNvSpPr>
          <p:nvPr>
            <p:ph idx="1"/>
          </p:nvPr>
        </p:nvSpPr>
        <p:spPr>
          <a:xfrm>
            <a:off x="628650" y="1825625"/>
            <a:ext cx="7886700" cy="4629766"/>
          </a:xfrm>
        </p:spPr>
        <p:txBody>
          <a:bodyPr>
            <a:normAutofit fontScale="85000" lnSpcReduction="10000"/>
          </a:bodyPr>
          <a:lstStyle/>
          <a:p>
            <a:pPr algn="just"/>
            <a:r>
              <a:rPr lang="en-GB" dirty="0" smtClean="0"/>
              <a:t>If a great number of devices are connected to a single bus, performance will suffer. There are two main causes:</a:t>
            </a:r>
          </a:p>
          <a:p>
            <a:pPr marL="514350" indent="-514350" algn="just">
              <a:buFont typeface="+mj-lt"/>
              <a:buAutoNum type="arabicPeriod"/>
            </a:pPr>
            <a:r>
              <a:rPr lang="en-GB" dirty="0" smtClean="0"/>
              <a:t>In general, the more devices attached to the bus, </a:t>
            </a:r>
            <a:r>
              <a:rPr lang="en-GB" u="sng" dirty="0" smtClean="0"/>
              <a:t>the greater the bus length and hence the greater the propagation delay</a:t>
            </a:r>
            <a:r>
              <a:rPr lang="en-GB" dirty="0" smtClean="0"/>
              <a:t>.</a:t>
            </a:r>
          </a:p>
          <a:p>
            <a:pPr algn="just"/>
            <a:r>
              <a:rPr lang="en-GB" dirty="0" smtClean="0"/>
              <a:t>Delay in co-ordination of bus use can adversely affect performance.</a:t>
            </a:r>
          </a:p>
          <a:p>
            <a:pPr marL="514350" indent="-514350" algn="just">
              <a:buFont typeface="+mj-lt"/>
              <a:buAutoNum type="arabicPeriod" startAt="2"/>
            </a:pPr>
            <a:r>
              <a:rPr lang="en-GB" dirty="0" smtClean="0"/>
              <a:t>The bus may become a </a:t>
            </a:r>
            <a:r>
              <a:rPr lang="en-GB" u="sng" dirty="0" smtClean="0"/>
              <a:t>bottleneck</a:t>
            </a:r>
            <a:r>
              <a:rPr lang="en-GB" dirty="0" smtClean="0"/>
              <a:t> as the aggregate </a:t>
            </a:r>
            <a:r>
              <a:rPr lang="en-GB" u="sng" dirty="0" smtClean="0"/>
              <a:t>data transfer demand approaches the capacity of the bus</a:t>
            </a:r>
            <a:r>
              <a:rPr lang="en-GB" dirty="0" smtClean="0"/>
              <a:t>.</a:t>
            </a:r>
          </a:p>
          <a:p>
            <a:pPr algn="just"/>
            <a:r>
              <a:rPr lang="en-GB" dirty="0" smtClean="0"/>
              <a:t>This problem can be countered to some extent by increasing the data rate that the bus can carry and by using wider buses.</a:t>
            </a:r>
          </a:p>
          <a:p>
            <a:pPr algn="just"/>
            <a:r>
              <a:rPr lang="en-GB" b="1" u="sng" dirty="0" smtClean="0"/>
              <a:t>Solution</a:t>
            </a:r>
            <a:r>
              <a:rPr lang="en-GB" dirty="0" smtClean="0"/>
              <a:t>: Instead of a single –bus, use multiple buses in a hierarchy.</a:t>
            </a:r>
            <a:endParaRPr lang="en-GB" u="sng" dirty="0"/>
          </a:p>
        </p:txBody>
      </p:sp>
      <p:sp>
        <p:nvSpPr>
          <p:cNvPr id="4" name="Slide Number Placeholder 3"/>
          <p:cNvSpPr>
            <a:spLocks noGrp="1"/>
          </p:cNvSpPr>
          <p:nvPr>
            <p:ph type="sldNum" sz="quarter" idx="12"/>
          </p:nvPr>
        </p:nvSpPr>
        <p:spPr/>
        <p:txBody>
          <a:bodyPr/>
          <a:lstStyle/>
          <a:p>
            <a:fld id="{AAF22E13-7E48-4A0B-8121-50B6D8078015}" type="slidenum">
              <a:rPr lang="en-GB" smtClean="0"/>
              <a:pPr/>
              <a:t>9</a:t>
            </a:fld>
            <a:endParaRPr lang="en-GB"/>
          </a:p>
        </p:txBody>
      </p:sp>
    </p:spTree>
    <p:extLst>
      <p:ext uri="{BB962C8B-B14F-4D97-AF65-F5344CB8AC3E}">
        <p14:creationId xmlns="" xmlns:p14="http://schemas.microsoft.com/office/powerpoint/2010/main" val="18578195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8</TotalTime>
  <Words>1797</Words>
  <Application>Microsoft Office PowerPoint</Application>
  <PresentationFormat>On-screen Show (4:3)</PresentationFormat>
  <Paragraphs>220</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3.4 Bus Interconnection</vt:lpstr>
      <vt:lpstr>Types of Buses</vt:lpstr>
      <vt:lpstr>1. Data Bus</vt:lpstr>
      <vt:lpstr>2. Address Bus</vt:lpstr>
      <vt:lpstr>3. Control Bus</vt:lpstr>
      <vt:lpstr>Control Line Signals</vt:lpstr>
      <vt:lpstr>Limitations of Bus Design</vt:lpstr>
      <vt:lpstr>Bus Operation Explained</vt:lpstr>
      <vt:lpstr>Single-Bus Problems</vt:lpstr>
      <vt:lpstr>Traditional Bus Architecture</vt:lpstr>
      <vt:lpstr>Elements of Bus Design</vt:lpstr>
      <vt:lpstr>Hierarchy – Elements of Bus Design</vt:lpstr>
      <vt:lpstr>Bus Types</vt:lpstr>
      <vt:lpstr>Multiplexed Bus</vt:lpstr>
      <vt:lpstr>Method of Arbitration &amp; Its Types</vt:lpstr>
      <vt:lpstr>Bus Timing &amp; Its Types</vt:lpstr>
      <vt:lpstr>Timing of Synchronous Bus Operation</vt:lpstr>
      <vt:lpstr>See Synchronous Timing Figure (Next Slide)</vt:lpstr>
      <vt:lpstr> Synchronous Bus Timing</vt:lpstr>
      <vt:lpstr>Asynchronous Read Operation</vt:lpstr>
      <vt:lpstr>Slide 21</vt:lpstr>
      <vt:lpstr>Read for Knowledge</vt:lpstr>
      <vt:lpstr>Preparatory Questions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3.4 Bus Interconnection</dc:title>
  <dc:creator>MEHWISH</dc:creator>
  <cp:lastModifiedBy>MEHWISH</cp:lastModifiedBy>
  <cp:revision>5</cp:revision>
  <dcterms:created xsi:type="dcterms:W3CDTF">2024-03-21T05:42:16Z</dcterms:created>
  <dcterms:modified xsi:type="dcterms:W3CDTF">2024-03-21T05:50:18Z</dcterms:modified>
</cp:coreProperties>
</file>