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57" r:id="rId3"/>
    <p:sldId id="292"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91" r:id="rId30"/>
    <p:sldId id="283" r:id="rId31"/>
    <p:sldId id="284" r:id="rId32"/>
    <p:sldId id="285" r:id="rId33"/>
    <p:sldId id="286" r:id="rId34"/>
    <p:sldId id="287" r:id="rId35"/>
    <p:sldId id="288" r:id="rId36"/>
    <p:sldId id="289" r:id="rId37"/>
    <p:sldId id="290"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4" d="100"/>
          <a:sy n="64" d="100"/>
        </p:scale>
        <p:origin x="-876"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CEDBA2-9CD0-4ABC-AF0C-1605BF067CAA}" type="datetimeFigureOut">
              <a:rPr lang="en-GB" smtClean="0"/>
              <a:pPr/>
              <a:t>15/11/2023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255528-2201-4B5C-B7FE-52B571347CAB}" type="slidenum">
              <a:rPr lang="en-GB" smtClean="0"/>
              <a:pPr/>
              <a:t>‹#›</a:t>
            </a:fld>
            <a:endParaRPr lang="en-GB"/>
          </a:p>
        </p:txBody>
      </p:sp>
    </p:spTree>
    <p:extLst>
      <p:ext uri="{BB962C8B-B14F-4D97-AF65-F5344CB8AC3E}">
        <p14:creationId xmlns:p14="http://schemas.microsoft.com/office/powerpoint/2010/main" xmlns="" val="19512847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38255528-2201-4B5C-B7FE-52B571347CAB}" type="slidenum">
              <a:rPr lang="en-GB" smtClean="0"/>
              <a:pPr/>
              <a:t>2</a:t>
            </a:fld>
            <a:endParaRPr lang="en-GB"/>
          </a:p>
        </p:txBody>
      </p:sp>
    </p:spTree>
    <p:extLst>
      <p:ext uri="{BB962C8B-B14F-4D97-AF65-F5344CB8AC3E}">
        <p14:creationId xmlns:p14="http://schemas.microsoft.com/office/powerpoint/2010/main" xmlns="" val="9982335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435DF12-5846-4F0D-B195-F8F665E88821}" type="slidenum">
              <a:rPr lang="en-GB" smtClean="0"/>
              <a:pPr/>
              <a:t>19</a:t>
            </a:fld>
            <a:endParaRPr lang="en-GB"/>
          </a:p>
        </p:txBody>
      </p:sp>
    </p:spTree>
    <p:extLst>
      <p:ext uri="{BB962C8B-B14F-4D97-AF65-F5344CB8AC3E}">
        <p14:creationId xmlns:p14="http://schemas.microsoft.com/office/powerpoint/2010/main" xmlns="" val="5874898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8D96FB6E-ED44-4C00-BF79-88834F6985B3}" type="datetime1">
              <a:rPr lang="en-GB" smtClean="0"/>
              <a:pPr/>
              <a:t>15/11/2023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56CBF62-AB18-4B1D-80D7-3CEFC943FCE5}" type="slidenum">
              <a:rPr lang="en-GB" smtClean="0"/>
              <a:pPr/>
              <a:t>‹#›</a:t>
            </a:fld>
            <a:endParaRPr lang="en-GB"/>
          </a:p>
        </p:txBody>
      </p:sp>
    </p:spTree>
    <p:extLst>
      <p:ext uri="{BB962C8B-B14F-4D97-AF65-F5344CB8AC3E}">
        <p14:creationId xmlns:p14="http://schemas.microsoft.com/office/powerpoint/2010/main" xmlns="" val="1934020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D4EF006-C8C1-493E-AFCF-9CB7631032E1}" type="datetime1">
              <a:rPr lang="en-GB" smtClean="0"/>
              <a:pPr/>
              <a:t>15/11/2023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56CBF62-AB18-4B1D-80D7-3CEFC943FCE5}" type="slidenum">
              <a:rPr lang="en-GB" smtClean="0"/>
              <a:pPr/>
              <a:t>‹#›</a:t>
            </a:fld>
            <a:endParaRPr lang="en-GB"/>
          </a:p>
        </p:txBody>
      </p:sp>
    </p:spTree>
    <p:extLst>
      <p:ext uri="{BB962C8B-B14F-4D97-AF65-F5344CB8AC3E}">
        <p14:creationId xmlns:p14="http://schemas.microsoft.com/office/powerpoint/2010/main" xmlns="" val="4045460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60B3C32-40C4-4D84-82F9-321201964B09}" type="datetime1">
              <a:rPr lang="en-GB" smtClean="0"/>
              <a:pPr/>
              <a:t>15/11/2023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56CBF62-AB18-4B1D-80D7-3CEFC943FCE5}" type="slidenum">
              <a:rPr lang="en-GB" smtClean="0"/>
              <a:pPr/>
              <a:t>‹#›</a:t>
            </a:fld>
            <a:endParaRPr lang="en-GB"/>
          </a:p>
        </p:txBody>
      </p:sp>
    </p:spTree>
    <p:extLst>
      <p:ext uri="{BB962C8B-B14F-4D97-AF65-F5344CB8AC3E}">
        <p14:creationId xmlns:p14="http://schemas.microsoft.com/office/powerpoint/2010/main" xmlns="" val="1842420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1B6D142-1270-43BB-857D-D2F51ED87C79}" type="datetime1">
              <a:rPr lang="en-GB" smtClean="0"/>
              <a:pPr/>
              <a:t>15/11/2023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56CBF62-AB18-4B1D-80D7-3CEFC943FCE5}" type="slidenum">
              <a:rPr lang="en-GB" smtClean="0"/>
              <a:pPr/>
              <a:t>‹#›</a:t>
            </a:fld>
            <a:endParaRPr lang="en-GB"/>
          </a:p>
        </p:txBody>
      </p:sp>
    </p:spTree>
    <p:extLst>
      <p:ext uri="{BB962C8B-B14F-4D97-AF65-F5344CB8AC3E}">
        <p14:creationId xmlns:p14="http://schemas.microsoft.com/office/powerpoint/2010/main" xmlns="" val="2160583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AF6125-98C0-48A2-BBC0-94365CE2C7E0}" type="datetime1">
              <a:rPr lang="en-GB" smtClean="0"/>
              <a:pPr/>
              <a:t>15/11/2023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56CBF62-AB18-4B1D-80D7-3CEFC943FCE5}" type="slidenum">
              <a:rPr lang="en-GB" smtClean="0"/>
              <a:pPr/>
              <a:t>‹#›</a:t>
            </a:fld>
            <a:endParaRPr lang="en-GB"/>
          </a:p>
        </p:txBody>
      </p:sp>
    </p:spTree>
    <p:extLst>
      <p:ext uri="{BB962C8B-B14F-4D97-AF65-F5344CB8AC3E}">
        <p14:creationId xmlns:p14="http://schemas.microsoft.com/office/powerpoint/2010/main" xmlns="" val="2093888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96E71482-E22D-4337-BC5C-2AB7EE638722}" type="datetime1">
              <a:rPr lang="en-GB" smtClean="0"/>
              <a:pPr/>
              <a:t>15/11/2023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56CBF62-AB18-4B1D-80D7-3CEFC943FCE5}" type="slidenum">
              <a:rPr lang="en-GB" smtClean="0"/>
              <a:pPr/>
              <a:t>‹#›</a:t>
            </a:fld>
            <a:endParaRPr lang="en-GB"/>
          </a:p>
        </p:txBody>
      </p:sp>
    </p:spTree>
    <p:extLst>
      <p:ext uri="{BB962C8B-B14F-4D97-AF65-F5344CB8AC3E}">
        <p14:creationId xmlns:p14="http://schemas.microsoft.com/office/powerpoint/2010/main" xmlns="" val="1163712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C61A0545-2C4A-4BEA-9CE9-DFDDAF78070F}" type="datetime1">
              <a:rPr lang="en-GB" smtClean="0"/>
              <a:pPr/>
              <a:t>15/11/2023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56CBF62-AB18-4B1D-80D7-3CEFC943FCE5}" type="slidenum">
              <a:rPr lang="en-GB" smtClean="0"/>
              <a:pPr/>
              <a:t>‹#›</a:t>
            </a:fld>
            <a:endParaRPr lang="en-GB"/>
          </a:p>
        </p:txBody>
      </p:sp>
    </p:spTree>
    <p:extLst>
      <p:ext uri="{BB962C8B-B14F-4D97-AF65-F5344CB8AC3E}">
        <p14:creationId xmlns:p14="http://schemas.microsoft.com/office/powerpoint/2010/main" xmlns="" val="2971877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628D2BAA-7DFF-4061-BC8F-98A9E3A40C1F}" type="datetime1">
              <a:rPr lang="en-GB" smtClean="0"/>
              <a:pPr/>
              <a:t>15/11/2023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56CBF62-AB18-4B1D-80D7-3CEFC943FCE5}" type="slidenum">
              <a:rPr lang="en-GB" smtClean="0"/>
              <a:pPr/>
              <a:t>‹#›</a:t>
            </a:fld>
            <a:endParaRPr lang="en-GB"/>
          </a:p>
        </p:txBody>
      </p:sp>
    </p:spTree>
    <p:extLst>
      <p:ext uri="{BB962C8B-B14F-4D97-AF65-F5344CB8AC3E}">
        <p14:creationId xmlns:p14="http://schemas.microsoft.com/office/powerpoint/2010/main" xmlns="" val="680322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2B8A50-6F44-4A74-8E9F-4DD85AB5C0F6}" type="datetime1">
              <a:rPr lang="en-GB" smtClean="0"/>
              <a:pPr/>
              <a:t>15/11/2023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56CBF62-AB18-4B1D-80D7-3CEFC943FCE5}" type="slidenum">
              <a:rPr lang="en-GB" smtClean="0"/>
              <a:pPr/>
              <a:t>‹#›</a:t>
            </a:fld>
            <a:endParaRPr lang="en-GB"/>
          </a:p>
        </p:txBody>
      </p:sp>
    </p:spTree>
    <p:extLst>
      <p:ext uri="{BB962C8B-B14F-4D97-AF65-F5344CB8AC3E}">
        <p14:creationId xmlns:p14="http://schemas.microsoft.com/office/powerpoint/2010/main" xmlns="" val="2281485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9CBBC9-15E4-4B43-99D3-623EBB5F2E5A}" type="datetime1">
              <a:rPr lang="en-GB" smtClean="0"/>
              <a:pPr/>
              <a:t>15/11/2023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56CBF62-AB18-4B1D-80D7-3CEFC943FCE5}" type="slidenum">
              <a:rPr lang="en-GB" smtClean="0"/>
              <a:pPr/>
              <a:t>‹#›</a:t>
            </a:fld>
            <a:endParaRPr lang="en-GB"/>
          </a:p>
        </p:txBody>
      </p:sp>
    </p:spTree>
    <p:extLst>
      <p:ext uri="{BB962C8B-B14F-4D97-AF65-F5344CB8AC3E}">
        <p14:creationId xmlns:p14="http://schemas.microsoft.com/office/powerpoint/2010/main" xmlns="" val="2540376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A74C7A-886C-4897-AD4B-23957ABB9F00}" type="datetime1">
              <a:rPr lang="en-GB" smtClean="0"/>
              <a:pPr/>
              <a:t>15/11/2023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56CBF62-AB18-4B1D-80D7-3CEFC943FCE5}" type="slidenum">
              <a:rPr lang="en-GB" smtClean="0"/>
              <a:pPr/>
              <a:t>‹#›</a:t>
            </a:fld>
            <a:endParaRPr lang="en-GB"/>
          </a:p>
        </p:txBody>
      </p:sp>
    </p:spTree>
    <p:extLst>
      <p:ext uri="{BB962C8B-B14F-4D97-AF65-F5344CB8AC3E}">
        <p14:creationId xmlns:p14="http://schemas.microsoft.com/office/powerpoint/2010/main" xmlns="" val="2547988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2B0C27-3A9A-4343-9A26-497873B86B02}" type="datetime1">
              <a:rPr lang="en-GB" smtClean="0"/>
              <a:pPr/>
              <a:t>15/11/2023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6CBF62-AB18-4B1D-80D7-3CEFC943FCE5}" type="slidenum">
              <a:rPr lang="en-GB" smtClean="0"/>
              <a:pPr/>
              <a:t>‹#›</a:t>
            </a:fld>
            <a:endParaRPr lang="en-GB"/>
          </a:p>
        </p:txBody>
      </p:sp>
    </p:spTree>
    <p:extLst>
      <p:ext uri="{BB962C8B-B14F-4D97-AF65-F5344CB8AC3E}">
        <p14:creationId xmlns:p14="http://schemas.microsoft.com/office/powerpoint/2010/main" xmlns="" val="40599766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Pipelining + Parallelism</a:t>
            </a:r>
            <a:endParaRPr lang="en-GB" dirty="0"/>
          </a:p>
        </p:txBody>
      </p:sp>
      <p:sp>
        <p:nvSpPr>
          <p:cNvPr id="3" name="Subtitle 2"/>
          <p:cNvSpPr>
            <a:spLocks noGrp="1"/>
          </p:cNvSpPr>
          <p:nvPr>
            <p:ph type="subTitle" idx="1"/>
          </p:nvPr>
        </p:nvSpPr>
        <p:spPr/>
        <p:txBody>
          <a:bodyPr/>
          <a:lstStyle/>
          <a:p>
            <a:endParaRPr lang="en-GB" dirty="0"/>
          </a:p>
        </p:txBody>
      </p:sp>
      <p:sp>
        <p:nvSpPr>
          <p:cNvPr id="4" name="Slide Number Placeholder 3"/>
          <p:cNvSpPr>
            <a:spLocks noGrp="1"/>
          </p:cNvSpPr>
          <p:nvPr>
            <p:ph type="sldNum" sz="quarter" idx="12"/>
          </p:nvPr>
        </p:nvSpPr>
        <p:spPr/>
        <p:txBody>
          <a:bodyPr/>
          <a:lstStyle/>
          <a:p>
            <a:fld id="{D56CBF62-AB18-4B1D-80D7-3CEFC943FCE5}" type="slidenum">
              <a:rPr lang="en-GB" smtClean="0"/>
              <a:pPr/>
              <a:t>1</a:t>
            </a:fld>
            <a:endParaRPr lang="en-GB"/>
          </a:p>
        </p:txBody>
      </p:sp>
    </p:spTree>
    <p:extLst>
      <p:ext uri="{BB962C8B-B14F-4D97-AF65-F5344CB8AC3E}">
        <p14:creationId xmlns:p14="http://schemas.microsoft.com/office/powerpoint/2010/main" xmlns="" val="9545506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2. Superscalar Architecture (Fig. Next Slide)</a:t>
            </a:r>
            <a:endParaRPr lang="en-GB" dirty="0"/>
          </a:p>
        </p:txBody>
      </p:sp>
      <p:sp>
        <p:nvSpPr>
          <p:cNvPr id="3" name="Content Placeholder 2"/>
          <p:cNvSpPr>
            <a:spLocks noGrp="1"/>
          </p:cNvSpPr>
          <p:nvPr>
            <p:ph idx="1"/>
          </p:nvPr>
        </p:nvSpPr>
        <p:spPr>
          <a:xfrm>
            <a:off x="838200" y="1712936"/>
            <a:ext cx="10515600" cy="4643414"/>
          </a:xfrm>
        </p:spPr>
        <p:txBody>
          <a:bodyPr>
            <a:normAutofit/>
          </a:bodyPr>
          <a:lstStyle/>
          <a:p>
            <a:pPr algn="just"/>
            <a:r>
              <a:rPr lang="en-GB" dirty="0" smtClean="0"/>
              <a:t>A </a:t>
            </a:r>
            <a:r>
              <a:rPr lang="en-GB" b="1" dirty="0" smtClean="0"/>
              <a:t>superscalar</a:t>
            </a:r>
            <a:r>
              <a:rPr lang="en-GB" dirty="0" smtClean="0"/>
              <a:t> processor has </a:t>
            </a:r>
            <a:r>
              <a:rPr lang="en-GB" u="sng" dirty="0" smtClean="0"/>
              <a:t>two or more execution pipelines</a:t>
            </a:r>
            <a:r>
              <a:rPr lang="en-GB" dirty="0" smtClean="0"/>
              <a:t>, making it possible for two instructions to be in the execution stage at the same time. </a:t>
            </a:r>
          </a:p>
          <a:p>
            <a:pPr algn="just"/>
            <a:r>
              <a:rPr lang="en-GB" dirty="0" smtClean="0"/>
              <a:t>In the previous pipeline example, we assumed that the ‘instruction execution’ stage (S4) required a single clock cycle.</a:t>
            </a:r>
          </a:p>
          <a:p>
            <a:pPr algn="just"/>
            <a:r>
              <a:rPr lang="en-GB" dirty="0" smtClean="0"/>
              <a:t>That was an overly simplistic approach.</a:t>
            </a:r>
          </a:p>
          <a:p>
            <a:pPr algn="just"/>
            <a:r>
              <a:rPr lang="en-GB" dirty="0" smtClean="0"/>
              <a:t>What would happen if stage S4 required two clock cycles?</a:t>
            </a:r>
          </a:p>
          <a:p>
            <a:pPr algn="just"/>
            <a:r>
              <a:rPr lang="en-GB" dirty="0" smtClean="0"/>
              <a:t>Then a bottleneck would occur, as shown in Figure next slide.</a:t>
            </a:r>
          </a:p>
          <a:p>
            <a:pPr algn="just"/>
            <a:r>
              <a:rPr lang="en-GB" dirty="0" smtClean="0"/>
              <a:t>Instruction I-2 cannot enter stage S4 until I-1 has completed the stage, so I-2 has to wait one more cycle before entering stage S4.</a:t>
            </a:r>
            <a:endParaRPr lang="en-GB" dirty="0"/>
          </a:p>
        </p:txBody>
      </p:sp>
      <p:sp>
        <p:nvSpPr>
          <p:cNvPr id="4" name="Slide Number Placeholder 3"/>
          <p:cNvSpPr>
            <a:spLocks noGrp="1"/>
          </p:cNvSpPr>
          <p:nvPr>
            <p:ph type="sldNum" sz="quarter" idx="12"/>
          </p:nvPr>
        </p:nvSpPr>
        <p:spPr/>
        <p:txBody>
          <a:bodyPr/>
          <a:lstStyle/>
          <a:p>
            <a:fld id="{6FDB6EE6-EB16-4BAE-83B6-406147EB6B07}" type="slidenum">
              <a:rPr lang="en-GB" smtClean="0"/>
              <a:pPr/>
              <a:t>10</a:t>
            </a:fld>
            <a:endParaRPr lang="en-GB"/>
          </a:p>
        </p:txBody>
      </p:sp>
      <p:sp>
        <p:nvSpPr>
          <p:cNvPr id="5" name="TextBox 4"/>
          <p:cNvSpPr txBox="1"/>
          <p:nvPr/>
        </p:nvSpPr>
        <p:spPr>
          <a:xfrm>
            <a:off x="87650" y="6378598"/>
            <a:ext cx="9273501" cy="369332"/>
          </a:xfrm>
          <a:prstGeom prst="rect">
            <a:avLst/>
          </a:prstGeom>
          <a:noFill/>
        </p:spPr>
        <p:txBody>
          <a:bodyPr wrap="none" rtlCol="0">
            <a:spAutoFit/>
          </a:bodyPr>
          <a:lstStyle/>
          <a:p>
            <a:r>
              <a:rPr lang="en-GB" b="1" dirty="0" smtClean="0"/>
              <a:t>	Q.</a:t>
            </a:r>
            <a:r>
              <a:rPr lang="en-GB" dirty="0" smtClean="0"/>
              <a:t> Define a way of increasing the efficiency of the pipeline. </a:t>
            </a:r>
            <a:r>
              <a:rPr lang="en-GB" dirty="0" err="1" smtClean="0"/>
              <a:t>Ans</a:t>
            </a:r>
            <a:r>
              <a:rPr lang="en-GB" dirty="0" smtClean="0"/>
              <a:t>: Superscalar approach.</a:t>
            </a:r>
            <a:endParaRPr lang="en-GB" b="1" dirty="0"/>
          </a:p>
        </p:txBody>
      </p:sp>
      <p:sp>
        <p:nvSpPr>
          <p:cNvPr id="6" name="TextBox 5"/>
          <p:cNvSpPr txBox="1"/>
          <p:nvPr/>
        </p:nvSpPr>
        <p:spPr>
          <a:xfrm>
            <a:off x="2679936" y="2538483"/>
            <a:ext cx="6832127" cy="646331"/>
          </a:xfrm>
          <a:prstGeom prst="rect">
            <a:avLst/>
          </a:prstGeom>
          <a:noFill/>
        </p:spPr>
        <p:txBody>
          <a:bodyPr wrap="none" rtlCol="0">
            <a:spAutoFit/>
          </a:bodyPr>
          <a:lstStyle/>
          <a:p>
            <a:r>
              <a:rPr lang="en-GB" u="sng" dirty="0"/>
              <a:t>For n-pipelines, n-instructions can execute during the same clock cycle</a:t>
            </a:r>
            <a:r>
              <a:rPr lang="en-GB" dirty="0"/>
              <a:t>.</a:t>
            </a:r>
          </a:p>
          <a:p>
            <a:endParaRPr lang="en-GB" dirty="0"/>
          </a:p>
        </p:txBody>
      </p:sp>
    </p:spTree>
    <p:extLst>
      <p:ext uri="{BB962C8B-B14F-4D97-AF65-F5344CB8AC3E}">
        <p14:creationId xmlns:p14="http://schemas.microsoft.com/office/powerpoint/2010/main" xmlns="" val="37808908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Without Super-Scalar Pipelining</a:t>
            </a:r>
            <a:endParaRPr lang="en-GB" dirty="0"/>
          </a:p>
        </p:txBody>
      </p:sp>
      <p:sp>
        <p:nvSpPr>
          <p:cNvPr id="3" name="Content Placeholder 2"/>
          <p:cNvSpPr>
            <a:spLocks noGrp="1"/>
          </p:cNvSpPr>
          <p:nvPr>
            <p:ph idx="1"/>
          </p:nvPr>
        </p:nvSpPr>
        <p:spPr>
          <a:xfrm>
            <a:off x="838200" y="1443487"/>
            <a:ext cx="10515600" cy="4351338"/>
          </a:xfrm>
        </p:spPr>
        <p:txBody>
          <a:bodyPr/>
          <a:lstStyle/>
          <a:p>
            <a:pPr algn="just"/>
            <a:r>
              <a:rPr lang="en-GB" dirty="0" smtClean="0"/>
              <a:t>As more instructions enter the pipeline, wasted cycles occur (shaded in grey &amp; blue).</a:t>
            </a:r>
          </a:p>
          <a:p>
            <a:pPr algn="just"/>
            <a:r>
              <a:rPr lang="en-GB" dirty="0" smtClean="0"/>
              <a:t>In general, for </a:t>
            </a:r>
            <a:r>
              <a:rPr lang="en-GB" b="1" dirty="0" smtClean="0"/>
              <a:t>k </a:t>
            </a:r>
            <a:r>
              <a:rPr lang="en-GB" dirty="0" smtClean="0"/>
              <a:t>stages (where one stage requires 2 execute cycles), </a:t>
            </a:r>
            <a:r>
              <a:rPr lang="en-GB" b="1" dirty="0" smtClean="0"/>
              <a:t>n</a:t>
            </a:r>
            <a:r>
              <a:rPr lang="en-GB" dirty="0" smtClean="0"/>
              <a:t> instruction require </a:t>
            </a:r>
            <a:r>
              <a:rPr lang="en-GB" b="1" dirty="0" smtClean="0"/>
              <a:t>(k + 2n – 1)</a:t>
            </a:r>
            <a:r>
              <a:rPr lang="en-GB" dirty="0" smtClean="0"/>
              <a:t> cycles to process.</a:t>
            </a:r>
            <a:endParaRPr lang="en-GB" dirty="0"/>
          </a:p>
        </p:txBody>
      </p:sp>
      <p:sp>
        <p:nvSpPr>
          <p:cNvPr id="4" name="Slide Number Placeholder 3"/>
          <p:cNvSpPr>
            <a:spLocks noGrp="1"/>
          </p:cNvSpPr>
          <p:nvPr>
            <p:ph type="sldNum" sz="quarter" idx="12"/>
          </p:nvPr>
        </p:nvSpPr>
        <p:spPr/>
        <p:txBody>
          <a:bodyPr/>
          <a:lstStyle/>
          <a:p>
            <a:fld id="{6FDB6EE6-EB16-4BAE-83B6-406147EB6B07}" type="slidenum">
              <a:rPr lang="en-GB" smtClean="0"/>
              <a:pPr/>
              <a:t>11</a:t>
            </a:fld>
            <a:endParaRPr lang="en-GB"/>
          </a:p>
        </p:txBody>
      </p:sp>
      <p:sp>
        <p:nvSpPr>
          <p:cNvPr id="7" name="TextBox 6"/>
          <p:cNvSpPr txBox="1"/>
          <p:nvPr/>
        </p:nvSpPr>
        <p:spPr>
          <a:xfrm>
            <a:off x="9090245" y="4882319"/>
            <a:ext cx="2201436" cy="369332"/>
          </a:xfrm>
          <a:prstGeom prst="rect">
            <a:avLst/>
          </a:prstGeom>
          <a:noFill/>
        </p:spPr>
        <p:txBody>
          <a:bodyPr wrap="none" rtlCol="0">
            <a:spAutoFit/>
          </a:bodyPr>
          <a:lstStyle/>
          <a:p>
            <a:r>
              <a:rPr lang="en-GB" dirty="0" smtClean="0"/>
              <a:t>One cycle Wait for I-2</a:t>
            </a:r>
            <a:endParaRPr lang="en-GB" dirty="0"/>
          </a:p>
        </p:txBody>
      </p:sp>
      <p:sp>
        <p:nvSpPr>
          <p:cNvPr id="8" name="TextBox 7"/>
          <p:cNvSpPr txBox="1"/>
          <p:nvPr/>
        </p:nvSpPr>
        <p:spPr>
          <a:xfrm>
            <a:off x="9090245" y="5383212"/>
            <a:ext cx="2289025" cy="369332"/>
          </a:xfrm>
          <a:prstGeom prst="rect">
            <a:avLst/>
          </a:prstGeom>
          <a:noFill/>
        </p:spPr>
        <p:txBody>
          <a:bodyPr wrap="none" rtlCol="0">
            <a:spAutoFit/>
          </a:bodyPr>
          <a:lstStyle/>
          <a:p>
            <a:r>
              <a:rPr lang="en-GB" dirty="0" smtClean="0"/>
              <a:t>Two cycles Wait for I-3</a:t>
            </a:r>
            <a:endParaRPr lang="en-GB" dirty="0"/>
          </a:p>
        </p:txBody>
      </p:sp>
      <p:sp>
        <p:nvSpPr>
          <p:cNvPr id="9" name="TextBox 8"/>
          <p:cNvSpPr txBox="1"/>
          <p:nvPr/>
        </p:nvSpPr>
        <p:spPr>
          <a:xfrm>
            <a:off x="9154525" y="5890478"/>
            <a:ext cx="2160463" cy="830997"/>
          </a:xfrm>
          <a:prstGeom prst="rect">
            <a:avLst/>
          </a:prstGeom>
          <a:noFill/>
        </p:spPr>
        <p:txBody>
          <a:bodyPr wrap="none" rtlCol="0">
            <a:spAutoFit/>
          </a:bodyPr>
          <a:lstStyle/>
          <a:p>
            <a:r>
              <a:rPr lang="en-GB" sz="2400" b="1" dirty="0" smtClean="0"/>
              <a:t>k+(2n-1)</a:t>
            </a:r>
            <a:r>
              <a:rPr lang="en-GB" sz="2400" dirty="0" smtClean="0"/>
              <a:t> Cycles </a:t>
            </a:r>
          </a:p>
          <a:p>
            <a:pPr algn="ctr"/>
            <a:r>
              <a:rPr lang="en-GB" sz="2400" dirty="0" smtClean="0"/>
              <a:t>=&gt; 11 cycles</a:t>
            </a:r>
            <a:endParaRPr lang="en-GB" sz="2400" dirty="0"/>
          </a:p>
        </p:txBody>
      </p:sp>
      <p:pic>
        <p:nvPicPr>
          <p:cNvPr id="10" name="Picture 9"/>
          <p:cNvPicPr>
            <a:picLocks noChangeAspect="1"/>
          </p:cNvPicPr>
          <p:nvPr/>
        </p:nvPicPr>
        <p:blipFill>
          <a:blip r:embed="rId2"/>
          <a:stretch>
            <a:fillRect/>
          </a:stretch>
        </p:blipFill>
        <p:spPr>
          <a:xfrm>
            <a:off x="3128305" y="3111500"/>
            <a:ext cx="6000750" cy="3609975"/>
          </a:xfrm>
          <a:prstGeom prst="rect">
            <a:avLst/>
          </a:prstGeom>
        </p:spPr>
      </p:pic>
    </p:spTree>
    <p:extLst>
      <p:ext uri="{BB962C8B-B14F-4D97-AF65-F5344CB8AC3E}">
        <p14:creationId xmlns:p14="http://schemas.microsoft.com/office/powerpoint/2010/main" xmlns="" val="13270833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With </a:t>
            </a:r>
            <a:r>
              <a:rPr lang="en-GB" dirty="0"/>
              <a:t>Super-Scalar </a:t>
            </a:r>
            <a:r>
              <a:rPr lang="en-GB" dirty="0" smtClean="0"/>
              <a:t>Pipelining (Fig. Next Slide)</a:t>
            </a:r>
            <a:endParaRPr lang="en-GB" dirty="0"/>
          </a:p>
        </p:txBody>
      </p:sp>
      <p:sp>
        <p:nvSpPr>
          <p:cNvPr id="3" name="Content Placeholder 2"/>
          <p:cNvSpPr>
            <a:spLocks noGrp="1"/>
          </p:cNvSpPr>
          <p:nvPr>
            <p:ph idx="1"/>
          </p:nvPr>
        </p:nvSpPr>
        <p:spPr>
          <a:xfrm>
            <a:off x="838200" y="1690688"/>
            <a:ext cx="10612272" cy="4530725"/>
          </a:xfrm>
        </p:spPr>
        <p:txBody>
          <a:bodyPr/>
          <a:lstStyle/>
          <a:p>
            <a:pPr algn="just"/>
            <a:r>
              <a:rPr lang="en-GB" dirty="0" smtClean="0"/>
              <a:t>When a </a:t>
            </a:r>
            <a:r>
              <a:rPr lang="en-GB" u="sng" dirty="0" smtClean="0"/>
              <a:t>superscalar</a:t>
            </a:r>
            <a:r>
              <a:rPr lang="en-GB" dirty="0" smtClean="0"/>
              <a:t> processor design is used, multiple instructions can be in the execution stage at the same time.</a:t>
            </a:r>
          </a:p>
          <a:p>
            <a:pPr algn="just"/>
            <a:r>
              <a:rPr lang="en-GB" u="sng" dirty="0" smtClean="0"/>
              <a:t>For n-pipelines, n-instructions can execute during the same clock cycle</a:t>
            </a:r>
            <a:r>
              <a:rPr lang="en-GB" dirty="0" smtClean="0"/>
              <a:t>.</a:t>
            </a:r>
          </a:p>
          <a:p>
            <a:pPr algn="just"/>
            <a:r>
              <a:rPr lang="en-GB" dirty="0" smtClean="0"/>
              <a:t>Let us introduce a second pipeline (superscalar) into our 6-staged pipeline and assume that execution stage S4 requires two clock cycles.</a:t>
            </a:r>
          </a:p>
          <a:p>
            <a:pPr algn="just"/>
            <a:r>
              <a:rPr lang="en-GB" dirty="0" smtClean="0"/>
              <a:t>In Figure, odd-numbered instructions enter the </a:t>
            </a:r>
            <a:r>
              <a:rPr lang="en-GB" i="1" u="sng" dirty="0" smtClean="0"/>
              <a:t>u-pipeline</a:t>
            </a:r>
            <a:r>
              <a:rPr lang="en-GB" dirty="0" smtClean="0"/>
              <a:t> and even-numbered instructions enter the </a:t>
            </a:r>
            <a:r>
              <a:rPr lang="en-GB" i="1" u="sng" dirty="0" smtClean="0"/>
              <a:t>v-pipeline</a:t>
            </a:r>
            <a:r>
              <a:rPr lang="en-GB" dirty="0" smtClean="0"/>
              <a:t>.</a:t>
            </a:r>
          </a:p>
          <a:p>
            <a:pPr algn="just"/>
            <a:r>
              <a:rPr lang="en-GB" dirty="0" smtClean="0"/>
              <a:t>This removes the wasted cycles, and it is now possible to process </a:t>
            </a:r>
            <a:r>
              <a:rPr lang="en-GB" b="1" dirty="0" smtClean="0"/>
              <a:t>n</a:t>
            </a:r>
            <a:r>
              <a:rPr lang="en-GB" dirty="0" smtClean="0"/>
              <a:t> instructions in </a:t>
            </a:r>
            <a:r>
              <a:rPr lang="en-GB" b="1" dirty="0" smtClean="0"/>
              <a:t>(k + n)</a:t>
            </a:r>
            <a:r>
              <a:rPr lang="en-GB" dirty="0" smtClean="0"/>
              <a:t> cycles.</a:t>
            </a:r>
            <a:endParaRPr lang="en-GB" dirty="0"/>
          </a:p>
        </p:txBody>
      </p:sp>
      <p:sp>
        <p:nvSpPr>
          <p:cNvPr id="4" name="Slide Number Placeholder 3"/>
          <p:cNvSpPr>
            <a:spLocks noGrp="1"/>
          </p:cNvSpPr>
          <p:nvPr>
            <p:ph type="sldNum" sz="quarter" idx="12"/>
          </p:nvPr>
        </p:nvSpPr>
        <p:spPr/>
        <p:txBody>
          <a:bodyPr/>
          <a:lstStyle/>
          <a:p>
            <a:fld id="{6FDB6EE6-EB16-4BAE-83B6-406147EB6B07}" type="slidenum">
              <a:rPr lang="en-GB" smtClean="0"/>
              <a:pPr/>
              <a:t>12</a:t>
            </a:fld>
            <a:endParaRPr lang="en-GB"/>
          </a:p>
        </p:txBody>
      </p:sp>
    </p:spTree>
    <p:extLst>
      <p:ext uri="{BB962C8B-B14F-4D97-AF65-F5344CB8AC3E}">
        <p14:creationId xmlns:p14="http://schemas.microsoft.com/office/powerpoint/2010/main" xmlns="" val="27978840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Two Pipelined Stages (Superscalar)</a:t>
            </a:r>
            <a:endParaRPr lang="en-GB" dirty="0"/>
          </a:p>
        </p:txBody>
      </p:sp>
      <p:sp>
        <p:nvSpPr>
          <p:cNvPr id="4" name="Slide Number Placeholder 3"/>
          <p:cNvSpPr>
            <a:spLocks noGrp="1"/>
          </p:cNvSpPr>
          <p:nvPr>
            <p:ph type="sldNum" sz="quarter" idx="12"/>
          </p:nvPr>
        </p:nvSpPr>
        <p:spPr/>
        <p:txBody>
          <a:bodyPr/>
          <a:lstStyle/>
          <a:p>
            <a:fld id="{6FDB6EE6-EB16-4BAE-83B6-406147EB6B07}" type="slidenum">
              <a:rPr lang="en-GB" smtClean="0"/>
              <a:pPr/>
              <a:t>13</a:t>
            </a:fld>
            <a:endParaRPr lang="en-GB"/>
          </a:p>
        </p:txBody>
      </p:sp>
      <p:sp>
        <p:nvSpPr>
          <p:cNvPr id="7" name="TextBox 6"/>
          <p:cNvSpPr txBox="1"/>
          <p:nvPr/>
        </p:nvSpPr>
        <p:spPr>
          <a:xfrm>
            <a:off x="7527011" y="5894685"/>
            <a:ext cx="3458191" cy="461665"/>
          </a:xfrm>
          <a:prstGeom prst="rect">
            <a:avLst/>
          </a:prstGeom>
          <a:noFill/>
        </p:spPr>
        <p:txBody>
          <a:bodyPr wrap="none" rtlCol="0">
            <a:spAutoFit/>
          </a:bodyPr>
          <a:lstStyle/>
          <a:p>
            <a:r>
              <a:rPr lang="en-GB" sz="2400" b="1" dirty="0" smtClean="0"/>
              <a:t>(k + n)</a:t>
            </a:r>
            <a:r>
              <a:rPr lang="en-GB" sz="2400" dirty="0" smtClean="0"/>
              <a:t> Cycles = &gt; 10 cycles</a:t>
            </a:r>
            <a:endParaRPr lang="en-GB" sz="2400" b="1" dirty="0"/>
          </a:p>
        </p:txBody>
      </p:sp>
      <p:pic>
        <p:nvPicPr>
          <p:cNvPr id="12" name="Content Placeholder 11"/>
          <p:cNvPicPr>
            <a:picLocks noGrp="1" noChangeAspect="1"/>
          </p:cNvPicPr>
          <p:nvPr>
            <p:ph idx="1"/>
          </p:nvPr>
        </p:nvPicPr>
        <p:blipFill>
          <a:blip r:embed="rId2"/>
          <a:stretch>
            <a:fillRect/>
          </a:stretch>
        </p:blipFill>
        <p:spPr>
          <a:xfrm>
            <a:off x="543422" y="1690688"/>
            <a:ext cx="11105155" cy="4136906"/>
          </a:xfrm>
          <a:prstGeom prst="rect">
            <a:avLst/>
          </a:prstGeom>
        </p:spPr>
      </p:pic>
      <p:sp>
        <p:nvSpPr>
          <p:cNvPr id="13" name="TextBox 12"/>
          <p:cNvSpPr txBox="1"/>
          <p:nvPr/>
        </p:nvSpPr>
        <p:spPr>
          <a:xfrm>
            <a:off x="10426890" y="1958647"/>
            <a:ext cx="1539652" cy="1200329"/>
          </a:xfrm>
          <a:prstGeom prst="rect">
            <a:avLst/>
          </a:prstGeom>
          <a:noFill/>
        </p:spPr>
        <p:txBody>
          <a:bodyPr wrap="none" rtlCol="0">
            <a:spAutoFit/>
          </a:bodyPr>
          <a:lstStyle/>
          <a:p>
            <a:r>
              <a:rPr lang="en-GB" dirty="0" smtClean="0"/>
              <a:t>Every next</a:t>
            </a:r>
          </a:p>
          <a:p>
            <a:r>
              <a:rPr lang="en-GB" dirty="0" smtClean="0"/>
              <a:t>Instruction</a:t>
            </a:r>
          </a:p>
          <a:p>
            <a:r>
              <a:rPr lang="en-GB" dirty="0" smtClean="0"/>
              <a:t>Executed</a:t>
            </a:r>
          </a:p>
          <a:p>
            <a:r>
              <a:rPr lang="en-GB" dirty="0" smtClean="0"/>
              <a:t>Per clock cycle</a:t>
            </a:r>
            <a:endParaRPr lang="en-GB" dirty="0"/>
          </a:p>
        </p:txBody>
      </p:sp>
      <p:sp>
        <p:nvSpPr>
          <p:cNvPr id="11" name="Arc 10"/>
          <p:cNvSpPr/>
          <p:nvPr/>
        </p:nvSpPr>
        <p:spPr>
          <a:xfrm>
            <a:off x="3002507" y="3780429"/>
            <a:ext cx="3248168" cy="551917"/>
          </a:xfrm>
          <a:prstGeom prst="arc">
            <a:avLst>
              <a:gd name="adj1" fmla="val 16275183"/>
              <a:gd name="adj2" fmla="val 0"/>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15" name="Straight Arrow Connector 14"/>
          <p:cNvCxnSpPr/>
          <p:nvPr/>
        </p:nvCxnSpPr>
        <p:spPr>
          <a:xfrm>
            <a:off x="6250675" y="4026090"/>
            <a:ext cx="109182" cy="272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ight Brace 19"/>
          <p:cNvSpPr/>
          <p:nvPr/>
        </p:nvSpPr>
        <p:spPr>
          <a:xfrm>
            <a:off x="5622877" y="3698542"/>
            <a:ext cx="81887" cy="409434"/>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1" name="Right Brace 20"/>
          <p:cNvSpPr/>
          <p:nvPr/>
        </p:nvSpPr>
        <p:spPr>
          <a:xfrm>
            <a:off x="6782937" y="4026090"/>
            <a:ext cx="68239" cy="42308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2" name="Right Brace 21"/>
          <p:cNvSpPr/>
          <p:nvPr/>
        </p:nvSpPr>
        <p:spPr>
          <a:xfrm>
            <a:off x="5663820" y="4332346"/>
            <a:ext cx="45719" cy="44437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3" name="Right Brace 22"/>
          <p:cNvSpPr/>
          <p:nvPr/>
        </p:nvSpPr>
        <p:spPr>
          <a:xfrm>
            <a:off x="6782937" y="4633415"/>
            <a:ext cx="68239" cy="416257"/>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xmlns="" val="40469094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3. Super-Pipeline</a:t>
            </a:r>
            <a:endParaRPr lang="en-GB" dirty="0"/>
          </a:p>
        </p:txBody>
      </p:sp>
      <p:sp>
        <p:nvSpPr>
          <p:cNvPr id="3" name="Content Placeholder 2"/>
          <p:cNvSpPr>
            <a:spLocks noGrp="1"/>
          </p:cNvSpPr>
          <p:nvPr>
            <p:ph idx="1"/>
          </p:nvPr>
        </p:nvSpPr>
        <p:spPr/>
        <p:txBody>
          <a:bodyPr/>
          <a:lstStyle/>
          <a:p>
            <a:pPr algn="just"/>
            <a:r>
              <a:rPr lang="en-GB" dirty="0" smtClean="0"/>
              <a:t>In a </a:t>
            </a:r>
            <a:r>
              <a:rPr lang="en-GB" u="sng" dirty="0" smtClean="0"/>
              <a:t>Super-pipeline</a:t>
            </a:r>
            <a:r>
              <a:rPr lang="en-GB" dirty="0" smtClean="0"/>
              <a:t>, many </a:t>
            </a:r>
            <a:r>
              <a:rPr lang="en-GB" u="sng" dirty="0" smtClean="0"/>
              <a:t>pipeline stages need less than half a clock cycle</a:t>
            </a:r>
            <a:r>
              <a:rPr lang="en-GB" dirty="0" smtClean="0"/>
              <a:t>.</a:t>
            </a:r>
          </a:p>
          <a:p>
            <a:pPr algn="just"/>
            <a:endParaRPr lang="en-GB" dirty="0" smtClean="0"/>
          </a:p>
          <a:p>
            <a:pPr algn="just"/>
            <a:r>
              <a:rPr lang="en-GB" u="sng" dirty="0" smtClean="0"/>
              <a:t>Super-pipeline</a:t>
            </a:r>
            <a:r>
              <a:rPr lang="en-GB" dirty="0" smtClean="0"/>
              <a:t> is the </a:t>
            </a:r>
            <a:r>
              <a:rPr lang="en-GB" u="sng" dirty="0" smtClean="0"/>
              <a:t>breaking of stages of a given pipeline into smaller stages</a:t>
            </a:r>
            <a:r>
              <a:rPr lang="en-GB" dirty="0" smtClean="0"/>
              <a:t>. (thus making the pipeline deeper) in an attempt to shorten the clock period and thus enhancing the instruction throughput by keeping more and more instructions in flight at a time.</a:t>
            </a:r>
          </a:p>
          <a:p>
            <a:pPr algn="just"/>
            <a:endParaRPr lang="en-GB" dirty="0" smtClean="0"/>
          </a:p>
          <a:p>
            <a:pPr algn="just"/>
            <a:endParaRPr lang="en-GB" u="sng" dirty="0" smtClean="0"/>
          </a:p>
          <a:p>
            <a:pPr algn="just"/>
            <a:endParaRPr lang="en-GB" dirty="0"/>
          </a:p>
        </p:txBody>
      </p:sp>
      <p:sp>
        <p:nvSpPr>
          <p:cNvPr id="4" name="Slide Number Placeholder 3"/>
          <p:cNvSpPr>
            <a:spLocks noGrp="1"/>
          </p:cNvSpPr>
          <p:nvPr>
            <p:ph type="sldNum" sz="quarter" idx="12"/>
          </p:nvPr>
        </p:nvSpPr>
        <p:spPr/>
        <p:txBody>
          <a:bodyPr/>
          <a:lstStyle/>
          <a:p>
            <a:fld id="{EA1FECB3-5505-455A-99D1-3B97C611F4BB}" type="slidenum">
              <a:rPr lang="en-GB" smtClean="0"/>
              <a:pPr/>
              <a:t>14</a:t>
            </a:fld>
            <a:endParaRPr lang="en-GB"/>
          </a:p>
        </p:txBody>
      </p:sp>
    </p:spTree>
    <p:extLst>
      <p:ext uri="{BB962C8B-B14F-4D97-AF65-F5344CB8AC3E}">
        <p14:creationId xmlns:p14="http://schemas.microsoft.com/office/powerpoint/2010/main" xmlns="" val="29991864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Super-pipeline Performance</a:t>
            </a:r>
            <a:endParaRPr lang="en-GB" dirty="0"/>
          </a:p>
        </p:txBody>
      </p:sp>
      <p:pic>
        <p:nvPicPr>
          <p:cNvPr id="5" name="Content Placeholder 4"/>
          <p:cNvPicPr>
            <a:picLocks noGrp="1" noChangeAspect="1"/>
          </p:cNvPicPr>
          <p:nvPr>
            <p:ph idx="1"/>
          </p:nvPr>
        </p:nvPicPr>
        <p:blipFill>
          <a:blip r:embed="rId2"/>
          <a:stretch>
            <a:fillRect/>
          </a:stretch>
        </p:blipFill>
        <p:spPr>
          <a:xfrm>
            <a:off x="2016122" y="1825625"/>
            <a:ext cx="8159756" cy="4351338"/>
          </a:xfrm>
          <a:prstGeom prst="rect">
            <a:avLst/>
          </a:prstGeom>
        </p:spPr>
      </p:pic>
      <p:sp>
        <p:nvSpPr>
          <p:cNvPr id="4" name="Slide Number Placeholder 3"/>
          <p:cNvSpPr>
            <a:spLocks noGrp="1"/>
          </p:cNvSpPr>
          <p:nvPr>
            <p:ph type="sldNum" sz="quarter" idx="12"/>
          </p:nvPr>
        </p:nvSpPr>
        <p:spPr/>
        <p:txBody>
          <a:bodyPr/>
          <a:lstStyle/>
          <a:p>
            <a:fld id="{EA1FECB3-5505-455A-99D1-3B97C611F4BB}" type="slidenum">
              <a:rPr lang="en-GB" smtClean="0"/>
              <a:pPr/>
              <a:t>15</a:t>
            </a:fld>
            <a:endParaRPr lang="en-GB" dirty="0"/>
          </a:p>
        </p:txBody>
      </p:sp>
    </p:spTree>
    <p:extLst>
      <p:ext uri="{BB962C8B-B14F-4D97-AF65-F5344CB8AC3E}">
        <p14:creationId xmlns:p14="http://schemas.microsoft.com/office/powerpoint/2010/main" xmlns="" val="8764527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3537"/>
            <a:ext cx="10515600" cy="1325563"/>
          </a:xfrm>
        </p:spPr>
        <p:txBody>
          <a:bodyPr/>
          <a:lstStyle/>
          <a:p>
            <a:r>
              <a:rPr lang="en-GB" dirty="0" smtClean="0"/>
              <a:t>‘Super-Scalar’ VS ‘Super-Pipeline’</a:t>
            </a:r>
            <a:endParaRPr lang="en-GB" dirty="0"/>
          </a:p>
        </p:txBody>
      </p:sp>
      <p:sp>
        <p:nvSpPr>
          <p:cNvPr id="3" name="Content Placeholder 2"/>
          <p:cNvSpPr>
            <a:spLocks noGrp="1"/>
          </p:cNvSpPr>
          <p:nvPr>
            <p:ph idx="1"/>
          </p:nvPr>
        </p:nvSpPr>
        <p:spPr>
          <a:xfrm>
            <a:off x="838200" y="1825624"/>
            <a:ext cx="6477000" cy="4530725"/>
          </a:xfrm>
        </p:spPr>
        <p:txBody>
          <a:bodyPr>
            <a:normAutofit/>
          </a:bodyPr>
          <a:lstStyle/>
          <a:p>
            <a:pPr algn="just"/>
            <a:r>
              <a:rPr lang="en-GB" u="sng" dirty="0" smtClean="0"/>
              <a:t>Simple pipeline</a:t>
            </a:r>
            <a:r>
              <a:rPr lang="en-GB" dirty="0" smtClean="0"/>
              <a:t> system performs </a:t>
            </a:r>
            <a:r>
              <a:rPr lang="en-GB" u="sng" dirty="0" smtClean="0"/>
              <a:t>only one pipeline stage per clock cycle</a:t>
            </a:r>
            <a:r>
              <a:rPr lang="en-GB" dirty="0" smtClean="0"/>
              <a:t>.</a:t>
            </a:r>
          </a:p>
          <a:p>
            <a:pPr algn="just"/>
            <a:endParaRPr lang="en-GB" dirty="0" smtClean="0"/>
          </a:p>
          <a:p>
            <a:pPr algn="just"/>
            <a:r>
              <a:rPr lang="en-GB" u="sng" dirty="0" smtClean="0"/>
              <a:t>Super-pipeline</a:t>
            </a:r>
            <a:r>
              <a:rPr lang="en-GB" dirty="0" smtClean="0"/>
              <a:t> system is capable of performing </a:t>
            </a:r>
            <a:r>
              <a:rPr lang="en-GB" u="sng" dirty="0" smtClean="0"/>
              <a:t>two pipeline stages per clock cycle</a:t>
            </a:r>
            <a:r>
              <a:rPr lang="en-GB" dirty="0" smtClean="0"/>
              <a:t>.</a:t>
            </a:r>
          </a:p>
          <a:p>
            <a:pPr algn="just"/>
            <a:endParaRPr lang="en-GB" dirty="0" smtClean="0"/>
          </a:p>
          <a:p>
            <a:pPr algn="just"/>
            <a:r>
              <a:rPr lang="en-GB" u="sng" dirty="0" smtClean="0"/>
              <a:t>Super-scalar</a:t>
            </a:r>
            <a:r>
              <a:rPr lang="en-GB" dirty="0" smtClean="0"/>
              <a:t> performs </a:t>
            </a:r>
            <a:r>
              <a:rPr lang="en-GB" u="sng" dirty="0" smtClean="0"/>
              <a:t>only one pipeline stage per clock stage in each parallel pipeline.</a:t>
            </a:r>
            <a:endParaRPr lang="en-GB" u="sng" dirty="0"/>
          </a:p>
        </p:txBody>
      </p:sp>
      <p:sp>
        <p:nvSpPr>
          <p:cNvPr id="4" name="Slide Number Placeholder 3"/>
          <p:cNvSpPr>
            <a:spLocks noGrp="1"/>
          </p:cNvSpPr>
          <p:nvPr>
            <p:ph type="sldNum" sz="quarter" idx="12"/>
          </p:nvPr>
        </p:nvSpPr>
        <p:spPr/>
        <p:txBody>
          <a:bodyPr/>
          <a:lstStyle/>
          <a:p>
            <a:fld id="{EA1FECB3-5505-455A-99D1-3B97C611F4BB}" type="slidenum">
              <a:rPr lang="en-GB" smtClean="0"/>
              <a:pPr/>
              <a:t>16</a:t>
            </a:fld>
            <a:endParaRPr lang="en-GB" dirty="0"/>
          </a:p>
        </p:txBody>
      </p:sp>
      <p:pic>
        <p:nvPicPr>
          <p:cNvPr id="5" name="Picture 4"/>
          <p:cNvPicPr>
            <a:picLocks noChangeAspect="1"/>
          </p:cNvPicPr>
          <p:nvPr/>
        </p:nvPicPr>
        <p:blipFill>
          <a:blip r:embed="rId2"/>
          <a:stretch>
            <a:fillRect/>
          </a:stretch>
        </p:blipFill>
        <p:spPr>
          <a:xfrm>
            <a:off x="7515660" y="1349115"/>
            <a:ext cx="4431501" cy="5508884"/>
          </a:xfrm>
          <a:prstGeom prst="rect">
            <a:avLst/>
          </a:prstGeom>
        </p:spPr>
      </p:pic>
    </p:spTree>
    <p:extLst>
      <p:ext uri="{BB962C8B-B14F-4D97-AF65-F5344CB8AC3E}">
        <p14:creationId xmlns:p14="http://schemas.microsoft.com/office/powerpoint/2010/main" xmlns="" val="5214254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Pipeline Hazards/Problems</a:t>
            </a:r>
            <a:endParaRPr lang="en-GB" dirty="0"/>
          </a:p>
        </p:txBody>
      </p:sp>
      <p:sp>
        <p:nvSpPr>
          <p:cNvPr id="3" name="Content Placeholder 2"/>
          <p:cNvSpPr>
            <a:spLocks noGrp="1"/>
          </p:cNvSpPr>
          <p:nvPr>
            <p:ph idx="1"/>
          </p:nvPr>
        </p:nvSpPr>
        <p:spPr/>
        <p:txBody>
          <a:bodyPr>
            <a:normAutofit/>
          </a:bodyPr>
          <a:lstStyle/>
          <a:p>
            <a:pPr algn="just"/>
            <a:r>
              <a:rPr lang="en-GB" dirty="0" smtClean="0"/>
              <a:t>Limits to Pipelining, </a:t>
            </a:r>
            <a:r>
              <a:rPr lang="en-GB" u="sng" dirty="0" smtClean="0"/>
              <a:t>Hazards</a:t>
            </a:r>
            <a:r>
              <a:rPr lang="en-GB" dirty="0" smtClean="0"/>
              <a:t> prevent next instruction from executing during its designated clock cycles.</a:t>
            </a:r>
          </a:p>
          <a:p>
            <a:pPr marL="514350" indent="-514350" algn="just">
              <a:buFont typeface="+mj-lt"/>
              <a:buAutoNum type="arabicPeriod"/>
            </a:pPr>
            <a:r>
              <a:rPr lang="en-GB" dirty="0" smtClean="0"/>
              <a:t>  </a:t>
            </a:r>
            <a:r>
              <a:rPr lang="en-GB" u="sng" dirty="0" smtClean="0"/>
              <a:t>Structural hazards</a:t>
            </a:r>
            <a:r>
              <a:rPr lang="en-GB" dirty="0" smtClean="0"/>
              <a:t>: Hardware cannot support some combination of instructions (single processor will limit to machine level parallelism). </a:t>
            </a:r>
          </a:p>
          <a:p>
            <a:pPr marL="514350" indent="-514350" algn="just">
              <a:buFont typeface="+mj-lt"/>
              <a:buAutoNum type="arabicPeriod"/>
            </a:pPr>
            <a:r>
              <a:rPr lang="en-GB" u="sng" dirty="0" smtClean="0"/>
              <a:t>Control hazards</a:t>
            </a:r>
            <a:r>
              <a:rPr lang="en-GB" dirty="0" smtClean="0"/>
              <a:t>: Pipelining of branches causes later instruction fetches to wait for the result of the branch. (limited ILP)</a:t>
            </a:r>
          </a:p>
          <a:p>
            <a:pPr marL="514350" indent="-514350" algn="just">
              <a:buFont typeface="+mj-lt"/>
              <a:buAutoNum type="arabicPeriod"/>
            </a:pPr>
            <a:r>
              <a:rPr lang="en-GB" dirty="0" smtClean="0"/>
              <a:t> </a:t>
            </a:r>
            <a:r>
              <a:rPr lang="en-GB" u="sng" dirty="0" smtClean="0"/>
              <a:t>Data hazards</a:t>
            </a:r>
            <a:r>
              <a:rPr lang="en-GB" dirty="0" smtClean="0"/>
              <a:t>: Instruction depends on result of prior instruction still in the pipeline (data dependency).</a:t>
            </a:r>
          </a:p>
          <a:p>
            <a:pPr algn="just">
              <a:buFont typeface="Wingdings" panose="05000000000000000000" pitchFamily="2" charset="2"/>
              <a:buChar char="Ø"/>
            </a:pPr>
            <a:r>
              <a:rPr lang="en-GB" dirty="0" smtClean="0"/>
              <a:t> These might result in pipeline ‘stalls’ or ‘bubbles’ in the pipeline.</a:t>
            </a:r>
            <a:endParaRPr lang="en-GB" u="sng" dirty="0"/>
          </a:p>
        </p:txBody>
      </p:sp>
      <p:sp>
        <p:nvSpPr>
          <p:cNvPr id="4" name="Slide Number Placeholder 3"/>
          <p:cNvSpPr>
            <a:spLocks noGrp="1"/>
          </p:cNvSpPr>
          <p:nvPr>
            <p:ph type="sldNum" sz="quarter" idx="12"/>
          </p:nvPr>
        </p:nvSpPr>
        <p:spPr/>
        <p:txBody>
          <a:bodyPr/>
          <a:lstStyle/>
          <a:p>
            <a:fld id="{EA1FECB3-5505-455A-99D1-3B97C611F4BB}" type="slidenum">
              <a:rPr lang="en-GB" smtClean="0"/>
              <a:pPr/>
              <a:t>17</a:t>
            </a:fld>
            <a:endParaRPr lang="en-GB"/>
          </a:p>
        </p:txBody>
      </p:sp>
    </p:spTree>
    <p:extLst>
      <p:ext uri="{BB962C8B-B14F-4D97-AF65-F5344CB8AC3E}">
        <p14:creationId xmlns:p14="http://schemas.microsoft.com/office/powerpoint/2010/main" xmlns="" val="28692876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Preparatory Questions (Pipelining)</a:t>
            </a:r>
            <a:endParaRPr lang="en-GB" dirty="0"/>
          </a:p>
        </p:txBody>
      </p:sp>
      <p:sp>
        <p:nvSpPr>
          <p:cNvPr id="3" name="Content Placeholder 2"/>
          <p:cNvSpPr>
            <a:spLocks noGrp="1"/>
          </p:cNvSpPr>
          <p:nvPr>
            <p:ph idx="1"/>
          </p:nvPr>
        </p:nvSpPr>
        <p:spPr/>
        <p:txBody>
          <a:bodyPr/>
          <a:lstStyle/>
          <a:p>
            <a:pPr marL="0" indent="0" algn="just">
              <a:buNone/>
            </a:pPr>
            <a:r>
              <a:rPr lang="en-GB" b="1" dirty="0" smtClean="0"/>
              <a:t>Q1. </a:t>
            </a:r>
            <a:r>
              <a:rPr lang="en-GB" b="1" dirty="0"/>
              <a:t>What is the ‘instruction pipelining’? How can we pipeline instructions? </a:t>
            </a:r>
            <a:endParaRPr lang="en-GB" b="1" dirty="0" smtClean="0"/>
          </a:p>
          <a:p>
            <a:pPr marL="0" indent="0" algn="just">
              <a:buNone/>
            </a:pPr>
            <a:r>
              <a:rPr lang="en-GB" b="1" dirty="0" smtClean="0"/>
              <a:t>Q2. </a:t>
            </a:r>
            <a:r>
              <a:rPr lang="en-GB" b="1" dirty="0"/>
              <a:t>In a six-stage pipelined processor, how many instructions can be executed in 18 clock cycles? </a:t>
            </a:r>
            <a:endParaRPr lang="en-GB" b="1" dirty="0" smtClean="0"/>
          </a:p>
          <a:p>
            <a:pPr marL="0" indent="0" algn="just">
              <a:buNone/>
            </a:pPr>
            <a:r>
              <a:rPr lang="en-GB" b="1" dirty="0" smtClean="0"/>
              <a:t>Q3. </a:t>
            </a:r>
            <a:r>
              <a:rPr lang="en-GB" b="1" dirty="0"/>
              <a:t>What is a ‘superscalar’ pipeline? How does it improve processor performance? </a:t>
            </a:r>
            <a:endParaRPr lang="en-GB" b="1" dirty="0" smtClean="0"/>
          </a:p>
          <a:p>
            <a:pPr marL="0" indent="0" algn="just">
              <a:buNone/>
            </a:pPr>
            <a:r>
              <a:rPr lang="en-GB" b="1" dirty="0" smtClean="0"/>
              <a:t>Q4. What is a ‘</a:t>
            </a:r>
            <a:r>
              <a:rPr lang="en-GB" b="1" dirty="0" err="1" smtClean="0"/>
              <a:t>superpipeline</a:t>
            </a:r>
            <a:r>
              <a:rPr lang="en-GB" b="1" dirty="0" smtClean="0"/>
              <a:t>’? How does it differ from a normal pipeline?</a:t>
            </a:r>
          </a:p>
          <a:p>
            <a:pPr marL="0" indent="0" algn="just">
              <a:buNone/>
            </a:pPr>
            <a:r>
              <a:rPr lang="en-GB" b="1" dirty="0" smtClean="0"/>
              <a:t>Q5. What are the ‘hazards’ to pipelining?</a:t>
            </a:r>
            <a:endParaRPr lang="en-GB" dirty="0"/>
          </a:p>
        </p:txBody>
      </p:sp>
      <p:sp>
        <p:nvSpPr>
          <p:cNvPr id="4" name="Slide Number Placeholder 3"/>
          <p:cNvSpPr>
            <a:spLocks noGrp="1"/>
          </p:cNvSpPr>
          <p:nvPr>
            <p:ph type="sldNum" sz="quarter" idx="12"/>
          </p:nvPr>
        </p:nvSpPr>
        <p:spPr/>
        <p:txBody>
          <a:bodyPr/>
          <a:lstStyle/>
          <a:p>
            <a:fld id="{EA1FECB3-5505-455A-99D1-3B97C611F4BB}" type="slidenum">
              <a:rPr lang="en-GB" smtClean="0"/>
              <a:pPr/>
              <a:t>18</a:t>
            </a:fld>
            <a:endParaRPr lang="en-GB"/>
          </a:p>
        </p:txBody>
      </p:sp>
    </p:spTree>
    <p:extLst>
      <p:ext uri="{BB962C8B-B14F-4D97-AF65-F5344CB8AC3E}">
        <p14:creationId xmlns:p14="http://schemas.microsoft.com/office/powerpoint/2010/main" xmlns="" val="14566024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Parallelism</a:t>
            </a:r>
            <a:endParaRPr lang="en-GB" dirty="0"/>
          </a:p>
        </p:txBody>
      </p:sp>
      <p:sp>
        <p:nvSpPr>
          <p:cNvPr id="3" name="Content Placeholder 2"/>
          <p:cNvSpPr>
            <a:spLocks noGrp="1"/>
          </p:cNvSpPr>
          <p:nvPr>
            <p:ph idx="1"/>
          </p:nvPr>
        </p:nvSpPr>
        <p:spPr/>
        <p:txBody>
          <a:bodyPr>
            <a:normAutofit/>
          </a:bodyPr>
          <a:lstStyle/>
          <a:p>
            <a:pPr algn="just"/>
            <a:r>
              <a:rPr lang="en-GB" dirty="0" smtClean="0"/>
              <a:t>Executing two or more operations at the same time is known as </a:t>
            </a:r>
            <a:r>
              <a:rPr lang="en-GB" b="1" dirty="0" smtClean="0"/>
              <a:t>Parallelism.</a:t>
            </a:r>
            <a:r>
              <a:rPr lang="en-GB" dirty="0" smtClean="0"/>
              <a:t> It is used in ‘high-performance computing’.</a:t>
            </a:r>
            <a:endParaRPr lang="en-GB" b="1" dirty="0" smtClean="0"/>
          </a:p>
          <a:p>
            <a:pPr algn="just"/>
            <a:r>
              <a:rPr lang="en-GB" dirty="0" smtClean="0"/>
              <a:t>In ‘Parallel processing’ the computer does the simultaneous data processing tasks concurrently (at one time).</a:t>
            </a:r>
          </a:p>
          <a:p>
            <a:pPr algn="just"/>
            <a:r>
              <a:rPr lang="en-GB" b="1" u="sng" dirty="0" smtClean="0"/>
              <a:t>Goal of Parallelism</a:t>
            </a:r>
          </a:p>
          <a:p>
            <a:pPr algn="just"/>
            <a:r>
              <a:rPr lang="en-GB" dirty="0" smtClean="0"/>
              <a:t>Parallelism is done to increase the ‘computational speed’ of a computer system.</a:t>
            </a:r>
          </a:p>
          <a:p>
            <a:pPr algn="just"/>
            <a:r>
              <a:rPr lang="en-GB" dirty="0" smtClean="0"/>
              <a:t>It increases the computer’s </a:t>
            </a:r>
            <a:r>
              <a:rPr lang="en-GB" u="sng" dirty="0" smtClean="0"/>
              <a:t>processing capability</a:t>
            </a:r>
            <a:r>
              <a:rPr lang="en-GB" dirty="0" smtClean="0"/>
              <a:t> and increases its </a:t>
            </a:r>
            <a:r>
              <a:rPr lang="en-GB" u="sng" dirty="0" smtClean="0"/>
              <a:t>throughput</a:t>
            </a:r>
            <a:r>
              <a:rPr lang="en-GB" dirty="0" smtClean="0"/>
              <a:t>, ‘the amount of processing during a given interval of time’</a:t>
            </a:r>
            <a:r>
              <a:rPr lang="en-GB" sz="500" b="1" dirty="0" smtClean="0"/>
              <a:t>.</a:t>
            </a:r>
          </a:p>
          <a:p>
            <a:pPr algn="just"/>
            <a:endParaRPr lang="en-GB" b="1" dirty="0" smtClean="0"/>
          </a:p>
        </p:txBody>
      </p:sp>
      <p:sp>
        <p:nvSpPr>
          <p:cNvPr id="4" name="TextBox 3"/>
          <p:cNvSpPr txBox="1"/>
          <p:nvPr/>
        </p:nvSpPr>
        <p:spPr>
          <a:xfrm>
            <a:off x="11108220" y="5486400"/>
            <a:ext cx="245580" cy="369332"/>
          </a:xfrm>
          <a:prstGeom prst="rect">
            <a:avLst/>
          </a:prstGeom>
          <a:noFill/>
        </p:spPr>
        <p:txBody>
          <a:bodyPr wrap="none" rtlCol="0">
            <a:spAutoFit/>
          </a:bodyPr>
          <a:lstStyle/>
          <a:p>
            <a:r>
              <a:rPr lang="en-GB" b="1" dirty="0" smtClean="0"/>
              <a:t>.</a:t>
            </a:r>
            <a:endParaRPr lang="en-GB" b="1" dirty="0"/>
          </a:p>
        </p:txBody>
      </p:sp>
      <p:sp>
        <p:nvSpPr>
          <p:cNvPr id="5" name="Slide Number Placeholder 4"/>
          <p:cNvSpPr>
            <a:spLocks noGrp="1"/>
          </p:cNvSpPr>
          <p:nvPr>
            <p:ph type="sldNum" sz="quarter" idx="12"/>
          </p:nvPr>
        </p:nvSpPr>
        <p:spPr/>
        <p:txBody>
          <a:bodyPr/>
          <a:lstStyle/>
          <a:p>
            <a:fld id="{0E634311-921B-41F2-8118-78493D1542A9}" type="slidenum">
              <a:rPr lang="en-GB" smtClean="0"/>
              <a:pPr/>
              <a:t>19</a:t>
            </a:fld>
            <a:endParaRPr lang="en-GB"/>
          </a:p>
        </p:txBody>
      </p:sp>
    </p:spTree>
    <p:extLst>
      <p:ext uri="{BB962C8B-B14F-4D97-AF65-F5344CB8AC3E}">
        <p14:creationId xmlns:p14="http://schemas.microsoft.com/office/powerpoint/2010/main" xmlns="" val="8751105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Topics to Cover</a:t>
            </a:r>
            <a:endParaRPr lang="en-GB" dirty="0"/>
          </a:p>
        </p:txBody>
      </p:sp>
      <p:sp>
        <p:nvSpPr>
          <p:cNvPr id="3" name="Content Placeholder 2"/>
          <p:cNvSpPr>
            <a:spLocks noGrp="1"/>
          </p:cNvSpPr>
          <p:nvPr>
            <p:ph idx="1"/>
          </p:nvPr>
        </p:nvSpPr>
        <p:spPr>
          <a:xfrm>
            <a:off x="838200" y="1825625"/>
            <a:ext cx="5235054" cy="4351338"/>
          </a:xfrm>
        </p:spPr>
        <p:txBody>
          <a:bodyPr>
            <a:normAutofit/>
          </a:bodyPr>
          <a:lstStyle/>
          <a:p>
            <a:pPr>
              <a:buFont typeface="Wingdings" panose="05000000000000000000" pitchFamily="2" charset="2"/>
              <a:buChar char="Ø"/>
            </a:pPr>
            <a:r>
              <a:rPr lang="en-GB" dirty="0" smtClean="0"/>
              <a:t>‘Organizational techniques’ to Improve Processor Speed</a:t>
            </a:r>
          </a:p>
          <a:p>
            <a:r>
              <a:rPr lang="en-GB" dirty="0" smtClean="0"/>
              <a:t>Pipelining</a:t>
            </a:r>
          </a:p>
          <a:p>
            <a:r>
              <a:rPr lang="en-GB" dirty="0" smtClean="0"/>
              <a:t>Superscalar</a:t>
            </a:r>
          </a:p>
          <a:p>
            <a:r>
              <a:rPr lang="en-GB" dirty="0" smtClean="0"/>
              <a:t>Super-pipeline</a:t>
            </a:r>
          </a:p>
          <a:p>
            <a:endParaRPr lang="en-GB" dirty="0"/>
          </a:p>
        </p:txBody>
      </p:sp>
      <p:sp>
        <p:nvSpPr>
          <p:cNvPr id="4" name="Content Placeholder 2"/>
          <p:cNvSpPr txBox="1">
            <a:spLocks/>
          </p:cNvSpPr>
          <p:nvPr/>
        </p:nvSpPr>
        <p:spPr>
          <a:xfrm>
            <a:off x="5740021" y="1825625"/>
            <a:ext cx="523505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b="1" dirty="0" smtClean="0"/>
              <a:t>Parallelism</a:t>
            </a:r>
          </a:p>
          <a:p>
            <a:r>
              <a:rPr lang="en-GB" dirty="0" smtClean="0"/>
              <a:t>Instruction-level parallelism (ILP)</a:t>
            </a:r>
          </a:p>
          <a:p>
            <a:pPr>
              <a:buFont typeface="Wingdings" panose="05000000000000000000" pitchFamily="2" charset="2"/>
              <a:buChar char="Ø"/>
            </a:pPr>
            <a:r>
              <a:rPr lang="en-GB" dirty="0" smtClean="0"/>
              <a:t>Pipelining</a:t>
            </a:r>
          </a:p>
          <a:p>
            <a:pPr>
              <a:buFont typeface="Wingdings" panose="05000000000000000000" pitchFamily="2" charset="2"/>
              <a:buChar char="Ø"/>
            </a:pPr>
            <a:r>
              <a:rPr lang="en-GB" dirty="0" smtClean="0"/>
              <a:t>Superscalar</a:t>
            </a:r>
          </a:p>
          <a:p>
            <a:r>
              <a:rPr lang="en-GB" dirty="0" smtClean="0"/>
              <a:t>Machine-level parallelism</a:t>
            </a:r>
          </a:p>
          <a:p>
            <a:pPr>
              <a:buFont typeface="Wingdings" panose="05000000000000000000" pitchFamily="2" charset="2"/>
              <a:buChar char="Ø"/>
            </a:pPr>
            <a:r>
              <a:rPr lang="en-GB" dirty="0" smtClean="0"/>
              <a:t>Multicore systems</a:t>
            </a:r>
          </a:p>
          <a:p>
            <a:pPr>
              <a:buFont typeface="Wingdings" panose="05000000000000000000" pitchFamily="2" charset="2"/>
              <a:buChar char="Ø"/>
            </a:pPr>
            <a:r>
              <a:rPr lang="en-GB" dirty="0" smtClean="0"/>
              <a:t>Cluster Computers</a:t>
            </a:r>
          </a:p>
          <a:p>
            <a:pPr>
              <a:buFont typeface="Wingdings" panose="05000000000000000000" pitchFamily="2" charset="2"/>
              <a:buChar char="v"/>
            </a:pPr>
            <a:r>
              <a:rPr lang="en-GB" dirty="0" smtClean="0"/>
              <a:t>Flynn’s Taxonomy of Computers</a:t>
            </a:r>
          </a:p>
          <a:p>
            <a:endParaRPr lang="en-GB" dirty="0"/>
          </a:p>
        </p:txBody>
      </p:sp>
      <p:sp>
        <p:nvSpPr>
          <p:cNvPr id="6" name="Slide Number Placeholder 5"/>
          <p:cNvSpPr>
            <a:spLocks noGrp="1"/>
          </p:cNvSpPr>
          <p:nvPr>
            <p:ph type="sldNum" sz="quarter" idx="12"/>
          </p:nvPr>
        </p:nvSpPr>
        <p:spPr/>
        <p:txBody>
          <a:bodyPr/>
          <a:lstStyle/>
          <a:p>
            <a:fld id="{D56CBF62-AB18-4B1D-80D7-3CEFC943FCE5}" type="slidenum">
              <a:rPr lang="en-GB" smtClean="0"/>
              <a:pPr/>
              <a:t>2</a:t>
            </a:fld>
            <a:endParaRPr lang="en-GB"/>
          </a:p>
        </p:txBody>
      </p:sp>
    </p:spTree>
    <p:extLst>
      <p:ext uri="{BB962C8B-B14F-4D97-AF65-F5344CB8AC3E}">
        <p14:creationId xmlns:p14="http://schemas.microsoft.com/office/powerpoint/2010/main" xmlns="" val="7035027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Types of ‘Parallelism’</a:t>
            </a:r>
            <a:endParaRPr lang="en-GB" dirty="0"/>
          </a:p>
        </p:txBody>
      </p:sp>
      <p:sp>
        <p:nvSpPr>
          <p:cNvPr id="3" name="Content Placeholder 2"/>
          <p:cNvSpPr>
            <a:spLocks noGrp="1"/>
          </p:cNvSpPr>
          <p:nvPr>
            <p:ph idx="1"/>
          </p:nvPr>
        </p:nvSpPr>
        <p:spPr/>
        <p:txBody>
          <a:bodyPr/>
          <a:lstStyle/>
          <a:p>
            <a:pPr algn="just"/>
            <a:r>
              <a:rPr lang="en-GB" u="sng" dirty="0" smtClean="0"/>
              <a:t>Parallelism</a:t>
            </a:r>
            <a:r>
              <a:rPr lang="en-GB" dirty="0" smtClean="0"/>
              <a:t> can be of two types:</a:t>
            </a:r>
          </a:p>
          <a:p>
            <a:pPr marL="514350" indent="-514350" algn="just">
              <a:buAutoNum type="arabicParenR"/>
            </a:pPr>
            <a:r>
              <a:rPr lang="en-GB" u="sng" dirty="0" smtClean="0"/>
              <a:t>Instruction Level Parallelism</a:t>
            </a:r>
            <a:r>
              <a:rPr lang="en-GB" dirty="0" smtClean="0"/>
              <a:t> (ILP) (Parallelism in Software)</a:t>
            </a:r>
          </a:p>
          <a:p>
            <a:pPr marL="571500" indent="-571500" algn="just">
              <a:buFont typeface="+mj-lt"/>
              <a:buAutoNum type="romanLcPeriod"/>
            </a:pPr>
            <a:r>
              <a:rPr lang="en-GB" dirty="0" smtClean="0"/>
              <a:t>Pipelining</a:t>
            </a:r>
          </a:p>
          <a:p>
            <a:pPr marL="571500" indent="-571500" algn="just">
              <a:buFont typeface="+mj-lt"/>
              <a:buAutoNum type="romanLcPeriod"/>
            </a:pPr>
            <a:r>
              <a:rPr lang="en-GB" dirty="0" smtClean="0"/>
              <a:t>Superscalar</a:t>
            </a:r>
          </a:p>
          <a:p>
            <a:pPr marL="514350" indent="-514350" algn="just">
              <a:buFont typeface="+mj-lt"/>
              <a:buAutoNum type="arabicParenR" startAt="2"/>
            </a:pPr>
            <a:r>
              <a:rPr lang="en-GB" u="sng" dirty="0" smtClean="0"/>
              <a:t>Machine Parallelism</a:t>
            </a:r>
            <a:r>
              <a:rPr lang="en-GB" dirty="0" smtClean="0"/>
              <a:t> (Parallelism in Hardware)</a:t>
            </a:r>
          </a:p>
          <a:p>
            <a:pPr marL="571500" indent="-571500" algn="just">
              <a:buFont typeface="+mj-lt"/>
              <a:buAutoNum type="romanLcPeriod"/>
            </a:pPr>
            <a:r>
              <a:rPr lang="en-GB" dirty="0" smtClean="0"/>
              <a:t>Multi-core processors</a:t>
            </a:r>
          </a:p>
          <a:p>
            <a:pPr marL="571500" indent="-571500" algn="just">
              <a:buFont typeface="+mj-lt"/>
              <a:buAutoNum type="romanLcPeriod"/>
            </a:pPr>
            <a:r>
              <a:rPr lang="en-GB" dirty="0" smtClean="0"/>
              <a:t>Multi-computers (Clusters)</a:t>
            </a:r>
          </a:p>
          <a:p>
            <a:endParaRPr lang="en-GB" dirty="0"/>
          </a:p>
        </p:txBody>
      </p:sp>
      <p:sp>
        <p:nvSpPr>
          <p:cNvPr id="4" name="Slide Number Placeholder 3"/>
          <p:cNvSpPr>
            <a:spLocks noGrp="1"/>
          </p:cNvSpPr>
          <p:nvPr>
            <p:ph type="sldNum" sz="quarter" idx="12"/>
          </p:nvPr>
        </p:nvSpPr>
        <p:spPr/>
        <p:txBody>
          <a:bodyPr/>
          <a:lstStyle/>
          <a:p>
            <a:fld id="{0E634311-921B-41F2-8118-78493D1542A9}" type="slidenum">
              <a:rPr lang="en-GB" smtClean="0"/>
              <a:pPr/>
              <a:t>20</a:t>
            </a:fld>
            <a:endParaRPr lang="en-GB"/>
          </a:p>
        </p:txBody>
      </p:sp>
      <p:sp>
        <p:nvSpPr>
          <p:cNvPr id="5" name="TextBox 4"/>
          <p:cNvSpPr txBox="1"/>
          <p:nvPr/>
        </p:nvSpPr>
        <p:spPr>
          <a:xfrm>
            <a:off x="3384644" y="3152632"/>
            <a:ext cx="1844544" cy="369332"/>
          </a:xfrm>
          <a:prstGeom prst="rect">
            <a:avLst/>
          </a:prstGeom>
          <a:noFill/>
        </p:spPr>
        <p:txBody>
          <a:bodyPr wrap="none" rtlCol="0">
            <a:spAutoFit/>
          </a:bodyPr>
          <a:lstStyle/>
          <a:p>
            <a:r>
              <a:rPr lang="en-GB" b="1" dirty="0" smtClean="0"/>
              <a:t>For </a:t>
            </a:r>
            <a:r>
              <a:rPr lang="en-GB" b="1" dirty="0" err="1" smtClean="0"/>
              <a:t>uni</a:t>
            </a:r>
            <a:r>
              <a:rPr lang="en-GB" b="1" dirty="0" smtClean="0"/>
              <a:t>-processor</a:t>
            </a:r>
            <a:endParaRPr lang="en-GB" b="1" dirty="0"/>
          </a:p>
        </p:txBody>
      </p:sp>
      <p:sp>
        <p:nvSpPr>
          <p:cNvPr id="6" name="Rectangle 5"/>
          <p:cNvSpPr/>
          <p:nvPr/>
        </p:nvSpPr>
        <p:spPr>
          <a:xfrm>
            <a:off x="3053458" y="2829467"/>
            <a:ext cx="426720" cy="1015663"/>
          </a:xfrm>
          <a:prstGeom prst="rect">
            <a:avLst/>
          </a:prstGeom>
          <a:noFill/>
        </p:spPr>
        <p:txBody>
          <a:bodyPr wrap="none" lIns="91440" tIns="45720" rIns="91440" bIns="45720">
            <a:spAutoFit/>
          </a:bodyPr>
          <a:lstStyle/>
          <a:p>
            <a:pPr algn="ctr"/>
            <a:r>
              <a:rPr lang="en-US" sz="6000" b="0" cap="none" spc="0" dirty="0" smtClean="0">
                <a:ln w="0"/>
                <a:solidFill>
                  <a:schemeClr val="tx1"/>
                </a:solidFill>
                <a:effectLst>
                  <a:outerShdw blurRad="38100" dist="19050" dir="2700000" algn="tl" rotWithShape="0">
                    <a:schemeClr val="dk1">
                      <a:alpha val="40000"/>
                    </a:schemeClr>
                  </a:outerShdw>
                </a:effectLst>
              </a:rPr>
              <a:t>}</a:t>
            </a:r>
            <a:endParaRPr lang="en-US" sz="6000" b="0" cap="none" spc="0" dirty="0">
              <a:ln w="0"/>
              <a:solidFill>
                <a:schemeClr val="tx1"/>
              </a:solidFill>
              <a:effectLst>
                <a:outerShdw blurRad="38100" dist="19050" dir="2700000" algn="tl" rotWithShape="0">
                  <a:schemeClr val="dk1">
                    <a:alpha val="40000"/>
                  </a:schemeClr>
                </a:outerShdw>
              </a:effectLst>
            </a:endParaRPr>
          </a:p>
        </p:txBody>
      </p:sp>
      <p:sp>
        <p:nvSpPr>
          <p:cNvPr id="7" name="Rectangle 6"/>
          <p:cNvSpPr/>
          <p:nvPr/>
        </p:nvSpPr>
        <p:spPr>
          <a:xfrm>
            <a:off x="5334909" y="4346644"/>
            <a:ext cx="426720" cy="1015663"/>
          </a:xfrm>
          <a:prstGeom prst="rect">
            <a:avLst/>
          </a:prstGeom>
          <a:noFill/>
        </p:spPr>
        <p:txBody>
          <a:bodyPr wrap="none" lIns="91440" tIns="45720" rIns="91440" bIns="45720">
            <a:spAutoFit/>
          </a:bodyPr>
          <a:lstStyle/>
          <a:p>
            <a:pPr algn="ctr"/>
            <a:r>
              <a:rPr lang="en-US" sz="6000" b="0" cap="none" spc="0" dirty="0" smtClean="0">
                <a:ln w="0"/>
                <a:solidFill>
                  <a:schemeClr val="tx1"/>
                </a:solidFill>
                <a:effectLst>
                  <a:outerShdw blurRad="38100" dist="19050" dir="2700000" algn="tl" rotWithShape="0">
                    <a:schemeClr val="dk1">
                      <a:alpha val="40000"/>
                    </a:schemeClr>
                  </a:outerShdw>
                </a:effectLst>
              </a:rPr>
              <a:t>}</a:t>
            </a:r>
            <a:endParaRPr lang="en-US" sz="6000" b="0" cap="none" spc="0" dirty="0">
              <a:ln w="0"/>
              <a:solidFill>
                <a:schemeClr val="tx1"/>
              </a:solidFill>
              <a:effectLst>
                <a:outerShdw blurRad="38100" dist="19050" dir="2700000" algn="tl" rotWithShape="0">
                  <a:schemeClr val="dk1">
                    <a:alpha val="40000"/>
                  </a:schemeClr>
                </a:outerShdw>
              </a:effectLst>
            </a:endParaRPr>
          </a:p>
        </p:txBody>
      </p:sp>
      <p:sp>
        <p:nvSpPr>
          <p:cNvPr id="8" name="TextBox 7"/>
          <p:cNvSpPr txBox="1"/>
          <p:nvPr/>
        </p:nvSpPr>
        <p:spPr>
          <a:xfrm>
            <a:off x="5761629" y="4669809"/>
            <a:ext cx="2133469" cy="369332"/>
          </a:xfrm>
          <a:prstGeom prst="rect">
            <a:avLst/>
          </a:prstGeom>
          <a:noFill/>
        </p:spPr>
        <p:txBody>
          <a:bodyPr wrap="none" rtlCol="0">
            <a:spAutoFit/>
          </a:bodyPr>
          <a:lstStyle/>
          <a:p>
            <a:r>
              <a:rPr lang="en-GB" b="1" dirty="0" smtClean="0"/>
              <a:t>For multi-processors</a:t>
            </a:r>
            <a:endParaRPr lang="en-GB" b="1" dirty="0"/>
          </a:p>
        </p:txBody>
      </p:sp>
    </p:spTree>
    <p:extLst>
      <p:ext uri="{BB962C8B-B14F-4D97-AF65-F5344CB8AC3E}">
        <p14:creationId xmlns:p14="http://schemas.microsoft.com/office/powerpoint/2010/main" xmlns="" val="18289421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 Instruction Level Parallelism (ILP)</a:t>
            </a:r>
            <a:endParaRPr lang="en-GB" dirty="0"/>
          </a:p>
        </p:txBody>
      </p:sp>
      <p:sp>
        <p:nvSpPr>
          <p:cNvPr id="3" name="Content Placeholder 2"/>
          <p:cNvSpPr>
            <a:spLocks noGrp="1"/>
          </p:cNvSpPr>
          <p:nvPr>
            <p:ph idx="1"/>
          </p:nvPr>
        </p:nvSpPr>
        <p:spPr>
          <a:xfrm>
            <a:off x="838200" y="1690688"/>
            <a:ext cx="10515600" cy="4629767"/>
          </a:xfrm>
        </p:spPr>
        <p:txBody>
          <a:bodyPr>
            <a:normAutofit/>
          </a:bodyPr>
          <a:lstStyle/>
          <a:p>
            <a:pPr algn="just"/>
            <a:r>
              <a:rPr lang="en-GB" b="1" dirty="0" smtClean="0"/>
              <a:t>Instruction-level parallelism</a:t>
            </a:r>
            <a:r>
              <a:rPr lang="en-GB" dirty="0" smtClean="0"/>
              <a:t> exists when instructions in a sequence are </a:t>
            </a:r>
            <a:r>
              <a:rPr lang="en-GB" u="sng" dirty="0" smtClean="0"/>
              <a:t>independent</a:t>
            </a:r>
            <a:r>
              <a:rPr lang="en-GB" dirty="0" smtClean="0"/>
              <a:t> and thus can be executed in parallel by overlapping.</a:t>
            </a:r>
          </a:p>
          <a:p>
            <a:pPr algn="just"/>
            <a:r>
              <a:rPr lang="en-GB" dirty="0" smtClean="0"/>
              <a:t>As an example of the concept of ILP, consider the following two codes</a:t>
            </a:r>
            <a:r>
              <a:rPr lang="en-GB" sz="2400" dirty="0" smtClean="0"/>
              <a:t>:</a:t>
            </a:r>
          </a:p>
          <a:p>
            <a:pPr algn="just"/>
            <a:endParaRPr lang="en-GB" dirty="0"/>
          </a:p>
          <a:p>
            <a:pPr algn="just"/>
            <a:endParaRPr lang="en-GB" dirty="0" smtClean="0"/>
          </a:p>
          <a:p>
            <a:pPr algn="just"/>
            <a:r>
              <a:rPr lang="en-GB" dirty="0" smtClean="0"/>
              <a:t>The three instructions on the left are independent, and in theory all three can be executed in parallel.</a:t>
            </a:r>
          </a:p>
          <a:p>
            <a:pPr algn="just"/>
            <a:r>
              <a:rPr lang="en-GB" dirty="0" smtClean="0"/>
              <a:t>In contrast the three instruction on the right can not be executed in parallel because the second instruction uses the result of the first, and the third instruction uses the result of the second.</a:t>
            </a:r>
          </a:p>
          <a:p>
            <a:pPr algn="just"/>
            <a:endParaRPr lang="en-GB" b="1" dirty="0"/>
          </a:p>
        </p:txBody>
      </p:sp>
      <p:sp>
        <p:nvSpPr>
          <p:cNvPr id="4" name="Slide Number Placeholder 3"/>
          <p:cNvSpPr>
            <a:spLocks noGrp="1"/>
          </p:cNvSpPr>
          <p:nvPr>
            <p:ph type="sldNum" sz="quarter" idx="12"/>
          </p:nvPr>
        </p:nvSpPr>
        <p:spPr/>
        <p:txBody>
          <a:bodyPr/>
          <a:lstStyle/>
          <a:p>
            <a:fld id="{0E634311-921B-41F2-8118-78493D1542A9}" type="slidenum">
              <a:rPr lang="en-GB" smtClean="0"/>
              <a:pPr/>
              <a:t>21</a:t>
            </a:fld>
            <a:endParaRPr lang="en-GB"/>
          </a:p>
        </p:txBody>
      </p:sp>
      <p:pic>
        <p:nvPicPr>
          <p:cNvPr id="5" name="Picture 4"/>
          <p:cNvPicPr>
            <a:picLocks noChangeAspect="1"/>
          </p:cNvPicPr>
          <p:nvPr/>
        </p:nvPicPr>
        <p:blipFill>
          <a:blip r:embed="rId2"/>
          <a:stretch>
            <a:fillRect/>
          </a:stretch>
        </p:blipFill>
        <p:spPr>
          <a:xfrm>
            <a:off x="3281576" y="3111785"/>
            <a:ext cx="5628848" cy="998465"/>
          </a:xfrm>
          <a:prstGeom prst="rect">
            <a:avLst/>
          </a:prstGeom>
        </p:spPr>
      </p:pic>
      <p:cxnSp>
        <p:nvCxnSpPr>
          <p:cNvPr id="7" name="Straight Connector 6"/>
          <p:cNvCxnSpPr/>
          <p:nvPr/>
        </p:nvCxnSpPr>
        <p:spPr>
          <a:xfrm>
            <a:off x="6096000" y="3111785"/>
            <a:ext cx="0" cy="9984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3617069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Instruction Level Parallelism (ILP)</a:t>
            </a:r>
            <a:endParaRPr lang="en-GB" dirty="0"/>
          </a:p>
        </p:txBody>
      </p:sp>
      <p:sp>
        <p:nvSpPr>
          <p:cNvPr id="3" name="Content Placeholder 2"/>
          <p:cNvSpPr>
            <a:spLocks noGrp="1"/>
          </p:cNvSpPr>
          <p:nvPr>
            <p:ph idx="1"/>
          </p:nvPr>
        </p:nvSpPr>
        <p:spPr/>
        <p:txBody>
          <a:bodyPr>
            <a:normAutofit/>
          </a:bodyPr>
          <a:lstStyle/>
          <a:p>
            <a:pPr algn="just"/>
            <a:r>
              <a:rPr lang="en-GB" b="1" dirty="0" smtClean="0"/>
              <a:t>Instruction-level parallelism</a:t>
            </a:r>
            <a:r>
              <a:rPr lang="en-GB" dirty="0" smtClean="0"/>
              <a:t> </a:t>
            </a:r>
            <a:r>
              <a:rPr lang="en-GB" b="1" dirty="0" smtClean="0"/>
              <a:t>(ILP):</a:t>
            </a:r>
            <a:r>
              <a:rPr lang="en-GB" dirty="0" smtClean="0"/>
              <a:t> is a measure of how many of the operations in a </a:t>
            </a:r>
            <a:r>
              <a:rPr lang="en-GB" u="sng" dirty="0" smtClean="0"/>
              <a:t>computer program</a:t>
            </a:r>
            <a:r>
              <a:rPr lang="en-GB" dirty="0" smtClean="0"/>
              <a:t> can be performed simultaneously.</a:t>
            </a:r>
          </a:p>
          <a:p>
            <a:pPr algn="just"/>
            <a:r>
              <a:rPr lang="en-GB" dirty="0" smtClean="0"/>
              <a:t>Micro-architectural techniques that are used to exploit ILP include:</a:t>
            </a:r>
          </a:p>
          <a:p>
            <a:pPr marL="571500" indent="-571500" algn="just">
              <a:buFont typeface="+mj-lt"/>
              <a:buAutoNum type="romanLcPeriod"/>
            </a:pPr>
            <a:r>
              <a:rPr lang="en-GB" b="1" dirty="0" smtClean="0"/>
              <a:t>Instruction pipelining:</a:t>
            </a:r>
            <a:r>
              <a:rPr lang="en-GB" dirty="0" smtClean="0"/>
              <a:t> where the </a:t>
            </a:r>
            <a:r>
              <a:rPr lang="en-GB" u="sng" dirty="0" smtClean="0"/>
              <a:t>execution of multiple instructions</a:t>
            </a:r>
            <a:r>
              <a:rPr lang="en-GB" dirty="0" smtClean="0"/>
              <a:t> can be partially overlapped. </a:t>
            </a:r>
            <a:r>
              <a:rPr lang="en-GB" dirty="0"/>
              <a:t>(You have already studied this</a:t>
            </a:r>
            <a:r>
              <a:rPr lang="en-GB" dirty="0" smtClean="0"/>
              <a:t>)</a:t>
            </a:r>
          </a:p>
          <a:p>
            <a:pPr algn="just"/>
            <a:r>
              <a:rPr lang="en-GB" dirty="0" smtClean="0"/>
              <a:t>In </a:t>
            </a:r>
            <a:r>
              <a:rPr lang="en-GB" b="1" dirty="0" smtClean="0"/>
              <a:t>Pipelining</a:t>
            </a:r>
            <a:r>
              <a:rPr lang="en-GB" dirty="0" smtClean="0"/>
              <a:t>, while an instruction is being executed in the ALU, the next instruction can be read from memory. (overlap fetch &amp; execute)</a:t>
            </a:r>
          </a:p>
          <a:p>
            <a:pPr marL="571500" indent="-571500" algn="just">
              <a:buFont typeface="+mj-lt"/>
              <a:buAutoNum type="romanLcPeriod" startAt="2"/>
            </a:pPr>
            <a:r>
              <a:rPr lang="en-GB" b="1" dirty="0" smtClean="0"/>
              <a:t>Superscalar: </a:t>
            </a:r>
            <a:r>
              <a:rPr lang="en-GB" dirty="0" smtClean="0"/>
              <a:t>execution in which </a:t>
            </a:r>
            <a:r>
              <a:rPr lang="en-GB" u="sng" dirty="0" smtClean="0"/>
              <a:t>multiple execution units</a:t>
            </a:r>
            <a:r>
              <a:rPr lang="en-GB" dirty="0" smtClean="0"/>
              <a:t> are used to execute multiple instructions in parallel. </a:t>
            </a:r>
          </a:p>
          <a:p>
            <a:pPr algn="just"/>
            <a:endParaRPr lang="en-GB" dirty="0"/>
          </a:p>
        </p:txBody>
      </p:sp>
      <p:sp>
        <p:nvSpPr>
          <p:cNvPr id="4" name="Slide Number Placeholder 3"/>
          <p:cNvSpPr>
            <a:spLocks noGrp="1"/>
          </p:cNvSpPr>
          <p:nvPr>
            <p:ph type="sldNum" sz="quarter" idx="12"/>
          </p:nvPr>
        </p:nvSpPr>
        <p:spPr/>
        <p:txBody>
          <a:bodyPr/>
          <a:lstStyle/>
          <a:p>
            <a:fld id="{0E634311-921B-41F2-8118-78493D1542A9}" type="slidenum">
              <a:rPr lang="en-GB" smtClean="0"/>
              <a:pPr/>
              <a:t>22</a:t>
            </a:fld>
            <a:endParaRPr lang="en-GB"/>
          </a:p>
        </p:txBody>
      </p:sp>
    </p:spTree>
    <p:extLst>
      <p:ext uri="{BB962C8B-B14F-4D97-AF65-F5344CB8AC3E}">
        <p14:creationId xmlns:p14="http://schemas.microsoft.com/office/powerpoint/2010/main" xmlns="" val="12120839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ii. Superscalar Approach</a:t>
            </a:r>
            <a:endParaRPr lang="en-GB" dirty="0"/>
          </a:p>
        </p:txBody>
      </p:sp>
      <p:sp>
        <p:nvSpPr>
          <p:cNvPr id="3" name="Content Placeholder 2"/>
          <p:cNvSpPr>
            <a:spLocks noGrp="1"/>
          </p:cNvSpPr>
          <p:nvPr>
            <p:ph idx="1"/>
          </p:nvPr>
        </p:nvSpPr>
        <p:spPr/>
        <p:txBody>
          <a:bodyPr/>
          <a:lstStyle/>
          <a:p>
            <a:pPr algn="just"/>
            <a:r>
              <a:rPr lang="en-GB" dirty="0" smtClean="0"/>
              <a:t>A </a:t>
            </a:r>
            <a:r>
              <a:rPr lang="en-GB" u="sng" dirty="0" smtClean="0"/>
              <a:t>parallel processing</a:t>
            </a:r>
            <a:r>
              <a:rPr lang="en-GB" dirty="0" smtClean="0"/>
              <a:t> system is able to perform concurrent data processing to achieve faster execution time.</a:t>
            </a:r>
          </a:p>
          <a:p>
            <a:pPr algn="just"/>
            <a:r>
              <a:rPr lang="en-GB" dirty="0" smtClean="0"/>
              <a:t>In a </a:t>
            </a:r>
            <a:r>
              <a:rPr lang="en-GB" b="1" dirty="0" smtClean="0"/>
              <a:t>Superscalar </a:t>
            </a:r>
            <a:r>
              <a:rPr lang="en-GB" dirty="0" smtClean="0"/>
              <a:t>computer, the system has </a:t>
            </a:r>
            <a:r>
              <a:rPr lang="en-GB" u="sng" dirty="0" smtClean="0"/>
              <a:t>redundant functional units</a:t>
            </a:r>
            <a:r>
              <a:rPr lang="en-GB" sz="2400" dirty="0" smtClean="0"/>
              <a:t>.</a:t>
            </a:r>
          </a:p>
          <a:p>
            <a:pPr algn="just"/>
            <a:r>
              <a:rPr lang="en-GB" dirty="0" smtClean="0"/>
              <a:t>For example, the system may have two or more ALUs and be able to execute two or more instructions at the same time.</a:t>
            </a:r>
          </a:p>
          <a:p>
            <a:pPr algn="just"/>
            <a:r>
              <a:rPr lang="en-GB" dirty="0" smtClean="0"/>
              <a:t>‘Parallel processing’ is established by distributing the data among the multiple functional units.</a:t>
            </a:r>
          </a:p>
          <a:p>
            <a:pPr algn="just"/>
            <a:r>
              <a:rPr lang="en-GB" dirty="0" smtClean="0"/>
              <a:t>As the amount of hardware increases with parallel processing, and with it, the cost of system increases.</a:t>
            </a:r>
          </a:p>
        </p:txBody>
      </p:sp>
      <p:sp>
        <p:nvSpPr>
          <p:cNvPr id="4" name="Slide Number Placeholder 3"/>
          <p:cNvSpPr>
            <a:spLocks noGrp="1"/>
          </p:cNvSpPr>
          <p:nvPr>
            <p:ph type="sldNum" sz="quarter" idx="12"/>
          </p:nvPr>
        </p:nvSpPr>
        <p:spPr/>
        <p:txBody>
          <a:bodyPr/>
          <a:lstStyle/>
          <a:p>
            <a:fld id="{0E634311-921B-41F2-8118-78493D1542A9}" type="slidenum">
              <a:rPr lang="en-GB" smtClean="0"/>
              <a:pPr/>
              <a:t>23</a:t>
            </a:fld>
            <a:endParaRPr lang="en-GB"/>
          </a:p>
        </p:txBody>
      </p:sp>
    </p:spTree>
    <p:extLst>
      <p:ext uri="{BB962C8B-B14F-4D97-AF65-F5344CB8AC3E}">
        <p14:creationId xmlns:p14="http://schemas.microsoft.com/office/powerpoint/2010/main" xmlns="" val="29686888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800" dirty="0" smtClean="0"/>
              <a:t>Superscalar Processor with Multiple Functional Units</a:t>
            </a:r>
            <a:endParaRPr lang="en-GB" sz="3800" dirty="0"/>
          </a:p>
        </p:txBody>
      </p:sp>
      <p:sp>
        <p:nvSpPr>
          <p:cNvPr id="3" name="Content Placeholder 2"/>
          <p:cNvSpPr>
            <a:spLocks noGrp="1"/>
          </p:cNvSpPr>
          <p:nvPr>
            <p:ph idx="1"/>
          </p:nvPr>
        </p:nvSpPr>
        <p:spPr>
          <a:xfrm>
            <a:off x="838200" y="1825625"/>
            <a:ext cx="10515600" cy="4351338"/>
          </a:xfrm>
        </p:spPr>
        <p:txBody>
          <a:bodyPr/>
          <a:lstStyle/>
          <a:p>
            <a:pPr algn="just"/>
            <a:r>
              <a:rPr lang="en-GB" dirty="0" smtClean="0"/>
              <a:t>For example, the arithmetic, logic, and shift operations can be separated into three units.</a:t>
            </a:r>
          </a:p>
          <a:p>
            <a:pPr algn="just"/>
            <a:endParaRPr lang="en-GB" dirty="0" smtClean="0"/>
          </a:p>
          <a:p>
            <a:pPr algn="just"/>
            <a:r>
              <a:rPr lang="en-GB" dirty="0" smtClean="0"/>
              <a:t>All units are independence of each other, so one number can be shifted while another number is being incremented.</a:t>
            </a:r>
          </a:p>
          <a:p>
            <a:pPr algn="just"/>
            <a:endParaRPr lang="en-GB" dirty="0" smtClean="0"/>
          </a:p>
          <a:p>
            <a:pPr algn="just"/>
            <a:r>
              <a:rPr lang="en-GB" dirty="0" smtClean="0"/>
              <a:t>The operands are diverted to each unit under the supervision of a complex ‘Control Unit’, which coordinates all the activities among the various components.</a:t>
            </a:r>
            <a:endParaRPr lang="en-GB" dirty="0"/>
          </a:p>
        </p:txBody>
      </p:sp>
      <p:sp>
        <p:nvSpPr>
          <p:cNvPr id="4" name="Slide Number Placeholder 3"/>
          <p:cNvSpPr>
            <a:spLocks noGrp="1"/>
          </p:cNvSpPr>
          <p:nvPr>
            <p:ph type="sldNum" sz="quarter" idx="12"/>
          </p:nvPr>
        </p:nvSpPr>
        <p:spPr/>
        <p:txBody>
          <a:bodyPr/>
          <a:lstStyle/>
          <a:p>
            <a:fld id="{0E634311-921B-41F2-8118-78493D1542A9}" type="slidenum">
              <a:rPr lang="en-GB" smtClean="0"/>
              <a:pPr/>
              <a:t>24</a:t>
            </a:fld>
            <a:endParaRPr lang="en-GB"/>
          </a:p>
        </p:txBody>
      </p:sp>
      <p:sp>
        <p:nvSpPr>
          <p:cNvPr id="5" name="TextBox 4"/>
          <p:cNvSpPr txBox="1"/>
          <p:nvPr/>
        </p:nvSpPr>
        <p:spPr>
          <a:xfrm>
            <a:off x="9453280" y="1360665"/>
            <a:ext cx="1900520" cy="369332"/>
          </a:xfrm>
          <a:prstGeom prst="rect">
            <a:avLst/>
          </a:prstGeom>
          <a:noFill/>
        </p:spPr>
        <p:txBody>
          <a:bodyPr wrap="none" rtlCol="0">
            <a:spAutoFit/>
          </a:bodyPr>
          <a:lstStyle/>
          <a:p>
            <a:r>
              <a:rPr lang="en-GB" dirty="0" smtClean="0"/>
              <a:t>(Figure Next Slide)</a:t>
            </a:r>
            <a:endParaRPr lang="en-GB" dirty="0"/>
          </a:p>
        </p:txBody>
      </p:sp>
    </p:spTree>
    <p:extLst>
      <p:ext uri="{BB962C8B-B14F-4D97-AF65-F5344CB8AC3E}">
        <p14:creationId xmlns:p14="http://schemas.microsoft.com/office/powerpoint/2010/main" xmlns="" val="29076140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Multiple Functional Units</a:t>
            </a:r>
            <a:endParaRPr lang="en-GB" sz="4000" dirty="0"/>
          </a:p>
        </p:txBody>
      </p:sp>
      <p:pic>
        <p:nvPicPr>
          <p:cNvPr id="5" name="Content Placeholder 4"/>
          <p:cNvPicPr>
            <a:picLocks noGrp="1" noChangeAspect="1"/>
          </p:cNvPicPr>
          <p:nvPr>
            <p:ph idx="1"/>
          </p:nvPr>
        </p:nvPicPr>
        <p:blipFill>
          <a:blip r:embed="rId2" cstate="print"/>
          <a:stretch>
            <a:fillRect/>
          </a:stretch>
        </p:blipFill>
        <p:spPr>
          <a:xfrm>
            <a:off x="6880485" y="365124"/>
            <a:ext cx="4931764" cy="6091273"/>
          </a:xfrm>
          <a:prstGeom prst="rect">
            <a:avLst/>
          </a:prstGeom>
        </p:spPr>
      </p:pic>
      <p:sp>
        <p:nvSpPr>
          <p:cNvPr id="4" name="Slide Number Placeholder 3"/>
          <p:cNvSpPr>
            <a:spLocks noGrp="1"/>
          </p:cNvSpPr>
          <p:nvPr>
            <p:ph type="sldNum" sz="quarter" idx="12"/>
          </p:nvPr>
        </p:nvSpPr>
        <p:spPr/>
        <p:txBody>
          <a:bodyPr/>
          <a:lstStyle/>
          <a:p>
            <a:fld id="{0E634311-921B-41F2-8118-78493D1542A9}" type="slidenum">
              <a:rPr lang="en-GB" smtClean="0"/>
              <a:pPr/>
              <a:t>25</a:t>
            </a:fld>
            <a:endParaRPr lang="en-GB"/>
          </a:p>
        </p:txBody>
      </p:sp>
      <p:sp>
        <p:nvSpPr>
          <p:cNvPr id="6" name="Content Placeholder 2"/>
          <p:cNvSpPr txBox="1">
            <a:spLocks/>
          </p:cNvSpPr>
          <p:nvPr/>
        </p:nvSpPr>
        <p:spPr>
          <a:xfrm>
            <a:off x="838201" y="1825625"/>
            <a:ext cx="485291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GB" dirty="0" smtClean="0"/>
              <a:t>Figure shows one possible way of separating the execution unit into eight functional units operating in parallel.</a:t>
            </a:r>
          </a:p>
          <a:p>
            <a:pPr algn="just"/>
            <a:endParaRPr lang="en-GB" dirty="0" smtClean="0"/>
          </a:p>
          <a:p>
            <a:pPr algn="just"/>
            <a:r>
              <a:rPr lang="en-GB" dirty="0" smtClean="0"/>
              <a:t>The operands in the registers are applied to one of the units depending on the operation specified by the instruction associated with the operands.</a:t>
            </a:r>
            <a:endParaRPr lang="en-GB" dirty="0"/>
          </a:p>
        </p:txBody>
      </p:sp>
    </p:spTree>
    <p:extLst>
      <p:ext uri="{BB962C8B-B14F-4D97-AF65-F5344CB8AC3E}">
        <p14:creationId xmlns:p14="http://schemas.microsoft.com/office/powerpoint/2010/main" xmlns="" val="20860042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2. Machine Parallelism</a:t>
            </a:r>
            <a:endParaRPr lang="en-GB" dirty="0"/>
          </a:p>
        </p:txBody>
      </p:sp>
      <p:sp>
        <p:nvSpPr>
          <p:cNvPr id="3" name="Content Placeholder 2"/>
          <p:cNvSpPr>
            <a:spLocks noGrp="1"/>
          </p:cNvSpPr>
          <p:nvPr>
            <p:ph idx="1"/>
          </p:nvPr>
        </p:nvSpPr>
        <p:spPr>
          <a:xfrm>
            <a:off x="838200" y="1825624"/>
            <a:ext cx="10515600" cy="4530725"/>
          </a:xfrm>
        </p:spPr>
        <p:txBody>
          <a:bodyPr>
            <a:normAutofit/>
          </a:bodyPr>
          <a:lstStyle/>
          <a:p>
            <a:pPr algn="just"/>
            <a:r>
              <a:rPr lang="en-GB" b="1" dirty="0" smtClean="0"/>
              <a:t>Machine parallelism</a:t>
            </a:r>
            <a:r>
              <a:rPr lang="en-GB" dirty="0" smtClean="0"/>
              <a:t> is a measure of the ability of the processor to take advantage of instruction-level parallelism (ILP).</a:t>
            </a:r>
          </a:p>
          <a:p>
            <a:pPr marL="571500" indent="-571500" algn="just">
              <a:buFont typeface="+mj-lt"/>
              <a:buAutoNum type="romanLcPeriod"/>
            </a:pPr>
            <a:r>
              <a:rPr lang="en-GB" b="1" dirty="0" smtClean="0"/>
              <a:t>Multi-core processors:</a:t>
            </a:r>
            <a:r>
              <a:rPr lang="en-GB" dirty="0" smtClean="0"/>
              <a:t> the system may have two or more processors operating concurrently. (You have already studied this)</a:t>
            </a:r>
          </a:p>
          <a:p>
            <a:pPr algn="just"/>
            <a:r>
              <a:rPr lang="en-GB" dirty="0" smtClean="0"/>
              <a:t>Such </a:t>
            </a:r>
            <a:r>
              <a:rPr lang="en-GB" u="sng" dirty="0" smtClean="0"/>
              <a:t>multi-core</a:t>
            </a:r>
            <a:r>
              <a:rPr lang="en-GB" dirty="0" smtClean="0"/>
              <a:t> system will support ‘multi-threaded’ programs and ‘multi-tasking’. </a:t>
            </a:r>
          </a:p>
          <a:p>
            <a:pPr marL="571500" indent="-571500" algn="just">
              <a:buFont typeface="+mj-lt"/>
              <a:buAutoNum type="romanLcPeriod" startAt="2"/>
            </a:pPr>
            <a:r>
              <a:rPr lang="en-GB" b="1" dirty="0" smtClean="0"/>
              <a:t>Multi-computers (Clusters): </a:t>
            </a:r>
            <a:r>
              <a:rPr lang="en-GB" dirty="0" smtClean="0"/>
              <a:t>consist of multiple independent computers organized in a cooperative fashion. (e.g. networks)</a:t>
            </a:r>
          </a:p>
          <a:p>
            <a:pPr algn="just"/>
            <a:r>
              <a:rPr lang="en-GB" u="sng" dirty="0" smtClean="0"/>
              <a:t>Clusters</a:t>
            </a:r>
            <a:r>
              <a:rPr lang="en-GB" dirty="0"/>
              <a:t> </a:t>
            </a:r>
            <a:r>
              <a:rPr lang="en-GB" dirty="0" smtClean="0"/>
              <a:t>are ‘interconnected computers’ that can support workloads  that are beyond the capacity of a single multiprocessor computer.</a:t>
            </a:r>
            <a:endParaRPr lang="en-GB" u="sng" dirty="0" smtClean="0"/>
          </a:p>
          <a:p>
            <a:pPr algn="just"/>
            <a:endParaRPr lang="en-GB" dirty="0" smtClean="0"/>
          </a:p>
          <a:p>
            <a:pPr algn="just"/>
            <a:endParaRPr lang="en-GB" b="1" dirty="0"/>
          </a:p>
        </p:txBody>
      </p:sp>
      <p:sp>
        <p:nvSpPr>
          <p:cNvPr id="4" name="Slide Number Placeholder 3"/>
          <p:cNvSpPr>
            <a:spLocks noGrp="1"/>
          </p:cNvSpPr>
          <p:nvPr>
            <p:ph type="sldNum" sz="quarter" idx="12"/>
          </p:nvPr>
        </p:nvSpPr>
        <p:spPr/>
        <p:txBody>
          <a:bodyPr/>
          <a:lstStyle/>
          <a:p>
            <a:fld id="{0E634311-921B-41F2-8118-78493D1542A9}" type="slidenum">
              <a:rPr lang="en-GB" smtClean="0"/>
              <a:pPr/>
              <a:t>26</a:t>
            </a:fld>
            <a:endParaRPr lang="en-GB"/>
          </a:p>
        </p:txBody>
      </p:sp>
    </p:spTree>
    <p:extLst>
      <p:ext uri="{BB962C8B-B14F-4D97-AF65-F5344CB8AC3E}">
        <p14:creationId xmlns:p14="http://schemas.microsoft.com/office/powerpoint/2010/main" xmlns="" val="37085777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Final Note</a:t>
            </a:r>
            <a:endParaRPr lang="en-GB" dirty="0"/>
          </a:p>
        </p:txBody>
      </p:sp>
      <p:sp>
        <p:nvSpPr>
          <p:cNvPr id="3" name="Content Placeholder 2"/>
          <p:cNvSpPr>
            <a:spLocks noGrp="1"/>
          </p:cNvSpPr>
          <p:nvPr>
            <p:ph idx="1"/>
          </p:nvPr>
        </p:nvSpPr>
        <p:spPr/>
        <p:txBody>
          <a:bodyPr/>
          <a:lstStyle/>
          <a:p>
            <a:pPr algn="just"/>
            <a:r>
              <a:rPr lang="en-GB" dirty="0" smtClean="0"/>
              <a:t>Both </a:t>
            </a:r>
            <a:r>
              <a:rPr lang="en-GB" u="sng" dirty="0" smtClean="0"/>
              <a:t>instruction-level</a:t>
            </a:r>
            <a:r>
              <a:rPr lang="en-GB" dirty="0" smtClean="0"/>
              <a:t> and </a:t>
            </a:r>
            <a:r>
              <a:rPr lang="en-GB" u="sng" dirty="0" smtClean="0"/>
              <a:t>machine</a:t>
            </a:r>
            <a:r>
              <a:rPr lang="en-GB" dirty="0" smtClean="0"/>
              <a:t> </a:t>
            </a:r>
            <a:r>
              <a:rPr lang="en-GB" b="1" dirty="0" smtClean="0"/>
              <a:t>parallelism</a:t>
            </a:r>
            <a:r>
              <a:rPr lang="en-GB" dirty="0" smtClean="0"/>
              <a:t> are important factors in enhancing performance.</a:t>
            </a:r>
          </a:p>
          <a:p>
            <a:pPr algn="just"/>
            <a:r>
              <a:rPr lang="en-GB" dirty="0" smtClean="0"/>
              <a:t>A program may not have enough </a:t>
            </a:r>
            <a:r>
              <a:rPr lang="en-GB" u="sng" dirty="0" smtClean="0"/>
              <a:t>instruction-level parallelism</a:t>
            </a:r>
            <a:r>
              <a:rPr lang="en-GB" dirty="0" smtClean="0"/>
              <a:t> to take full advantage of </a:t>
            </a:r>
            <a:r>
              <a:rPr lang="en-GB" u="sng" dirty="0" smtClean="0"/>
              <a:t>machine parallelism</a:t>
            </a:r>
            <a:r>
              <a:rPr lang="en-GB" dirty="0" smtClean="0"/>
              <a:t>. (e.g. not enough independent instructions, may not support multiple-threads).</a:t>
            </a:r>
          </a:p>
          <a:p>
            <a:pPr algn="just"/>
            <a:r>
              <a:rPr lang="en-GB" dirty="0" smtClean="0"/>
              <a:t>The use of a </a:t>
            </a:r>
            <a:r>
              <a:rPr lang="en-GB" u="sng" dirty="0" smtClean="0"/>
              <a:t>fixed-length instruction set architecture</a:t>
            </a:r>
            <a:r>
              <a:rPr lang="en-GB" dirty="0" smtClean="0"/>
              <a:t>, as in a </a:t>
            </a:r>
            <a:r>
              <a:rPr lang="en-GB" b="1" dirty="0" smtClean="0"/>
              <a:t>RISC</a:t>
            </a:r>
            <a:r>
              <a:rPr lang="en-GB" dirty="0" smtClean="0"/>
              <a:t>, enhances </a:t>
            </a:r>
            <a:r>
              <a:rPr lang="en-GB" u="sng" dirty="0" smtClean="0"/>
              <a:t>instruction-level parallelism</a:t>
            </a:r>
            <a:r>
              <a:rPr lang="en-GB" dirty="0" smtClean="0"/>
              <a:t>. (e.g. pipelining)</a:t>
            </a:r>
          </a:p>
          <a:p>
            <a:pPr algn="just"/>
            <a:r>
              <a:rPr lang="en-GB" dirty="0" smtClean="0"/>
              <a:t>On the other hand, limited</a:t>
            </a:r>
            <a:r>
              <a:rPr lang="en-GB" dirty="0"/>
              <a:t> </a:t>
            </a:r>
            <a:r>
              <a:rPr lang="en-GB" u="sng" dirty="0" smtClean="0"/>
              <a:t>machine parallelism</a:t>
            </a:r>
            <a:r>
              <a:rPr lang="en-GB" dirty="0" smtClean="0"/>
              <a:t> will limit performance no matter what the nature of the program.</a:t>
            </a:r>
            <a:endParaRPr lang="en-GB" dirty="0"/>
          </a:p>
        </p:txBody>
      </p:sp>
      <p:sp>
        <p:nvSpPr>
          <p:cNvPr id="4" name="Slide Number Placeholder 3"/>
          <p:cNvSpPr>
            <a:spLocks noGrp="1"/>
          </p:cNvSpPr>
          <p:nvPr>
            <p:ph type="sldNum" sz="quarter" idx="12"/>
          </p:nvPr>
        </p:nvSpPr>
        <p:spPr/>
        <p:txBody>
          <a:bodyPr/>
          <a:lstStyle/>
          <a:p>
            <a:fld id="{0E634311-921B-41F2-8118-78493D1542A9}" type="slidenum">
              <a:rPr lang="en-GB" smtClean="0"/>
              <a:pPr/>
              <a:t>27</a:t>
            </a:fld>
            <a:endParaRPr lang="en-GB"/>
          </a:p>
        </p:txBody>
      </p:sp>
    </p:spTree>
    <p:extLst>
      <p:ext uri="{BB962C8B-B14F-4D97-AF65-F5344CB8AC3E}">
        <p14:creationId xmlns:p14="http://schemas.microsoft.com/office/powerpoint/2010/main" xmlns="" val="357038952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Types of Parallel Processor Systems</a:t>
            </a:r>
            <a:endParaRPr lang="en-GB" dirty="0"/>
          </a:p>
        </p:txBody>
      </p:sp>
      <p:sp>
        <p:nvSpPr>
          <p:cNvPr id="3" name="Content Placeholder 2"/>
          <p:cNvSpPr>
            <a:spLocks noGrp="1"/>
          </p:cNvSpPr>
          <p:nvPr>
            <p:ph idx="1"/>
          </p:nvPr>
        </p:nvSpPr>
        <p:spPr>
          <a:xfrm>
            <a:off x="838200" y="1825625"/>
            <a:ext cx="10515600" cy="4351338"/>
          </a:xfrm>
        </p:spPr>
        <p:txBody>
          <a:bodyPr/>
          <a:lstStyle/>
          <a:p>
            <a:pPr algn="just"/>
            <a:r>
              <a:rPr lang="en-GB" dirty="0" smtClean="0"/>
              <a:t>The normal operation of a computer is to fetch instructions from memory and to execute them in the processor. (instruction cycle)</a:t>
            </a:r>
          </a:p>
          <a:p>
            <a:pPr algn="just"/>
            <a:r>
              <a:rPr lang="en-GB" dirty="0" smtClean="0"/>
              <a:t>The sequence of instructions read from memory constitutes an </a:t>
            </a:r>
            <a:r>
              <a:rPr lang="en-GB" b="1" dirty="0" smtClean="0"/>
              <a:t>instruction stream.</a:t>
            </a:r>
          </a:p>
          <a:p>
            <a:pPr algn="just"/>
            <a:r>
              <a:rPr lang="en-GB" dirty="0" smtClean="0"/>
              <a:t>The operations performed on the data in the processor constitutes a </a:t>
            </a:r>
            <a:r>
              <a:rPr lang="en-GB" b="1" dirty="0" smtClean="0"/>
              <a:t>data stream.</a:t>
            </a:r>
          </a:p>
          <a:p>
            <a:pPr algn="just"/>
            <a:r>
              <a:rPr lang="en-GB" u="sng" dirty="0" smtClean="0"/>
              <a:t>Parallel processing</a:t>
            </a:r>
            <a:r>
              <a:rPr lang="en-GB" dirty="0" smtClean="0"/>
              <a:t> may occur in the ‘instruction stream’, in the ‘data stream’ or both.</a:t>
            </a:r>
            <a:endParaRPr lang="en-GB" u="sng" dirty="0" smtClean="0"/>
          </a:p>
          <a:p>
            <a:r>
              <a:rPr lang="en-GB" dirty="0" smtClean="0"/>
              <a:t>‘Flynn’ classified systems on the basis of these two streams in system.</a:t>
            </a:r>
            <a:endParaRPr lang="en-GB" dirty="0"/>
          </a:p>
        </p:txBody>
      </p:sp>
      <p:sp>
        <p:nvSpPr>
          <p:cNvPr id="4" name="Slide Number Placeholder 3"/>
          <p:cNvSpPr>
            <a:spLocks noGrp="1"/>
          </p:cNvSpPr>
          <p:nvPr>
            <p:ph type="sldNum" sz="quarter" idx="12"/>
          </p:nvPr>
        </p:nvSpPr>
        <p:spPr/>
        <p:txBody>
          <a:bodyPr/>
          <a:lstStyle/>
          <a:p>
            <a:fld id="{0E634311-921B-41F2-8118-78493D1542A9}" type="slidenum">
              <a:rPr lang="en-GB" smtClean="0"/>
              <a:pPr/>
              <a:t>28</a:t>
            </a:fld>
            <a:endParaRPr lang="en-GB"/>
          </a:p>
        </p:txBody>
      </p:sp>
    </p:spTree>
    <p:extLst>
      <p:ext uri="{BB962C8B-B14F-4D97-AF65-F5344CB8AC3E}">
        <p14:creationId xmlns:p14="http://schemas.microsoft.com/office/powerpoint/2010/main" xmlns="" val="28183966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2</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D56CBF62-AB18-4B1D-80D7-3CEFC943FCE5}" type="slidenum">
              <a:rPr lang="en-GB" smtClean="0"/>
              <a:pPr/>
              <a:t>29</a:t>
            </a:fld>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Pipelining</a:t>
            </a:r>
            <a:endParaRPr lang="en-US" dirty="0"/>
          </a:p>
        </p:txBody>
      </p:sp>
      <p:sp>
        <p:nvSpPr>
          <p:cNvPr id="3" name="Content Placeholder 2"/>
          <p:cNvSpPr>
            <a:spLocks noGrp="1"/>
          </p:cNvSpPr>
          <p:nvPr>
            <p:ph idx="1"/>
          </p:nvPr>
        </p:nvSpPr>
        <p:spPr/>
        <p:txBody>
          <a:bodyPr/>
          <a:lstStyle/>
          <a:p>
            <a:r>
              <a:rPr lang="en-US" dirty="0" smtClean="0"/>
              <a:t>It divides the instruction processing into a series of stages. </a:t>
            </a:r>
          </a:p>
          <a:p>
            <a:r>
              <a:rPr lang="en-US" dirty="0" smtClean="0"/>
              <a:t>Each stage performs a specific task, and </a:t>
            </a:r>
          </a:p>
          <a:p>
            <a:r>
              <a:rPr lang="en-US" smtClean="0"/>
              <a:t>Multiple </a:t>
            </a:r>
            <a:r>
              <a:rPr lang="en-US" dirty="0" smtClean="0"/>
              <a:t>instruction can be in various stages of execution simultaneously.</a:t>
            </a:r>
            <a:endParaRPr lang="en-US" smtClean="0"/>
          </a:p>
          <a:p>
            <a:endParaRPr lang="en-US" dirty="0"/>
          </a:p>
        </p:txBody>
      </p:sp>
      <p:sp>
        <p:nvSpPr>
          <p:cNvPr id="4" name="Slide Number Placeholder 3"/>
          <p:cNvSpPr>
            <a:spLocks noGrp="1"/>
          </p:cNvSpPr>
          <p:nvPr>
            <p:ph type="sldNum" sz="quarter" idx="12"/>
          </p:nvPr>
        </p:nvSpPr>
        <p:spPr/>
        <p:txBody>
          <a:bodyPr/>
          <a:lstStyle/>
          <a:p>
            <a:fld id="{D56CBF62-AB18-4B1D-80D7-3CEFC943FCE5}" type="slidenum">
              <a:rPr lang="en-GB" smtClean="0"/>
              <a:pPr/>
              <a:t>3</a:t>
            </a:fld>
            <a:endParaRPr lang="en-GB"/>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200" u="sng" dirty="0" smtClean="0"/>
              <a:t>Flynn’s Taxonomy</a:t>
            </a:r>
            <a:r>
              <a:rPr lang="en-GB" sz="4200" dirty="0" smtClean="0"/>
              <a:t> of Parallel Processor Systems</a:t>
            </a:r>
            <a:endParaRPr lang="en-GB" sz="4200" dirty="0"/>
          </a:p>
        </p:txBody>
      </p:sp>
      <p:sp>
        <p:nvSpPr>
          <p:cNvPr id="3" name="Content Placeholder 2"/>
          <p:cNvSpPr>
            <a:spLocks noGrp="1"/>
          </p:cNvSpPr>
          <p:nvPr>
            <p:ph idx="1"/>
          </p:nvPr>
        </p:nvSpPr>
        <p:spPr/>
        <p:txBody>
          <a:bodyPr/>
          <a:lstStyle/>
          <a:p>
            <a:pPr algn="just"/>
            <a:r>
              <a:rPr lang="en-GB" dirty="0" smtClean="0"/>
              <a:t>On the basis of ‘instruction’ &amp; ‘data streams’, Flynn classifies the organization of a computer system by the number of instruction and data items that are manipulated simultaneously.</a:t>
            </a:r>
          </a:p>
          <a:p>
            <a:pPr algn="just"/>
            <a:r>
              <a:rPr lang="en-GB" b="1" u="sng" dirty="0" smtClean="0"/>
              <a:t>Flynn’s classification</a:t>
            </a:r>
            <a:r>
              <a:rPr lang="en-GB" b="1" dirty="0" smtClean="0"/>
              <a:t>:</a:t>
            </a:r>
            <a:r>
              <a:rPr lang="en-GB" dirty="0" smtClean="0"/>
              <a:t> divides computers into four major groups as:</a:t>
            </a:r>
          </a:p>
          <a:p>
            <a:pPr marL="514350" indent="-514350" algn="just">
              <a:buFont typeface="+mj-lt"/>
              <a:buAutoNum type="arabicPeriod"/>
            </a:pPr>
            <a:r>
              <a:rPr lang="en-GB" dirty="0" smtClean="0"/>
              <a:t>Single instruction stream, single data stream (SISD)</a:t>
            </a:r>
          </a:p>
          <a:p>
            <a:pPr marL="514350" indent="-514350" algn="just">
              <a:buFont typeface="+mj-lt"/>
              <a:buAutoNum type="arabicPeriod"/>
            </a:pPr>
            <a:r>
              <a:rPr lang="en-GB" dirty="0" smtClean="0"/>
              <a:t>Single instruction stream, multiple data stream (SIMD)</a:t>
            </a:r>
          </a:p>
          <a:p>
            <a:pPr marL="514350" indent="-514350" algn="just">
              <a:buFont typeface="+mj-lt"/>
              <a:buAutoNum type="arabicPeriod"/>
            </a:pPr>
            <a:r>
              <a:rPr lang="en-GB" dirty="0" smtClean="0"/>
              <a:t>Multiple instruction stream, single data stream (MISD)</a:t>
            </a:r>
          </a:p>
          <a:p>
            <a:pPr marL="514350" indent="-514350" algn="just">
              <a:buFont typeface="+mj-lt"/>
              <a:buAutoNum type="arabicPeriod"/>
            </a:pPr>
            <a:r>
              <a:rPr lang="en-GB" dirty="0" smtClean="0"/>
              <a:t>Multiple instruction stream, multiple data stream (MIMD)</a:t>
            </a:r>
            <a:endParaRPr lang="en-GB" dirty="0"/>
          </a:p>
        </p:txBody>
      </p:sp>
      <p:sp>
        <p:nvSpPr>
          <p:cNvPr id="4" name="Slide Number Placeholder 3"/>
          <p:cNvSpPr>
            <a:spLocks noGrp="1"/>
          </p:cNvSpPr>
          <p:nvPr>
            <p:ph type="sldNum" sz="quarter" idx="12"/>
          </p:nvPr>
        </p:nvSpPr>
        <p:spPr/>
        <p:txBody>
          <a:bodyPr/>
          <a:lstStyle/>
          <a:p>
            <a:fld id="{0E634311-921B-41F2-8118-78493D1542A9}" type="slidenum">
              <a:rPr lang="en-GB" smtClean="0"/>
              <a:pPr/>
              <a:t>30</a:t>
            </a:fld>
            <a:endParaRPr lang="en-GB"/>
          </a:p>
        </p:txBody>
      </p:sp>
    </p:spTree>
    <p:extLst>
      <p:ext uri="{BB962C8B-B14F-4D97-AF65-F5344CB8AC3E}">
        <p14:creationId xmlns:p14="http://schemas.microsoft.com/office/powerpoint/2010/main" xmlns="" val="2309037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 Single Instruction, Single Data (SISD)</a:t>
            </a:r>
            <a:endParaRPr lang="en-GB" dirty="0"/>
          </a:p>
        </p:txBody>
      </p:sp>
      <p:sp>
        <p:nvSpPr>
          <p:cNvPr id="3" name="Content Placeholder 2"/>
          <p:cNvSpPr>
            <a:spLocks noGrp="1"/>
          </p:cNvSpPr>
          <p:nvPr>
            <p:ph idx="1"/>
          </p:nvPr>
        </p:nvSpPr>
        <p:spPr/>
        <p:txBody>
          <a:bodyPr/>
          <a:lstStyle/>
          <a:p>
            <a:pPr algn="just"/>
            <a:r>
              <a:rPr lang="en-GB" smtClean="0"/>
              <a:t>In </a:t>
            </a:r>
            <a:r>
              <a:rPr lang="en-GB" b="1" smtClean="0"/>
              <a:t>SISD</a:t>
            </a:r>
            <a:r>
              <a:rPr lang="en-GB" b="1" dirty="0" smtClean="0"/>
              <a:t>, </a:t>
            </a:r>
            <a:r>
              <a:rPr lang="en-GB" dirty="0" smtClean="0"/>
              <a:t>A single processor executes instructions sequentially from a single instruction stream, each instruction processes one data item stored in a single memory.</a:t>
            </a:r>
          </a:p>
          <a:p>
            <a:pPr algn="just"/>
            <a:endParaRPr lang="en-GB" dirty="0" smtClean="0"/>
          </a:p>
          <a:p>
            <a:pPr algn="just"/>
            <a:r>
              <a:rPr lang="en-GB" u="sng" dirty="0" smtClean="0"/>
              <a:t>Parallel processing</a:t>
            </a:r>
            <a:r>
              <a:rPr lang="en-GB" dirty="0" smtClean="0"/>
              <a:t> in this case may be achieved by means of ‘multiple functional units’ or by ‘pipeline’ processing.</a:t>
            </a:r>
          </a:p>
          <a:p>
            <a:pPr algn="just"/>
            <a:endParaRPr lang="en-GB" dirty="0"/>
          </a:p>
          <a:p>
            <a:pPr algn="just"/>
            <a:r>
              <a:rPr lang="en-GB" u="sng" dirty="0" smtClean="0"/>
              <a:t>Uniprocessor</a:t>
            </a:r>
            <a:r>
              <a:rPr lang="en-GB" dirty="0" smtClean="0"/>
              <a:t> systems fall into this category. </a:t>
            </a:r>
            <a:endParaRPr lang="en-GB" u="sng" dirty="0"/>
          </a:p>
        </p:txBody>
      </p:sp>
      <p:sp>
        <p:nvSpPr>
          <p:cNvPr id="4" name="Slide Number Placeholder 3"/>
          <p:cNvSpPr>
            <a:spLocks noGrp="1"/>
          </p:cNvSpPr>
          <p:nvPr>
            <p:ph type="sldNum" sz="quarter" idx="12"/>
          </p:nvPr>
        </p:nvSpPr>
        <p:spPr/>
        <p:txBody>
          <a:bodyPr/>
          <a:lstStyle/>
          <a:p>
            <a:fld id="{0E634311-921B-41F2-8118-78493D1542A9}" type="slidenum">
              <a:rPr lang="en-GB" smtClean="0"/>
              <a:pPr/>
              <a:t>31</a:t>
            </a:fld>
            <a:endParaRPr lang="en-GB"/>
          </a:p>
        </p:txBody>
      </p:sp>
    </p:spTree>
    <p:extLst>
      <p:ext uri="{BB962C8B-B14F-4D97-AF65-F5344CB8AC3E}">
        <p14:creationId xmlns:p14="http://schemas.microsoft.com/office/powerpoint/2010/main" xmlns="" val="423264010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2. Single Instruction, Multiple Data (SIMD)</a:t>
            </a:r>
            <a:endParaRPr lang="en-GB" dirty="0"/>
          </a:p>
        </p:txBody>
      </p:sp>
      <p:sp>
        <p:nvSpPr>
          <p:cNvPr id="3" name="Content Placeholder 2"/>
          <p:cNvSpPr>
            <a:spLocks noGrp="1"/>
          </p:cNvSpPr>
          <p:nvPr>
            <p:ph idx="1"/>
          </p:nvPr>
        </p:nvSpPr>
        <p:spPr/>
        <p:txBody>
          <a:bodyPr>
            <a:normAutofit/>
          </a:bodyPr>
          <a:lstStyle/>
          <a:p>
            <a:pPr algn="just"/>
            <a:r>
              <a:rPr lang="en-GB" dirty="0" smtClean="0"/>
              <a:t>In </a:t>
            </a:r>
            <a:r>
              <a:rPr lang="en-GB" b="1" dirty="0" smtClean="0"/>
              <a:t>SIMD</a:t>
            </a:r>
            <a:r>
              <a:rPr lang="en-GB" dirty="0" smtClean="0"/>
              <a:t>, same instruction is processed in all processor (cores) with different data.</a:t>
            </a:r>
          </a:p>
          <a:p>
            <a:pPr algn="just"/>
            <a:r>
              <a:rPr lang="en-GB" u="sng" dirty="0" smtClean="0"/>
              <a:t>SIMD</a:t>
            </a:r>
            <a:r>
              <a:rPr lang="en-GB" dirty="0" smtClean="0"/>
              <a:t> represents an organization that includes </a:t>
            </a:r>
            <a:r>
              <a:rPr lang="en-GB" u="sng" dirty="0" smtClean="0"/>
              <a:t>many processing units under the supervision of a common control unit</a:t>
            </a:r>
            <a:r>
              <a:rPr lang="en-GB" dirty="0" smtClean="0"/>
              <a:t>.</a:t>
            </a:r>
          </a:p>
          <a:p>
            <a:pPr algn="just"/>
            <a:r>
              <a:rPr lang="en-GB" dirty="0" smtClean="0"/>
              <a:t>All processors receive the same instruction from the control unit but operate on different items of data. (</a:t>
            </a:r>
            <a:r>
              <a:rPr lang="en-GB" dirty="0" err="1" smtClean="0"/>
              <a:t>e.g</a:t>
            </a:r>
            <a:r>
              <a:rPr lang="en-GB" dirty="0" smtClean="0"/>
              <a:t> GPU Graphics Processing Unit)</a:t>
            </a:r>
          </a:p>
          <a:p>
            <a:pPr algn="just"/>
            <a:r>
              <a:rPr lang="en-GB" dirty="0" smtClean="0"/>
              <a:t>The shared memory unit must contain different modules so that it can communicate with all processors simultaneously.</a:t>
            </a:r>
          </a:p>
          <a:p>
            <a:pPr algn="just"/>
            <a:r>
              <a:rPr lang="en-GB" u="sng" dirty="0" smtClean="0"/>
              <a:t>Vector processors</a:t>
            </a:r>
            <a:r>
              <a:rPr lang="en-GB" dirty="0" smtClean="0"/>
              <a:t> &amp; </a:t>
            </a:r>
            <a:r>
              <a:rPr lang="en-GB" u="sng" dirty="0" smtClean="0"/>
              <a:t>array processors</a:t>
            </a:r>
            <a:r>
              <a:rPr lang="en-GB" dirty="0" smtClean="0"/>
              <a:t> fall into this category.</a:t>
            </a:r>
            <a:endParaRPr lang="en-GB" u="sng" dirty="0" smtClean="0"/>
          </a:p>
        </p:txBody>
      </p:sp>
      <p:sp>
        <p:nvSpPr>
          <p:cNvPr id="4" name="Slide Number Placeholder 3"/>
          <p:cNvSpPr>
            <a:spLocks noGrp="1"/>
          </p:cNvSpPr>
          <p:nvPr>
            <p:ph type="sldNum" sz="quarter" idx="12"/>
          </p:nvPr>
        </p:nvSpPr>
        <p:spPr/>
        <p:txBody>
          <a:bodyPr/>
          <a:lstStyle/>
          <a:p>
            <a:fld id="{0E634311-921B-41F2-8118-78493D1542A9}" type="slidenum">
              <a:rPr lang="en-GB" smtClean="0"/>
              <a:pPr/>
              <a:t>32</a:t>
            </a:fld>
            <a:endParaRPr lang="en-GB"/>
          </a:p>
        </p:txBody>
      </p:sp>
    </p:spTree>
    <p:extLst>
      <p:ext uri="{BB962C8B-B14F-4D97-AF65-F5344CB8AC3E}">
        <p14:creationId xmlns:p14="http://schemas.microsoft.com/office/powerpoint/2010/main" xmlns="" val="64114452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3. Multiple Instructions, Single Data (MISD)</a:t>
            </a:r>
            <a:endParaRPr lang="en-GB" dirty="0"/>
          </a:p>
        </p:txBody>
      </p:sp>
      <p:sp>
        <p:nvSpPr>
          <p:cNvPr id="3" name="Content Placeholder 2"/>
          <p:cNvSpPr>
            <a:spLocks noGrp="1"/>
          </p:cNvSpPr>
          <p:nvPr>
            <p:ph idx="1"/>
          </p:nvPr>
        </p:nvSpPr>
        <p:spPr/>
        <p:txBody>
          <a:bodyPr/>
          <a:lstStyle/>
          <a:p>
            <a:r>
              <a:rPr lang="en-GB" dirty="0" smtClean="0"/>
              <a:t>In </a:t>
            </a:r>
            <a:r>
              <a:rPr lang="en-GB" b="1" dirty="0" smtClean="0"/>
              <a:t>MISD</a:t>
            </a:r>
            <a:r>
              <a:rPr lang="en-GB" dirty="0" smtClean="0"/>
              <a:t>, different instructions (processors) operate on the same data.</a:t>
            </a:r>
          </a:p>
          <a:p>
            <a:endParaRPr lang="en-GB" dirty="0" smtClean="0"/>
          </a:p>
          <a:p>
            <a:pPr algn="just"/>
            <a:r>
              <a:rPr lang="en-GB" dirty="0" smtClean="0"/>
              <a:t>This structure is only of theoretical interest and not commercially implemented. (since multiple processors on same data give same results)</a:t>
            </a:r>
          </a:p>
          <a:p>
            <a:pPr algn="just"/>
            <a:endParaRPr lang="en-GB" dirty="0"/>
          </a:p>
          <a:p>
            <a:pPr algn="just"/>
            <a:r>
              <a:rPr lang="en-GB" u="sng" dirty="0" smtClean="0"/>
              <a:t>Fault-tolerant systems</a:t>
            </a:r>
            <a:r>
              <a:rPr lang="en-GB" dirty="0" smtClean="0"/>
              <a:t> fall into this category. </a:t>
            </a:r>
            <a:r>
              <a:rPr lang="en-GB" dirty="0"/>
              <a:t> </a:t>
            </a:r>
            <a:r>
              <a:rPr lang="en-GB" dirty="0" smtClean="0"/>
              <a:t>Such systems, </a:t>
            </a:r>
            <a:r>
              <a:rPr lang="en-GB" dirty="0"/>
              <a:t>must be able to continue working to a level of satisfaction in the presence of faults.</a:t>
            </a:r>
            <a:endParaRPr lang="en-GB" u="sng" dirty="0" smtClean="0"/>
          </a:p>
          <a:p>
            <a:pPr algn="just"/>
            <a:endParaRPr lang="en-GB" dirty="0" smtClean="0"/>
          </a:p>
          <a:p>
            <a:pPr algn="just"/>
            <a:endParaRPr lang="en-GB" dirty="0"/>
          </a:p>
        </p:txBody>
      </p:sp>
      <p:sp>
        <p:nvSpPr>
          <p:cNvPr id="4" name="Slide Number Placeholder 3"/>
          <p:cNvSpPr>
            <a:spLocks noGrp="1"/>
          </p:cNvSpPr>
          <p:nvPr>
            <p:ph type="sldNum" sz="quarter" idx="12"/>
          </p:nvPr>
        </p:nvSpPr>
        <p:spPr/>
        <p:txBody>
          <a:bodyPr/>
          <a:lstStyle/>
          <a:p>
            <a:fld id="{0E634311-921B-41F2-8118-78493D1542A9}" type="slidenum">
              <a:rPr lang="en-GB" smtClean="0"/>
              <a:pPr/>
              <a:t>33</a:t>
            </a:fld>
            <a:endParaRPr lang="en-GB"/>
          </a:p>
        </p:txBody>
      </p:sp>
    </p:spTree>
    <p:extLst>
      <p:ext uri="{BB962C8B-B14F-4D97-AF65-F5344CB8AC3E}">
        <p14:creationId xmlns:p14="http://schemas.microsoft.com/office/powerpoint/2010/main" xmlns="" val="36625150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4. Multiple Instruction, Multiple Data (MIMD)</a:t>
            </a:r>
            <a:endParaRPr lang="en-GB" dirty="0"/>
          </a:p>
        </p:txBody>
      </p:sp>
      <p:sp>
        <p:nvSpPr>
          <p:cNvPr id="3" name="Content Placeholder 2"/>
          <p:cNvSpPr>
            <a:spLocks noGrp="1"/>
          </p:cNvSpPr>
          <p:nvPr>
            <p:ph idx="1"/>
          </p:nvPr>
        </p:nvSpPr>
        <p:spPr/>
        <p:txBody>
          <a:bodyPr/>
          <a:lstStyle/>
          <a:p>
            <a:pPr algn="just"/>
            <a:r>
              <a:rPr lang="en-GB" dirty="0" smtClean="0"/>
              <a:t>In </a:t>
            </a:r>
            <a:r>
              <a:rPr lang="en-GB" b="1" dirty="0" smtClean="0"/>
              <a:t>MIMD</a:t>
            </a:r>
            <a:r>
              <a:rPr lang="en-GB" dirty="0" smtClean="0"/>
              <a:t>, a multiprocessor system is capable of processing (data streams) of several programs (instruction streams) at the same time.</a:t>
            </a:r>
          </a:p>
          <a:p>
            <a:pPr algn="just"/>
            <a:endParaRPr lang="en-GB" dirty="0" smtClean="0"/>
          </a:p>
          <a:p>
            <a:pPr algn="just"/>
            <a:r>
              <a:rPr lang="en-GB" dirty="0" smtClean="0"/>
              <a:t>Each processor uses its own data and executes its own program.</a:t>
            </a:r>
          </a:p>
          <a:p>
            <a:pPr algn="just"/>
            <a:endParaRPr lang="en-GB" dirty="0"/>
          </a:p>
          <a:p>
            <a:pPr algn="just"/>
            <a:r>
              <a:rPr lang="en-GB" u="sng" dirty="0" smtClean="0"/>
              <a:t>Multiprocessor</a:t>
            </a:r>
            <a:r>
              <a:rPr lang="en-GB" dirty="0" smtClean="0"/>
              <a:t> systems and </a:t>
            </a:r>
            <a:r>
              <a:rPr lang="en-GB" u="sng" dirty="0" smtClean="0"/>
              <a:t>multi-computers (clusters)</a:t>
            </a:r>
            <a:r>
              <a:rPr lang="en-GB" dirty="0" smtClean="0"/>
              <a:t> fall into this category.</a:t>
            </a:r>
            <a:endParaRPr lang="en-GB" u="sng" dirty="0"/>
          </a:p>
        </p:txBody>
      </p:sp>
      <p:sp>
        <p:nvSpPr>
          <p:cNvPr id="4" name="Slide Number Placeholder 3"/>
          <p:cNvSpPr>
            <a:spLocks noGrp="1"/>
          </p:cNvSpPr>
          <p:nvPr>
            <p:ph type="sldNum" sz="quarter" idx="12"/>
          </p:nvPr>
        </p:nvSpPr>
        <p:spPr/>
        <p:txBody>
          <a:bodyPr/>
          <a:lstStyle/>
          <a:p>
            <a:fld id="{0E634311-921B-41F2-8118-78493D1542A9}" type="slidenum">
              <a:rPr lang="en-GB" smtClean="0"/>
              <a:pPr/>
              <a:t>34</a:t>
            </a:fld>
            <a:endParaRPr lang="en-GB"/>
          </a:p>
        </p:txBody>
      </p:sp>
    </p:spTree>
    <p:extLst>
      <p:ext uri="{BB962C8B-B14F-4D97-AF65-F5344CB8AC3E}">
        <p14:creationId xmlns:p14="http://schemas.microsoft.com/office/powerpoint/2010/main" xmlns="" val="406584096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800" u="sng" dirty="0" smtClean="0"/>
              <a:t>Figure</a:t>
            </a:r>
            <a:r>
              <a:rPr lang="en-GB" sz="3800" dirty="0" smtClean="0"/>
              <a:t>. A taxonomy of Parallel Processor Architecture</a:t>
            </a:r>
            <a:endParaRPr lang="en-GB" sz="3800" dirty="0"/>
          </a:p>
        </p:txBody>
      </p:sp>
      <p:sp>
        <p:nvSpPr>
          <p:cNvPr id="4" name="Slide Number Placeholder 3"/>
          <p:cNvSpPr>
            <a:spLocks noGrp="1"/>
          </p:cNvSpPr>
          <p:nvPr>
            <p:ph type="sldNum" sz="quarter" idx="12"/>
          </p:nvPr>
        </p:nvSpPr>
        <p:spPr/>
        <p:txBody>
          <a:bodyPr/>
          <a:lstStyle/>
          <a:p>
            <a:fld id="{0E634311-921B-41F2-8118-78493D1542A9}" type="slidenum">
              <a:rPr lang="en-GB" smtClean="0"/>
              <a:pPr/>
              <a:t>35</a:t>
            </a:fld>
            <a:endParaRPr lang="en-GB"/>
          </a:p>
        </p:txBody>
      </p:sp>
      <p:pic>
        <p:nvPicPr>
          <p:cNvPr id="7" name="Content Placeholder 6"/>
          <p:cNvPicPr>
            <a:picLocks noGrp="1" noChangeAspect="1"/>
          </p:cNvPicPr>
          <p:nvPr>
            <p:ph idx="1"/>
          </p:nvPr>
        </p:nvPicPr>
        <p:blipFill>
          <a:blip r:embed="rId2"/>
          <a:stretch>
            <a:fillRect/>
          </a:stretch>
        </p:blipFill>
        <p:spPr>
          <a:xfrm>
            <a:off x="1806844" y="1442514"/>
            <a:ext cx="8578312" cy="5278961"/>
          </a:xfrm>
          <a:prstGeom prst="rect">
            <a:avLst/>
          </a:prstGeom>
        </p:spPr>
      </p:pic>
    </p:spTree>
    <p:extLst>
      <p:ext uri="{BB962C8B-B14F-4D97-AF65-F5344CB8AC3E}">
        <p14:creationId xmlns:p14="http://schemas.microsoft.com/office/powerpoint/2010/main" xmlns="" val="70663488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Final Note</a:t>
            </a:r>
            <a:endParaRPr lang="en-GB" dirty="0"/>
          </a:p>
        </p:txBody>
      </p:sp>
      <p:sp>
        <p:nvSpPr>
          <p:cNvPr id="3" name="Content Placeholder 2"/>
          <p:cNvSpPr>
            <a:spLocks noGrp="1"/>
          </p:cNvSpPr>
          <p:nvPr>
            <p:ph idx="1"/>
          </p:nvPr>
        </p:nvSpPr>
        <p:spPr/>
        <p:txBody>
          <a:bodyPr/>
          <a:lstStyle/>
          <a:p>
            <a:pPr algn="just"/>
            <a:r>
              <a:rPr lang="en-GB" b="1" dirty="0" smtClean="0"/>
              <a:t>Flynn’s classification</a:t>
            </a:r>
            <a:r>
              <a:rPr lang="en-GB" dirty="0" smtClean="0"/>
              <a:t> depends on the distinction between the performance of the ‘control unit’ and the ‘data-processing unit’.</a:t>
            </a:r>
          </a:p>
          <a:p>
            <a:pPr algn="just"/>
            <a:endParaRPr lang="en-GB" dirty="0"/>
          </a:p>
          <a:p>
            <a:pPr algn="just"/>
            <a:r>
              <a:rPr lang="en-GB" dirty="0" smtClean="0"/>
              <a:t>It emphasizes the ‘</a:t>
            </a:r>
            <a:r>
              <a:rPr lang="en-GB" u="sng" dirty="0" smtClean="0"/>
              <a:t>behavioural characteristics</a:t>
            </a:r>
            <a:r>
              <a:rPr lang="en-GB" dirty="0" smtClean="0"/>
              <a:t>’ of the computer system rather than its ‘operational and structural interconnections’.</a:t>
            </a:r>
            <a:endParaRPr lang="en-GB" dirty="0"/>
          </a:p>
        </p:txBody>
      </p:sp>
      <p:sp>
        <p:nvSpPr>
          <p:cNvPr id="4" name="Slide Number Placeholder 3"/>
          <p:cNvSpPr>
            <a:spLocks noGrp="1"/>
          </p:cNvSpPr>
          <p:nvPr>
            <p:ph type="sldNum" sz="quarter" idx="12"/>
          </p:nvPr>
        </p:nvSpPr>
        <p:spPr/>
        <p:txBody>
          <a:bodyPr/>
          <a:lstStyle/>
          <a:p>
            <a:fld id="{0E634311-921B-41F2-8118-78493D1542A9}" type="slidenum">
              <a:rPr lang="en-GB" smtClean="0"/>
              <a:pPr/>
              <a:t>36</a:t>
            </a:fld>
            <a:endParaRPr lang="en-GB"/>
          </a:p>
        </p:txBody>
      </p:sp>
    </p:spTree>
    <p:extLst>
      <p:ext uri="{BB962C8B-B14F-4D97-AF65-F5344CB8AC3E}">
        <p14:creationId xmlns:p14="http://schemas.microsoft.com/office/powerpoint/2010/main" xmlns="" val="84244440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Preparatory Questions (Parallelism)</a:t>
            </a:r>
            <a:endParaRPr lang="en-GB" dirty="0"/>
          </a:p>
        </p:txBody>
      </p:sp>
      <p:sp>
        <p:nvSpPr>
          <p:cNvPr id="3" name="Content Placeholder 2"/>
          <p:cNvSpPr>
            <a:spLocks noGrp="1"/>
          </p:cNvSpPr>
          <p:nvPr>
            <p:ph idx="1"/>
          </p:nvPr>
        </p:nvSpPr>
        <p:spPr/>
        <p:txBody>
          <a:bodyPr/>
          <a:lstStyle/>
          <a:p>
            <a:pPr marL="514350" indent="-514350">
              <a:buFont typeface="+mj-lt"/>
              <a:buAutoNum type="arabicPeriod"/>
            </a:pPr>
            <a:r>
              <a:rPr lang="en-GB" b="1" dirty="0" smtClean="0"/>
              <a:t>What is ‘parallelism’? Describe its goal.</a:t>
            </a:r>
          </a:p>
          <a:p>
            <a:pPr marL="514350" indent="-514350">
              <a:buFont typeface="+mj-lt"/>
              <a:buAutoNum type="arabicPeriod"/>
            </a:pPr>
            <a:r>
              <a:rPr lang="en-GB" b="1" dirty="0" smtClean="0"/>
              <a:t>What are the two types of parallelism? Describe.</a:t>
            </a:r>
          </a:p>
          <a:p>
            <a:pPr marL="514350" indent="-514350">
              <a:buFont typeface="+mj-lt"/>
              <a:buAutoNum type="arabicPeriod"/>
            </a:pPr>
            <a:r>
              <a:rPr lang="en-GB" b="1" dirty="0" smtClean="0"/>
              <a:t>Describe ‘instruction-level parallelism’ and its types.</a:t>
            </a:r>
          </a:p>
          <a:p>
            <a:pPr marL="514350" indent="-514350">
              <a:buFont typeface="+mj-lt"/>
              <a:buAutoNum type="arabicPeriod"/>
            </a:pPr>
            <a:r>
              <a:rPr lang="en-GB" b="1" dirty="0" smtClean="0"/>
              <a:t>Describe ‘machine-level parallelism’ and its types.</a:t>
            </a:r>
          </a:p>
          <a:p>
            <a:pPr marL="514350" indent="-514350" algn="just">
              <a:buFont typeface="+mj-lt"/>
              <a:buAutoNum type="arabicPeriod"/>
            </a:pPr>
            <a:r>
              <a:rPr lang="en-GB" b="1" dirty="0" smtClean="0"/>
              <a:t>Describe ‘Flynn’s taxonomy of parallel processor systems’ and its types.</a:t>
            </a:r>
          </a:p>
          <a:p>
            <a:pPr marL="514350" indent="-514350">
              <a:buFont typeface="+mj-lt"/>
              <a:buAutoNum type="arabicPeriod"/>
            </a:pPr>
            <a:endParaRPr lang="en-GB" dirty="0" smtClean="0"/>
          </a:p>
          <a:p>
            <a:pPr marL="514350" indent="-514350">
              <a:buFont typeface="+mj-lt"/>
              <a:buAutoNum type="arabicPeriod"/>
            </a:pPr>
            <a:endParaRPr lang="en-GB" dirty="0" smtClean="0"/>
          </a:p>
          <a:p>
            <a:pPr marL="514350" indent="-514350">
              <a:buFont typeface="+mj-lt"/>
              <a:buAutoNum type="arabicPeriod"/>
            </a:pPr>
            <a:endParaRPr lang="en-GB" dirty="0"/>
          </a:p>
        </p:txBody>
      </p:sp>
      <p:sp>
        <p:nvSpPr>
          <p:cNvPr id="4" name="Slide Number Placeholder 3"/>
          <p:cNvSpPr>
            <a:spLocks noGrp="1"/>
          </p:cNvSpPr>
          <p:nvPr>
            <p:ph type="sldNum" sz="quarter" idx="12"/>
          </p:nvPr>
        </p:nvSpPr>
        <p:spPr/>
        <p:txBody>
          <a:bodyPr/>
          <a:lstStyle/>
          <a:p>
            <a:fld id="{0E634311-921B-41F2-8118-78493D1542A9}" type="slidenum">
              <a:rPr lang="en-GB" smtClean="0"/>
              <a:pPr/>
              <a:t>37</a:t>
            </a:fld>
            <a:endParaRPr lang="en-GB"/>
          </a:p>
        </p:txBody>
      </p:sp>
    </p:spTree>
    <p:extLst>
      <p:ext uri="{BB962C8B-B14F-4D97-AF65-F5344CB8AC3E}">
        <p14:creationId xmlns:p14="http://schemas.microsoft.com/office/powerpoint/2010/main" xmlns="" val="17939652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 Multi-Stage Pipeline</a:t>
            </a:r>
            <a:endParaRPr lang="en-GB" dirty="0"/>
          </a:p>
        </p:txBody>
      </p:sp>
      <p:sp>
        <p:nvSpPr>
          <p:cNvPr id="3" name="Content Placeholder 2"/>
          <p:cNvSpPr>
            <a:spLocks noGrp="1"/>
          </p:cNvSpPr>
          <p:nvPr>
            <p:ph idx="1"/>
          </p:nvPr>
        </p:nvSpPr>
        <p:spPr>
          <a:xfrm>
            <a:off x="838200" y="1825624"/>
            <a:ext cx="10515600" cy="4530725"/>
          </a:xfrm>
        </p:spPr>
        <p:txBody>
          <a:bodyPr>
            <a:normAutofit/>
          </a:bodyPr>
          <a:lstStyle/>
          <a:p>
            <a:pPr algn="just"/>
            <a:r>
              <a:rPr lang="en-GB" b="1" dirty="0" smtClean="0"/>
              <a:t>Instruction pipelining</a:t>
            </a:r>
            <a:r>
              <a:rPr lang="en-GB" dirty="0" smtClean="0"/>
              <a:t> is an organizational approach, to </a:t>
            </a:r>
            <a:r>
              <a:rPr lang="en-GB" u="sng" dirty="0" smtClean="0"/>
              <a:t>improve the processor performance</a:t>
            </a:r>
            <a:r>
              <a:rPr lang="en-GB" dirty="0" smtClean="0"/>
              <a:t>.</a:t>
            </a:r>
          </a:p>
          <a:p>
            <a:pPr algn="just"/>
            <a:r>
              <a:rPr lang="en-GB" dirty="0" smtClean="0"/>
              <a:t>As in a </a:t>
            </a:r>
            <a:r>
              <a:rPr lang="en-GB" u="sng" dirty="0" smtClean="0"/>
              <a:t>pipeline</a:t>
            </a:r>
            <a:r>
              <a:rPr lang="en-GB" dirty="0" smtClean="0"/>
              <a:t>, new inputs are accepted at one end before previously accepted inputs appear as output at the other end.</a:t>
            </a:r>
          </a:p>
          <a:p>
            <a:pPr algn="just"/>
            <a:r>
              <a:rPr lang="en-GB" dirty="0"/>
              <a:t>Each step in the </a:t>
            </a:r>
            <a:r>
              <a:rPr lang="en-GB" b="1" dirty="0" smtClean="0"/>
              <a:t>instruction cycle </a:t>
            </a:r>
            <a:r>
              <a:rPr lang="en-GB" dirty="0" smtClean="0"/>
              <a:t>(fetch -&gt; decode -&gt; execute) takes </a:t>
            </a:r>
            <a:r>
              <a:rPr lang="en-GB" dirty="0"/>
              <a:t>at least one tick of the system clock, called a </a:t>
            </a:r>
            <a:r>
              <a:rPr lang="en-GB" u="sng" dirty="0"/>
              <a:t>clock cycle</a:t>
            </a:r>
            <a:r>
              <a:rPr lang="en-GB" dirty="0"/>
              <a:t>.</a:t>
            </a:r>
          </a:p>
          <a:p>
            <a:pPr algn="just"/>
            <a:r>
              <a:rPr lang="en-GB" dirty="0"/>
              <a:t>But this does not mean that the processor must wait until all steps are completed before beginning to process the next instruction.</a:t>
            </a:r>
          </a:p>
          <a:p>
            <a:pPr algn="just"/>
            <a:r>
              <a:rPr lang="en-GB" dirty="0"/>
              <a:t>The processor can execute the steps in parallel, a technique known as </a:t>
            </a:r>
            <a:r>
              <a:rPr lang="en-GB" b="1" dirty="0"/>
              <a:t>pipelining</a:t>
            </a:r>
            <a:r>
              <a:rPr lang="en-GB" dirty="0"/>
              <a:t>. </a:t>
            </a:r>
            <a:r>
              <a:rPr lang="en-GB" dirty="0" smtClean="0"/>
              <a:t>(e.g. overlapping of instruction processing steps)</a:t>
            </a:r>
          </a:p>
          <a:p>
            <a:pPr algn="just"/>
            <a:endParaRPr lang="en-GB" dirty="0" smtClean="0"/>
          </a:p>
          <a:p>
            <a:pPr algn="just"/>
            <a:endParaRPr lang="en-GB" dirty="0"/>
          </a:p>
        </p:txBody>
      </p:sp>
      <p:sp>
        <p:nvSpPr>
          <p:cNvPr id="4" name="Slide Number Placeholder 3"/>
          <p:cNvSpPr>
            <a:spLocks noGrp="1"/>
          </p:cNvSpPr>
          <p:nvPr>
            <p:ph type="sldNum" sz="quarter" idx="12"/>
          </p:nvPr>
        </p:nvSpPr>
        <p:spPr/>
        <p:txBody>
          <a:bodyPr/>
          <a:lstStyle/>
          <a:p>
            <a:fld id="{6FDB6EE6-EB16-4BAE-83B6-406147EB6B07}" type="slidenum">
              <a:rPr lang="en-GB" smtClean="0"/>
              <a:pPr/>
              <a:t>4</a:t>
            </a:fld>
            <a:endParaRPr lang="en-GB" dirty="0"/>
          </a:p>
        </p:txBody>
      </p:sp>
      <p:sp>
        <p:nvSpPr>
          <p:cNvPr id="5" name="Rectangle 4"/>
          <p:cNvSpPr/>
          <p:nvPr/>
        </p:nvSpPr>
        <p:spPr>
          <a:xfrm>
            <a:off x="6902839" y="832513"/>
            <a:ext cx="3985147" cy="3684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p:cNvSpPr txBox="1"/>
          <p:nvPr/>
        </p:nvSpPr>
        <p:spPr>
          <a:xfrm>
            <a:off x="6993348" y="832513"/>
            <a:ext cx="913712" cy="369332"/>
          </a:xfrm>
          <a:prstGeom prst="rect">
            <a:avLst/>
          </a:prstGeom>
          <a:noFill/>
        </p:spPr>
        <p:txBody>
          <a:bodyPr wrap="none" rtlCol="0">
            <a:spAutoFit/>
          </a:bodyPr>
          <a:lstStyle/>
          <a:p>
            <a:r>
              <a:rPr lang="en-GB" dirty="0" smtClean="0"/>
              <a:t>Opcode</a:t>
            </a:r>
            <a:endParaRPr lang="en-GB" dirty="0"/>
          </a:p>
        </p:txBody>
      </p:sp>
      <p:sp>
        <p:nvSpPr>
          <p:cNvPr id="7" name="TextBox 6"/>
          <p:cNvSpPr txBox="1"/>
          <p:nvPr/>
        </p:nvSpPr>
        <p:spPr>
          <a:xfrm>
            <a:off x="8793774" y="839336"/>
            <a:ext cx="933461" cy="369332"/>
          </a:xfrm>
          <a:prstGeom prst="rect">
            <a:avLst/>
          </a:prstGeom>
          <a:noFill/>
        </p:spPr>
        <p:txBody>
          <a:bodyPr wrap="none" rtlCol="0">
            <a:spAutoFit/>
          </a:bodyPr>
          <a:lstStyle/>
          <a:p>
            <a:r>
              <a:rPr lang="en-GB" dirty="0" smtClean="0"/>
              <a:t>Address</a:t>
            </a:r>
            <a:endParaRPr lang="en-GB" dirty="0"/>
          </a:p>
        </p:txBody>
      </p:sp>
      <p:cxnSp>
        <p:nvCxnSpPr>
          <p:cNvPr id="9" name="Straight Connector 8"/>
          <p:cNvCxnSpPr/>
          <p:nvPr/>
        </p:nvCxnSpPr>
        <p:spPr>
          <a:xfrm>
            <a:off x="8116923" y="816680"/>
            <a:ext cx="0" cy="369332"/>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770946" y="437117"/>
            <a:ext cx="1962910" cy="369332"/>
          </a:xfrm>
          <a:prstGeom prst="rect">
            <a:avLst/>
          </a:prstGeom>
          <a:noFill/>
        </p:spPr>
        <p:txBody>
          <a:bodyPr wrap="none" rtlCol="0">
            <a:spAutoFit/>
          </a:bodyPr>
          <a:lstStyle/>
          <a:p>
            <a:r>
              <a:rPr lang="en-GB" b="1" dirty="0" smtClean="0"/>
              <a:t>Instruction Format</a:t>
            </a:r>
            <a:endParaRPr lang="en-GB" b="1" dirty="0"/>
          </a:p>
        </p:txBody>
      </p:sp>
    </p:spTree>
    <p:extLst>
      <p:ext uri="{BB962C8B-B14F-4D97-AF65-F5344CB8AC3E}">
        <p14:creationId xmlns:p14="http://schemas.microsoft.com/office/powerpoint/2010/main" xmlns="" val="21026795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Six-Stages of an Instruction</a:t>
            </a:r>
            <a:endParaRPr lang="en-GB" dirty="0"/>
          </a:p>
        </p:txBody>
      </p:sp>
      <p:sp>
        <p:nvSpPr>
          <p:cNvPr id="3" name="Content Placeholder 2"/>
          <p:cNvSpPr>
            <a:spLocks noGrp="1"/>
          </p:cNvSpPr>
          <p:nvPr>
            <p:ph idx="1"/>
          </p:nvPr>
        </p:nvSpPr>
        <p:spPr/>
        <p:txBody>
          <a:bodyPr/>
          <a:lstStyle/>
          <a:p>
            <a:pPr algn="just"/>
            <a:r>
              <a:rPr lang="en-GB" dirty="0" smtClean="0"/>
              <a:t>The six-stages of an instruction are listed below:</a:t>
            </a:r>
          </a:p>
          <a:p>
            <a:pPr marL="514350" indent="-514350" algn="just">
              <a:buFont typeface="+mj-lt"/>
              <a:buAutoNum type="arabicPeriod"/>
            </a:pPr>
            <a:r>
              <a:rPr lang="en-GB" b="1" u="sng" dirty="0" smtClean="0"/>
              <a:t>Fetch instruction (FI)</a:t>
            </a:r>
            <a:r>
              <a:rPr lang="en-GB" b="1" dirty="0" smtClean="0"/>
              <a:t>:</a:t>
            </a:r>
            <a:r>
              <a:rPr lang="en-GB" dirty="0" smtClean="0"/>
              <a:t> Read the next expected instruction into a buffer. As told by PC.</a:t>
            </a:r>
          </a:p>
          <a:p>
            <a:pPr marL="514350" indent="-514350" algn="just">
              <a:buFont typeface="+mj-lt"/>
              <a:buAutoNum type="arabicPeriod"/>
            </a:pPr>
            <a:r>
              <a:rPr lang="en-GB" b="1" u="sng" dirty="0" smtClean="0"/>
              <a:t>Decode instruction (DI)</a:t>
            </a:r>
            <a:r>
              <a:rPr lang="en-GB" b="1" dirty="0" smtClean="0"/>
              <a:t>: </a:t>
            </a:r>
            <a:r>
              <a:rPr lang="en-GB" dirty="0" smtClean="0"/>
              <a:t>Determine the opcode and the operand.</a:t>
            </a:r>
          </a:p>
          <a:p>
            <a:pPr marL="514350" indent="-514350" algn="just">
              <a:buFont typeface="+mj-lt"/>
              <a:buAutoNum type="arabicPeriod"/>
            </a:pPr>
            <a:r>
              <a:rPr lang="en-GB" b="1" u="sng" dirty="0" smtClean="0"/>
              <a:t>Calculate operands (CO)</a:t>
            </a:r>
            <a:r>
              <a:rPr lang="en-GB" b="1" dirty="0" smtClean="0"/>
              <a:t>: </a:t>
            </a:r>
            <a:r>
              <a:rPr lang="en-GB" dirty="0" smtClean="0"/>
              <a:t>Calculate the effective address of each source operand. This may involve address calculation.</a:t>
            </a:r>
          </a:p>
          <a:p>
            <a:pPr marL="514350" indent="-514350" algn="just">
              <a:buFont typeface="+mj-lt"/>
              <a:buAutoNum type="arabicPeriod"/>
            </a:pPr>
            <a:r>
              <a:rPr lang="en-GB" b="1" u="sng" dirty="0" smtClean="0"/>
              <a:t>Fetch operand (FO)</a:t>
            </a:r>
            <a:r>
              <a:rPr lang="en-GB" b="1" dirty="0" smtClean="0"/>
              <a:t>:</a:t>
            </a:r>
            <a:r>
              <a:rPr lang="en-GB" dirty="0" smtClean="0"/>
              <a:t> Fetch each operand from memory to register.</a:t>
            </a:r>
          </a:p>
          <a:p>
            <a:pPr marL="514350" indent="-514350" algn="just">
              <a:buFont typeface="+mj-lt"/>
              <a:buAutoNum type="arabicPeriod"/>
            </a:pPr>
            <a:r>
              <a:rPr lang="en-GB" b="1" u="sng" dirty="0" smtClean="0"/>
              <a:t>Execute instruction (EI)</a:t>
            </a:r>
            <a:r>
              <a:rPr lang="en-GB" b="1" dirty="0" smtClean="0"/>
              <a:t>:</a:t>
            </a:r>
            <a:r>
              <a:rPr lang="en-GB" dirty="0" smtClean="0"/>
              <a:t> Perform the indicated operation/result.</a:t>
            </a:r>
          </a:p>
          <a:p>
            <a:pPr marL="514350" indent="-514350" algn="just">
              <a:buFont typeface="+mj-lt"/>
              <a:buAutoNum type="arabicPeriod"/>
            </a:pPr>
            <a:r>
              <a:rPr lang="en-GB" b="1" u="sng" dirty="0" smtClean="0"/>
              <a:t>Write operand (WO)</a:t>
            </a:r>
            <a:r>
              <a:rPr lang="en-GB" b="1" dirty="0" smtClean="0"/>
              <a:t>: </a:t>
            </a:r>
            <a:r>
              <a:rPr lang="en-GB" dirty="0" smtClean="0"/>
              <a:t>Store the result in memory.</a:t>
            </a:r>
            <a:endParaRPr lang="en-GB" b="1" dirty="0"/>
          </a:p>
        </p:txBody>
      </p:sp>
      <p:sp>
        <p:nvSpPr>
          <p:cNvPr id="4" name="Slide Number Placeholder 3"/>
          <p:cNvSpPr>
            <a:spLocks noGrp="1"/>
          </p:cNvSpPr>
          <p:nvPr>
            <p:ph type="sldNum" sz="quarter" idx="12"/>
          </p:nvPr>
        </p:nvSpPr>
        <p:spPr/>
        <p:txBody>
          <a:bodyPr/>
          <a:lstStyle/>
          <a:p>
            <a:fld id="{6FDB6EE6-EB16-4BAE-83B6-406147EB6B07}" type="slidenum">
              <a:rPr lang="en-GB" smtClean="0"/>
              <a:pPr/>
              <a:t>5</a:t>
            </a:fld>
            <a:endParaRPr lang="en-GB" dirty="0"/>
          </a:p>
        </p:txBody>
      </p:sp>
    </p:spTree>
    <p:extLst>
      <p:ext uri="{BB962C8B-B14F-4D97-AF65-F5344CB8AC3E}">
        <p14:creationId xmlns:p14="http://schemas.microsoft.com/office/powerpoint/2010/main" xmlns="" val="31195204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200" dirty="0" smtClean="0"/>
              <a:t>Non-Pipelined Instruction Execution (Fig. Next)</a:t>
            </a:r>
            <a:endParaRPr lang="en-GB" sz="4200" dirty="0"/>
          </a:p>
        </p:txBody>
      </p:sp>
      <p:sp>
        <p:nvSpPr>
          <p:cNvPr id="3" name="Content Placeholder 2"/>
          <p:cNvSpPr>
            <a:spLocks noGrp="1"/>
          </p:cNvSpPr>
          <p:nvPr>
            <p:ph idx="1"/>
          </p:nvPr>
        </p:nvSpPr>
        <p:spPr/>
        <p:txBody>
          <a:bodyPr>
            <a:normAutofit/>
          </a:bodyPr>
          <a:lstStyle/>
          <a:p>
            <a:pPr algn="just"/>
            <a:r>
              <a:rPr lang="en-GB" dirty="0" smtClean="0"/>
              <a:t>Let’s assume that each execution stage in the processor requires a single clock cycle.</a:t>
            </a:r>
          </a:p>
          <a:p>
            <a:pPr algn="just"/>
            <a:r>
              <a:rPr lang="en-GB" dirty="0" smtClean="0"/>
              <a:t>Figure uses a grid to represent a six-stage </a:t>
            </a:r>
            <a:r>
              <a:rPr lang="en-GB" i="1" dirty="0" smtClean="0"/>
              <a:t>non-pipelined</a:t>
            </a:r>
            <a:r>
              <a:rPr lang="en-GB" dirty="0" smtClean="0"/>
              <a:t> processor.</a:t>
            </a:r>
          </a:p>
          <a:p>
            <a:pPr algn="just"/>
            <a:r>
              <a:rPr lang="en-GB" dirty="0" smtClean="0"/>
              <a:t>When instruction I-1 has finished stage S6, instruction I-2 begins.</a:t>
            </a:r>
          </a:p>
          <a:p>
            <a:pPr algn="just"/>
            <a:r>
              <a:rPr lang="en-GB" dirty="0" smtClean="0"/>
              <a:t>Twelve clock cycles are required to execute the two instructions.</a:t>
            </a:r>
          </a:p>
          <a:p>
            <a:pPr algn="just"/>
            <a:r>
              <a:rPr lang="en-GB" dirty="0" smtClean="0"/>
              <a:t>In other words, for </a:t>
            </a:r>
            <a:r>
              <a:rPr lang="en-GB" b="1" dirty="0" smtClean="0"/>
              <a:t>k</a:t>
            </a:r>
            <a:r>
              <a:rPr lang="en-GB" dirty="0" smtClean="0"/>
              <a:t> execution stages, </a:t>
            </a:r>
            <a:r>
              <a:rPr lang="en-GB" b="1" dirty="0" smtClean="0"/>
              <a:t>n</a:t>
            </a:r>
            <a:r>
              <a:rPr lang="en-GB" dirty="0" smtClean="0"/>
              <a:t> instructions require </a:t>
            </a:r>
            <a:r>
              <a:rPr lang="en-GB" b="1" dirty="0" smtClean="0"/>
              <a:t>(n*k) </a:t>
            </a:r>
            <a:r>
              <a:rPr lang="en-GB" dirty="0" smtClean="0"/>
              <a:t>cycles to process.</a:t>
            </a:r>
          </a:p>
          <a:p>
            <a:pPr algn="just"/>
            <a:r>
              <a:rPr lang="en-GB" dirty="0" smtClean="0"/>
              <a:t>Of course, it represents a major waste of CPU resources because each stage is used only one-sixth of the time.</a:t>
            </a:r>
            <a:endParaRPr lang="en-GB" dirty="0"/>
          </a:p>
          <a:p>
            <a:pPr algn="just"/>
            <a:endParaRPr lang="en-GB" dirty="0"/>
          </a:p>
        </p:txBody>
      </p:sp>
      <p:sp>
        <p:nvSpPr>
          <p:cNvPr id="4" name="Slide Number Placeholder 3"/>
          <p:cNvSpPr>
            <a:spLocks noGrp="1"/>
          </p:cNvSpPr>
          <p:nvPr>
            <p:ph type="sldNum" sz="quarter" idx="12"/>
          </p:nvPr>
        </p:nvSpPr>
        <p:spPr/>
        <p:txBody>
          <a:bodyPr/>
          <a:lstStyle/>
          <a:p>
            <a:fld id="{6FDB6EE6-EB16-4BAE-83B6-406147EB6B07}" type="slidenum">
              <a:rPr lang="en-GB" smtClean="0"/>
              <a:pPr/>
              <a:t>6</a:t>
            </a:fld>
            <a:endParaRPr lang="en-GB" dirty="0"/>
          </a:p>
        </p:txBody>
      </p:sp>
    </p:spTree>
    <p:extLst>
      <p:ext uri="{BB962C8B-B14F-4D97-AF65-F5344CB8AC3E}">
        <p14:creationId xmlns:p14="http://schemas.microsoft.com/office/powerpoint/2010/main" xmlns="" val="37113547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6-Stage Non-Pipelined </a:t>
            </a:r>
            <a:r>
              <a:rPr lang="en-GB" dirty="0"/>
              <a:t>Instruction Execution</a:t>
            </a:r>
          </a:p>
        </p:txBody>
      </p:sp>
      <p:pic>
        <p:nvPicPr>
          <p:cNvPr id="5" name="Content Placeholder 4"/>
          <p:cNvPicPr>
            <a:picLocks noGrp="1" noChangeAspect="1"/>
          </p:cNvPicPr>
          <p:nvPr>
            <p:ph idx="1"/>
          </p:nvPr>
        </p:nvPicPr>
        <p:blipFill>
          <a:blip r:embed="rId2"/>
          <a:stretch>
            <a:fillRect/>
          </a:stretch>
        </p:blipFill>
        <p:spPr>
          <a:xfrm>
            <a:off x="1761565" y="1690688"/>
            <a:ext cx="8752252" cy="4665662"/>
          </a:xfrm>
          <a:prstGeom prst="rect">
            <a:avLst/>
          </a:prstGeom>
        </p:spPr>
      </p:pic>
      <p:sp>
        <p:nvSpPr>
          <p:cNvPr id="4" name="Slide Number Placeholder 3"/>
          <p:cNvSpPr>
            <a:spLocks noGrp="1"/>
          </p:cNvSpPr>
          <p:nvPr>
            <p:ph type="sldNum" sz="quarter" idx="12"/>
          </p:nvPr>
        </p:nvSpPr>
        <p:spPr/>
        <p:txBody>
          <a:bodyPr/>
          <a:lstStyle/>
          <a:p>
            <a:fld id="{6FDB6EE6-EB16-4BAE-83B6-406147EB6B07}" type="slidenum">
              <a:rPr lang="en-GB" smtClean="0"/>
              <a:pPr/>
              <a:t>7</a:t>
            </a:fld>
            <a:endParaRPr lang="en-GB" dirty="0"/>
          </a:p>
        </p:txBody>
      </p:sp>
      <p:sp>
        <p:nvSpPr>
          <p:cNvPr id="6" name="TextBox 5"/>
          <p:cNvSpPr txBox="1"/>
          <p:nvPr/>
        </p:nvSpPr>
        <p:spPr>
          <a:xfrm>
            <a:off x="10513817" y="3179928"/>
            <a:ext cx="1477199" cy="369332"/>
          </a:xfrm>
          <a:prstGeom prst="rect">
            <a:avLst/>
          </a:prstGeom>
          <a:noFill/>
        </p:spPr>
        <p:txBody>
          <a:bodyPr wrap="none" rtlCol="0">
            <a:spAutoFit/>
          </a:bodyPr>
          <a:lstStyle/>
          <a:p>
            <a:r>
              <a:rPr lang="en-GB" dirty="0" smtClean="0"/>
              <a:t>1</a:t>
            </a:r>
            <a:r>
              <a:rPr lang="en-GB" baseline="30000" dirty="0" smtClean="0"/>
              <a:t>st</a:t>
            </a:r>
            <a:r>
              <a:rPr lang="en-GB" dirty="0" smtClean="0"/>
              <a:t> instruction</a:t>
            </a:r>
            <a:endParaRPr lang="en-GB" dirty="0"/>
          </a:p>
        </p:txBody>
      </p:sp>
      <p:sp>
        <p:nvSpPr>
          <p:cNvPr id="7" name="TextBox 6"/>
          <p:cNvSpPr txBox="1"/>
          <p:nvPr/>
        </p:nvSpPr>
        <p:spPr>
          <a:xfrm>
            <a:off x="10513817" y="5038500"/>
            <a:ext cx="1527021" cy="369332"/>
          </a:xfrm>
          <a:prstGeom prst="rect">
            <a:avLst/>
          </a:prstGeom>
          <a:noFill/>
        </p:spPr>
        <p:txBody>
          <a:bodyPr wrap="none" rtlCol="0">
            <a:spAutoFit/>
          </a:bodyPr>
          <a:lstStyle/>
          <a:p>
            <a:r>
              <a:rPr lang="en-GB" dirty="0" smtClean="0"/>
              <a:t>2</a:t>
            </a:r>
            <a:r>
              <a:rPr lang="en-GB" baseline="30000" dirty="0" smtClean="0"/>
              <a:t>nd</a:t>
            </a:r>
            <a:r>
              <a:rPr lang="en-GB" dirty="0" smtClean="0"/>
              <a:t> instruction</a:t>
            </a:r>
            <a:endParaRPr lang="en-GB" dirty="0"/>
          </a:p>
        </p:txBody>
      </p:sp>
      <p:sp>
        <p:nvSpPr>
          <p:cNvPr id="8" name="TextBox 7"/>
          <p:cNvSpPr txBox="1"/>
          <p:nvPr/>
        </p:nvSpPr>
        <p:spPr>
          <a:xfrm>
            <a:off x="7428770" y="6352143"/>
            <a:ext cx="3251403" cy="461665"/>
          </a:xfrm>
          <a:prstGeom prst="rect">
            <a:avLst/>
          </a:prstGeom>
          <a:noFill/>
        </p:spPr>
        <p:txBody>
          <a:bodyPr wrap="none" rtlCol="0">
            <a:spAutoFit/>
          </a:bodyPr>
          <a:lstStyle/>
          <a:p>
            <a:r>
              <a:rPr lang="en-GB" sz="2400" b="1" dirty="0" smtClean="0"/>
              <a:t>(n*k) </a:t>
            </a:r>
            <a:r>
              <a:rPr lang="en-GB" sz="2400" dirty="0" smtClean="0"/>
              <a:t>Cycles =&gt; 12 cycles</a:t>
            </a:r>
            <a:endParaRPr lang="en-GB" sz="2400" dirty="0"/>
          </a:p>
        </p:txBody>
      </p:sp>
    </p:spTree>
    <p:extLst>
      <p:ext uri="{BB962C8B-B14F-4D97-AF65-F5344CB8AC3E}">
        <p14:creationId xmlns:p14="http://schemas.microsoft.com/office/powerpoint/2010/main" xmlns="" val="13818579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Pipelined Execution (Fig. Next Slide)</a:t>
            </a:r>
            <a:endParaRPr lang="en-GB" dirty="0"/>
          </a:p>
        </p:txBody>
      </p:sp>
      <p:sp>
        <p:nvSpPr>
          <p:cNvPr id="3" name="Content Placeholder 2"/>
          <p:cNvSpPr>
            <a:spLocks noGrp="1"/>
          </p:cNvSpPr>
          <p:nvPr>
            <p:ph idx="1"/>
          </p:nvPr>
        </p:nvSpPr>
        <p:spPr>
          <a:xfrm>
            <a:off x="838200" y="1575594"/>
            <a:ext cx="10612273" cy="4895850"/>
          </a:xfrm>
        </p:spPr>
        <p:txBody>
          <a:bodyPr>
            <a:normAutofit/>
          </a:bodyPr>
          <a:lstStyle/>
          <a:p>
            <a:pPr algn="just"/>
            <a:r>
              <a:rPr lang="en-GB" dirty="0" smtClean="0"/>
              <a:t>If, on the other hand, a processor supports pipelining, a new instruction can enter stage S1 during the second clock cycle.</a:t>
            </a:r>
          </a:p>
          <a:p>
            <a:pPr algn="just"/>
            <a:r>
              <a:rPr lang="en-GB" dirty="0" smtClean="0"/>
              <a:t>Meanwhile, the first instruction has entered stage S2.</a:t>
            </a:r>
          </a:p>
          <a:p>
            <a:pPr algn="just"/>
            <a:r>
              <a:rPr lang="en-GB" dirty="0" smtClean="0"/>
              <a:t>This enables the overlapped execution of the two instructions.</a:t>
            </a:r>
          </a:p>
          <a:p>
            <a:pPr algn="just"/>
            <a:r>
              <a:rPr lang="en-GB" dirty="0" smtClean="0"/>
              <a:t>In Figure, two instructions I-1 and I-2, are shown progressing through the pipeline.</a:t>
            </a:r>
          </a:p>
          <a:p>
            <a:pPr algn="just"/>
            <a:r>
              <a:rPr lang="en-GB" dirty="0" smtClean="0"/>
              <a:t>I-2 enters stage S1 as soon as I-1 has moved to stage S2.</a:t>
            </a:r>
          </a:p>
          <a:p>
            <a:pPr algn="just"/>
            <a:r>
              <a:rPr lang="en-GB" dirty="0" smtClean="0"/>
              <a:t>As a result, only seven clock cycles are required to execute I-1 &amp; I-2.</a:t>
            </a:r>
          </a:p>
          <a:p>
            <a:pPr algn="just"/>
            <a:r>
              <a:rPr lang="en-GB" dirty="0" smtClean="0"/>
              <a:t>When the pipelining is full, all six stages are in use all the time.</a:t>
            </a:r>
          </a:p>
          <a:p>
            <a:pPr algn="just"/>
            <a:r>
              <a:rPr lang="en-GB" dirty="0" smtClean="0"/>
              <a:t>In general, for </a:t>
            </a:r>
            <a:r>
              <a:rPr lang="en-GB" b="1" dirty="0" smtClean="0"/>
              <a:t>k</a:t>
            </a:r>
            <a:r>
              <a:rPr lang="en-GB" dirty="0" smtClean="0"/>
              <a:t> execution stages, </a:t>
            </a:r>
            <a:r>
              <a:rPr lang="en-GB" b="1" dirty="0" smtClean="0"/>
              <a:t>n</a:t>
            </a:r>
            <a:r>
              <a:rPr lang="en-GB" dirty="0" smtClean="0"/>
              <a:t> instructions require </a:t>
            </a:r>
            <a:r>
              <a:rPr lang="en-GB" b="1" dirty="0" smtClean="0"/>
              <a:t>k+(n-1)</a:t>
            </a:r>
            <a:r>
              <a:rPr lang="en-GB" dirty="0" smtClean="0"/>
              <a:t> cycles.</a:t>
            </a:r>
            <a:endParaRPr lang="en-GB" dirty="0"/>
          </a:p>
        </p:txBody>
      </p:sp>
      <p:sp>
        <p:nvSpPr>
          <p:cNvPr id="4" name="Slide Number Placeholder 3"/>
          <p:cNvSpPr>
            <a:spLocks noGrp="1"/>
          </p:cNvSpPr>
          <p:nvPr>
            <p:ph type="sldNum" sz="quarter" idx="12"/>
          </p:nvPr>
        </p:nvSpPr>
        <p:spPr/>
        <p:txBody>
          <a:bodyPr/>
          <a:lstStyle/>
          <a:p>
            <a:fld id="{6FDB6EE6-EB16-4BAE-83B6-406147EB6B07}" type="slidenum">
              <a:rPr lang="en-GB" smtClean="0"/>
              <a:pPr/>
              <a:t>8</a:t>
            </a:fld>
            <a:endParaRPr lang="en-GB" dirty="0"/>
          </a:p>
        </p:txBody>
      </p:sp>
    </p:spTree>
    <p:extLst>
      <p:ext uri="{BB962C8B-B14F-4D97-AF65-F5344CB8AC3E}">
        <p14:creationId xmlns:p14="http://schemas.microsoft.com/office/powerpoint/2010/main" xmlns="" val="38317969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6-Stage </a:t>
            </a:r>
            <a:r>
              <a:rPr lang="en-GB" dirty="0" smtClean="0"/>
              <a:t>Pipelined </a:t>
            </a:r>
            <a:r>
              <a:rPr lang="en-GB" dirty="0"/>
              <a:t>Instruction Execution</a:t>
            </a:r>
          </a:p>
        </p:txBody>
      </p:sp>
      <p:sp>
        <p:nvSpPr>
          <p:cNvPr id="4" name="Slide Number Placeholder 3"/>
          <p:cNvSpPr>
            <a:spLocks noGrp="1"/>
          </p:cNvSpPr>
          <p:nvPr>
            <p:ph type="sldNum" sz="quarter" idx="12"/>
          </p:nvPr>
        </p:nvSpPr>
        <p:spPr/>
        <p:txBody>
          <a:bodyPr/>
          <a:lstStyle/>
          <a:p>
            <a:fld id="{6FDB6EE6-EB16-4BAE-83B6-406147EB6B07}" type="slidenum">
              <a:rPr lang="en-GB" smtClean="0"/>
              <a:pPr/>
              <a:t>9</a:t>
            </a:fld>
            <a:endParaRPr lang="en-GB" dirty="0"/>
          </a:p>
        </p:txBody>
      </p:sp>
      <p:sp>
        <p:nvSpPr>
          <p:cNvPr id="5" name="TextBox 4"/>
          <p:cNvSpPr txBox="1"/>
          <p:nvPr/>
        </p:nvSpPr>
        <p:spPr>
          <a:xfrm>
            <a:off x="1391030" y="5902355"/>
            <a:ext cx="9860969" cy="369332"/>
          </a:xfrm>
          <a:prstGeom prst="rect">
            <a:avLst/>
          </a:prstGeom>
          <a:noFill/>
        </p:spPr>
        <p:txBody>
          <a:bodyPr wrap="none" rtlCol="0">
            <a:spAutoFit/>
          </a:bodyPr>
          <a:lstStyle/>
          <a:p>
            <a:r>
              <a:rPr lang="en-GB" b="1" dirty="0" smtClean="0"/>
              <a:t>Q.</a:t>
            </a:r>
            <a:r>
              <a:rPr lang="en-GB" dirty="0" smtClean="0"/>
              <a:t> In a six-stage pipelined processor, how many </a:t>
            </a:r>
            <a:r>
              <a:rPr lang="en-GB" u="sng" dirty="0" smtClean="0"/>
              <a:t>instructions</a:t>
            </a:r>
            <a:r>
              <a:rPr lang="en-GB" dirty="0" smtClean="0"/>
              <a:t> can be executed in 12 clock cycles? </a:t>
            </a:r>
            <a:r>
              <a:rPr lang="en-GB" dirty="0" err="1" smtClean="0"/>
              <a:t>Ans</a:t>
            </a:r>
            <a:r>
              <a:rPr lang="en-GB" dirty="0" smtClean="0"/>
              <a:t>: 7.</a:t>
            </a:r>
            <a:endParaRPr lang="en-GB" dirty="0"/>
          </a:p>
        </p:txBody>
      </p:sp>
      <p:sp>
        <p:nvSpPr>
          <p:cNvPr id="7" name="TextBox 6"/>
          <p:cNvSpPr txBox="1"/>
          <p:nvPr/>
        </p:nvSpPr>
        <p:spPr>
          <a:xfrm>
            <a:off x="7339803" y="5491685"/>
            <a:ext cx="3450175" cy="461665"/>
          </a:xfrm>
          <a:prstGeom prst="rect">
            <a:avLst/>
          </a:prstGeom>
          <a:noFill/>
        </p:spPr>
        <p:txBody>
          <a:bodyPr wrap="none" rtlCol="0">
            <a:spAutoFit/>
          </a:bodyPr>
          <a:lstStyle/>
          <a:p>
            <a:r>
              <a:rPr lang="en-GB" sz="2400" b="1" dirty="0" smtClean="0"/>
              <a:t>k + (n-1)</a:t>
            </a:r>
            <a:r>
              <a:rPr lang="en-GB" sz="2400" dirty="0" smtClean="0"/>
              <a:t> cycles =&gt; 7 cycles</a:t>
            </a:r>
            <a:endParaRPr lang="en-GB" sz="2400" b="1" dirty="0"/>
          </a:p>
        </p:txBody>
      </p:sp>
      <p:sp>
        <p:nvSpPr>
          <p:cNvPr id="8" name="TextBox 7"/>
          <p:cNvSpPr txBox="1"/>
          <p:nvPr/>
        </p:nvSpPr>
        <p:spPr>
          <a:xfrm>
            <a:off x="10752994" y="3698543"/>
            <a:ext cx="1201611" cy="1200329"/>
          </a:xfrm>
          <a:prstGeom prst="rect">
            <a:avLst/>
          </a:prstGeom>
          <a:noFill/>
        </p:spPr>
        <p:txBody>
          <a:bodyPr wrap="none" rtlCol="0">
            <a:spAutoFit/>
          </a:bodyPr>
          <a:lstStyle/>
          <a:p>
            <a:r>
              <a:rPr lang="en-GB" dirty="0" smtClean="0"/>
              <a:t>New</a:t>
            </a:r>
          </a:p>
          <a:p>
            <a:r>
              <a:rPr lang="en-GB" dirty="0" smtClean="0"/>
              <a:t>Instruction</a:t>
            </a:r>
          </a:p>
          <a:p>
            <a:r>
              <a:rPr lang="en-GB" dirty="0" smtClean="0"/>
              <a:t>executed</a:t>
            </a:r>
          </a:p>
          <a:p>
            <a:r>
              <a:rPr lang="en-GB" dirty="0" smtClean="0"/>
              <a:t>Per cycle.</a:t>
            </a:r>
            <a:endParaRPr lang="en-GB" dirty="0"/>
          </a:p>
        </p:txBody>
      </p:sp>
      <p:pic>
        <p:nvPicPr>
          <p:cNvPr id="9" name="Content Placeholder 8"/>
          <p:cNvPicPr>
            <a:picLocks noGrp="1" noChangeAspect="1"/>
          </p:cNvPicPr>
          <p:nvPr>
            <p:ph idx="1"/>
          </p:nvPr>
        </p:nvPicPr>
        <p:blipFill>
          <a:blip r:embed="rId2"/>
          <a:stretch>
            <a:fillRect/>
          </a:stretch>
        </p:blipFill>
        <p:spPr>
          <a:xfrm>
            <a:off x="1504950" y="2434431"/>
            <a:ext cx="9182100" cy="3133725"/>
          </a:xfrm>
          <a:prstGeom prst="rect">
            <a:avLst/>
          </a:prstGeom>
        </p:spPr>
      </p:pic>
    </p:spTree>
    <p:extLst>
      <p:ext uri="{BB962C8B-B14F-4D97-AF65-F5344CB8AC3E}">
        <p14:creationId xmlns:p14="http://schemas.microsoft.com/office/powerpoint/2010/main" xmlns="" val="82296791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216</TotalTime>
  <Words>2529</Words>
  <Application>Microsoft Office PowerPoint</Application>
  <PresentationFormat>Custom</PresentationFormat>
  <Paragraphs>263</Paragraphs>
  <Slides>37</Slides>
  <Notes>2</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Pipelining + Parallelism</vt:lpstr>
      <vt:lpstr>Topics to Cover</vt:lpstr>
      <vt:lpstr>Pipelining</vt:lpstr>
      <vt:lpstr>1. Multi-Stage Pipeline</vt:lpstr>
      <vt:lpstr>Six-Stages of an Instruction</vt:lpstr>
      <vt:lpstr>Non-Pipelined Instruction Execution (Fig. Next)</vt:lpstr>
      <vt:lpstr>6-Stage Non-Pipelined Instruction Execution</vt:lpstr>
      <vt:lpstr>Pipelined Execution (Fig. Next Slide)</vt:lpstr>
      <vt:lpstr>6-Stage Pipelined Instruction Execution</vt:lpstr>
      <vt:lpstr>2. Superscalar Architecture (Fig. Next Slide)</vt:lpstr>
      <vt:lpstr>Without Super-Scalar Pipelining</vt:lpstr>
      <vt:lpstr>With Super-Scalar Pipelining (Fig. Next Slide)</vt:lpstr>
      <vt:lpstr>Two Pipelined Stages (Superscalar)</vt:lpstr>
      <vt:lpstr>3. Super-Pipeline</vt:lpstr>
      <vt:lpstr>Super-pipeline Performance</vt:lpstr>
      <vt:lpstr>‘Super-Scalar’ VS ‘Super-Pipeline’</vt:lpstr>
      <vt:lpstr>Pipeline Hazards/Problems</vt:lpstr>
      <vt:lpstr>Preparatory Questions (Pipelining)</vt:lpstr>
      <vt:lpstr>Parallelism</vt:lpstr>
      <vt:lpstr>Types of ‘Parallelism’</vt:lpstr>
      <vt:lpstr>1) Instruction Level Parallelism (ILP)</vt:lpstr>
      <vt:lpstr>Instruction Level Parallelism (ILP)</vt:lpstr>
      <vt:lpstr>ii. Superscalar Approach</vt:lpstr>
      <vt:lpstr>Superscalar Processor with Multiple Functional Units</vt:lpstr>
      <vt:lpstr>Multiple Functional Units</vt:lpstr>
      <vt:lpstr>2. Machine Parallelism</vt:lpstr>
      <vt:lpstr>Final Note</vt:lpstr>
      <vt:lpstr>Types of Parallel Processor Systems</vt:lpstr>
      <vt:lpstr>Assignment 2</vt:lpstr>
      <vt:lpstr>Flynn’s Taxonomy of Parallel Processor Systems</vt:lpstr>
      <vt:lpstr>1. Single Instruction, Single Data (SISD)</vt:lpstr>
      <vt:lpstr>2. Single Instruction, Multiple Data (SIMD)</vt:lpstr>
      <vt:lpstr>3. Multiple Instructions, Single Data (MISD)</vt:lpstr>
      <vt:lpstr>4. Multiple Instruction, Multiple Data (MIMD)</vt:lpstr>
      <vt:lpstr>Figure. A taxonomy of Parallel Processor Architecture</vt:lpstr>
      <vt:lpstr>Final Note</vt:lpstr>
      <vt:lpstr>Preparatory Questions (Parallelism)</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Asim Zaman</dc:creator>
  <cp:lastModifiedBy>MEHWISH</cp:lastModifiedBy>
  <cp:revision>28</cp:revision>
  <dcterms:created xsi:type="dcterms:W3CDTF">2018-10-14T15:22:16Z</dcterms:created>
  <dcterms:modified xsi:type="dcterms:W3CDTF">2023-11-15T03:38:10Z</dcterms:modified>
</cp:coreProperties>
</file>