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1" r:id="rId1"/>
  </p:sldMasterIdLst>
  <p:sldIdLst>
    <p:sldId id="256" r:id="rId2"/>
    <p:sldId id="258" r:id="rId3"/>
    <p:sldId id="292" r:id="rId4"/>
    <p:sldId id="293" r:id="rId5"/>
    <p:sldId id="294" r:id="rId6"/>
    <p:sldId id="295" r:id="rId7"/>
    <p:sldId id="257" r:id="rId8"/>
    <p:sldId id="259" r:id="rId9"/>
    <p:sldId id="260" r:id="rId10"/>
    <p:sldId id="261" r:id="rId11"/>
    <p:sldId id="262" r:id="rId12"/>
    <p:sldId id="263" r:id="rId13"/>
    <p:sldId id="291" r:id="rId14"/>
    <p:sldId id="264" r:id="rId15"/>
    <p:sldId id="283" r:id="rId16"/>
    <p:sldId id="265" r:id="rId17"/>
    <p:sldId id="275" r:id="rId18"/>
    <p:sldId id="266" r:id="rId19"/>
    <p:sldId id="268" r:id="rId20"/>
    <p:sldId id="269" r:id="rId21"/>
    <p:sldId id="270" r:id="rId22"/>
    <p:sldId id="271" r:id="rId23"/>
    <p:sldId id="276" r:id="rId24"/>
    <p:sldId id="273" r:id="rId25"/>
    <p:sldId id="277" r:id="rId26"/>
    <p:sldId id="274" r:id="rId27"/>
    <p:sldId id="278" r:id="rId28"/>
    <p:sldId id="279" r:id="rId29"/>
    <p:sldId id="288" r:id="rId30"/>
    <p:sldId id="280" r:id="rId31"/>
    <p:sldId id="289" r:id="rId32"/>
    <p:sldId id="281" r:id="rId33"/>
    <p:sldId id="290" r:id="rId34"/>
    <p:sldId id="282" r:id="rId35"/>
    <p:sldId id="285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 Hafiz Enterprises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67" autoAdjust="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6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6-20T14:31:08.676" idx="1">
    <p:pos x="10" y="10"/>
    <p:text/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70CABB-5BC5-471F-A9AD-1501BB469E74}" type="doc">
      <dgm:prSet loTypeId="urn:microsoft.com/office/officeart/2008/layout/Pictu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D8C248-58BE-4628-9B79-72FBB70E93F9}">
      <dgm:prSet phldrT="[Text]"/>
      <dgm:spPr/>
      <dgm:t>
        <a:bodyPr/>
        <a:lstStyle/>
        <a:p>
          <a:r>
            <a:rPr lang="en-US" dirty="0"/>
            <a:t>BOOKS</a:t>
          </a:r>
        </a:p>
      </dgm:t>
    </dgm:pt>
    <dgm:pt modelId="{52304C5E-F54B-4682-AF9E-47CCD13B9AE2}" type="parTrans" cxnId="{8E04F449-0D36-4030-9801-A1A9279C1CD2}">
      <dgm:prSet/>
      <dgm:spPr/>
      <dgm:t>
        <a:bodyPr/>
        <a:lstStyle/>
        <a:p>
          <a:endParaRPr lang="en-US"/>
        </a:p>
      </dgm:t>
    </dgm:pt>
    <dgm:pt modelId="{E6EB885D-C969-4CBC-8FE3-461432FD43C3}" type="sibTrans" cxnId="{8E04F449-0D36-4030-9801-A1A9279C1CD2}">
      <dgm:prSet/>
      <dgm:spPr/>
      <dgm:t>
        <a:bodyPr/>
        <a:lstStyle/>
        <a:p>
          <a:endParaRPr lang="en-US"/>
        </a:p>
      </dgm:t>
    </dgm:pt>
    <dgm:pt modelId="{6363E996-6ADF-44AB-967B-CC0B3A694C6D}">
      <dgm:prSet phldrT="[Text]" custT="1"/>
      <dgm:spPr/>
      <dgm:t>
        <a:bodyPr/>
        <a:lstStyle/>
        <a:p>
          <a:r>
            <a:rPr lang="en-US" sz="2600" dirty="0"/>
            <a:t>USER</a:t>
          </a:r>
        </a:p>
      </dgm:t>
    </dgm:pt>
    <dgm:pt modelId="{68D0FCD1-15A5-4CCA-A6A9-D3377EEF7F1C}" type="parTrans" cxnId="{E5C05C0B-2C4B-4A10-984C-61F9B3D78501}">
      <dgm:prSet/>
      <dgm:spPr/>
      <dgm:t>
        <a:bodyPr/>
        <a:lstStyle/>
        <a:p>
          <a:endParaRPr lang="en-US"/>
        </a:p>
      </dgm:t>
    </dgm:pt>
    <dgm:pt modelId="{53F5039B-A6A3-406D-BC2D-DAC36AC00678}" type="sibTrans" cxnId="{E5C05C0B-2C4B-4A10-984C-61F9B3D78501}">
      <dgm:prSet/>
      <dgm:spPr/>
      <dgm:t>
        <a:bodyPr/>
        <a:lstStyle/>
        <a:p>
          <a:endParaRPr lang="en-US"/>
        </a:p>
      </dgm:t>
    </dgm:pt>
    <dgm:pt modelId="{106A3690-73C9-45D0-809F-04463D35E506}">
      <dgm:prSet phldrT="[Text]" custT="1"/>
      <dgm:spPr/>
      <dgm:t>
        <a:bodyPr/>
        <a:lstStyle/>
        <a:p>
          <a:r>
            <a:rPr lang="en-US" sz="2000" dirty="0"/>
            <a:t>BORROWINGS management</a:t>
          </a:r>
        </a:p>
        <a:p>
          <a:endParaRPr lang="en-US" sz="1000" dirty="0"/>
        </a:p>
      </dgm:t>
    </dgm:pt>
    <dgm:pt modelId="{1B257EBC-3218-41F8-B246-73B42B5D886E}" type="parTrans" cxnId="{2EB1E2A3-7422-4DE0-BA13-1E860AC0BA92}">
      <dgm:prSet/>
      <dgm:spPr/>
      <dgm:t>
        <a:bodyPr/>
        <a:lstStyle/>
        <a:p>
          <a:endParaRPr lang="en-US"/>
        </a:p>
      </dgm:t>
    </dgm:pt>
    <dgm:pt modelId="{0B51BD3E-DB33-4C74-B824-503AEDF63ED7}" type="sibTrans" cxnId="{2EB1E2A3-7422-4DE0-BA13-1E860AC0BA92}">
      <dgm:prSet/>
      <dgm:spPr/>
      <dgm:t>
        <a:bodyPr/>
        <a:lstStyle/>
        <a:p>
          <a:endParaRPr lang="en-US"/>
        </a:p>
      </dgm:t>
    </dgm:pt>
    <dgm:pt modelId="{C9FF9C4E-B0D2-4ABD-B298-602E668FD748}">
      <dgm:prSet phldrT="[Text]" custT="1"/>
      <dgm:spPr/>
      <dgm:t>
        <a:bodyPr/>
        <a:lstStyle/>
        <a:p>
          <a:r>
            <a:rPr lang="en-US" sz="2600" dirty="0"/>
            <a:t>STAFF Management</a:t>
          </a:r>
        </a:p>
      </dgm:t>
    </dgm:pt>
    <dgm:pt modelId="{9616CD96-CCB9-47DA-A8F7-D7FAC66CC6F7}" type="parTrans" cxnId="{0D4C82F0-C81C-4215-AAAE-E8933F6CD65A}">
      <dgm:prSet/>
      <dgm:spPr/>
      <dgm:t>
        <a:bodyPr/>
        <a:lstStyle/>
        <a:p>
          <a:endParaRPr lang="en-US"/>
        </a:p>
      </dgm:t>
    </dgm:pt>
    <dgm:pt modelId="{F9B26279-CE4B-46A0-A75E-48404664889F}" type="sibTrans" cxnId="{0D4C82F0-C81C-4215-AAAE-E8933F6CD65A}">
      <dgm:prSet/>
      <dgm:spPr/>
      <dgm:t>
        <a:bodyPr/>
        <a:lstStyle/>
        <a:p>
          <a:endParaRPr lang="en-US"/>
        </a:p>
      </dgm:t>
    </dgm:pt>
    <dgm:pt modelId="{6B8C0264-7F6E-430C-898A-2E2FE6522C26}">
      <dgm:prSet phldrT="[Text]" custT="1"/>
      <dgm:spPr/>
      <dgm:t>
        <a:bodyPr/>
        <a:lstStyle/>
        <a:p>
          <a:r>
            <a:rPr lang="en-US" sz="2200" dirty="0"/>
            <a:t>STUDENT </a:t>
          </a:r>
          <a:r>
            <a:rPr lang="en-US" sz="2200" dirty="0" err="1"/>
            <a:t>MAnagement</a:t>
          </a:r>
          <a:endParaRPr lang="en-US" sz="2200" dirty="0"/>
        </a:p>
      </dgm:t>
    </dgm:pt>
    <dgm:pt modelId="{54835F8F-6BE3-46B9-AF19-11A90062E476}" type="parTrans" cxnId="{9858E819-1179-4115-BD15-7D32F84C30C2}">
      <dgm:prSet/>
      <dgm:spPr/>
      <dgm:t>
        <a:bodyPr/>
        <a:lstStyle/>
        <a:p>
          <a:endParaRPr lang="en-US"/>
        </a:p>
      </dgm:t>
    </dgm:pt>
    <dgm:pt modelId="{C2399ECF-7C4E-4A29-B6FA-200A7046AEB4}" type="sibTrans" cxnId="{9858E819-1179-4115-BD15-7D32F84C30C2}">
      <dgm:prSet/>
      <dgm:spPr/>
      <dgm:t>
        <a:bodyPr/>
        <a:lstStyle/>
        <a:p>
          <a:endParaRPr lang="en-US"/>
        </a:p>
      </dgm:t>
    </dgm:pt>
    <dgm:pt modelId="{773C6819-0832-446C-921C-38C7C8A0CEBC}" type="pres">
      <dgm:prSet presAssocID="{7870CABB-5BC5-471F-A9AD-1501BB469E74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1CB4561A-B8BA-403A-BA76-0C8F9DBEFCDD}" type="pres">
      <dgm:prSet presAssocID="{09D8C248-58BE-4628-9B79-72FBB70E93F9}" presName="root" presStyleCnt="0">
        <dgm:presLayoutVars>
          <dgm:chMax/>
          <dgm:chPref val="4"/>
        </dgm:presLayoutVars>
      </dgm:prSet>
      <dgm:spPr/>
    </dgm:pt>
    <dgm:pt modelId="{FBB48B8F-A684-4BEE-8C50-710EA587F717}" type="pres">
      <dgm:prSet presAssocID="{09D8C248-58BE-4628-9B79-72FBB70E93F9}" presName="rootComposite" presStyleCnt="0">
        <dgm:presLayoutVars/>
      </dgm:prSet>
      <dgm:spPr/>
    </dgm:pt>
    <dgm:pt modelId="{F5FE9957-44FD-4095-9A3C-92987166E0C8}" type="pres">
      <dgm:prSet presAssocID="{09D8C248-58BE-4628-9B79-72FBB70E93F9}" presName="rootText" presStyleLbl="node0" presStyleIdx="0" presStyleCnt="1" custScaleX="84398" custLinFactNeighborX="3464" custLinFactNeighborY="-131">
        <dgm:presLayoutVars>
          <dgm:chMax/>
          <dgm:chPref val="4"/>
        </dgm:presLayoutVars>
      </dgm:prSet>
      <dgm:spPr/>
    </dgm:pt>
    <dgm:pt modelId="{261A10B1-33CE-4403-83E3-7459F1404F58}" type="pres">
      <dgm:prSet presAssocID="{09D8C248-58BE-4628-9B79-72FBB70E93F9}" presName="childShape" presStyleCnt="0">
        <dgm:presLayoutVars>
          <dgm:chMax val="0"/>
          <dgm:chPref val="0"/>
        </dgm:presLayoutVars>
      </dgm:prSet>
      <dgm:spPr/>
    </dgm:pt>
    <dgm:pt modelId="{536C77E1-15CC-4188-8FD2-86605BD1B518}" type="pres">
      <dgm:prSet presAssocID="{6363E996-6ADF-44AB-967B-CC0B3A694C6D}" presName="childComposite" presStyleCnt="0">
        <dgm:presLayoutVars>
          <dgm:chMax val="0"/>
          <dgm:chPref val="0"/>
        </dgm:presLayoutVars>
      </dgm:prSet>
      <dgm:spPr/>
    </dgm:pt>
    <dgm:pt modelId="{96AE61F3-6576-4A11-816F-A4D93B79F019}" type="pres">
      <dgm:prSet presAssocID="{6363E996-6ADF-44AB-967B-CC0B3A694C6D}" presName="Image" presStyleLbl="node1" presStyleIdx="0" presStyleCnt="4" custFlipVert="1" custFlipHor="0" custScaleX="9348" custScaleY="6222"/>
      <dgm:spPr/>
    </dgm:pt>
    <dgm:pt modelId="{BBD70483-2225-4DC4-B89B-08D49EB0EF91}" type="pres">
      <dgm:prSet presAssocID="{6363E996-6ADF-44AB-967B-CC0B3A694C6D}" presName="childText" presStyleLbl="lnNode1" presStyleIdx="0" presStyleCnt="4">
        <dgm:presLayoutVars>
          <dgm:chMax val="0"/>
          <dgm:chPref val="0"/>
          <dgm:bulletEnabled val="1"/>
        </dgm:presLayoutVars>
      </dgm:prSet>
      <dgm:spPr/>
    </dgm:pt>
    <dgm:pt modelId="{47804532-0E49-4A74-8750-93DCDBB750E5}" type="pres">
      <dgm:prSet presAssocID="{C9FF9C4E-B0D2-4ABD-B298-602E668FD748}" presName="childComposite" presStyleCnt="0">
        <dgm:presLayoutVars>
          <dgm:chMax val="0"/>
          <dgm:chPref val="0"/>
        </dgm:presLayoutVars>
      </dgm:prSet>
      <dgm:spPr/>
    </dgm:pt>
    <dgm:pt modelId="{22F3DF04-4DCD-4AF6-9C6A-2CE9B8722CC4}" type="pres">
      <dgm:prSet presAssocID="{C9FF9C4E-B0D2-4ABD-B298-602E668FD748}" presName="Image" presStyleLbl="node1" presStyleIdx="1" presStyleCnt="4" custFlipVert="1" custScaleX="8621" custScaleY="8621"/>
      <dgm:spPr/>
    </dgm:pt>
    <dgm:pt modelId="{AECF13FD-9765-4A86-BFB0-AFBDBC4AD864}" type="pres">
      <dgm:prSet presAssocID="{C9FF9C4E-B0D2-4ABD-B298-602E668FD748}" presName="childText" presStyleLbl="lnNode1" presStyleIdx="1" presStyleCnt="4">
        <dgm:presLayoutVars>
          <dgm:chMax val="0"/>
          <dgm:chPref val="0"/>
          <dgm:bulletEnabled val="1"/>
        </dgm:presLayoutVars>
      </dgm:prSet>
      <dgm:spPr/>
    </dgm:pt>
    <dgm:pt modelId="{6BC52196-74E7-4027-8431-509E8D474546}" type="pres">
      <dgm:prSet presAssocID="{6B8C0264-7F6E-430C-898A-2E2FE6522C26}" presName="childComposite" presStyleCnt="0">
        <dgm:presLayoutVars>
          <dgm:chMax val="0"/>
          <dgm:chPref val="0"/>
        </dgm:presLayoutVars>
      </dgm:prSet>
      <dgm:spPr/>
    </dgm:pt>
    <dgm:pt modelId="{A4DF0B34-B8AC-47A0-884A-40667DD1D450}" type="pres">
      <dgm:prSet presAssocID="{6B8C0264-7F6E-430C-898A-2E2FE6522C26}" presName="Image" presStyleLbl="node1" presStyleIdx="2" presStyleCnt="4" custFlipVert="1" custFlipHor="0" custScaleX="8621" custScaleY="16219"/>
      <dgm:spPr/>
    </dgm:pt>
    <dgm:pt modelId="{D8B162F4-2AF1-45B5-84D1-CF4EA86AB3DB}" type="pres">
      <dgm:prSet presAssocID="{6B8C0264-7F6E-430C-898A-2E2FE6522C26}" presName="childText" presStyleLbl="lnNode1" presStyleIdx="2" presStyleCnt="4">
        <dgm:presLayoutVars>
          <dgm:chMax val="0"/>
          <dgm:chPref val="0"/>
          <dgm:bulletEnabled val="1"/>
        </dgm:presLayoutVars>
      </dgm:prSet>
      <dgm:spPr/>
    </dgm:pt>
    <dgm:pt modelId="{E1350D0C-F30A-4FB0-9511-DDC7971BF13C}" type="pres">
      <dgm:prSet presAssocID="{106A3690-73C9-45D0-809F-04463D35E506}" presName="childComposite" presStyleCnt="0">
        <dgm:presLayoutVars>
          <dgm:chMax val="0"/>
          <dgm:chPref val="0"/>
        </dgm:presLayoutVars>
      </dgm:prSet>
      <dgm:spPr/>
    </dgm:pt>
    <dgm:pt modelId="{E20D13C1-BF4C-4BBD-879A-778FAFCAEF2C}" type="pres">
      <dgm:prSet presAssocID="{106A3690-73C9-45D0-809F-04463D35E506}" presName="Image" presStyleLbl="node1" presStyleIdx="3" presStyleCnt="4" custFlipVert="1" custScaleX="9348" custScaleY="21276"/>
      <dgm:spPr/>
    </dgm:pt>
    <dgm:pt modelId="{3591F368-7DB2-4C8D-926C-8AEC3AD66CD5}" type="pres">
      <dgm:prSet presAssocID="{106A3690-73C9-45D0-809F-04463D35E506}" presName="childText" presStyleLbl="lnNode1" presStyleIdx="3" presStyleCnt="4" custLinFactNeighborX="1083" custLinFactNeighborY="131">
        <dgm:presLayoutVars>
          <dgm:chMax val="0"/>
          <dgm:chPref val="0"/>
          <dgm:bulletEnabled val="1"/>
        </dgm:presLayoutVars>
      </dgm:prSet>
      <dgm:spPr/>
    </dgm:pt>
  </dgm:ptLst>
  <dgm:cxnLst>
    <dgm:cxn modelId="{E5C05C0B-2C4B-4A10-984C-61F9B3D78501}" srcId="{09D8C248-58BE-4628-9B79-72FBB70E93F9}" destId="{6363E996-6ADF-44AB-967B-CC0B3A694C6D}" srcOrd="0" destOrd="0" parTransId="{68D0FCD1-15A5-4CCA-A6A9-D3377EEF7F1C}" sibTransId="{53F5039B-A6A3-406D-BC2D-DAC36AC00678}"/>
    <dgm:cxn modelId="{9858E819-1179-4115-BD15-7D32F84C30C2}" srcId="{09D8C248-58BE-4628-9B79-72FBB70E93F9}" destId="{6B8C0264-7F6E-430C-898A-2E2FE6522C26}" srcOrd="2" destOrd="0" parTransId="{54835F8F-6BE3-46B9-AF19-11A90062E476}" sibTransId="{C2399ECF-7C4E-4A29-B6FA-200A7046AEB4}"/>
    <dgm:cxn modelId="{AB9B9748-9A2F-49BC-A429-CAB32975AD58}" type="presOf" srcId="{7870CABB-5BC5-471F-A9AD-1501BB469E74}" destId="{773C6819-0832-446C-921C-38C7C8A0CEBC}" srcOrd="0" destOrd="0" presId="urn:microsoft.com/office/officeart/2008/layout/PictureAccentList"/>
    <dgm:cxn modelId="{8E04F449-0D36-4030-9801-A1A9279C1CD2}" srcId="{7870CABB-5BC5-471F-A9AD-1501BB469E74}" destId="{09D8C248-58BE-4628-9B79-72FBB70E93F9}" srcOrd="0" destOrd="0" parTransId="{52304C5E-F54B-4682-AF9E-47CCD13B9AE2}" sibTransId="{E6EB885D-C969-4CBC-8FE3-461432FD43C3}"/>
    <dgm:cxn modelId="{6EC32A80-A2C3-43B5-8341-36F46F80D553}" type="presOf" srcId="{6363E996-6ADF-44AB-967B-CC0B3A694C6D}" destId="{BBD70483-2225-4DC4-B89B-08D49EB0EF91}" srcOrd="0" destOrd="0" presId="urn:microsoft.com/office/officeart/2008/layout/PictureAccentList"/>
    <dgm:cxn modelId="{252AA0A0-1BB9-480E-8E8D-9DEE38415078}" type="presOf" srcId="{C9FF9C4E-B0D2-4ABD-B298-602E668FD748}" destId="{AECF13FD-9765-4A86-BFB0-AFBDBC4AD864}" srcOrd="0" destOrd="0" presId="urn:microsoft.com/office/officeart/2008/layout/PictureAccentList"/>
    <dgm:cxn modelId="{2EB1E2A3-7422-4DE0-BA13-1E860AC0BA92}" srcId="{09D8C248-58BE-4628-9B79-72FBB70E93F9}" destId="{106A3690-73C9-45D0-809F-04463D35E506}" srcOrd="3" destOrd="0" parTransId="{1B257EBC-3218-41F8-B246-73B42B5D886E}" sibTransId="{0B51BD3E-DB33-4C74-B824-503AEDF63ED7}"/>
    <dgm:cxn modelId="{64608AA9-A2B8-476B-ADC1-E8E05836D9B5}" type="presOf" srcId="{09D8C248-58BE-4628-9B79-72FBB70E93F9}" destId="{F5FE9957-44FD-4095-9A3C-92987166E0C8}" srcOrd="0" destOrd="0" presId="urn:microsoft.com/office/officeart/2008/layout/PictureAccentList"/>
    <dgm:cxn modelId="{C9B233AE-26C3-4579-B788-AB890E435D21}" type="presOf" srcId="{6B8C0264-7F6E-430C-898A-2E2FE6522C26}" destId="{D8B162F4-2AF1-45B5-84D1-CF4EA86AB3DB}" srcOrd="0" destOrd="0" presId="urn:microsoft.com/office/officeart/2008/layout/PictureAccentList"/>
    <dgm:cxn modelId="{71358AB7-3D9A-4DB4-861C-F1C312A03E75}" type="presOf" srcId="{106A3690-73C9-45D0-809F-04463D35E506}" destId="{3591F368-7DB2-4C8D-926C-8AEC3AD66CD5}" srcOrd="0" destOrd="0" presId="urn:microsoft.com/office/officeart/2008/layout/PictureAccentList"/>
    <dgm:cxn modelId="{0D4C82F0-C81C-4215-AAAE-E8933F6CD65A}" srcId="{09D8C248-58BE-4628-9B79-72FBB70E93F9}" destId="{C9FF9C4E-B0D2-4ABD-B298-602E668FD748}" srcOrd="1" destOrd="0" parTransId="{9616CD96-CCB9-47DA-A8F7-D7FAC66CC6F7}" sibTransId="{F9B26279-CE4B-46A0-A75E-48404664889F}"/>
    <dgm:cxn modelId="{D71941BF-D895-42BE-95FD-CFF780FC93FF}" type="presParOf" srcId="{773C6819-0832-446C-921C-38C7C8A0CEBC}" destId="{1CB4561A-B8BA-403A-BA76-0C8F9DBEFCDD}" srcOrd="0" destOrd="0" presId="urn:microsoft.com/office/officeart/2008/layout/PictureAccentList"/>
    <dgm:cxn modelId="{B2C249C4-C338-4361-8053-0559D18858CC}" type="presParOf" srcId="{1CB4561A-B8BA-403A-BA76-0C8F9DBEFCDD}" destId="{FBB48B8F-A684-4BEE-8C50-710EA587F717}" srcOrd="0" destOrd="0" presId="urn:microsoft.com/office/officeart/2008/layout/PictureAccentList"/>
    <dgm:cxn modelId="{86FCE453-50CB-46E0-AAB6-8805E68F25F5}" type="presParOf" srcId="{FBB48B8F-A684-4BEE-8C50-710EA587F717}" destId="{F5FE9957-44FD-4095-9A3C-92987166E0C8}" srcOrd="0" destOrd="0" presId="urn:microsoft.com/office/officeart/2008/layout/PictureAccentList"/>
    <dgm:cxn modelId="{E337D199-FFAC-4CEE-A375-8C10B85BA67C}" type="presParOf" srcId="{1CB4561A-B8BA-403A-BA76-0C8F9DBEFCDD}" destId="{261A10B1-33CE-4403-83E3-7459F1404F58}" srcOrd="1" destOrd="0" presId="urn:microsoft.com/office/officeart/2008/layout/PictureAccentList"/>
    <dgm:cxn modelId="{50DB0605-67F6-4283-9A71-BBF29E6514DF}" type="presParOf" srcId="{261A10B1-33CE-4403-83E3-7459F1404F58}" destId="{536C77E1-15CC-4188-8FD2-86605BD1B518}" srcOrd="0" destOrd="0" presId="urn:microsoft.com/office/officeart/2008/layout/PictureAccentList"/>
    <dgm:cxn modelId="{2FFA5259-5A95-43BD-B208-B2CF8DC5463F}" type="presParOf" srcId="{536C77E1-15CC-4188-8FD2-86605BD1B518}" destId="{96AE61F3-6576-4A11-816F-A4D93B79F019}" srcOrd="0" destOrd="0" presId="urn:microsoft.com/office/officeart/2008/layout/PictureAccentList"/>
    <dgm:cxn modelId="{F529F0D1-0BE0-449D-8888-B0A2EDEDC090}" type="presParOf" srcId="{536C77E1-15CC-4188-8FD2-86605BD1B518}" destId="{BBD70483-2225-4DC4-B89B-08D49EB0EF91}" srcOrd="1" destOrd="0" presId="urn:microsoft.com/office/officeart/2008/layout/PictureAccentList"/>
    <dgm:cxn modelId="{63B428E4-783A-4F66-B0FA-C668412CCAE3}" type="presParOf" srcId="{261A10B1-33CE-4403-83E3-7459F1404F58}" destId="{47804532-0E49-4A74-8750-93DCDBB750E5}" srcOrd="1" destOrd="0" presId="urn:microsoft.com/office/officeart/2008/layout/PictureAccentList"/>
    <dgm:cxn modelId="{D0568DF9-6773-4289-A24F-040987FF759C}" type="presParOf" srcId="{47804532-0E49-4A74-8750-93DCDBB750E5}" destId="{22F3DF04-4DCD-4AF6-9C6A-2CE9B8722CC4}" srcOrd="0" destOrd="0" presId="urn:microsoft.com/office/officeart/2008/layout/PictureAccentList"/>
    <dgm:cxn modelId="{ADCA50DA-307A-40AB-9A5C-3928C349C1B7}" type="presParOf" srcId="{47804532-0E49-4A74-8750-93DCDBB750E5}" destId="{AECF13FD-9765-4A86-BFB0-AFBDBC4AD864}" srcOrd="1" destOrd="0" presId="urn:microsoft.com/office/officeart/2008/layout/PictureAccentList"/>
    <dgm:cxn modelId="{E1DCF5B7-1AA8-4117-8F2A-417039F7647A}" type="presParOf" srcId="{261A10B1-33CE-4403-83E3-7459F1404F58}" destId="{6BC52196-74E7-4027-8431-509E8D474546}" srcOrd="2" destOrd="0" presId="urn:microsoft.com/office/officeart/2008/layout/PictureAccentList"/>
    <dgm:cxn modelId="{8D7565CE-640B-400E-AEA9-35EC77C75DA4}" type="presParOf" srcId="{6BC52196-74E7-4027-8431-509E8D474546}" destId="{A4DF0B34-B8AC-47A0-884A-40667DD1D450}" srcOrd="0" destOrd="0" presId="urn:microsoft.com/office/officeart/2008/layout/PictureAccentList"/>
    <dgm:cxn modelId="{6BD7B7E4-3E0E-4765-98FE-FCCFDDDFDF41}" type="presParOf" srcId="{6BC52196-74E7-4027-8431-509E8D474546}" destId="{D8B162F4-2AF1-45B5-84D1-CF4EA86AB3DB}" srcOrd="1" destOrd="0" presId="urn:microsoft.com/office/officeart/2008/layout/PictureAccentList"/>
    <dgm:cxn modelId="{135013FA-A388-48C6-8BB8-58057E8AD468}" type="presParOf" srcId="{261A10B1-33CE-4403-83E3-7459F1404F58}" destId="{E1350D0C-F30A-4FB0-9511-DDC7971BF13C}" srcOrd="3" destOrd="0" presId="urn:microsoft.com/office/officeart/2008/layout/PictureAccentList"/>
    <dgm:cxn modelId="{CB24F15F-27DC-4607-BADE-BD9D76E52053}" type="presParOf" srcId="{E1350D0C-F30A-4FB0-9511-DDC7971BF13C}" destId="{E20D13C1-BF4C-4BBD-879A-778FAFCAEF2C}" srcOrd="0" destOrd="0" presId="urn:microsoft.com/office/officeart/2008/layout/PictureAccentList"/>
    <dgm:cxn modelId="{5DB029BE-5774-4D59-8CBB-9D034DA4CA0E}" type="presParOf" srcId="{E1350D0C-F30A-4FB0-9511-DDC7971BF13C}" destId="{3591F368-7DB2-4C8D-926C-8AEC3AD66CD5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82897E-DAED-43D6-B803-103B495093B7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20210287-20E3-4949-AB31-7B91AF7D643A}">
      <dgm:prSet phldrT="[Text]"/>
      <dgm:spPr/>
      <dgm:t>
        <a:bodyPr/>
        <a:lstStyle/>
        <a:p>
          <a:r>
            <a:rPr lang="en-US" dirty="0"/>
            <a:t>`</a:t>
          </a:r>
        </a:p>
        <a:p>
          <a:endParaRPr lang="en-US" dirty="0"/>
        </a:p>
      </dgm:t>
    </dgm:pt>
    <dgm:pt modelId="{647965A8-1402-44DE-9989-FF4414302545}" type="parTrans" cxnId="{CF02EF43-59CF-4165-B75A-FC54987672DD}">
      <dgm:prSet/>
      <dgm:spPr/>
      <dgm:t>
        <a:bodyPr/>
        <a:lstStyle/>
        <a:p>
          <a:endParaRPr lang="en-US"/>
        </a:p>
      </dgm:t>
    </dgm:pt>
    <dgm:pt modelId="{D6F9913E-2989-442D-B134-11E4ACD73217}" type="sibTrans" cxnId="{CF02EF43-59CF-4165-B75A-FC54987672DD}">
      <dgm:prSet/>
      <dgm:spPr/>
      <dgm:t>
        <a:bodyPr/>
        <a:lstStyle/>
        <a:p>
          <a:endParaRPr lang="en-US"/>
        </a:p>
      </dgm:t>
    </dgm:pt>
    <dgm:pt modelId="{371026FC-8B53-4774-8028-5CC67616AA24}">
      <dgm:prSet phldrT="[Text]"/>
      <dgm:spPr/>
      <dgm:t>
        <a:bodyPr/>
        <a:lstStyle/>
        <a:p>
          <a:endParaRPr lang="en-US" dirty="0"/>
        </a:p>
      </dgm:t>
    </dgm:pt>
    <dgm:pt modelId="{42C696DF-957D-456F-A9F0-C3ED0F753199}" type="parTrans" cxnId="{5592ED33-9432-4A70-80F2-BAA20810E17B}">
      <dgm:prSet/>
      <dgm:spPr/>
      <dgm:t>
        <a:bodyPr/>
        <a:lstStyle/>
        <a:p>
          <a:endParaRPr lang="en-US"/>
        </a:p>
      </dgm:t>
    </dgm:pt>
    <dgm:pt modelId="{61BA7C53-40D5-4D7C-9CA9-0D28392D9280}" type="sibTrans" cxnId="{5592ED33-9432-4A70-80F2-BAA20810E17B}">
      <dgm:prSet/>
      <dgm:spPr/>
      <dgm:t>
        <a:bodyPr/>
        <a:lstStyle/>
        <a:p>
          <a:endParaRPr lang="en-US"/>
        </a:p>
      </dgm:t>
    </dgm:pt>
    <dgm:pt modelId="{090B1AE4-4B1C-4F67-8099-26CE0515FF25}">
      <dgm:prSet phldrT="[Text]"/>
      <dgm:spPr/>
      <dgm:t>
        <a:bodyPr/>
        <a:lstStyle/>
        <a:p>
          <a:r>
            <a:rPr lang="en-US" dirty="0"/>
            <a:t>`</a:t>
          </a:r>
        </a:p>
        <a:p>
          <a:endParaRPr lang="en-US" dirty="0"/>
        </a:p>
      </dgm:t>
    </dgm:pt>
    <dgm:pt modelId="{9FB7157A-950A-4162-9E74-80FA28215327}" type="parTrans" cxnId="{681F298C-5CED-424A-B776-13FC346BCFE4}">
      <dgm:prSet/>
      <dgm:spPr/>
      <dgm:t>
        <a:bodyPr/>
        <a:lstStyle/>
        <a:p>
          <a:endParaRPr lang="en-US"/>
        </a:p>
      </dgm:t>
    </dgm:pt>
    <dgm:pt modelId="{1B54B020-14A8-4796-8E22-08F2D748D4B6}" type="sibTrans" cxnId="{681F298C-5CED-424A-B776-13FC346BCFE4}">
      <dgm:prSet/>
      <dgm:spPr/>
      <dgm:t>
        <a:bodyPr/>
        <a:lstStyle/>
        <a:p>
          <a:endParaRPr lang="en-US"/>
        </a:p>
      </dgm:t>
    </dgm:pt>
    <dgm:pt modelId="{08029BEA-E142-4003-BFD7-0468AB283ABC}" type="pres">
      <dgm:prSet presAssocID="{2782897E-DAED-43D6-B803-103B495093B7}" presName="arrowDiagram" presStyleCnt="0">
        <dgm:presLayoutVars>
          <dgm:chMax val="5"/>
          <dgm:dir/>
          <dgm:resizeHandles val="exact"/>
        </dgm:presLayoutVars>
      </dgm:prSet>
      <dgm:spPr/>
    </dgm:pt>
    <dgm:pt modelId="{E5244CCC-09B7-4372-AC63-6EB3FEB36543}" type="pres">
      <dgm:prSet presAssocID="{2782897E-DAED-43D6-B803-103B495093B7}" presName="arrow" presStyleLbl="bgShp" presStyleIdx="0" presStyleCnt="1" custScaleY="68000"/>
      <dgm:spPr/>
    </dgm:pt>
    <dgm:pt modelId="{D728C8DD-8746-46C7-A1C2-AFEEB46EA916}" type="pres">
      <dgm:prSet presAssocID="{2782897E-DAED-43D6-B803-103B495093B7}" presName="arrowDiagram3" presStyleCnt="0"/>
      <dgm:spPr/>
    </dgm:pt>
    <dgm:pt modelId="{D28B77FD-770F-48A1-A890-C057E6F853D2}" type="pres">
      <dgm:prSet presAssocID="{20210287-20E3-4949-AB31-7B91AF7D643A}" presName="bullet3a" presStyleLbl="node1" presStyleIdx="0" presStyleCnt="3"/>
      <dgm:spPr/>
    </dgm:pt>
    <dgm:pt modelId="{17D31B2D-58D8-4144-B4CA-0BBDEEA0328D}" type="pres">
      <dgm:prSet presAssocID="{20210287-20E3-4949-AB31-7B91AF7D643A}" presName="textBox3a" presStyleLbl="revTx" presStyleIdx="0" presStyleCnt="3" custFlipVert="1" custFlipHor="1" custScaleX="35867" custScaleY="40124">
        <dgm:presLayoutVars>
          <dgm:bulletEnabled val="1"/>
        </dgm:presLayoutVars>
      </dgm:prSet>
      <dgm:spPr/>
    </dgm:pt>
    <dgm:pt modelId="{CB1649CE-D2A0-4802-8656-01CB2C3812F1}" type="pres">
      <dgm:prSet presAssocID="{371026FC-8B53-4774-8028-5CC67616AA24}" presName="bullet3b" presStyleLbl="node1" presStyleIdx="1" presStyleCnt="3"/>
      <dgm:spPr/>
    </dgm:pt>
    <dgm:pt modelId="{ABE95FE9-6FBE-4BA7-AC75-1B5766F53A9D}" type="pres">
      <dgm:prSet presAssocID="{371026FC-8B53-4774-8028-5CC67616AA24}" presName="textBox3b" presStyleLbl="revTx" presStyleIdx="1" presStyleCnt="3">
        <dgm:presLayoutVars>
          <dgm:bulletEnabled val="1"/>
        </dgm:presLayoutVars>
      </dgm:prSet>
      <dgm:spPr/>
    </dgm:pt>
    <dgm:pt modelId="{0E0ECE6D-8921-4737-ACB1-F71C54D8BA37}" type="pres">
      <dgm:prSet presAssocID="{090B1AE4-4B1C-4F67-8099-26CE0515FF25}" presName="bullet3c" presStyleLbl="node1" presStyleIdx="2" presStyleCnt="3"/>
      <dgm:spPr/>
    </dgm:pt>
    <dgm:pt modelId="{FEA999E7-D2E6-425B-BC67-B7FF76EF1EFB}" type="pres">
      <dgm:prSet presAssocID="{090B1AE4-4B1C-4F67-8099-26CE0515FF25}" presName="textBox3c" presStyleLbl="revTx" presStyleIdx="2" presStyleCnt="3" custScaleY="10719">
        <dgm:presLayoutVars>
          <dgm:bulletEnabled val="1"/>
        </dgm:presLayoutVars>
      </dgm:prSet>
      <dgm:spPr/>
    </dgm:pt>
  </dgm:ptLst>
  <dgm:cxnLst>
    <dgm:cxn modelId="{2D58242B-340E-4A6E-8ACC-93C3343DCF50}" type="presOf" srcId="{2782897E-DAED-43D6-B803-103B495093B7}" destId="{08029BEA-E142-4003-BFD7-0468AB283ABC}" srcOrd="0" destOrd="0" presId="urn:microsoft.com/office/officeart/2005/8/layout/arrow2"/>
    <dgm:cxn modelId="{471BB933-770E-4381-97B0-81F3559C4BF0}" type="presOf" srcId="{090B1AE4-4B1C-4F67-8099-26CE0515FF25}" destId="{FEA999E7-D2E6-425B-BC67-B7FF76EF1EFB}" srcOrd="0" destOrd="0" presId="urn:microsoft.com/office/officeart/2005/8/layout/arrow2"/>
    <dgm:cxn modelId="{5592ED33-9432-4A70-80F2-BAA20810E17B}" srcId="{2782897E-DAED-43D6-B803-103B495093B7}" destId="{371026FC-8B53-4774-8028-5CC67616AA24}" srcOrd="1" destOrd="0" parTransId="{42C696DF-957D-456F-A9F0-C3ED0F753199}" sibTransId="{61BA7C53-40D5-4D7C-9CA9-0D28392D9280}"/>
    <dgm:cxn modelId="{B396A034-EC88-4448-BFAC-646AF37447C9}" type="presOf" srcId="{371026FC-8B53-4774-8028-5CC67616AA24}" destId="{ABE95FE9-6FBE-4BA7-AC75-1B5766F53A9D}" srcOrd="0" destOrd="0" presId="urn:microsoft.com/office/officeart/2005/8/layout/arrow2"/>
    <dgm:cxn modelId="{CF02EF43-59CF-4165-B75A-FC54987672DD}" srcId="{2782897E-DAED-43D6-B803-103B495093B7}" destId="{20210287-20E3-4949-AB31-7B91AF7D643A}" srcOrd="0" destOrd="0" parTransId="{647965A8-1402-44DE-9989-FF4414302545}" sibTransId="{D6F9913E-2989-442D-B134-11E4ACD73217}"/>
    <dgm:cxn modelId="{681F298C-5CED-424A-B776-13FC346BCFE4}" srcId="{2782897E-DAED-43D6-B803-103B495093B7}" destId="{090B1AE4-4B1C-4F67-8099-26CE0515FF25}" srcOrd="2" destOrd="0" parTransId="{9FB7157A-950A-4162-9E74-80FA28215327}" sibTransId="{1B54B020-14A8-4796-8E22-08F2D748D4B6}"/>
    <dgm:cxn modelId="{DD5A0BCB-3D90-40D6-AFCC-3B02DA74B8C6}" type="presOf" srcId="{20210287-20E3-4949-AB31-7B91AF7D643A}" destId="{17D31B2D-58D8-4144-B4CA-0BBDEEA0328D}" srcOrd="0" destOrd="0" presId="urn:microsoft.com/office/officeart/2005/8/layout/arrow2"/>
    <dgm:cxn modelId="{6EEB01CA-D524-439D-BDBD-351CEA20FD47}" type="presParOf" srcId="{08029BEA-E142-4003-BFD7-0468AB283ABC}" destId="{E5244CCC-09B7-4372-AC63-6EB3FEB36543}" srcOrd="0" destOrd="0" presId="urn:microsoft.com/office/officeart/2005/8/layout/arrow2"/>
    <dgm:cxn modelId="{A57B42E1-6D6C-4501-ACE4-ABF814A92849}" type="presParOf" srcId="{08029BEA-E142-4003-BFD7-0468AB283ABC}" destId="{D728C8DD-8746-46C7-A1C2-AFEEB46EA916}" srcOrd="1" destOrd="0" presId="urn:microsoft.com/office/officeart/2005/8/layout/arrow2"/>
    <dgm:cxn modelId="{48BB8BAB-CD92-40A8-A2DD-7F3F6918F1C2}" type="presParOf" srcId="{D728C8DD-8746-46C7-A1C2-AFEEB46EA916}" destId="{D28B77FD-770F-48A1-A890-C057E6F853D2}" srcOrd="0" destOrd="0" presId="urn:microsoft.com/office/officeart/2005/8/layout/arrow2"/>
    <dgm:cxn modelId="{F8B96637-C81D-459F-BB39-C7CBD532C3FF}" type="presParOf" srcId="{D728C8DD-8746-46C7-A1C2-AFEEB46EA916}" destId="{17D31B2D-58D8-4144-B4CA-0BBDEEA0328D}" srcOrd="1" destOrd="0" presId="urn:microsoft.com/office/officeart/2005/8/layout/arrow2"/>
    <dgm:cxn modelId="{4CFE42A3-6DEA-44DF-84D6-DB7BE92F7BCD}" type="presParOf" srcId="{D728C8DD-8746-46C7-A1C2-AFEEB46EA916}" destId="{CB1649CE-D2A0-4802-8656-01CB2C3812F1}" srcOrd="2" destOrd="0" presId="urn:microsoft.com/office/officeart/2005/8/layout/arrow2"/>
    <dgm:cxn modelId="{42F1F25D-8254-4AB3-8DEA-CD8A18751268}" type="presParOf" srcId="{D728C8DD-8746-46C7-A1C2-AFEEB46EA916}" destId="{ABE95FE9-6FBE-4BA7-AC75-1B5766F53A9D}" srcOrd="3" destOrd="0" presId="urn:microsoft.com/office/officeart/2005/8/layout/arrow2"/>
    <dgm:cxn modelId="{A6CD3AFF-6BE1-4BA4-9DF8-51F9B3CE58F9}" type="presParOf" srcId="{D728C8DD-8746-46C7-A1C2-AFEEB46EA916}" destId="{0E0ECE6D-8921-4737-ACB1-F71C54D8BA37}" srcOrd="4" destOrd="0" presId="urn:microsoft.com/office/officeart/2005/8/layout/arrow2"/>
    <dgm:cxn modelId="{54927B91-A052-470D-B730-4BE51253CBE0}" type="presParOf" srcId="{D728C8DD-8746-46C7-A1C2-AFEEB46EA916}" destId="{FEA999E7-D2E6-425B-BC67-B7FF76EF1EFB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FE9957-44FD-4095-9A3C-92987166E0C8}">
      <dsp:nvSpPr>
        <dsp:cNvPr id="0" name=""/>
        <dsp:cNvSpPr/>
      </dsp:nvSpPr>
      <dsp:spPr>
        <a:xfrm>
          <a:off x="1343908" y="1"/>
          <a:ext cx="3712971" cy="5303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BOOKS</a:t>
          </a:r>
        </a:p>
      </dsp:txBody>
      <dsp:txXfrm>
        <a:off x="1359441" y="15534"/>
        <a:ext cx="3681905" cy="499273"/>
      </dsp:txXfrm>
    </dsp:sp>
    <dsp:sp modelId="{96AE61F3-6576-4A11-816F-A4D93B79F019}">
      <dsp:nvSpPr>
        <dsp:cNvPr id="0" name=""/>
        <dsp:cNvSpPr/>
      </dsp:nvSpPr>
      <dsp:spPr>
        <a:xfrm flipV="1">
          <a:off x="968511" y="875167"/>
          <a:ext cx="49576" cy="3299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D70483-2225-4DC4-B89B-08D49EB0EF91}">
      <dsp:nvSpPr>
        <dsp:cNvPr id="0" name=""/>
        <dsp:cNvSpPr/>
      </dsp:nvSpPr>
      <dsp:spPr>
        <a:xfrm>
          <a:off x="1290289" y="626496"/>
          <a:ext cx="3837199" cy="53033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USER</a:t>
          </a:r>
        </a:p>
      </dsp:txBody>
      <dsp:txXfrm>
        <a:off x="1316183" y="652390"/>
        <a:ext cx="3785411" cy="478551"/>
      </dsp:txXfrm>
    </dsp:sp>
    <dsp:sp modelId="{22F3DF04-4DCD-4AF6-9C6A-2CE9B8722CC4}">
      <dsp:nvSpPr>
        <dsp:cNvPr id="0" name=""/>
        <dsp:cNvSpPr/>
      </dsp:nvSpPr>
      <dsp:spPr>
        <a:xfrm flipV="1">
          <a:off x="970438" y="1462786"/>
          <a:ext cx="45720" cy="4572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CF13FD-9765-4A86-BFB0-AFBDBC4AD864}">
      <dsp:nvSpPr>
        <dsp:cNvPr id="0" name=""/>
        <dsp:cNvSpPr/>
      </dsp:nvSpPr>
      <dsp:spPr>
        <a:xfrm>
          <a:off x="1290289" y="1220476"/>
          <a:ext cx="3837199" cy="53033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STAFF Management</a:t>
          </a:r>
        </a:p>
      </dsp:txBody>
      <dsp:txXfrm>
        <a:off x="1316183" y="1246370"/>
        <a:ext cx="3785411" cy="478551"/>
      </dsp:txXfrm>
    </dsp:sp>
    <dsp:sp modelId="{A4DF0B34-B8AC-47A0-884A-40667DD1D450}">
      <dsp:nvSpPr>
        <dsp:cNvPr id="0" name=""/>
        <dsp:cNvSpPr/>
      </dsp:nvSpPr>
      <dsp:spPr>
        <a:xfrm flipV="1">
          <a:off x="970438" y="2036619"/>
          <a:ext cx="45720" cy="8601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B162F4-2AF1-45B5-84D1-CF4EA86AB3DB}">
      <dsp:nvSpPr>
        <dsp:cNvPr id="0" name=""/>
        <dsp:cNvSpPr/>
      </dsp:nvSpPr>
      <dsp:spPr>
        <a:xfrm>
          <a:off x="1290289" y="1814457"/>
          <a:ext cx="3837199" cy="53033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STUDENT </a:t>
          </a:r>
          <a:r>
            <a:rPr lang="en-US" sz="2200" kern="1200" dirty="0" err="1"/>
            <a:t>MAnagement</a:t>
          </a:r>
          <a:endParaRPr lang="en-US" sz="2200" kern="1200" dirty="0"/>
        </a:p>
      </dsp:txBody>
      <dsp:txXfrm>
        <a:off x="1316183" y="1840351"/>
        <a:ext cx="3785411" cy="478551"/>
      </dsp:txXfrm>
    </dsp:sp>
    <dsp:sp modelId="{E20D13C1-BF4C-4BBD-879A-778FAFCAEF2C}">
      <dsp:nvSpPr>
        <dsp:cNvPr id="0" name=""/>
        <dsp:cNvSpPr/>
      </dsp:nvSpPr>
      <dsp:spPr>
        <a:xfrm flipV="1">
          <a:off x="968511" y="2617189"/>
          <a:ext cx="49576" cy="11283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91F368-7DB2-4C8D-926C-8AEC3AD66CD5}">
      <dsp:nvSpPr>
        <dsp:cNvPr id="0" name=""/>
        <dsp:cNvSpPr/>
      </dsp:nvSpPr>
      <dsp:spPr>
        <a:xfrm>
          <a:off x="1331846" y="2409132"/>
          <a:ext cx="3837199" cy="53033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BORROWINGS management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/>
        </a:p>
      </dsp:txBody>
      <dsp:txXfrm>
        <a:off x="1357740" y="2435026"/>
        <a:ext cx="3785411" cy="4785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244CCC-09B7-4372-AC63-6EB3FEB36543}">
      <dsp:nvSpPr>
        <dsp:cNvPr id="0" name=""/>
        <dsp:cNvSpPr/>
      </dsp:nvSpPr>
      <dsp:spPr>
        <a:xfrm>
          <a:off x="0" y="461876"/>
          <a:ext cx="2673927" cy="1136418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8B77FD-770F-48A1-A890-C057E6F853D2}">
      <dsp:nvSpPr>
        <dsp:cNvPr id="0" name=""/>
        <dsp:cNvSpPr/>
      </dsp:nvSpPr>
      <dsp:spPr>
        <a:xfrm>
          <a:off x="339588" y="1347948"/>
          <a:ext cx="69522" cy="695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D31B2D-58D8-4144-B4CA-0BBDEEA0328D}">
      <dsp:nvSpPr>
        <dsp:cNvPr id="0" name=""/>
        <dsp:cNvSpPr/>
      </dsp:nvSpPr>
      <dsp:spPr>
        <a:xfrm flipH="1" flipV="1">
          <a:off x="574132" y="1527303"/>
          <a:ext cx="223460" cy="193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8" tIns="0" rIns="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`</a:t>
          </a:r>
        </a:p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 rot="10800000">
        <a:off x="574132" y="1527303"/>
        <a:ext cx="223460" cy="193790"/>
      </dsp:txXfrm>
    </dsp:sp>
    <dsp:sp modelId="{CB1649CE-D2A0-4802-8656-01CB2C3812F1}">
      <dsp:nvSpPr>
        <dsp:cNvPr id="0" name=""/>
        <dsp:cNvSpPr/>
      </dsp:nvSpPr>
      <dsp:spPr>
        <a:xfrm>
          <a:off x="953254" y="893715"/>
          <a:ext cx="125674" cy="1256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E95FE9-6FBE-4BA7-AC75-1B5766F53A9D}">
      <dsp:nvSpPr>
        <dsp:cNvPr id="0" name=""/>
        <dsp:cNvSpPr/>
      </dsp:nvSpPr>
      <dsp:spPr>
        <a:xfrm>
          <a:off x="1016092" y="956552"/>
          <a:ext cx="641742" cy="909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592" tIns="0" rIns="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1016092" y="956552"/>
        <a:ext cx="641742" cy="909135"/>
      </dsp:txXfrm>
    </dsp:sp>
    <dsp:sp modelId="{0E0ECE6D-8921-4737-ACB1-F71C54D8BA37}">
      <dsp:nvSpPr>
        <dsp:cNvPr id="0" name=""/>
        <dsp:cNvSpPr/>
      </dsp:nvSpPr>
      <dsp:spPr>
        <a:xfrm>
          <a:off x="1691258" y="617298"/>
          <a:ext cx="173805" cy="1738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A999E7-D2E6-425B-BC67-B7FF76EF1EFB}">
      <dsp:nvSpPr>
        <dsp:cNvPr id="0" name=""/>
        <dsp:cNvSpPr/>
      </dsp:nvSpPr>
      <dsp:spPr>
        <a:xfrm>
          <a:off x="1778161" y="1222694"/>
          <a:ext cx="641742" cy="124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096" tIns="0" rIns="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`</a:t>
          </a:r>
        </a:p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1778161" y="1222694"/>
        <a:ext cx="641742" cy="124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73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4475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6437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7984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068543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170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277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2888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8658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4388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3997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93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/>
    </p:bld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Library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Database Design and Functional Overview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97021"/>
            <a:ext cx="7269480" cy="1325562"/>
          </a:xfrm>
        </p:spPr>
        <p:txBody>
          <a:bodyPr/>
          <a:lstStyle/>
          <a:p>
            <a:r>
              <a:rPr lang="en-US" b="1" dirty="0"/>
              <a:t>3- </a:t>
            </a:r>
            <a:r>
              <a:rPr b="1" dirty="0"/>
              <a:t>Table: borrowings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36073"/>
            <a:ext cx="7392924" cy="5555672"/>
          </a:xfrm>
        </p:spPr>
        <p:txBody>
          <a:bodyPr>
            <a:normAutofit/>
          </a:bodyPr>
          <a:lstStyle/>
          <a:p>
            <a:pPr marL="0" indent="0" algn="l">
              <a:buNone/>
              <a:defRPr sz="1800" b="0">
                <a:solidFill>
                  <a:srgbClr val="003366"/>
                </a:solidFill>
                <a:latin typeface="Calibri" panose="020F0502020204030204"/>
              </a:defRPr>
            </a:pPr>
            <a:r>
              <a:rPr sz="2200" dirty="0">
                <a:solidFill>
                  <a:schemeClr val="bg1"/>
                </a:solidFill>
              </a:rPr>
              <a:t>Tracks student borrow activity.</a:t>
            </a:r>
          </a:p>
          <a:p>
            <a:pPr marL="0" indent="0" algn="just">
              <a:buNone/>
              <a:defRPr sz="1800" b="0">
                <a:solidFill>
                  <a:srgbClr val="003366"/>
                </a:solidFill>
                <a:latin typeface="Calibri" panose="020F0502020204030204"/>
              </a:defRPr>
            </a:pPr>
            <a:r>
              <a:rPr sz="2200" b="1" u="sng" dirty="0">
                <a:solidFill>
                  <a:schemeClr val="bg1"/>
                </a:solidFill>
              </a:rPr>
              <a:t>Fields:</a:t>
            </a:r>
            <a:endParaRPr lang="en-US" sz="2200" b="1" u="sng" dirty="0">
              <a:solidFill>
                <a:schemeClr val="bg1"/>
              </a:solidFill>
            </a:endParaRPr>
          </a:p>
          <a:p>
            <a:pPr marL="0" indent="0" algn="l">
              <a:buNone/>
              <a:defRPr sz="1800" b="0">
                <a:solidFill>
                  <a:srgbClr val="003366"/>
                </a:solidFill>
                <a:latin typeface="Calibri" panose="020F0502020204030204"/>
              </a:defRPr>
            </a:pPr>
            <a:r>
              <a:rPr lang="en-US" sz="2200" b="1" u="sng" dirty="0">
                <a:solidFill>
                  <a:schemeClr val="bg1"/>
                </a:solidFill>
              </a:rPr>
              <a:t>1- </a:t>
            </a:r>
            <a:r>
              <a:rPr sz="2200" b="1" u="sng" dirty="0">
                <a:solidFill>
                  <a:schemeClr val="bg1"/>
                </a:solidFill>
              </a:rPr>
              <a:t> </a:t>
            </a:r>
            <a:r>
              <a:rPr sz="2200" dirty="0" err="1">
                <a:solidFill>
                  <a:schemeClr val="bg1"/>
                </a:solidFill>
              </a:rPr>
              <a:t>borrow_id</a:t>
            </a:r>
            <a:r>
              <a:rPr sz="2200" dirty="0">
                <a:solidFill>
                  <a:schemeClr val="bg1"/>
                </a:solidFill>
              </a:rPr>
              <a:t> (PK)</a:t>
            </a:r>
            <a:endParaRPr lang="en-US" sz="2200" dirty="0">
              <a:solidFill>
                <a:schemeClr val="bg1"/>
              </a:solidFill>
            </a:endParaRPr>
          </a:p>
          <a:p>
            <a:pPr marL="0" indent="0" algn="l">
              <a:buNone/>
              <a:defRPr sz="1800" b="0">
                <a:solidFill>
                  <a:srgbClr val="003366"/>
                </a:solidFill>
                <a:latin typeface="Calibri" panose="020F0502020204030204"/>
              </a:defRPr>
            </a:pPr>
            <a:r>
              <a:rPr lang="en-US" sz="2200" dirty="0">
                <a:solidFill>
                  <a:schemeClr val="bg1"/>
                </a:solidFill>
              </a:rPr>
              <a:t>2- </a:t>
            </a:r>
            <a:r>
              <a:rPr sz="2200" dirty="0">
                <a:solidFill>
                  <a:schemeClr val="bg1"/>
                </a:solidFill>
              </a:rPr>
              <a:t> </a:t>
            </a:r>
            <a:r>
              <a:rPr sz="2200" dirty="0" err="1">
                <a:solidFill>
                  <a:schemeClr val="bg1"/>
                </a:solidFill>
              </a:rPr>
              <a:t>student_id</a:t>
            </a:r>
            <a:r>
              <a:rPr sz="2200" dirty="0">
                <a:solidFill>
                  <a:schemeClr val="bg1"/>
                </a:solidFill>
              </a:rPr>
              <a:t> (FK)</a:t>
            </a:r>
            <a:endParaRPr lang="en-US" sz="2200" dirty="0">
              <a:solidFill>
                <a:schemeClr val="bg1"/>
              </a:solidFill>
            </a:endParaRPr>
          </a:p>
          <a:p>
            <a:pPr marL="0" indent="0" algn="l">
              <a:buNone/>
              <a:defRPr sz="1800" b="0">
                <a:solidFill>
                  <a:srgbClr val="003366"/>
                </a:solidFill>
                <a:latin typeface="Calibri" panose="020F0502020204030204"/>
              </a:defRPr>
            </a:pPr>
            <a:r>
              <a:rPr lang="en-US" sz="2200" dirty="0">
                <a:solidFill>
                  <a:schemeClr val="bg1"/>
                </a:solidFill>
              </a:rPr>
              <a:t>3-</a:t>
            </a:r>
            <a:r>
              <a:rPr sz="2200" dirty="0">
                <a:solidFill>
                  <a:schemeClr val="bg1"/>
                </a:solidFill>
              </a:rPr>
              <a:t> </a:t>
            </a:r>
            <a:r>
              <a:rPr sz="2200" dirty="0" err="1">
                <a:solidFill>
                  <a:schemeClr val="bg1"/>
                </a:solidFill>
              </a:rPr>
              <a:t>book_id</a:t>
            </a:r>
            <a:r>
              <a:rPr sz="2200" dirty="0">
                <a:solidFill>
                  <a:schemeClr val="bg1"/>
                </a:solidFill>
              </a:rPr>
              <a:t> (FK),</a:t>
            </a:r>
            <a:endParaRPr lang="en-US" sz="2200" dirty="0">
              <a:solidFill>
                <a:schemeClr val="bg1"/>
              </a:solidFill>
            </a:endParaRPr>
          </a:p>
          <a:p>
            <a:pPr marL="0" indent="0" algn="l">
              <a:buNone/>
              <a:defRPr sz="1800" b="0">
                <a:solidFill>
                  <a:srgbClr val="003366"/>
                </a:solidFill>
                <a:latin typeface="Calibri" panose="020F0502020204030204"/>
              </a:defRPr>
            </a:pPr>
            <a:r>
              <a:rPr lang="en-US" sz="2200" dirty="0">
                <a:solidFill>
                  <a:schemeClr val="bg1"/>
                </a:solidFill>
              </a:rPr>
              <a:t>4-</a:t>
            </a:r>
            <a:r>
              <a:rPr sz="2200" dirty="0">
                <a:solidFill>
                  <a:schemeClr val="bg1"/>
                </a:solidFill>
              </a:rPr>
              <a:t> </a:t>
            </a:r>
            <a:r>
              <a:rPr sz="2200" dirty="0" err="1">
                <a:solidFill>
                  <a:schemeClr val="bg1"/>
                </a:solidFill>
              </a:rPr>
              <a:t>borrow_date</a:t>
            </a:r>
            <a:endParaRPr lang="en-US" sz="2200" dirty="0">
              <a:solidFill>
                <a:schemeClr val="bg1"/>
              </a:solidFill>
            </a:endParaRPr>
          </a:p>
          <a:p>
            <a:pPr marL="0" indent="0" algn="l">
              <a:buNone/>
              <a:defRPr sz="1800" b="0">
                <a:solidFill>
                  <a:srgbClr val="003366"/>
                </a:solidFill>
                <a:latin typeface="Calibri" panose="020F0502020204030204"/>
              </a:defRPr>
            </a:pPr>
            <a:r>
              <a:rPr lang="en-US" sz="2200" dirty="0">
                <a:solidFill>
                  <a:schemeClr val="bg1"/>
                </a:solidFill>
              </a:rPr>
              <a:t>5-</a:t>
            </a:r>
            <a:r>
              <a:rPr sz="2200" dirty="0">
                <a:solidFill>
                  <a:schemeClr val="bg1"/>
                </a:solidFill>
              </a:rPr>
              <a:t> </a:t>
            </a:r>
            <a:r>
              <a:rPr sz="2200" dirty="0" err="1">
                <a:solidFill>
                  <a:schemeClr val="bg1"/>
                </a:solidFill>
              </a:rPr>
              <a:t>due_date</a:t>
            </a:r>
            <a:endParaRPr lang="en-US" sz="2200" dirty="0">
              <a:solidFill>
                <a:schemeClr val="bg1"/>
              </a:solidFill>
            </a:endParaRPr>
          </a:p>
          <a:p>
            <a:pPr marL="0" indent="0" algn="l">
              <a:buNone/>
              <a:defRPr sz="1800" b="0">
                <a:solidFill>
                  <a:srgbClr val="003366"/>
                </a:solidFill>
                <a:latin typeface="Calibri" panose="020F0502020204030204"/>
              </a:defRPr>
            </a:pPr>
            <a:r>
              <a:rPr lang="en-US" sz="2200" dirty="0">
                <a:solidFill>
                  <a:schemeClr val="bg1"/>
                </a:solidFill>
              </a:rPr>
              <a:t>6-</a:t>
            </a:r>
            <a:r>
              <a:rPr sz="2200" dirty="0">
                <a:solidFill>
                  <a:schemeClr val="bg1"/>
                </a:solidFill>
              </a:rPr>
              <a:t> </a:t>
            </a:r>
            <a:r>
              <a:rPr sz="2200" dirty="0" err="1">
                <a:solidFill>
                  <a:schemeClr val="bg1"/>
                </a:solidFill>
              </a:rPr>
              <a:t>return_date</a:t>
            </a:r>
            <a:endParaRPr lang="en-US" sz="2200" dirty="0">
              <a:solidFill>
                <a:schemeClr val="bg1"/>
              </a:solidFill>
            </a:endParaRPr>
          </a:p>
          <a:p>
            <a:pPr marL="0" indent="0" algn="l">
              <a:buNone/>
              <a:defRPr sz="1800" b="0">
                <a:solidFill>
                  <a:srgbClr val="003366"/>
                </a:solidFill>
                <a:latin typeface="Calibri" panose="020F0502020204030204"/>
              </a:defRPr>
            </a:pPr>
            <a:r>
              <a:rPr lang="en-US" sz="2200" dirty="0">
                <a:solidFill>
                  <a:schemeClr val="bg1"/>
                </a:solidFill>
              </a:rPr>
              <a:t>7-</a:t>
            </a:r>
            <a:r>
              <a:rPr sz="2200" dirty="0">
                <a:solidFill>
                  <a:schemeClr val="bg1"/>
                </a:solidFill>
              </a:rPr>
              <a:t> fine</a:t>
            </a:r>
          </a:p>
          <a:p>
            <a:pPr marL="0" indent="0" algn="l">
              <a:buNone/>
              <a:defRPr sz="1800" b="0">
                <a:solidFill>
                  <a:srgbClr val="003366"/>
                </a:solidFill>
                <a:latin typeface="Calibri" panose="020F0502020204030204"/>
              </a:defRPr>
            </a:pPr>
            <a:r>
              <a:rPr sz="2200" b="1" dirty="0">
                <a:solidFill>
                  <a:schemeClr val="bg1"/>
                </a:solidFill>
              </a:rPr>
              <a:t>Also includes: status, </a:t>
            </a:r>
            <a:r>
              <a:rPr sz="2200" b="1" dirty="0" err="1">
                <a:solidFill>
                  <a:schemeClr val="bg1"/>
                </a:solidFill>
              </a:rPr>
              <a:t>borrowing_status</a:t>
            </a:r>
            <a:r>
              <a:rPr sz="2200" b="1" dirty="0">
                <a:solidFill>
                  <a:schemeClr val="bg1"/>
                </a:solidFill>
              </a:rPr>
              <a:t>, </a:t>
            </a:r>
            <a:r>
              <a:rPr sz="2200" b="1" dirty="0" err="1">
                <a:solidFill>
                  <a:schemeClr val="bg1"/>
                </a:solidFill>
              </a:rPr>
              <a:t>fine_amount</a:t>
            </a:r>
            <a:r>
              <a:rPr sz="2200" b="1" dirty="0">
                <a:solidFill>
                  <a:schemeClr val="bg1"/>
                </a:solidFill>
              </a:rPr>
              <a:t>, </a:t>
            </a:r>
            <a:r>
              <a:rPr sz="2200" b="1" dirty="0" err="1">
                <a:solidFill>
                  <a:schemeClr val="bg1"/>
                </a:solidFill>
              </a:rPr>
              <a:t>fine_status</a:t>
            </a:r>
            <a:endParaRPr sz="2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37804"/>
            <a:ext cx="7269480" cy="1325562"/>
          </a:xfrm>
        </p:spPr>
        <p:txBody>
          <a:bodyPr/>
          <a:lstStyle/>
          <a:p>
            <a:r>
              <a:rPr lang="en-US" b="1" dirty="0"/>
              <a:t>4- </a:t>
            </a:r>
            <a:r>
              <a:rPr b="1" dirty="0"/>
              <a:t>Table: staff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80655"/>
            <a:ext cx="7392924" cy="5099483"/>
          </a:xfrm>
        </p:spPr>
        <p:txBody>
          <a:bodyPr>
            <a:normAutofit/>
          </a:bodyPr>
          <a:lstStyle/>
          <a:p>
            <a:pPr algn="l">
              <a:defRPr sz="1800" b="0">
                <a:solidFill>
                  <a:srgbClr val="003366"/>
                </a:solidFill>
                <a:latin typeface="Calibri" panose="020F0502020204030204"/>
              </a:defRPr>
            </a:pPr>
            <a:r>
              <a:rPr sz="2200" dirty="0"/>
              <a:t>I</a:t>
            </a:r>
            <a:r>
              <a:rPr sz="2200" dirty="0">
                <a:solidFill>
                  <a:schemeClr val="bg1"/>
                </a:solidFill>
              </a:rPr>
              <a:t>nformation about staff members.</a:t>
            </a:r>
          </a:p>
          <a:p>
            <a:pPr algn="l">
              <a:defRPr sz="1800" b="0">
                <a:solidFill>
                  <a:srgbClr val="003366"/>
                </a:solidFill>
                <a:latin typeface="Calibri" panose="020F0502020204030204"/>
              </a:defRPr>
            </a:pPr>
            <a:r>
              <a:rPr sz="2200" b="1" u="sng" dirty="0">
                <a:solidFill>
                  <a:schemeClr val="bg1"/>
                </a:solidFill>
              </a:rPr>
              <a:t>Fields:</a:t>
            </a:r>
            <a:endParaRPr lang="en-US" sz="2200" b="1" u="sng" dirty="0">
              <a:solidFill>
                <a:schemeClr val="bg1"/>
              </a:solidFill>
            </a:endParaRPr>
          </a:p>
          <a:p>
            <a:pPr algn="l">
              <a:defRPr sz="1800" b="0">
                <a:solidFill>
                  <a:srgbClr val="003366"/>
                </a:solidFill>
                <a:latin typeface="Calibri" panose="020F0502020204030204"/>
              </a:defRPr>
            </a:pPr>
            <a:r>
              <a:rPr lang="en-US" sz="2200" b="1" u="sng" dirty="0">
                <a:solidFill>
                  <a:schemeClr val="bg1"/>
                </a:solidFill>
              </a:rPr>
              <a:t>1-</a:t>
            </a:r>
            <a:r>
              <a:rPr sz="2200" b="1" u="sng" dirty="0">
                <a:solidFill>
                  <a:schemeClr val="bg1"/>
                </a:solidFill>
              </a:rPr>
              <a:t> </a:t>
            </a:r>
            <a:r>
              <a:rPr sz="2200" dirty="0" err="1">
                <a:solidFill>
                  <a:schemeClr val="bg1"/>
                </a:solidFill>
              </a:rPr>
              <a:t>staff_id</a:t>
            </a:r>
            <a:r>
              <a:rPr sz="2200" dirty="0">
                <a:solidFill>
                  <a:schemeClr val="bg1"/>
                </a:solidFill>
              </a:rPr>
              <a:t> (PK)</a:t>
            </a:r>
            <a:endParaRPr lang="en-US" sz="2200" dirty="0">
              <a:solidFill>
                <a:schemeClr val="bg1"/>
              </a:solidFill>
            </a:endParaRPr>
          </a:p>
          <a:p>
            <a:pPr algn="l">
              <a:defRPr sz="1800" b="0">
                <a:solidFill>
                  <a:srgbClr val="003366"/>
                </a:solidFill>
                <a:latin typeface="Calibri" panose="020F0502020204030204"/>
              </a:defRPr>
            </a:pPr>
            <a:r>
              <a:rPr lang="en-US" sz="2200" dirty="0">
                <a:solidFill>
                  <a:schemeClr val="bg1"/>
                </a:solidFill>
              </a:rPr>
              <a:t>2-</a:t>
            </a:r>
            <a:r>
              <a:rPr sz="2200" dirty="0">
                <a:solidFill>
                  <a:schemeClr val="bg1"/>
                </a:solidFill>
              </a:rPr>
              <a:t>name</a:t>
            </a:r>
            <a:endParaRPr lang="en-US" sz="2200" dirty="0">
              <a:solidFill>
                <a:schemeClr val="bg1"/>
              </a:solidFill>
            </a:endParaRPr>
          </a:p>
          <a:p>
            <a:pPr algn="l">
              <a:defRPr sz="1800" b="0">
                <a:solidFill>
                  <a:srgbClr val="003366"/>
                </a:solidFill>
                <a:latin typeface="Calibri" panose="020F0502020204030204"/>
              </a:defRPr>
            </a:pPr>
            <a:r>
              <a:rPr lang="en-US" sz="2200" dirty="0">
                <a:solidFill>
                  <a:schemeClr val="bg1"/>
                </a:solidFill>
              </a:rPr>
              <a:t>3-</a:t>
            </a:r>
            <a:r>
              <a:rPr sz="2200" dirty="0">
                <a:solidFill>
                  <a:schemeClr val="bg1"/>
                </a:solidFill>
              </a:rPr>
              <a:t> email,</a:t>
            </a:r>
            <a:endParaRPr lang="en-US" sz="2200" dirty="0">
              <a:solidFill>
                <a:schemeClr val="bg1"/>
              </a:solidFill>
            </a:endParaRPr>
          </a:p>
          <a:p>
            <a:pPr algn="l">
              <a:defRPr sz="1800" b="0">
                <a:solidFill>
                  <a:srgbClr val="003366"/>
                </a:solidFill>
                <a:latin typeface="Calibri" panose="020F0502020204030204"/>
              </a:defRPr>
            </a:pPr>
            <a:r>
              <a:rPr lang="en-US" sz="2200" dirty="0">
                <a:solidFill>
                  <a:schemeClr val="bg1"/>
                </a:solidFill>
              </a:rPr>
              <a:t>4-</a:t>
            </a:r>
            <a:r>
              <a:rPr sz="2200" dirty="0">
                <a:solidFill>
                  <a:schemeClr val="bg1"/>
                </a:solidFill>
              </a:rPr>
              <a:t>phone</a:t>
            </a:r>
            <a:endParaRPr lang="en-US" sz="2200" dirty="0">
              <a:solidFill>
                <a:schemeClr val="bg1"/>
              </a:solidFill>
            </a:endParaRPr>
          </a:p>
          <a:p>
            <a:pPr algn="l">
              <a:defRPr sz="1800" b="0">
                <a:solidFill>
                  <a:srgbClr val="003366"/>
                </a:solidFill>
                <a:latin typeface="Calibri" panose="020F0502020204030204"/>
              </a:defRPr>
            </a:pPr>
            <a:r>
              <a:rPr lang="en-US" sz="2200" dirty="0">
                <a:solidFill>
                  <a:schemeClr val="bg1"/>
                </a:solidFill>
              </a:rPr>
              <a:t>5-</a:t>
            </a:r>
            <a:r>
              <a:rPr sz="2200" dirty="0">
                <a:solidFill>
                  <a:schemeClr val="bg1"/>
                </a:solidFill>
              </a:rPr>
              <a:t> position</a:t>
            </a:r>
            <a:endParaRPr lang="en-US" sz="2200" dirty="0">
              <a:solidFill>
                <a:schemeClr val="bg1"/>
              </a:solidFill>
            </a:endParaRPr>
          </a:p>
          <a:p>
            <a:pPr algn="l">
              <a:defRPr sz="1800" b="0">
                <a:solidFill>
                  <a:srgbClr val="003366"/>
                </a:solidFill>
                <a:latin typeface="Calibri" panose="020F0502020204030204"/>
              </a:defRPr>
            </a:pPr>
            <a:r>
              <a:rPr lang="en-US" sz="2200" dirty="0">
                <a:solidFill>
                  <a:schemeClr val="bg1"/>
                </a:solidFill>
              </a:rPr>
              <a:t>6-</a:t>
            </a:r>
            <a:r>
              <a:rPr sz="2200" dirty="0">
                <a:solidFill>
                  <a:schemeClr val="bg1"/>
                </a:solidFill>
              </a:rPr>
              <a:t> department</a:t>
            </a:r>
            <a:endParaRPr lang="en-US" sz="2200" dirty="0">
              <a:solidFill>
                <a:schemeClr val="bg1"/>
              </a:solidFill>
            </a:endParaRPr>
          </a:p>
          <a:p>
            <a:pPr algn="l">
              <a:defRPr sz="1800" b="0">
                <a:solidFill>
                  <a:srgbClr val="003366"/>
                </a:solidFill>
                <a:latin typeface="Calibri" panose="020F0502020204030204"/>
              </a:defRPr>
            </a:pPr>
            <a:r>
              <a:rPr lang="en-US" sz="2200" dirty="0">
                <a:solidFill>
                  <a:schemeClr val="bg1"/>
                </a:solidFill>
              </a:rPr>
              <a:t>7-</a:t>
            </a:r>
            <a:r>
              <a:rPr sz="2200" dirty="0">
                <a:solidFill>
                  <a:schemeClr val="bg1"/>
                </a:solidFill>
              </a:rPr>
              <a:t>date_joined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44" y="-297021"/>
            <a:ext cx="7269480" cy="1325562"/>
          </a:xfrm>
        </p:spPr>
        <p:txBody>
          <a:bodyPr/>
          <a:lstStyle/>
          <a:p>
            <a:r>
              <a:rPr lang="en-US" b="1" dirty="0"/>
              <a:t>5- </a:t>
            </a:r>
            <a:r>
              <a:rPr b="1" dirty="0"/>
              <a:t>Table: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804" y="1149928"/>
            <a:ext cx="6446520" cy="4891665"/>
          </a:xfrm>
        </p:spPr>
        <p:txBody>
          <a:bodyPr>
            <a:normAutofit/>
          </a:bodyPr>
          <a:lstStyle/>
          <a:p>
            <a:pPr algn="l">
              <a:defRPr sz="1800" b="0">
                <a:solidFill>
                  <a:srgbClr val="003366"/>
                </a:solidFill>
                <a:latin typeface="Calibri" panose="020F0502020204030204"/>
              </a:defRPr>
            </a:pPr>
            <a:r>
              <a:rPr sz="2200" dirty="0">
                <a:solidFill>
                  <a:schemeClr val="bg1"/>
                </a:solidFill>
              </a:rPr>
              <a:t>Handles login and authentication.</a:t>
            </a:r>
          </a:p>
          <a:p>
            <a:pPr algn="l">
              <a:defRPr sz="1800" b="0">
                <a:solidFill>
                  <a:srgbClr val="003366"/>
                </a:solidFill>
                <a:latin typeface="Calibri" panose="020F0502020204030204"/>
              </a:defRPr>
            </a:pPr>
            <a:r>
              <a:rPr sz="2200" b="1" u="sng" dirty="0">
                <a:solidFill>
                  <a:schemeClr val="bg1"/>
                </a:solidFill>
              </a:rPr>
              <a:t>Fields: </a:t>
            </a:r>
            <a:endParaRPr lang="en-US" sz="2200" b="1" u="sng" dirty="0">
              <a:solidFill>
                <a:schemeClr val="bg1"/>
              </a:solidFill>
            </a:endParaRPr>
          </a:p>
          <a:p>
            <a:pPr algn="l">
              <a:defRPr sz="1800" b="0">
                <a:solidFill>
                  <a:srgbClr val="003366"/>
                </a:solidFill>
                <a:latin typeface="Calibri" panose="020F0502020204030204"/>
              </a:defRPr>
            </a:pPr>
            <a:r>
              <a:rPr lang="en-US" sz="2200" b="1" u="sng" dirty="0">
                <a:solidFill>
                  <a:schemeClr val="bg1"/>
                </a:solidFill>
              </a:rPr>
              <a:t>1-</a:t>
            </a:r>
            <a:r>
              <a:rPr sz="2200" dirty="0">
                <a:solidFill>
                  <a:schemeClr val="bg1"/>
                </a:solidFill>
              </a:rPr>
              <a:t>user_id (PK)</a:t>
            </a:r>
            <a:endParaRPr lang="en-US" sz="2200" dirty="0">
              <a:solidFill>
                <a:schemeClr val="bg1"/>
              </a:solidFill>
            </a:endParaRPr>
          </a:p>
          <a:p>
            <a:pPr algn="l">
              <a:defRPr sz="1800" b="0">
                <a:solidFill>
                  <a:srgbClr val="003366"/>
                </a:solidFill>
                <a:latin typeface="Calibri" panose="020F0502020204030204"/>
              </a:defRPr>
            </a:pPr>
            <a:r>
              <a:rPr lang="en-US" sz="2200" dirty="0">
                <a:solidFill>
                  <a:schemeClr val="bg1"/>
                </a:solidFill>
              </a:rPr>
              <a:t>2-</a:t>
            </a:r>
            <a:r>
              <a:rPr sz="2200" dirty="0">
                <a:solidFill>
                  <a:schemeClr val="bg1"/>
                </a:solidFill>
              </a:rPr>
              <a:t> name</a:t>
            </a:r>
            <a:endParaRPr lang="en-US" sz="2200" dirty="0">
              <a:solidFill>
                <a:schemeClr val="bg1"/>
              </a:solidFill>
            </a:endParaRPr>
          </a:p>
          <a:p>
            <a:pPr algn="l">
              <a:defRPr sz="1800" b="0">
                <a:solidFill>
                  <a:srgbClr val="003366"/>
                </a:solidFill>
                <a:latin typeface="Calibri" panose="020F0502020204030204"/>
              </a:defRPr>
            </a:pPr>
            <a:r>
              <a:rPr lang="en-US" sz="2200" dirty="0">
                <a:solidFill>
                  <a:schemeClr val="bg1"/>
                </a:solidFill>
              </a:rPr>
              <a:t>3-</a:t>
            </a:r>
            <a:r>
              <a:rPr sz="2200" dirty="0">
                <a:solidFill>
                  <a:schemeClr val="bg1"/>
                </a:solidFill>
              </a:rPr>
              <a:t>email</a:t>
            </a:r>
            <a:endParaRPr lang="en-US" sz="2200" dirty="0">
              <a:solidFill>
                <a:schemeClr val="bg1"/>
              </a:solidFill>
            </a:endParaRPr>
          </a:p>
          <a:p>
            <a:pPr algn="l">
              <a:defRPr sz="1800" b="0">
                <a:solidFill>
                  <a:srgbClr val="003366"/>
                </a:solidFill>
                <a:latin typeface="Calibri" panose="020F0502020204030204"/>
              </a:defRPr>
            </a:pPr>
            <a:r>
              <a:rPr lang="en-US" sz="2200" dirty="0">
                <a:solidFill>
                  <a:schemeClr val="bg1"/>
                </a:solidFill>
              </a:rPr>
              <a:t>4-</a:t>
            </a:r>
            <a:r>
              <a:rPr sz="2200" dirty="0">
                <a:solidFill>
                  <a:schemeClr val="bg1"/>
                </a:solidFill>
              </a:rPr>
              <a:t> password (hashed)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02" b="11503"/>
          <a:stretch/>
        </p:blipFill>
        <p:spPr>
          <a:xfrm>
            <a:off x="0" y="-277091"/>
            <a:ext cx="9144000" cy="713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548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44" y="0"/>
            <a:ext cx="7269480" cy="1325562"/>
          </a:xfrm>
        </p:spPr>
        <p:txBody>
          <a:bodyPr/>
          <a:lstStyle/>
          <a:p>
            <a:r>
              <a:rPr b="1" dirty="0"/>
              <a:t>Database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991" y="1949953"/>
            <a:ext cx="7435596" cy="1607127"/>
          </a:xfrm>
        </p:spPr>
        <p:txBody>
          <a:bodyPr>
            <a:noAutofit/>
          </a:bodyPr>
          <a:lstStyle/>
          <a:p>
            <a:pPr algn="l">
              <a:defRPr sz="1800" b="0">
                <a:solidFill>
                  <a:srgbClr val="003366"/>
                </a:solidFill>
                <a:latin typeface="Calibri" panose="020F0502020204030204"/>
              </a:defRPr>
            </a:pPr>
            <a:r>
              <a:rPr sz="2400" dirty="0" err="1">
                <a:solidFill>
                  <a:schemeClr val="bg1"/>
                </a:solidFill>
              </a:rPr>
              <a:t>borrowings.student_id</a:t>
            </a:r>
            <a:r>
              <a:rPr sz="2400" dirty="0">
                <a:solidFill>
                  <a:schemeClr val="bg1"/>
                </a:solidFill>
              </a:rPr>
              <a:t> → </a:t>
            </a:r>
            <a:r>
              <a:rPr sz="2400" dirty="0" err="1">
                <a:solidFill>
                  <a:schemeClr val="bg1"/>
                </a:solidFill>
              </a:rPr>
              <a:t>students.student_id</a:t>
            </a:r>
            <a:endParaRPr sz="2400" dirty="0">
              <a:solidFill>
                <a:schemeClr val="bg1"/>
              </a:solidFill>
            </a:endParaRPr>
          </a:p>
          <a:p>
            <a:pPr algn="l">
              <a:defRPr sz="1800" b="0">
                <a:solidFill>
                  <a:srgbClr val="003366"/>
                </a:solidFill>
                <a:latin typeface="Calibri" panose="020F0502020204030204"/>
              </a:defRPr>
            </a:pPr>
            <a:r>
              <a:rPr sz="2400" dirty="0" err="1">
                <a:solidFill>
                  <a:schemeClr val="bg1"/>
                </a:solidFill>
              </a:rPr>
              <a:t>borrowings.book_id</a:t>
            </a:r>
            <a:r>
              <a:rPr sz="2400" dirty="0">
                <a:solidFill>
                  <a:schemeClr val="bg1"/>
                </a:solidFill>
              </a:rPr>
              <a:t> → </a:t>
            </a:r>
            <a:r>
              <a:rPr sz="2400" dirty="0" err="1">
                <a:solidFill>
                  <a:schemeClr val="bg1"/>
                </a:solidFill>
              </a:rPr>
              <a:t>books.book_id</a:t>
            </a:r>
            <a:endParaRPr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28" t="25354" r="6155" b="12424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949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Use Case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84220"/>
            <a:ext cx="6446520" cy="4351337"/>
          </a:xfrm>
        </p:spPr>
        <p:txBody>
          <a:bodyPr/>
          <a:lstStyle/>
          <a:p>
            <a:pPr algn="l">
              <a:defRPr sz="1800" b="0">
                <a:solidFill>
                  <a:srgbClr val="003366"/>
                </a:solidFill>
                <a:latin typeface="Calibri" panose="020F0502020204030204"/>
              </a:defRPr>
            </a:pPr>
            <a:r>
              <a:rPr dirty="0">
                <a:solidFill>
                  <a:schemeClr val="bg1"/>
                </a:solidFill>
              </a:rPr>
              <a:t>• Students borrow books; tracked in borrowings.</a:t>
            </a:r>
          </a:p>
          <a:p>
            <a:pPr algn="l">
              <a:defRPr sz="1800" b="0">
                <a:solidFill>
                  <a:srgbClr val="003366"/>
                </a:solidFill>
                <a:latin typeface="Calibri" panose="020F0502020204030204"/>
              </a:defRPr>
            </a:pPr>
            <a:r>
              <a:rPr dirty="0">
                <a:solidFill>
                  <a:schemeClr val="bg1"/>
                </a:solidFill>
              </a:rPr>
              <a:t>• Book availability and status monitored.</a:t>
            </a:r>
          </a:p>
          <a:p>
            <a:pPr algn="l">
              <a:defRPr sz="1800" b="0">
                <a:solidFill>
                  <a:srgbClr val="003366"/>
                </a:solidFill>
                <a:latin typeface="Calibri" panose="020F0502020204030204"/>
              </a:defRPr>
            </a:pPr>
            <a:r>
              <a:rPr dirty="0">
                <a:solidFill>
                  <a:schemeClr val="bg1"/>
                </a:solidFill>
              </a:rPr>
              <a:t>• Fines and returns handled in borrowings.</a:t>
            </a:r>
          </a:p>
          <a:p>
            <a:pPr algn="l">
              <a:defRPr sz="1800" b="0">
                <a:solidFill>
                  <a:srgbClr val="003366"/>
                </a:solidFill>
                <a:latin typeface="Calibri" panose="020F0502020204030204"/>
              </a:defRPr>
            </a:pPr>
            <a:r>
              <a:rPr dirty="0">
                <a:solidFill>
                  <a:schemeClr val="bg1"/>
                </a:solidFill>
              </a:rPr>
              <a:t>• Staff manage operations; users login to access system.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291" y="758952"/>
            <a:ext cx="8437417" cy="3397412"/>
          </a:xfrm>
        </p:spPr>
        <p:txBody>
          <a:bodyPr/>
          <a:lstStyle/>
          <a:p>
            <a:r>
              <a:rPr lang="en-US" b="1" dirty="0"/>
              <a:t>IMPLEMENTING</a:t>
            </a:r>
            <a:br>
              <a:rPr lang="en-US" b="1" dirty="0"/>
            </a:br>
            <a:r>
              <a:rPr lang="en-US" b="1" dirty="0"/>
              <a:t>THE </a:t>
            </a:r>
            <a:br>
              <a:rPr lang="en-US" b="1" dirty="0"/>
            </a:br>
            <a:r>
              <a:rPr lang="en-US" b="1" dirty="0"/>
              <a:t>MODEL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7858" y="4156364"/>
            <a:ext cx="7063740" cy="1691640"/>
          </a:xfrm>
        </p:spPr>
        <p:txBody>
          <a:bodyPr/>
          <a:lstStyle/>
          <a:p>
            <a:r>
              <a:rPr lang="en-US" dirty="0"/>
              <a:t> Library Management </a:t>
            </a:r>
            <a:r>
              <a:rPr dirty="0"/>
              <a:t>Database Design</a:t>
            </a:r>
          </a:p>
        </p:txBody>
      </p:sp>
    </p:spTree>
    <p:extLst>
      <p:ext uri="{BB962C8B-B14F-4D97-AF65-F5344CB8AC3E}">
        <p14:creationId xmlns:p14="http://schemas.microsoft.com/office/powerpoint/2010/main" val="229179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4691" y="0"/>
            <a:ext cx="92686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63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87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822" y="-297021"/>
            <a:ext cx="7269480" cy="1325562"/>
          </a:xfrm>
        </p:spPr>
        <p:txBody>
          <a:bodyPr/>
          <a:lstStyle/>
          <a:p>
            <a:r>
              <a:rPr b="1" dirty="0"/>
              <a:t>Aims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822" y="1149927"/>
            <a:ext cx="8086760" cy="5030211"/>
          </a:xfrm>
        </p:spPr>
        <p:txBody>
          <a:bodyPr>
            <a:normAutofit/>
          </a:bodyPr>
          <a:lstStyle/>
          <a:p>
            <a:pPr marL="0" indent="0" algn="l">
              <a:buNone/>
              <a:defRPr sz="1800" b="0">
                <a:solidFill>
                  <a:srgbClr val="003366"/>
                </a:solidFill>
                <a:latin typeface="Calibri" panose="020F0502020204030204"/>
              </a:defRPr>
            </a:pPr>
            <a:endParaRPr lang="en-US" sz="2200" dirty="0"/>
          </a:p>
          <a:p>
            <a:pPr algn="l">
              <a:defRPr sz="1800" b="0">
                <a:solidFill>
                  <a:srgbClr val="003366"/>
                </a:solidFill>
                <a:latin typeface="Calibri" panose="020F0502020204030204"/>
              </a:defRPr>
            </a:pPr>
            <a:endParaRPr lang="en-US" sz="2200" dirty="0"/>
          </a:p>
          <a:p>
            <a:pPr algn="l">
              <a:defRPr sz="1800" b="0">
                <a:solidFill>
                  <a:srgbClr val="003366"/>
                </a:solidFill>
                <a:latin typeface="Calibri" panose="020F0502020204030204"/>
              </a:defRPr>
            </a:pPr>
            <a:r>
              <a:rPr sz="2200" dirty="0"/>
              <a:t> </a:t>
            </a:r>
            <a:r>
              <a:rPr sz="2200" dirty="0">
                <a:solidFill>
                  <a:schemeClr val="bg1"/>
                </a:solidFill>
              </a:rPr>
              <a:t>Provide efficient library operations for students and staff.</a:t>
            </a:r>
          </a:p>
          <a:p>
            <a:pPr algn="l">
              <a:defRPr sz="1800" b="0">
                <a:solidFill>
                  <a:srgbClr val="003366"/>
                </a:solidFill>
                <a:latin typeface="Calibri" panose="020F0502020204030204"/>
              </a:defRPr>
            </a:pPr>
            <a:r>
              <a:rPr sz="2200" dirty="0">
                <a:solidFill>
                  <a:schemeClr val="bg1"/>
                </a:solidFill>
              </a:rPr>
              <a:t>• Track book inventory, borrowing, and returns with accuracy.</a:t>
            </a:r>
          </a:p>
          <a:p>
            <a:pPr algn="l">
              <a:defRPr sz="1800" b="0">
                <a:solidFill>
                  <a:srgbClr val="003366"/>
                </a:solidFill>
                <a:latin typeface="Calibri" panose="020F0502020204030204"/>
              </a:defRPr>
            </a:pPr>
            <a:r>
              <a:rPr sz="2200" dirty="0">
                <a:solidFill>
                  <a:schemeClr val="bg1"/>
                </a:solidFill>
              </a:rPr>
              <a:t>• Manage user authentication and role-based access.</a:t>
            </a:r>
          </a:p>
          <a:p>
            <a:pPr algn="l">
              <a:defRPr sz="1800" b="0">
                <a:solidFill>
                  <a:srgbClr val="003366"/>
                </a:solidFill>
                <a:latin typeface="Calibri" panose="020F0502020204030204"/>
              </a:defRPr>
            </a:pPr>
            <a:r>
              <a:rPr sz="2200" dirty="0">
                <a:solidFill>
                  <a:schemeClr val="bg1"/>
                </a:solidFill>
              </a:rPr>
              <a:t>• Ensure fine calculation and status updates.</a:t>
            </a:r>
          </a:p>
          <a:p>
            <a:pPr algn="l">
              <a:defRPr sz="1800" b="0">
                <a:solidFill>
                  <a:srgbClr val="003366"/>
                </a:solidFill>
                <a:latin typeface="Calibri" panose="020F0502020204030204"/>
              </a:defRPr>
            </a:pPr>
            <a:r>
              <a:rPr sz="2200" dirty="0">
                <a:solidFill>
                  <a:schemeClr val="bg1"/>
                </a:solidFill>
              </a:rPr>
              <a:t>• Offer a reliable backend structure for integration with applications.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94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709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68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4701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42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709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03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57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709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19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61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709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21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52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36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E99ED6D-365F-4CAE-942F-ECA78F74B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963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2F24F1-C1EF-471F-A19B-A340CE541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6C425C-3C64-47BA-B583-94D39B9B7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742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-up of a document">
            <a:extLst>
              <a:ext uri="{FF2B5EF4-FFF2-40B4-BE49-F238E27FC236}">
                <a16:creationId xmlns:a16="http://schemas.microsoft.com/office/drawing/2014/main" id="{0C6C8AC4-E9E1-5BCF-07A5-811C336E92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1875028"/>
            <a:ext cx="8178799" cy="310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5650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73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86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58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409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11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0FF873-0D97-4AE7-A97E-53991037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00" y="1271589"/>
            <a:ext cx="7161529" cy="4314821"/>
          </a:xfrm>
          <a:prstGeom prst="rect">
            <a:avLst/>
          </a:prstGeom>
        </p:spPr>
      </p:pic>
      <p:sp>
        <p:nvSpPr>
          <p:cNvPr id="2" name="AutoShape 2" descr="https://slideuplift.com/wp-content/uploads/2024/08/Copy-of-ItemID-6596-Questions-Template-17-16x9.pptx-1024x576.jpg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26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0DF2D-2B65-8522-AD24-494A6A52FB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Application Structure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595D1F-C38B-BB79-505E-8DDA914E65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Uses Of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044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4D256-6D88-DB36-7C91-F90A909B9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089499"/>
            <a:ext cx="3988339" cy="5515582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1. Main.java</a:t>
            </a:r>
          </a:p>
          <a:p>
            <a:r>
              <a:rPr lang="en-GB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Initializes the application and displays the login form.</a:t>
            </a:r>
          </a:p>
          <a:p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. DBConnect.java</a:t>
            </a:r>
          </a:p>
          <a:p>
            <a:r>
              <a:rPr lang="en-GB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Establishes a connection between Java and the MySQL database using JDBC.</a:t>
            </a:r>
          </a:p>
          <a:p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. LoginForm.java</a:t>
            </a:r>
          </a:p>
          <a:p>
            <a:r>
              <a:rPr lang="en-GB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Provides a login interface with email and password fields.</a:t>
            </a:r>
            <a:endParaRPr lang="en-GB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26E43F6-81AC-4511-C792-ECDEBC452F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66" r="18268" b="1703"/>
          <a:stretch>
            <a:fillRect/>
          </a:stretch>
        </p:blipFill>
        <p:spPr>
          <a:xfrm>
            <a:off x="4941650" y="58366"/>
            <a:ext cx="4202349" cy="674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360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DAEA6-CA38-2C35-5742-F84227A39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012" y="680936"/>
            <a:ext cx="6446520" cy="5244745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4. SignupForm.java</a:t>
            </a:r>
          </a:p>
          <a:p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Allows new users to register by providing their name, email, and password.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5. Books Management</a:t>
            </a:r>
          </a:p>
          <a:p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Central controller for book-related operations.</a:t>
            </a:r>
          </a:p>
          <a:p>
            <a:r>
              <a:rPr lang="en-US" b="1" dirty="0"/>
              <a:t>6. Staff Management</a:t>
            </a:r>
          </a:p>
          <a:p>
            <a:r>
              <a:rPr lang="en-GB" dirty="0">
                <a:solidFill>
                  <a:schemeClr val="bg1"/>
                </a:solidFill>
              </a:rPr>
              <a:t>Manages staff data, including adding and updating staff information.</a:t>
            </a:r>
          </a:p>
          <a:p>
            <a:r>
              <a:rPr lang="en-US" b="1" dirty="0"/>
              <a:t>7. Borrowing System</a:t>
            </a:r>
          </a:p>
          <a:p>
            <a:r>
              <a:rPr lang="en-GB" dirty="0">
                <a:solidFill>
                  <a:schemeClr val="bg1"/>
                </a:solidFill>
              </a:rPr>
              <a:t>Handles book borrowing transactions by students.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19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44" y="-297021"/>
            <a:ext cx="7269480" cy="1325562"/>
          </a:xfrm>
        </p:spPr>
        <p:txBody>
          <a:bodyPr/>
          <a:lstStyle/>
          <a:p>
            <a:r>
              <a:rPr b="1" dirty="0"/>
              <a:t>Database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44" y="914401"/>
            <a:ext cx="6446520" cy="2632363"/>
          </a:xfrm>
        </p:spPr>
        <p:txBody>
          <a:bodyPr>
            <a:normAutofit/>
          </a:bodyPr>
          <a:lstStyle/>
          <a:p>
            <a:pPr marL="0" indent="0" algn="l">
              <a:buNone/>
              <a:defRPr sz="1800" b="0">
                <a:solidFill>
                  <a:srgbClr val="003366"/>
                </a:solidFill>
                <a:latin typeface="Calibri" panose="020F0502020204030204"/>
              </a:defRPr>
            </a:pPr>
            <a:r>
              <a:rPr sz="2200" b="1" dirty="0">
                <a:solidFill>
                  <a:schemeClr val="bg1"/>
                </a:solidFill>
              </a:rPr>
              <a:t>Database Name: </a:t>
            </a:r>
            <a:r>
              <a:rPr sz="2200" dirty="0" err="1">
                <a:solidFill>
                  <a:schemeClr val="bg1"/>
                </a:solidFill>
              </a:rPr>
              <a:t>library_db</a:t>
            </a:r>
            <a:endParaRPr sz="2200" dirty="0">
              <a:solidFill>
                <a:schemeClr val="bg1"/>
              </a:solidFill>
            </a:endParaRPr>
          </a:p>
          <a:p>
            <a:pPr algn="l">
              <a:defRPr sz="1800" b="0">
                <a:solidFill>
                  <a:srgbClr val="003366"/>
                </a:solidFill>
                <a:latin typeface="Calibri" panose="020F0502020204030204"/>
              </a:defRPr>
            </a:pPr>
            <a:r>
              <a:rPr sz="2200" b="1" u="sng" dirty="0">
                <a:solidFill>
                  <a:schemeClr val="bg1"/>
                </a:solidFill>
              </a:rPr>
              <a:t>Purpose: </a:t>
            </a:r>
            <a:endParaRPr lang="en-US" sz="2200" b="1" u="sng" dirty="0">
              <a:solidFill>
                <a:schemeClr val="bg1"/>
              </a:solidFill>
            </a:endParaRPr>
          </a:p>
          <a:p>
            <a:pPr marL="0" indent="0" algn="l">
              <a:buNone/>
              <a:defRPr sz="1800" b="0">
                <a:solidFill>
                  <a:srgbClr val="003366"/>
                </a:solidFill>
                <a:latin typeface="Calibri" panose="020F0502020204030204"/>
              </a:defRPr>
            </a:pPr>
            <a:r>
              <a:rPr lang="en-US" sz="2200" dirty="0">
                <a:solidFill>
                  <a:schemeClr val="bg1"/>
                </a:solidFill>
              </a:rPr>
              <a:t>1- </a:t>
            </a:r>
            <a:r>
              <a:rPr sz="2200" dirty="0">
                <a:solidFill>
                  <a:schemeClr val="bg1"/>
                </a:solidFill>
              </a:rPr>
              <a:t>Manage library operations including students, books, borrowings, staff, and users.</a:t>
            </a:r>
          </a:p>
          <a:p>
            <a:pPr algn="l">
              <a:defRPr sz="1800" b="0">
                <a:solidFill>
                  <a:srgbClr val="003366"/>
                </a:solidFill>
                <a:latin typeface="Calibri" panose="020F0502020204030204"/>
              </a:defRPr>
            </a:pPr>
            <a:r>
              <a:rPr lang="en-US" sz="2200" dirty="0">
                <a:solidFill>
                  <a:schemeClr val="bg1"/>
                </a:solidFill>
              </a:rPr>
              <a:t>2- </a:t>
            </a:r>
            <a:r>
              <a:rPr sz="2200" dirty="0">
                <a:solidFill>
                  <a:schemeClr val="bg1"/>
                </a:solidFill>
              </a:rPr>
              <a:t>Tracks borrowings, due dates, fines, and user roles.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89923280"/>
              </p:ext>
            </p:extLst>
          </p:nvPr>
        </p:nvGraphicFramePr>
        <p:xfrm>
          <a:off x="2563091" y="3546764"/>
          <a:ext cx="6096000" cy="29394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812068449"/>
              </p:ext>
            </p:extLst>
          </p:nvPr>
        </p:nvGraphicFramePr>
        <p:xfrm>
          <a:off x="672777" y="3737423"/>
          <a:ext cx="2673927" cy="2327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967" y="-297021"/>
            <a:ext cx="7269480" cy="1325562"/>
          </a:xfrm>
        </p:spPr>
        <p:txBody>
          <a:bodyPr/>
          <a:lstStyle/>
          <a:p>
            <a:r>
              <a:rPr lang="en-US" b="1" dirty="0"/>
              <a:t>1- </a:t>
            </a:r>
            <a:r>
              <a:rPr b="1" dirty="0"/>
              <a:t>Table: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932" y="1028542"/>
            <a:ext cx="6147123" cy="4014514"/>
          </a:xfrm>
          <a:noFill/>
        </p:spPr>
        <p:txBody>
          <a:bodyPr>
            <a:noAutofit/>
          </a:bodyPr>
          <a:lstStyle/>
          <a:p>
            <a:pPr marL="0" indent="0" algn="ctr">
              <a:buNone/>
              <a:defRPr sz="1800" b="0">
                <a:solidFill>
                  <a:srgbClr val="003366"/>
                </a:solidFill>
                <a:latin typeface="Calibri" panose="020F0502020204030204"/>
              </a:defRPr>
            </a:pPr>
            <a:r>
              <a:rPr sz="2200" dirty="0">
                <a:solidFill>
                  <a:schemeClr val="bg1"/>
                </a:solidFill>
              </a:rPr>
              <a:t>Stores student information.</a:t>
            </a:r>
            <a:endParaRPr lang="en-US" sz="2200" dirty="0">
              <a:solidFill>
                <a:schemeClr val="bg1"/>
              </a:solidFill>
            </a:endParaRPr>
          </a:p>
          <a:p>
            <a:pPr algn="l">
              <a:defRPr sz="1800" b="0">
                <a:solidFill>
                  <a:srgbClr val="003366"/>
                </a:solidFill>
                <a:latin typeface="Calibri" panose="020F0502020204030204"/>
              </a:defRPr>
            </a:pPr>
            <a:r>
              <a:rPr sz="2200" b="1" u="sng" dirty="0">
                <a:solidFill>
                  <a:schemeClr val="bg1"/>
                </a:solidFill>
              </a:rPr>
              <a:t>Fields: </a:t>
            </a:r>
            <a:endParaRPr lang="en-US" sz="2200" b="1" u="sng" dirty="0">
              <a:solidFill>
                <a:schemeClr val="bg1"/>
              </a:solidFill>
            </a:endParaRPr>
          </a:p>
          <a:p>
            <a:pPr marL="0" indent="0" algn="l">
              <a:buNone/>
              <a:defRPr sz="1800" b="0">
                <a:solidFill>
                  <a:srgbClr val="003366"/>
                </a:solidFill>
                <a:latin typeface="Calibri" panose="020F0502020204030204"/>
              </a:defRPr>
            </a:pPr>
            <a:r>
              <a:rPr lang="en-US" sz="2200" dirty="0">
                <a:solidFill>
                  <a:schemeClr val="bg1"/>
                </a:solidFill>
              </a:rPr>
              <a:t>1- </a:t>
            </a:r>
            <a:r>
              <a:rPr sz="2200" dirty="0" err="1">
                <a:solidFill>
                  <a:schemeClr val="bg1"/>
                </a:solidFill>
              </a:rPr>
              <a:t>student_id</a:t>
            </a:r>
            <a:r>
              <a:rPr sz="2200" dirty="0">
                <a:solidFill>
                  <a:schemeClr val="bg1"/>
                </a:solidFill>
              </a:rPr>
              <a:t> (PK)</a:t>
            </a:r>
            <a:endParaRPr lang="en-US" sz="2200" dirty="0">
              <a:solidFill>
                <a:schemeClr val="bg1"/>
              </a:solidFill>
            </a:endParaRPr>
          </a:p>
          <a:p>
            <a:pPr marL="0" indent="0" algn="l">
              <a:buNone/>
              <a:defRPr sz="1800" b="0">
                <a:solidFill>
                  <a:srgbClr val="003366"/>
                </a:solidFill>
                <a:latin typeface="Calibri" panose="020F0502020204030204"/>
              </a:defRPr>
            </a:pPr>
            <a:r>
              <a:rPr lang="en-US" sz="2200" dirty="0">
                <a:solidFill>
                  <a:schemeClr val="bg1"/>
                </a:solidFill>
              </a:rPr>
              <a:t>2- </a:t>
            </a:r>
            <a:r>
              <a:rPr sz="2200" dirty="0">
                <a:solidFill>
                  <a:schemeClr val="bg1"/>
                </a:solidFill>
              </a:rPr>
              <a:t>name</a:t>
            </a:r>
            <a:endParaRPr lang="en-US" sz="2200" dirty="0">
              <a:solidFill>
                <a:schemeClr val="bg1"/>
              </a:solidFill>
            </a:endParaRPr>
          </a:p>
          <a:p>
            <a:pPr marL="0" indent="0" algn="l">
              <a:buNone/>
              <a:defRPr sz="1800" b="0">
                <a:solidFill>
                  <a:srgbClr val="003366"/>
                </a:solidFill>
                <a:latin typeface="Calibri" panose="020F0502020204030204"/>
              </a:defRPr>
            </a:pPr>
            <a:r>
              <a:rPr lang="en-US" sz="2200" dirty="0">
                <a:solidFill>
                  <a:schemeClr val="bg1"/>
                </a:solidFill>
              </a:rPr>
              <a:t>3- E</a:t>
            </a:r>
            <a:r>
              <a:rPr sz="2200" dirty="0">
                <a:solidFill>
                  <a:schemeClr val="bg1"/>
                </a:solidFill>
              </a:rPr>
              <a:t>mail</a:t>
            </a:r>
            <a:endParaRPr lang="en-US" sz="2200" dirty="0">
              <a:solidFill>
                <a:schemeClr val="bg1"/>
              </a:solidFill>
            </a:endParaRPr>
          </a:p>
          <a:p>
            <a:pPr marL="0" indent="0" algn="l">
              <a:buNone/>
              <a:defRPr sz="1800" b="0">
                <a:solidFill>
                  <a:srgbClr val="003366"/>
                </a:solidFill>
                <a:latin typeface="Calibri" panose="020F0502020204030204"/>
              </a:defRPr>
            </a:pPr>
            <a:r>
              <a:rPr lang="en-US" sz="2200" dirty="0">
                <a:solidFill>
                  <a:schemeClr val="bg1"/>
                </a:solidFill>
              </a:rPr>
              <a:t>4- </a:t>
            </a:r>
            <a:r>
              <a:rPr sz="2200" dirty="0">
                <a:solidFill>
                  <a:schemeClr val="bg1"/>
                </a:solidFill>
              </a:rPr>
              <a:t>phone</a:t>
            </a:r>
            <a:endParaRPr lang="en-US" sz="2200" dirty="0">
              <a:solidFill>
                <a:schemeClr val="bg1"/>
              </a:solidFill>
            </a:endParaRPr>
          </a:p>
          <a:p>
            <a:pPr marL="0" indent="0" algn="l">
              <a:buNone/>
              <a:defRPr sz="1800" b="0">
                <a:solidFill>
                  <a:srgbClr val="003366"/>
                </a:solidFill>
                <a:latin typeface="Calibri" panose="020F0502020204030204"/>
              </a:defRPr>
            </a:pPr>
            <a:r>
              <a:rPr lang="en-US" sz="2200" dirty="0">
                <a:solidFill>
                  <a:schemeClr val="bg1"/>
                </a:solidFill>
              </a:rPr>
              <a:t>5- C</a:t>
            </a:r>
            <a:r>
              <a:rPr sz="2200" dirty="0">
                <a:solidFill>
                  <a:schemeClr val="bg1"/>
                </a:solidFill>
              </a:rPr>
              <a:t>ourse</a:t>
            </a:r>
            <a:endParaRPr lang="en-US" sz="2200" dirty="0">
              <a:solidFill>
                <a:schemeClr val="bg1"/>
              </a:solidFill>
            </a:endParaRPr>
          </a:p>
          <a:p>
            <a:pPr marL="0" indent="0" algn="l">
              <a:buNone/>
              <a:defRPr sz="1800" b="0">
                <a:solidFill>
                  <a:srgbClr val="003366"/>
                </a:solidFill>
                <a:latin typeface="Calibri" panose="020F0502020204030204"/>
              </a:defRPr>
            </a:pPr>
            <a:r>
              <a:rPr lang="en-US" sz="2200" dirty="0">
                <a:solidFill>
                  <a:schemeClr val="bg1"/>
                </a:solidFill>
              </a:rPr>
              <a:t>6- </a:t>
            </a:r>
            <a:r>
              <a:rPr sz="2200" dirty="0">
                <a:solidFill>
                  <a:schemeClr val="bg1"/>
                </a:solidFill>
              </a:rPr>
              <a:t>department,</a:t>
            </a:r>
            <a:endParaRPr lang="en-US" sz="2200" dirty="0">
              <a:solidFill>
                <a:schemeClr val="bg1"/>
              </a:solidFill>
            </a:endParaRPr>
          </a:p>
          <a:p>
            <a:pPr marL="0" indent="0" algn="l">
              <a:buNone/>
              <a:defRPr sz="1800" b="0">
                <a:solidFill>
                  <a:srgbClr val="003366"/>
                </a:solidFill>
                <a:latin typeface="Calibri" panose="020F0502020204030204"/>
              </a:defRPr>
            </a:pPr>
            <a:r>
              <a:rPr lang="en-US" sz="2200" dirty="0">
                <a:solidFill>
                  <a:schemeClr val="bg1"/>
                </a:solidFill>
              </a:rPr>
              <a:t>7- </a:t>
            </a:r>
            <a:r>
              <a:rPr sz="2200" dirty="0" err="1">
                <a:solidFill>
                  <a:schemeClr val="bg1"/>
                </a:solidFill>
              </a:rPr>
              <a:t>registration_date</a:t>
            </a:r>
            <a:endParaRPr sz="2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44" y="-297021"/>
            <a:ext cx="7269480" cy="1325562"/>
          </a:xfrm>
        </p:spPr>
        <p:txBody>
          <a:bodyPr/>
          <a:lstStyle/>
          <a:p>
            <a:r>
              <a:rPr lang="en-US" b="1" dirty="0"/>
              <a:t>2- </a:t>
            </a:r>
            <a:r>
              <a:rPr b="1" dirty="0"/>
              <a:t>Table: 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44" y="1149927"/>
            <a:ext cx="7269480" cy="5030211"/>
          </a:xfrm>
        </p:spPr>
        <p:txBody>
          <a:bodyPr>
            <a:normAutofit fontScale="92500" lnSpcReduction="10000"/>
          </a:bodyPr>
          <a:lstStyle/>
          <a:p>
            <a:pPr algn="l">
              <a:defRPr sz="1800" b="0">
                <a:solidFill>
                  <a:srgbClr val="003366"/>
                </a:solidFill>
                <a:latin typeface="Calibri" panose="020F0502020204030204"/>
              </a:defRPr>
            </a:pPr>
            <a:r>
              <a:rPr sz="2200" dirty="0">
                <a:solidFill>
                  <a:schemeClr val="bg1"/>
                </a:solidFill>
              </a:rPr>
              <a:t>Details of books in the library.</a:t>
            </a:r>
          </a:p>
          <a:p>
            <a:pPr marL="0" indent="0" algn="l">
              <a:buNone/>
              <a:defRPr sz="1800" b="0">
                <a:solidFill>
                  <a:srgbClr val="003366"/>
                </a:solidFill>
                <a:latin typeface="Calibri" panose="020F0502020204030204"/>
              </a:defRPr>
            </a:pPr>
            <a:r>
              <a:rPr lang="en-US" sz="2200" b="1" u="sng" dirty="0">
                <a:solidFill>
                  <a:schemeClr val="bg1"/>
                </a:solidFill>
              </a:rPr>
              <a:t>  </a:t>
            </a:r>
            <a:r>
              <a:rPr sz="2200" b="1" u="sng" dirty="0">
                <a:solidFill>
                  <a:schemeClr val="bg1"/>
                </a:solidFill>
              </a:rPr>
              <a:t>Fields:</a:t>
            </a:r>
            <a:endParaRPr lang="en-US" sz="2200" b="1" u="sng" dirty="0">
              <a:solidFill>
                <a:schemeClr val="bg1"/>
              </a:solidFill>
            </a:endParaRPr>
          </a:p>
          <a:p>
            <a:pPr marL="0" indent="0" algn="l">
              <a:buNone/>
              <a:defRPr sz="1800" b="0">
                <a:solidFill>
                  <a:srgbClr val="003366"/>
                </a:solidFill>
                <a:latin typeface="Calibri" panose="020F0502020204030204"/>
              </a:defRPr>
            </a:pPr>
            <a:r>
              <a:rPr lang="en-US" sz="2200" dirty="0">
                <a:solidFill>
                  <a:schemeClr val="bg1"/>
                </a:solidFill>
              </a:rPr>
              <a:t>1- </a:t>
            </a:r>
            <a:r>
              <a:rPr sz="2200" dirty="0">
                <a:solidFill>
                  <a:schemeClr val="bg1"/>
                </a:solidFill>
              </a:rPr>
              <a:t> </a:t>
            </a:r>
            <a:r>
              <a:rPr sz="2200" dirty="0" err="1">
                <a:solidFill>
                  <a:schemeClr val="bg1"/>
                </a:solidFill>
              </a:rPr>
              <a:t>book_id</a:t>
            </a:r>
            <a:r>
              <a:rPr sz="2200" dirty="0">
                <a:solidFill>
                  <a:schemeClr val="bg1"/>
                </a:solidFill>
              </a:rPr>
              <a:t> (PK),</a:t>
            </a:r>
            <a:endParaRPr lang="en-US" sz="2200" dirty="0">
              <a:solidFill>
                <a:schemeClr val="bg1"/>
              </a:solidFill>
            </a:endParaRPr>
          </a:p>
          <a:p>
            <a:pPr marL="0" indent="0" algn="l">
              <a:buNone/>
              <a:defRPr sz="1800" b="0">
                <a:solidFill>
                  <a:srgbClr val="003366"/>
                </a:solidFill>
                <a:latin typeface="Calibri" panose="020F0502020204030204"/>
              </a:defRPr>
            </a:pPr>
            <a:r>
              <a:rPr lang="en-US" sz="2200" dirty="0">
                <a:solidFill>
                  <a:schemeClr val="bg1"/>
                </a:solidFill>
              </a:rPr>
              <a:t>2- </a:t>
            </a:r>
            <a:r>
              <a:rPr sz="2200" dirty="0">
                <a:solidFill>
                  <a:schemeClr val="bg1"/>
                </a:solidFill>
              </a:rPr>
              <a:t> title</a:t>
            </a:r>
            <a:endParaRPr lang="en-US" sz="2200" dirty="0">
              <a:solidFill>
                <a:schemeClr val="bg1"/>
              </a:solidFill>
            </a:endParaRPr>
          </a:p>
          <a:p>
            <a:pPr marL="0" indent="0" algn="l">
              <a:buNone/>
              <a:defRPr sz="1800" b="0">
                <a:solidFill>
                  <a:srgbClr val="003366"/>
                </a:solidFill>
                <a:latin typeface="Calibri" panose="020F0502020204030204"/>
              </a:defRPr>
            </a:pPr>
            <a:r>
              <a:rPr lang="en-US" sz="2200" dirty="0">
                <a:solidFill>
                  <a:schemeClr val="bg1"/>
                </a:solidFill>
              </a:rPr>
              <a:t>3- </a:t>
            </a:r>
            <a:r>
              <a:rPr sz="2200" dirty="0">
                <a:solidFill>
                  <a:schemeClr val="bg1"/>
                </a:solidFill>
              </a:rPr>
              <a:t> author</a:t>
            </a:r>
            <a:endParaRPr lang="en-US" sz="2200" dirty="0">
              <a:solidFill>
                <a:schemeClr val="bg1"/>
              </a:solidFill>
            </a:endParaRPr>
          </a:p>
          <a:p>
            <a:pPr marL="0" indent="0" algn="l">
              <a:buNone/>
              <a:defRPr sz="1800" b="0">
                <a:solidFill>
                  <a:srgbClr val="003366"/>
                </a:solidFill>
                <a:latin typeface="Calibri" panose="020F0502020204030204"/>
              </a:defRPr>
            </a:pPr>
            <a:r>
              <a:rPr lang="en-US" sz="2200" dirty="0">
                <a:solidFill>
                  <a:schemeClr val="bg1"/>
                </a:solidFill>
              </a:rPr>
              <a:t>4- </a:t>
            </a:r>
            <a:r>
              <a:rPr sz="2200" dirty="0">
                <a:solidFill>
                  <a:schemeClr val="bg1"/>
                </a:solidFill>
              </a:rPr>
              <a:t> publisher</a:t>
            </a:r>
            <a:endParaRPr lang="en-US" sz="2200" dirty="0">
              <a:solidFill>
                <a:schemeClr val="bg1"/>
              </a:solidFill>
            </a:endParaRPr>
          </a:p>
          <a:p>
            <a:pPr marL="0" indent="0" algn="l">
              <a:buNone/>
              <a:defRPr sz="1800" b="0">
                <a:solidFill>
                  <a:srgbClr val="003366"/>
                </a:solidFill>
                <a:latin typeface="Calibri" panose="020F0502020204030204"/>
              </a:defRPr>
            </a:pPr>
            <a:r>
              <a:rPr lang="en-US" sz="2200" dirty="0">
                <a:solidFill>
                  <a:schemeClr val="bg1"/>
                </a:solidFill>
              </a:rPr>
              <a:t>5-</a:t>
            </a:r>
            <a:r>
              <a:rPr sz="2200" dirty="0">
                <a:solidFill>
                  <a:schemeClr val="bg1"/>
                </a:solidFill>
              </a:rPr>
              <a:t> </a:t>
            </a:r>
            <a:r>
              <a:rPr sz="2200" dirty="0" err="1">
                <a:solidFill>
                  <a:schemeClr val="bg1"/>
                </a:solidFill>
              </a:rPr>
              <a:t>isbn</a:t>
            </a:r>
            <a:endParaRPr lang="en-US" sz="2200" dirty="0">
              <a:solidFill>
                <a:schemeClr val="bg1"/>
              </a:solidFill>
            </a:endParaRPr>
          </a:p>
          <a:p>
            <a:pPr marL="0" indent="0" algn="l">
              <a:buNone/>
              <a:defRPr sz="1800" b="0">
                <a:solidFill>
                  <a:srgbClr val="003366"/>
                </a:solidFill>
                <a:latin typeface="Calibri" panose="020F0502020204030204"/>
              </a:defRPr>
            </a:pPr>
            <a:r>
              <a:rPr lang="en-US" sz="2200" dirty="0">
                <a:solidFill>
                  <a:schemeClr val="bg1"/>
                </a:solidFill>
              </a:rPr>
              <a:t>6- </a:t>
            </a:r>
            <a:r>
              <a:rPr sz="2200" dirty="0">
                <a:solidFill>
                  <a:schemeClr val="bg1"/>
                </a:solidFill>
              </a:rPr>
              <a:t> genre</a:t>
            </a:r>
            <a:endParaRPr lang="en-US" sz="2200" dirty="0">
              <a:solidFill>
                <a:schemeClr val="bg1"/>
              </a:solidFill>
            </a:endParaRPr>
          </a:p>
          <a:p>
            <a:pPr marL="0" indent="0" algn="l">
              <a:buNone/>
              <a:defRPr sz="1800" b="0">
                <a:solidFill>
                  <a:srgbClr val="003366"/>
                </a:solidFill>
                <a:latin typeface="Calibri" panose="020F0502020204030204"/>
              </a:defRPr>
            </a:pPr>
            <a:r>
              <a:rPr lang="en-US" sz="2200" dirty="0">
                <a:solidFill>
                  <a:schemeClr val="bg1"/>
                </a:solidFill>
              </a:rPr>
              <a:t>7-</a:t>
            </a:r>
            <a:r>
              <a:rPr sz="2200" dirty="0">
                <a:solidFill>
                  <a:schemeClr val="bg1"/>
                </a:solidFill>
              </a:rPr>
              <a:t> quantity,</a:t>
            </a:r>
            <a:endParaRPr lang="en-US" sz="2200" dirty="0">
              <a:solidFill>
                <a:schemeClr val="bg1"/>
              </a:solidFill>
            </a:endParaRPr>
          </a:p>
          <a:p>
            <a:pPr marL="0" indent="0" algn="l">
              <a:buNone/>
              <a:defRPr sz="1800" b="0">
                <a:solidFill>
                  <a:srgbClr val="003366"/>
                </a:solidFill>
                <a:latin typeface="Calibri" panose="020F0502020204030204"/>
              </a:defRPr>
            </a:pPr>
            <a:r>
              <a:rPr lang="en-US" sz="2200" dirty="0">
                <a:solidFill>
                  <a:schemeClr val="bg1"/>
                </a:solidFill>
              </a:rPr>
              <a:t>8-</a:t>
            </a:r>
            <a:r>
              <a:rPr sz="2200" dirty="0">
                <a:solidFill>
                  <a:schemeClr val="bg1"/>
                </a:solidFill>
              </a:rPr>
              <a:t> available</a:t>
            </a:r>
            <a:endParaRPr lang="en-US" sz="2200" dirty="0">
              <a:solidFill>
                <a:schemeClr val="bg1"/>
              </a:solidFill>
            </a:endParaRPr>
          </a:p>
          <a:p>
            <a:pPr marL="0" indent="0" algn="l">
              <a:buNone/>
              <a:defRPr sz="1800" b="0">
                <a:solidFill>
                  <a:srgbClr val="003366"/>
                </a:solidFill>
                <a:latin typeface="Calibri" panose="020F0502020204030204"/>
              </a:defRPr>
            </a:pPr>
            <a:r>
              <a:rPr lang="en-US" sz="2200" dirty="0">
                <a:solidFill>
                  <a:schemeClr val="bg1"/>
                </a:solidFill>
              </a:rPr>
              <a:t>9-</a:t>
            </a:r>
            <a:r>
              <a:rPr sz="2200" dirty="0">
                <a:solidFill>
                  <a:schemeClr val="bg1"/>
                </a:solidFill>
              </a:rPr>
              <a:t> </a:t>
            </a:r>
            <a:r>
              <a:rPr sz="2200" dirty="0" err="1">
                <a:solidFill>
                  <a:schemeClr val="bg1"/>
                </a:solidFill>
              </a:rPr>
              <a:t>published_year</a:t>
            </a:r>
            <a:endParaRPr sz="2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82</TotalTime>
  <Words>485</Words>
  <Application>Microsoft Office PowerPoint</Application>
  <PresentationFormat>On-screen Show (4:3)</PresentationFormat>
  <Paragraphs>98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Century Schoolbook</vt:lpstr>
      <vt:lpstr>Wingdings 2</vt:lpstr>
      <vt:lpstr>View</vt:lpstr>
      <vt:lpstr>Library Management System</vt:lpstr>
      <vt:lpstr>Aims of the Project</vt:lpstr>
      <vt:lpstr>PowerPoint Presentation</vt:lpstr>
      <vt:lpstr>Application Structure</vt:lpstr>
      <vt:lpstr>PowerPoint Presentation</vt:lpstr>
      <vt:lpstr>PowerPoint Presentation</vt:lpstr>
      <vt:lpstr>Database Overview</vt:lpstr>
      <vt:lpstr>1- Table: students</vt:lpstr>
      <vt:lpstr>2- Table: books</vt:lpstr>
      <vt:lpstr>3- Table: borrowings</vt:lpstr>
      <vt:lpstr>4- Table: staff</vt:lpstr>
      <vt:lpstr>5- Table: users</vt:lpstr>
      <vt:lpstr>PowerPoint Presentation</vt:lpstr>
      <vt:lpstr>Database Relationships</vt:lpstr>
      <vt:lpstr>PowerPoint Presentation</vt:lpstr>
      <vt:lpstr>Use Case Summary</vt:lpstr>
      <vt:lpstr>IMPLEMENTING THE 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</dc:title>
  <dc:creator/>
  <dc:description>generated using python-pptx</dc:description>
  <cp:lastModifiedBy>Nida Akram</cp:lastModifiedBy>
  <cp:revision>10</cp:revision>
  <dcterms:created xsi:type="dcterms:W3CDTF">2013-01-27T09:14:00Z</dcterms:created>
  <dcterms:modified xsi:type="dcterms:W3CDTF">2025-06-21T07:56:46Z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403F899542014302B781578E2AD895ED_12</vt:lpwstr>
  </property>
  <property fmtid="{D5CDD505-2E9C-101B-9397-08002B2CF9AE}" pid="3" name="KSOProductBuildVer">
    <vt:lpwstr>1033-12.2.0.21179</vt:lpwstr>
  </property>
</Properties>
</file>