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4" r:id="rId4"/>
    <p:sldId id="265" r:id="rId5"/>
    <p:sldId id="258" r:id="rId6"/>
    <p:sldId id="266" r:id="rId7"/>
    <p:sldId id="267" r:id="rId8"/>
    <p:sldId id="259" r:id="rId9"/>
    <p:sldId id="260" r:id="rId10"/>
    <p:sldId id="261" r:id="rId11"/>
    <p:sldId id="269" r:id="rId12"/>
    <p:sldId id="270" r:id="rId13"/>
    <p:sldId id="268"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2" y="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basali\Downloads\DataSets\Excel\KPM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basali\Downloads\DataSets\Excel\KPM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basali\Downloads\DataSets\Excel\KPMG.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bbasali\Downloads\DataSets\Excel\KPMG.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bbasali\Downloads\DataSets\Excel\KPMG.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bbasali\Downloads\DataSets\Excel\KPMG.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bbasali\Downloads\DataSets\Excel\KPMG.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[KPMG.xlsx]Age Category!PivotTable5</c:name>
    <c:fmtId val="10"/>
  </c:pivotSource>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IN"/>
              <a:t>Age Distribution</a:t>
            </a:r>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 Category'!$B$3:$B$4</c:f>
              <c:strCache>
                <c:ptCount val="1"/>
                <c:pt idx="0">
                  <c:v>30</c:v>
                </c:pt>
              </c:strCache>
            </c:strRef>
          </c:tx>
          <c:spPr>
            <a:solidFill>
              <a:schemeClr val="accent1"/>
            </a:solidFill>
            <a:ln>
              <a:noFill/>
            </a:ln>
            <a:effectLst/>
          </c:spPr>
          <c:invertIfNegative val="0"/>
          <c:cat>
            <c:strRef>
              <c:f>'Age Category'!$A$5</c:f>
              <c:strCache>
                <c:ptCount val="1"/>
                <c:pt idx="0">
                  <c:v>Total</c:v>
                </c:pt>
              </c:strCache>
            </c:strRef>
          </c:cat>
          <c:val>
            <c:numRef>
              <c:f>'Age Category'!$B$5</c:f>
              <c:numCache>
                <c:formatCode>General</c:formatCode>
                <c:ptCount val="1"/>
                <c:pt idx="0">
                  <c:v>2051</c:v>
                </c:pt>
              </c:numCache>
            </c:numRef>
          </c:val>
          <c:extLst>
            <c:ext xmlns:c16="http://schemas.microsoft.com/office/drawing/2014/chart" uri="{C3380CC4-5D6E-409C-BE32-E72D297353CC}">
              <c16:uniqueId val="{00000000-4564-4571-A054-3C474EBC611B}"/>
            </c:ext>
          </c:extLst>
        </c:ser>
        <c:ser>
          <c:idx val="1"/>
          <c:order val="1"/>
          <c:tx>
            <c:strRef>
              <c:f>'Age Category'!$C$3:$C$4</c:f>
              <c:strCache>
                <c:ptCount val="1"/>
                <c:pt idx="0">
                  <c:v>40</c:v>
                </c:pt>
              </c:strCache>
            </c:strRef>
          </c:tx>
          <c:spPr>
            <a:solidFill>
              <a:schemeClr val="accent2"/>
            </a:solidFill>
            <a:ln>
              <a:noFill/>
            </a:ln>
            <a:effectLst/>
          </c:spPr>
          <c:invertIfNegative val="0"/>
          <c:cat>
            <c:strRef>
              <c:f>'Age Category'!$A$5</c:f>
              <c:strCache>
                <c:ptCount val="1"/>
                <c:pt idx="0">
                  <c:v>Total</c:v>
                </c:pt>
              </c:strCache>
            </c:strRef>
          </c:cat>
          <c:val>
            <c:numRef>
              <c:f>'Age Category'!$C$5</c:f>
              <c:numCache>
                <c:formatCode>General</c:formatCode>
                <c:ptCount val="1"/>
                <c:pt idx="0">
                  <c:v>2659</c:v>
                </c:pt>
              </c:numCache>
            </c:numRef>
          </c:val>
          <c:extLst>
            <c:ext xmlns:c16="http://schemas.microsoft.com/office/drawing/2014/chart" uri="{C3380CC4-5D6E-409C-BE32-E72D297353CC}">
              <c16:uniqueId val="{00000001-4564-4571-A054-3C474EBC611B}"/>
            </c:ext>
          </c:extLst>
        </c:ser>
        <c:ser>
          <c:idx val="2"/>
          <c:order val="2"/>
          <c:tx>
            <c:strRef>
              <c:f>'Age Category'!$D$3:$D$4</c:f>
              <c:strCache>
                <c:ptCount val="1"/>
                <c:pt idx="0">
                  <c:v>50</c:v>
                </c:pt>
              </c:strCache>
            </c:strRef>
          </c:tx>
          <c:spPr>
            <a:solidFill>
              <a:schemeClr val="accent3"/>
            </a:solidFill>
            <a:ln>
              <a:noFill/>
            </a:ln>
            <a:effectLst/>
          </c:spPr>
          <c:invertIfNegative val="0"/>
          <c:cat>
            <c:strRef>
              <c:f>'Age Category'!$A$5</c:f>
              <c:strCache>
                <c:ptCount val="1"/>
                <c:pt idx="0">
                  <c:v>Total</c:v>
                </c:pt>
              </c:strCache>
            </c:strRef>
          </c:cat>
          <c:val>
            <c:numRef>
              <c:f>'Age Category'!$D$5</c:f>
              <c:numCache>
                <c:formatCode>General</c:formatCode>
                <c:ptCount val="1"/>
                <c:pt idx="0">
                  <c:v>4886</c:v>
                </c:pt>
              </c:numCache>
            </c:numRef>
          </c:val>
          <c:extLst>
            <c:ext xmlns:c16="http://schemas.microsoft.com/office/drawing/2014/chart" uri="{C3380CC4-5D6E-409C-BE32-E72D297353CC}">
              <c16:uniqueId val="{00000002-4564-4571-A054-3C474EBC611B}"/>
            </c:ext>
          </c:extLst>
        </c:ser>
        <c:ser>
          <c:idx val="3"/>
          <c:order val="3"/>
          <c:tx>
            <c:strRef>
              <c:f>'Age Category'!$E$3:$E$4</c:f>
              <c:strCache>
                <c:ptCount val="1"/>
                <c:pt idx="0">
                  <c:v>60</c:v>
                </c:pt>
              </c:strCache>
            </c:strRef>
          </c:tx>
          <c:spPr>
            <a:solidFill>
              <a:schemeClr val="accent4"/>
            </a:solidFill>
            <a:ln>
              <a:noFill/>
            </a:ln>
            <a:effectLst/>
          </c:spPr>
          <c:invertIfNegative val="0"/>
          <c:cat>
            <c:strRef>
              <c:f>'Age Category'!$A$5</c:f>
              <c:strCache>
                <c:ptCount val="1"/>
                <c:pt idx="0">
                  <c:v>Total</c:v>
                </c:pt>
              </c:strCache>
            </c:strRef>
          </c:cat>
          <c:val>
            <c:numRef>
              <c:f>'Age Category'!$E$5</c:f>
              <c:numCache>
                <c:formatCode>General</c:formatCode>
                <c:ptCount val="1"/>
                <c:pt idx="0">
                  <c:v>2799</c:v>
                </c:pt>
              </c:numCache>
            </c:numRef>
          </c:val>
          <c:extLst>
            <c:ext xmlns:c16="http://schemas.microsoft.com/office/drawing/2014/chart" uri="{C3380CC4-5D6E-409C-BE32-E72D297353CC}">
              <c16:uniqueId val="{00000003-4564-4571-A054-3C474EBC611B}"/>
            </c:ext>
          </c:extLst>
        </c:ser>
        <c:ser>
          <c:idx val="4"/>
          <c:order val="4"/>
          <c:tx>
            <c:strRef>
              <c:f>'Age Category'!$F$3:$F$4</c:f>
              <c:strCache>
                <c:ptCount val="1"/>
                <c:pt idx="0">
                  <c:v>70</c:v>
                </c:pt>
              </c:strCache>
            </c:strRef>
          </c:tx>
          <c:spPr>
            <a:solidFill>
              <a:schemeClr val="accent5"/>
            </a:solidFill>
            <a:ln>
              <a:noFill/>
            </a:ln>
            <a:effectLst/>
          </c:spPr>
          <c:invertIfNegative val="0"/>
          <c:cat>
            <c:strRef>
              <c:f>'Age Category'!$A$5</c:f>
              <c:strCache>
                <c:ptCount val="1"/>
                <c:pt idx="0">
                  <c:v>Total</c:v>
                </c:pt>
              </c:strCache>
            </c:strRef>
          </c:cat>
          <c:val>
            <c:numRef>
              <c:f>'Age Category'!$F$5</c:f>
              <c:numCache>
                <c:formatCode>General</c:formatCode>
                <c:ptCount val="1"/>
                <c:pt idx="0">
                  <c:v>2287</c:v>
                </c:pt>
              </c:numCache>
            </c:numRef>
          </c:val>
          <c:extLst>
            <c:ext xmlns:c16="http://schemas.microsoft.com/office/drawing/2014/chart" uri="{C3380CC4-5D6E-409C-BE32-E72D297353CC}">
              <c16:uniqueId val="{00000004-4564-4571-A054-3C474EBC611B}"/>
            </c:ext>
          </c:extLst>
        </c:ser>
        <c:ser>
          <c:idx val="5"/>
          <c:order val="5"/>
          <c:tx>
            <c:strRef>
              <c:f>'Age Category'!$G$3:$G$4</c:f>
              <c:strCache>
                <c:ptCount val="1"/>
                <c:pt idx="0">
                  <c:v>80</c:v>
                </c:pt>
              </c:strCache>
            </c:strRef>
          </c:tx>
          <c:spPr>
            <a:solidFill>
              <a:schemeClr val="accent6"/>
            </a:solidFill>
            <a:ln>
              <a:noFill/>
            </a:ln>
            <a:effectLst/>
          </c:spPr>
          <c:invertIfNegative val="0"/>
          <c:cat>
            <c:strRef>
              <c:f>'Age Category'!$A$5</c:f>
              <c:strCache>
                <c:ptCount val="1"/>
                <c:pt idx="0">
                  <c:v>Total</c:v>
                </c:pt>
              </c:strCache>
            </c:strRef>
          </c:cat>
          <c:val>
            <c:numRef>
              <c:f>'Age Category'!$G$5</c:f>
              <c:numCache>
                <c:formatCode>General</c:formatCode>
                <c:ptCount val="1"/>
                <c:pt idx="0">
                  <c:v>85</c:v>
                </c:pt>
              </c:numCache>
            </c:numRef>
          </c:val>
          <c:extLst>
            <c:ext xmlns:c16="http://schemas.microsoft.com/office/drawing/2014/chart" uri="{C3380CC4-5D6E-409C-BE32-E72D297353CC}">
              <c16:uniqueId val="{00000005-4564-4571-A054-3C474EBC611B}"/>
            </c:ext>
          </c:extLst>
        </c:ser>
        <c:ser>
          <c:idx val="6"/>
          <c:order val="6"/>
          <c:tx>
            <c:strRef>
              <c:f>'Age Category'!$H$3:$H$4</c:f>
              <c:strCache>
                <c:ptCount val="1"/>
                <c:pt idx="0">
                  <c:v>90</c:v>
                </c:pt>
              </c:strCache>
            </c:strRef>
          </c:tx>
          <c:spPr>
            <a:solidFill>
              <a:schemeClr val="accent1">
                <a:lumMod val="60000"/>
              </a:schemeClr>
            </a:solidFill>
            <a:ln>
              <a:noFill/>
            </a:ln>
            <a:effectLst/>
          </c:spPr>
          <c:invertIfNegative val="0"/>
          <c:cat>
            <c:strRef>
              <c:f>'Age Category'!$A$5</c:f>
              <c:strCache>
                <c:ptCount val="1"/>
                <c:pt idx="0">
                  <c:v>Total</c:v>
                </c:pt>
              </c:strCache>
            </c:strRef>
          </c:cat>
          <c:val>
            <c:numRef>
              <c:f>'Age Category'!$H$5</c:f>
              <c:numCache>
                <c:formatCode>General</c:formatCode>
                <c:ptCount val="1"/>
                <c:pt idx="0">
                  <c:v>12</c:v>
                </c:pt>
              </c:numCache>
            </c:numRef>
          </c:val>
          <c:extLst>
            <c:ext xmlns:c16="http://schemas.microsoft.com/office/drawing/2014/chart" uri="{C3380CC4-5D6E-409C-BE32-E72D297353CC}">
              <c16:uniqueId val="{00000006-4564-4571-A054-3C474EBC611B}"/>
            </c:ext>
          </c:extLst>
        </c:ser>
        <c:dLbls>
          <c:showLegendKey val="0"/>
          <c:showVal val="0"/>
          <c:showCatName val="0"/>
          <c:showSerName val="0"/>
          <c:showPercent val="0"/>
          <c:showBubbleSize val="0"/>
        </c:dLbls>
        <c:gapWidth val="219"/>
        <c:overlap val="-27"/>
        <c:axId val="1426789888"/>
        <c:axId val="43706239"/>
      </c:barChart>
      <c:catAx>
        <c:axId val="1426789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43706239"/>
        <c:crosses val="autoZero"/>
        <c:auto val="1"/>
        <c:lblAlgn val="ctr"/>
        <c:lblOffset val="100"/>
        <c:noMultiLvlLbl val="0"/>
      </c:catAx>
      <c:valAx>
        <c:axId val="43706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4267898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[KPMG.xlsx]Wealth_seg!PivotTable1</c:name>
    <c:fmtId val="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Wealth_seg!$B$3:$B$4</c:f>
              <c:strCache>
                <c:ptCount val="1"/>
                <c:pt idx="0">
                  <c:v>Affluent Customer</c:v>
                </c:pt>
              </c:strCache>
            </c:strRef>
          </c:tx>
          <c:spPr>
            <a:solidFill>
              <a:schemeClr val="accent1"/>
            </a:solidFill>
            <a:ln>
              <a:noFill/>
            </a:ln>
            <a:effectLst/>
          </c:spPr>
          <c:invertIfNegative val="0"/>
          <c:cat>
            <c:strRef>
              <c:f>Wealth_seg!$A$5:$A$13</c:f>
              <c:strCache>
                <c:ptCount val="8"/>
                <c:pt idx="0">
                  <c:v>21-31</c:v>
                </c:pt>
                <c:pt idx="1">
                  <c:v>31-41</c:v>
                </c:pt>
                <c:pt idx="2">
                  <c:v>41-51</c:v>
                </c:pt>
                <c:pt idx="3">
                  <c:v>51-61</c:v>
                </c:pt>
                <c:pt idx="4">
                  <c:v>61-71</c:v>
                </c:pt>
                <c:pt idx="5">
                  <c:v>71-81</c:v>
                </c:pt>
                <c:pt idx="6">
                  <c:v>81-91</c:v>
                </c:pt>
                <c:pt idx="7">
                  <c:v>&gt;101</c:v>
                </c:pt>
              </c:strCache>
            </c:strRef>
          </c:cat>
          <c:val>
            <c:numRef>
              <c:f>Wealth_seg!$B$5:$B$13</c:f>
              <c:numCache>
                <c:formatCode>_-[$$-409]* #,##0.00_ ;_-[$$-409]* \-#,##0.00\ ;_-[$$-409]* "-"??_ ;_-@_ </c:formatCode>
                <c:ptCount val="8"/>
                <c:pt idx="0">
                  <c:v>343058.44000000018</c:v>
                </c:pt>
                <c:pt idx="1">
                  <c:v>326505.6599999998</c:v>
                </c:pt>
                <c:pt idx="2">
                  <c:v>675490.90000000026</c:v>
                </c:pt>
                <c:pt idx="3">
                  <c:v>393296.31999999972</c:v>
                </c:pt>
                <c:pt idx="4">
                  <c:v>262092.8799999998</c:v>
                </c:pt>
                <c:pt idx="5">
                  <c:v>2596.17</c:v>
                </c:pt>
                <c:pt idx="7">
                  <c:v>7212.170000000001</c:v>
                </c:pt>
              </c:numCache>
            </c:numRef>
          </c:val>
          <c:extLst>
            <c:ext xmlns:c16="http://schemas.microsoft.com/office/drawing/2014/chart" uri="{C3380CC4-5D6E-409C-BE32-E72D297353CC}">
              <c16:uniqueId val="{00000000-9B99-46C1-B06C-39777EE7EEC6}"/>
            </c:ext>
          </c:extLst>
        </c:ser>
        <c:ser>
          <c:idx val="1"/>
          <c:order val="1"/>
          <c:tx>
            <c:strRef>
              <c:f>Wealth_seg!$C$3:$C$4</c:f>
              <c:strCache>
                <c:ptCount val="1"/>
                <c:pt idx="0">
                  <c:v>High Net Worth</c:v>
                </c:pt>
              </c:strCache>
            </c:strRef>
          </c:tx>
          <c:spPr>
            <a:solidFill>
              <a:schemeClr val="accent2"/>
            </a:solidFill>
            <a:ln>
              <a:noFill/>
            </a:ln>
            <a:effectLst/>
          </c:spPr>
          <c:invertIfNegative val="0"/>
          <c:cat>
            <c:strRef>
              <c:f>Wealth_seg!$A$5:$A$13</c:f>
              <c:strCache>
                <c:ptCount val="8"/>
                <c:pt idx="0">
                  <c:v>21-31</c:v>
                </c:pt>
                <c:pt idx="1">
                  <c:v>31-41</c:v>
                </c:pt>
                <c:pt idx="2">
                  <c:v>41-51</c:v>
                </c:pt>
                <c:pt idx="3">
                  <c:v>51-61</c:v>
                </c:pt>
                <c:pt idx="4">
                  <c:v>61-71</c:v>
                </c:pt>
                <c:pt idx="5">
                  <c:v>71-81</c:v>
                </c:pt>
                <c:pt idx="6">
                  <c:v>81-91</c:v>
                </c:pt>
                <c:pt idx="7">
                  <c:v>&gt;101</c:v>
                </c:pt>
              </c:strCache>
            </c:strRef>
          </c:cat>
          <c:val>
            <c:numRef>
              <c:f>Wealth_seg!$C$5:$C$13</c:f>
              <c:numCache>
                <c:formatCode>_-[$$-409]* #,##0.00_ ;_-[$$-409]* \-#,##0.00\ ;_-[$$-409]* "-"??_ ;_-@_ </c:formatCode>
                <c:ptCount val="8"/>
                <c:pt idx="0">
                  <c:v>301922.49999999948</c:v>
                </c:pt>
                <c:pt idx="1">
                  <c:v>397200.0799999999</c:v>
                </c:pt>
                <c:pt idx="2">
                  <c:v>683665.30999999982</c:v>
                </c:pt>
                <c:pt idx="3">
                  <c:v>362658.27999999997</c:v>
                </c:pt>
                <c:pt idx="4">
                  <c:v>277304.05999999959</c:v>
                </c:pt>
                <c:pt idx="5">
                  <c:v>4523.2300000000005</c:v>
                </c:pt>
              </c:numCache>
            </c:numRef>
          </c:val>
          <c:extLst>
            <c:ext xmlns:c16="http://schemas.microsoft.com/office/drawing/2014/chart" uri="{C3380CC4-5D6E-409C-BE32-E72D297353CC}">
              <c16:uniqueId val="{00000001-9B99-46C1-B06C-39777EE7EEC6}"/>
            </c:ext>
          </c:extLst>
        </c:ser>
        <c:ser>
          <c:idx val="2"/>
          <c:order val="2"/>
          <c:tx>
            <c:strRef>
              <c:f>Wealth_seg!$D$3:$D$4</c:f>
              <c:strCache>
                <c:ptCount val="1"/>
                <c:pt idx="0">
                  <c:v>Mass Customer</c:v>
                </c:pt>
              </c:strCache>
            </c:strRef>
          </c:tx>
          <c:spPr>
            <a:solidFill>
              <a:schemeClr val="accent3"/>
            </a:solidFill>
            <a:ln>
              <a:noFill/>
            </a:ln>
            <a:effectLst/>
          </c:spPr>
          <c:invertIfNegative val="0"/>
          <c:cat>
            <c:strRef>
              <c:f>Wealth_seg!$A$5:$A$13</c:f>
              <c:strCache>
                <c:ptCount val="8"/>
                <c:pt idx="0">
                  <c:v>21-31</c:v>
                </c:pt>
                <c:pt idx="1">
                  <c:v>31-41</c:v>
                </c:pt>
                <c:pt idx="2">
                  <c:v>41-51</c:v>
                </c:pt>
                <c:pt idx="3">
                  <c:v>51-61</c:v>
                </c:pt>
                <c:pt idx="4">
                  <c:v>61-71</c:v>
                </c:pt>
                <c:pt idx="5">
                  <c:v>71-81</c:v>
                </c:pt>
                <c:pt idx="6">
                  <c:v>81-91</c:v>
                </c:pt>
                <c:pt idx="7">
                  <c:v>&gt;101</c:v>
                </c:pt>
              </c:strCache>
            </c:strRef>
          </c:cat>
          <c:val>
            <c:numRef>
              <c:f>Wealth_seg!$D$5:$D$13</c:f>
              <c:numCache>
                <c:formatCode>_-[$$-409]* #,##0.00_ ;_-[$$-409]* \-#,##0.00\ ;_-[$$-409]* "-"??_ ;_-@_ </c:formatCode>
                <c:ptCount val="8"/>
                <c:pt idx="0">
                  <c:v>606277.50000000012</c:v>
                </c:pt>
                <c:pt idx="1">
                  <c:v>671330.76000000071</c:v>
                </c:pt>
                <c:pt idx="2">
                  <c:v>1436476.2100000028</c:v>
                </c:pt>
                <c:pt idx="3">
                  <c:v>727308.34000000125</c:v>
                </c:pt>
                <c:pt idx="4">
                  <c:v>573579.53000000014</c:v>
                </c:pt>
                <c:pt idx="6">
                  <c:v>1245.27</c:v>
                </c:pt>
              </c:numCache>
            </c:numRef>
          </c:val>
          <c:extLst>
            <c:ext xmlns:c16="http://schemas.microsoft.com/office/drawing/2014/chart" uri="{C3380CC4-5D6E-409C-BE32-E72D297353CC}">
              <c16:uniqueId val="{00000002-9B99-46C1-B06C-39777EE7EEC6}"/>
            </c:ext>
          </c:extLst>
        </c:ser>
        <c:dLbls>
          <c:showLegendKey val="0"/>
          <c:showVal val="0"/>
          <c:showCatName val="0"/>
          <c:showSerName val="0"/>
          <c:showPercent val="0"/>
          <c:showBubbleSize val="0"/>
        </c:dLbls>
        <c:gapWidth val="219"/>
        <c:axId val="1348995087"/>
        <c:axId val="44880815"/>
      </c:barChart>
      <c:catAx>
        <c:axId val="1348995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44880815"/>
        <c:crosses val="autoZero"/>
        <c:auto val="1"/>
        <c:lblAlgn val="ctr"/>
        <c:lblOffset val="100"/>
        <c:noMultiLvlLbl val="0"/>
      </c:catAx>
      <c:valAx>
        <c:axId val="44880815"/>
        <c:scaling>
          <c:orientation val="minMax"/>
        </c:scaling>
        <c:delete val="1"/>
        <c:axPos val="l"/>
        <c:majorGridlines>
          <c:spPr>
            <a:ln w="9525" cap="flat" cmpd="sng" algn="ctr">
              <a:solidFill>
                <a:schemeClr val="tx1">
                  <a:lumMod val="15000"/>
                  <a:lumOff val="85000"/>
                </a:schemeClr>
              </a:solidFill>
              <a:round/>
            </a:ln>
            <a:effectLst/>
          </c:spPr>
        </c:majorGridlines>
        <c:numFmt formatCode="_-[$$-409]* #,##0.00_ ;_-[$$-409]* \-#,##0.00\ ;_-[$$-409]* &quot;-&quot;??_ ;_-@_ " sourceLinked="1"/>
        <c:majorTickMark val="none"/>
        <c:minorTickMark val="none"/>
        <c:tickLblPos val="nextTo"/>
        <c:crossAx val="13489950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[KPMG.xlsx]No_of_Cars!PivotTable2</c:name>
    <c:fmtId val="1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F0000"/>
          </a:solidFill>
          <a:ln>
            <a:noFill/>
          </a:ln>
          <a:effectLst/>
        </c:spPr>
        <c:marker>
          <c:symbol val="none"/>
        </c:marker>
      </c:pivotFmt>
      <c:pivotFmt>
        <c:idx val="10"/>
        <c:spPr>
          <a:solidFill>
            <a:schemeClr val="accent1">
              <a:lumMod val="75000"/>
            </a:schemeClr>
          </a:solidFill>
          <a:ln>
            <a:noFill/>
          </a:ln>
          <a:effectLst/>
        </c:spPr>
        <c:marker>
          <c:symbol val="none"/>
        </c:marker>
      </c:pivotFmt>
      <c:pivotFmt>
        <c:idx val="11"/>
        <c:spPr>
          <a:solidFill>
            <a:schemeClr val="accent1">
              <a:lumMod val="75000"/>
            </a:schemeClr>
          </a:solidFill>
          <a:ln>
            <a:noFill/>
          </a:ln>
          <a:effectLst/>
        </c:spPr>
      </c:pivotFmt>
      <c:pivotFmt>
        <c:idx val="1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7031660104986872E-2"/>
          <c:y val="6.969389090293332E-2"/>
          <c:w val="0.7869393864829396"/>
          <c:h val="0.84731481481481485"/>
        </c:manualLayout>
      </c:layout>
      <c:barChart>
        <c:barDir val="col"/>
        <c:grouping val="clustered"/>
        <c:varyColors val="0"/>
        <c:ser>
          <c:idx val="0"/>
          <c:order val="0"/>
          <c:tx>
            <c:strRef>
              <c:f>No_of_Cars!$B$3:$B$4</c:f>
              <c:strCache>
                <c:ptCount val="1"/>
                <c:pt idx="0">
                  <c:v>No</c:v>
                </c:pt>
              </c:strCache>
            </c:strRef>
          </c:tx>
          <c:spPr>
            <a:solidFill>
              <a:srgbClr val="FF0000"/>
            </a:solidFill>
            <a:ln>
              <a:noFill/>
            </a:ln>
            <a:effectLst/>
          </c:spPr>
          <c:invertIfNegative val="0"/>
          <c:cat>
            <c:strRef>
              <c:f>No_of_Cars!$A$5:$A$8</c:f>
              <c:strCache>
                <c:ptCount val="3"/>
                <c:pt idx="0">
                  <c:v>NSW</c:v>
                </c:pt>
                <c:pt idx="1">
                  <c:v>QLD</c:v>
                </c:pt>
                <c:pt idx="2">
                  <c:v>VIC</c:v>
                </c:pt>
              </c:strCache>
            </c:strRef>
          </c:cat>
          <c:val>
            <c:numRef>
              <c:f>No_of_Cars!$B$5:$B$8</c:f>
              <c:numCache>
                <c:formatCode>General</c:formatCode>
                <c:ptCount val="3"/>
                <c:pt idx="0">
                  <c:v>3772</c:v>
                </c:pt>
                <c:pt idx="1">
                  <c:v>1593</c:v>
                </c:pt>
                <c:pt idx="2">
                  <c:v>1780</c:v>
                </c:pt>
              </c:numCache>
            </c:numRef>
          </c:val>
          <c:extLst>
            <c:ext xmlns:c16="http://schemas.microsoft.com/office/drawing/2014/chart" uri="{C3380CC4-5D6E-409C-BE32-E72D297353CC}">
              <c16:uniqueId val="{00000000-AFD1-4F7A-9C0E-E27B4C102191}"/>
            </c:ext>
          </c:extLst>
        </c:ser>
        <c:ser>
          <c:idx val="1"/>
          <c:order val="1"/>
          <c:tx>
            <c:strRef>
              <c:f>No_of_Cars!$C$3:$C$4</c:f>
              <c:strCache>
                <c:ptCount val="1"/>
                <c:pt idx="0">
                  <c:v>Yes</c:v>
                </c:pt>
              </c:strCache>
            </c:strRef>
          </c:tx>
          <c:spPr>
            <a:solidFill>
              <a:schemeClr val="accent1">
                <a:lumMod val="75000"/>
              </a:schemeClr>
            </a:solidFill>
            <a:ln>
              <a:noFill/>
            </a:ln>
            <a:effectLst/>
          </c:spPr>
          <c:invertIfNegative val="0"/>
          <c:cat>
            <c:strRef>
              <c:f>No_of_Cars!$A$5:$A$8</c:f>
              <c:strCache>
                <c:ptCount val="3"/>
                <c:pt idx="0">
                  <c:v>NSW</c:v>
                </c:pt>
                <c:pt idx="1">
                  <c:v>QLD</c:v>
                </c:pt>
                <c:pt idx="2">
                  <c:v>VIC</c:v>
                </c:pt>
              </c:strCache>
            </c:strRef>
          </c:cat>
          <c:val>
            <c:numRef>
              <c:f>No_of_Cars!$C$5:$C$8</c:f>
              <c:numCache>
                <c:formatCode>General</c:formatCode>
                <c:ptCount val="3"/>
                <c:pt idx="0">
                  <c:v>3893</c:v>
                </c:pt>
                <c:pt idx="1">
                  <c:v>1605</c:v>
                </c:pt>
                <c:pt idx="2">
                  <c:v>1794</c:v>
                </c:pt>
              </c:numCache>
            </c:numRef>
          </c:val>
          <c:extLst>
            <c:ext xmlns:c16="http://schemas.microsoft.com/office/drawing/2014/chart" uri="{C3380CC4-5D6E-409C-BE32-E72D297353CC}">
              <c16:uniqueId val="{00000001-AFD1-4F7A-9C0E-E27B4C102191}"/>
            </c:ext>
          </c:extLst>
        </c:ser>
        <c:dLbls>
          <c:showLegendKey val="0"/>
          <c:showVal val="0"/>
          <c:showCatName val="0"/>
          <c:showSerName val="0"/>
          <c:showPercent val="0"/>
          <c:showBubbleSize val="0"/>
        </c:dLbls>
        <c:gapWidth val="219"/>
        <c:overlap val="-27"/>
        <c:axId val="1515737007"/>
        <c:axId val="1353265743"/>
      </c:barChart>
      <c:catAx>
        <c:axId val="151573700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3265743"/>
        <c:crosses val="autoZero"/>
        <c:auto val="1"/>
        <c:lblAlgn val="ctr"/>
        <c:lblOffset val="100"/>
        <c:noMultiLvlLbl val="0"/>
      </c:catAx>
      <c:valAx>
        <c:axId val="1353265743"/>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737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[KPMG.xlsx]Sheet9!PivotTable6</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Old</a:t>
            </a:r>
            <a:r>
              <a:rPr lang="en-US" baseline="0"/>
              <a:t> : Bike Related Purchases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Sheet9!$B$3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Sheet9!$A$4:$A$6</c:f>
              <c:strCache>
                <c:ptCount val="2"/>
                <c:pt idx="0">
                  <c:v>F</c:v>
                </c:pt>
                <c:pt idx="1">
                  <c:v>M</c:v>
                </c:pt>
              </c:strCache>
            </c:strRef>
          </c:cat>
          <c:val>
            <c:numRef>
              <c:f>Sheet9!$B$4:$B$6</c:f>
              <c:numCache>
                <c:formatCode>0.00%</c:formatCode>
                <c:ptCount val="2"/>
                <c:pt idx="0">
                  <c:v>0.50882412603962401</c:v>
                </c:pt>
                <c:pt idx="1">
                  <c:v>0.49117587396037593</c:v>
                </c:pt>
              </c:numCache>
            </c:numRef>
          </c:val>
          <c:extLst>
            <c:ext xmlns:c16="http://schemas.microsoft.com/office/drawing/2014/chart" uri="{C3380CC4-5D6E-409C-BE32-E72D297353CC}">
              <c16:uniqueId val="{00000000-611E-4255-BBFE-1EBAABE21D69}"/>
            </c:ext>
          </c:extLst>
        </c:ser>
        <c:dLbls>
          <c:dLblPos val="outEnd"/>
          <c:showLegendKey val="0"/>
          <c:showVal val="1"/>
          <c:showCatName val="0"/>
          <c:showSerName val="0"/>
          <c:showPercent val="0"/>
          <c:showBubbleSize val="0"/>
        </c:dLbls>
        <c:gapWidth val="219"/>
        <c:overlap val="-27"/>
        <c:axId val="1254910928"/>
        <c:axId val="156315472"/>
      </c:barChart>
      <c:catAx>
        <c:axId val="12549109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315472"/>
        <c:crosses val="autoZero"/>
        <c:auto val="1"/>
        <c:lblAlgn val="ctr"/>
        <c:lblOffset val="100"/>
        <c:noMultiLvlLbl val="0"/>
      </c:catAx>
      <c:valAx>
        <c:axId val="156315472"/>
        <c:scaling>
          <c:orientation val="minMax"/>
        </c:scaling>
        <c:delete val="1"/>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crossAx val="1254910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[KPMG.xlsx]Sheet2!PivotTable2</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a:t>
            </a:r>
            <a:r>
              <a:rPr lang="en-US" baseline="0"/>
              <a:t> : Bike Related Purchase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Sheet2!$A$4:$A$6</c:f>
              <c:strCache>
                <c:ptCount val="2"/>
                <c:pt idx="0">
                  <c:v>Female</c:v>
                </c:pt>
                <c:pt idx="1">
                  <c:v>Male</c:v>
                </c:pt>
              </c:strCache>
            </c:strRef>
          </c:cat>
          <c:val>
            <c:numRef>
              <c:f>Sheet2!$B$4:$B$6</c:f>
              <c:numCache>
                <c:formatCode>0.00%</c:formatCode>
                <c:ptCount val="2"/>
                <c:pt idx="0">
                  <c:v>0.52187182095625639</c:v>
                </c:pt>
                <c:pt idx="1">
                  <c:v>0.47812817904374366</c:v>
                </c:pt>
              </c:numCache>
            </c:numRef>
          </c:val>
          <c:extLst>
            <c:ext xmlns:c16="http://schemas.microsoft.com/office/drawing/2014/chart" uri="{C3380CC4-5D6E-409C-BE32-E72D297353CC}">
              <c16:uniqueId val="{00000000-F5F4-46C5-9C30-5EDDC0F878A3}"/>
            </c:ext>
          </c:extLst>
        </c:ser>
        <c:dLbls>
          <c:showLegendKey val="0"/>
          <c:showVal val="0"/>
          <c:showCatName val="0"/>
          <c:showSerName val="0"/>
          <c:showPercent val="0"/>
          <c:showBubbleSize val="0"/>
        </c:dLbls>
        <c:gapWidth val="219"/>
        <c:overlap val="-27"/>
        <c:axId val="1254913328"/>
        <c:axId val="156300096"/>
      </c:barChart>
      <c:catAx>
        <c:axId val="125491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300096"/>
        <c:crosses val="autoZero"/>
        <c:auto val="1"/>
        <c:lblAlgn val="ctr"/>
        <c:lblOffset val="100"/>
        <c:noMultiLvlLbl val="0"/>
      </c:catAx>
      <c:valAx>
        <c:axId val="156300096"/>
        <c:scaling>
          <c:orientation val="minMax"/>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25491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[KPMG.xlsx]Profits By Industry!PivotTable4</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Profits</a:t>
            </a:r>
            <a:r>
              <a:rPr lang="en-US" baseline="0"/>
              <a:t> by Industry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'Profits By Industry'!$B$3</c:f>
              <c:strCache>
                <c:ptCount val="1"/>
                <c:pt idx="0">
                  <c:v>Total</c:v>
                </c:pt>
              </c:strCache>
            </c:strRef>
          </c:tx>
          <c:spPr>
            <a:solidFill>
              <a:schemeClr val="accent5"/>
            </a:solidFill>
            <a:ln>
              <a:noFill/>
            </a:ln>
            <a:effectLst/>
          </c:spPr>
          <c:invertIfNegative val="0"/>
          <c:cat>
            <c:strRef>
              <c:f>'Profits By Industry'!$A$4:$A$13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'Profits By Industry'!$B$4:$B$13</c:f>
              <c:numCache>
                <c:formatCode>General</c:formatCode>
                <c:ptCount val="9"/>
                <c:pt idx="0">
                  <c:v>268701.14999999973</c:v>
                </c:pt>
                <c:pt idx="1">
                  <c:v>350813.17999999964</c:v>
                </c:pt>
                <c:pt idx="2">
                  <c:v>1978294.5200000047</c:v>
                </c:pt>
                <c:pt idx="3">
                  <c:v>1538072.0700000071</c:v>
                </c:pt>
                <c:pt idx="4">
                  <c:v>333747.0799999999</c:v>
                </c:pt>
                <c:pt idx="5">
                  <c:v>1939137.0200000042</c:v>
                </c:pt>
                <c:pt idx="6">
                  <c:v>627083.75000000081</c:v>
                </c:pt>
                <c:pt idx="7">
                  <c:v>847174.91000000096</c:v>
                </c:pt>
                <c:pt idx="8">
                  <c:v>170719.92999999985</c:v>
                </c:pt>
              </c:numCache>
            </c:numRef>
          </c:val>
          <c:extLst>
            <c:ext xmlns:c16="http://schemas.microsoft.com/office/drawing/2014/chart" uri="{C3380CC4-5D6E-409C-BE32-E72D297353CC}">
              <c16:uniqueId val="{00000000-19B0-4207-95AB-C677ABCEDA84}"/>
            </c:ext>
          </c:extLst>
        </c:ser>
        <c:dLbls>
          <c:showLegendKey val="0"/>
          <c:showVal val="0"/>
          <c:showCatName val="0"/>
          <c:showSerName val="0"/>
          <c:showPercent val="0"/>
          <c:showBubbleSize val="0"/>
        </c:dLbls>
        <c:gapWidth val="219"/>
        <c:axId val="1515747087"/>
        <c:axId val="37724703"/>
      </c:barChart>
      <c:catAx>
        <c:axId val="1515747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24703"/>
        <c:crosses val="autoZero"/>
        <c:auto val="1"/>
        <c:lblAlgn val="ctr"/>
        <c:lblOffset val="100"/>
        <c:noMultiLvlLbl val="0"/>
      </c:catAx>
      <c:valAx>
        <c:axId val="37724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747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[KPMG.xlsx]RFM Chart!PivotTable3</c:name>
    <c:fmtId val="17"/>
  </c:pivotSource>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IN"/>
              <a:t>Customer Profile</a:t>
            </a:r>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bg2">
              <a:lumMod val="60000"/>
              <a:lumOff val="40000"/>
            </a:schemeClr>
          </a:solidFill>
          <a:ln>
            <a:noFill/>
          </a:ln>
          <a:effectLst/>
        </c:spPr>
      </c:pivotFmt>
      <c:pivotFmt>
        <c:idx val="6"/>
        <c:spPr>
          <a:solidFill>
            <a:schemeClr val="bg2">
              <a:lumMod val="75000"/>
            </a:schemeClr>
          </a:solidFill>
          <a:ln>
            <a:noFill/>
          </a:ln>
          <a:effectLst/>
        </c:spPr>
      </c:pivotFmt>
      <c:pivotFmt>
        <c:idx val="7"/>
        <c:spPr>
          <a:solidFill>
            <a:srgbClr val="FFC000"/>
          </a:solidFill>
          <a:ln>
            <a:noFill/>
          </a:ln>
          <a:effectLst/>
        </c:spPr>
      </c:pivotFmt>
      <c:pivotFmt>
        <c:idx val="8"/>
        <c:spPr>
          <a:solidFill>
            <a:schemeClr val="accent6">
              <a:lumMod val="50000"/>
            </a:schemeClr>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lumMod val="50000"/>
            </a:schemeClr>
          </a:solidFill>
          <a:ln>
            <a:noFill/>
          </a:ln>
          <a:effectLst/>
        </c:spPr>
      </c:pivotFmt>
      <c:pivotFmt>
        <c:idx val="11"/>
        <c:spPr>
          <a:solidFill>
            <a:srgbClr val="FFC000"/>
          </a:solidFill>
          <a:ln>
            <a:noFill/>
          </a:ln>
          <a:effectLst/>
        </c:spPr>
      </c:pivotFmt>
      <c:pivotFmt>
        <c:idx val="12"/>
        <c:spPr>
          <a:solidFill>
            <a:schemeClr val="bg2">
              <a:lumMod val="75000"/>
            </a:schemeClr>
          </a:solidFill>
          <a:ln>
            <a:noFill/>
          </a:ln>
          <a:effectLst/>
        </c:spPr>
      </c:pivotFmt>
      <c:pivotFmt>
        <c:idx val="13"/>
        <c:spPr>
          <a:solidFill>
            <a:schemeClr val="bg2">
              <a:lumMod val="60000"/>
              <a:lumOff val="40000"/>
            </a:schemeClr>
          </a:solidFill>
          <a:ln>
            <a:noFill/>
          </a:ln>
          <a:effectLst/>
        </c:spPr>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lumMod val="50000"/>
            </a:schemeClr>
          </a:solidFill>
          <a:ln>
            <a:noFill/>
          </a:ln>
          <a:effectLst/>
        </c:spPr>
      </c:pivotFmt>
      <c:pivotFmt>
        <c:idx val="16"/>
        <c:spPr>
          <a:solidFill>
            <a:srgbClr val="FFC000"/>
          </a:solidFill>
          <a:ln>
            <a:noFill/>
          </a:ln>
          <a:effectLst/>
        </c:spPr>
      </c:pivotFmt>
      <c:pivotFmt>
        <c:idx val="17"/>
        <c:spPr>
          <a:solidFill>
            <a:schemeClr val="bg2">
              <a:lumMod val="75000"/>
            </a:schemeClr>
          </a:solidFill>
          <a:ln>
            <a:noFill/>
          </a:ln>
          <a:effectLst/>
        </c:spPr>
      </c:pivotFmt>
      <c:pivotFmt>
        <c:idx val="18"/>
        <c:spPr>
          <a:solidFill>
            <a:schemeClr val="bg2">
              <a:lumMod val="60000"/>
              <a:lumOff val="40000"/>
            </a:schemeClr>
          </a:solidFill>
          <a:ln>
            <a:noFill/>
          </a:ln>
          <a:effectLst/>
        </c:spPr>
      </c:pivotFmt>
    </c:pivotFmts>
    <c:plotArea>
      <c:layout/>
      <c:barChart>
        <c:barDir val="col"/>
        <c:grouping val="clustered"/>
        <c:varyColors val="0"/>
        <c:ser>
          <c:idx val="0"/>
          <c:order val="0"/>
          <c:tx>
            <c:strRef>
              <c:f>'RFM Chart'!$B$3</c:f>
              <c:strCache>
                <c:ptCount val="1"/>
                <c:pt idx="0">
                  <c:v>Total</c:v>
                </c:pt>
              </c:strCache>
            </c:strRef>
          </c:tx>
          <c:spPr>
            <a:solidFill>
              <a:schemeClr val="accent1"/>
            </a:solidFill>
            <a:ln>
              <a:noFill/>
            </a:ln>
            <a:effectLst/>
          </c:spPr>
          <c:invertIfNegative val="0"/>
          <c:dPt>
            <c:idx val="0"/>
            <c:invertIfNegative val="0"/>
            <c:bubble3D val="0"/>
            <c:spPr>
              <a:solidFill>
                <a:schemeClr val="accent6">
                  <a:lumMod val="50000"/>
                </a:schemeClr>
              </a:solidFill>
              <a:ln>
                <a:noFill/>
              </a:ln>
              <a:effectLst/>
            </c:spPr>
            <c:extLst>
              <c:ext xmlns:c16="http://schemas.microsoft.com/office/drawing/2014/chart" uri="{C3380CC4-5D6E-409C-BE32-E72D297353CC}">
                <c16:uniqueId val="{00000001-107B-4709-A51B-AD69B762911E}"/>
              </c:ext>
            </c:extLst>
          </c:dPt>
          <c:dPt>
            <c:idx val="1"/>
            <c:invertIfNegative val="0"/>
            <c:bubble3D val="0"/>
            <c:spPr>
              <a:solidFill>
                <a:srgbClr val="FFC000"/>
              </a:solidFill>
              <a:ln>
                <a:noFill/>
              </a:ln>
              <a:effectLst/>
            </c:spPr>
            <c:extLst>
              <c:ext xmlns:c16="http://schemas.microsoft.com/office/drawing/2014/chart" uri="{C3380CC4-5D6E-409C-BE32-E72D297353CC}">
                <c16:uniqueId val="{00000003-107B-4709-A51B-AD69B762911E}"/>
              </c:ext>
            </c:extLst>
          </c:dPt>
          <c:dPt>
            <c:idx val="2"/>
            <c:invertIfNegative val="0"/>
            <c:bubble3D val="0"/>
            <c:spPr>
              <a:solidFill>
                <a:schemeClr val="bg2">
                  <a:lumMod val="75000"/>
                </a:schemeClr>
              </a:solidFill>
              <a:ln>
                <a:noFill/>
              </a:ln>
              <a:effectLst/>
            </c:spPr>
            <c:extLst>
              <c:ext xmlns:c16="http://schemas.microsoft.com/office/drawing/2014/chart" uri="{C3380CC4-5D6E-409C-BE32-E72D297353CC}">
                <c16:uniqueId val="{00000005-107B-4709-A51B-AD69B762911E}"/>
              </c:ext>
            </c:extLst>
          </c:dPt>
          <c:dPt>
            <c:idx val="3"/>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07-107B-4709-A51B-AD69B762911E}"/>
              </c:ext>
            </c:extLst>
          </c:dPt>
          <c:dLbls>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'RFM Chart'!$A$4:$A$8</c:f>
              <c:strCache>
                <c:ptCount val="4"/>
                <c:pt idx="0">
                  <c:v>Bronze Customer</c:v>
                </c:pt>
                <c:pt idx="1">
                  <c:v>Gold Customer</c:v>
                </c:pt>
                <c:pt idx="2">
                  <c:v>Platinum Customer</c:v>
                </c:pt>
                <c:pt idx="3">
                  <c:v>Silver Customer</c:v>
                </c:pt>
              </c:strCache>
            </c:strRef>
          </c:cat>
          <c:val>
            <c:numRef>
              <c:f>'RFM Chart'!$B$4:$B$8</c:f>
              <c:numCache>
                <c:formatCode>General</c:formatCode>
                <c:ptCount val="4"/>
                <c:pt idx="0">
                  <c:v>76543</c:v>
                </c:pt>
                <c:pt idx="1">
                  <c:v>190933</c:v>
                </c:pt>
                <c:pt idx="2">
                  <c:v>268328</c:v>
                </c:pt>
                <c:pt idx="3">
                  <c:v>162238</c:v>
                </c:pt>
              </c:numCache>
            </c:numRef>
          </c:val>
          <c:extLst>
            <c:ext xmlns:c16="http://schemas.microsoft.com/office/drawing/2014/chart" uri="{C3380CC4-5D6E-409C-BE32-E72D297353CC}">
              <c16:uniqueId val="{00000008-107B-4709-A51B-AD69B762911E}"/>
            </c:ext>
          </c:extLst>
        </c:ser>
        <c:dLbls>
          <c:dLblPos val="inEnd"/>
          <c:showLegendKey val="0"/>
          <c:showVal val="1"/>
          <c:showCatName val="0"/>
          <c:showSerName val="0"/>
          <c:showPercent val="0"/>
          <c:showBubbleSize val="0"/>
        </c:dLbls>
        <c:gapWidth val="219"/>
        <c:overlap val="-27"/>
        <c:axId val="624181792"/>
        <c:axId val="616449792"/>
      </c:barChart>
      <c:catAx>
        <c:axId val="62418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616449792"/>
        <c:crosses val="autoZero"/>
        <c:auto val="1"/>
        <c:lblAlgn val="ctr"/>
        <c:lblOffset val="100"/>
        <c:noMultiLvlLbl val="0"/>
      </c:catAx>
      <c:valAx>
        <c:axId val="6164497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2418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a:t>
            </a:r>
            <a:r>
              <a:rPr lang="en-IN" dirty="0"/>
              <a:t>Data Analyst Intern</a:t>
            </a:r>
            <a:r>
              <a:rPr dirty="0"/>
              <a:t>]</a:t>
            </a:r>
            <a:r>
              <a:rPr lang="en-IN" dirty="0"/>
              <a:t>-[Nida Attaraut]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 Profile</a:t>
            </a:r>
            <a:endParaRPr dirty="0"/>
          </a:p>
        </p:txBody>
      </p:sp>
      <p:sp>
        <p:nvSpPr>
          <p:cNvPr id="151" name="Shape 100"/>
          <p:cNvSpPr/>
          <p:nvPr/>
        </p:nvSpPr>
        <p:spPr>
          <a:xfrm>
            <a:off x="205025" y="2164724"/>
            <a:ext cx="4134600" cy="1760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t>Based on the RFM score the platinum customers return the highest profits followed by gold silver and bronze</a:t>
            </a:r>
            <a:r>
              <a:rPr dirty="0"/>
              <a:t>.</a:t>
            </a:r>
            <a:endParaRPr lang="en-IN" dirty="0"/>
          </a:p>
          <a:p>
            <a:endParaRPr lang="en-IN" dirty="0"/>
          </a:p>
          <a:p>
            <a:pPr marL="285750" indent="-285750">
              <a:buFont typeface="Arial" panose="020B0604020202020204" pitchFamily="34" charset="0"/>
              <a:buChar char="•"/>
            </a:pPr>
            <a:r>
              <a:rPr lang="en-IN" dirty="0"/>
              <a:t>Suggesting to target the platinum customers.</a:t>
            </a:r>
            <a:endParaRPr dirty="0"/>
          </a:p>
        </p:txBody>
      </p:sp>
      <p:graphicFrame>
        <p:nvGraphicFramePr>
          <p:cNvPr id="2" name="Chart 1">
            <a:extLst>
              <a:ext uri="{FF2B5EF4-FFF2-40B4-BE49-F238E27FC236}">
                <a16:creationId xmlns:a16="http://schemas.microsoft.com/office/drawing/2014/main" id="{9F419F96-5BE1-4996-B95C-5CC6D7D1C262}"/>
              </a:ext>
            </a:extLst>
          </p:cNvPr>
          <p:cNvGraphicFramePr>
            <a:graphicFrameLocks/>
          </p:cNvGraphicFramePr>
          <p:nvPr>
            <p:extLst>
              <p:ext uri="{D42A27DB-BD31-4B8C-83A1-F6EECF244321}">
                <p14:modId xmlns:p14="http://schemas.microsoft.com/office/powerpoint/2010/main" val="3266468393"/>
              </p:ext>
            </p:extLst>
          </p:nvPr>
        </p:nvGraphicFramePr>
        <p:xfrm>
          <a:off x="4487825" y="1853184"/>
          <a:ext cx="4572000" cy="302634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24337"/>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Model </a:t>
            </a:r>
            <a:r>
              <a:rPr lang="en-IN" dirty="0" err="1"/>
              <a:t>Deveplopment</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 classification: Targeting high value customers</a:t>
            </a:r>
            <a:endParaRPr dirty="0"/>
          </a:p>
        </p:txBody>
      </p:sp>
      <p:sp>
        <p:nvSpPr>
          <p:cNvPr id="142" name="Shape 91"/>
          <p:cNvSpPr/>
          <p:nvPr/>
        </p:nvSpPr>
        <p:spPr>
          <a:xfrm>
            <a:off x="353224" y="1694688"/>
            <a:ext cx="8327479" cy="310363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rtl="0"/>
            <a:r>
              <a:rPr lang="en-US" sz="2000" b="1" dirty="0">
                <a:solidFill>
                  <a:srgbClr val="1F1F1F"/>
                </a:solidFill>
                <a:effectLst/>
                <a:latin typeface="Google Sans"/>
              </a:rPr>
              <a:t>High-Value Customer Profile</a:t>
            </a:r>
          </a:p>
          <a:p>
            <a:pPr rtl="0"/>
            <a:endParaRPr lang="en-US" sz="2000" b="1" dirty="0">
              <a:solidFill>
                <a:srgbClr val="1F1F1F"/>
              </a:solidFill>
              <a:effectLst/>
              <a:latin typeface="Google Sans"/>
            </a:endParaRPr>
          </a:p>
          <a:p>
            <a:pPr rtl="0"/>
            <a:r>
              <a:rPr lang="en-US" sz="1800" b="1" dirty="0">
                <a:solidFill>
                  <a:srgbClr val="1F1F1F"/>
                </a:solidFill>
                <a:effectLst/>
                <a:latin typeface="Google Sans"/>
              </a:rPr>
              <a:t>Demographics:</a:t>
            </a:r>
          </a:p>
          <a:p>
            <a:pPr rtl="0">
              <a:buFont typeface="Arial" panose="020B0604020202020204" pitchFamily="34" charset="0"/>
              <a:buChar char="•"/>
            </a:pPr>
            <a:r>
              <a:rPr lang="en-US" sz="1800" u="sng" dirty="0">
                <a:solidFill>
                  <a:srgbClr val="1F1F1F"/>
                </a:solidFill>
                <a:effectLst/>
                <a:latin typeface="Google Sans"/>
              </a:rPr>
              <a:t>Age: </a:t>
            </a:r>
            <a:r>
              <a:rPr lang="en-US" sz="1800" dirty="0">
                <a:solidFill>
                  <a:srgbClr val="1F1F1F"/>
                </a:solidFill>
                <a:effectLst/>
                <a:latin typeface="Google Sans"/>
              </a:rPr>
              <a:t>38-47 years old</a:t>
            </a:r>
          </a:p>
          <a:p>
            <a:pPr rtl="0">
              <a:buFont typeface="Arial" panose="020B0604020202020204" pitchFamily="34" charset="0"/>
              <a:buChar char="•"/>
            </a:pPr>
            <a:r>
              <a:rPr lang="en-US" sz="1800" u="sng" dirty="0">
                <a:solidFill>
                  <a:srgbClr val="1F1F1F"/>
                </a:solidFill>
                <a:effectLst/>
                <a:latin typeface="Google Sans"/>
              </a:rPr>
              <a:t>Gender: </a:t>
            </a:r>
            <a:r>
              <a:rPr lang="en-US" sz="1800" dirty="0">
                <a:solidFill>
                  <a:srgbClr val="1F1F1F"/>
                </a:solidFill>
                <a:effectLst/>
                <a:latin typeface="Google Sans"/>
              </a:rPr>
              <a:t>Primarily female</a:t>
            </a:r>
          </a:p>
          <a:p>
            <a:pPr rtl="0">
              <a:buFont typeface="Arial" panose="020B0604020202020204" pitchFamily="34" charset="0"/>
              <a:buChar char="•"/>
            </a:pPr>
            <a:r>
              <a:rPr lang="en-US" sz="1800" u="sng" dirty="0">
                <a:solidFill>
                  <a:srgbClr val="1F1F1F"/>
                </a:solidFill>
                <a:effectLst/>
                <a:latin typeface="Google Sans"/>
              </a:rPr>
              <a:t>Location: </a:t>
            </a:r>
            <a:r>
              <a:rPr lang="en-US" sz="1800" dirty="0">
                <a:solidFill>
                  <a:srgbClr val="1F1F1F"/>
                </a:solidFill>
                <a:effectLst/>
                <a:latin typeface="Google Sans"/>
              </a:rPr>
              <a:t>Primarily residing in New South Wales (NSW) or Victoria (VIC)</a:t>
            </a:r>
          </a:p>
          <a:p>
            <a:pPr rtl="0"/>
            <a:endParaRPr lang="en-US" sz="1800" dirty="0">
              <a:solidFill>
                <a:srgbClr val="1F1F1F"/>
              </a:solidFill>
              <a:effectLst/>
              <a:latin typeface="Google Sans"/>
            </a:endParaRPr>
          </a:p>
          <a:p>
            <a:pPr rtl="0"/>
            <a:r>
              <a:rPr lang="en-US" sz="1800" b="1" dirty="0">
                <a:solidFill>
                  <a:srgbClr val="1F1F1F"/>
                </a:solidFill>
                <a:effectLst/>
                <a:latin typeface="Google Sans"/>
              </a:rPr>
              <a:t>Occupation:</a:t>
            </a:r>
          </a:p>
          <a:p>
            <a:pPr rtl="0">
              <a:buFont typeface="Arial" panose="020B0604020202020204" pitchFamily="34" charset="0"/>
              <a:buChar char="•"/>
            </a:pPr>
            <a:r>
              <a:rPr lang="en-US" sz="1800" dirty="0">
                <a:solidFill>
                  <a:srgbClr val="1F1F1F"/>
                </a:solidFill>
                <a:effectLst/>
                <a:latin typeface="Google Sans"/>
              </a:rPr>
              <a:t>Employed in the financial services, healthcare, or manufacturing industries</a:t>
            </a:r>
          </a:p>
        </p:txBody>
      </p:sp>
    </p:spTree>
    <p:extLst>
      <p:ext uri="{BB962C8B-B14F-4D97-AF65-F5344CB8AC3E}">
        <p14:creationId xmlns:p14="http://schemas.microsoft.com/office/powerpoint/2010/main" val="647468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8565600" cy="366969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rtl="0"/>
            <a:r>
              <a:rPr lang="en-US" sz="1800" b="0" dirty="0">
                <a:solidFill>
                  <a:srgbClr val="1F1F1F"/>
                </a:solidFill>
                <a:effectLst/>
                <a:latin typeface="Google Sans"/>
              </a:rPr>
              <a:t>Customer Analysis Report</a:t>
            </a:r>
            <a:endParaRPr lang="en-US" sz="1800" dirty="0">
              <a:solidFill>
                <a:srgbClr val="1F1F1F"/>
              </a:solidFill>
              <a:effectLst/>
              <a:latin typeface="Google Sans"/>
            </a:endParaRPr>
          </a:p>
          <a:p>
            <a:pPr rtl="0"/>
            <a:r>
              <a:rPr lang="en-US" sz="1800" dirty="0">
                <a:solidFill>
                  <a:srgbClr val="1F1F1F"/>
                </a:solidFill>
                <a:effectLst/>
                <a:latin typeface="Google Sans"/>
              </a:rPr>
              <a:t>This report provides an overview of the customer data for Sprocket Central, a bicycle manufacturing company. The data was analyzed using various charts and graphs to identify trends and patterns in customer demographics, and wealth segmentation. The key findings of the analysis are as follows:</a:t>
            </a:r>
          </a:p>
          <a:p>
            <a:pPr rtl="0">
              <a:buFont typeface="Arial" panose="020B0604020202020204" pitchFamily="34" charset="0"/>
              <a:buChar char="•"/>
            </a:pPr>
            <a:r>
              <a:rPr lang="en-US" sz="1800" dirty="0">
                <a:solidFill>
                  <a:srgbClr val="1F1F1F"/>
                </a:solidFill>
                <a:effectLst/>
                <a:latin typeface="Google Sans"/>
              </a:rPr>
              <a:t>Customer Demographics: </a:t>
            </a:r>
            <a:r>
              <a:rPr lang="en-US" sz="1800" b="0" dirty="0">
                <a:solidFill>
                  <a:srgbClr val="1F1F1F"/>
                </a:solidFill>
                <a:effectLst/>
                <a:latin typeface="Google Sans"/>
              </a:rPr>
              <a:t>The majority of Sprocket Central's customers are between the ages of 31 and 61, with an average age of 42. They are predominantly male (72%) and reside in New South Wales (NSW) or Victoria (VIC).</a:t>
            </a:r>
          </a:p>
          <a:p>
            <a:pPr rtl="0">
              <a:buFont typeface="Arial" panose="020B0604020202020204" pitchFamily="34" charset="0"/>
              <a:buChar char="•"/>
            </a:pPr>
            <a:r>
              <a:rPr lang="en-US" sz="1800" dirty="0">
                <a:solidFill>
                  <a:srgbClr val="1F1F1F"/>
                </a:solidFill>
                <a:effectLst/>
                <a:latin typeface="Google Sans"/>
              </a:rPr>
              <a:t>Wealth Segmentation: </a:t>
            </a:r>
            <a:r>
              <a:rPr lang="en-US" sz="1800" b="0" dirty="0">
                <a:solidFill>
                  <a:srgbClr val="1F1F1F"/>
                </a:solidFill>
                <a:effectLst/>
                <a:latin typeface="Google Sans"/>
              </a:rPr>
              <a:t>The majority of Sprocket Central's customers are classified as Mass Customers (52%), followed by Affluent Customers (28%) and High Net Worth Customers (20%).</a:t>
            </a:r>
            <a:endParaRPr sz="1800" b="0" dirty="0"/>
          </a:p>
        </p:txBody>
      </p:sp>
      <p:sp>
        <p:nvSpPr>
          <p:cNvPr id="151" name="Shape 100"/>
          <p:cNvSpPr/>
          <p:nvPr/>
        </p:nvSpPr>
        <p:spPr>
          <a:xfrm>
            <a:off x="205025" y="2164724"/>
            <a:ext cx="4134600" cy="4345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l"/>
            <a:endParaRPr lang="en-US" b="0" i="0" dirty="0">
              <a:solidFill>
                <a:srgbClr val="E3E3E3"/>
              </a:solidFill>
              <a:effectLst/>
              <a:latin typeface="Google Sans"/>
            </a:endParaRPr>
          </a:p>
        </p:txBody>
      </p:sp>
    </p:spTree>
    <p:extLst>
      <p:ext uri="{BB962C8B-B14F-4D97-AF65-F5344CB8AC3E}">
        <p14:creationId xmlns:p14="http://schemas.microsoft.com/office/powerpoint/2010/main" val="3518496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Summary Table For Target High Value Customers</a:t>
            </a:r>
            <a:endParaRPr dirty="0"/>
          </a:p>
        </p:txBody>
      </p:sp>
      <p:sp>
        <p:nvSpPr>
          <p:cNvPr id="151" name="Shape 100"/>
          <p:cNvSpPr/>
          <p:nvPr/>
        </p:nvSpPr>
        <p:spPr>
          <a:xfrm>
            <a:off x="205025" y="2164724"/>
            <a:ext cx="4134600" cy="4345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l"/>
            <a:endParaRPr lang="en-US" b="0" i="0" dirty="0">
              <a:solidFill>
                <a:srgbClr val="E3E3E3"/>
              </a:solidFill>
              <a:effectLst/>
              <a:latin typeface="Google Sans"/>
            </a:endParaRPr>
          </a:p>
        </p:txBody>
      </p:sp>
      <p:pic>
        <p:nvPicPr>
          <p:cNvPr id="4" name="Picture 3">
            <a:extLst>
              <a:ext uri="{FF2B5EF4-FFF2-40B4-BE49-F238E27FC236}">
                <a16:creationId xmlns:a16="http://schemas.microsoft.com/office/drawing/2014/main" id="{4E937FA8-8C32-7902-BAEE-4F3B26E0B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672" y="1816608"/>
            <a:ext cx="7424927" cy="2913888"/>
          </a:xfrm>
          <a:prstGeom prst="rect">
            <a:avLst/>
          </a:prstGeom>
        </p:spPr>
      </p:pic>
    </p:spTree>
    <p:extLst>
      <p:ext uri="{BB962C8B-B14F-4D97-AF65-F5344CB8AC3E}">
        <p14:creationId xmlns:p14="http://schemas.microsoft.com/office/powerpoint/2010/main" val="34145330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Introduction</a:t>
            </a:r>
            <a:endParaRPr dirty="0"/>
          </a:p>
        </p:txBody>
      </p:sp>
      <p:sp>
        <p:nvSpPr>
          <p:cNvPr id="118" name="Shape 65"/>
          <p:cNvSpPr/>
          <p:nvPr/>
        </p:nvSpPr>
        <p:spPr>
          <a:xfrm>
            <a:off x="205024" y="1333120"/>
            <a:ext cx="8756095" cy="366832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p:txBody>
      </p:sp>
      <p:sp>
        <p:nvSpPr>
          <p:cNvPr id="2" name="Title 1">
            <a:extLst>
              <a:ext uri="{FF2B5EF4-FFF2-40B4-BE49-F238E27FC236}">
                <a16:creationId xmlns:a16="http://schemas.microsoft.com/office/drawing/2014/main" id="{02E3BB83-8C50-1244-B3C5-D8DBAE21DB05}"/>
              </a:ext>
            </a:extLst>
          </p:cNvPr>
          <p:cNvSpPr>
            <a:spLocks noGrp="1"/>
          </p:cNvSpPr>
          <p:nvPr>
            <p:ph type="title"/>
          </p:nvPr>
        </p:nvSpPr>
        <p:spPr>
          <a:xfrm>
            <a:off x="311699" y="938271"/>
            <a:ext cx="8520602" cy="572701"/>
          </a:xfrm>
        </p:spPr>
        <p:txBody>
          <a:bodyPr>
            <a:normAutofit fontScale="90000"/>
          </a:bodyPr>
          <a:lstStyle/>
          <a:p>
            <a:r>
              <a:rPr lang="en-IN" b="1" dirty="0">
                <a:solidFill>
                  <a:schemeClr val="tx1"/>
                </a:solidFill>
              </a:rPr>
              <a:t>Identify &amp; Recommending High Value Customers</a:t>
            </a:r>
          </a:p>
        </p:txBody>
      </p:sp>
      <p:sp>
        <p:nvSpPr>
          <p:cNvPr id="3" name="Text Placeholder 2">
            <a:extLst>
              <a:ext uri="{FF2B5EF4-FFF2-40B4-BE49-F238E27FC236}">
                <a16:creationId xmlns:a16="http://schemas.microsoft.com/office/drawing/2014/main" id="{802AA817-C300-2C24-0D3F-7560B28D8038}"/>
              </a:ext>
            </a:extLst>
          </p:cNvPr>
          <p:cNvSpPr>
            <a:spLocks noGrp="1"/>
          </p:cNvSpPr>
          <p:nvPr>
            <p:ph type="body" sz="half" idx="1"/>
          </p:nvPr>
        </p:nvSpPr>
        <p:spPr>
          <a:xfrm>
            <a:off x="311700" y="1731264"/>
            <a:ext cx="3999902" cy="2967211"/>
          </a:xfrm>
        </p:spPr>
        <p:txBody>
          <a:bodyPr/>
          <a:lstStyle/>
          <a:p>
            <a:pPr marL="139700" indent="0">
              <a:buNone/>
            </a:pPr>
            <a:r>
              <a:rPr lang="en-IN" sz="2400" b="1" dirty="0">
                <a:solidFill>
                  <a:schemeClr val="tx1"/>
                </a:solidFill>
              </a:rPr>
              <a:t>Problem Outline</a:t>
            </a:r>
          </a:p>
          <a:p>
            <a:r>
              <a:rPr lang="en-IN" dirty="0">
                <a:solidFill>
                  <a:schemeClr val="tx1"/>
                </a:solidFill>
              </a:rPr>
              <a:t>Sprocket Central is a company that specializes in high quality bike and accessories</a:t>
            </a:r>
          </a:p>
          <a:p>
            <a:r>
              <a:rPr lang="en-IN" dirty="0">
                <a:solidFill>
                  <a:schemeClr val="tx1"/>
                </a:solidFill>
              </a:rPr>
              <a:t>The marketing team is looking to boost sales</a:t>
            </a:r>
          </a:p>
          <a:p>
            <a:r>
              <a:rPr lang="en-IN" dirty="0">
                <a:solidFill>
                  <a:schemeClr val="tx1"/>
                </a:solidFill>
              </a:rPr>
              <a:t>To target 1000 new customers that will bring the highest values to the business</a:t>
            </a:r>
          </a:p>
          <a:p>
            <a:pPr marL="139700" indent="0">
              <a:buNone/>
            </a:pPr>
            <a:endParaRPr lang="en-IN" dirty="0"/>
          </a:p>
        </p:txBody>
      </p:sp>
      <p:sp>
        <p:nvSpPr>
          <p:cNvPr id="4" name="Text Placeholder 3">
            <a:extLst>
              <a:ext uri="{FF2B5EF4-FFF2-40B4-BE49-F238E27FC236}">
                <a16:creationId xmlns:a16="http://schemas.microsoft.com/office/drawing/2014/main" id="{8BA866A2-FC28-0908-DC03-0F51135FA0A0}"/>
              </a:ext>
            </a:extLst>
          </p:cNvPr>
          <p:cNvSpPr>
            <a:spLocks noGrp="1"/>
          </p:cNvSpPr>
          <p:nvPr>
            <p:ph type="body" sz="half" idx="13"/>
          </p:nvPr>
        </p:nvSpPr>
        <p:spPr>
          <a:xfrm>
            <a:off x="4418278" y="1731264"/>
            <a:ext cx="4414023" cy="2967211"/>
          </a:xfrm>
        </p:spPr>
        <p:txBody>
          <a:bodyPr>
            <a:normAutofit/>
          </a:bodyPr>
          <a:lstStyle/>
          <a:p>
            <a:pPr marL="114300" indent="0">
              <a:buNone/>
            </a:pPr>
            <a:r>
              <a:rPr lang="en-IN" sz="2400" b="1" dirty="0">
                <a:solidFill>
                  <a:schemeClr val="tx1"/>
                </a:solidFill>
              </a:rPr>
              <a:t>Approach for Data Analysis</a:t>
            </a:r>
          </a:p>
          <a:p>
            <a:r>
              <a:rPr lang="en-IN" sz="1400" dirty="0">
                <a:solidFill>
                  <a:schemeClr val="tx1"/>
                </a:solidFill>
              </a:rPr>
              <a:t>Top Industries contributing the maximum profit and bike related sales</a:t>
            </a:r>
          </a:p>
          <a:p>
            <a:r>
              <a:rPr lang="en-IN" sz="1400" dirty="0">
                <a:solidFill>
                  <a:schemeClr val="tx1"/>
                </a:solidFill>
              </a:rPr>
              <a:t>Bike related purchases for the 3 years based on Gender</a:t>
            </a:r>
          </a:p>
          <a:p>
            <a:r>
              <a:rPr lang="en-IN" sz="1400" dirty="0">
                <a:solidFill>
                  <a:schemeClr val="tx1"/>
                </a:solidFill>
              </a:rPr>
              <a:t>Wealth segment by Age Category</a:t>
            </a:r>
          </a:p>
          <a:p>
            <a:r>
              <a:rPr lang="en-IN" sz="1400" dirty="0">
                <a:solidFill>
                  <a:schemeClr val="tx1"/>
                </a:solidFill>
              </a:rPr>
              <a:t>Number of Cars State wise</a:t>
            </a:r>
          </a:p>
          <a:p>
            <a:r>
              <a:rPr lang="en-IN" sz="1400" dirty="0">
                <a:solidFill>
                  <a:schemeClr val="tx1"/>
                </a:solidFill>
              </a:rPr>
              <a:t>Customer Classification</a:t>
            </a:r>
          </a:p>
        </p:txBody>
      </p:sp>
    </p:spTree>
    <p:extLst>
      <p:ext uri="{BB962C8B-B14F-4D97-AF65-F5344CB8AC3E}">
        <p14:creationId xmlns:p14="http://schemas.microsoft.com/office/powerpoint/2010/main" val="19104301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18" name="Shape 65"/>
          <p:cNvSpPr/>
          <p:nvPr/>
        </p:nvSpPr>
        <p:spPr>
          <a:xfrm>
            <a:off x="205024" y="1333120"/>
            <a:ext cx="8756095" cy="366832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p:txBody>
      </p:sp>
      <p:sp>
        <p:nvSpPr>
          <p:cNvPr id="3" name="TextBox 2">
            <a:extLst>
              <a:ext uri="{FF2B5EF4-FFF2-40B4-BE49-F238E27FC236}">
                <a16:creationId xmlns:a16="http://schemas.microsoft.com/office/drawing/2014/main" id="{0591A4B5-A6FC-D425-B2AC-26C783130DEA}"/>
              </a:ext>
            </a:extLst>
          </p:cNvPr>
          <p:cNvSpPr txBox="1"/>
          <p:nvPr/>
        </p:nvSpPr>
        <p:spPr>
          <a:xfrm>
            <a:off x="316991" y="1268979"/>
            <a:ext cx="8453633"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rtl="0">
              <a:spcBef>
                <a:spcPts val="0"/>
              </a:spcBef>
              <a:spcAft>
                <a:spcPts val="0"/>
              </a:spcAft>
            </a:pPr>
            <a:r>
              <a:rPr lang="en-US" sz="1600" b="1" i="0" u="none" strike="noStrike" dirty="0">
                <a:solidFill>
                  <a:srgbClr val="000000"/>
                </a:solidFill>
                <a:effectLst/>
                <a:latin typeface="Arial" panose="020B0604020202020204" pitchFamily="34" charset="0"/>
              </a:rPr>
              <a:t>Transactions Sheet:</a:t>
            </a:r>
            <a:endParaRPr lang="en-US" sz="1600" b="0" dirty="0">
              <a:effectLst/>
            </a:endParaRPr>
          </a:p>
          <a:p>
            <a:pPr rtl="0">
              <a:spcBef>
                <a:spcPts val="0"/>
              </a:spcBef>
              <a:spcAft>
                <a:spcPts val="0"/>
              </a:spcAft>
            </a:pPr>
            <a:r>
              <a:rPr lang="en-US" sz="1600" b="0" i="0" u="sng" dirty="0">
                <a:solidFill>
                  <a:srgbClr val="000000"/>
                </a:solidFill>
                <a:effectLst/>
                <a:latin typeface="Arial" panose="020B0604020202020204" pitchFamily="34" charset="0"/>
              </a:rPr>
              <a:t>Completeness:</a:t>
            </a:r>
            <a:r>
              <a:rPr lang="en-US" sz="1600" b="0" i="0" u="none" strike="noStrike" dirty="0">
                <a:solidFill>
                  <a:srgbClr val="000000"/>
                </a:solidFill>
                <a:effectLst/>
                <a:latin typeface="Arial" panose="020B0604020202020204" pitchFamily="34" charset="0"/>
              </a:rPr>
              <a:t> Missing data in Customer ID, Online order, Brand, and Product cells.</a:t>
            </a:r>
            <a:endParaRPr lang="en-US" sz="1600" b="0" dirty="0">
              <a:effectLst/>
            </a:endParaRPr>
          </a:p>
          <a:p>
            <a:pPr rtl="0">
              <a:spcBef>
                <a:spcPts val="0"/>
              </a:spcBef>
              <a:spcAft>
                <a:spcPts val="0"/>
              </a:spcAft>
            </a:pPr>
            <a:r>
              <a:rPr lang="en-US" sz="1600" b="0" i="0" u="sng" dirty="0">
                <a:solidFill>
                  <a:srgbClr val="000000"/>
                </a:solidFill>
                <a:effectLst/>
                <a:latin typeface="Arial" panose="020B0604020202020204" pitchFamily="34" charset="0"/>
              </a:rPr>
              <a:t>Validity:</a:t>
            </a:r>
            <a:r>
              <a:rPr lang="en-US" sz="1600" b="0" i="0" u="none" strike="noStrike" dirty="0">
                <a:solidFill>
                  <a:srgbClr val="000000"/>
                </a:solidFill>
                <a:effectLst/>
                <a:latin typeface="Arial" panose="020B0604020202020204" pitchFamily="34" charset="0"/>
              </a:rPr>
              <a:t> Product first sold date and List data entered incorrectly.</a:t>
            </a:r>
            <a:endParaRPr lang="en-US" sz="1600" b="0" dirty="0">
              <a:effectLst/>
            </a:endParaRPr>
          </a:p>
          <a:p>
            <a:pPr rtl="0">
              <a:spcBef>
                <a:spcPts val="0"/>
              </a:spcBef>
              <a:spcAft>
                <a:spcPts val="0"/>
              </a:spcAft>
            </a:pPr>
            <a:br>
              <a:rPr lang="en-US" sz="1600" b="0" dirty="0">
                <a:effectLst/>
              </a:rPr>
            </a:br>
            <a:r>
              <a:rPr lang="en-US" sz="1600" b="1" i="0" u="none" strike="noStrike" dirty="0">
                <a:solidFill>
                  <a:srgbClr val="000000"/>
                </a:solidFill>
                <a:effectLst/>
                <a:latin typeface="Arial" panose="020B0604020202020204" pitchFamily="34" charset="0"/>
              </a:rPr>
              <a:t>New Customer List Sheet:</a:t>
            </a:r>
            <a:endParaRPr lang="en-US" sz="1600" b="0" dirty="0">
              <a:effectLst/>
            </a:endParaRPr>
          </a:p>
          <a:p>
            <a:pPr rtl="0">
              <a:spcBef>
                <a:spcPts val="0"/>
              </a:spcBef>
              <a:spcAft>
                <a:spcPts val="0"/>
              </a:spcAft>
            </a:pPr>
            <a:r>
              <a:rPr lang="en-US" sz="1600" b="0" i="0" u="sng" dirty="0">
                <a:solidFill>
                  <a:srgbClr val="000000"/>
                </a:solidFill>
                <a:effectLst/>
                <a:latin typeface="Arial" panose="020B0604020202020204" pitchFamily="34" charset="0"/>
              </a:rPr>
              <a:t>Completeness</a:t>
            </a:r>
            <a:r>
              <a:rPr lang="en-US" sz="1600" b="0" i="0" u="none" strike="noStrike" dirty="0">
                <a:solidFill>
                  <a:srgbClr val="000000"/>
                </a:solidFill>
                <a:effectLst/>
                <a:latin typeface="Arial" panose="020B0604020202020204" pitchFamily="34" charset="0"/>
              </a:rPr>
              <a:t>: Missing data and blanks in Last names and Job titles.</a:t>
            </a:r>
            <a:endParaRPr lang="en-US" sz="1600" b="0" dirty="0">
              <a:effectLst/>
            </a:endParaRPr>
          </a:p>
          <a:p>
            <a:pPr rtl="0">
              <a:spcBef>
                <a:spcPts val="0"/>
              </a:spcBef>
              <a:spcAft>
                <a:spcPts val="0"/>
              </a:spcAft>
            </a:pPr>
            <a:r>
              <a:rPr lang="en-US" sz="1600" b="0" i="0" u="sng" dirty="0">
                <a:solidFill>
                  <a:srgbClr val="000000"/>
                </a:solidFill>
                <a:effectLst/>
                <a:latin typeface="Arial" panose="020B0604020202020204" pitchFamily="34" charset="0"/>
              </a:rPr>
              <a:t>Accuracy</a:t>
            </a:r>
            <a:r>
              <a:rPr lang="en-US" sz="1600" b="0" i="0" u="none" strike="noStrike" dirty="0">
                <a:solidFill>
                  <a:srgbClr val="000000"/>
                </a:solidFill>
                <a:effectLst/>
                <a:latin typeface="Arial" panose="020B0604020202020204" pitchFamily="34" charset="0"/>
              </a:rPr>
              <a:t>: Inaccurate date of birth.</a:t>
            </a:r>
            <a:endParaRPr lang="en-US" sz="1600" b="0" dirty="0">
              <a:effectLst/>
            </a:endParaRPr>
          </a:p>
          <a:p>
            <a:pPr rtl="0">
              <a:spcBef>
                <a:spcPts val="0"/>
              </a:spcBef>
              <a:spcAft>
                <a:spcPts val="0"/>
              </a:spcAft>
            </a:pPr>
            <a:r>
              <a:rPr lang="en-US" sz="1600" b="0" i="0" u="sng" dirty="0">
                <a:solidFill>
                  <a:srgbClr val="000000"/>
                </a:solidFill>
                <a:effectLst/>
                <a:latin typeface="Arial" panose="020B0604020202020204" pitchFamily="34" charset="0"/>
              </a:rPr>
              <a:t>Validity</a:t>
            </a:r>
            <a:r>
              <a:rPr lang="en-US" sz="1600" b="0" i="0" u="none" strike="noStrike" dirty="0">
                <a:solidFill>
                  <a:srgbClr val="000000"/>
                </a:solidFill>
                <a:effectLst/>
                <a:latin typeface="Arial" panose="020B0604020202020204" pitchFamily="34" charset="0"/>
              </a:rPr>
              <a:t>: Past 3 years data stored.</a:t>
            </a:r>
            <a:endParaRPr lang="en-US" sz="1600" b="0" dirty="0">
              <a:effectLst/>
            </a:endParaRPr>
          </a:p>
          <a:p>
            <a:pPr rtl="0">
              <a:spcBef>
                <a:spcPts val="0"/>
              </a:spcBef>
              <a:spcAft>
                <a:spcPts val="0"/>
              </a:spcAft>
            </a:pPr>
            <a:br>
              <a:rPr lang="en-US" sz="1600" b="0" dirty="0">
                <a:effectLst/>
              </a:rPr>
            </a:br>
            <a:r>
              <a:rPr lang="en-US" sz="1600" b="1" i="0" u="none" strike="noStrike" dirty="0">
                <a:solidFill>
                  <a:srgbClr val="000000"/>
                </a:solidFill>
                <a:effectLst/>
                <a:latin typeface="Arial" panose="020B0604020202020204" pitchFamily="34" charset="0"/>
              </a:rPr>
              <a:t>Customer Demographics:</a:t>
            </a:r>
            <a:endParaRPr lang="en-US" sz="1600" b="0" dirty="0">
              <a:effectLst/>
            </a:endParaRPr>
          </a:p>
          <a:p>
            <a:pPr rtl="0">
              <a:spcBef>
                <a:spcPts val="0"/>
              </a:spcBef>
              <a:spcAft>
                <a:spcPts val="0"/>
              </a:spcAft>
            </a:pPr>
            <a:r>
              <a:rPr lang="en-US" sz="1600" b="0" i="0" u="sng" dirty="0">
                <a:solidFill>
                  <a:srgbClr val="000000"/>
                </a:solidFill>
                <a:effectLst/>
                <a:latin typeface="Arial" panose="020B0604020202020204" pitchFamily="34" charset="0"/>
              </a:rPr>
              <a:t>Inconsistency</a:t>
            </a:r>
            <a:r>
              <a:rPr lang="en-US" sz="1600" b="0" i="0" u="none" strike="noStrike" dirty="0">
                <a:solidFill>
                  <a:srgbClr val="000000"/>
                </a:solidFill>
                <a:effectLst/>
                <a:latin typeface="Arial" panose="020B0604020202020204" pitchFamily="34" charset="0"/>
              </a:rPr>
              <a:t>: Inconsistent formatting in Gender and Address columns.</a:t>
            </a:r>
            <a:endParaRPr lang="en-US" sz="1600" b="0" dirty="0">
              <a:effectLst/>
            </a:endParaRPr>
          </a:p>
          <a:p>
            <a:pPr rtl="0">
              <a:spcBef>
                <a:spcPts val="0"/>
              </a:spcBef>
              <a:spcAft>
                <a:spcPts val="0"/>
              </a:spcAft>
            </a:pPr>
            <a:r>
              <a:rPr lang="en-US" sz="1600" b="0" i="0" u="sng" dirty="0">
                <a:solidFill>
                  <a:srgbClr val="000000"/>
                </a:solidFill>
                <a:effectLst/>
                <a:latin typeface="Arial" panose="020B0604020202020204" pitchFamily="34" charset="0"/>
              </a:rPr>
              <a:t>Irrelevancy</a:t>
            </a:r>
            <a:r>
              <a:rPr lang="en-US" sz="1600" b="0" i="0" u="none" strike="noStrike" dirty="0">
                <a:solidFill>
                  <a:srgbClr val="000000"/>
                </a:solidFill>
                <a:effectLst/>
                <a:latin typeface="Arial" panose="020B0604020202020204" pitchFamily="34" charset="0"/>
              </a:rPr>
              <a:t>: Default column incomprehensible and not useful.</a:t>
            </a:r>
            <a:endParaRPr lang="en-US" sz="1600" b="0" dirty="0">
              <a:effectLst/>
            </a:endParaRPr>
          </a:p>
          <a:p>
            <a:br>
              <a:rPr lang="en-US" sz="1600" dirty="0"/>
            </a:br>
            <a:endParaRPr lang="en-IN" sz="1600" dirty="0"/>
          </a:p>
        </p:txBody>
      </p:sp>
    </p:spTree>
    <p:extLst>
      <p:ext uri="{BB962C8B-B14F-4D97-AF65-F5344CB8AC3E}">
        <p14:creationId xmlns:p14="http://schemas.microsoft.com/office/powerpoint/2010/main" val="200626247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23" name="Shape 72"/>
          <p:cNvSpPr/>
          <p:nvPr/>
        </p:nvSpPr>
        <p:spPr>
          <a:xfrm>
            <a:off x="205025" y="1083299"/>
            <a:ext cx="8565600" cy="6510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rtl="0"/>
            <a:r>
              <a:rPr lang="en-US" sz="2800" b="1" dirty="0">
                <a:solidFill>
                  <a:srgbClr val="1F1F1F"/>
                </a:solidFill>
                <a:effectLst/>
                <a:latin typeface="Google Sans"/>
              </a:rPr>
              <a:t>Customer Age Distribution</a:t>
            </a:r>
          </a:p>
        </p:txBody>
      </p:sp>
      <p:sp>
        <p:nvSpPr>
          <p:cNvPr id="124" name="Shape 73"/>
          <p:cNvSpPr/>
          <p:nvPr/>
        </p:nvSpPr>
        <p:spPr>
          <a:xfrm>
            <a:off x="391484" y="1972534"/>
            <a:ext cx="4134600" cy="228751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457200" indent="-457200" rtl="0">
              <a:buFont typeface="Arial" panose="020B0604020202020204" pitchFamily="34" charset="0"/>
              <a:buChar char="•"/>
            </a:pPr>
            <a:r>
              <a:rPr lang="en-US" sz="2000" dirty="0">
                <a:solidFill>
                  <a:srgbClr val="1F1F1F"/>
                </a:solidFill>
                <a:effectLst/>
                <a:latin typeface="Google Sans"/>
              </a:rPr>
              <a:t>Customer Age Distribution lies between 30 to 60</a:t>
            </a:r>
          </a:p>
          <a:p>
            <a:pPr marL="457200" indent="-457200" rtl="0">
              <a:buFont typeface="Arial" panose="020B0604020202020204" pitchFamily="34" charset="0"/>
              <a:buChar char="•"/>
            </a:pPr>
            <a:r>
              <a:rPr lang="en-US" sz="2000" dirty="0">
                <a:solidFill>
                  <a:srgbClr val="1F1F1F"/>
                </a:solidFill>
                <a:latin typeface="Google Sans"/>
              </a:rPr>
              <a:t>Most Customers fall in 40-50 age category.</a:t>
            </a:r>
          </a:p>
          <a:p>
            <a:pPr marL="457200" indent="-457200" rtl="0">
              <a:buFont typeface="Arial" panose="020B0604020202020204" pitchFamily="34" charset="0"/>
              <a:buChar char="•"/>
            </a:pPr>
            <a:r>
              <a:rPr lang="en-US" sz="2000" dirty="0">
                <a:solidFill>
                  <a:srgbClr val="1F1F1F"/>
                </a:solidFill>
                <a:latin typeface="Google Sans"/>
              </a:rPr>
              <a:t>Age Group 40- 50 </a:t>
            </a:r>
            <a:r>
              <a:rPr lang="en-US" sz="2000" dirty="0">
                <a:solidFill>
                  <a:srgbClr val="1F1F1F"/>
                </a:solidFill>
                <a:effectLst/>
                <a:latin typeface="Google Sans"/>
              </a:rPr>
              <a:t>should be the Target Category</a:t>
            </a:r>
          </a:p>
        </p:txBody>
      </p:sp>
      <p:graphicFrame>
        <p:nvGraphicFramePr>
          <p:cNvPr id="6" name="Chart 5">
            <a:extLst>
              <a:ext uri="{FF2B5EF4-FFF2-40B4-BE49-F238E27FC236}">
                <a16:creationId xmlns:a16="http://schemas.microsoft.com/office/drawing/2014/main" id="{C3C64A6E-0AEF-402E-B562-A87D252E497B}"/>
              </a:ext>
            </a:extLst>
          </p:cNvPr>
          <p:cNvGraphicFramePr>
            <a:graphicFrameLocks/>
          </p:cNvGraphicFramePr>
          <p:nvPr>
            <p:extLst>
              <p:ext uri="{D42A27DB-BD31-4B8C-83A1-F6EECF244321}">
                <p14:modId xmlns:p14="http://schemas.microsoft.com/office/powerpoint/2010/main" val="1448629335"/>
              </p:ext>
            </p:extLst>
          </p:nvPr>
        </p:nvGraphicFramePr>
        <p:xfrm>
          <a:off x="4849565" y="880973"/>
          <a:ext cx="4089358" cy="375198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23" name="Shape 72"/>
          <p:cNvSpPr/>
          <p:nvPr/>
        </p:nvSpPr>
        <p:spPr>
          <a:xfrm>
            <a:off x="205025" y="1083299"/>
            <a:ext cx="8565600" cy="6510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rtl="0"/>
            <a:r>
              <a:rPr lang="en-US" sz="2800" b="1" dirty="0">
                <a:solidFill>
                  <a:srgbClr val="1F1F1F"/>
                </a:solidFill>
                <a:effectLst/>
                <a:latin typeface="Google Sans"/>
              </a:rPr>
              <a:t>Wealth Segment Distribution</a:t>
            </a:r>
          </a:p>
        </p:txBody>
      </p:sp>
      <p:sp>
        <p:nvSpPr>
          <p:cNvPr id="124" name="Shape 73"/>
          <p:cNvSpPr/>
          <p:nvPr/>
        </p:nvSpPr>
        <p:spPr>
          <a:xfrm>
            <a:off x="391484" y="1972534"/>
            <a:ext cx="4134600" cy="264146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42900" indent="-342900" rtl="0">
              <a:buFont typeface="Arial" panose="020B0604020202020204" pitchFamily="34" charset="0"/>
              <a:buChar char="•"/>
            </a:pPr>
            <a:r>
              <a:rPr lang="en-US" sz="2000" dirty="0">
                <a:solidFill>
                  <a:srgbClr val="1F1F1F"/>
                </a:solidFill>
                <a:effectLst/>
                <a:latin typeface="Google Sans"/>
              </a:rPr>
              <a:t> </a:t>
            </a:r>
            <a:r>
              <a:rPr lang="en-US" sz="2000" dirty="0">
                <a:solidFill>
                  <a:srgbClr val="1F1F1F"/>
                </a:solidFill>
                <a:latin typeface="Google Sans"/>
              </a:rPr>
              <a:t>The mass customer segmentation makes the highest  </a:t>
            </a:r>
            <a:r>
              <a:rPr lang="en-IN" sz="2000" dirty="0">
                <a:solidFill>
                  <a:srgbClr val="1F1F1F"/>
                </a:solidFill>
                <a:latin typeface="Google Sans"/>
              </a:rPr>
              <a:t>Profit across the different age groups</a:t>
            </a:r>
          </a:p>
          <a:p>
            <a:pPr marL="342900" indent="-342900" rtl="0">
              <a:buFont typeface="Arial" panose="020B0604020202020204" pitchFamily="34" charset="0"/>
              <a:buChar char="•"/>
            </a:pPr>
            <a:r>
              <a:rPr lang="en-IN" sz="2000" dirty="0">
                <a:solidFill>
                  <a:srgbClr val="1F1F1F"/>
                </a:solidFill>
                <a:effectLst/>
                <a:latin typeface="Google Sans"/>
              </a:rPr>
              <a:t>Ma's customer age between 38 and 47 </a:t>
            </a:r>
            <a:r>
              <a:rPr lang="en-IN" sz="2000" dirty="0">
                <a:solidFill>
                  <a:srgbClr val="1F1F1F"/>
                </a:solidFill>
                <a:latin typeface="Google Sans"/>
              </a:rPr>
              <a:t>I like you to bring more profit for the company compared to other age clusters</a:t>
            </a:r>
          </a:p>
        </p:txBody>
      </p:sp>
      <p:graphicFrame>
        <p:nvGraphicFramePr>
          <p:cNvPr id="2" name="Chart 1">
            <a:extLst>
              <a:ext uri="{FF2B5EF4-FFF2-40B4-BE49-F238E27FC236}">
                <a16:creationId xmlns:a16="http://schemas.microsoft.com/office/drawing/2014/main" id="{08A55208-F6FB-4A27-AE69-ADF71776CB03}"/>
              </a:ext>
            </a:extLst>
          </p:cNvPr>
          <p:cNvGraphicFramePr>
            <a:graphicFrameLocks/>
          </p:cNvGraphicFramePr>
          <p:nvPr>
            <p:extLst>
              <p:ext uri="{D42A27DB-BD31-4B8C-83A1-F6EECF244321}">
                <p14:modId xmlns:p14="http://schemas.microsoft.com/office/powerpoint/2010/main" val="2838516453"/>
              </p:ext>
            </p:extLst>
          </p:nvPr>
        </p:nvGraphicFramePr>
        <p:xfrm>
          <a:off x="4369099" y="1679234"/>
          <a:ext cx="4818173" cy="29347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09560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23" name="Shape 72"/>
          <p:cNvSpPr/>
          <p:nvPr/>
        </p:nvSpPr>
        <p:spPr>
          <a:xfrm>
            <a:off x="205025" y="1083299"/>
            <a:ext cx="8565600" cy="6510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rtl="0"/>
            <a:r>
              <a:rPr lang="en-US" sz="2800" b="1" dirty="0">
                <a:solidFill>
                  <a:srgbClr val="1F1F1F"/>
                </a:solidFill>
                <a:effectLst/>
                <a:latin typeface="Google Sans"/>
              </a:rPr>
              <a:t>State wise Car Distribution</a:t>
            </a:r>
          </a:p>
        </p:txBody>
      </p:sp>
      <p:sp>
        <p:nvSpPr>
          <p:cNvPr id="124" name="Shape 73"/>
          <p:cNvSpPr/>
          <p:nvPr/>
        </p:nvSpPr>
        <p:spPr>
          <a:xfrm>
            <a:off x="391484" y="1972534"/>
            <a:ext cx="4134600" cy="239575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rtl="0">
              <a:buFont typeface="Arial" panose="020B0604020202020204" pitchFamily="34" charset="0"/>
              <a:buChar char="•"/>
            </a:pPr>
            <a:r>
              <a:rPr lang="en-US" sz="1800" dirty="0">
                <a:solidFill>
                  <a:srgbClr val="1F1F1F"/>
                </a:solidFill>
                <a:effectLst/>
                <a:latin typeface="Google Sans"/>
              </a:rPr>
              <a:t>The customer state distribution chart shows that the majority of Sprocket Central's customers reside in New South Wales (NSW).</a:t>
            </a:r>
          </a:p>
          <a:p>
            <a:pPr marL="285750" indent="-285750" rtl="0">
              <a:buFont typeface="Arial" panose="020B0604020202020204" pitchFamily="34" charset="0"/>
              <a:buChar char="•"/>
            </a:pPr>
            <a:r>
              <a:rPr lang="en-US" sz="1800" dirty="0">
                <a:solidFill>
                  <a:srgbClr val="1F1F1F"/>
                </a:solidFill>
                <a:effectLst/>
                <a:latin typeface="Google Sans"/>
              </a:rPr>
              <a:t>This suggests that Sprocket Central may want to focus on marketing efforts in these states.</a:t>
            </a:r>
          </a:p>
        </p:txBody>
      </p:sp>
      <p:graphicFrame>
        <p:nvGraphicFramePr>
          <p:cNvPr id="3" name="Chart 2">
            <a:extLst>
              <a:ext uri="{FF2B5EF4-FFF2-40B4-BE49-F238E27FC236}">
                <a16:creationId xmlns:a16="http://schemas.microsoft.com/office/drawing/2014/main" id="{845CF213-3CB9-4E1A-9B25-F22F1B2CBC47}"/>
              </a:ext>
            </a:extLst>
          </p:cNvPr>
          <p:cNvGraphicFramePr>
            <a:graphicFrameLocks/>
          </p:cNvGraphicFramePr>
          <p:nvPr>
            <p:extLst>
              <p:ext uri="{D42A27DB-BD31-4B8C-83A1-F6EECF244321}">
                <p14:modId xmlns:p14="http://schemas.microsoft.com/office/powerpoint/2010/main" val="2931195978"/>
              </p:ext>
            </p:extLst>
          </p:nvPr>
        </p:nvGraphicFramePr>
        <p:xfrm>
          <a:off x="4401312" y="1514534"/>
          <a:ext cx="4537663" cy="33649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93364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Bike Related Purchase by Gender</a:t>
            </a:r>
            <a:endParaRPr dirty="0"/>
          </a:p>
        </p:txBody>
      </p:sp>
      <p:sp>
        <p:nvSpPr>
          <p:cNvPr id="133" name="Shape 82"/>
          <p:cNvSpPr/>
          <p:nvPr/>
        </p:nvSpPr>
        <p:spPr>
          <a:xfrm>
            <a:off x="445600" y="1862400"/>
            <a:ext cx="4134600" cy="271301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800" dirty="0"/>
              <a:t>On average Female purchase percentage is slightly more than Males</a:t>
            </a:r>
          </a:p>
          <a:p>
            <a:pPr marL="285750" indent="-285750">
              <a:buFont typeface="Arial" panose="020B0604020202020204" pitchFamily="34" charset="0"/>
              <a:buChar char="•"/>
            </a:pPr>
            <a:r>
              <a:rPr lang="en-IN" sz="1800" dirty="0"/>
              <a:t>Females have had 1%-5% higher bike related purchases compared to Males in the last 3 years</a:t>
            </a:r>
          </a:p>
          <a:p>
            <a:pPr marL="285750" indent="-285750">
              <a:buFont typeface="Arial" panose="020B0604020202020204" pitchFamily="34" charset="0"/>
              <a:buChar char="•"/>
            </a:pPr>
            <a:r>
              <a:rPr lang="en-IN" sz="1800" dirty="0"/>
              <a:t>These trends are similar for both old and new customer data</a:t>
            </a:r>
            <a:endParaRPr sz="1800" dirty="0"/>
          </a:p>
        </p:txBody>
      </p:sp>
      <p:graphicFrame>
        <p:nvGraphicFramePr>
          <p:cNvPr id="3" name="Chart 2">
            <a:extLst>
              <a:ext uri="{FF2B5EF4-FFF2-40B4-BE49-F238E27FC236}">
                <a16:creationId xmlns:a16="http://schemas.microsoft.com/office/drawing/2014/main" id="{7106690E-BEC7-46F3-AB24-4079B3908CA6}"/>
              </a:ext>
            </a:extLst>
          </p:cNvPr>
          <p:cNvGraphicFramePr>
            <a:graphicFrameLocks/>
          </p:cNvGraphicFramePr>
          <p:nvPr>
            <p:extLst>
              <p:ext uri="{D42A27DB-BD31-4B8C-83A1-F6EECF244321}">
                <p14:modId xmlns:p14="http://schemas.microsoft.com/office/powerpoint/2010/main" val="3569486824"/>
              </p:ext>
            </p:extLst>
          </p:nvPr>
        </p:nvGraphicFramePr>
        <p:xfrm>
          <a:off x="5443279" y="909259"/>
          <a:ext cx="3495696" cy="19647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EEE0D1A-0A28-4681-9E6B-3166C75678D2}"/>
              </a:ext>
            </a:extLst>
          </p:cNvPr>
          <p:cNvGraphicFramePr>
            <a:graphicFrameLocks/>
          </p:cNvGraphicFramePr>
          <p:nvPr>
            <p:extLst>
              <p:ext uri="{D42A27DB-BD31-4B8C-83A1-F6EECF244321}">
                <p14:modId xmlns:p14="http://schemas.microsoft.com/office/powerpoint/2010/main" val="2909500597"/>
              </p:ext>
            </p:extLst>
          </p:nvPr>
        </p:nvGraphicFramePr>
        <p:xfrm>
          <a:off x="5577390" y="2873960"/>
          <a:ext cx="3193235" cy="19647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24337"/>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Top Job Industries : Max profits and Bike Related Purchases</a:t>
            </a:r>
            <a:endParaRPr dirty="0"/>
          </a:p>
        </p:txBody>
      </p:sp>
      <p:sp>
        <p:nvSpPr>
          <p:cNvPr id="142" name="Shape 91"/>
          <p:cNvSpPr/>
          <p:nvPr/>
        </p:nvSpPr>
        <p:spPr>
          <a:xfrm>
            <a:off x="353225" y="2134899"/>
            <a:ext cx="4134600" cy="20759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800" dirty="0"/>
              <a:t>The Highest Profits Industries are: Financial Services, Health Sector &amp; Manufacturing</a:t>
            </a:r>
          </a:p>
          <a:p>
            <a:pPr marL="285750" indent="-285750">
              <a:buFont typeface="Arial" panose="020B0604020202020204" pitchFamily="34" charset="0"/>
              <a:buChar char="•"/>
            </a:pPr>
            <a:r>
              <a:rPr lang="en-IN" sz="1800" dirty="0"/>
              <a:t>Others Industry Sectors have returned less than 1,000,000 in profits</a:t>
            </a:r>
            <a:endParaRPr dirty="0"/>
          </a:p>
        </p:txBody>
      </p:sp>
      <p:graphicFrame>
        <p:nvGraphicFramePr>
          <p:cNvPr id="3" name="Chart 2">
            <a:extLst>
              <a:ext uri="{FF2B5EF4-FFF2-40B4-BE49-F238E27FC236}">
                <a16:creationId xmlns:a16="http://schemas.microsoft.com/office/drawing/2014/main" id="{CBFEE3D6-BEE0-449E-9902-D52E8F7EA3D0}"/>
              </a:ext>
            </a:extLst>
          </p:cNvPr>
          <p:cNvGraphicFramePr>
            <a:graphicFrameLocks/>
          </p:cNvGraphicFramePr>
          <p:nvPr>
            <p:extLst>
              <p:ext uri="{D42A27DB-BD31-4B8C-83A1-F6EECF244321}">
                <p14:modId xmlns:p14="http://schemas.microsoft.com/office/powerpoint/2010/main" val="475801769"/>
              </p:ext>
            </p:extLst>
          </p:nvPr>
        </p:nvGraphicFramePr>
        <p:xfrm>
          <a:off x="4571999" y="1694688"/>
          <a:ext cx="4366975" cy="31848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139</TotalTime>
  <Words>629</Words>
  <Application>Microsoft Office PowerPoint</Application>
  <PresentationFormat>On-screen Show (16:9)</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Google Sans</vt:lpstr>
      <vt:lpstr>Open Sans</vt:lpstr>
      <vt:lpstr>Open Sans Extrabold</vt:lpstr>
      <vt:lpstr>Open Sans Light</vt:lpstr>
      <vt:lpstr>Simple Light</vt:lpstr>
      <vt:lpstr>PowerPoint Presentation</vt:lpstr>
      <vt:lpstr>PowerPoint Presentation</vt:lpstr>
      <vt:lpstr>Identify &amp; Recommending High Value Customers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Abbasali Attaraut</cp:lastModifiedBy>
  <cp:revision>2</cp:revision>
  <dcterms:modified xsi:type="dcterms:W3CDTF">2023-11-06T07:54:32Z</dcterms:modified>
</cp:coreProperties>
</file>