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70D"/>
    <a:srgbClr val="101010"/>
    <a:srgbClr val="85A070"/>
    <a:srgbClr val="5C6E63"/>
    <a:srgbClr val="223042"/>
    <a:srgbClr val="D23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4"/>
    <p:restoredTop sz="94635"/>
  </p:normalViewPr>
  <p:slideViewPr>
    <p:cSldViewPr snapToGrid="0">
      <p:cViewPr>
        <p:scale>
          <a:sx n="77" d="100"/>
          <a:sy n="77" d="100"/>
        </p:scale>
        <p:origin x="8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CF29-6EFE-0790-FC73-F070D94A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F1DA-D1D4-867B-60A6-ACE39DB2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B7D7-F8FB-6B3C-31D5-3754541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DEC8-9DBC-F23E-E232-E2F1709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0E10-7ECF-6ECE-E437-D5AE883B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D8D6-471A-B067-651B-58A1EB53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735D7-7E1C-87D5-268F-6CC488B1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2CA9-5FCF-46B8-333C-F4B8182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CD2F-EB05-A63C-D580-AF56BB5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2318-48F6-984D-DB55-B2FBBC7B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6E4C9-912A-05EB-BBF5-5D56B37F6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5CE5-14EF-7FBC-8557-800AF9A9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57D6-35A5-480B-3B83-F03A9CC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1421-81C0-936C-06FB-C2F75163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A856-3C17-8A4F-38F0-08A1FB63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3B12-6A4A-38A1-F771-43F6AD4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EC18-6F64-6368-7D32-DC28A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3CF-5BDB-BBFC-244B-FE202BA1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B58F-790C-6A00-5BF7-91F7DDB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3E33-8AA5-817E-FAB3-0A8E0CC7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54C3-A5E8-E2F3-D03C-5C280D8E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126F-0627-8272-6648-F6C5DC26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21BC-6A12-2423-248F-C0AB98B5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C82F-059A-093D-6B1D-B423370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6213-B3A7-A9FD-2B0B-54177CF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1B0-EA3A-B20E-1F8D-E5AE6CA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0CDA-DCC1-1313-12F5-951666A6E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9019-3412-B2A5-E76E-2858637C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703D-6EAA-0B2D-A957-73FAA20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FB5B-FB81-BC9B-B7D3-D22E2A7A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9AD7-3062-2A18-DAD5-66BF5993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1CC-8825-EFFE-A4F8-A36E2EDE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B0CB-CF4F-F3F2-8F83-A5A387EF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9BA1F-3113-6FC9-0D20-3628FA9F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BCDD2-0E2A-67BC-DD39-4BDEAEDF0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75BA0-F07E-23B8-D3BF-75C885713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8F328-AD4A-9321-39C1-77441AE7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2572-4EEA-DCDF-016E-522C256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F88B-2E1A-62F4-48FC-B1E5BD0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1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507-D99E-98B0-1D1B-D7D3352B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CBD5F-363A-989B-EEF8-06D09A1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E00BA-71B7-0B41-0485-AB0BBA58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59FB-609F-C786-CECB-5DD009AB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7A90-F05E-1375-2AEB-013F700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D0B1-D021-8845-1D9A-D86780A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660A-5D02-AEAC-3FD2-58BA8F62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2EFB-BAE9-1AD0-2C3A-EA798FB4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9F56-E81E-F934-D38B-5867EA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AADE-8EAD-3175-6E33-54A0FD71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5D71-2D0F-B766-DD42-DE914334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DB45-43B7-11D1-E309-03644DA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D368-C2F4-EB49-D463-6DE8F80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415D-A327-C416-D3AF-94DA3E7D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657A0-927F-ED2A-D637-7EADA573C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53B73-F509-0122-428D-BE42FF81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E24F2-BC8A-A02E-71D0-DFE982A8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BD586-1A30-83D1-B584-E2F3C973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212C2-D9B8-E0F4-03DC-6A54027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5BDF-76AD-52D0-CDCA-5031A144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D093-5635-71B8-F32D-EDBB530B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1D4A-31D9-1306-DD9C-C22E52F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74F6-21F1-D24C-86BB-CF1BF542F965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AD3C-33FD-2074-A743-70E33D876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8B80-AFC0-E941-3AE8-9020C4EC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EA9F-EDB5-E241-96AE-40E448F89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0075D-2498-D2BA-E80B-C470302B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9" t="28140" r="24493" b="31178"/>
          <a:stretch/>
        </p:blipFill>
        <p:spPr>
          <a:xfrm>
            <a:off x="4339801" y="3295996"/>
            <a:ext cx="3512397" cy="1452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21FBC-08BD-B309-091B-6FC2A815B405}"/>
              </a:ext>
            </a:extLst>
          </p:cNvPr>
          <p:cNvSpPr txBox="1"/>
          <p:nvPr/>
        </p:nvSpPr>
        <p:spPr>
          <a:xfrm>
            <a:off x="685940" y="2044005"/>
            <a:ext cx="108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2">
                    <a:lumMod val="75000"/>
                  </a:schemeClr>
                </a:solidFill>
                <a:effectLst/>
              </a:rPr>
              <a:t>Evolving Landscapes of Television: </a:t>
            </a:r>
          </a:p>
          <a:p>
            <a:pPr algn="ctr"/>
            <a:r>
              <a:rPr lang="en-GB" sz="3600" dirty="0">
                <a:solidFill>
                  <a:schemeClr val="bg2">
                    <a:lumMod val="75000"/>
                  </a:schemeClr>
                </a:solidFill>
                <a:effectLst/>
              </a:rPr>
              <a:t>An Analytical Dive into TV Show Trends on</a:t>
            </a:r>
            <a:endParaRPr lang="en-GB" sz="3600" dirty="0">
              <a:solidFill>
                <a:srgbClr val="10101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81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2D75D-8541-8D63-8E16-EEB0FCAB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9" t="28140" r="24493" b="31178"/>
          <a:stretch/>
        </p:blipFill>
        <p:spPr>
          <a:xfrm>
            <a:off x="354882" y="390321"/>
            <a:ext cx="1314787" cy="54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600B7-E76F-427F-63FB-8D1CF3182280}"/>
              </a:ext>
            </a:extLst>
          </p:cNvPr>
          <p:cNvSpPr txBox="1"/>
          <p:nvPr/>
        </p:nvSpPr>
        <p:spPr>
          <a:xfrm>
            <a:off x="3819731" y="1225573"/>
            <a:ext cx="443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>
                    <a:lumMod val="90000"/>
                  </a:schemeClr>
                </a:solidFill>
              </a:rPr>
              <a:t>Who’s presenting?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D72FC-E1FD-22CE-0584-36AEA053B7BB}"/>
              </a:ext>
            </a:extLst>
          </p:cNvPr>
          <p:cNvSpPr txBox="1"/>
          <p:nvPr/>
        </p:nvSpPr>
        <p:spPr>
          <a:xfrm>
            <a:off x="4991305" y="510079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MANAGE PROFILES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77FFE-C9EA-D5A5-E176-75E54ED92D2E}"/>
              </a:ext>
            </a:extLst>
          </p:cNvPr>
          <p:cNvSpPr/>
          <p:nvPr/>
        </p:nvSpPr>
        <p:spPr>
          <a:xfrm>
            <a:off x="4895846" y="5100799"/>
            <a:ext cx="240030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7D0F3-C9F5-CBA3-6120-25D1A43CAE80}"/>
              </a:ext>
            </a:extLst>
          </p:cNvPr>
          <p:cNvSpPr/>
          <p:nvPr/>
        </p:nvSpPr>
        <p:spPr>
          <a:xfrm>
            <a:off x="5229811" y="2272011"/>
            <a:ext cx="1618491" cy="161849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22E49-8FEE-7C25-0E64-07177F31A730}"/>
              </a:ext>
            </a:extLst>
          </p:cNvPr>
          <p:cNvSpPr/>
          <p:nvPr/>
        </p:nvSpPr>
        <p:spPr>
          <a:xfrm>
            <a:off x="7134816" y="2272011"/>
            <a:ext cx="1618491" cy="16184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A1E4A-3DDC-4152-9F84-236B1A712F5B}"/>
              </a:ext>
            </a:extLst>
          </p:cNvPr>
          <p:cNvSpPr/>
          <p:nvPr/>
        </p:nvSpPr>
        <p:spPr>
          <a:xfrm>
            <a:off x="9039821" y="2272010"/>
            <a:ext cx="1618491" cy="16184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76F6D-2F5F-91C7-119D-C27EB2AA2500}"/>
              </a:ext>
            </a:extLst>
          </p:cNvPr>
          <p:cNvSpPr/>
          <p:nvPr/>
        </p:nvSpPr>
        <p:spPr>
          <a:xfrm>
            <a:off x="3324806" y="2233151"/>
            <a:ext cx="1618491" cy="161849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E3C664-A640-CE63-4F29-F7FBE2CBDD47}"/>
              </a:ext>
            </a:extLst>
          </p:cNvPr>
          <p:cNvSpPr/>
          <p:nvPr/>
        </p:nvSpPr>
        <p:spPr>
          <a:xfrm>
            <a:off x="1419801" y="2272009"/>
            <a:ext cx="1618491" cy="161849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A7771-F1E1-8AC9-4FA6-B4DEF1B64412}"/>
              </a:ext>
            </a:extLst>
          </p:cNvPr>
          <p:cNvSpPr txBox="1"/>
          <p:nvPr/>
        </p:nvSpPr>
        <p:spPr>
          <a:xfrm>
            <a:off x="1619446" y="38905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chemeClr val="bg2">
                    <a:lumMod val="75000"/>
                  </a:schemeClr>
                </a:solidFill>
              </a:rPr>
              <a:t>Ammarah</a:t>
            </a:r>
            <a:endParaRPr lang="en-GB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3FA022-E9F2-F30C-2C13-5E3338A981DB}"/>
              </a:ext>
            </a:extLst>
          </p:cNvPr>
          <p:cNvSpPr txBox="1"/>
          <p:nvPr/>
        </p:nvSpPr>
        <p:spPr>
          <a:xfrm>
            <a:off x="3524451" y="387069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Eoghan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69AAE-1CED-1876-9593-162DECB460D2}"/>
              </a:ext>
            </a:extLst>
          </p:cNvPr>
          <p:cNvSpPr txBox="1"/>
          <p:nvPr/>
        </p:nvSpPr>
        <p:spPr>
          <a:xfrm>
            <a:off x="5434791" y="38905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Nana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B041-78BE-C519-31C0-BDF209F86753}"/>
              </a:ext>
            </a:extLst>
          </p:cNvPr>
          <p:cNvSpPr txBox="1"/>
          <p:nvPr/>
        </p:nvSpPr>
        <p:spPr>
          <a:xfrm>
            <a:off x="7334463" y="38905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Nida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4D371-EE39-6404-A04A-2FD48F4621CC}"/>
              </a:ext>
            </a:extLst>
          </p:cNvPr>
          <p:cNvSpPr txBox="1"/>
          <p:nvPr/>
        </p:nvSpPr>
        <p:spPr>
          <a:xfrm>
            <a:off x="9239466" y="38905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Safa</a:t>
            </a:r>
          </a:p>
        </p:txBody>
      </p:sp>
    </p:spTree>
    <p:extLst>
      <p:ext uri="{BB962C8B-B14F-4D97-AF65-F5344CB8AC3E}">
        <p14:creationId xmlns:p14="http://schemas.microsoft.com/office/powerpoint/2010/main" val="9219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0518FF-0D46-AB3E-B071-40C908A3C226}"/>
              </a:ext>
            </a:extLst>
          </p:cNvPr>
          <p:cNvSpPr/>
          <p:nvPr/>
        </p:nvSpPr>
        <p:spPr>
          <a:xfrm>
            <a:off x="3108960" y="881149"/>
            <a:ext cx="7054734" cy="1080654"/>
          </a:xfrm>
          <a:prstGeom prst="rect">
            <a:avLst/>
          </a:prstGeom>
          <a:solidFill>
            <a:srgbClr val="D23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has Netflix’s content strategy for TV shows evolved?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87732-EA07-3912-574B-98D6EA2E019E}"/>
              </a:ext>
            </a:extLst>
          </p:cNvPr>
          <p:cNvSpPr/>
          <p:nvPr/>
        </p:nvSpPr>
        <p:spPr>
          <a:xfrm>
            <a:off x="3108960" y="2230581"/>
            <a:ext cx="7054734" cy="1080654"/>
          </a:xfrm>
          <a:prstGeom prst="rect">
            <a:avLst/>
          </a:prstGeom>
          <a:solidFill>
            <a:srgbClr val="22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are the factors that determine a show’s success/popularity?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BE278-93F3-5539-936A-4C4FB905DAFA}"/>
              </a:ext>
            </a:extLst>
          </p:cNvPr>
          <p:cNvSpPr/>
          <p:nvPr/>
        </p:nvSpPr>
        <p:spPr>
          <a:xfrm>
            <a:off x="3108960" y="3580013"/>
            <a:ext cx="7054734" cy="1080654"/>
          </a:xfrm>
          <a:prstGeom prst="rect">
            <a:avLst/>
          </a:prstGeom>
          <a:solidFill>
            <a:srgbClr val="5C6E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Has there been a shift in target audience demographics?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FCCAC-5941-2111-5A62-BF826DDEA761}"/>
              </a:ext>
            </a:extLst>
          </p:cNvPr>
          <p:cNvSpPr/>
          <p:nvPr/>
        </p:nvSpPr>
        <p:spPr>
          <a:xfrm>
            <a:off x="3108960" y="4943302"/>
            <a:ext cx="7054734" cy="1080654"/>
          </a:xfrm>
          <a:prstGeom prst="rect">
            <a:avLst/>
          </a:prstGeom>
          <a:solidFill>
            <a:srgbClr val="85A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Did the pandemic change tastes in favour of reality TV?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55DD13-DA17-BA6B-CB50-30024D353077}"/>
              </a:ext>
            </a:extLst>
          </p:cNvPr>
          <p:cNvSpPr/>
          <p:nvPr/>
        </p:nvSpPr>
        <p:spPr>
          <a:xfrm>
            <a:off x="2028306" y="881149"/>
            <a:ext cx="1080654" cy="1080654"/>
          </a:xfrm>
          <a:prstGeom prst="rect">
            <a:avLst/>
          </a:prstGeom>
          <a:solidFill>
            <a:srgbClr val="D23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1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0734E-6997-D168-A704-8432F06C883B}"/>
              </a:ext>
            </a:extLst>
          </p:cNvPr>
          <p:cNvSpPr/>
          <p:nvPr/>
        </p:nvSpPr>
        <p:spPr>
          <a:xfrm>
            <a:off x="2028306" y="2230581"/>
            <a:ext cx="1080654" cy="1080654"/>
          </a:xfrm>
          <a:prstGeom prst="rect">
            <a:avLst/>
          </a:prstGeom>
          <a:solidFill>
            <a:srgbClr val="22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F44CB-0FBD-B8A0-7C48-9DB5ADD7645A}"/>
              </a:ext>
            </a:extLst>
          </p:cNvPr>
          <p:cNvSpPr/>
          <p:nvPr/>
        </p:nvSpPr>
        <p:spPr>
          <a:xfrm>
            <a:off x="2028306" y="3580013"/>
            <a:ext cx="1080654" cy="1080654"/>
          </a:xfrm>
          <a:prstGeom prst="rect">
            <a:avLst/>
          </a:prstGeom>
          <a:solidFill>
            <a:srgbClr val="5C6E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BBFE1-C593-2C6C-8E90-3AE8FCC050BC}"/>
              </a:ext>
            </a:extLst>
          </p:cNvPr>
          <p:cNvSpPr/>
          <p:nvPr/>
        </p:nvSpPr>
        <p:spPr>
          <a:xfrm>
            <a:off x="2028306" y="4943302"/>
            <a:ext cx="1080654" cy="1080654"/>
          </a:xfrm>
          <a:prstGeom prst="rect">
            <a:avLst/>
          </a:prstGeom>
          <a:solidFill>
            <a:srgbClr val="85A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62830-5D6F-510C-BD23-60A2F9873A54}"/>
              </a:ext>
            </a:extLst>
          </p:cNvPr>
          <p:cNvSpPr/>
          <p:nvPr/>
        </p:nvSpPr>
        <p:spPr>
          <a:xfrm>
            <a:off x="0" y="0"/>
            <a:ext cx="2028306" cy="68580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966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EB02F-5480-7E4C-4022-354C65363894}"/>
              </a:ext>
            </a:extLst>
          </p:cNvPr>
          <p:cNvSpPr/>
          <p:nvPr/>
        </p:nvSpPr>
        <p:spPr>
          <a:xfrm>
            <a:off x="947651" y="232756"/>
            <a:ext cx="11078094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How has Netflix’s content strategy for TV shows evolved?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F4833-DE83-E121-E469-B780B2663D55}"/>
              </a:ext>
            </a:extLst>
          </p:cNvPr>
          <p:cNvSpPr/>
          <p:nvPr/>
        </p:nvSpPr>
        <p:spPr>
          <a:xfrm>
            <a:off x="166255" y="232756"/>
            <a:ext cx="781396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1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802F-2478-B307-F5CD-EC313E920FC8}"/>
              </a:ext>
            </a:extLst>
          </p:cNvPr>
          <p:cNvSpPr/>
          <p:nvPr/>
        </p:nvSpPr>
        <p:spPr>
          <a:xfrm>
            <a:off x="0" y="0"/>
            <a:ext cx="166255" cy="68580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9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EB02F-5480-7E4C-4022-354C65363894}"/>
              </a:ext>
            </a:extLst>
          </p:cNvPr>
          <p:cNvSpPr/>
          <p:nvPr/>
        </p:nvSpPr>
        <p:spPr>
          <a:xfrm>
            <a:off x="947651" y="232756"/>
            <a:ext cx="11078094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 are the factors that determine a show’s success/popularity?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F4833-DE83-E121-E469-B780B2663D55}"/>
              </a:ext>
            </a:extLst>
          </p:cNvPr>
          <p:cNvSpPr/>
          <p:nvPr/>
        </p:nvSpPr>
        <p:spPr>
          <a:xfrm>
            <a:off x="166255" y="232756"/>
            <a:ext cx="781396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2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802F-2478-B307-F5CD-EC313E920FC8}"/>
              </a:ext>
            </a:extLst>
          </p:cNvPr>
          <p:cNvSpPr/>
          <p:nvPr/>
        </p:nvSpPr>
        <p:spPr>
          <a:xfrm>
            <a:off x="0" y="0"/>
            <a:ext cx="166255" cy="68580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6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EB02F-5480-7E4C-4022-354C65363894}"/>
              </a:ext>
            </a:extLst>
          </p:cNvPr>
          <p:cNvSpPr/>
          <p:nvPr/>
        </p:nvSpPr>
        <p:spPr>
          <a:xfrm>
            <a:off x="947651" y="232756"/>
            <a:ext cx="11078094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Has there been a shift in target audience demographics?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F4833-DE83-E121-E469-B780B2663D55}"/>
              </a:ext>
            </a:extLst>
          </p:cNvPr>
          <p:cNvSpPr/>
          <p:nvPr/>
        </p:nvSpPr>
        <p:spPr>
          <a:xfrm>
            <a:off x="166255" y="232756"/>
            <a:ext cx="781396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3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802F-2478-B307-F5CD-EC313E920FC8}"/>
              </a:ext>
            </a:extLst>
          </p:cNvPr>
          <p:cNvSpPr/>
          <p:nvPr/>
        </p:nvSpPr>
        <p:spPr>
          <a:xfrm>
            <a:off x="0" y="0"/>
            <a:ext cx="166255" cy="68580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99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EB02F-5480-7E4C-4022-354C65363894}"/>
              </a:ext>
            </a:extLst>
          </p:cNvPr>
          <p:cNvSpPr/>
          <p:nvPr/>
        </p:nvSpPr>
        <p:spPr>
          <a:xfrm>
            <a:off x="947651" y="232756"/>
            <a:ext cx="11078094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Did the pandemic change tastes in favour of reality TV?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F4833-DE83-E121-E469-B780B2663D55}"/>
              </a:ext>
            </a:extLst>
          </p:cNvPr>
          <p:cNvSpPr/>
          <p:nvPr/>
        </p:nvSpPr>
        <p:spPr>
          <a:xfrm>
            <a:off x="166255" y="232756"/>
            <a:ext cx="781396" cy="631767"/>
          </a:xfrm>
          <a:prstGeom prst="rect">
            <a:avLst/>
          </a:prstGeom>
          <a:solidFill>
            <a:srgbClr val="B107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4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F802F-2478-B307-F5CD-EC313E920FC8}"/>
              </a:ext>
            </a:extLst>
          </p:cNvPr>
          <p:cNvSpPr/>
          <p:nvPr/>
        </p:nvSpPr>
        <p:spPr>
          <a:xfrm>
            <a:off x="0" y="0"/>
            <a:ext cx="166255" cy="68580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9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red and black squares&#10;&#10;Description automatically generated">
            <a:extLst>
              <a:ext uri="{FF2B5EF4-FFF2-40B4-BE49-F238E27FC236}">
                <a16:creationId xmlns:a16="http://schemas.microsoft.com/office/drawing/2014/main" id="{C9D46A74-B06B-75E9-CF4C-2C538F9E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89" y="330589"/>
            <a:ext cx="6196822" cy="61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Ballinger-Chaudhary</dc:creator>
  <cp:lastModifiedBy>Nida Ballinger-Chaudhary</cp:lastModifiedBy>
  <cp:revision>9</cp:revision>
  <dcterms:created xsi:type="dcterms:W3CDTF">2023-11-30T14:21:50Z</dcterms:created>
  <dcterms:modified xsi:type="dcterms:W3CDTF">2023-11-30T15:24:15Z</dcterms:modified>
</cp:coreProperties>
</file>