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51AC-5F30-4146-9263-216CE094BD96}" type="datetimeFigureOut">
              <a:rPr lang="nb-NO" smtClean="0"/>
              <a:t>14.09.2021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3A55-3C96-4D1E-A82D-C0A989BCD9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520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51AC-5F30-4146-9263-216CE094BD96}" type="datetimeFigureOut">
              <a:rPr lang="nb-NO" smtClean="0"/>
              <a:t>14.09.2021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3A55-3C96-4D1E-A82D-C0A989BCD9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693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51AC-5F30-4146-9263-216CE094BD96}" type="datetimeFigureOut">
              <a:rPr lang="nb-NO" smtClean="0"/>
              <a:t>14.09.2021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3A55-3C96-4D1E-A82D-C0A989BCD9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1540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51AC-5F30-4146-9263-216CE094BD96}" type="datetimeFigureOut">
              <a:rPr lang="nb-NO" smtClean="0"/>
              <a:t>14.09.2021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3A55-3C96-4D1E-A82D-C0A989BCD9C4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871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51AC-5F30-4146-9263-216CE094BD96}" type="datetimeFigureOut">
              <a:rPr lang="nb-NO" smtClean="0"/>
              <a:t>14.09.2021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3A55-3C96-4D1E-A82D-C0A989BCD9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441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51AC-5F30-4146-9263-216CE094BD96}" type="datetimeFigureOut">
              <a:rPr lang="nb-NO" smtClean="0"/>
              <a:t>14.09.2021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3A55-3C96-4D1E-A82D-C0A989BCD9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5416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51AC-5F30-4146-9263-216CE094BD96}" type="datetimeFigureOut">
              <a:rPr lang="nb-NO" smtClean="0"/>
              <a:t>14.09.2021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3A55-3C96-4D1E-A82D-C0A989BCD9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3040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51AC-5F30-4146-9263-216CE094BD96}" type="datetimeFigureOut">
              <a:rPr lang="nb-NO" smtClean="0"/>
              <a:t>14.09.2021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3A55-3C96-4D1E-A82D-C0A989BCD9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4308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51AC-5F30-4146-9263-216CE094BD96}" type="datetimeFigureOut">
              <a:rPr lang="nb-NO" smtClean="0"/>
              <a:t>14.09.2021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3A55-3C96-4D1E-A82D-C0A989BCD9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216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51AC-5F30-4146-9263-216CE094BD96}" type="datetimeFigureOut">
              <a:rPr lang="nb-NO" smtClean="0"/>
              <a:t>14.09.2021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3A55-3C96-4D1E-A82D-C0A989BCD9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157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51AC-5F30-4146-9263-216CE094BD96}" type="datetimeFigureOut">
              <a:rPr lang="nb-NO" smtClean="0"/>
              <a:t>14.09.2021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3A55-3C96-4D1E-A82D-C0A989BCD9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150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51AC-5F30-4146-9263-216CE094BD96}" type="datetimeFigureOut">
              <a:rPr lang="nb-NO" smtClean="0"/>
              <a:t>14.09.2021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3A55-3C96-4D1E-A82D-C0A989BCD9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923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51AC-5F30-4146-9263-216CE094BD96}" type="datetimeFigureOut">
              <a:rPr lang="nb-NO" smtClean="0"/>
              <a:t>14.09.2021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3A55-3C96-4D1E-A82D-C0A989BCD9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40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51AC-5F30-4146-9263-216CE094BD96}" type="datetimeFigureOut">
              <a:rPr lang="nb-NO" smtClean="0"/>
              <a:t>14.09.2021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3A55-3C96-4D1E-A82D-C0A989BCD9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098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51AC-5F30-4146-9263-216CE094BD96}" type="datetimeFigureOut">
              <a:rPr lang="nb-NO" smtClean="0"/>
              <a:t>14.09.2021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3A55-3C96-4D1E-A82D-C0A989BCD9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778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51AC-5F30-4146-9263-216CE094BD96}" type="datetimeFigureOut">
              <a:rPr lang="nb-NO" smtClean="0"/>
              <a:t>14.09.2021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3A55-3C96-4D1E-A82D-C0A989BCD9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878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51AC-5F30-4146-9263-216CE094BD96}" type="datetimeFigureOut">
              <a:rPr lang="nb-NO" smtClean="0"/>
              <a:t>14.09.2021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3A55-3C96-4D1E-A82D-C0A989BCD9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998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B751AC-5F30-4146-9263-216CE094BD96}" type="datetimeFigureOut">
              <a:rPr lang="nb-NO" smtClean="0"/>
              <a:t>14.09.2021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3A55-3C96-4D1E-A82D-C0A989BCD9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0955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3DAE-33E7-41C7-8381-31DC677C6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Assignment 1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70DF9-EA89-4658-BF31-DC7ACB47E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Goore</a:t>
            </a:r>
            <a:r>
              <a:rPr lang="en-GB" dirty="0"/>
              <a:t> game: 5 voting </a:t>
            </a:r>
            <a:r>
              <a:rPr lang="en-GB" dirty="0" err="1"/>
              <a:t>tsetlin</a:t>
            </a:r>
            <a:r>
              <a:rPr lang="en-GB" dirty="0"/>
              <a:t> automata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85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1EEF-16B9-4679-99B9-9EA2BF0E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task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ACDC-A476-4514-BB50-12F56606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 machines vote: YES / NO</a:t>
            </a:r>
          </a:p>
          <a:p>
            <a:r>
              <a:rPr lang="en-GB" dirty="0"/>
              <a:t>Count the votes</a:t>
            </a:r>
          </a:p>
          <a:p>
            <a:r>
              <a:rPr lang="en-GB" dirty="0"/>
              <a:t>Independently punish or reward the machines with probability based on how many voted YES</a:t>
            </a:r>
          </a:p>
          <a:p>
            <a:r>
              <a:rPr lang="en-GB" dirty="0"/>
              <a:t>Tweak number of states for each automata, number of iterations</a:t>
            </a:r>
          </a:p>
          <a:p>
            <a:r>
              <a:rPr lang="en-GB" dirty="0"/>
              <a:t>Performance metric: Rewards</a:t>
            </a:r>
          </a:p>
          <a:p>
            <a:pPr lvl="1"/>
            <a:r>
              <a:rPr lang="en-GB" dirty="0"/>
              <a:t>More rewards = better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729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B5ED-80FC-43CD-9689-D4174A4B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task II: Probabilities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1AFDD-0CD1-4D42-BA1C-5D7B0415D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Total count of YES-votes = M</a:t>
            </a:r>
          </a:p>
          <a:p>
            <a:r>
              <a:rPr lang="en-GB" dirty="0"/>
              <a:t>If M = 0, 1, 2 or 3 vote YES:</a:t>
            </a:r>
          </a:p>
          <a:p>
            <a:pPr lvl="1"/>
            <a:r>
              <a:rPr lang="en-GB" dirty="0"/>
              <a:t>Reward with probability M*0.2</a:t>
            </a:r>
          </a:p>
          <a:p>
            <a:r>
              <a:rPr lang="en-GB" dirty="0"/>
              <a:t>If M = 4 or 5 vote YES:</a:t>
            </a:r>
          </a:p>
          <a:p>
            <a:pPr lvl="1"/>
            <a:r>
              <a:rPr lang="en-GB" dirty="0"/>
              <a:t>Reward with probability 0.6 – (M-3)* 0.2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9964C6-6913-45CD-9744-6DE55FDCE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11980"/>
              </p:ext>
            </p:extLst>
          </p:nvPr>
        </p:nvGraphicFramePr>
        <p:xfrm>
          <a:off x="1578995" y="4194607"/>
          <a:ext cx="6533160" cy="244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14">
                  <a:extLst>
                    <a:ext uri="{9D8B030D-6E8A-4147-A177-3AD203B41FA5}">
                      <a16:colId xmlns:a16="http://schemas.microsoft.com/office/drawing/2014/main" val="1096227074"/>
                    </a:ext>
                  </a:extLst>
                </a:gridCol>
                <a:gridCol w="2035482">
                  <a:extLst>
                    <a:ext uri="{9D8B030D-6E8A-4147-A177-3AD203B41FA5}">
                      <a16:colId xmlns:a16="http://schemas.microsoft.com/office/drawing/2014/main" val="2239096267"/>
                    </a:ext>
                  </a:extLst>
                </a:gridCol>
                <a:gridCol w="2035482">
                  <a:extLst>
                    <a:ext uri="{9D8B030D-6E8A-4147-A177-3AD203B41FA5}">
                      <a16:colId xmlns:a16="http://schemas.microsoft.com/office/drawing/2014/main" val="1670449219"/>
                    </a:ext>
                  </a:extLst>
                </a:gridCol>
                <a:gridCol w="2035482">
                  <a:extLst>
                    <a:ext uri="{9D8B030D-6E8A-4147-A177-3AD203B41FA5}">
                      <a16:colId xmlns:a16="http://schemas.microsoft.com/office/drawing/2014/main" val="3674998633"/>
                    </a:ext>
                  </a:extLst>
                </a:gridCol>
              </a:tblGrid>
              <a:tr h="349511">
                <a:tc>
                  <a:txBody>
                    <a:bodyPr/>
                    <a:lstStyle/>
                    <a:p>
                      <a:r>
                        <a:rPr lang="en-GB" sz="1700" dirty="0"/>
                        <a:t>M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Probability exp.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Actual prob.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Expected reward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465853"/>
                  </a:ext>
                </a:extLst>
              </a:tr>
              <a:tr h="349511">
                <a:tc>
                  <a:txBody>
                    <a:bodyPr/>
                    <a:lstStyle/>
                    <a:p>
                      <a:r>
                        <a:rPr lang="en-GB" sz="1700" dirty="0"/>
                        <a:t>0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M*0.2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95903"/>
                  </a:ext>
                </a:extLst>
              </a:tr>
              <a:tr h="349511">
                <a:tc>
                  <a:txBody>
                    <a:bodyPr/>
                    <a:lstStyle/>
                    <a:p>
                      <a:r>
                        <a:rPr lang="en-GB" sz="1700" dirty="0"/>
                        <a:t>1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M*0.2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0.2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62486"/>
                  </a:ext>
                </a:extLst>
              </a:tr>
              <a:tr h="349511">
                <a:tc>
                  <a:txBody>
                    <a:bodyPr/>
                    <a:lstStyle/>
                    <a:p>
                      <a:r>
                        <a:rPr lang="en-GB" sz="1700" dirty="0"/>
                        <a:t>2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M*0.2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0.4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2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818877"/>
                  </a:ext>
                </a:extLst>
              </a:tr>
              <a:tr h="349511">
                <a:tc>
                  <a:txBody>
                    <a:bodyPr/>
                    <a:lstStyle/>
                    <a:p>
                      <a:r>
                        <a:rPr lang="en-GB" sz="1700" dirty="0"/>
                        <a:t>3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M*0.2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0.6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3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649873"/>
                  </a:ext>
                </a:extLst>
              </a:tr>
              <a:tr h="349511">
                <a:tc>
                  <a:txBody>
                    <a:bodyPr/>
                    <a:lstStyle/>
                    <a:p>
                      <a:r>
                        <a:rPr lang="en-GB" sz="1700" dirty="0"/>
                        <a:t>4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0.6 – (M-3) * 0.2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0.4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2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332674"/>
                  </a:ext>
                </a:extLst>
              </a:tr>
              <a:tr h="349511">
                <a:tc>
                  <a:txBody>
                    <a:bodyPr/>
                    <a:lstStyle/>
                    <a:p>
                      <a:r>
                        <a:rPr lang="en-GB" sz="1700" dirty="0"/>
                        <a:t>5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0.6 – (M-3) * 0.2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0.2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</a:t>
                      </a:r>
                      <a:endParaRPr lang="nb-NO" sz="1700" dirty="0"/>
                    </a:p>
                  </a:txBody>
                  <a:tcPr marL="86181" marR="86181" marT="43090" marB="430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268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342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157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Assignment 1</vt:lpstr>
      <vt:lpstr>About the task</vt:lpstr>
      <vt:lpstr>About the task II: Probabilities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Henning Blomfeldt Thorsen</dc:creator>
  <cp:lastModifiedBy>Henning Blomfeldt Thorsen</cp:lastModifiedBy>
  <cp:revision>1</cp:revision>
  <dcterms:created xsi:type="dcterms:W3CDTF">2021-09-14T06:09:52Z</dcterms:created>
  <dcterms:modified xsi:type="dcterms:W3CDTF">2021-09-14T06:26:10Z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14459-e220-4ae9-b339-4ebe6008cdd4_Enabled">
    <vt:lpwstr>true</vt:lpwstr>
  </property>
  <property fmtid="{D5CDD505-2E9C-101B-9397-08002B2CF9AE}" pid="3" name="MSIP_Label_b4114459-e220-4ae9-b339-4ebe6008cdd4_SetDate">
    <vt:lpwstr>2021-09-14T06:09:52Z</vt:lpwstr>
  </property>
  <property fmtid="{D5CDD505-2E9C-101B-9397-08002B2CF9AE}" pid="4" name="MSIP_Label_b4114459-e220-4ae9-b339-4ebe6008cdd4_Method">
    <vt:lpwstr>Standard</vt:lpwstr>
  </property>
  <property fmtid="{D5CDD505-2E9C-101B-9397-08002B2CF9AE}" pid="5" name="MSIP_Label_b4114459-e220-4ae9-b339-4ebe6008cdd4_Name">
    <vt:lpwstr>b4114459-e220-4ae9-b339-4ebe6008cdd4</vt:lpwstr>
  </property>
  <property fmtid="{D5CDD505-2E9C-101B-9397-08002B2CF9AE}" pid="6" name="MSIP_Label_b4114459-e220-4ae9-b339-4ebe6008cdd4_SiteId">
    <vt:lpwstr>8482881e-3699-4b3f-b135-cf4800bc1efb</vt:lpwstr>
  </property>
  <property fmtid="{D5CDD505-2E9C-101B-9397-08002B2CF9AE}" pid="7" name="MSIP_Label_b4114459-e220-4ae9-b339-4ebe6008cdd4_ActionId">
    <vt:lpwstr>e62d7ca3-9c70-49e1-9ed1-1ebe811e8875</vt:lpwstr>
  </property>
  <property fmtid="{D5CDD505-2E9C-101B-9397-08002B2CF9AE}" pid="8" name="MSIP_Label_b4114459-e220-4ae9-b339-4ebe6008cdd4_ContentBits">
    <vt:lpwstr>0</vt:lpwstr>
  </property>
</Properties>
</file>