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35"/>
  </p:notesMasterIdLst>
  <p:handoutMasterIdLst>
    <p:handoutMasterId r:id="rId36"/>
  </p:handoutMasterIdLst>
  <p:sldIdLst>
    <p:sldId id="256" r:id="rId5"/>
    <p:sldId id="275" r:id="rId6"/>
    <p:sldId id="276" r:id="rId7"/>
    <p:sldId id="277" r:id="rId8"/>
    <p:sldId id="279" r:id="rId9"/>
    <p:sldId id="278" r:id="rId10"/>
    <p:sldId id="280" r:id="rId11"/>
    <p:sldId id="282" r:id="rId12"/>
    <p:sldId id="281" r:id="rId13"/>
    <p:sldId id="285" r:id="rId14"/>
    <p:sldId id="286" r:id="rId15"/>
    <p:sldId id="283" r:id="rId16"/>
    <p:sldId id="284" r:id="rId17"/>
    <p:sldId id="287" r:id="rId18"/>
    <p:sldId id="288" r:id="rId19"/>
    <p:sldId id="290" r:id="rId20"/>
    <p:sldId id="289" r:id="rId21"/>
    <p:sldId id="291" r:id="rId22"/>
    <p:sldId id="292" r:id="rId23"/>
    <p:sldId id="293" r:id="rId24"/>
    <p:sldId id="294" r:id="rId25"/>
    <p:sldId id="295" r:id="rId26"/>
    <p:sldId id="296" r:id="rId27"/>
    <p:sldId id="297" r:id="rId28"/>
    <p:sldId id="299" r:id="rId29"/>
    <p:sldId id="298" r:id="rId30"/>
    <p:sldId id="300" r:id="rId31"/>
    <p:sldId id="301" r:id="rId32"/>
    <p:sldId id="302" r:id="rId33"/>
    <p:sldId id="303" r:id="rId34"/>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snapToObjects="1">
      <p:cViewPr varScale="1">
        <p:scale>
          <a:sx n="87" d="100"/>
          <a:sy n="87" d="100"/>
        </p:scale>
        <p:origin x="528"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6" d="100"/>
          <a:sy n="76" d="100"/>
        </p:scale>
        <p:origin x="40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DDA460E7-A664-49E3-B5EA-3F09BC20E5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6CFAACAF-0F46-403D-BBE8-720D37FF7F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27667-3650-419D-AA20-8714E12C9C3C}" type="datetime1">
              <a:rPr lang="tr-TR" smtClean="0"/>
              <a:t>19.03.2024</a:t>
            </a:fld>
            <a:endParaRPr lang="tr-TR" dirty="0"/>
          </a:p>
        </p:txBody>
      </p:sp>
      <p:sp>
        <p:nvSpPr>
          <p:cNvPr id="4" name="Alt Bilgi Yer Tutucusu 3">
            <a:extLst>
              <a:ext uri="{FF2B5EF4-FFF2-40B4-BE49-F238E27FC236}">
                <a16:creationId xmlns:a16="http://schemas.microsoft.com/office/drawing/2014/main" id="{CA6DBCA5-0586-4033-B589-9511260D94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B34F21FB-2EB9-4D6F-B418-F212B4E6D4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342954-4CCE-4109-A97D-EC56DC4CAA99}" type="slidenum">
              <a:rPr lang="tr-TR" smtClean="0"/>
              <a:t>‹#›</a:t>
            </a:fld>
            <a:endParaRPr lang="tr-TR"/>
          </a:p>
        </p:txBody>
      </p:sp>
    </p:spTree>
    <p:extLst>
      <p:ext uri="{BB962C8B-B14F-4D97-AF65-F5344CB8AC3E}">
        <p14:creationId xmlns:p14="http://schemas.microsoft.com/office/powerpoint/2010/main" val="275383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noProof="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32843-7F2A-4030-B510-4CACAE9ACA32}" type="datetime1">
              <a:rPr lang="tr-TR" noProof="0" smtClean="0"/>
              <a:pPr/>
              <a:t>19.03.2024</a:t>
            </a:fld>
            <a:endParaRPr lang="tr-TR" noProof="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7135D-5D5A-42FB-B1E9-F217A5CF7350}" type="slidenum">
              <a:rPr lang="tr-TR" noProof="0" smtClean="0"/>
              <a:t>‹#›</a:t>
            </a:fld>
            <a:endParaRPr lang="tr-TR" noProof="0"/>
          </a:p>
        </p:txBody>
      </p:sp>
    </p:spTree>
    <p:extLst>
      <p:ext uri="{BB962C8B-B14F-4D97-AF65-F5344CB8AC3E}">
        <p14:creationId xmlns:p14="http://schemas.microsoft.com/office/powerpoint/2010/main" val="227376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4D7135D-5D5A-42FB-B1E9-F217A5CF7350}" type="slidenum">
              <a:rPr lang="tr-TR" smtClean="0"/>
              <a:t>1</a:t>
            </a:fld>
            <a:endParaRPr lang="tr-TR"/>
          </a:p>
        </p:txBody>
      </p:sp>
    </p:spTree>
    <p:extLst>
      <p:ext uri="{BB962C8B-B14F-4D97-AF65-F5344CB8AC3E}">
        <p14:creationId xmlns:p14="http://schemas.microsoft.com/office/powerpoint/2010/main" val="529562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Resim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tr-TR" noProof="0" smtClean="0"/>
              <a:t>Asıl başlık stili için tıklatın</a:t>
            </a:r>
            <a:endParaRPr lang="tr-TR" noProof="0"/>
          </a:p>
        </p:txBody>
      </p:sp>
      <p:sp>
        <p:nvSpPr>
          <p:cNvPr id="3" name="Alt Başlık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8932558" y="5870575"/>
            <a:ext cx="1600200" cy="377825"/>
          </a:xfrm>
        </p:spPr>
        <p:txBody>
          <a:bodyPr rtlCol="0"/>
          <a:lstStyle/>
          <a:p>
            <a:pPr rtl="0"/>
            <a:fld id="{F5B10FB1-CA04-4614-A916-C2AFF4B42F49}" type="datetime1">
              <a:rPr lang="tr-TR" noProof="0" smtClean="0"/>
              <a:t>19.03.2024</a:t>
            </a:fld>
            <a:endParaRPr lang="tr-TR" noProof="0"/>
          </a:p>
        </p:txBody>
      </p:sp>
      <p:sp>
        <p:nvSpPr>
          <p:cNvPr id="5" name="Alt Bilgi Yer Tutucusu 4"/>
          <p:cNvSpPr>
            <a:spLocks noGrp="1"/>
          </p:cNvSpPr>
          <p:nvPr>
            <p:ph type="ftr" sz="quarter" idx="11"/>
          </p:nvPr>
        </p:nvSpPr>
        <p:spPr>
          <a:xfrm>
            <a:off x="3962399" y="5870575"/>
            <a:ext cx="4893958" cy="377825"/>
          </a:xfrm>
        </p:spPr>
        <p:txBody>
          <a:bodyPr rtlCol="0"/>
          <a:lstStyle/>
          <a:p>
            <a:pPr rtl="0"/>
            <a:endParaRPr lang="tr-TR" noProof="0"/>
          </a:p>
        </p:txBody>
      </p:sp>
      <p:sp>
        <p:nvSpPr>
          <p:cNvPr id="6" name="Slayt Numarası Yer Tutucusu 5"/>
          <p:cNvSpPr>
            <a:spLocks noGrp="1"/>
          </p:cNvSpPr>
          <p:nvPr>
            <p:ph type="sldNum" sz="quarter" idx="12"/>
          </p:nvPr>
        </p:nvSpPr>
        <p:spPr>
          <a:xfrm>
            <a:off x="10608958" y="5870575"/>
            <a:ext cx="551167" cy="377825"/>
          </a:xfrm>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tr-TR" noProof="0" smtClean="0"/>
              <a:t>Asıl başlık stili için tıklatın</a:t>
            </a:r>
            <a:endParaRPr lang="tr-TR" noProof="0"/>
          </a:p>
        </p:txBody>
      </p:sp>
      <p:sp>
        <p:nvSpPr>
          <p:cNvPr id="3" name="Resim Yer Tutucusu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4" name="Metin Yer Tutucusu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EF45866A-85EC-4187-B28B-2A692BE8538D}"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a:t>
            </a:r>
          </a:p>
        </p:txBody>
      </p:sp>
      <p:sp>
        <p:nvSpPr>
          <p:cNvPr id="4" name="Tarih Yer Tutucusu 3"/>
          <p:cNvSpPr>
            <a:spLocks noGrp="1"/>
          </p:cNvSpPr>
          <p:nvPr>
            <p:ph type="dt" sz="half" idx="10"/>
          </p:nvPr>
        </p:nvSpPr>
        <p:spPr/>
        <p:txBody>
          <a:bodyPr rtlCol="0"/>
          <a:lstStyle/>
          <a:p>
            <a:pPr rtl="0"/>
            <a:fld id="{9BA8E13C-C7FA-4C9D-A097-4D6F6EA6BFCF}"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smtClean="0"/>
              <a:t>Asıl başlık stili için tıklatın</a:t>
            </a:r>
            <a:endParaRPr lang="tr-TR" noProof="0"/>
          </a:p>
        </p:txBody>
      </p:sp>
      <p:sp>
        <p:nvSpPr>
          <p:cNvPr id="10" name="Metin Yer Tutucusu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tr-TR" noProof="0" smtClean="0"/>
              <a:t>Asıl metin stillerini düzenle</a:t>
            </a:r>
          </a:p>
        </p:txBody>
      </p:sp>
      <p:sp>
        <p:nvSpPr>
          <p:cNvPr id="3" name="Metin Yer Tutucusu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a:t>
            </a:r>
          </a:p>
        </p:txBody>
      </p:sp>
      <p:sp>
        <p:nvSpPr>
          <p:cNvPr id="4" name="Tarih Yer Tutucusu 3"/>
          <p:cNvSpPr>
            <a:spLocks noGrp="1"/>
          </p:cNvSpPr>
          <p:nvPr>
            <p:ph type="dt" sz="half" idx="10"/>
          </p:nvPr>
        </p:nvSpPr>
        <p:spPr/>
        <p:txBody>
          <a:bodyPr rtlCol="0"/>
          <a:lstStyle/>
          <a:p>
            <a:pPr rtl="0"/>
            <a:fld id="{7AC6CEAC-A17C-4C38-B0CF-031D9F2DBACE}"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a:t>
            </a:r>
          </a:p>
        </p:txBody>
      </p:sp>
      <p:sp>
        <p:nvSpPr>
          <p:cNvPr id="4" name="Tarih Yer Tutucusu 3"/>
          <p:cNvSpPr>
            <a:spLocks noGrp="1"/>
          </p:cNvSpPr>
          <p:nvPr>
            <p:ph type="dt" sz="half" idx="10"/>
          </p:nvPr>
        </p:nvSpPr>
        <p:spPr/>
        <p:txBody>
          <a:bodyPr rtlCol="0"/>
          <a:lstStyle/>
          <a:p>
            <a:pPr rtl="0"/>
            <a:fld id="{D7125B11-C9B7-4DC9-93AA-762B5958B030}"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Ad Kar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smtClean="0"/>
              <a:t>Asıl başlık stili için tıklatın</a:t>
            </a:r>
            <a:endParaRPr lang="tr-TR" noProof="0"/>
          </a:p>
        </p:txBody>
      </p:sp>
      <p:sp>
        <p:nvSpPr>
          <p:cNvPr id="10" name="Metin Yer Tutucusu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tr-TR" noProof="0" smtClean="0"/>
              <a:t>Asıl metin stillerini düzenle</a:t>
            </a:r>
          </a:p>
        </p:txBody>
      </p:sp>
      <p:sp>
        <p:nvSpPr>
          <p:cNvPr id="3" name="Metin Yer Tutucusu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a:t>
            </a:r>
          </a:p>
        </p:txBody>
      </p:sp>
      <p:sp>
        <p:nvSpPr>
          <p:cNvPr id="4" name="Tarih Yer Tutucusu 3"/>
          <p:cNvSpPr>
            <a:spLocks noGrp="1"/>
          </p:cNvSpPr>
          <p:nvPr>
            <p:ph type="dt" sz="half" idx="10"/>
          </p:nvPr>
        </p:nvSpPr>
        <p:spPr/>
        <p:txBody>
          <a:bodyPr rtlCol="0"/>
          <a:lstStyle/>
          <a:p>
            <a:pPr rtl="0"/>
            <a:fld id="{37F76091-5588-4012-AC27-CA015DF53B2B}"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tr-TR" noProof="0" smtClean="0"/>
              <a:t>Asıl başlık stili için tıklatın</a:t>
            </a:r>
            <a:endParaRPr lang="tr-TR" noProof="0"/>
          </a:p>
        </p:txBody>
      </p:sp>
      <p:sp>
        <p:nvSpPr>
          <p:cNvPr id="10" name="Metin Yer Tutucusu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tr-TR" noProof="0" smtClean="0"/>
              <a:t>Asıl metin stillerini düzenle</a:t>
            </a:r>
          </a:p>
        </p:txBody>
      </p:sp>
      <p:sp>
        <p:nvSpPr>
          <p:cNvPr id="3" name="Metin Yer Tutucusu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a:t>
            </a:r>
          </a:p>
        </p:txBody>
      </p:sp>
      <p:sp>
        <p:nvSpPr>
          <p:cNvPr id="4" name="Tarih Yer Tutucusu 3"/>
          <p:cNvSpPr>
            <a:spLocks noGrp="1"/>
          </p:cNvSpPr>
          <p:nvPr>
            <p:ph type="dt" sz="half" idx="10"/>
          </p:nvPr>
        </p:nvSpPr>
        <p:spPr/>
        <p:txBody>
          <a:bodyPr rtlCol="0"/>
          <a:lstStyle/>
          <a:p>
            <a:pPr rtl="0"/>
            <a:fld id="{4DF38248-A1E5-41BF-A777-926C6DDF0844}"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Başlık 1"/>
          <p:cNvSpPr>
            <a:spLocks noGrp="1"/>
          </p:cNvSpPr>
          <p:nvPr>
            <p:ph type="title"/>
          </p:nvPr>
        </p:nvSpPr>
        <p:spPr>
          <a:xfrm>
            <a:off x="685801" y="609600"/>
            <a:ext cx="10131425" cy="1456267"/>
          </a:xfrm>
        </p:spPr>
        <p:txBody>
          <a:bodyPr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p:txBody>
          <a:bodyPr vert="eaVert" rtlCol="0" anchor="t"/>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60DD3D86-0010-40D7-A66D-636A7A0ACB59}"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ikey Başlık 1"/>
          <p:cNvSpPr>
            <a:spLocks noGrp="1"/>
          </p:cNvSpPr>
          <p:nvPr>
            <p:ph type="title" orient="vert"/>
          </p:nvPr>
        </p:nvSpPr>
        <p:spPr>
          <a:xfrm>
            <a:off x="8658675" y="609599"/>
            <a:ext cx="2158552" cy="5181601"/>
          </a:xfrm>
        </p:spPr>
        <p:txBody>
          <a:bodyPr vert="eaVert"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a:xfrm>
            <a:off x="685800" y="609600"/>
            <a:ext cx="7832116" cy="5181600"/>
          </a:xfrm>
        </p:spPr>
        <p:txBody>
          <a:bodyPr vert="eaVert" rtlCol="0" anchor="t"/>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F9FB813A-35C7-4DD9-845E-5F4051BC73C0}"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idx="1"/>
          </p:nvPr>
        </p:nvSpPr>
        <p:spPr/>
        <p:txBody>
          <a:bodyPr rtlCol="0" anchor="ct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077A9629-AC4E-41CE-A95D-2EF2638069A1}"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3308581"/>
            <a:ext cx="10131427" cy="1468800"/>
          </a:xfrm>
        </p:spPr>
        <p:txBody>
          <a:bodyPr rtlCol="0" anchor="b"/>
          <a:lstStyle>
            <a:lvl1pPr algn="l">
              <a:defRPr sz="4000" b="0" cap="all"/>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a:t>
            </a:r>
          </a:p>
        </p:txBody>
      </p:sp>
      <p:sp>
        <p:nvSpPr>
          <p:cNvPr id="4" name="Tarih Yer Tutucusu 3"/>
          <p:cNvSpPr>
            <a:spLocks noGrp="1"/>
          </p:cNvSpPr>
          <p:nvPr>
            <p:ph type="dt" sz="half" idx="10"/>
          </p:nvPr>
        </p:nvSpPr>
        <p:spPr/>
        <p:txBody>
          <a:bodyPr rtlCol="0"/>
          <a:lstStyle/>
          <a:p>
            <a:pPr rtl="0"/>
            <a:fld id="{C5BE0A1C-8D31-487C-BAC6-33AD2E5C7347}"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sz="half" idx="1"/>
          </p:nvPr>
        </p:nvSpPr>
        <p:spPr>
          <a:xfrm>
            <a:off x="685802" y="2142067"/>
            <a:ext cx="4995334" cy="3649134"/>
          </a:xfrm>
        </p:spPr>
        <p:txBody>
          <a:bodyPr rtlCol="0">
            <a:normAutofit/>
          </a:body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İçerik Yer Tutucusu 3"/>
          <p:cNvSpPr>
            <a:spLocks noGrp="1"/>
          </p:cNvSpPr>
          <p:nvPr>
            <p:ph sz="half" idx="2"/>
          </p:nvPr>
        </p:nvSpPr>
        <p:spPr>
          <a:xfrm>
            <a:off x="5821895" y="2142067"/>
            <a:ext cx="4995332" cy="3649133"/>
          </a:xfrm>
        </p:spPr>
        <p:txBody>
          <a:bodyPr rtlCol="0">
            <a:normAutofit/>
          </a:body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5" name="Tarih Yer Tutucusu 4"/>
          <p:cNvSpPr>
            <a:spLocks noGrp="1"/>
          </p:cNvSpPr>
          <p:nvPr>
            <p:ph type="dt" sz="half" idx="10"/>
          </p:nvPr>
        </p:nvSpPr>
        <p:spPr/>
        <p:txBody>
          <a:bodyPr rtlCol="0"/>
          <a:lstStyle/>
          <a:p>
            <a:pPr rtl="0"/>
            <a:fld id="{DE2CEDBB-4D0C-4E8B-BB0B-0E72BB55733C}"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4" name="İçerik Yer Tutucusu 3"/>
          <p:cNvSpPr>
            <a:spLocks noGrp="1"/>
          </p:cNvSpPr>
          <p:nvPr>
            <p:ph sz="half" idx="2"/>
          </p:nvPr>
        </p:nvSpPr>
        <p:spPr>
          <a:xfrm>
            <a:off x="685801" y="2870201"/>
            <a:ext cx="4996923" cy="2920998"/>
          </a:xfrm>
        </p:spPr>
        <p:txBody>
          <a:bodyPr rtlCol="0" anchor="t">
            <a:normAutofit/>
          </a:body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5" name="Metin Yer Tutucusu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6" name="İçerik Yer Tutucusu 5"/>
          <p:cNvSpPr>
            <a:spLocks noGrp="1"/>
          </p:cNvSpPr>
          <p:nvPr>
            <p:ph sz="quarter" idx="4"/>
          </p:nvPr>
        </p:nvSpPr>
        <p:spPr>
          <a:xfrm>
            <a:off x="5823483" y="2870201"/>
            <a:ext cx="4995334" cy="2920998"/>
          </a:xfrm>
        </p:spPr>
        <p:txBody>
          <a:bodyPr rtlCol="0" anchor="t">
            <a:normAutofit/>
          </a:body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7" name="Tarih Yer Tutucusu 6"/>
          <p:cNvSpPr>
            <a:spLocks noGrp="1"/>
          </p:cNvSpPr>
          <p:nvPr>
            <p:ph type="dt" sz="half" idx="10"/>
          </p:nvPr>
        </p:nvSpPr>
        <p:spPr/>
        <p:txBody>
          <a:bodyPr rtlCol="0"/>
          <a:lstStyle/>
          <a:p>
            <a:pPr rtl="0"/>
            <a:fld id="{DB7417F0-7920-48BB-BBE4-03F418607C60}" type="datetime1">
              <a:rPr lang="tr-TR" noProof="0" smtClean="0"/>
              <a:t>19.03.2024</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Resim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Tarih Yer Tutucusu 2"/>
          <p:cNvSpPr>
            <a:spLocks noGrp="1"/>
          </p:cNvSpPr>
          <p:nvPr>
            <p:ph type="dt" sz="half" idx="10"/>
          </p:nvPr>
        </p:nvSpPr>
        <p:spPr/>
        <p:txBody>
          <a:bodyPr rtlCol="0"/>
          <a:lstStyle/>
          <a:p>
            <a:pPr rtl="0"/>
            <a:fld id="{F47EA7D9-8BE1-4118-8415-F1B5040BA2AD}" type="datetime1">
              <a:rPr lang="tr-TR" noProof="0" smtClean="0"/>
              <a:t>19.03.2024</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Resim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arih Yer Tutucusu 1"/>
          <p:cNvSpPr>
            <a:spLocks noGrp="1"/>
          </p:cNvSpPr>
          <p:nvPr>
            <p:ph type="dt" sz="half" idx="10"/>
          </p:nvPr>
        </p:nvSpPr>
        <p:spPr/>
        <p:txBody>
          <a:bodyPr rtlCol="0"/>
          <a:lstStyle/>
          <a:p>
            <a:pPr rtl="0"/>
            <a:fld id="{F356CE2B-19B0-481D-8BDF-1E0523F3E77B}" type="datetime1">
              <a:rPr lang="tr-TR" noProof="0" smtClean="0"/>
              <a:t>19.03.2024</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tr-TR" noProof="0" smtClean="0"/>
              <a:t>Asıl başlık stili için tıklatın</a:t>
            </a:r>
            <a:endParaRPr lang="tr-TR" noProof="0"/>
          </a:p>
        </p:txBody>
      </p:sp>
      <p:sp>
        <p:nvSpPr>
          <p:cNvPr id="3" name="İçerik Yer Tutucusu 2"/>
          <p:cNvSpPr>
            <a:spLocks noGrp="1"/>
          </p:cNvSpPr>
          <p:nvPr>
            <p:ph idx="1"/>
          </p:nvPr>
        </p:nvSpPr>
        <p:spPr>
          <a:xfrm>
            <a:off x="4648201" y="609601"/>
            <a:ext cx="6169026" cy="5181600"/>
          </a:xfrm>
        </p:spPr>
        <p:txBody>
          <a:bodyPr rtlCol="0" anchor="ctr">
            <a:normAutofit/>
          </a:body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Metin Yer Tutucusu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27C9B507-25DB-454A-9A2B-4A5B23CB8D30}"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tr-TR" noProof="0" smtClean="0"/>
              <a:t>Asıl başlık stili için tıklatın</a:t>
            </a:r>
            <a:endParaRPr lang="tr-TR" noProof="0"/>
          </a:p>
        </p:txBody>
      </p:sp>
      <p:sp>
        <p:nvSpPr>
          <p:cNvPr id="14" name="Resim Yer Tutucusu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4" name="Metin Yer Tutucusu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5BE4ABF3-17C6-4F42-85E7-7B8D346F9621}"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91CC95E-D6FC-463C-8473-F1C5DA08662D}" type="datetime1">
              <a:rPr lang="tr-TR" noProof="0" smtClean="0"/>
              <a:t>19.03.2024</a:t>
            </a:fld>
            <a:endParaRPr lang="tr-TR" noProof="0"/>
          </a:p>
        </p:txBody>
      </p:sp>
      <p:sp>
        <p:nvSpPr>
          <p:cNvPr id="5" name="Alt Bilgi Yer Tutucusu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tr-TR" noProof="0"/>
          </a:p>
        </p:txBody>
      </p:sp>
      <p:sp>
        <p:nvSpPr>
          <p:cNvPr id="6" name="Slayt Numarası Yer Tutucusu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86345" y="10"/>
            <a:ext cx="12191980" cy="6857990"/>
          </a:xfrm>
          <a:prstGeom prst="rect">
            <a:avLst/>
          </a:prstGeom>
        </p:spPr>
      </p:pic>
      <p:sp>
        <p:nvSpPr>
          <p:cNvPr id="2" name="Başlık 1">
            <a:extLst>
              <a:ext uri="{FF2B5EF4-FFF2-40B4-BE49-F238E27FC236}">
                <a16:creationId xmlns:a16="http://schemas.microsoft.com/office/drawing/2014/main" id="{340C7600-5BA8-4A54-887F-74AF87750A31}"/>
              </a:ext>
            </a:extLst>
          </p:cNvPr>
          <p:cNvSpPr>
            <a:spLocks noGrp="1"/>
          </p:cNvSpPr>
          <p:nvPr>
            <p:ph type="ctrTitle"/>
          </p:nvPr>
        </p:nvSpPr>
        <p:spPr>
          <a:xfrm>
            <a:off x="1301261" y="1713034"/>
            <a:ext cx="9955579" cy="3780527"/>
          </a:xfrm>
        </p:spPr>
        <p:txBody>
          <a:bodyPr rtlCol="0">
            <a:noAutofit/>
          </a:bodyPr>
          <a:lstStyle/>
          <a:p>
            <a:r>
              <a:rPr lang="tr-TR" sz="3600" b="1" dirty="0"/>
              <a:t>İlişkisel ve İlişkisel Olmayan (NoSQL) Veri Tabanı Sistemleri Mimari Performansının Yönetim Bilişim Sistemleri Kapsamında İncelenmesi</a:t>
            </a:r>
            <a:endParaRPr lang="tr-TR" sz="3600" b="1" dirty="0"/>
          </a:p>
        </p:txBody>
      </p:sp>
      <p:sp>
        <p:nvSpPr>
          <p:cNvPr id="3" name="Alt Başlık 2">
            <a:extLst>
              <a:ext uri="{FF2B5EF4-FFF2-40B4-BE49-F238E27FC236}">
                <a16:creationId xmlns:a16="http://schemas.microsoft.com/office/drawing/2014/main" id="{AE584786-6548-4BB4-95FD-977AD1F362C6}"/>
              </a:ext>
            </a:extLst>
          </p:cNvPr>
          <p:cNvSpPr>
            <a:spLocks noGrp="1"/>
          </p:cNvSpPr>
          <p:nvPr>
            <p:ph type="subTitle" idx="1"/>
          </p:nvPr>
        </p:nvSpPr>
        <p:spPr>
          <a:xfrm>
            <a:off x="3962399" y="5961185"/>
            <a:ext cx="7197726" cy="420564"/>
          </a:xfrm>
        </p:spPr>
        <p:txBody>
          <a:bodyPr rtlCol="0">
            <a:normAutofit/>
          </a:bodyPr>
          <a:lstStyle/>
          <a:p>
            <a:pPr rtl="0"/>
            <a:endParaRPr lang="tr-TR"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1"/>
            <a:ext cx="10131425" cy="427892"/>
          </a:xfrm>
        </p:spPr>
        <p:txBody>
          <a:bodyPr>
            <a:normAutofit fontScale="90000"/>
          </a:bodyPr>
          <a:lstStyle/>
          <a:p>
            <a:endParaRPr lang="tr-TR" dirty="0"/>
          </a:p>
        </p:txBody>
      </p:sp>
      <p:sp>
        <p:nvSpPr>
          <p:cNvPr id="3" name="İçerik Yer Tutucusu 2"/>
          <p:cNvSpPr>
            <a:spLocks noGrp="1"/>
          </p:cNvSpPr>
          <p:nvPr>
            <p:ph idx="1"/>
          </p:nvPr>
        </p:nvSpPr>
        <p:spPr>
          <a:xfrm>
            <a:off x="685801" y="940777"/>
            <a:ext cx="5055576" cy="5257799"/>
          </a:xfrm>
        </p:spPr>
        <p:txBody>
          <a:bodyPr>
            <a:normAutofit/>
          </a:bodyPr>
          <a:lstStyle/>
          <a:p>
            <a:r>
              <a:rPr lang="tr-TR" sz="2400" b="1" dirty="0"/>
              <a:t>Çoklu Ortam Veri Modeli</a:t>
            </a:r>
            <a:r>
              <a:rPr lang="tr-TR" sz="2400" b="1" dirty="0" smtClean="0"/>
              <a:t>: bu model </a:t>
            </a:r>
            <a:r>
              <a:rPr lang="tr-TR" sz="2400" b="1" dirty="0"/>
              <a:t>nesne ilişkisel veri tabanlarına benzerlik gösterir ancak film, müzik, metin ve video gibi büyük </a:t>
            </a:r>
            <a:r>
              <a:rPr lang="tr-TR" sz="2400" b="1" dirty="0" smtClean="0"/>
              <a:t>nesneleri işler ve </a:t>
            </a:r>
            <a:r>
              <a:rPr lang="tr-TR" sz="2400" b="1" dirty="0"/>
              <a:t>işleme adımlarını kullanıcıya </a:t>
            </a:r>
            <a:r>
              <a:rPr lang="tr-TR" sz="2400" b="1" dirty="0" smtClean="0"/>
              <a:t>göstermez. </a:t>
            </a:r>
            <a:r>
              <a:rPr lang="tr-TR" sz="2400" b="1" dirty="0"/>
              <a:t>Bu tür veri tabanlarının temel özellikleri veri miktarı, süreklilik ve senkronizasyondur. Özellikle tıp bilgi sistemlerinde, imge görüntüleme, uzaktan eğitim ve üç boyutlu tıbbi görüntü kayıtları gibi alanlarda kullanılmaktadır.</a:t>
            </a:r>
          </a:p>
        </p:txBody>
      </p:sp>
    </p:spTree>
    <p:extLst>
      <p:ext uri="{BB962C8B-B14F-4D97-AF65-F5344CB8AC3E}">
        <p14:creationId xmlns:p14="http://schemas.microsoft.com/office/powerpoint/2010/main" val="380854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685801" y="545123"/>
            <a:ext cx="10131425" cy="64477"/>
          </a:xfrm>
        </p:spPr>
        <p:txBody>
          <a:bodyPr>
            <a:normAutofit fontScale="90000"/>
          </a:bodyPr>
          <a:lstStyle/>
          <a:p>
            <a:endParaRPr lang="tr-TR" dirty="0"/>
          </a:p>
        </p:txBody>
      </p:sp>
      <p:sp>
        <p:nvSpPr>
          <p:cNvPr id="3" name="İçerik Yer Tutucusu 2"/>
          <p:cNvSpPr>
            <a:spLocks noGrp="1"/>
          </p:cNvSpPr>
          <p:nvPr>
            <p:ph idx="1"/>
          </p:nvPr>
        </p:nvSpPr>
        <p:spPr>
          <a:xfrm>
            <a:off x="685801" y="1257301"/>
            <a:ext cx="4255475" cy="4533900"/>
          </a:xfrm>
        </p:spPr>
        <p:txBody>
          <a:bodyPr>
            <a:noAutofit/>
          </a:bodyPr>
          <a:lstStyle/>
          <a:p>
            <a:r>
              <a:rPr lang="tr-TR" sz="2400" b="1" dirty="0"/>
              <a:t>Dağıtık Veri Modeli: B</a:t>
            </a:r>
            <a:r>
              <a:rPr lang="tr-TR" sz="2400" b="1" dirty="0" smtClean="0"/>
              <a:t>ir </a:t>
            </a:r>
            <a:r>
              <a:rPr lang="tr-TR" sz="2400" b="1" dirty="0"/>
              <a:t>ağ üzerinde </a:t>
            </a:r>
            <a:r>
              <a:rPr lang="tr-TR" sz="2400" b="1" dirty="0" smtClean="0"/>
              <a:t>dağıtılan </a:t>
            </a:r>
            <a:r>
              <a:rPr lang="tr-TR" sz="2400" b="1" dirty="0"/>
              <a:t>ve birden fazla bilgisayarda bulunan bilgiler için kullanılır. </a:t>
            </a:r>
            <a:r>
              <a:rPr lang="tr-TR" sz="2400" b="1" dirty="0" smtClean="0"/>
              <a:t>Veri tabanı </a:t>
            </a:r>
            <a:r>
              <a:rPr lang="tr-TR" sz="2400" b="1" dirty="0"/>
              <a:t>ağ üzerinde parçalara ayrılarak paralel kullanım sağlanır, böylece sorgular daha hızlı </a:t>
            </a:r>
            <a:r>
              <a:rPr lang="tr-TR" sz="2400" b="1" dirty="0" smtClean="0"/>
              <a:t>yapılır. </a:t>
            </a:r>
            <a:r>
              <a:rPr lang="tr-TR" sz="2400" b="1" dirty="0"/>
              <a:t>Kullanıcı, birden fazla veri tabanına erişse de, tek bir veri tabanıyla çalışıyormuş gibi işlem yapar.</a:t>
            </a:r>
          </a:p>
        </p:txBody>
      </p:sp>
    </p:spTree>
    <p:extLst>
      <p:ext uri="{BB962C8B-B14F-4D97-AF65-F5344CB8AC3E}">
        <p14:creationId xmlns:p14="http://schemas.microsoft.com/office/powerpoint/2010/main" val="148408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145074"/>
            <a:ext cx="10131425" cy="611064"/>
          </a:xfrm>
        </p:spPr>
        <p:txBody>
          <a:bodyPr>
            <a:normAutofit fontScale="90000"/>
          </a:bodyPr>
          <a:lstStyle/>
          <a:p>
            <a:r>
              <a:rPr lang="tr-TR" sz="4400" b="1" dirty="0" smtClean="0"/>
              <a:t>VERİ </a:t>
            </a:r>
            <a:r>
              <a:rPr lang="tr-TR" sz="4400" b="1" dirty="0" err="1" smtClean="0"/>
              <a:t>TABAnI</a:t>
            </a:r>
            <a:r>
              <a:rPr lang="tr-TR" sz="4400" b="1" dirty="0" smtClean="0"/>
              <a:t> TASARIMI</a:t>
            </a:r>
            <a:endParaRPr lang="tr-TR" sz="4400" b="1" dirty="0"/>
          </a:p>
        </p:txBody>
      </p:sp>
      <p:sp>
        <p:nvSpPr>
          <p:cNvPr id="3" name="İçerik Yer Tutucusu 2"/>
          <p:cNvSpPr>
            <a:spLocks noGrp="1"/>
          </p:cNvSpPr>
          <p:nvPr>
            <p:ph idx="1"/>
          </p:nvPr>
        </p:nvSpPr>
        <p:spPr>
          <a:xfrm>
            <a:off x="685801" y="1037493"/>
            <a:ext cx="10131425" cy="4753708"/>
          </a:xfrm>
        </p:spPr>
        <p:txBody>
          <a:bodyPr>
            <a:normAutofit/>
          </a:bodyPr>
          <a:lstStyle/>
          <a:p>
            <a:r>
              <a:rPr lang="tr-TR" sz="2400" b="1" dirty="0"/>
              <a:t>K</a:t>
            </a:r>
            <a:r>
              <a:rPr lang="tr-TR" sz="2400" b="1" dirty="0" smtClean="0"/>
              <a:t>ullanıcı </a:t>
            </a:r>
            <a:r>
              <a:rPr lang="tr-TR" sz="2400" b="1" dirty="0"/>
              <a:t>gereksinimleri belirlenir ve </a:t>
            </a:r>
            <a:r>
              <a:rPr lang="tr-TR" sz="2400" b="1" dirty="0" smtClean="0"/>
              <a:t>bu gereksinimlere </a:t>
            </a:r>
            <a:r>
              <a:rPr lang="tr-TR" sz="2400" b="1" dirty="0"/>
              <a:t>uygun veri grupları, veri tipleri ve depolama yapıları belirlenir. Tasarım sürecinde kavramsal şema, genel bir yapıyı tanımlar ve kullanıcıların veri tabanı yapısını anlamasını sağlar. Kavramsal </a:t>
            </a:r>
            <a:r>
              <a:rPr lang="tr-TR" sz="2400" b="1" dirty="0" smtClean="0"/>
              <a:t>şema varlıklar</a:t>
            </a:r>
            <a:r>
              <a:rPr lang="tr-TR" sz="2400" b="1" dirty="0"/>
              <a:t>, ilişkiler ve kısıtlamalar üzerine odaklanır. Kavramsal veri modelleri yüksek düzeyli olduğundan, doğrudan </a:t>
            </a:r>
            <a:r>
              <a:rPr lang="tr-TR" sz="2400" b="1" dirty="0" smtClean="0"/>
              <a:t>gerçekleştirilemez. Fiziksel </a:t>
            </a:r>
            <a:r>
              <a:rPr lang="tr-TR" sz="2400" b="1" dirty="0"/>
              <a:t>tasarım aşamasında ise, verinin en verimli şekilde organize edilmesi için depolama yapıları, kayıt formatları ve giriş yöntemleri belirlenir, bu iç şema olarak adlandırılır. İç şema, yazılım ve donanıma bağımlıdır ve veri tabanının fiziksel gerçekleştirimini ilgilendiren detayları içerir.</a:t>
            </a:r>
          </a:p>
        </p:txBody>
      </p:sp>
    </p:spTree>
    <p:extLst>
      <p:ext uri="{BB962C8B-B14F-4D97-AF65-F5344CB8AC3E}">
        <p14:creationId xmlns:p14="http://schemas.microsoft.com/office/powerpoint/2010/main" val="241002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smtClean="0"/>
              <a:t>İlişkisel ve </a:t>
            </a:r>
            <a:r>
              <a:rPr lang="tr-TR" sz="4000" b="1" dirty="0" err="1" smtClean="0"/>
              <a:t>ilşkisel</a:t>
            </a:r>
            <a:r>
              <a:rPr lang="tr-TR" sz="4000" b="1" dirty="0" smtClean="0"/>
              <a:t> </a:t>
            </a:r>
            <a:r>
              <a:rPr lang="tr-TR" sz="4000" b="1" dirty="0"/>
              <a:t>olmayan (NoSQL) veri </a:t>
            </a:r>
            <a:r>
              <a:rPr lang="tr-TR" sz="4000" b="1" dirty="0" smtClean="0"/>
              <a:t>tabanı sistemleri</a:t>
            </a:r>
            <a:endParaRPr lang="tr-TR" sz="4000" b="1" dirty="0"/>
          </a:p>
        </p:txBody>
      </p:sp>
      <p:sp>
        <p:nvSpPr>
          <p:cNvPr id="3" name="İçerik Yer Tutucusu 2"/>
          <p:cNvSpPr>
            <a:spLocks noGrp="1"/>
          </p:cNvSpPr>
          <p:nvPr>
            <p:ph idx="1"/>
          </p:nvPr>
        </p:nvSpPr>
        <p:spPr/>
        <p:txBody>
          <a:bodyPr>
            <a:normAutofit lnSpcReduction="10000"/>
          </a:bodyPr>
          <a:lstStyle/>
          <a:p>
            <a:pPr marL="0" indent="0">
              <a:buNone/>
            </a:pPr>
            <a:endParaRPr lang="tr-TR" dirty="0"/>
          </a:p>
          <a:p>
            <a:r>
              <a:rPr lang="tr-TR" sz="2400" u="sng" dirty="0" smtClean="0"/>
              <a:t>İLİŞKİSEL VERİ TABANI</a:t>
            </a:r>
          </a:p>
          <a:p>
            <a:r>
              <a:rPr lang="tr-TR" sz="2000" b="1" dirty="0" smtClean="0"/>
              <a:t>Satır </a:t>
            </a:r>
            <a:r>
              <a:rPr lang="tr-TR" sz="2000" b="1" dirty="0"/>
              <a:t>ve sütunların meydana getirdiği tablolardan oluşur. . Bu tablolar birbiri ile ilişkileri olan tablolardır. Her bir tablo, belli yapıya uygun verileri saklamak üzere </a:t>
            </a:r>
            <a:r>
              <a:rPr lang="tr-TR" sz="2000" b="1" dirty="0" smtClean="0"/>
              <a:t>tasarlanır.</a:t>
            </a:r>
          </a:p>
          <a:p>
            <a:r>
              <a:rPr lang="tr-TR" sz="2000" b="1" dirty="0"/>
              <a:t>ACID; klasik ilişkisel veri tabanı sistemlerinde sağlanan temel </a:t>
            </a:r>
            <a:r>
              <a:rPr lang="tr-TR" sz="2000" b="1" dirty="0" smtClean="0"/>
              <a:t>özellikler:</a:t>
            </a:r>
          </a:p>
          <a:p>
            <a:pPr marL="0" indent="0">
              <a:buNone/>
            </a:pPr>
            <a:r>
              <a:rPr lang="tr-TR" sz="2000" b="1" dirty="0"/>
              <a:t>-</a:t>
            </a:r>
            <a:r>
              <a:rPr lang="tr-TR" sz="2000" b="1" dirty="0" smtClean="0"/>
              <a:t>Bölünmezlik </a:t>
            </a:r>
            <a:r>
              <a:rPr lang="tr-TR" sz="2000" b="1" dirty="0"/>
              <a:t>(</a:t>
            </a:r>
            <a:r>
              <a:rPr lang="tr-TR" sz="2000" b="1" dirty="0" err="1"/>
              <a:t>Atomicity</a:t>
            </a:r>
            <a:r>
              <a:rPr lang="tr-TR" sz="2000" b="1" dirty="0"/>
              <a:t>) </a:t>
            </a:r>
            <a:r>
              <a:rPr lang="tr-TR" sz="2000" b="1" dirty="0" smtClean="0"/>
              <a:t> </a:t>
            </a:r>
          </a:p>
          <a:p>
            <a:pPr marL="0" indent="0">
              <a:buNone/>
            </a:pPr>
            <a:r>
              <a:rPr lang="tr-TR" sz="2000" b="1" dirty="0" smtClean="0"/>
              <a:t>-Tutarlılık </a:t>
            </a:r>
            <a:r>
              <a:rPr lang="tr-TR" sz="2000" b="1" dirty="0"/>
              <a:t>(</a:t>
            </a:r>
            <a:r>
              <a:rPr lang="tr-TR" sz="2000" b="1" dirty="0" err="1"/>
              <a:t>Consistency</a:t>
            </a:r>
            <a:r>
              <a:rPr lang="tr-TR" sz="2000" b="1" dirty="0"/>
              <a:t>) </a:t>
            </a:r>
          </a:p>
          <a:p>
            <a:pPr marL="0" indent="0">
              <a:buNone/>
            </a:pPr>
            <a:r>
              <a:rPr lang="tr-TR" sz="2000" b="1" dirty="0" smtClean="0"/>
              <a:t>-İzolasyon </a:t>
            </a:r>
            <a:r>
              <a:rPr lang="tr-TR" sz="2000" b="1" dirty="0"/>
              <a:t>(</a:t>
            </a:r>
            <a:r>
              <a:rPr lang="tr-TR" sz="2000" b="1" dirty="0" err="1"/>
              <a:t>Isolation</a:t>
            </a:r>
            <a:r>
              <a:rPr lang="tr-TR" sz="2000" b="1" dirty="0"/>
              <a:t>) </a:t>
            </a:r>
          </a:p>
          <a:p>
            <a:pPr marL="0" indent="0">
              <a:buNone/>
            </a:pPr>
            <a:r>
              <a:rPr lang="tr-TR" sz="2000" b="1" dirty="0" smtClean="0"/>
              <a:t>-Dayanıklılık </a:t>
            </a:r>
            <a:r>
              <a:rPr lang="tr-TR" sz="2000" b="1" dirty="0"/>
              <a:t>(</a:t>
            </a:r>
            <a:r>
              <a:rPr lang="tr-TR" sz="2000" b="1" dirty="0" err="1"/>
              <a:t>Durability</a:t>
            </a:r>
            <a:r>
              <a:rPr lang="tr-TR" sz="2000" b="1" dirty="0"/>
              <a:t>)</a:t>
            </a:r>
          </a:p>
        </p:txBody>
      </p:sp>
    </p:spTree>
    <p:extLst>
      <p:ext uri="{BB962C8B-B14F-4D97-AF65-F5344CB8AC3E}">
        <p14:creationId xmlns:p14="http://schemas.microsoft.com/office/powerpoint/2010/main" val="192689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62709" y="11724"/>
            <a:ext cx="10131425" cy="753208"/>
          </a:xfrm>
        </p:spPr>
        <p:txBody>
          <a:bodyPr>
            <a:normAutofit/>
          </a:bodyPr>
          <a:lstStyle/>
          <a:p>
            <a:r>
              <a:rPr lang="tr-TR" sz="2800" b="1" u="sng" dirty="0" smtClean="0"/>
              <a:t>İlişkisel olmayan </a:t>
            </a:r>
            <a:r>
              <a:rPr lang="tr-TR" sz="2800" b="1" u="sng" dirty="0"/>
              <a:t>(NoSQL) </a:t>
            </a:r>
            <a:r>
              <a:rPr lang="tr-TR" sz="2800" b="1" u="sng" dirty="0" smtClean="0"/>
              <a:t>veri tabanı</a:t>
            </a:r>
            <a:endParaRPr lang="tr-TR" sz="2800" b="1" u="sng" dirty="0"/>
          </a:p>
        </p:txBody>
      </p:sp>
      <p:sp>
        <p:nvSpPr>
          <p:cNvPr id="3" name="İçerik Yer Tutucusu 2"/>
          <p:cNvSpPr>
            <a:spLocks noGrp="1"/>
          </p:cNvSpPr>
          <p:nvPr>
            <p:ph idx="1"/>
          </p:nvPr>
        </p:nvSpPr>
        <p:spPr>
          <a:xfrm>
            <a:off x="562709" y="545121"/>
            <a:ext cx="6295291" cy="5662247"/>
          </a:xfrm>
        </p:spPr>
        <p:txBody>
          <a:bodyPr>
            <a:noAutofit/>
          </a:bodyPr>
          <a:lstStyle/>
          <a:p>
            <a:pPr marL="0" indent="0">
              <a:buNone/>
            </a:pPr>
            <a:endParaRPr lang="tr-TR" sz="2400" b="1" dirty="0" smtClean="0"/>
          </a:p>
          <a:p>
            <a:r>
              <a:rPr lang="tr-TR" sz="2400" b="1" dirty="0" smtClean="0"/>
              <a:t>NoSQL ilişkisel veri tabanı sistemlerine alternatif bir çözüm olarak ortaya çıkmıştır. NoSQL, yatay olarak ölçeklendirilebilen bir veri depolama sistemidir. Özellikle sosyal medya platformları ve büyük teknoloji şirketleri tarafından tercih edilir. NoSQL çözümleri, büyük veri depolama ve işleme ihtiyaçlarını karşılamak için kullanılır. </a:t>
            </a:r>
            <a:r>
              <a:rPr lang="tr-TR" sz="2400" b="1" dirty="0" err="1" smtClean="0"/>
              <a:t>Twitter</a:t>
            </a:r>
            <a:r>
              <a:rPr lang="tr-TR" sz="2400" b="1" dirty="0" smtClean="0"/>
              <a:t> ve Facebook gibi büyük platformlar, ilişkisel veri tabanlarının yetersiz kaldığı durumlarda NoSQL çözümlerine geçiş yapmışlardır. Bu geçişin nedenleri şekil 5.1'de yüzde olarak gösterilmiştir.</a:t>
            </a:r>
            <a:endParaRPr lang="tr-TR" sz="2400" b="1" dirty="0"/>
          </a:p>
        </p:txBody>
      </p:sp>
      <p:pic>
        <p:nvPicPr>
          <p:cNvPr id="4" name="Resim 3"/>
          <p:cNvPicPr>
            <a:picLocks noChangeAspect="1"/>
          </p:cNvPicPr>
          <p:nvPr/>
        </p:nvPicPr>
        <p:blipFill>
          <a:blip r:embed="rId2"/>
          <a:stretch>
            <a:fillRect/>
          </a:stretch>
        </p:blipFill>
        <p:spPr>
          <a:xfrm>
            <a:off x="6993470" y="1732082"/>
            <a:ext cx="4662199" cy="2839918"/>
          </a:xfrm>
          <a:prstGeom prst="rect">
            <a:avLst/>
          </a:prstGeom>
        </p:spPr>
      </p:pic>
    </p:spTree>
    <p:extLst>
      <p:ext uri="{BB962C8B-B14F-4D97-AF65-F5344CB8AC3E}">
        <p14:creationId xmlns:p14="http://schemas.microsoft.com/office/powerpoint/2010/main" val="405972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11723"/>
            <a:ext cx="10131425" cy="383931"/>
          </a:xfrm>
        </p:spPr>
        <p:txBody>
          <a:bodyPr>
            <a:normAutofit fontScale="90000"/>
          </a:bodyPr>
          <a:lstStyle/>
          <a:p>
            <a:endParaRPr lang="tr-TR" dirty="0"/>
          </a:p>
        </p:txBody>
      </p:sp>
      <p:sp>
        <p:nvSpPr>
          <p:cNvPr id="3" name="İçerik Yer Tutucusu 2"/>
          <p:cNvSpPr>
            <a:spLocks noGrp="1"/>
          </p:cNvSpPr>
          <p:nvPr>
            <p:ph idx="1"/>
          </p:nvPr>
        </p:nvSpPr>
        <p:spPr>
          <a:xfrm>
            <a:off x="564051" y="1362807"/>
            <a:ext cx="5187461" cy="3751385"/>
          </a:xfrm>
        </p:spPr>
        <p:txBody>
          <a:bodyPr>
            <a:normAutofit/>
          </a:bodyPr>
          <a:lstStyle/>
          <a:p>
            <a:r>
              <a:rPr lang="tr-TR" sz="2000" b="1" dirty="0"/>
              <a:t>İlişkisel veri tabanını yerine NoSQL veri tabanını tercihi, özellikle hız ve yatay büyüme ile gereksiz ek maliyetten kurtulmaya dayanmaktadır. İlişkisel veri tabanlarının kullandığı ACID </a:t>
            </a:r>
            <a:r>
              <a:rPr lang="tr-TR" sz="2000" b="1" dirty="0" err="1"/>
              <a:t>işlemselliğine</a:t>
            </a:r>
            <a:r>
              <a:rPr lang="tr-TR" sz="2000" b="1" dirty="0"/>
              <a:t> karşın NoSQL “BASE” (</a:t>
            </a:r>
            <a:r>
              <a:rPr lang="tr-TR" sz="2000" b="1" dirty="0" err="1"/>
              <a:t>Basically</a:t>
            </a:r>
            <a:r>
              <a:rPr lang="tr-TR" sz="2000" b="1" dirty="0"/>
              <a:t> </a:t>
            </a:r>
            <a:r>
              <a:rPr lang="tr-TR" sz="2000" b="1" dirty="0" err="1"/>
              <a:t>Available</a:t>
            </a:r>
            <a:r>
              <a:rPr lang="tr-TR" sz="2000" b="1" dirty="0"/>
              <a:t>- </a:t>
            </a:r>
            <a:r>
              <a:rPr lang="tr-TR" sz="2000" b="1" dirty="0" err="1"/>
              <a:t>Soft</a:t>
            </a:r>
            <a:r>
              <a:rPr lang="tr-TR" sz="2000" b="1" dirty="0"/>
              <a:t> </a:t>
            </a:r>
            <a:r>
              <a:rPr lang="tr-TR" sz="2000" b="1" dirty="0" err="1" smtClean="0"/>
              <a:t>state-Eventually</a:t>
            </a:r>
            <a:r>
              <a:rPr lang="tr-TR" sz="2000" b="1" dirty="0" smtClean="0"/>
              <a:t> </a:t>
            </a:r>
            <a:r>
              <a:rPr lang="tr-TR" sz="2000" b="1" dirty="0" err="1"/>
              <a:t>consistent</a:t>
            </a:r>
            <a:r>
              <a:rPr lang="tr-TR" sz="2000" b="1" dirty="0"/>
              <a:t>) kısaltması ile ifade edilir</a:t>
            </a:r>
            <a:r>
              <a:rPr lang="tr-TR" sz="2000" b="1" dirty="0" smtClean="0"/>
              <a:t>.</a:t>
            </a:r>
            <a:endParaRPr lang="tr-TR" sz="2000" b="1" dirty="0"/>
          </a:p>
        </p:txBody>
      </p:sp>
      <p:sp>
        <p:nvSpPr>
          <p:cNvPr id="4" name="Dikdörtgen 3"/>
          <p:cNvSpPr/>
          <p:nvPr/>
        </p:nvSpPr>
        <p:spPr>
          <a:xfrm>
            <a:off x="5969977" y="1925406"/>
            <a:ext cx="4847248" cy="4093428"/>
          </a:xfrm>
          <a:prstGeom prst="rect">
            <a:avLst/>
          </a:prstGeom>
        </p:spPr>
        <p:txBody>
          <a:bodyPr wrap="square">
            <a:spAutoFit/>
          </a:bodyPr>
          <a:lstStyle/>
          <a:p>
            <a:r>
              <a:rPr lang="tr-TR" sz="2000" b="1" dirty="0" smtClean="0"/>
              <a:t>Kolay </a:t>
            </a:r>
            <a:r>
              <a:rPr lang="tr-TR" sz="2000" b="1" dirty="0"/>
              <a:t>Ulaşılabilirlik (</a:t>
            </a:r>
            <a:r>
              <a:rPr lang="tr-TR" sz="2000" b="1" dirty="0" err="1"/>
              <a:t>Basically</a:t>
            </a:r>
            <a:r>
              <a:rPr lang="tr-TR" sz="2000" b="1" dirty="0"/>
              <a:t> </a:t>
            </a:r>
            <a:r>
              <a:rPr lang="tr-TR" sz="2000" b="1" dirty="0" err="1"/>
              <a:t>Available</a:t>
            </a:r>
            <a:r>
              <a:rPr lang="tr-TR" sz="2000" b="1" dirty="0"/>
              <a:t>): </a:t>
            </a:r>
            <a:r>
              <a:rPr lang="tr-TR" sz="2000" b="1" dirty="0" smtClean="0"/>
              <a:t>veriyi </a:t>
            </a:r>
            <a:r>
              <a:rPr lang="tr-TR" sz="2000" b="1" dirty="0"/>
              <a:t>birçok sunucudan </a:t>
            </a:r>
            <a:r>
              <a:rPr lang="tr-TR" sz="2000" b="1" dirty="0" smtClean="0"/>
              <a:t>alır ve veri </a:t>
            </a:r>
            <a:r>
              <a:rPr lang="tr-TR" sz="2000" b="1" dirty="0"/>
              <a:t>erişim sorunlarını ortadan </a:t>
            </a:r>
            <a:r>
              <a:rPr lang="tr-TR" sz="2000" b="1" dirty="0" smtClean="0"/>
              <a:t>kaldırır. </a:t>
            </a:r>
            <a:endParaRPr lang="tr-TR" sz="2000" b="1" dirty="0"/>
          </a:p>
          <a:p>
            <a:endParaRPr lang="tr-TR" sz="2000" b="1" dirty="0" smtClean="0"/>
          </a:p>
          <a:p>
            <a:r>
              <a:rPr lang="tr-TR" sz="2000" b="1" dirty="0" smtClean="0"/>
              <a:t>Esnek </a:t>
            </a:r>
            <a:r>
              <a:rPr lang="tr-TR" sz="2000" b="1" dirty="0"/>
              <a:t>Durum (</a:t>
            </a:r>
            <a:r>
              <a:rPr lang="tr-TR" sz="2000" b="1" dirty="0" err="1"/>
              <a:t>Soft</a:t>
            </a:r>
            <a:r>
              <a:rPr lang="tr-TR" sz="2000" b="1" dirty="0"/>
              <a:t> </a:t>
            </a:r>
            <a:r>
              <a:rPr lang="tr-TR" sz="2000" b="1" dirty="0" err="1"/>
              <a:t>state</a:t>
            </a:r>
            <a:r>
              <a:rPr lang="tr-TR" sz="2000" b="1" dirty="0"/>
              <a:t>): </a:t>
            </a:r>
            <a:r>
              <a:rPr lang="tr-TR" sz="2000" b="1" dirty="0" smtClean="0"/>
              <a:t>NoSQL </a:t>
            </a:r>
            <a:r>
              <a:rPr lang="tr-TR" sz="2000" b="1" dirty="0"/>
              <a:t>sistemler tutarsız ve süreksiz verilerin barınmasına da izin verir. </a:t>
            </a:r>
          </a:p>
          <a:p>
            <a:endParaRPr lang="tr-TR" sz="2000" b="1" dirty="0" smtClean="0"/>
          </a:p>
          <a:p>
            <a:r>
              <a:rPr lang="tr-TR" sz="2000" b="1" dirty="0" smtClean="0"/>
              <a:t>Eninde </a:t>
            </a:r>
            <a:r>
              <a:rPr lang="tr-TR" sz="2000" b="1" dirty="0"/>
              <a:t>sonunda Tutarlı (</a:t>
            </a:r>
            <a:r>
              <a:rPr lang="tr-TR" sz="2000" b="1" dirty="0" err="1"/>
              <a:t>Eventually</a:t>
            </a:r>
            <a:r>
              <a:rPr lang="tr-TR" sz="2000" b="1" dirty="0"/>
              <a:t> </a:t>
            </a:r>
            <a:r>
              <a:rPr lang="tr-TR" sz="2000" b="1" dirty="0" err="1"/>
              <a:t>consistent</a:t>
            </a:r>
            <a:r>
              <a:rPr lang="tr-TR" sz="2000" b="1" dirty="0"/>
              <a:t>): </a:t>
            </a:r>
            <a:r>
              <a:rPr lang="tr-TR" sz="2000" b="1" dirty="0" err="1" smtClean="0"/>
              <a:t>ACID’in</a:t>
            </a:r>
            <a:r>
              <a:rPr lang="tr-TR" sz="2000" b="1" dirty="0" smtClean="0"/>
              <a:t> </a:t>
            </a:r>
            <a:r>
              <a:rPr lang="tr-TR" sz="2000" b="1" dirty="0"/>
              <a:t>zorunlu tuttuğu tutarlılığa karşın </a:t>
            </a:r>
            <a:r>
              <a:rPr lang="tr-TR" sz="2000" b="1" dirty="0" err="1"/>
              <a:t>NoSQL’de</a:t>
            </a:r>
            <a:r>
              <a:rPr lang="tr-TR" sz="2000" b="1" dirty="0"/>
              <a:t> tanımlanmayan bir zamanda tutarlılığın oluşacağı garanti edilir</a:t>
            </a:r>
            <a:endParaRPr lang="tr-TR" sz="2000" b="1" dirty="0"/>
          </a:p>
        </p:txBody>
      </p:sp>
    </p:spTree>
    <p:extLst>
      <p:ext uri="{BB962C8B-B14F-4D97-AF65-F5344CB8AC3E}">
        <p14:creationId xmlns:p14="http://schemas.microsoft.com/office/powerpoint/2010/main" val="2014103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70338"/>
            <a:ext cx="10131425" cy="550985"/>
          </a:xfrm>
        </p:spPr>
        <p:txBody>
          <a:bodyPr>
            <a:normAutofit fontScale="90000"/>
          </a:bodyPr>
          <a:lstStyle/>
          <a:p>
            <a:endParaRPr lang="tr-TR" dirty="0"/>
          </a:p>
        </p:txBody>
      </p:sp>
      <p:pic>
        <p:nvPicPr>
          <p:cNvPr id="4" name="İçerik Yer Tutucusu 3"/>
          <p:cNvPicPr>
            <a:picLocks noGrp="1" noChangeAspect="1"/>
          </p:cNvPicPr>
          <p:nvPr>
            <p:ph idx="1"/>
          </p:nvPr>
        </p:nvPicPr>
        <p:blipFill>
          <a:blip r:embed="rId2"/>
          <a:stretch>
            <a:fillRect/>
          </a:stretch>
        </p:blipFill>
        <p:spPr>
          <a:xfrm rot="5400000">
            <a:off x="7130073" y="1648801"/>
            <a:ext cx="5648325" cy="3952875"/>
          </a:xfrm>
          <a:prstGeom prst="rect">
            <a:avLst/>
          </a:prstGeom>
        </p:spPr>
      </p:pic>
      <p:pic>
        <p:nvPicPr>
          <p:cNvPr id="5" name="Resim 4"/>
          <p:cNvPicPr>
            <a:picLocks noChangeAspect="1"/>
          </p:cNvPicPr>
          <p:nvPr/>
        </p:nvPicPr>
        <p:blipFill>
          <a:blip r:embed="rId3"/>
          <a:stretch>
            <a:fillRect/>
          </a:stretch>
        </p:blipFill>
        <p:spPr>
          <a:xfrm rot="5400000">
            <a:off x="1358044" y="246063"/>
            <a:ext cx="5610225" cy="6796455"/>
          </a:xfrm>
          <a:prstGeom prst="rect">
            <a:avLst/>
          </a:prstGeom>
        </p:spPr>
      </p:pic>
    </p:spTree>
    <p:extLst>
      <p:ext uri="{BB962C8B-B14F-4D97-AF65-F5344CB8AC3E}">
        <p14:creationId xmlns:p14="http://schemas.microsoft.com/office/powerpoint/2010/main" val="193392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759069"/>
            <a:ext cx="10131425" cy="1131277"/>
          </a:xfrm>
        </p:spPr>
        <p:txBody>
          <a:bodyPr>
            <a:noAutofit/>
          </a:bodyPr>
          <a:lstStyle/>
          <a:p>
            <a:r>
              <a:rPr lang="tr-TR" altLang="en-US" b="1" dirty="0"/>
              <a:t>VERİTABANI MİMARİLERİNİN PERFORMANS KARŞILAŞTIRMASI</a:t>
            </a:r>
            <a:endParaRPr lang="tr-TR" b="1" dirty="0"/>
          </a:p>
        </p:txBody>
      </p:sp>
      <p:sp>
        <p:nvSpPr>
          <p:cNvPr id="3" name="İçerik Yer Tutucusu 2"/>
          <p:cNvSpPr>
            <a:spLocks noGrp="1"/>
          </p:cNvSpPr>
          <p:nvPr>
            <p:ph idx="1"/>
          </p:nvPr>
        </p:nvSpPr>
        <p:spPr/>
        <p:txBody>
          <a:bodyPr>
            <a:normAutofit/>
          </a:bodyPr>
          <a:lstStyle/>
          <a:p>
            <a:r>
              <a:rPr lang="en-US" sz="2400" b="1" dirty="0"/>
              <a:t>Veri </a:t>
            </a:r>
            <a:r>
              <a:rPr lang="en-US" sz="2400" b="1" dirty="0" err="1"/>
              <a:t>tabanı</a:t>
            </a:r>
            <a:r>
              <a:rPr lang="en-US" sz="2400" b="1" dirty="0"/>
              <a:t> </a:t>
            </a:r>
            <a:r>
              <a:rPr lang="en-US" sz="2400" b="1" dirty="0" err="1"/>
              <a:t>mimarilerinde</a:t>
            </a:r>
            <a:r>
              <a:rPr lang="en-US" sz="2400" b="1" dirty="0"/>
              <a:t> </a:t>
            </a:r>
            <a:r>
              <a:rPr lang="en-US" sz="2400" b="1" dirty="0" err="1"/>
              <a:t>oldukça</a:t>
            </a:r>
            <a:r>
              <a:rPr lang="en-US" sz="2400" b="1" dirty="0"/>
              <a:t> </a:t>
            </a:r>
            <a:r>
              <a:rPr lang="tr-TR" altLang="en-US" sz="2400" b="1" dirty="0"/>
              <a:t>çok </a:t>
            </a:r>
            <a:r>
              <a:rPr lang="en-US" sz="2400" b="1" dirty="0" err="1"/>
              <a:t>çeşit</a:t>
            </a:r>
            <a:r>
              <a:rPr lang="en-US" sz="2400" b="1" dirty="0"/>
              <a:t> </a:t>
            </a:r>
            <a:r>
              <a:rPr lang="en-US" sz="2400" b="1" dirty="0" err="1"/>
              <a:t>vardır</a:t>
            </a:r>
            <a:r>
              <a:rPr lang="en-US" sz="2400" b="1" dirty="0"/>
              <a:t>. Bu </a:t>
            </a:r>
            <a:r>
              <a:rPr lang="en-US" sz="2400" b="1" dirty="0" err="1"/>
              <a:t>çalışmada</a:t>
            </a:r>
            <a:r>
              <a:rPr lang="en-US" sz="2400" b="1" dirty="0"/>
              <a:t> MySQL</a:t>
            </a:r>
            <a:r>
              <a:rPr lang="tr-TR" altLang="en-US" sz="2400" b="1" dirty="0"/>
              <a:t> </a:t>
            </a:r>
            <a:r>
              <a:rPr lang="en-US" sz="2400" b="1" dirty="0" err="1"/>
              <a:t>ve</a:t>
            </a:r>
            <a:r>
              <a:rPr lang="en-US" sz="2400" b="1" dirty="0"/>
              <a:t> </a:t>
            </a:r>
            <a:r>
              <a:rPr lang="en-US" sz="2400" b="1" dirty="0" err="1"/>
              <a:t>ilişkisel</a:t>
            </a:r>
            <a:r>
              <a:rPr lang="en-US" sz="2400" b="1" dirty="0"/>
              <a:t> </a:t>
            </a:r>
            <a:r>
              <a:rPr lang="en-US" sz="2400" b="1" dirty="0" err="1"/>
              <a:t>olmayan</a:t>
            </a:r>
            <a:r>
              <a:rPr lang="en-US" sz="2400" b="1" dirty="0"/>
              <a:t> (NoSQL)</a:t>
            </a:r>
            <a:r>
              <a:rPr lang="tr-TR" altLang="en-US" sz="2400" b="1" dirty="0"/>
              <a:t> </a:t>
            </a:r>
            <a:r>
              <a:rPr lang="en-US" sz="2400" b="1" dirty="0" err="1"/>
              <a:t>veri</a:t>
            </a:r>
            <a:r>
              <a:rPr lang="en-US" sz="2400" b="1" dirty="0"/>
              <a:t> </a:t>
            </a:r>
            <a:r>
              <a:rPr lang="en-US" sz="2400" b="1" dirty="0" err="1"/>
              <a:t>tabanı</a:t>
            </a:r>
            <a:r>
              <a:rPr lang="en-US" sz="2400" b="1" dirty="0"/>
              <a:t> </a:t>
            </a:r>
            <a:r>
              <a:rPr lang="en-US" sz="2400" b="1" dirty="0" err="1"/>
              <a:t>olarak</a:t>
            </a:r>
            <a:r>
              <a:rPr lang="en-US" sz="2400" b="1" dirty="0"/>
              <a:t> </a:t>
            </a:r>
            <a:r>
              <a:rPr lang="en-US" sz="2400" b="1" dirty="0" err="1"/>
              <a:t>ilişkisel</a:t>
            </a:r>
            <a:r>
              <a:rPr lang="en-US" sz="2400" b="1" dirty="0"/>
              <a:t> </a:t>
            </a:r>
            <a:r>
              <a:rPr lang="en-US" sz="2400" b="1" dirty="0" err="1"/>
              <a:t>veri</a:t>
            </a:r>
            <a:r>
              <a:rPr lang="en-US" sz="2400" b="1" dirty="0"/>
              <a:t> </a:t>
            </a:r>
            <a:r>
              <a:rPr lang="en-US" sz="2400" b="1" dirty="0" err="1"/>
              <a:t>tabanı</a:t>
            </a:r>
            <a:r>
              <a:rPr lang="en-US" sz="2400" b="1" dirty="0"/>
              <a:t> </a:t>
            </a:r>
            <a:r>
              <a:rPr lang="en-US" sz="2400" b="1" dirty="0" err="1"/>
              <a:t>sistemlerine</a:t>
            </a:r>
            <a:r>
              <a:rPr lang="en-US" sz="2400" b="1" dirty="0"/>
              <a:t> </a:t>
            </a:r>
            <a:r>
              <a:rPr lang="en-US" sz="2400" b="1" dirty="0" err="1"/>
              <a:t>alternatif</a:t>
            </a:r>
            <a:r>
              <a:rPr lang="en-US" sz="2400" b="1" dirty="0"/>
              <a:t> </a:t>
            </a:r>
            <a:r>
              <a:rPr lang="en-US" sz="2400" b="1" dirty="0" err="1"/>
              <a:t>olarak</a:t>
            </a:r>
            <a:r>
              <a:rPr lang="en-US" sz="2400" b="1" dirty="0"/>
              <a:t> </a:t>
            </a:r>
            <a:r>
              <a:rPr lang="en-US" sz="2400" b="1" dirty="0" err="1"/>
              <a:t>ortaya</a:t>
            </a:r>
            <a:r>
              <a:rPr lang="en-US" sz="2400" b="1" dirty="0"/>
              <a:t> </a:t>
            </a:r>
            <a:r>
              <a:rPr lang="en-US" sz="2400" b="1" dirty="0" err="1"/>
              <a:t>çıkan</a:t>
            </a:r>
            <a:r>
              <a:rPr lang="en-US" sz="2400" b="1" dirty="0"/>
              <a:t>, </a:t>
            </a:r>
            <a:r>
              <a:rPr lang="en-US" sz="2400" b="1" dirty="0" err="1"/>
              <a:t>yatay</a:t>
            </a:r>
            <a:r>
              <a:rPr lang="en-US" sz="2400" b="1" dirty="0"/>
              <a:t> </a:t>
            </a:r>
            <a:r>
              <a:rPr lang="en-US" sz="2400" b="1" dirty="0" err="1"/>
              <a:t>ölçeklendirilen</a:t>
            </a:r>
            <a:r>
              <a:rPr lang="en-US" sz="2400" b="1" dirty="0"/>
              <a:t> </a:t>
            </a:r>
            <a:r>
              <a:rPr lang="en-US" sz="2400" b="1" dirty="0" err="1"/>
              <a:t>bir</a:t>
            </a:r>
            <a:r>
              <a:rPr lang="en-US" sz="2400" b="1" dirty="0"/>
              <a:t> </a:t>
            </a:r>
            <a:r>
              <a:rPr lang="en-US" sz="2400" b="1" dirty="0" err="1"/>
              <a:t>veri</a:t>
            </a:r>
            <a:r>
              <a:rPr lang="en-US" sz="2400" b="1" dirty="0"/>
              <a:t> </a:t>
            </a:r>
            <a:r>
              <a:rPr lang="en-US" sz="2400" b="1" dirty="0" err="1"/>
              <a:t>depolama</a:t>
            </a:r>
            <a:r>
              <a:rPr lang="en-US" sz="2400" b="1" dirty="0"/>
              <a:t> </a:t>
            </a:r>
            <a:r>
              <a:rPr lang="en-US" sz="2400" b="1" dirty="0" err="1"/>
              <a:t>sistemi</a:t>
            </a:r>
            <a:r>
              <a:rPr lang="en-US" sz="2400" b="1" dirty="0"/>
              <a:t> </a:t>
            </a:r>
            <a:r>
              <a:rPr lang="en-US" sz="2400" b="1" dirty="0" err="1"/>
              <a:t>olan</a:t>
            </a:r>
            <a:r>
              <a:rPr lang="en-US" sz="2400" b="1" dirty="0"/>
              <a:t> MongoDB </a:t>
            </a:r>
            <a:r>
              <a:rPr lang="en-US" sz="2400" b="1" dirty="0" err="1"/>
              <a:t>veri</a:t>
            </a:r>
            <a:r>
              <a:rPr lang="en-US" sz="2400" b="1" dirty="0"/>
              <a:t> </a:t>
            </a:r>
            <a:r>
              <a:rPr lang="en-US" sz="2400" b="1" dirty="0" err="1"/>
              <a:t>tabanı</a:t>
            </a:r>
            <a:r>
              <a:rPr lang="en-US" sz="2400" b="1" dirty="0"/>
              <a:t> </a:t>
            </a:r>
            <a:r>
              <a:rPr lang="en-US" sz="2400" b="1" dirty="0" err="1"/>
              <a:t>sistemi</a:t>
            </a:r>
            <a:r>
              <a:rPr lang="en-US" sz="2400" b="1" dirty="0"/>
              <a:t> </a:t>
            </a:r>
            <a:r>
              <a:rPr lang="en-US" sz="2400" b="1" dirty="0" err="1"/>
              <a:t>kullanılmıştır</a:t>
            </a:r>
            <a:r>
              <a:rPr lang="en-US" sz="2400" b="1" dirty="0"/>
              <a:t>.</a:t>
            </a:r>
          </a:p>
          <a:p>
            <a:r>
              <a:rPr lang="en-US" sz="2400" b="1" dirty="0" err="1"/>
              <a:t>Yapılan</a:t>
            </a:r>
            <a:r>
              <a:rPr lang="en-US" sz="2400" b="1" dirty="0"/>
              <a:t> </a:t>
            </a:r>
            <a:r>
              <a:rPr lang="en-US" sz="2400" b="1" dirty="0" err="1"/>
              <a:t>çalışmada</a:t>
            </a:r>
            <a:r>
              <a:rPr lang="en-US" sz="2400" b="1" dirty="0"/>
              <a:t>;</a:t>
            </a:r>
            <a:r>
              <a:rPr lang="tr-TR" altLang="en-US" sz="2400" b="1" dirty="0"/>
              <a:t> </a:t>
            </a:r>
            <a:r>
              <a:rPr lang="en-US" sz="2400" b="1" dirty="0"/>
              <a:t>MySQL </a:t>
            </a:r>
            <a:r>
              <a:rPr lang="en-US" sz="2400" b="1" dirty="0" err="1"/>
              <a:t>ve</a:t>
            </a:r>
            <a:r>
              <a:rPr lang="en-US" sz="2400" b="1" dirty="0"/>
              <a:t> MongoDB </a:t>
            </a:r>
            <a:r>
              <a:rPr lang="en-US" sz="2400" b="1" dirty="0" err="1"/>
              <a:t>veri</a:t>
            </a:r>
            <a:r>
              <a:rPr lang="en-US" sz="2400" b="1" dirty="0"/>
              <a:t> </a:t>
            </a:r>
            <a:r>
              <a:rPr lang="en-US" sz="2400" b="1" dirty="0" err="1"/>
              <a:t>tabanı</a:t>
            </a:r>
            <a:r>
              <a:rPr lang="en-US" sz="2400" b="1" dirty="0"/>
              <a:t> </a:t>
            </a:r>
            <a:r>
              <a:rPr lang="en-US" sz="2400" b="1" dirty="0" err="1"/>
              <a:t>sistemlerinin</a:t>
            </a:r>
            <a:r>
              <a:rPr lang="en-US" sz="2400" b="1" dirty="0"/>
              <a:t> </a:t>
            </a:r>
            <a:r>
              <a:rPr lang="en-US" sz="2400" b="1" dirty="0" err="1"/>
              <a:t>performans</a:t>
            </a:r>
            <a:r>
              <a:rPr lang="en-US" sz="2400" b="1" dirty="0"/>
              <a:t> </a:t>
            </a:r>
            <a:r>
              <a:rPr lang="en-US" sz="2400" b="1" dirty="0" err="1"/>
              <a:t>ve</a:t>
            </a:r>
            <a:r>
              <a:rPr lang="en-US" sz="2400" b="1" dirty="0"/>
              <a:t> </a:t>
            </a:r>
            <a:r>
              <a:rPr lang="en-US" sz="2400" b="1" dirty="0" err="1"/>
              <a:t>yatay</a:t>
            </a:r>
            <a:r>
              <a:rPr lang="en-US" sz="2400" b="1" dirty="0"/>
              <a:t> </a:t>
            </a:r>
            <a:r>
              <a:rPr lang="en-US" sz="2400" b="1" dirty="0" err="1"/>
              <a:t>ölçeklenebilirlik</a:t>
            </a:r>
            <a:r>
              <a:rPr lang="en-US" sz="2400" b="1" dirty="0"/>
              <a:t> </a:t>
            </a:r>
            <a:r>
              <a:rPr lang="en-US" sz="2400" b="1" dirty="0" err="1"/>
              <a:t>incelemesi</a:t>
            </a:r>
            <a:r>
              <a:rPr lang="en-US" sz="2400" b="1" dirty="0"/>
              <a:t> </a:t>
            </a:r>
            <a:r>
              <a:rPr lang="en-US" sz="2400" b="1" dirty="0" err="1"/>
              <a:t>için</a:t>
            </a:r>
            <a:r>
              <a:rPr lang="en-US" sz="2400" b="1" dirty="0"/>
              <a:t> </a:t>
            </a:r>
            <a:r>
              <a:rPr lang="en-US" sz="2400" b="1" dirty="0" err="1"/>
              <a:t>aşağıdaki</a:t>
            </a:r>
            <a:r>
              <a:rPr lang="en-US" sz="2400" b="1" dirty="0"/>
              <a:t> </a:t>
            </a:r>
            <a:r>
              <a:rPr lang="en-US" sz="2400" b="1" dirty="0" err="1"/>
              <a:t>işlemlerin</a:t>
            </a:r>
            <a:r>
              <a:rPr lang="en-US" sz="2400" b="1" dirty="0"/>
              <a:t> </a:t>
            </a:r>
            <a:r>
              <a:rPr lang="en-US" sz="2400" b="1" dirty="0" err="1"/>
              <a:t>uygulanması</a:t>
            </a:r>
            <a:r>
              <a:rPr lang="en-US" sz="2400" b="1" dirty="0"/>
              <a:t> </a:t>
            </a:r>
            <a:r>
              <a:rPr lang="en-US" sz="2400" b="1" dirty="0" err="1"/>
              <a:t>ve</a:t>
            </a:r>
            <a:r>
              <a:rPr lang="en-US" sz="2400" b="1" dirty="0"/>
              <a:t> </a:t>
            </a:r>
            <a:r>
              <a:rPr lang="en-US" sz="2400" b="1" dirty="0" err="1"/>
              <a:t>sonuçlarının</a:t>
            </a:r>
            <a:r>
              <a:rPr lang="en-US" sz="2400" b="1" dirty="0"/>
              <a:t> </a:t>
            </a:r>
            <a:r>
              <a:rPr lang="en-US" sz="2400" b="1" dirty="0" err="1"/>
              <a:t>ortaya</a:t>
            </a:r>
            <a:r>
              <a:rPr lang="en-US" sz="2400" b="1" dirty="0"/>
              <a:t> </a:t>
            </a:r>
            <a:r>
              <a:rPr lang="en-US" sz="2400" b="1" dirty="0" err="1"/>
              <a:t>çıkarılması</a:t>
            </a:r>
            <a:r>
              <a:rPr lang="en-US" sz="2400" b="1" dirty="0"/>
              <a:t> </a:t>
            </a:r>
            <a:r>
              <a:rPr lang="en-US" sz="2400" b="1" dirty="0" err="1"/>
              <a:t>hedeflenmiştir</a:t>
            </a:r>
            <a:r>
              <a:rPr lang="en-US" sz="2400" b="1" dirty="0"/>
              <a:t>.</a:t>
            </a:r>
            <a:endParaRPr lang="en-US" sz="2400" b="1" dirty="0"/>
          </a:p>
        </p:txBody>
      </p:sp>
    </p:spTree>
    <p:extLst>
      <p:ext uri="{BB962C8B-B14F-4D97-AF65-F5344CB8AC3E}">
        <p14:creationId xmlns:p14="http://schemas.microsoft.com/office/powerpoint/2010/main" val="23448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276957"/>
            <a:ext cx="10131425" cy="665285"/>
          </a:xfrm>
        </p:spPr>
        <p:txBody>
          <a:bodyPr/>
          <a:lstStyle/>
          <a:p>
            <a:endParaRPr lang="tr-TR" dirty="0"/>
          </a:p>
        </p:txBody>
      </p:sp>
      <p:pic>
        <p:nvPicPr>
          <p:cNvPr id="4" name="İçerik Yer Tutucusu 3"/>
          <p:cNvPicPr>
            <a:picLocks noGrp="1" noChangeAspect="1"/>
          </p:cNvPicPr>
          <p:nvPr>
            <p:ph idx="1"/>
          </p:nvPr>
        </p:nvPicPr>
        <p:blipFill>
          <a:blip r:embed="rId2"/>
          <a:stretch>
            <a:fillRect/>
          </a:stretch>
        </p:blipFill>
        <p:spPr>
          <a:xfrm>
            <a:off x="494811" y="1668706"/>
            <a:ext cx="5572125" cy="4019550"/>
          </a:xfrm>
          <a:prstGeom prst="rect">
            <a:avLst/>
          </a:prstGeom>
        </p:spPr>
      </p:pic>
      <p:pic>
        <p:nvPicPr>
          <p:cNvPr id="5" name="Resim 4"/>
          <p:cNvPicPr>
            <a:picLocks noChangeAspect="1"/>
          </p:cNvPicPr>
          <p:nvPr/>
        </p:nvPicPr>
        <p:blipFill>
          <a:blip r:embed="rId3"/>
          <a:stretch>
            <a:fillRect/>
          </a:stretch>
        </p:blipFill>
        <p:spPr>
          <a:xfrm>
            <a:off x="6445494" y="1306572"/>
            <a:ext cx="5219095" cy="4743817"/>
          </a:xfrm>
          <a:prstGeom prst="rect">
            <a:avLst/>
          </a:prstGeom>
        </p:spPr>
      </p:pic>
    </p:spTree>
    <p:extLst>
      <p:ext uri="{BB962C8B-B14F-4D97-AF65-F5344CB8AC3E}">
        <p14:creationId xmlns:p14="http://schemas.microsoft.com/office/powerpoint/2010/main" val="261012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71501" y="0"/>
            <a:ext cx="10131425" cy="427892"/>
          </a:xfrm>
        </p:spPr>
        <p:txBody>
          <a:bodyPr>
            <a:normAutofit fontScale="90000"/>
          </a:bodyPr>
          <a:lstStyle/>
          <a:p>
            <a:endParaRPr lang="tr-TR" dirty="0"/>
          </a:p>
        </p:txBody>
      </p:sp>
      <p:sp>
        <p:nvSpPr>
          <p:cNvPr id="3" name="İçerik Yer Tutucusu 2"/>
          <p:cNvSpPr>
            <a:spLocks noGrp="1"/>
          </p:cNvSpPr>
          <p:nvPr>
            <p:ph idx="1"/>
          </p:nvPr>
        </p:nvSpPr>
        <p:spPr>
          <a:xfrm>
            <a:off x="685801" y="1143000"/>
            <a:ext cx="10146322" cy="4648200"/>
          </a:xfrm>
        </p:spPr>
        <p:txBody>
          <a:bodyPr>
            <a:normAutofit lnSpcReduction="10000"/>
          </a:bodyPr>
          <a:lstStyle/>
          <a:p>
            <a:r>
              <a:rPr lang="tr-TR" sz="2400" b="1" dirty="0"/>
              <a:t>Veri Tabanı Sorguları: </a:t>
            </a:r>
            <a:r>
              <a:rPr lang="tr-TR" sz="2400" b="1" dirty="0" smtClean="0"/>
              <a:t>Birinci </a:t>
            </a:r>
            <a:r>
              <a:rPr lang="tr-TR" sz="2400" b="1" dirty="0"/>
              <a:t>sorgu için sadece “SELECT” deyimi içeren basit bir </a:t>
            </a:r>
            <a:r>
              <a:rPr lang="tr-TR" sz="2400" b="1" dirty="0" smtClean="0"/>
              <a:t>sorgu, İkinci </a:t>
            </a:r>
            <a:r>
              <a:rPr lang="tr-TR" sz="2400" b="1" dirty="0"/>
              <a:t>sorgu için daha karmaşık “INNER JOIN” deyimi içeren bir sorgu hazırlanmıştır. Üçüncü sorgu için ise “SELECT” ile birlikte iç içe “JOIN”, “INNER JOIN” ve “WHERE” deyimi içeren detaylı karmaşık bir sorgu hazırlanmıştır</a:t>
            </a:r>
            <a:r>
              <a:rPr lang="tr-TR" sz="2400" b="1" dirty="0" smtClean="0"/>
              <a:t>.</a:t>
            </a:r>
            <a:endParaRPr lang="tr-TR" sz="2400" b="1" dirty="0"/>
          </a:p>
          <a:p>
            <a:r>
              <a:rPr lang="tr-TR" sz="2400" dirty="0"/>
              <a:t>Sorgu 1: </a:t>
            </a:r>
            <a:r>
              <a:rPr lang="tr-TR" sz="2400" dirty="0" smtClean="0"/>
              <a:t>Basit</a:t>
            </a:r>
          </a:p>
          <a:p>
            <a:r>
              <a:rPr lang="tr-TR" sz="2400" dirty="0"/>
              <a:t>Sorgu 2: </a:t>
            </a:r>
            <a:r>
              <a:rPr lang="tr-TR" sz="2400" dirty="0" smtClean="0"/>
              <a:t>Karmaşık</a:t>
            </a:r>
          </a:p>
          <a:p>
            <a:endParaRPr lang="tr-TR" sz="2400" b="1" dirty="0" smtClean="0"/>
          </a:p>
          <a:p>
            <a:endParaRPr lang="tr-TR" sz="2400" b="1" dirty="0" smtClean="0"/>
          </a:p>
          <a:p>
            <a:pPr marL="0" indent="0">
              <a:buNone/>
            </a:pPr>
            <a:endParaRPr lang="tr-TR" sz="2400" b="1" dirty="0"/>
          </a:p>
          <a:p>
            <a:r>
              <a:rPr lang="tr-TR" sz="2400" dirty="0"/>
              <a:t>Sorgu 3: Detaylı ve </a:t>
            </a:r>
            <a:r>
              <a:rPr lang="tr-TR" sz="2400" dirty="0" smtClean="0"/>
              <a:t>karmaşık</a:t>
            </a:r>
          </a:p>
          <a:p>
            <a:endParaRPr lang="tr-TR" sz="2400" b="1" dirty="0"/>
          </a:p>
          <a:p>
            <a:endParaRPr lang="tr-TR" sz="2400" b="1" dirty="0"/>
          </a:p>
        </p:txBody>
      </p:sp>
      <p:pic>
        <p:nvPicPr>
          <p:cNvPr id="5" name="Resim 4"/>
          <p:cNvPicPr>
            <a:picLocks noChangeAspect="1"/>
          </p:cNvPicPr>
          <p:nvPr/>
        </p:nvPicPr>
        <p:blipFill>
          <a:blip r:embed="rId2"/>
          <a:stretch>
            <a:fillRect/>
          </a:stretch>
        </p:blipFill>
        <p:spPr>
          <a:xfrm>
            <a:off x="4906471" y="2324558"/>
            <a:ext cx="5419725" cy="504825"/>
          </a:xfrm>
          <a:prstGeom prst="rect">
            <a:avLst/>
          </a:prstGeom>
        </p:spPr>
      </p:pic>
      <p:pic>
        <p:nvPicPr>
          <p:cNvPr id="6" name="Resim 5"/>
          <p:cNvPicPr>
            <a:picLocks noChangeAspect="1"/>
          </p:cNvPicPr>
          <p:nvPr/>
        </p:nvPicPr>
        <p:blipFill>
          <a:blip r:embed="rId3"/>
          <a:stretch>
            <a:fillRect/>
          </a:stretch>
        </p:blipFill>
        <p:spPr>
          <a:xfrm>
            <a:off x="4906471" y="2890609"/>
            <a:ext cx="5438775" cy="781966"/>
          </a:xfrm>
          <a:prstGeom prst="rect">
            <a:avLst/>
          </a:prstGeom>
        </p:spPr>
      </p:pic>
      <p:pic>
        <p:nvPicPr>
          <p:cNvPr id="7" name="Resim 6"/>
          <p:cNvPicPr>
            <a:picLocks noChangeAspect="1"/>
          </p:cNvPicPr>
          <p:nvPr/>
        </p:nvPicPr>
        <p:blipFill>
          <a:blip r:embed="rId4"/>
          <a:stretch>
            <a:fillRect/>
          </a:stretch>
        </p:blipFill>
        <p:spPr>
          <a:xfrm>
            <a:off x="4906471" y="3917890"/>
            <a:ext cx="5457825" cy="2305050"/>
          </a:xfrm>
          <a:prstGeom prst="rect">
            <a:avLst/>
          </a:prstGeom>
        </p:spPr>
      </p:pic>
    </p:spTree>
    <p:extLst>
      <p:ext uri="{BB962C8B-B14F-4D97-AF65-F5344CB8AC3E}">
        <p14:creationId xmlns:p14="http://schemas.microsoft.com/office/powerpoint/2010/main" val="259316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6138" y="609600"/>
            <a:ext cx="10061088" cy="973015"/>
          </a:xfrm>
        </p:spPr>
        <p:txBody>
          <a:bodyPr>
            <a:normAutofit/>
          </a:bodyPr>
          <a:lstStyle/>
          <a:p>
            <a:r>
              <a:rPr lang="tr-TR" sz="4400" b="1" dirty="0" smtClean="0"/>
              <a:t>GİRİŞ</a:t>
            </a:r>
            <a:endParaRPr lang="tr-TR" sz="4400" b="1" dirty="0"/>
          </a:p>
        </p:txBody>
      </p:sp>
      <p:sp>
        <p:nvSpPr>
          <p:cNvPr id="3" name="İçerik Yer Tutucusu 2"/>
          <p:cNvSpPr>
            <a:spLocks noGrp="1"/>
          </p:cNvSpPr>
          <p:nvPr>
            <p:ph idx="1"/>
          </p:nvPr>
        </p:nvSpPr>
        <p:spPr>
          <a:xfrm>
            <a:off x="729764" y="2453054"/>
            <a:ext cx="10131425" cy="2329962"/>
          </a:xfrm>
        </p:spPr>
        <p:txBody>
          <a:bodyPr>
            <a:noAutofit/>
          </a:bodyPr>
          <a:lstStyle/>
          <a:p>
            <a:pPr marL="0" indent="0">
              <a:buNone/>
            </a:pPr>
            <a:r>
              <a:rPr lang="tr-TR" sz="2400" b="1" dirty="0" smtClean="0"/>
              <a:t>Bilgisayar </a:t>
            </a:r>
            <a:r>
              <a:rPr lang="tr-TR" sz="2400" b="1" dirty="0"/>
              <a:t>ve iletişim teknolojilerindeki hızlı gelişim, organizasyonları çeşitli çözümler üretmeye </a:t>
            </a:r>
            <a:r>
              <a:rPr lang="tr-TR" sz="2400" b="1" dirty="0" smtClean="0"/>
              <a:t>zorlamaktadır </a:t>
            </a:r>
            <a:r>
              <a:rPr lang="tr-TR" sz="2400" b="1" dirty="0"/>
              <a:t>ve bilgiyi daha hızlı erişilebilir kılan bir ana faktör haline </a:t>
            </a:r>
            <a:r>
              <a:rPr lang="tr-TR" sz="2400" b="1" dirty="0" smtClean="0"/>
              <a:t>getirmiştir. </a:t>
            </a:r>
            <a:r>
              <a:rPr lang="tr-TR" sz="2400" b="1" dirty="0"/>
              <a:t>Bu </a:t>
            </a:r>
            <a:r>
              <a:rPr lang="tr-TR" sz="2400" b="1" dirty="0" smtClean="0"/>
              <a:t>değişim ve gelişim, </a:t>
            </a:r>
            <a:r>
              <a:rPr lang="tr-TR" sz="2400" b="1" dirty="0"/>
              <a:t>veri tabanlarının kullanımını zorunlu </a:t>
            </a:r>
            <a:r>
              <a:rPr lang="tr-TR" sz="2400" b="1" dirty="0" smtClean="0"/>
              <a:t>hale getirmiş </a:t>
            </a:r>
            <a:r>
              <a:rPr lang="tr-TR" sz="2400" b="1" dirty="0"/>
              <a:t>ve veri modelleme ve depolama ihtiyacını ortaya </a:t>
            </a:r>
            <a:r>
              <a:rPr lang="tr-TR" sz="2400" b="1" dirty="0" err="1" smtClean="0"/>
              <a:t>çıkarmştır</a:t>
            </a:r>
            <a:r>
              <a:rPr lang="tr-TR" sz="2400" b="1" dirty="0" smtClean="0"/>
              <a:t>. </a:t>
            </a:r>
            <a:r>
              <a:rPr lang="tr-TR" sz="2400" b="1" dirty="0"/>
              <a:t>Verinin büyüklüğü, miktarı ve karmaşıklığı gibi etkenlere bağlı olarak farklı veri modelleme, veri depolama ve sorgulama yöntemleri geliştirilmiştir</a:t>
            </a:r>
            <a:r>
              <a:rPr lang="tr-TR" sz="2400" b="1" dirty="0" smtClean="0"/>
              <a:t>. Bu kapsamda</a:t>
            </a:r>
            <a:r>
              <a:rPr lang="tr-TR" sz="2400" dirty="0" smtClean="0"/>
              <a:t> </a:t>
            </a:r>
            <a:r>
              <a:rPr lang="tr-TR" sz="2400" b="1" dirty="0" smtClean="0"/>
              <a:t>İlişkisel </a:t>
            </a:r>
            <a:r>
              <a:rPr lang="tr-TR" sz="2400" b="1" dirty="0"/>
              <a:t>ve ilişkisel olmayan veri tabanı yönetim sistemleri arasındaki mimari performans detaylı olarak incelenmiştir.</a:t>
            </a:r>
          </a:p>
        </p:txBody>
      </p:sp>
    </p:spTree>
    <p:extLst>
      <p:ext uri="{BB962C8B-B14F-4D97-AF65-F5344CB8AC3E}">
        <p14:creationId xmlns:p14="http://schemas.microsoft.com/office/powerpoint/2010/main" val="4216968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1"/>
            <a:ext cx="10131425" cy="313592"/>
          </a:xfrm>
        </p:spPr>
        <p:txBody>
          <a:bodyPr>
            <a:normAutofit fontScale="90000"/>
          </a:bodyPr>
          <a:lstStyle/>
          <a:p>
            <a:endParaRPr lang="tr-TR" dirty="0"/>
          </a:p>
        </p:txBody>
      </p:sp>
      <p:sp>
        <p:nvSpPr>
          <p:cNvPr id="3" name="İçerik Yer Tutucusu 2"/>
          <p:cNvSpPr>
            <a:spLocks noGrp="1"/>
          </p:cNvSpPr>
          <p:nvPr>
            <p:ph idx="1"/>
          </p:nvPr>
        </p:nvSpPr>
        <p:spPr>
          <a:xfrm>
            <a:off x="606669" y="342901"/>
            <a:ext cx="10210557" cy="5448300"/>
          </a:xfrm>
        </p:spPr>
        <p:txBody>
          <a:bodyPr>
            <a:normAutofit/>
          </a:bodyPr>
          <a:lstStyle/>
          <a:p>
            <a:pPr marL="0" indent="0">
              <a:buNone/>
            </a:pPr>
            <a:r>
              <a:rPr lang="en-US" sz="2400" dirty="0"/>
              <a:t>Ölçümler: </a:t>
            </a:r>
            <a:r>
              <a:rPr lang="tr-TR" sz="2400" dirty="0" smtClean="0"/>
              <a:t>Öncelikle </a:t>
            </a:r>
            <a:r>
              <a:rPr lang="en-US" sz="2400" dirty="0" smtClean="0"/>
              <a:t>zaman </a:t>
            </a:r>
            <a:r>
              <a:rPr lang="en-US" sz="2400" dirty="0" err="1" smtClean="0"/>
              <a:t>kavramı</a:t>
            </a:r>
            <a:r>
              <a:rPr lang="tr-TR" sz="2400" dirty="0" err="1" smtClean="0"/>
              <a:t>nın</a:t>
            </a:r>
            <a:r>
              <a:rPr lang="en-US" sz="2400" dirty="0" smtClean="0"/>
              <a:t> </a:t>
            </a:r>
            <a:r>
              <a:rPr lang="en-US" sz="2400" dirty="0" err="1"/>
              <a:t>ön</a:t>
            </a:r>
            <a:r>
              <a:rPr lang="en-US" sz="2400" dirty="0"/>
              <a:t> </a:t>
            </a:r>
            <a:r>
              <a:rPr lang="en-US" sz="2400" dirty="0" err="1"/>
              <a:t>planda</a:t>
            </a:r>
            <a:r>
              <a:rPr lang="en-US" sz="2400" dirty="0"/>
              <a:t> </a:t>
            </a:r>
            <a:r>
              <a:rPr lang="en-US" sz="2400" dirty="0" err="1"/>
              <a:t>tutulması</a:t>
            </a:r>
            <a:r>
              <a:rPr lang="en-US" sz="2400" dirty="0"/>
              <a:t> </a:t>
            </a:r>
            <a:r>
              <a:rPr lang="en-US" sz="2400" dirty="0" err="1"/>
              <a:t>hedeflenmiştir</a:t>
            </a:r>
            <a:r>
              <a:rPr lang="en-US" sz="2400" dirty="0" smtClean="0"/>
              <a:t>.</a:t>
            </a:r>
            <a:r>
              <a:rPr lang="tr-TR" sz="2400" dirty="0" smtClean="0"/>
              <a:t> Bunu için üç yöntem kullanılmıştır.</a:t>
            </a:r>
          </a:p>
          <a:p>
            <a:pPr marL="0" indent="0">
              <a:buNone/>
            </a:pPr>
            <a:endParaRPr lang="tr-TR" sz="2400" dirty="0" smtClean="0"/>
          </a:p>
          <a:p>
            <a:pPr marL="0" indent="0">
              <a:buNone/>
            </a:pPr>
            <a:r>
              <a:rPr lang="tr-TR" sz="2400" dirty="0"/>
              <a:t>Birinci yöntem; </a:t>
            </a:r>
            <a:r>
              <a:rPr lang="tr-TR" sz="2400" dirty="0" err="1"/>
              <a:t>Clock</a:t>
            </a:r>
            <a:r>
              <a:rPr lang="tr-TR" sz="2400" dirty="0"/>
              <a:t>() fonksiyonu kullanımı </a:t>
            </a:r>
            <a:endParaRPr lang="tr-TR" sz="2400" dirty="0" smtClean="0"/>
          </a:p>
          <a:p>
            <a:pPr marL="0" indent="0">
              <a:buNone/>
            </a:pPr>
            <a:r>
              <a:rPr lang="tr-TR" sz="2400" dirty="0" smtClean="0"/>
              <a:t>İkinci </a:t>
            </a:r>
            <a:r>
              <a:rPr lang="tr-TR" sz="2400" dirty="0"/>
              <a:t>yöntem; </a:t>
            </a:r>
            <a:r>
              <a:rPr lang="tr-TR" sz="2400" dirty="0" err="1" smtClean="0"/>
              <a:t>Gettimeofday</a:t>
            </a:r>
            <a:r>
              <a:rPr lang="tr-TR" sz="2400" dirty="0"/>
              <a:t>() fonksiyonu </a:t>
            </a:r>
            <a:r>
              <a:rPr lang="tr-TR" sz="2400" dirty="0" smtClean="0"/>
              <a:t>kullanımı </a:t>
            </a:r>
          </a:p>
          <a:p>
            <a:pPr marL="0" indent="0">
              <a:buNone/>
            </a:pPr>
            <a:r>
              <a:rPr lang="tr-TR" sz="2400" dirty="0" smtClean="0"/>
              <a:t>Üçüncü </a:t>
            </a:r>
            <a:r>
              <a:rPr lang="tr-TR" sz="2400" dirty="0"/>
              <a:t>yöntem; </a:t>
            </a:r>
            <a:r>
              <a:rPr lang="tr-TR" sz="2400" dirty="0" err="1"/>
              <a:t>Slow</a:t>
            </a:r>
            <a:r>
              <a:rPr lang="tr-TR" sz="2400" dirty="0"/>
              <a:t> Query </a:t>
            </a:r>
            <a:r>
              <a:rPr lang="tr-TR" sz="2400" dirty="0" err="1"/>
              <a:t>Log</a:t>
            </a:r>
            <a:r>
              <a:rPr lang="tr-TR" sz="2400" dirty="0"/>
              <a:t> (Yavaş sorgu kaydı) olarak adlandırılmaktadır</a:t>
            </a:r>
            <a:r>
              <a:rPr lang="tr-TR" sz="2400" dirty="0" smtClean="0"/>
              <a:t>.</a:t>
            </a:r>
            <a:endParaRPr lang="en-US" sz="2400" dirty="0"/>
          </a:p>
        </p:txBody>
      </p:sp>
    </p:spTree>
    <p:extLst>
      <p:ext uri="{BB962C8B-B14F-4D97-AF65-F5344CB8AC3E}">
        <p14:creationId xmlns:p14="http://schemas.microsoft.com/office/powerpoint/2010/main" val="3108053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0"/>
            <a:ext cx="10131425" cy="454269"/>
          </a:xfrm>
        </p:spPr>
        <p:txBody>
          <a:bodyPr>
            <a:normAutofit fontScale="90000"/>
          </a:bodyPr>
          <a:lstStyle/>
          <a:p>
            <a:endParaRPr lang="tr-TR" dirty="0"/>
          </a:p>
        </p:txBody>
      </p:sp>
      <p:sp>
        <p:nvSpPr>
          <p:cNvPr id="3" name="İçerik Yer Tutucusu 2"/>
          <p:cNvSpPr>
            <a:spLocks noGrp="1"/>
          </p:cNvSpPr>
          <p:nvPr>
            <p:ph idx="1"/>
          </p:nvPr>
        </p:nvSpPr>
        <p:spPr>
          <a:xfrm>
            <a:off x="685801" y="1266093"/>
            <a:ext cx="10131425" cy="4525108"/>
          </a:xfrm>
        </p:spPr>
        <p:txBody>
          <a:bodyPr>
            <a:normAutofit/>
          </a:bodyPr>
          <a:lstStyle/>
          <a:p>
            <a:pPr marL="0" indent="0">
              <a:buNone/>
            </a:pPr>
            <a:r>
              <a:rPr lang="en-US" sz="2400" dirty="0"/>
              <a:t>Ölçüm </a:t>
            </a:r>
            <a:r>
              <a:rPr lang="en-US" sz="2400" dirty="0" err="1"/>
              <a:t>Metrikleri</a:t>
            </a:r>
            <a:r>
              <a:rPr lang="en-US" sz="2400" dirty="0"/>
              <a:t>:  </a:t>
            </a:r>
            <a:r>
              <a:rPr lang="en-US" sz="2400" dirty="0" err="1"/>
              <a:t>performansı</a:t>
            </a:r>
            <a:r>
              <a:rPr lang="tr-TR" altLang="en-US" sz="2400" dirty="0"/>
              <a:t> </a:t>
            </a:r>
            <a:r>
              <a:rPr lang="en-US" sz="2400" dirty="0" err="1"/>
              <a:t>ölçmek</a:t>
            </a:r>
            <a:r>
              <a:rPr lang="en-US" sz="2400" dirty="0"/>
              <a:t> </a:t>
            </a:r>
            <a:r>
              <a:rPr lang="en-US" sz="2400" dirty="0" err="1"/>
              <a:t>için</a:t>
            </a:r>
            <a:r>
              <a:rPr lang="en-US" sz="2400" dirty="0"/>
              <a:t> </a:t>
            </a:r>
            <a:r>
              <a:rPr lang="en-US" sz="2400" dirty="0" err="1"/>
              <a:t>ortak</a:t>
            </a:r>
            <a:r>
              <a:rPr lang="en-US" sz="2400" dirty="0"/>
              <a:t> </a:t>
            </a:r>
            <a:r>
              <a:rPr lang="en-US" sz="2400" dirty="0" err="1"/>
              <a:t>bir</a:t>
            </a:r>
            <a:r>
              <a:rPr lang="en-US" sz="2400" dirty="0"/>
              <a:t> </a:t>
            </a:r>
            <a:r>
              <a:rPr lang="en-US" sz="2400" dirty="0" err="1"/>
              <a:t>metrik</a:t>
            </a:r>
            <a:r>
              <a:rPr lang="en-US" sz="2400" dirty="0"/>
              <a:t> </a:t>
            </a:r>
            <a:r>
              <a:rPr lang="en-US" sz="2400" dirty="0" err="1"/>
              <a:t>gereklidir</a:t>
            </a:r>
            <a:r>
              <a:rPr lang="en-US" sz="2400" dirty="0"/>
              <a:t>.</a:t>
            </a:r>
          </a:p>
          <a:p>
            <a:pPr marL="0" indent="0">
              <a:buNone/>
            </a:pPr>
            <a:r>
              <a:rPr lang="en-US" sz="2400" dirty="0" err="1"/>
              <a:t>Analiz</a:t>
            </a:r>
            <a:r>
              <a:rPr lang="en-US" sz="2400" dirty="0"/>
              <a:t> </a:t>
            </a:r>
            <a:r>
              <a:rPr lang="en-US" sz="2400" dirty="0" err="1"/>
              <a:t>ve</a:t>
            </a:r>
            <a:r>
              <a:rPr lang="en-US" sz="2400" dirty="0"/>
              <a:t> </a:t>
            </a:r>
            <a:r>
              <a:rPr lang="en-US" sz="2400" dirty="0" err="1"/>
              <a:t>sonuçlar:veri</a:t>
            </a:r>
            <a:r>
              <a:rPr lang="tr-TR" altLang="en-US" sz="2400" dirty="0"/>
              <a:t> </a:t>
            </a:r>
            <a:r>
              <a:rPr lang="en-US" sz="2400" dirty="0" err="1"/>
              <a:t>tabanlarının</a:t>
            </a:r>
            <a:r>
              <a:rPr lang="en-US" sz="2400" dirty="0"/>
              <a:t> </a:t>
            </a:r>
            <a:r>
              <a:rPr lang="en-US" sz="2400" dirty="0" err="1"/>
              <a:t>farklı</a:t>
            </a:r>
            <a:r>
              <a:rPr lang="en-US" sz="2400" dirty="0"/>
              <a:t> </a:t>
            </a:r>
            <a:r>
              <a:rPr lang="en-US" sz="2400" dirty="0" err="1"/>
              <a:t>sorgu</a:t>
            </a:r>
            <a:r>
              <a:rPr lang="en-US" sz="2400" dirty="0"/>
              <a:t> </a:t>
            </a:r>
            <a:r>
              <a:rPr lang="en-US" sz="2400" dirty="0" err="1"/>
              <a:t>türlerine</a:t>
            </a:r>
            <a:r>
              <a:rPr lang="en-US" sz="2400" dirty="0"/>
              <a:t> </a:t>
            </a:r>
            <a:r>
              <a:rPr lang="en-US" sz="2400" dirty="0" err="1"/>
              <a:t>göre</a:t>
            </a:r>
            <a:r>
              <a:rPr lang="en-US" sz="2400" dirty="0"/>
              <a:t> </a:t>
            </a:r>
            <a:r>
              <a:rPr lang="en-US" sz="2400" dirty="0" err="1"/>
              <a:t>nasıl</a:t>
            </a:r>
            <a:r>
              <a:rPr lang="en-US" sz="2400" dirty="0"/>
              <a:t> </a:t>
            </a:r>
            <a:r>
              <a:rPr lang="en-US" sz="2400" dirty="0" err="1"/>
              <a:t>yanıt</a:t>
            </a:r>
            <a:r>
              <a:rPr lang="en-US" sz="2400" dirty="0"/>
              <a:t> </a:t>
            </a:r>
            <a:r>
              <a:rPr lang="en-US" sz="2400" dirty="0" err="1"/>
              <a:t>verdiği</a:t>
            </a:r>
            <a:r>
              <a:rPr lang="en-US" sz="2400" dirty="0"/>
              <a:t> hem </a:t>
            </a:r>
            <a:r>
              <a:rPr lang="en-US" sz="2400" dirty="0" err="1"/>
              <a:t>okuma</a:t>
            </a:r>
            <a:r>
              <a:rPr lang="en-US" sz="2400" dirty="0"/>
              <a:t> hem </a:t>
            </a:r>
            <a:r>
              <a:rPr lang="en-US" sz="2400" dirty="0" err="1"/>
              <a:t>yazma</a:t>
            </a:r>
            <a:r>
              <a:rPr lang="en-US" sz="2400" dirty="0"/>
              <a:t> </a:t>
            </a:r>
            <a:r>
              <a:rPr lang="en-US" sz="2400" dirty="0" err="1"/>
              <a:t>ile</a:t>
            </a:r>
            <a:r>
              <a:rPr lang="en-US" sz="2400" dirty="0"/>
              <a:t> </a:t>
            </a:r>
            <a:r>
              <a:rPr lang="en-US" sz="2400" dirty="0" err="1"/>
              <a:t>analiz</a:t>
            </a:r>
            <a:r>
              <a:rPr lang="en-US" sz="2400" dirty="0"/>
              <a:t> </a:t>
            </a:r>
            <a:r>
              <a:rPr lang="en-US" sz="2400" dirty="0" err="1"/>
              <a:t>edilen</a:t>
            </a:r>
            <a:r>
              <a:rPr lang="en-US" sz="2400" dirty="0"/>
              <a:t> </a:t>
            </a:r>
            <a:r>
              <a:rPr lang="en-US" sz="2400" dirty="0" err="1"/>
              <a:t>sorguların</a:t>
            </a:r>
            <a:r>
              <a:rPr lang="en-US" sz="2400" dirty="0"/>
              <a:t> </a:t>
            </a:r>
            <a:r>
              <a:rPr lang="en-US" sz="2400" dirty="0" err="1"/>
              <a:t>toplam</a:t>
            </a:r>
            <a:r>
              <a:rPr lang="en-US" sz="2400" dirty="0"/>
              <a:t> </a:t>
            </a:r>
            <a:r>
              <a:rPr lang="en-US" sz="2400" dirty="0" err="1"/>
              <a:t>sayısı</a:t>
            </a:r>
            <a:r>
              <a:rPr lang="en-US" sz="2400" dirty="0"/>
              <a:t> </a:t>
            </a:r>
            <a:r>
              <a:rPr lang="en-US" sz="2400" dirty="0" err="1"/>
              <a:t>ve</a:t>
            </a:r>
            <a:r>
              <a:rPr lang="en-US" sz="2400" dirty="0"/>
              <a:t> </a:t>
            </a:r>
            <a:r>
              <a:rPr lang="en-US" sz="2400" dirty="0" err="1"/>
              <a:t>sonuçları</a:t>
            </a:r>
            <a:r>
              <a:rPr lang="en-US" sz="2400" dirty="0"/>
              <a:t> </a:t>
            </a:r>
            <a:r>
              <a:rPr lang="en-US" sz="2400" dirty="0" err="1"/>
              <a:t>şekillerle</a:t>
            </a:r>
            <a:r>
              <a:rPr lang="en-US" sz="2400" dirty="0"/>
              <a:t> </a:t>
            </a:r>
            <a:r>
              <a:rPr lang="en-US" sz="2400" dirty="0" err="1"/>
              <a:t>gösterilmiştir</a:t>
            </a:r>
            <a:r>
              <a:rPr lang="en-US" sz="2400" dirty="0"/>
              <a:t>.</a:t>
            </a:r>
          </a:p>
          <a:p>
            <a:pPr marL="0" indent="0">
              <a:buNone/>
            </a:pPr>
            <a:r>
              <a:rPr lang="tr-TR" altLang="en-US" sz="2400" dirty="0"/>
              <a:t>V</a:t>
            </a:r>
            <a:r>
              <a:rPr lang="en-US" sz="2400" dirty="0" err="1"/>
              <a:t>eri</a:t>
            </a:r>
            <a:r>
              <a:rPr lang="en-US" sz="2400" dirty="0"/>
              <a:t> </a:t>
            </a:r>
            <a:r>
              <a:rPr lang="en-US" sz="2400" dirty="0" err="1"/>
              <a:t>tabanlarının</a:t>
            </a:r>
            <a:r>
              <a:rPr lang="en-US" sz="2400" dirty="0"/>
              <a:t> </a:t>
            </a:r>
            <a:r>
              <a:rPr lang="en-US" sz="2400" dirty="0" err="1"/>
              <a:t>detaylı</a:t>
            </a:r>
            <a:r>
              <a:rPr lang="en-US" sz="2400" dirty="0"/>
              <a:t> </a:t>
            </a:r>
            <a:r>
              <a:rPr lang="en-US" sz="2400" dirty="0" err="1"/>
              <a:t>olarak</a:t>
            </a:r>
            <a:r>
              <a:rPr lang="en-US" sz="2400" dirty="0"/>
              <a:t> </a:t>
            </a:r>
            <a:r>
              <a:rPr lang="en-US" sz="2400" dirty="0" err="1"/>
              <a:t>karşılaştırılabilmesi</a:t>
            </a:r>
            <a:r>
              <a:rPr lang="en-US" sz="2400" dirty="0"/>
              <a:t> </a:t>
            </a:r>
            <a:r>
              <a:rPr lang="en-US" sz="2400" dirty="0" err="1"/>
              <a:t>için</a:t>
            </a:r>
            <a:r>
              <a:rPr lang="en-US" sz="2400" dirty="0"/>
              <a:t> </a:t>
            </a:r>
            <a:r>
              <a:rPr lang="en-US" sz="2400" dirty="0" err="1"/>
              <a:t>çok</a:t>
            </a:r>
            <a:r>
              <a:rPr lang="en-US" sz="2400" dirty="0"/>
              <a:t> </a:t>
            </a:r>
            <a:r>
              <a:rPr lang="en-US" sz="2400" dirty="0" err="1"/>
              <a:t>çeşitli</a:t>
            </a:r>
            <a:r>
              <a:rPr lang="en-US" sz="2400" dirty="0"/>
              <a:t> </a:t>
            </a:r>
            <a:r>
              <a:rPr lang="en-US" sz="2400" dirty="0" err="1"/>
              <a:t>durumlar</a:t>
            </a:r>
            <a:r>
              <a:rPr lang="en-US" sz="2400" dirty="0"/>
              <a:t> </a:t>
            </a:r>
            <a:r>
              <a:rPr lang="en-US" sz="2400" dirty="0" err="1"/>
              <a:t>yaratılmak</a:t>
            </a:r>
            <a:r>
              <a:rPr lang="en-US" sz="2400" dirty="0"/>
              <a:t> </a:t>
            </a:r>
            <a:r>
              <a:rPr lang="en-US" sz="2400" dirty="0" err="1"/>
              <a:t>istenmiştir</a:t>
            </a:r>
            <a:r>
              <a:rPr lang="en-US" sz="2400" dirty="0"/>
              <a:t>. </a:t>
            </a:r>
            <a:r>
              <a:rPr lang="tr-TR" altLang="en-US" sz="2400" dirty="0"/>
              <a:t>Y</a:t>
            </a:r>
            <a:r>
              <a:rPr lang="en-US" sz="2400" dirty="0" err="1"/>
              <a:t>apılan</a:t>
            </a:r>
            <a:r>
              <a:rPr lang="en-US" sz="2400" dirty="0"/>
              <a:t> </a:t>
            </a:r>
            <a:r>
              <a:rPr lang="en-US" sz="2400" dirty="0" err="1"/>
              <a:t>sorgular</a:t>
            </a:r>
            <a:r>
              <a:rPr lang="en-US" sz="2400" dirty="0"/>
              <a:t> </a:t>
            </a:r>
            <a:r>
              <a:rPr lang="en-US" sz="2400" dirty="0" err="1"/>
              <a:t>veri</a:t>
            </a:r>
            <a:r>
              <a:rPr lang="en-US" sz="2400" dirty="0"/>
              <a:t> </a:t>
            </a:r>
            <a:r>
              <a:rPr lang="en-US" sz="2400" dirty="0" err="1"/>
              <a:t>tabanı</a:t>
            </a:r>
            <a:r>
              <a:rPr lang="en-US" sz="2400" dirty="0"/>
              <a:t> </a:t>
            </a:r>
            <a:r>
              <a:rPr lang="en-US" sz="2400" dirty="0" err="1"/>
              <a:t>sorguları</a:t>
            </a:r>
            <a:r>
              <a:rPr lang="tr-TR" altLang="en-US" sz="2400" dirty="0" err="1"/>
              <a:t>nda</a:t>
            </a:r>
            <a:r>
              <a:rPr lang="tr-TR" altLang="en-US" sz="2400" dirty="0"/>
              <a:t> </a:t>
            </a:r>
            <a:r>
              <a:rPr lang="en-US" sz="2400" dirty="0" err="1"/>
              <a:t>yer</a:t>
            </a:r>
            <a:r>
              <a:rPr lang="en-US" sz="2400" dirty="0"/>
              <a:t> </a:t>
            </a:r>
            <a:r>
              <a:rPr lang="en-US" sz="2400" dirty="0" err="1"/>
              <a:t>alan</a:t>
            </a:r>
            <a:r>
              <a:rPr lang="en-US" sz="2400" dirty="0"/>
              <a:t> </a:t>
            </a:r>
            <a:r>
              <a:rPr lang="en-US" sz="2400" dirty="0" err="1"/>
              <a:t>sorgu</a:t>
            </a:r>
            <a:r>
              <a:rPr lang="en-US" sz="2400" dirty="0"/>
              <a:t> </a:t>
            </a:r>
            <a:r>
              <a:rPr lang="en-US" sz="2400" dirty="0" err="1"/>
              <a:t>koşullarına</a:t>
            </a:r>
            <a:r>
              <a:rPr lang="en-US" sz="2400" dirty="0"/>
              <a:t> </a:t>
            </a:r>
            <a:r>
              <a:rPr lang="en-US" sz="2400" dirty="0" err="1"/>
              <a:t>göre</a:t>
            </a:r>
            <a:r>
              <a:rPr lang="en-US" sz="2400" dirty="0"/>
              <a:t>, </a:t>
            </a:r>
            <a:r>
              <a:rPr lang="en-US" sz="2400" dirty="0" err="1"/>
              <a:t>ölçümler</a:t>
            </a:r>
            <a:r>
              <a:rPr lang="en-US" sz="2400" dirty="0"/>
              <a:t> </a:t>
            </a:r>
            <a:r>
              <a:rPr lang="en-US" sz="2400" dirty="0" err="1"/>
              <a:t>ise</a:t>
            </a:r>
            <a:r>
              <a:rPr lang="en-US" sz="2400" dirty="0"/>
              <a:t> </a:t>
            </a:r>
            <a:r>
              <a:rPr lang="en-US" sz="2400" dirty="0" err="1"/>
              <a:t>ölçüm</a:t>
            </a:r>
            <a:r>
              <a:rPr lang="en-US" sz="2400" dirty="0"/>
              <a:t> </a:t>
            </a:r>
            <a:r>
              <a:rPr lang="en-US" sz="2400" dirty="0" err="1"/>
              <a:t>metriklerinde</a:t>
            </a:r>
            <a:r>
              <a:rPr lang="en-US" sz="2400" dirty="0"/>
              <a:t> </a:t>
            </a:r>
            <a:r>
              <a:rPr lang="en-US" sz="2400" dirty="0" err="1"/>
              <a:t>tanımlanan</a:t>
            </a:r>
            <a:r>
              <a:rPr lang="en-US" sz="2400" dirty="0"/>
              <a:t> </a:t>
            </a:r>
            <a:r>
              <a:rPr lang="en-US" sz="2400" dirty="0" err="1"/>
              <a:t>formüllere</a:t>
            </a:r>
            <a:r>
              <a:rPr lang="en-US" sz="2400" dirty="0"/>
              <a:t> </a:t>
            </a:r>
            <a:r>
              <a:rPr lang="en-US" sz="2400" dirty="0" err="1"/>
              <a:t>göre</a:t>
            </a:r>
            <a:r>
              <a:rPr lang="en-US" sz="2400" dirty="0"/>
              <a:t> </a:t>
            </a:r>
            <a:r>
              <a:rPr lang="en-US" sz="2400" dirty="0" err="1"/>
              <a:t>hesaplanarak</a:t>
            </a:r>
            <a:r>
              <a:rPr lang="en-US" sz="2400" dirty="0"/>
              <a:t> </a:t>
            </a:r>
            <a:r>
              <a:rPr lang="en-US" sz="2400" dirty="0" err="1"/>
              <a:t>yapılmaktadır</a:t>
            </a:r>
            <a:r>
              <a:rPr lang="en-US" sz="2400" dirty="0"/>
              <a:t>.</a:t>
            </a:r>
            <a:endParaRPr lang="en-US" sz="2400" dirty="0"/>
          </a:p>
        </p:txBody>
      </p:sp>
    </p:spTree>
    <p:extLst>
      <p:ext uri="{BB962C8B-B14F-4D97-AF65-F5344CB8AC3E}">
        <p14:creationId xmlns:p14="http://schemas.microsoft.com/office/powerpoint/2010/main" val="157383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35170"/>
            <a:ext cx="10131425" cy="76200"/>
          </a:xfrm>
        </p:spPr>
        <p:txBody>
          <a:bodyPr>
            <a:normAutofit fontScale="90000"/>
          </a:bodyPr>
          <a:lstStyle/>
          <a:p>
            <a:endParaRPr lang="tr-TR" dirty="0"/>
          </a:p>
        </p:txBody>
      </p:sp>
      <p:sp>
        <p:nvSpPr>
          <p:cNvPr id="3" name="İçerik Yer Tutucusu 2"/>
          <p:cNvSpPr>
            <a:spLocks noGrp="1"/>
          </p:cNvSpPr>
          <p:nvPr>
            <p:ph idx="1"/>
          </p:nvPr>
        </p:nvSpPr>
        <p:spPr>
          <a:xfrm>
            <a:off x="685801" y="263769"/>
            <a:ext cx="5117121" cy="2479431"/>
          </a:xfrm>
        </p:spPr>
        <p:txBody>
          <a:bodyPr>
            <a:normAutofit fontScale="92500" lnSpcReduction="10000"/>
          </a:bodyPr>
          <a:lstStyle/>
          <a:p>
            <a:r>
              <a:rPr lang="tr-TR" sz="2000" dirty="0"/>
              <a:t>Şekil 6.3’de </a:t>
            </a:r>
            <a:r>
              <a:rPr lang="tr-TR" sz="2000" dirty="0" err="1"/>
              <a:t>MySQL</a:t>
            </a:r>
            <a:r>
              <a:rPr lang="tr-TR" sz="2000" dirty="0"/>
              <a:t> ve </a:t>
            </a:r>
            <a:r>
              <a:rPr lang="tr-TR" sz="2000" dirty="0" err="1"/>
              <a:t>MongoDB</a:t>
            </a:r>
            <a:r>
              <a:rPr lang="tr-TR" sz="2000" dirty="0"/>
              <a:t> veri tabanlarına sorgu 1 </a:t>
            </a:r>
            <a:r>
              <a:rPr lang="tr-TR" sz="2000" dirty="0" smtClean="0"/>
              <a:t>ile </a:t>
            </a:r>
            <a:r>
              <a:rPr lang="tr-TR" sz="2000" dirty="0"/>
              <a:t>karşılaştırma testi uygulanmıştır. Yapılan analizde; </a:t>
            </a:r>
            <a:r>
              <a:rPr lang="tr-TR" sz="2000" dirty="0" err="1"/>
              <a:t>MongoDB</a:t>
            </a:r>
            <a:r>
              <a:rPr lang="tr-TR" sz="2000" dirty="0"/>
              <a:t>, sorgu sayısı farkı arttıkça daha belirgin bir </a:t>
            </a:r>
            <a:r>
              <a:rPr lang="tr-TR" sz="2000" dirty="0" smtClean="0"/>
              <a:t>performans </a:t>
            </a:r>
            <a:r>
              <a:rPr lang="tr-TR" sz="2000" dirty="0"/>
              <a:t>düşüklüğü görülmüştür. </a:t>
            </a:r>
            <a:r>
              <a:rPr lang="tr-TR" sz="2000" dirty="0" err="1"/>
              <a:t>MySQL</a:t>
            </a:r>
            <a:r>
              <a:rPr lang="tr-TR" sz="2000" dirty="0"/>
              <a:t> veri tabanının, özellikle 3 işlemci sayısı ile 1 işlemci çekirdeği sayısına göre incelendiğinde daha </a:t>
            </a:r>
            <a:r>
              <a:rPr lang="tr-TR" sz="2000" dirty="0" smtClean="0"/>
              <a:t>düşük performans </a:t>
            </a:r>
            <a:r>
              <a:rPr lang="tr-TR" sz="2000" dirty="0"/>
              <a:t>gösterdiği görülmektedir</a:t>
            </a:r>
            <a:r>
              <a:rPr lang="tr-TR" sz="2000" dirty="0" smtClean="0"/>
              <a:t>.</a:t>
            </a:r>
          </a:p>
        </p:txBody>
      </p:sp>
      <p:pic>
        <p:nvPicPr>
          <p:cNvPr id="4" name="Resim 3"/>
          <p:cNvPicPr>
            <a:picLocks noChangeAspect="1"/>
          </p:cNvPicPr>
          <p:nvPr/>
        </p:nvPicPr>
        <p:blipFill>
          <a:blip r:embed="rId2"/>
          <a:stretch>
            <a:fillRect/>
          </a:stretch>
        </p:blipFill>
        <p:spPr>
          <a:xfrm>
            <a:off x="788010" y="2895599"/>
            <a:ext cx="4795105" cy="3191309"/>
          </a:xfrm>
          <a:prstGeom prst="rect">
            <a:avLst/>
          </a:prstGeom>
        </p:spPr>
      </p:pic>
      <p:sp>
        <p:nvSpPr>
          <p:cNvPr id="6" name="Dikdörtgen 5"/>
          <p:cNvSpPr/>
          <p:nvPr/>
        </p:nvSpPr>
        <p:spPr>
          <a:xfrm>
            <a:off x="6397869" y="274629"/>
            <a:ext cx="4821115" cy="923330"/>
          </a:xfrm>
          <a:prstGeom prst="rect">
            <a:avLst/>
          </a:prstGeom>
        </p:spPr>
        <p:txBody>
          <a:bodyPr wrap="square">
            <a:spAutoFit/>
          </a:bodyPr>
          <a:lstStyle/>
          <a:p>
            <a:r>
              <a:rPr lang="tr-TR" altLang="en-US" dirty="0"/>
              <a:t>Ayrıca, sorgular/saniye ölçüm metrik grafiği ile de şekil 6.4’de görüldüğü üzere ayrıntılı ortalama süre sonuçları elde edilmiştir.</a:t>
            </a:r>
            <a:endParaRPr lang="tr-TR" altLang="en-US" dirty="0"/>
          </a:p>
        </p:txBody>
      </p:sp>
      <p:pic>
        <p:nvPicPr>
          <p:cNvPr id="7" name="Resim 6"/>
          <p:cNvPicPr>
            <a:picLocks noChangeAspect="1"/>
          </p:cNvPicPr>
          <p:nvPr/>
        </p:nvPicPr>
        <p:blipFill>
          <a:blip r:embed="rId3"/>
          <a:stretch>
            <a:fillRect/>
          </a:stretch>
        </p:blipFill>
        <p:spPr>
          <a:xfrm>
            <a:off x="6397869" y="1786670"/>
            <a:ext cx="4951852" cy="3374415"/>
          </a:xfrm>
          <a:prstGeom prst="rect">
            <a:avLst/>
          </a:prstGeom>
        </p:spPr>
      </p:pic>
    </p:spTree>
    <p:extLst>
      <p:ext uri="{BB962C8B-B14F-4D97-AF65-F5344CB8AC3E}">
        <p14:creationId xmlns:p14="http://schemas.microsoft.com/office/powerpoint/2010/main" val="357685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685801" y="158263"/>
            <a:ext cx="10131425" cy="149468"/>
          </a:xfrm>
        </p:spPr>
        <p:txBody>
          <a:bodyPr>
            <a:normAutofit fontScale="90000"/>
          </a:bodyPr>
          <a:lstStyle/>
          <a:p>
            <a:endParaRPr lang="tr-TR" dirty="0"/>
          </a:p>
        </p:txBody>
      </p:sp>
      <p:sp>
        <p:nvSpPr>
          <p:cNvPr id="3" name="İçerik Yer Tutucusu 2"/>
          <p:cNvSpPr>
            <a:spLocks noGrp="1"/>
          </p:cNvSpPr>
          <p:nvPr>
            <p:ph idx="1"/>
          </p:nvPr>
        </p:nvSpPr>
        <p:spPr>
          <a:xfrm>
            <a:off x="615464" y="-12048"/>
            <a:ext cx="5011614" cy="3230033"/>
          </a:xfrm>
        </p:spPr>
        <p:txBody>
          <a:bodyPr/>
          <a:lstStyle/>
          <a:p>
            <a:r>
              <a:rPr lang="tr-TR" dirty="0"/>
              <a:t>Şekil 6.5’de S</a:t>
            </a:r>
            <a:r>
              <a:rPr lang="tr-TR" dirty="0" smtClean="0"/>
              <a:t>orgu </a:t>
            </a:r>
            <a:r>
              <a:rPr lang="tr-TR" dirty="0"/>
              <a:t>sayıları arttığında </a:t>
            </a:r>
            <a:r>
              <a:rPr lang="tr-TR" dirty="0" err="1"/>
              <a:t>MongoDB</a:t>
            </a:r>
            <a:r>
              <a:rPr lang="tr-TR" dirty="0"/>
              <a:t> </a:t>
            </a:r>
            <a:r>
              <a:rPr lang="tr-TR" dirty="0" smtClean="0"/>
              <a:t>ve </a:t>
            </a:r>
            <a:r>
              <a:rPr lang="tr-TR" dirty="0" err="1" smtClean="0"/>
              <a:t>MySQLarasındaki</a:t>
            </a:r>
            <a:r>
              <a:rPr lang="tr-TR" dirty="0" smtClean="0"/>
              <a:t> fark belirgin şekilde ortaya çıkıyor. Fakat 2 </a:t>
            </a:r>
            <a:r>
              <a:rPr lang="tr-TR" dirty="0"/>
              <a:t>ve 3 işlemci çekirdeği yapılandırmasından </a:t>
            </a:r>
            <a:r>
              <a:rPr lang="tr-TR" dirty="0" smtClean="0"/>
              <a:t>sonra diğer </a:t>
            </a:r>
            <a:r>
              <a:rPr lang="tr-TR" dirty="0"/>
              <a:t>yüksek işlemci-işlemci çekirdeği sayılarında sorgu/saniye grafiğinde </a:t>
            </a:r>
            <a:r>
              <a:rPr lang="tr-TR" dirty="0" smtClean="0"/>
              <a:t>net </a:t>
            </a:r>
            <a:r>
              <a:rPr lang="tr-TR" dirty="0"/>
              <a:t>bir şekilde azalma görülmektedir. </a:t>
            </a:r>
            <a:r>
              <a:rPr lang="tr-TR" dirty="0" err="1"/>
              <a:t>MongoDB</a:t>
            </a:r>
            <a:r>
              <a:rPr lang="tr-TR" dirty="0"/>
              <a:t> bu yapılandırmalarda </a:t>
            </a:r>
            <a:r>
              <a:rPr lang="tr-TR" dirty="0" smtClean="0"/>
              <a:t>daha avantajlı olmuştur.</a:t>
            </a:r>
            <a:endParaRPr lang="tr-TR" dirty="0"/>
          </a:p>
        </p:txBody>
      </p:sp>
      <p:pic>
        <p:nvPicPr>
          <p:cNvPr id="4" name="Resim 3"/>
          <p:cNvPicPr>
            <a:picLocks noChangeAspect="1"/>
          </p:cNvPicPr>
          <p:nvPr/>
        </p:nvPicPr>
        <p:blipFill>
          <a:blip r:embed="rId2"/>
          <a:stretch>
            <a:fillRect/>
          </a:stretch>
        </p:blipFill>
        <p:spPr>
          <a:xfrm>
            <a:off x="685801" y="3026386"/>
            <a:ext cx="5094195" cy="3163400"/>
          </a:xfrm>
          <a:prstGeom prst="rect">
            <a:avLst/>
          </a:prstGeom>
        </p:spPr>
      </p:pic>
      <p:sp>
        <p:nvSpPr>
          <p:cNvPr id="5" name="Dikdörtgen 4"/>
          <p:cNvSpPr/>
          <p:nvPr/>
        </p:nvSpPr>
        <p:spPr>
          <a:xfrm>
            <a:off x="6736252" y="478042"/>
            <a:ext cx="4702541" cy="1477328"/>
          </a:xfrm>
          <a:prstGeom prst="rect">
            <a:avLst/>
          </a:prstGeom>
        </p:spPr>
        <p:txBody>
          <a:bodyPr wrap="square">
            <a:spAutoFit/>
          </a:bodyPr>
          <a:lstStyle/>
          <a:p>
            <a:r>
              <a:rPr lang="tr-TR" dirty="0"/>
              <a:t>Şekil 6.6’da işlemci çekirdeği miktarı ile saniye başına yapılan sorgu sayıları arasındaki </a:t>
            </a:r>
            <a:r>
              <a:rPr lang="tr-TR" dirty="0" smtClean="0"/>
              <a:t>ilişki </a:t>
            </a:r>
            <a:r>
              <a:rPr lang="tr-TR" dirty="0"/>
              <a:t>gösterilmektedir. </a:t>
            </a:r>
            <a:r>
              <a:rPr lang="tr-TR" dirty="0" err="1"/>
              <a:t>MySQL</a:t>
            </a:r>
            <a:r>
              <a:rPr lang="tr-TR" dirty="0"/>
              <a:t> için biraz daha iyi olan performans 4 işlemci çekirdeğine kadar hemen hemen aynıdır. </a:t>
            </a:r>
          </a:p>
        </p:txBody>
      </p:sp>
      <p:pic>
        <p:nvPicPr>
          <p:cNvPr id="6" name="Resim 5"/>
          <p:cNvPicPr>
            <a:picLocks noChangeAspect="1"/>
          </p:cNvPicPr>
          <p:nvPr/>
        </p:nvPicPr>
        <p:blipFill>
          <a:blip r:embed="rId3"/>
          <a:stretch>
            <a:fillRect/>
          </a:stretch>
        </p:blipFill>
        <p:spPr>
          <a:xfrm>
            <a:off x="6846765" y="2416053"/>
            <a:ext cx="4649575" cy="3154788"/>
          </a:xfrm>
          <a:prstGeom prst="rect">
            <a:avLst/>
          </a:prstGeom>
        </p:spPr>
      </p:pic>
    </p:spTree>
    <p:extLst>
      <p:ext uri="{BB962C8B-B14F-4D97-AF65-F5344CB8AC3E}">
        <p14:creationId xmlns:p14="http://schemas.microsoft.com/office/powerpoint/2010/main" val="3736208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3724" y="20515"/>
            <a:ext cx="10131425" cy="278423"/>
          </a:xfrm>
        </p:spPr>
        <p:txBody>
          <a:bodyPr>
            <a:normAutofit fontScale="90000"/>
          </a:bodyPr>
          <a:lstStyle/>
          <a:p>
            <a:endParaRPr lang="tr-TR" dirty="0"/>
          </a:p>
        </p:txBody>
      </p:sp>
      <p:sp>
        <p:nvSpPr>
          <p:cNvPr id="3" name="İçerik Yer Tutucusu 2"/>
          <p:cNvSpPr>
            <a:spLocks noGrp="1"/>
          </p:cNvSpPr>
          <p:nvPr>
            <p:ph idx="1"/>
          </p:nvPr>
        </p:nvSpPr>
        <p:spPr>
          <a:xfrm>
            <a:off x="685801" y="533076"/>
            <a:ext cx="4800599" cy="2104618"/>
          </a:xfrm>
        </p:spPr>
        <p:txBody>
          <a:bodyPr/>
          <a:lstStyle/>
          <a:p>
            <a:r>
              <a:rPr lang="tr-TR" dirty="0"/>
              <a:t>Şekil 6.7’de </a:t>
            </a:r>
            <a:r>
              <a:rPr lang="tr-TR" dirty="0" err="1"/>
              <a:t>MySQL</a:t>
            </a:r>
            <a:r>
              <a:rPr lang="tr-TR" dirty="0"/>
              <a:t> ve </a:t>
            </a:r>
            <a:r>
              <a:rPr lang="tr-TR" dirty="0" err="1"/>
              <a:t>MongoDB</a:t>
            </a:r>
            <a:r>
              <a:rPr lang="tr-TR" dirty="0"/>
              <a:t> veri tabanlarına ikinci sorgu kodu ile karşılaştırma testi uygulanmıştır. </a:t>
            </a:r>
            <a:r>
              <a:rPr lang="tr-TR" dirty="0" smtClean="0"/>
              <a:t>Sorgu </a:t>
            </a:r>
            <a:r>
              <a:rPr lang="tr-TR" dirty="0"/>
              <a:t>sayısı farkı arttıkça </a:t>
            </a:r>
            <a:r>
              <a:rPr lang="tr-TR" dirty="0" err="1" smtClean="0"/>
              <a:t>MySQL</a:t>
            </a:r>
            <a:r>
              <a:rPr lang="tr-TR" dirty="0" smtClean="0"/>
              <a:t> </a:t>
            </a:r>
            <a:r>
              <a:rPr lang="tr-TR" dirty="0"/>
              <a:t>veri tabanı sisteminin </a:t>
            </a:r>
            <a:r>
              <a:rPr lang="tr-TR" dirty="0" err="1"/>
              <a:t>MongoDB’ye</a:t>
            </a:r>
            <a:r>
              <a:rPr lang="tr-TR" dirty="0"/>
              <a:t> </a:t>
            </a:r>
            <a:r>
              <a:rPr lang="tr-TR" dirty="0" smtClean="0"/>
              <a:t>göre daha </a:t>
            </a:r>
            <a:r>
              <a:rPr lang="tr-TR" dirty="0"/>
              <a:t>belirgin bir performans </a:t>
            </a:r>
            <a:r>
              <a:rPr lang="tr-TR" dirty="0" smtClean="0"/>
              <a:t>düşüklüğü </a:t>
            </a:r>
            <a:r>
              <a:rPr lang="tr-TR" dirty="0"/>
              <a:t>göstermiştir</a:t>
            </a:r>
          </a:p>
        </p:txBody>
      </p:sp>
      <p:pic>
        <p:nvPicPr>
          <p:cNvPr id="4" name="Resim 3"/>
          <p:cNvPicPr>
            <a:picLocks noChangeAspect="1"/>
          </p:cNvPicPr>
          <p:nvPr/>
        </p:nvPicPr>
        <p:blipFill>
          <a:blip r:embed="rId2"/>
          <a:stretch>
            <a:fillRect/>
          </a:stretch>
        </p:blipFill>
        <p:spPr>
          <a:xfrm>
            <a:off x="886432" y="2871832"/>
            <a:ext cx="4788270" cy="3308838"/>
          </a:xfrm>
          <a:prstGeom prst="rect">
            <a:avLst/>
          </a:prstGeom>
        </p:spPr>
      </p:pic>
      <p:sp>
        <p:nvSpPr>
          <p:cNvPr id="5" name="Dikdörtgen 4"/>
          <p:cNvSpPr/>
          <p:nvPr/>
        </p:nvSpPr>
        <p:spPr>
          <a:xfrm>
            <a:off x="6670431" y="565874"/>
            <a:ext cx="4944208" cy="2308324"/>
          </a:xfrm>
          <a:prstGeom prst="rect">
            <a:avLst/>
          </a:prstGeom>
        </p:spPr>
        <p:txBody>
          <a:bodyPr wrap="square">
            <a:spAutoFit/>
          </a:bodyPr>
          <a:lstStyle/>
          <a:p>
            <a:r>
              <a:rPr lang="tr-TR" dirty="0"/>
              <a:t>Şekil 6.8’de </a:t>
            </a:r>
            <a:r>
              <a:rPr lang="tr-TR" dirty="0" err="1"/>
              <a:t>MySQL</a:t>
            </a:r>
            <a:r>
              <a:rPr lang="tr-TR" dirty="0"/>
              <a:t> ve </a:t>
            </a:r>
            <a:r>
              <a:rPr lang="tr-TR" dirty="0" err="1"/>
              <a:t>MongoDB</a:t>
            </a:r>
            <a:r>
              <a:rPr lang="tr-TR" dirty="0"/>
              <a:t> veri tabanlarına ikinci sorgu kodu ile karşılaştırma testi uygulanmıştır. </a:t>
            </a:r>
            <a:r>
              <a:rPr lang="tr-TR" dirty="0" smtClean="0"/>
              <a:t>Yapılan </a:t>
            </a:r>
            <a:r>
              <a:rPr lang="tr-TR" dirty="0"/>
              <a:t>analizde; </a:t>
            </a:r>
            <a:r>
              <a:rPr lang="tr-TR" dirty="0" err="1"/>
              <a:t>MongoDB</a:t>
            </a:r>
            <a:r>
              <a:rPr lang="tr-TR" dirty="0"/>
              <a:t> veri tabanı sisteminin, daha </a:t>
            </a:r>
            <a:r>
              <a:rPr lang="tr-TR" dirty="0" smtClean="0"/>
              <a:t>kısa </a:t>
            </a:r>
            <a:r>
              <a:rPr lang="tr-TR" dirty="0"/>
              <a:t>bir sürede daha çok sorgu </a:t>
            </a:r>
            <a:r>
              <a:rPr lang="tr-TR" dirty="0" smtClean="0"/>
              <a:t>yürütebildiği, </a:t>
            </a:r>
            <a:r>
              <a:rPr lang="tr-TR" dirty="0"/>
              <a:t>sorgu sayısı değiştikçe performans ölçümünün </a:t>
            </a:r>
            <a:r>
              <a:rPr lang="tr-TR" dirty="0" smtClean="0"/>
              <a:t>sorgu/saniye </a:t>
            </a:r>
            <a:r>
              <a:rPr lang="tr-TR" dirty="0"/>
              <a:t>başına %40 oranında daha iyi performans sergilediği gözlemlenmiştir. </a:t>
            </a:r>
          </a:p>
        </p:txBody>
      </p:sp>
      <p:pic>
        <p:nvPicPr>
          <p:cNvPr id="6" name="Resim 5"/>
          <p:cNvPicPr>
            <a:picLocks noChangeAspect="1"/>
          </p:cNvPicPr>
          <p:nvPr/>
        </p:nvPicPr>
        <p:blipFill>
          <a:blip r:embed="rId3"/>
          <a:stretch>
            <a:fillRect/>
          </a:stretch>
        </p:blipFill>
        <p:spPr>
          <a:xfrm>
            <a:off x="6735640" y="3070757"/>
            <a:ext cx="3926181" cy="3109913"/>
          </a:xfrm>
          <a:prstGeom prst="rect">
            <a:avLst/>
          </a:prstGeom>
        </p:spPr>
      </p:pic>
    </p:spTree>
    <p:extLst>
      <p:ext uri="{BB962C8B-B14F-4D97-AF65-F5344CB8AC3E}">
        <p14:creationId xmlns:p14="http://schemas.microsoft.com/office/powerpoint/2010/main" val="221660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756140" y="0"/>
            <a:ext cx="10131425" cy="73269"/>
          </a:xfrm>
        </p:spPr>
        <p:txBody>
          <a:bodyPr>
            <a:normAutofit fontScale="90000"/>
          </a:bodyPr>
          <a:lstStyle/>
          <a:p>
            <a:endParaRPr lang="tr-TR" dirty="0"/>
          </a:p>
        </p:txBody>
      </p:sp>
      <p:sp>
        <p:nvSpPr>
          <p:cNvPr id="3" name="İçerik Yer Tutucusu 2"/>
          <p:cNvSpPr>
            <a:spLocks noGrp="1"/>
          </p:cNvSpPr>
          <p:nvPr>
            <p:ph idx="1"/>
          </p:nvPr>
        </p:nvSpPr>
        <p:spPr>
          <a:xfrm>
            <a:off x="685801" y="339645"/>
            <a:ext cx="5249007" cy="2122202"/>
          </a:xfrm>
        </p:spPr>
        <p:txBody>
          <a:bodyPr>
            <a:normAutofit lnSpcReduction="10000"/>
          </a:bodyPr>
          <a:lstStyle/>
          <a:p>
            <a:r>
              <a:rPr lang="tr-TR" dirty="0"/>
              <a:t>Şekil 6.9, işlemci çekirdeği miktarı ile saniye başına yapılan sorgu sayıları arasındaki ilişkiyi gösteriyor. </a:t>
            </a:r>
            <a:r>
              <a:rPr lang="tr-TR" dirty="0" err="1"/>
              <a:t>MySQL</a:t>
            </a:r>
            <a:r>
              <a:rPr lang="tr-TR" dirty="0"/>
              <a:t>, veri kayıt miktarı ve sorgu sayısı arttıkça önce bir düşüş yaşarken, sonrasında küçük performans artışları gösteriyor. Öte yandan, </a:t>
            </a:r>
            <a:r>
              <a:rPr lang="tr-TR" dirty="0" err="1"/>
              <a:t>MongoDB</a:t>
            </a:r>
            <a:r>
              <a:rPr lang="tr-TR" dirty="0"/>
              <a:t>, </a:t>
            </a:r>
            <a:r>
              <a:rPr lang="tr-TR" dirty="0" err="1"/>
              <a:t>MySQL'e</a:t>
            </a:r>
            <a:r>
              <a:rPr lang="tr-TR" dirty="0"/>
              <a:t> kıyasla yüksek performans sergiliyor ve aynı veri kayıt setlerinde bile </a:t>
            </a:r>
            <a:r>
              <a:rPr lang="tr-TR" dirty="0" err="1"/>
              <a:t>MongoDB'nin</a:t>
            </a:r>
            <a:r>
              <a:rPr lang="tr-TR" dirty="0"/>
              <a:t> avantajı belirgin şekilde görülüyor.</a:t>
            </a:r>
            <a:endParaRPr lang="tr-TR" dirty="0"/>
          </a:p>
        </p:txBody>
      </p:sp>
      <p:pic>
        <p:nvPicPr>
          <p:cNvPr id="4" name="Resim 3"/>
          <p:cNvPicPr>
            <a:picLocks noChangeAspect="1"/>
          </p:cNvPicPr>
          <p:nvPr/>
        </p:nvPicPr>
        <p:blipFill>
          <a:blip r:embed="rId2"/>
          <a:stretch>
            <a:fillRect/>
          </a:stretch>
        </p:blipFill>
        <p:spPr>
          <a:xfrm>
            <a:off x="1058074" y="2924908"/>
            <a:ext cx="4504459" cy="3387969"/>
          </a:xfrm>
          <a:prstGeom prst="rect">
            <a:avLst/>
          </a:prstGeom>
        </p:spPr>
      </p:pic>
      <p:sp>
        <p:nvSpPr>
          <p:cNvPr id="5" name="Dikdörtgen 4"/>
          <p:cNvSpPr/>
          <p:nvPr/>
        </p:nvSpPr>
        <p:spPr>
          <a:xfrm>
            <a:off x="6875342" y="433617"/>
            <a:ext cx="4616204" cy="2031325"/>
          </a:xfrm>
          <a:prstGeom prst="rect">
            <a:avLst/>
          </a:prstGeom>
        </p:spPr>
        <p:txBody>
          <a:bodyPr wrap="square">
            <a:spAutoFit/>
          </a:bodyPr>
          <a:lstStyle/>
          <a:p>
            <a:r>
              <a:rPr lang="tr-TR" dirty="0"/>
              <a:t>Şekil 6.10’da iç içe geçmiş “SELECT” ve “WHERE” işlemlerini içeren üçüncü sorgu sonucu gösterilmektedir</a:t>
            </a:r>
            <a:r>
              <a:rPr lang="tr-TR" dirty="0" smtClean="0"/>
              <a:t>.</a:t>
            </a:r>
            <a:r>
              <a:rPr lang="tr-TR" dirty="0"/>
              <a:t> V</a:t>
            </a:r>
            <a:r>
              <a:rPr lang="tr-TR" dirty="0" smtClean="0"/>
              <a:t>eri </a:t>
            </a:r>
            <a:r>
              <a:rPr lang="tr-TR" dirty="0"/>
              <a:t>kayıt sayısı farkı arttıkça</a:t>
            </a:r>
            <a:r>
              <a:rPr lang="tr-TR" dirty="0" smtClean="0"/>
              <a:t> </a:t>
            </a:r>
            <a:r>
              <a:rPr lang="tr-TR" dirty="0" err="1"/>
              <a:t>MySQL</a:t>
            </a:r>
            <a:r>
              <a:rPr lang="tr-TR" dirty="0"/>
              <a:t> veri tabanı sisteminin </a:t>
            </a:r>
            <a:r>
              <a:rPr lang="tr-TR" dirty="0" err="1"/>
              <a:t>MongoDB</a:t>
            </a:r>
            <a:r>
              <a:rPr lang="tr-TR" dirty="0"/>
              <a:t> ’ye göre sorgu süresi </a:t>
            </a:r>
            <a:r>
              <a:rPr lang="tr-TR" dirty="0" smtClean="0"/>
              <a:t>sonucu iyi </a:t>
            </a:r>
            <a:r>
              <a:rPr lang="tr-TR" dirty="0"/>
              <a:t>bir performans göstermiştir. </a:t>
            </a:r>
          </a:p>
          <a:p>
            <a:endParaRPr lang="tr-TR" dirty="0"/>
          </a:p>
        </p:txBody>
      </p:sp>
      <p:pic>
        <p:nvPicPr>
          <p:cNvPr id="6" name="Resim 5"/>
          <p:cNvPicPr>
            <a:picLocks noChangeAspect="1"/>
          </p:cNvPicPr>
          <p:nvPr/>
        </p:nvPicPr>
        <p:blipFill>
          <a:blip r:embed="rId3"/>
          <a:stretch>
            <a:fillRect/>
          </a:stretch>
        </p:blipFill>
        <p:spPr>
          <a:xfrm>
            <a:off x="6418018" y="2924908"/>
            <a:ext cx="4677875" cy="3322679"/>
          </a:xfrm>
          <a:prstGeom prst="rect">
            <a:avLst/>
          </a:prstGeom>
        </p:spPr>
      </p:pic>
    </p:spTree>
    <p:extLst>
      <p:ext uri="{BB962C8B-B14F-4D97-AF65-F5344CB8AC3E}">
        <p14:creationId xmlns:p14="http://schemas.microsoft.com/office/powerpoint/2010/main" val="1923571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1"/>
            <a:ext cx="10131425" cy="181708"/>
          </a:xfrm>
        </p:spPr>
        <p:txBody>
          <a:bodyPr>
            <a:normAutofit fontScale="90000"/>
          </a:bodyPr>
          <a:lstStyle/>
          <a:p>
            <a:endParaRPr lang="tr-TR" dirty="0"/>
          </a:p>
        </p:txBody>
      </p:sp>
      <p:sp>
        <p:nvSpPr>
          <p:cNvPr id="3" name="İçerik Yer Tutucusu 2"/>
          <p:cNvSpPr>
            <a:spLocks noGrp="1"/>
          </p:cNvSpPr>
          <p:nvPr>
            <p:ph idx="1"/>
          </p:nvPr>
        </p:nvSpPr>
        <p:spPr>
          <a:xfrm>
            <a:off x="685801" y="963898"/>
            <a:ext cx="4712676" cy="1445195"/>
          </a:xfrm>
        </p:spPr>
        <p:txBody>
          <a:bodyPr/>
          <a:lstStyle/>
          <a:p>
            <a:r>
              <a:rPr lang="tr-TR" dirty="0"/>
              <a:t>Şekil </a:t>
            </a:r>
            <a:r>
              <a:rPr lang="tr-TR" dirty="0" smtClean="0"/>
              <a:t>6.11 </a:t>
            </a:r>
            <a:r>
              <a:rPr lang="tr-TR" dirty="0" err="1" smtClean="0"/>
              <a:t>MySQL</a:t>
            </a:r>
            <a:r>
              <a:rPr lang="tr-TR" dirty="0" smtClean="0"/>
              <a:t> </a:t>
            </a:r>
            <a:r>
              <a:rPr lang="tr-TR" dirty="0"/>
              <a:t>ve </a:t>
            </a:r>
            <a:r>
              <a:rPr lang="tr-TR" dirty="0" err="1"/>
              <a:t>MongoDB</a:t>
            </a:r>
            <a:r>
              <a:rPr lang="tr-TR" dirty="0"/>
              <a:t> veri tabanlarına üçüncü sorgu kullanılarak uygulanan karşılaştırma testi </a:t>
            </a:r>
            <a:r>
              <a:rPr lang="tr-TR" dirty="0" smtClean="0"/>
              <a:t>sonuçları</a:t>
            </a:r>
            <a:endParaRPr lang="tr-TR" dirty="0"/>
          </a:p>
        </p:txBody>
      </p:sp>
      <p:pic>
        <p:nvPicPr>
          <p:cNvPr id="4" name="Resim 3"/>
          <p:cNvPicPr>
            <a:picLocks noChangeAspect="1"/>
          </p:cNvPicPr>
          <p:nvPr/>
        </p:nvPicPr>
        <p:blipFill>
          <a:blip r:embed="rId2"/>
          <a:stretch>
            <a:fillRect/>
          </a:stretch>
        </p:blipFill>
        <p:spPr>
          <a:xfrm>
            <a:off x="936255" y="2658941"/>
            <a:ext cx="4045319" cy="3100021"/>
          </a:xfrm>
          <a:prstGeom prst="rect">
            <a:avLst/>
          </a:prstGeom>
        </p:spPr>
      </p:pic>
      <p:sp>
        <p:nvSpPr>
          <p:cNvPr id="5" name="Dikdörtgen 4"/>
          <p:cNvSpPr/>
          <p:nvPr/>
        </p:nvSpPr>
        <p:spPr>
          <a:xfrm>
            <a:off x="5624145" y="1186850"/>
            <a:ext cx="5436577" cy="1472091"/>
          </a:xfrm>
          <a:prstGeom prst="rect">
            <a:avLst/>
          </a:prstGeom>
        </p:spPr>
        <p:txBody>
          <a:bodyPr wrap="square">
            <a:spAutoFit/>
          </a:bodyPr>
          <a:lstStyle/>
          <a:p>
            <a:r>
              <a:rPr lang="tr-TR" dirty="0"/>
              <a:t>Şekil 6.12’de üçüncü sorgu ile ortalama süre ölçümleri gösterilmiştir. </a:t>
            </a:r>
            <a:r>
              <a:rPr lang="tr-TR" dirty="0" err="1" smtClean="0"/>
              <a:t>MySQL</a:t>
            </a:r>
            <a:r>
              <a:rPr lang="tr-TR" dirty="0" smtClean="0"/>
              <a:t> </a:t>
            </a:r>
            <a:r>
              <a:rPr lang="tr-TR" dirty="0"/>
              <a:t>veri tabanı sisteminin </a:t>
            </a:r>
            <a:r>
              <a:rPr lang="tr-TR" dirty="0" err="1"/>
              <a:t>MongoDB’ye</a:t>
            </a:r>
            <a:r>
              <a:rPr lang="tr-TR" dirty="0"/>
              <a:t> göre ortalama sorgu süreleri sonuçları, veri kayıt sayısı farkı </a:t>
            </a:r>
            <a:r>
              <a:rPr lang="tr-TR" dirty="0" smtClean="0"/>
              <a:t>arttıkça belirgin </a:t>
            </a:r>
            <a:r>
              <a:rPr lang="tr-TR" dirty="0"/>
              <a:t>bir performans kötülüğü gösterdiği gözlemlenmiştir.</a:t>
            </a:r>
          </a:p>
        </p:txBody>
      </p:sp>
      <p:pic>
        <p:nvPicPr>
          <p:cNvPr id="6" name="Resim 5"/>
          <p:cNvPicPr>
            <a:picLocks noChangeAspect="1"/>
          </p:cNvPicPr>
          <p:nvPr/>
        </p:nvPicPr>
        <p:blipFill>
          <a:blip r:embed="rId3"/>
          <a:stretch>
            <a:fillRect/>
          </a:stretch>
        </p:blipFill>
        <p:spPr>
          <a:xfrm>
            <a:off x="5751513" y="2921978"/>
            <a:ext cx="4372665" cy="3325898"/>
          </a:xfrm>
          <a:prstGeom prst="rect">
            <a:avLst/>
          </a:prstGeom>
        </p:spPr>
      </p:pic>
    </p:spTree>
    <p:extLst>
      <p:ext uri="{BB962C8B-B14F-4D97-AF65-F5344CB8AC3E}">
        <p14:creationId xmlns:p14="http://schemas.microsoft.com/office/powerpoint/2010/main" val="3767413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0101" y="11723"/>
            <a:ext cx="10131425" cy="507023"/>
          </a:xfrm>
        </p:spPr>
        <p:txBody>
          <a:bodyPr>
            <a:normAutofit fontScale="90000"/>
          </a:bodyPr>
          <a:lstStyle/>
          <a:p>
            <a:endParaRPr lang="tr-TR" dirty="0"/>
          </a:p>
        </p:txBody>
      </p:sp>
      <p:sp>
        <p:nvSpPr>
          <p:cNvPr id="3" name="İçerik Yer Tutucusu 2"/>
          <p:cNvSpPr>
            <a:spLocks noGrp="1"/>
          </p:cNvSpPr>
          <p:nvPr>
            <p:ph idx="1"/>
          </p:nvPr>
        </p:nvSpPr>
        <p:spPr>
          <a:xfrm>
            <a:off x="685801" y="875975"/>
            <a:ext cx="4571999" cy="1585871"/>
          </a:xfrm>
        </p:spPr>
        <p:txBody>
          <a:bodyPr/>
          <a:lstStyle/>
          <a:p>
            <a:r>
              <a:rPr lang="tr-TR" dirty="0"/>
              <a:t>Şekil 6.13’de </a:t>
            </a:r>
            <a:r>
              <a:rPr lang="tr-TR" dirty="0" err="1" smtClean="0"/>
              <a:t>MySQL</a:t>
            </a:r>
            <a:r>
              <a:rPr lang="tr-TR" dirty="0" smtClean="0"/>
              <a:t> </a:t>
            </a:r>
            <a:r>
              <a:rPr lang="tr-TR" dirty="0"/>
              <a:t>ve </a:t>
            </a:r>
            <a:r>
              <a:rPr lang="tr-TR" dirty="0" err="1"/>
              <a:t>MongoDB</a:t>
            </a:r>
            <a:r>
              <a:rPr lang="tr-TR" dirty="0"/>
              <a:t> veri tabanlarına üçüncü sorgu olarak tanımlanan detaylı ve karmaşık sorgu kodu içeren karşılaştırma testi analizi </a:t>
            </a:r>
            <a:r>
              <a:rPr lang="tr-TR" dirty="0" smtClean="0"/>
              <a:t>gösterilmiştir</a:t>
            </a:r>
            <a:r>
              <a:rPr lang="tr-TR" dirty="0"/>
              <a:t>.</a:t>
            </a:r>
          </a:p>
        </p:txBody>
      </p:sp>
      <p:pic>
        <p:nvPicPr>
          <p:cNvPr id="4" name="Resim 3"/>
          <p:cNvPicPr>
            <a:picLocks noChangeAspect="1"/>
          </p:cNvPicPr>
          <p:nvPr/>
        </p:nvPicPr>
        <p:blipFill>
          <a:blip r:embed="rId2"/>
          <a:stretch>
            <a:fillRect/>
          </a:stretch>
        </p:blipFill>
        <p:spPr>
          <a:xfrm>
            <a:off x="800101" y="2819075"/>
            <a:ext cx="4516423" cy="3135557"/>
          </a:xfrm>
          <a:prstGeom prst="rect">
            <a:avLst/>
          </a:prstGeom>
        </p:spPr>
      </p:pic>
      <p:sp>
        <p:nvSpPr>
          <p:cNvPr id="5" name="Dikdörtgen 4"/>
          <p:cNvSpPr/>
          <p:nvPr/>
        </p:nvSpPr>
        <p:spPr>
          <a:xfrm>
            <a:off x="6345115" y="617529"/>
            <a:ext cx="4803531" cy="1754326"/>
          </a:xfrm>
          <a:prstGeom prst="rect">
            <a:avLst/>
          </a:prstGeom>
        </p:spPr>
        <p:txBody>
          <a:bodyPr wrap="square">
            <a:spAutoFit/>
          </a:bodyPr>
          <a:lstStyle/>
          <a:p>
            <a:r>
              <a:rPr lang="tr-TR" dirty="0"/>
              <a:t>Şekil 6.14’de </a:t>
            </a:r>
            <a:r>
              <a:rPr lang="tr-TR" dirty="0" smtClean="0"/>
              <a:t>Zamanlama </a:t>
            </a:r>
            <a:r>
              <a:rPr lang="tr-TR" dirty="0"/>
              <a:t>ölçeği büyütülerek veri tabanları sistemleri arasındaki performans </a:t>
            </a:r>
            <a:r>
              <a:rPr lang="tr-TR" dirty="0" smtClean="0"/>
              <a:t>farkı görülmektedir</a:t>
            </a:r>
            <a:r>
              <a:rPr lang="tr-TR" dirty="0"/>
              <a:t>. Ölçek büyüdüğünde </a:t>
            </a:r>
            <a:r>
              <a:rPr lang="tr-TR" dirty="0" err="1"/>
              <a:t>MySQL’in</a:t>
            </a:r>
            <a:r>
              <a:rPr lang="tr-TR" dirty="0"/>
              <a:t> performansındaki dezavantaj </a:t>
            </a:r>
            <a:r>
              <a:rPr lang="tr-TR" dirty="0" smtClean="0"/>
              <a:t>görülmektedir</a:t>
            </a:r>
            <a:r>
              <a:rPr lang="tr-TR" dirty="0"/>
              <a:t>. </a:t>
            </a:r>
            <a:r>
              <a:rPr lang="tr-TR" dirty="0" err="1"/>
              <a:t>MongoDB</a:t>
            </a:r>
            <a:r>
              <a:rPr lang="tr-TR" dirty="0"/>
              <a:t> tüm veri kayıt setlerinde oldukça iyi bir performans gösterdiği </a:t>
            </a:r>
            <a:r>
              <a:rPr lang="tr-TR" dirty="0" smtClean="0"/>
              <a:t>görünür.</a:t>
            </a:r>
            <a:endParaRPr lang="tr-TR" dirty="0"/>
          </a:p>
        </p:txBody>
      </p:sp>
      <p:pic>
        <p:nvPicPr>
          <p:cNvPr id="6" name="Resim 5"/>
          <p:cNvPicPr>
            <a:picLocks noChangeAspect="1"/>
          </p:cNvPicPr>
          <p:nvPr/>
        </p:nvPicPr>
        <p:blipFill>
          <a:blip r:embed="rId3"/>
          <a:stretch>
            <a:fillRect/>
          </a:stretch>
        </p:blipFill>
        <p:spPr>
          <a:xfrm>
            <a:off x="6345115" y="2715960"/>
            <a:ext cx="4552692" cy="3238672"/>
          </a:xfrm>
          <a:prstGeom prst="rect">
            <a:avLst/>
          </a:prstGeom>
        </p:spPr>
      </p:pic>
    </p:spTree>
    <p:extLst>
      <p:ext uri="{BB962C8B-B14F-4D97-AF65-F5344CB8AC3E}">
        <p14:creationId xmlns:p14="http://schemas.microsoft.com/office/powerpoint/2010/main" val="3470544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126023"/>
            <a:ext cx="10131425" cy="172915"/>
          </a:xfrm>
        </p:spPr>
        <p:txBody>
          <a:bodyPr>
            <a:normAutofit fontScale="90000"/>
          </a:bodyPr>
          <a:lstStyle/>
          <a:p>
            <a:endParaRPr lang="tr-TR" dirty="0"/>
          </a:p>
        </p:txBody>
      </p:sp>
      <p:sp>
        <p:nvSpPr>
          <p:cNvPr id="3" name="İçerik Yer Tutucusu 2"/>
          <p:cNvSpPr>
            <a:spLocks noGrp="1"/>
          </p:cNvSpPr>
          <p:nvPr>
            <p:ph idx="1"/>
          </p:nvPr>
        </p:nvSpPr>
        <p:spPr>
          <a:xfrm>
            <a:off x="562709" y="2054145"/>
            <a:ext cx="5037991" cy="1726548"/>
          </a:xfrm>
        </p:spPr>
        <p:txBody>
          <a:bodyPr>
            <a:normAutofit lnSpcReduction="10000"/>
          </a:bodyPr>
          <a:lstStyle/>
          <a:p>
            <a:r>
              <a:rPr lang="tr-TR" dirty="0"/>
              <a:t>Şekil 6.15’de her iki veri tabanı sisteminin INSERT ve DELETE işlemlerine ait performans grafiği gösterilmektedir. </a:t>
            </a:r>
            <a:r>
              <a:rPr lang="tr-TR" dirty="0" err="1"/>
              <a:t>MongoDB’nin</a:t>
            </a:r>
            <a:r>
              <a:rPr lang="tr-TR" dirty="0"/>
              <a:t> veri ekleme işlemi </a:t>
            </a:r>
            <a:r>
              <a:rPr lang="tr-TR" dirty="0" err="1"/>
              <a:t>MySQL’e</a:t>
            </a:r>
            <a:r>
              <a:rPr lang="tr-TR" dirty="0"/>
              <a:t> </a:t>
            </a:r>
            <a:r>
              <a:rPr lang="tr-TR" dirty="0" smtClean="0"/>
              <a:t>göre </a:t>
            </a:r>
            <a:r>
              <a:rPr lang="tr-TR" dirty="0"/>
              <a:t>daha iyi bir performansa sahiptir. Veri silme işleminde ise </a:t>
            </a:r>
            <a:r>
              <a:rPr lang="tr-TR" dirty="0" err="1"/>
              <a:t>MongoDB’nin</a:t>
            </a:r>
            <a:r>
              <a:rPr lang="tr-TR" dirty="0"/>
              <a:t> </a:t>
            </a:r>
            <a:r>
              <a:rPr lang="tr-TR" dirty="0" err="1"/>
              <a:t>MySQL</a:t>
            </a:r>
            <a:r>
              <a:rPr lang="tr-TR" dirty="0"/>
              <a:t> ile benzer bir performansa </a:t>
            </a:r>
            <a:r>
              <a:rPr lang="tr-TR" dirty="0" smtClean="0"/>
              <a:t>sahiptir.  </a:t>
            </a:r>
            <a:endParaRPr lang="tr-TR" dirty="0"/>
          </a:p>
        </p:txBody>
      </p:sp>
      <p:pic>
        <p:nvPicPr>
          <p:cNvPr id="4" name="Resim 3"/>
          <p:cNvPicPr>
            <a:picLocks noChangeAspect="1"/>
          </p:cNvPicPr>
          <p:nvPr/>
        </p:nvPicPr>
        <p:blipFill>
          <a:blip r:embed="rId2"/>
          <a:stretch>
            <a:fillRect/>
          </a:stretch>
        </p:blipFill>
        <p:spPr>
          <a:xfrm>
            <a:off x="6318378" y="1368346"/>
            <a:ext cx="4498848" cy="3514725"/>
          </a:xfrm>
          <a:prstGeom prst="rect">
            <a:avLst/>
          </a:prstGeom>
        </p:spPr>
      </p:pic>
    </p:spTree>
    <p:extLst>
      <p:ext uri="{BB962C8B-B14F-4D97-AF65-F5344CB8AC3E}">
        <p14:creationId xmlns:p14="http://schemas.microsoft.com/office/powerpoint/2010/main" val="111600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294544"/>
            <a:ext cx="10131425" cy="1121018"/>
          </a:xfrm>
        </p:spPr>
        <p:txBody>
          <a:bodyPr>
            <a:normAutofit/>
          </a:bodyPr>
          <a:lstStyle/>
          <a:p>
            <a:r>
              <a:rPr lang="tr-TR" dirty="0" smtClean="0"/>
              <a:t>SONUÇ VE DEĞERLENDİRME</a:t>
            </a:r>
            <a:endParaRPr lang="tr-TR" dirty="0"/>
          </a:p>
        </p:txBody>
      </p:sp>
      <p:sp>
        <p:nvSpPr>
          <p:cNvPr id="3" name="İçerik Yer Tutucusu 2"/>
          <p:cNvSpPr>
            <a:spLocks noGrp="1"/>
          </p:cNvSpPr>
          <p:nvPr>
            <p:ph idx="1"/>
          </p:nvPr>
        </p:nvSpPr>
        <p:spPr>
          <a:xfrm>
            <a:off x="685801" y="1415562"/>
            <a:ext cx="10418884" cy="3508130"/>
          </a:xfrm>
        </p:spPr>
        <p:txBody>
          <a:bodyPr>
            <a:normAutofit/>
          </a:bodyPr>
          <a:lstStyle/>
          <a:p>
            <a:r>
              <a:rPr lang="tr-TR" sz="2000" dirty="0"/>
              <a:t>NoSQL kavramı, ilişkisel veri tabanlarına alternatif bir çözüm olarak gelişmiştir ve büyük teknoloji şirketleri, özellikle sosyal medya platformları, NoSQL veri tabanlarını tercih etmektedir. Bu veri tabanları, yatay olarak ölçeklenebilir bir yapıya sahiptir. </a:t>
            </a:r>
            <a:r>
              <a:rPr lang="tr-TR" sz="2000" dirty="0" err="1"/>
              <a:t>MongoDB</a:t>
            </a:r>
            <a:r>
              <a:rPr lang="tr-TR" sz="2000" dirty="0"/>
              <a:t> ve </a:t>
            </a:r>
            <a:r>
              <a:rPr lang="tr-TR" sz="2000" dirty="0" err="1"/>
              <a:t>MySQL</a:t>
            </a:r>
            <a:r>
              <a:rPr lang="tr-TR" sz="2000" dirty="0"/>
              <a:t> performansı karşılaştırılmış, büyük veri setleri ve karmaşık sorgular açısından </a:t>
            </a:r>
            <a:r>
              <a:rPr lang="tr-TR" sz="2000" dirty="0" err="1" smtClean="0"/>
              <a:t>MongoDB‘nin</a:t>
            </a:r>
            <a:r>
              <a:rPr lang="tr-TR" sz="2000" dirty="0" smtClean="0"/>
              <a:t> </a:t>
            </a:r>
            <a:r>
              <a:rPr lang="tr-TR" sz="2000" dirty="0"/>
              <a:t>üstün olduğu görülmüştür. NoSQL veri tabanlarının yazma ve silme işlemlerinde </a:t>
            </a:r>
            <a:r>
              <a:rPr lang="tr-TR" sz="2000" dirty="0" err="1"/>
              <a:t>MySQL'e</a:t>
            </a:r>
            <a:r>
              <a:rPr lang="tr-TR" sz="2000" dirty="0"/>
              <a:t> göre daha iyi performans gösterdiği </a:t>
            </a:r>
            <a:r>
              <a:rPr lang="tr-TR" sz="2000" dirty="0" smtClean="0"/>
              <a:t>görülmüştür. </a:t>
            </a:r>
            <a:r>
              <a:rPr lang="tr-TR" sz="2000" dirty="0"/>
              <a:t>Ayrıca, işlemci ve işlemci çekirdeklerinin farklı yapılandırılması durumunda veri tabanlarının performansı test edilmiştir. İlişkisel veri tabanları ve NoSQL sistemlerinin avantaj ve dezavantajları değerlendirilerek, performans açısından NoSQL veri tabanlarının daha etkin sonuçlar </a:t>
            </a:r>
            <a:r>
              <a:rPr lang="tr-TR" sz="2000" dirty="0" smtClean="0"/>
              <a:t>sağlamıştır.</a:t>
            </a:r>
            <a:endParaRPr lang="tr-TR" sz="2000" dirty="0"/>
          </a:p>
        </p:txBody>
      </p:sp>
    </p:spTree>
    <p:extLst>
      <p:ext uri="{BB962C8B-B14F-4D97-AF65-F5344CB8AC3E}">
        <p14:creationId xmlns:p14="http://schemas.microsoft.com/office/powerpoint/2010/main" val="125275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1"/>
            <a:ext cx="10131425" cy="920262"/>
          </a:xfrm>
        </p:spPr>
        <p:txBody>
          <a:bodyPr>
            <a:normAutofit/>
          </a:bodyPr>
          <a:lstStyle/>
          <a:p>
            <a:r>
              <a:rPr lang="tr-TR" sz="4400" b="1" dirty="0" smtClean="0"/>
              <a:t>BİLİŞİM SİSTEMLERİ VE YÖNETİMİ</a:t>
            </a:r>
            <a:endParaRPr lang="tr-TR" sz="4400" b="1" dirty="0"/>
          </a:p>
        </p:txBody>
      </p:sp>
      <p:sp>
        <p:nvSpPr>
          <p:cNvPr id="3" name="İçerik Yer Tutucusu 2"/>
          <p:cNvSpPr>
            <a:spLocks noGrp="1"/>
          </p:cNvSpPr>
          <p:nvPr>
            <p:ph idx="1"/>
          </p:nvPr>
        </p:nvSpPr>
        <p:spPr>
          <a:xfrm>
            <a:off x="685801" y="1793631"/>
            <a:ext cx="4264268" cy="4677507"/>
          </a:xfrm>
        </p:spPr>
        <p:txBody>
          <a:bodyPr>
            <a:normAutofit fontScale="85000" lnSpcReduction="10000"/>
          </a:bodyPr>
          <a:lstStyle/>
          <a:p>
            <a:r>
              <a:rPr lang="tr-TR" sz="2400" b="1" dirty="0" smtClean="0"/>
              <a:t>Bilişim sistemi, organizasyonlarda karar verme sürecinde bilginin toplanıp, düzenlenip, işlenmesi ve saklanması olarak tanımlanır. Bilgiyi üretmek içim üç ana aktivite gereklidir: girdi, işlem, çıktı. Girdi bilgini toplanması, işlem verinin anlamlı hale getirilmesi, çıktı ise işlenmiş bilginin kullanıcıya aktarılmasıdır.</a:t>
            </a:r>
          </a:p>
          <a:p>
            <a:r>
              <a:rPr lang="tr-TR" sz="2400" b="1" dirty="0" smtClean="0"/>
              <a:t>Bilişim sistemleri işletmeler için yönetimsel çözümlerdir. Bu sistemleri etkin kullanabilmek için organizasyon, yönetim ve teknolojiye hakim olmak gerekmektedir.</a:t>
            </a:r>
          </a:p>
        </p:txBody>
      </p:sp>
      <p:pic>
        <p:nvPicPr>
          <p:cNvPr id="4" name="Resim 3"/>
          <p:cNvPicPr>
            <a:picLocks noChangeAspect="1"/>
          </p:cNvPicPr>
          <p:nvPr/>
        </p:nvPicPr>
        <p:blipFill>
          <a:blip r:embed="rId2"/>
          <a:stretch>
            <a:fillRect/>
          </a:stretch>
        </p:blipFill>
        <p:spPr>
          <a:xfrm>
            <a:off x="6496688" y="1925515"/>
            <a:ext cx="4257036" cy="4413737"/>
          </a:xfrm>
          <a:prstGeom prst="rect">
            <a:avLst/>
          </a:prstGeom>
        </p:spPr>
      </p:pic>
    </p:spTree>
    <p:extLst>
      <p:ext uri="{BB962C8B-B14F-4D97-AF65-F5344CB8AC3E}">
        <p14:creationId xmlns:p14="http://schemas.microsoft.com/office/powerpoint/2010/main" val="378983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ÖZETLE;</a:t>
            </a:r>
            <a:endParaRPr lang="tr-TR" dirty="0"/>
          </a:p>
        </p:txBody>
      </p:sp>
      <p:sp>
        <p:nvSpPr>
          <p:cNvPr id="3" name="İçerik Yer Tutucusu 2"/>
          <p:cNvSpPr>
            <a:spLocks noGrp="1"/>
          </p:cNvSpPr>
          <p:nvPr>
            <p:ph idx="1"/>
          </p:nvPr>
        </p:nvSpPr>
        <p:spPr>
          <a:xfrm>
            <a:off x="685801" y="2505808"/>
            <a:ext cx="10744199" cy="3094892"/>
          </a:xfrm>
        </p:spPr>
        <p:txBody>
          <a:bodyPr>
            <a:noAutofit/>
          </a:bodyPr>
          <a:lstStyle/>
          <a:p>
            <a:r>
              <a:rPr lang="tr-TR" sz="2400" dirty="0"/>
              <a:t>Bu çalışmada, ilişkisel ve ilişkisel olmayan (NoSQL) veri tabanı yönetim sistemlerinin performansı karşılaştırılmış ve farklı faktörlerin her bir veri tabanını nasıl etkilediği incelenmiştir. Yapılan </a:t>
            </a:r>
            <a:r>
              <a:rPr lang="tr-TR" sz="2400" dirty="0" smtClean="0"/>
              <a:t>çalışmalar ve uygulamalar </a:t>
            </a:r>
            <a:r>
              <a:rPr lang="tr-TR" sz="2400" dirty="0"/>
              <a:t>sonucunda, NoSQL veri tabanlarının büyük </a:t>
            </a:r>
            <a:r>
              <a:rPr lang="tr-TR" sz="2400" dirty="0" smtClean="0"/>
              <a:t>verileri </a:t>
            </a:r>
            <a:r>
              <a:rPr lang="tr-TR" sz="2400" dirty="0"/>
              <a:t>ve karmaşık sorguları daha hızlı işleyebildiği tespit edilmiştir. Ayrıca, </a:t>
            </a:r>
            <a:r>
              <a:rPr lang="tr-TR" sz="2400" dirty="0" err="1" smtClean="0"/>
              <a:t>NoSQL‘in</a:t>
            </a:r>
            <a:r>
              <a:rPr lang="tr-TR" sz="2400" dirty="0" smtClean="0"/>
              <a:t> </a:t>
            </a:r>
            <a:r>
              <a:rPr lang="tr-TR" sz="2400" dirty="0"/>
              <a:t>yazma ve silme işlemlerinde de üstünlüğü gözlemlenmiştir. İşlemci ve işlemci çekirdeklerinin farklı yapılandırılması durumunda </a:t>
            </a:r>
            <a:r>
              <a:rPr lang="tr-TR" sz="2400" dirty="0" smtClean="0"/>
              <a:t>da </a:t>
            </a:r>
            <a:r>
              <a:rPr lang="tr-TR" sz="2400" dirty="0" err="1" smtClean="0"/>
              <a:t>NoSQL‘in</a:t>
            </a:r>
            <a:r>
              <a:rPr lang="tr-TR" sz="2400" dirty="0" smtClean="0"/>
              <a:t> </a:t>
            </a:r>
            <a:r>
              <a:rPr lang="tr-TR" sz="2400" dirty="0"/>
              <a:t>performansının </a:t>
            </a:r>
            <a:r>
              <a:rPr lang="tr-TR" sz="2400" dirty="0" smtClean="0"/>
              <a:t>daha iyi olduğu </a:t>
            </a:r>
            <a:r>
              <a:rPr lang="tr-TR" sz="2400" dirty="0"/>
              <a:t>görülmüştür. Bu analizler, işletmelere hangi durumda hangi veri tabanı yönetim sisteminin kullanılması gerektiği konusunda fikir vermektedir. Sonuç olarak, ilişkisel olmayan (NoSQL) veri tabanlarının hız, geliştirme zamanı ve ölçeklenebilirlik gibi özelliklerle performans açısından daha etkin sonuçlar sağladığı belirlenmiştir.</a:t>
            </a:r>
          </a:p>
        </p:txBody>
      </p:sp>
    </p:spTree>
    <p:extLst>
      <p:ext uri="{BB962C8B-B14F-4D97-AF65-F5344CB8AC3E}">
        <p14:creationId xmlns:p14="http://schemas.microsoft.com/office/powerpoint/2010/main" val="359702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0"/>
            <a:ext cx="10131425" cy="902677"/>
          </a:xfrm>
        </p:spPr>
        <p:txBody>
          <a:bodyPr/>
          <a:lstStyle/>
          <a:p>
            <a:r>
              <a:rPr lang="tr-TR" b="1" dirty="0" smtClean="0"/>
              <a:t>VERİ TABANI VE VERİ TABANI YÖNETİM SİSTEMLERİ</a:t>
            </a:r>
            <a:endParaRPr lang="tr-TR" b="1" dirty="0"/>
          </a:p>
        </p:txBody>
      </p:sp>
      <p:sp>
        <p:nvSpPr>
          <p:cNvPr id="3" name="İçerik Yer Tutucusu 2"/>
          <p:cNvSpPr>
            <a:spLocks noGrp="1"/>
          </p:cNvSpPr>
          <p:nvPr>
            <p:ph idx="1"/>
          </p:nvPr>
        </p:nvSpPr>
        <p:spPr>
          <a:xfrm>
            <a:off x="685802" y="1696915"/>
            <a:ext cx="4343398" cy="4009294"/>
          </a:xfrm>
        </p:spPr>
        <p:txBody>
          <a:bodyPr>
            <a:normAutofit fontScale="92500" lnSpcReduction="10000"/>
          </a:bodyPr>
          <a:lstStyle/>
          <a:p>
            <a:r>
              <a:rPr lang="tr-TR" sz="2400" b="1" dirty="0"/>
              <a:t>Veri tabanı </a:t>
            </a:r>
            <a:r>
              <a:rPr lang="tr-TR" sz="2400" b="1" dirty="0" smtClean="0"/>
              <a:t>kullanım </a:t>
            </a:r>
            <a:r>
              <a:rPr lang="tr-TR" sz="2400" b="1" dirty="0"/>
              <a:t>amacına uygun olarak düzenlenmiş veriler topluluğudur</a:t>
            </a:r>
            <a:r>
              <a:rPr lang="tr-TR" sz="2400" b="1" dirty="0" smtClean="0"/>
              <a:t>. Gerçekte var olan ve birbirleriyle ilişkisi olan nesneleri ve </a:t>
            </a:r>
            <a:r>
              <a:rPr lang="tr-TR" sz="2400" b="1" dirty="0" err="1" smtClean="0"/>
              <a:t>ilşkileri</a:t>
            </a:r>
            <a:r>
              <a:rPr lang="tr-TR" sz="2400" b="1" dirty="0" smtClean="0"/>
              <a:t> modeller.</a:t>
            </a:r>
          </a:p>
          <a:p>
            <a:r>
              <a:rPr lang="tr-TR" sz="2400" b="1" dirty="0"/>
              <a:t>Veri tabanı yönetim sistemleri (</a:t>
            </a:r>
            <a:r>
              <a:rPr lang="tr-TR" sz="2400" b="1" dirty="0" smtClean="0"/>
              <a:t>VTYS) </a:t>
            </a:r>
            <a:r>
              <a:rPr lang="tr-TR" sz="2400" b="1" dirty="0"/>
              <a:t>verinin nasıl depolanacağı, kullanılacağı ve erişileceğini mantıksal olarak yönlendiren bir kurallar sistemidir</a:t>
            </a:r>
            <a:r>
              <a:rPr lang="tr-TR" sz="2400" b="1" dirty="0" smtClean="0"/>
              <a:t>. Verilerle aynı anda birçok bağlantı sağlayabilir.</a:t>
            </a:r>
          </a:p>
        </p:txBody>
      </p:sp>
      <p:pic>
        <p:nvPicPr>
          <p:cNvPr id="4" name="Resim 3"/>
          <p:cNvPicPr>
            <a:picLocks noChangeAspect="1"/>
          </p:cNvPicPr>
          <p:nvPr/>
        </p:nvPicPr>
        <p:blipFill>
          <a:blip r:embed="rId2"/>
          <a:stretch>
            <a:fillRect/>
          </a:stretch>
        </p:blipFill>
        <p:spPr>
          <a:xfrm>
            <a:off x="6032105" y="1696915"/>
            <a:ext cx="3918956" cy="3911844"/>
          </a:xfrm>
          <a:prstGeom prst="rect">
            <a:avLst/>
          </a:prstGeom>
        </p:spPr>
      </p:pic>
    </p:spTree>
    <p:extLst>
      <p:ext uri="{BB962C8B-B14F-4D97-AF65-F5344CB8AC3E}">
        <p14:creationId xmlns:p14="http://schemas.microsoft.com/office/powerpoint/2010/main" val="197676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6477" y="79131"/>
            <a:ext cx="9990749" cy="45719"/>
          </a:xfrm>
        </p:spPr>
        <p:txBody>
          <a:bodyPr>
            <a:normAutofit fontScale="90000"/>
          </a:bodyPr>
          <a:lstStyle/>
          <a:p>
            <a:endParaRPr lang="tr-TR" dirty="0"/>
          </a:p>
        </p:txBody>
      </p:sp>
      <p:sp>
        <p:nvSpPr>
          <p:cNvPr id="3" name="İçerik Yer Tutucusu 2"/>
          <p:cNvSpPr>
            <a:spLocks noGrp="1"/>
          </p:cNvSpPr>
          <p:nvPr>
            <p:ph idx="1"/>
          </p:nvPr>
        </p:nvSpPr>
        <p:spPr>
          <a:xfrm>
            <a:off x="685802" y="624255"/>
            <a:ext cx="5064368" cy="5166946"/>
          </a:xfrm>
        </p:spPr>
        <p:txBody>
          <a:bodyPr>
            <a:normAutofit/>
          </a:bodyPr>
          <a:lstStyle/>
          <a:p>
            <a:r>
              <a:rPr lang="tr-TR" sz="2000" b="1" dirty="0" smtClean="0"/>
              <a:t>Veri tabanı sistemleri sekiz kategoriye ayrılabilir.</a:t>
            </a:r>
          </a:p>
          <a:p>
            <a:r>
              <a:rPr lang="tr-TR" sz="2000" b="1" dirty="0" smtClean="0"/>
              <a:t>Düz model: iki boyutlu veri grubundan oluşur</a:t>
            </a:r>
            <a:r>
              <a:rPr lang="tr-TR" sz="2000" b="1" dirty="0"/>
              <a:t>. Böyle bir veri tabanında her satırda bir kullanıcıya ait şifre bilgileri, sütunlarda ise tipleri aynı olan veriler yer alır</a:t>
            </a:r>
            <a:r>
              <a:rPr lang="tr-TR" sz="2000" b="1" dirty="0" smtClean="0"/>
              <a:t>.</a:t>
            </a:r>
          </a:p>
          <a:p>
            <a:pPr marL="0" indent="0">
              <a:buNone/>
            </a:pPr>
            <a:endParaRPr lang="tr-TR" sz="2000" b="1" dirty="0" smtClean="0"/>
          </a:p>
          <a:p>
            <a:r>
              <a:rPr lang="tr-TR" sz="2000" b="1" dirty="0" smtClean="0"/>
              <a:t>Hiyerarşik model: 1960’lı yıllarda ortaya çıkmıştır. Bu veri tabanının </a:t>
            </a:r>
            <a:r>
              <a:rPr lang="tr-TR" sz="2000" b="1" dirty="0"/>
              <a:t>depoladığı yapısal veriler “kayıt” adı verilir. Kayıtlar ağaç mimarisi şeklinde yukarıdan aşağı sıralanmaktadır</a:t>
            </a:r>
            <a:r>
              <a:rPr lang="tr-TR" sz="2000" b="1" dirty="0" smtClean="0"/>
              <a:t>.</a:t>
            </a:r>
            <a:endParaRPr lang="tr-TR" sz="2000" b="1" dirty="0"/>
          </a:p>
          <a:p>
            <a:endParaRPr lang="tr-TR" sz="2000" b="1" dirty="0" smtClean="0"/>
          </a:p>
        </p:txBody>
      </p:sp>
      <p:pic>
        <p:nvPicPr>
          <p:cNvPr id="4" name="Resim 3"/>
          <p:cNvPicPr>
            <a:picLocks noChangeAspect="1"/>
          </p:cNvPicPr>
          <p:nvPr/>
        </p:nvPicPr>
        <p:blipFill>
          <a:blip r:embed="rId2"/>
          <a:stretch>
            <a:fillRect/>
          </a:stretch>
        </p:blipFill>
        <p:spPr>
          <a:xfrm>
            <a:off x="6435969" y="987669"/>
            <a:ext cx="4702785" cy="1499675"/>
          </a:xfrm>
          <a:prstGeom prst="rect">
            <a:avLst/>
          </a:prstGeom>
        </p:spPr>
      </p:pic>
      <p:pic>
        <p:nvPicPr>
          <p:cNvPr id="5" name="Resim 4"/>
          <p:cNvPicPr>
            <a:picLocks noChangeAspect="1"/>
          </p:cNvPicPr>
          <p:nvPr/>
        </p:nvPicPr>
        <p:blipFill>
          <a:blip r:embed="rId3"/>
          <a:stretch>
            <a:fillRect/>
          </a:stretch>
        </p:blipFill>
        <p:spPr>
          <a:xfrm>
            <a:off x="6435969" y="3207728"/>
            <a:ext cx="4741813" cy="2516064"/>
          </a:xfrm>
          <a:prstGeom prst="rect">
            <a:avLst/>
          </a:prstGeom>
        </p:spPr>
      </p:pic>
    </p:spTree>
    <p:extLst>
      <p:ext uri="{BB962C8B-B14F-4D97-AF65-F5344CB8AC3E}">
        <p14:creationId xmlns:p14="http://schemas.microsoft.com/office/powerpoint/2010/main" val="320985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117232"/>
            <a:ext cx="10131425" cy="137746"/>
          </a:xfrm>
        </p:spPr>
        <p:txBody>
          <a:bodyPr>
            <a:normAutofit fontScale="90000"/>
          </a:bodyPr>
          <a:lstStyle/>
          <a:p>
            <a:endParaRPr lang="tr-TR" dirty="0"/>
          </a:p>
        </p:txBody>
      </p:sp>
      <p:sp>
        <p:nvSpPr>
          <p:cNvPr id="3" name="İçerik Yer Tutucusu 2"/>
          <p:cNvSpPr>
            <a:spLocks noGrp="1"/>
          </p:cNvSpPr>
          <p:nvPr>
            <p:ph idx="1"/>
          </p:nvPr>
        </p:nvSpPr>
        <p:spPr>
          <a:xfrm>
            <a:off x="685802" y="474785"/>
            <a:ext cx="5169876" cy="5316415"/>
          </a:xfrm>
        </p:spPr>
        <p:txBody>
          <a:bodyPr>
            <a:normAutofit/>
          </a:bodyPr>
          <a:lstStyle/>
          <a:p>
            <a:r>
              <a:rPr lang="tr-TR" sz="2400" b="1" dirty="0"/>
              <a:t>Ağ veri modeli: Bu model 1970'li yıların başında geliştirilmiştir. Hiyerarşik veri modelinin geliştirilmiş </a:t>
            </a:r>
            <a:r>
              <a:rPr lang="tr-TR" sz="2400" b="1" dirty="0" smtClean="0"/>
              <a:t>halidir. </a:t>
            </a:r>
            <a:r>
              <a:rPr lang="tr-TR" sz="2400" b="1" dirty="0"/>
              <a:t>Ağ modelinin hiyerarşik modelden en önemli </a:t>
            </a:r>
            <a:r>
              <a:rPr lang="tr-TR" sz="2400" b="1" dirty="0" smtClean="0"/>
              <a:t>farkı uç düğüm </a:t>
            </a:r>
            <a:r>
              <a:rPr lang="tr-TR" sz="2400" b="1" dirty="0"/>
              <a:t>pozisyonundaki verinin iç-düğüme işaret edebilmesidir. </a:t>
            </a:r>
          </a:p>
        </p:txBody>
      </p:sp>
      <p:pic>
        <p:nvPicPr>
          <p:cNvPr id="4" name="Resim 3"/>
          <p:cNvPicPr>
            <a:picLocks noChangeAspect="1"/>
          </p:cNvPicPr>
          <p:nvPr/>
        </p:nvPicPr>
        <p:blipFill>
          <a:blip r:embed="rId2"/>
          <a:stretch>
            <a:fillRect/>
          </a:stretch>
        </p:blipFill>
        <p:spPr>
          <a:xfrm>
            <a:off x="6585438" y="1887781"/>
            <a:ext cx="4794740" cy="2141099"/>
          </a:xfrm>
          <a:prstGeom prst="rect">
            <a:avLst/>
          </a:prstGeom>
        </p:spPr>
      </p:pic>
    </p:spTree>
    <p:extLst>
      <p:ext uri="{BB962C8B-B14F-4D97-AF65-F5344CB8AC3E}">
        <p14:creationId xmlns:p14="http://schemas.microsoft.com/office/powerpoint/2010/main" val="21569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1"/>
            <a:ext cx="10131425" cy="199292"/>
          </a:xfrm>
        </p:spPr>
        <p:txBody>
          <a:bodyPr>
            <a:normAutofit fontScale="90000"/>
          </a:bodyPr>
          <a:lstStyle/>
          <a:p>
            <a:endParaRPr lang="tr-TR" dirty="0"/>
          </a:p>
        </p:txBody>
      </p:sp>
      <p:sp>
        <p:nvSpPr>
          <p:cNvPr id="3" name="İçerik Yer Tutucusu 2"/>
          <p:cNvSpPr>
            <a:spLocks noGrp="1"/>
          </p:cNvSpPr>
          <p:nvPr>
            <p:ph idx="1"/>
          </p:nvPr>
        </p:nvSpPr>
        <p:spPr>
          <a:xfrm>
            <a:off x="685801" y="1046285"/>
            <a:ext cx="4448907" cy="4744915"/>
          </a:xfrm>
        </p:spPr>
        <p:txBody>
          <a:bodyPr>
            <a:normAutofit/>
          </a:bodyPr>
          <a:lstStyle/>
          <a:p>
            <a:r>
              <a:rPr lang="tr-TR" sz="2400" b="1" dirty="0"/>
              <a:t>İlişkisel Veri Modeli: İlişkisel veri modelinin temel kavramı, ilişkidir. İlişkiler yardımıyla, veri içerisindeki ilişkiler </a:t>
            </a:r>
            <a:r>
              <a:rPr lang="tr-TR" sz="2400" b="1" dirty="0" smtClean="0"/>
              <a:t>modellenir. </a:t>
            </a:r>
            <a:r>
              <a:rPr lang="tr-TR" sz="2400" b="1" dirty="0"/>
              <a:t>Kavramsal olarak ilişkiler, satır ve sütunlardan oluşan iki boyutlu </a:t>
            </a:r>
            <a:r>
              <a:rPr lang="tr-TR" sz="2400" b="1" dirty="0" smtClean="0"/>
              <a:t>tablolarla ifade edilir. </a:t>
            </a:r>
            <a:r>
              <a:rPr lang="tr-TR" sz="2400" b="1" dirty="0"/>
              <a:t>Tablonun her satırı birbiriyle ilişkili verilerin bir topluluğudur. Sütunlarda ise nitelikler bulunur</a:t>
            </a:r>
          </a:p>
        </p:txBody>
      </p:sp>
      <p:pic>
        <p:nvPicPr>
          <p:cNvPr id="4" name="Resim 3"/>
          <p:cNvPicPr>
            <a:picLocks noChangeAspect="1"/>
          </p:cNvPicPr>
          <p:nvPr/>
        </p:nvPicPr>
        <p:blipFill>
          <a:blip r:embed="rId2"/>
          <a:stretch>
            <a:fillRect/>
          </a:stretch>
        </p:blipFill>
        <p:spPr>
          <a:xfrm>
            <a:off x="5893410" y="2061796"/>
            <a:ext cx="5381625" cy="2400300"/>
          </a:xfrm>
          <a:prstGeom prst="rect">
            <a:avLst/>
          </a:prstGeom>
        </p:spPr>
      </p:pic>
    </p:spTree>
    <p:extLst>
      <p:ext uri="{BB962C8B-B14F-4D97-AF65-F5344CB8AC3E}">
        <p14:creationId xmlns:p14="http://schemas.microsoft.com/office/powerpoint/2010/main" val="244350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685802" y="2142067"/>
            <a:ext cx="4343398" cy="3649133"/>
          </a:xfrm>
        </p:spPr>
        <p:txBody>
          <a:bodyPr>
            <a:normAutofit/>
          </a:bodyPr>
          <a:lstStyle/>
          <a:p>
            <a:r>
              <a:rPr lang="tr-TR" sz="2400" b="1" dirty="0"/>
              <a:t>Nesne Yönelimli Veri Modeli: Daha sonraları ortaya çıkmış ve başarısını kanıtlamıştır. Nesne yönelimli programlamaya dayanan veri </a:t>
            </a:r>
            <a:r>
              <a:rPr lang="tr-TR" sz="2400" b="1" dirty="0" smtClean="0"/>
              <a:t>modelidir.</a:t>
            </a:r>
            <a:endParaRPr lang="tr-TR" sz="2400" b="1" dirty="0"/>
          </a:p>
        </p:txBody>
      </p:sp>
      <p:pic>
        <p:nvPicPr>
          <p:cNvPr id="4" name="Resim 3"/>
          <p:cNvPicPr>
            <a:picLocks noChangeAspect="1"/>
          </p:cNvPicPr>
          <p:nvPr/>
        </p:nvPicPr>
        <p:blipFill>
          <a:blip r:embed="rId2"/>
          <a:stretch>
            <a:fillRect/>
          </a:stretch>
        </p:blipFill>
        <p:spPr>
          <a:xfrm>
            <a:off x="5405804" y="2773973"/>
            <a:ext cx="5600700" cy="2171700"/>
          </a:xfrm>
          <a:prstGeom prst="rect">
            <a:avLst/>
          </a:prstGeom>
        </p:spPr>
      </p:pic>
    </p:spTree>
    <p:extLst>
      <p:ext uri="{BB962C8B-B14F-4D97-AF65-F5344CB8AC3E}">
        <p14:creationId xmlns:p14="http://schemas.microsoft.com/office/powerpoint/2010/main" val="20225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685801" y="483577"/>
            <a:ext cx="10131425" cy="126023"/>
          </a:xfrm>
        </p:spPr>
        <p:txBody>
          <a:bodyPr>
            <a:normAutofit fontScale="90000"/>
          </a:bodyPr>
          <a:lstStyle/>
          <a:p>
            <a:endParaRPr lang="tr-TR" dirty="0"/>
          </a:p>
        </p:txBody>
      </p:sp>
      <p:sp>
        <p:nvSpPr>
          <p:cNvPr id="3" name="İçerik Yer Tutucusu 2"/>
          <p:cNvSpPr>
            <a:spLocks noGrp="1"/>
          </p:cNvSpPr>
          <p:nvPr>
            <p:ph idx="1"/>
          </p:nvPr>
        </p:nvSpPr>
        <p:spPr>
          <a:xfrm>
            <a:off x="685802" y="747347"/>
            <a:ext cx="4070836" cy="5043854"/>
          </a:xfrm>
        </p:spPr>
        <p:txBody>
          <a:bodyPr>
            <a:normAutofit/>
          </a:bodyPr>
          <a:lstStyle/>
          <a:p>
            <a:r>
              <a:rPr lang="tr-TR" sz="2400" b="1" dirty="0"/>
              <a:t>Nesne İlişkisel Veri Modeli</a:t>
            </a:r>
            <a:r>
              <a:rPr lang="tr-TR" sz="2400" b="1" dirty="0" smtClean="0"/>
              <a:t>: </a:t>
            </a:r>
            <a:r>
              <a:rPr lang="tr-TR" sz="2400" b="1" dirty="0"/>
              <a:t>ilişkisel işlevselliğin üzerine nesne yönelimli özellikler içerir. İlişkisel veri tabanları içinde nesne yönelimli </a:t>
            </a:r>
            <a:r>
              <a:rPr lang="tr-TR" sz="2400" b="1" dirty="0" smtClean="0"/>
              <a:t>ilk </a:t>
            </a:r>
            <a:r>
              <a:rPr lang="tr-TR" sz="2400" b="1" dirty="0"/>
              <a:t>veri tabanı 1997 yılında piyasaya sunulan Oracle8’dir.</a:t>
            </a:r>
          </a:p>
        </p:txBody>
      </p:sp>
      <p:pic>
        <p:nvPicPr>
          <p:cNvPr id="4" name="Resim 3"/>
          <p:cNvPicPr>
            <a:picLocks noChangeAspect="1"/>
          </p:cNvPicPr>
          <p:nvPr/>
        </p:nvPicPr>
        <p:blipFill>
          <a:blip r:embed="rId2"/>
          <a:stretch>
            <a:fillRect/>
          </a:stretch>
        </p:blipFill>
        <p:spPr>
          <a:xfrm>
            <a:off x="5776546" y="1916356"/>
            <a:ext cx="5278682" cy="2876837"/>
          </a:xfrm>
          <a:prstGeom prst="rect">
            <a:avLst/>
          </a:prstGeom>
        </p:spPr>
      </p:pic>
    </p:spTree>
    <p:extLst>
      <p:ext uri="{BB962C8B-B14F-4D97-AF65-F5344CB8AC3E}">
        <p14:creationId xmlns:p14="http://schemas.microsoft.com/office/powerpoint/2010/main" val="3398623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zay">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5274BF-C111-4B7A-8D90-F7666D37C13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F1DF1E-36E3-406C-8CF7-DB13BB6470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Gelecek tasarımı</Template>
  <TotalTime>0</TotalTime>
  <Words>1843</Words>
  <Application>Microsoft Office PowerPoint</Application>
  <PresentationFormat>Geniş ekran</PresentationFormat>
  <Paragraphs>75</Paragraphs>
  <Slides>30</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30</vt:i4>
      </vt:variant>
    </vt:vector>
  </HeadingPairs>
  <TitlesOfParts>
    <vt:vector size="34" baseType="lpstr">
      <vt:lpstr>Arial</vt:lpstr>
      <vt:lpstr>Calibri</vt:lpstr>
      <vt:lpstr>Calibri Light</vt:lpstr>
      <vt:lpstr>Uzay</vt:lpstr>
      <vt:lpstr>İlişkisel ve İlişkisel Olmayan (NoSQL) Veri Tabanı Sistemleri Mimari Performansının Yönetim Bilişim Sistemleri Kapsamında İncelenmesi</vt:lpstr>
      <vt:lpstr>GİRİŞ</vt:lpstr>
      <vt:lpstr>BİLİŞİM SİSTEMLERİ VE YÖNETİMİ</vt:lpstr>
      <vt:lpstr>VERİ TABANI VE VERİ TABANI YÖNETİM SİSTEMLERİ</vt:lpstr>
      <vt:lpstr>PowerPoint Sunusu</vt:lpstr>
      <vt:lpstr>PowerPoint Sunusu</vt:lpstr>
      <vt:lpstr>PowerPoint Sunusu</vt:lpstr>
      <vt:lpstr>PowerPoint Sunusu</vt:lpstr>
      <vt:lpstr>PowerPoint Sunusu</vt:lpstr>
      <vt:lpstr>PowerPoint Sunusu</vt:lpstr>
      <vt:lpstr>PowerPoint Sunusu</vt:lpstr>
      <vt:lpstr>VERİ TABAnI TASARIMI</vt:lpstr>
      <vt:lpstr>İlişkisel ve ilşkisel olmayan (NoSQL) veri tabanı sistemleri</vt:lpstr>
      <vt:lpstr>İlişkisel olmayan (NoSQL) veri tabanı</vt:lpstr>
      <vt:lpstr>PowerPoint Sunusu</vt:lpstr>
      <vt:lpstr>PowerPoint Sunusu</vt:lpstr>
      <vt:lpstr>VERİTABANI MİMARİLERİNİN PERFORMANS KARŞILAŞTIRMASI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SONUÇ VE DEĞERLENDİRME</vt:lpstr>
      <vt:lpstr>ÖZETLE;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2024-03-19T13:05:53Z</dcterms:created>
  <dcterms:modified xsi:type="dcterms:W3CDTF">2024-03-19T19:52:30Z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