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35E8712-7EE8-441E-8F1D-DE652355D5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30CD6A5-0330-4F8C-B7F0-069F8040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8712-7EE8-441E-8F1D-DE652355D5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D6A5-0330-4F8C-B7F0-069F8040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9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8712-7EE8-441E-8F1D-DE652355D5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D6A5-0330-4F8C-B7F0-069F8040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7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8712-7EE8-441E-8F1D-DE652355D5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D6A5-0330-4F8C-B7F0-069F8040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09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8712-7EE8-441E-8F1D-DE652355D5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D6A5-0330-4F8C-B7F0-069F8040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91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8712-7EE8-441E-8F1D-DE652355D5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D6A5-0330-4F8C-B7F0-069F8040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8712-7EE8-441E-8F1D-DE652355D5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D6A5-0330-4F8C-B7F0-069F8040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5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8712-7EE8-441E-8F1D-DE652355D5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D6A5-0330-4F8C-B7F0-069F8040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96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8712-7EE8-441E-8F1D-DE652355D5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D6A5-0330-4F8C-B7F0-069F8040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2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8712-7EE8-441E-8F1D-DE652355D5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D6A5-0330-4F8C-B7F0-069F8040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6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8712-7EE8-441E-8F1D-DE652355D5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D6A5-0330-4F8C-B7F0-069F8040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2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8712-7EE8-441E-8F1D-DE652355D5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D6A5-0330-4F8C-B7F0-069F8040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4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8712-7EE8-441E-8F1D-DE652355D5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D6A5-0330-4F8C-B7F0-069F8040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5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8712-7EE8-441E-8F1D-DE652355D5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D6A5-0330-4F8C-B7F0-069F8040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1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8712-7EE8-441E-8F1D-DE652355D5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D6A5-0330-4F8C-B7F0-069F8040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4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8712-7EE8-441E-8F1D-DE652355D5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D6A5-0330-4F8C-B7F0-069F8040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3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8712-7EE8-441E-8F1D-DE652355D5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D6A5-0330-4F8C-B7F0-069F8040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1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35E8712-7EE8-441E-8F1D-DE652355D5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30CD6A5-0330-4F8C-B7F0-069F8040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0F48-BC6E-4ED4-A7B5-C43160E8B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340603"/>
            <a:ext cx="8825658" cy="3436547"/>
          </a:xfrm>
        </p:spPr>
        <p:txBody>
          <a:bodyPr/>
          <a:lstStyle/>
          <a:p>
            <a:pPr algn="ctr"/>
            <a:r>
              <a:rPr lang="en-US" b="1" dirty="0"/>
              <a:t>Computer vision.</a:t>
            </a:r>
            <a:br>
              <a:rPr lang="en-US" dirty="0"/>
            </a:br>
            <a:r>
              <a:rPr lang="en-US" sz="4800" dirty="0"/>
              <a:t>Face detection and </a:t>
            </a:r>
            <a:br>
              <a:rPr lang="en-US" sz="4800" dirty="0"/>
            </a:br>
            <a:r>
              <a:rPr lang="en-US" sz="4800" dirty="0"/>
              <a:t>color channels using </a:t>
            </a:r>
            <a:r>
              <a:rPr lang="en-US" sz="4800" b="1" i="1" dirty="0"/>
              <a:t>OpenCV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0541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9047-DA14-457B-A569-36F963CB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93D2358-28F3-4751-9ED8-5C3A702C5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94991"/>
              </p:ext>
            </p:extLst>
          </p:nvPr>
        </p:nvGraphicFramePr>
        <p:xfrm>
          <a:off x="1280159" y="2491740"/>
          <a:ext cx="4347732" cy="3032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244">
                  <a:extLst>
                    <a:ext uri="{9D8B030D-6E8A-4147-A177-3AD203B41FA5}">
                      <a16:colId xmlns:a16="http://schemas.microsoft.com/office/drawing/2014/main" val="4161603894"/>
                    </a:ext>
                  </a:extLst>
                </a:gridCol>
                <a:gridCol w="1449244">
                  <a:extLst>
                    <a:ext uri="{9D8B030D-6E8A-4147-A177-3AD203B41FA5}">
                      <a16:colId xmlns:a16="http://schemas.microsoft.com/office/drawing/2014/main" val="3896240268"/>
                    </a:ext>
                  </a:extLst>
                </a:gridCol>
                <a:gridCol w="1449244">
                  <a:extLst>
                    <a:ext uri="{9D8B030D-6E8A-4147-A177-3AD203B41FA5}">
                      <a16:colId xmlns:a16="http://schemas.microsoft.com/office/drawing/2014/main" val="940536414"/>
                    </a:ext>
                  </a:extLst>
                </a:gridCol>
              </a:tblGrid>
              <a:tr h="1013182">
                <a:tc>
                  <a:txBody>
                    <a:bodyPr/>
                    <a:lstStyle/>
                    <a:p>
                      <a:pPr algn="ctr"/>
                      <a:r>
                        <a:rPr lang="ar-SY" sz="6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60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60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54126"/>
                  </a:ext>
                </a:extLst>
              </a:tr>
              <a:tr h="917496">
                <a:tc>
                  <a:txBody>
                    <a:bodyPr/>
                    <a:lstStyle/>
                    <a:p>
                      <a:pPr algn="ctr"/>
                      <a:r>
                        <a:rPr lang="ar-SY" sz="6000" b="1" dirty="0"/>
                        <a:t>5</a:t>
                      </a:r>
                      <a:endParaRPr lang="en-US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6000" b="1" dirty="0"/>
                        <a:t>8</a:t>
                      </a:r>
                      <a:endParaRPr lang="en-US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6000" b="1" dirty="0"/>
                        <a:t>  3</a:t>
                      </a:r>
                      <a:endParaRPr lang="en-US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866848"/>
                  </a:ext>
                </a:extLst>
              </a:tr>
              <a:tr h="1013182">
                <a:tc>
                  <a:txBody>
                    <a:bodyPr/>
                    <a:lstStyle/>
                    <a:p>
                      <a:pPr algn="ctr"/>
                      <a:r>
                        <a:rPr lang="ar-SY" sz="6000" b="1" dirty="0"/>
                        <a:t>8</a:t>
                      </a:r>
                      <a:endParaRPr lang="en-US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6000" b="1" dirty="0"/>
                        <a:t>1</a:t>
                      </a:r>
                      <a:endParaRPr lang="en-US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6000" b="1" dirty="0"/>
                        <a:t>2</a:t>
                      </a:r>
                      <a:endParaRPr lang="en-US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914250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A0958CFA-21E6-4411-B79A-69EF0BEE6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66732"/>
              </p:ext>
            </p:extLst>
          </p:nvPr>
        </p:nvGraphicFramePr>
        <p:xfrm>
          <a:off x="6886895" y="2491741"/>
          <a:ext cx="4471986" cy="3032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662">
                  <a:extLst>
                    <a:ext uri="{9D8B030D-6E8A-4147-A177-3AD203B41FA5}">
                      <a16:colId xmlns:a16="http://schemas.microsoft.com/office/drawing/2014/main" val="4161603894"/>
                    </a:ext>
                  </a:extLst>
                </a:gridCol>
                <a:gridCol w="1490662">
                  <a:extLst>
                    <a:ext uri="{9D8B030D-6E8A-4147-A177-3AD203B41FA5}">
                      <a16:colId xmlns:a16="http://schemas.microsoft.com/office/drawing/2014/main" val="3896240268"/>
                    </a:ext>
                  </a:extLst>
                </a:gridCol>
                <a:gridCol w="1490662">
                  <a:extLst>
                    <a:ext uri="{9D8B030D-6E8A-4147-A177-3AD203B41FA5}">
                      <a16:colId xmlns:a16="http://schemas.microsoft.com/office/drawing/2014/main" val="940536414"/>
                    </a:ext>
                  </a:extLst>
                </a:gridCol>
              </a:tblGrid>
              <a:tr h="1010735">
                <a:tc>
                  <a:txBody>
                    <a:bodyPr/>
                    <a:lstStyle/>
                    <a:p>
                      <a:pPr algn="ctr"/>
                      <a:r>
                        <a:rPr lang="ar-SY" sz="6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6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6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54126"/>
                  </a:ext>
                </a:extLst>
              </a:tr>
              <a:tr h="1010735">
                <a:tc>
                  <a:txBody>
                    <a:bodyPr/>
                    <a:lstStyle/>
                    <a:p>
                      <a:pPr algn="ctr"/>
                      <a:r>
                        <a:rPr lang="ar-SY" sz="6000" b="1" dirty="0"/>
                        <a:t>0</a:t>
                      </a:r>
                      <a:endParaRPr lang="en-US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6000" b="1" dirty="0"/>
                        <a:t>0</a:t>
                      </a:r>
                      <a:endParaRPr lang="en-US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866848"/>
                  </a:ext>
                </a:extLst>
              </a:tr>
              <a:tr h="1010735">
                <a:tc>
                  <a:txBody>
                    <a:bodyPr/>
                    <a:lstStyle/>
                    <a:p>
                      <a:pPr algn="ctr"/>
                      <a:r>
                        <a:rPr lang="ar-SY" sz="6000" b="1" dirty="0"/>
                        <a:t>1</a:t>
                      </a:r>
                      <a:endParaRPr lang="en-US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6000" b="1" dirty="0"/>
                        <a:t>0</a:t>
                      </a:r>
                      <a:endParaRPr lang="en-US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6000" b="1" dirty="0"/>
                        <a:t>0</a:t>
                      </a:r>
                      <a:endParaRPr lang="en-US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91425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A9257C85-8AC4-4D5F-A546-6BF229109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891829"/>
              </p:ext>
            </p:extLst>
          </p:nvPr>
        </p:nvGraphicFramePr>
        <p:xfrm>
          <a:off x="1154953" y="5737862"/>
          <a:ext cx="10203928" cy="706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491">
                  <a:extLst>
                    <a:ext uri="{9D8B030D-6E8A-4147-A177-3AD203B41FA5}">
                      <a16:colId xmlns:a16="http://schemas.microsoft.com/office/drawing/2014/main" val="1828985387"/>
                    </a:ext>
                  </a:extLst>
                </a:gridCol>
                <a:gridCol w="1275491">
                  <a:extLst>
                    <a:ext uri="{9D8B030D-6E8A-4147-A177-3AD203B41FA5}">
                      <a16:colId xmlns:a16="http://schemas.microsoft.com/office/drawing/2014/main" val="795712196"/>
                    </a:ext>
                  </a:extLst>
                </a:gridCol>
                <a:gridCol w="1275491">
                  <a:extLst>
                    <a:ext uri="{9D8B030D-6E8A-4147-A177-3AD203B41FA5}">
                      <a16:colId xmlns:a16="http://schemas.microsoft.com/office/drawing/2014/main" val="3940701558"/>
                    </a:ext>
                  </a:extLst>
                </a:gridCol>
                <a:gridCol w="1275491">
                  <a:extLst>
                    <a:ext uri="{9D8B030D-6E8A-4147-A177-3AD203B41FA5}">
                      <a16:colId xmlns:a16="http://schemas.microsoft.com/office/drawing/2014/main" val="4165678961"/>
                    </a:ext>
                  </a:extLst>
                </a:gridCol>
                <a:gridCol w="1275491">
                  <a:extLst>
                    <a:ext uri="{9D8B030D-6E8A-4147-A177-3AD203B41FA5}">
                      <a16:colId xmlns:a16="http://schemas.microsoft.com/office/drawing/2014/main" val="3746698980"/>
                    </a:ext>
                  </a:extLst>
                </a:gridCol>
                <a:gridCol w="1275491">
                  <a:extLst>
                    <a:ext uri="{9D8B030D-6E8A-4147-A177-3AD203B41FA5}">
                      <a16:colId xmlns:a16="http://schemas.microsoft.com/office/drawing/2014/main" val="1836213323"/>
                    </a:ext>
                  </a:extLst>
                </a:gridCol>
                <a:gridCol w="1275491">
                  <a:extLst>
                    <a:ext uri="{9D8B030D-6E8A-4147-A177-3AD203B41FA5}">
                      <a16:colId xmlns:a16="http://schemas.microsoft.com/office/drawing/2014/main" val="564130751"/>
                    </a:ext>
                  </a:extLst>
                </a:gridCol>
                <a:gridCol w="1275491">
                  <a:extLst>
                    <a:ext uri="{9D8B030D-6E8A-4147-A177-3AD203B41FA5}">
                      <a16:colId xmlns:a16="http://schemas.microsoft.com/office/drawing/2014/main" val="208604237"/>
                    </a:ext>
                  </a:extLst>
                </a:gridCol>
              </a:tblGrid>
              <a:tr h="706964">
                <a:tc>
                  <a:txBody>
                    <a:bodyPr/>
                    <a:lstStyle/>
                    <a:p>
                      <a:pPr algn="ctr"/>
                      <a:r>
                        <a:rPr lang="ar-SY" sz="36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6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36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6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36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6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36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6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36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6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36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6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36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6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36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6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76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83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C97D-08F0-4C22-8A4E-19FF66867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294" y="3278627"/>
            <a:ext cx="8761412" cy="1242391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dirty="0"/>
              <a:t>Thanks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977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3482-5DBF-4A17-925D-FF600C97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956" y="914945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CV ?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6FD7F-3380-443E-A601-4FE1FE4EC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47" y="3074093"/>
            <a:ext cx="11213943" cy="3282430"/>
          </a:xfrm>
        </p:spPr>
        <p:txBody>
          <a:bodyPr>
            <a:normAutofit/>
          </a:bodyPr>
          <a:lstStyle/>
          <a:p>
            <a:pPr algn="r" rtl="1"/>
            <a:r>
              <a:rPr lang="ar-SY" sz="2800" dirty="0"/>
              <a:t>الحاجة الى اسخراج المعلومات من الصور و الفيديوهات .</a:t>
            </a:r>
          </a:p>
          <a:p>
            <a:pPr algn="r" rtl="1"/>
            <a:r>
              <a:rPr lang="ar-SY" sz="2800" dirty="0"/>
              <a:t>استخدامه للتعرف على الأغراض و كيفية عملها.</a:t>
            </a:r>
          </a:p>
          <a:p>
            <a:pPr algn="r" rtl="1"/>
            <a:r>
              <a:rPr lang="ar-SY" sz="2800" dirty="0"/>
              <a:t> فهم سياق الواقع وما يحدث الان من منظور البرنامج</a:t>
            </a:r>
          </a:p>
          <a:p>
            <a:pPr algn="r" rtl="1"/>
            <a:r>
              <a:rPr lang="ar-SY" sz="2800" dirty="0"/>
              <a:t>تقريب الالة من مفهومنا للاشياء وكيفية معالجتها والتعرف عليها عن طريق النظر فقط لها.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025B5-B64F-4DEF-A419-FC7337526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7" y="2293449"/>
            <a:ext cx="4205742" cy="227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3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A5B4-EA8C-49A5-AB37-0649990C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586684"/>
          </a:xfrm>
        </p:spPr>
        <p:txBody>
          <a:bodyPr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CV?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9122-5775-4ABE-860A-9CBD2690B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947" y="2632535"/>
            <a:ext cx="8401499" cy="3712606"/>
          </a:xfrm>
        </p:spPr>
        <p:txBody>
          <a:bodyPr rIns="91440">
            <a:normAutofit/>
          </a:bodyPr>
          <a:lstStyle/>
          <a:p>
            <a:pPr algn="r" rtl="1"/>
            <a:r>
              <a:rPr lang="en-US" dirty="0"/>
              <a:t> </a:t>
            </a:r>
            <a:r>
              <a:rPr lang="en-US" sz="2000" b="1" dirty="0"/>
              <a:t>:(CV)Computer Vision</a:t>
            </a:r>
            <a:r>
              <a:rPr lang="ar-SY" sz="2000" dirty="0"/>
              <a:t>هي عملية قراءة الصورة (</a:t>
            </a:r>
            <a:r>
              <a:rPr lang="en-US" sz="2000" dirty="0"/>
              <a:t>frames</a:t>
            </a:r>
            <a:r>
              <a:rPr lang="ar-SY" sz="2000" dirty="0"/>
              <a:t>)</a:t>
            </a:r>
            <a:r>
              <a:rPr lang="en-US" sz="2000" dirty="0"/>
              <a:t> </a:t>
            </a:r>
            <a:r>
              <a:rPr lang="ar-SY" sz="2000" dirty="0"/>
              <a:t>من الكاميرة ,</a:t>
            </a:r>
          </a:p>
          <a:p>
            <a:pPr marL="0" indent="0" algn="r" rtl="1">
              <a:buNone/>
            </a:pPr>
            <a:r>
              <a:rPr lang="ar-SY" sz="2000" dirty="0"/>
              <a:t>      على شكل مصفوفة من الأرقام تمثل الوان بيكسلات الصورة </a:t>
            </a:r>
            <a:r>
              <a:rPr lang="en-US" sz="2000" dirty="0"/>
              <a:t>.</a:t>
            </a:r>
            <a:endParaRPr lang="ar-SY" sz="2000" dirty="0"/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ar-SY" sz="1800" dirty="0"/>
              <a:t>ويتم تحليلها لاستخراج المعلومات منها وجعل البرنامج يقوم ب فعل معين على حسب هذه المعلومات المستخرجة.</a:t>
            </a:r>
          </a:p>
          <a:p>
            <a:pPr indent="-285750" algn="r" rtl="1"/>
            <a:r>
              <a:rPr lang="ar-SY" sz="2400" dirty="0"/>
              <a:t>نقوم بتحليل هذه البيانات عن طريق خوارزميات الذكاء الصنعي.</a:t>
            </a:r>
            <a:endParaRPr lang="ar-SY" dirty="0"/>
          </a:p>
          <a:p>
            <a:pPr marL="457200" lvl="1" indent="0" algn="r" rtl="1">
              <a:buNone/>
            </a:pPr>
            <a:r>
              <a:rPr lang="ar-SY" dirty="0"/>
              <a:t>	 </a:t>
            </a:r>
            <a:r>
              <a:rPr lang="ar-SY" sz="2400" dirty="0"/>
              <a:t>الامر اشبه بمحاكة عمل الدماغ البشري من حيث جمع المعلومات</a:t>
            </a:r>
            <a:r>
              <a:rPr lang="en-US" sz="2400" dirty="0"/>
              <a:t> </a:t>
            </a:r>
            <a:r>
              <a:rPr lang="ar-SY" sz="2400" dirty="0"/>
              <a:t>الخام </a:t>
            </a:r>
            <a:r>
              <a:rPr lang="ar-SY" dirty="0"/>
              <a:t>(</a:t>
            </a:r>
            <a:r>
              <a:rPr lang="en-US" dirty="0"/>
              <a:t>Row Data</a:t>
            </a:r>
            <a:r>
              <a:rPr lang="ar-SY" dirty="0"/>
              <a:t>) </a:t>
            </a:r>
            <a:r>
              <a:rPr lang="ar-SY" sz="2400" dirty="0"/>
              <a:t>من الاعين ثم إدخالها الى نظام معالجة وتحليلها من قبل الشبكات 	العصبية والخوارزميات (الدماغ) وخرج هذه الخوارزميات يكون المشهد 	الذي نراه.</a:t>
            </a:r>
          </a:p>
          <a:p>
            <a:pPr marL="457200" lvl="1" indent="0" algn="r" rtl="1">
              <a:buNone/>
            </a:pPr>
            <a:endParaRPr lang="en-US" sz="2400" dirty="0"/>
          </a:p>
          <a:p>
            <a:pPr indent="-285750" algn="r" rtl="1"/>
            <a:endParaRPr lang="ar-SY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33362-75C6-4908-9C86-5938DA212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" y="2177952"/>
            <a:ext cx="2867393" cy="2154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74FE94-B13F-43FE-8BD6-E765CCC33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70" y="4332789"/>
            <a:ext cx="2821177" cy="2254305"/>
          </a:xfrm>
          <a:prstGeom prst="rect">
            <a:avLst/>
          </a:prstGeom>
        </p:spPr>
      </p:pic>
      <p:sp>
        <p:nvSpPr>
          <p:cNvPr id="5" name="Star: 5 Points 4">
            <a:extLst>
              <a:ext uri="{FF2B5EF4-FFF2-40B4-BE49-F238E27FC236}">
                <a16:creationId xmlns:a16="http://schemas.microsoft.com/office/drawing/2014/main" id="{799831A2-99CD-4D81-AA89-EC2529D57D93}"/>
              </a:ext>
            </a:extLst>
          </p:cNvPr>
          <p:cNvSpPr/>
          <p:nvPr/>
        </p:nvSpPr>
        <p:spPr>
          <a:xfrm>
            <a:off x="10728960" y="4632960"/>
            <a:ext cx="538480" cy="4267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67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5FB4-A8BF-487F-96FF-499A9355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677" y="931178"/>
            <a:ext cx="8761413" cy="664632"/>
          </a:xfrm>
        </p:spPr>
        <p:txBody>
          <a:bodyPr/>
          <a:lstStyle/>
          <a:p>
            <a:pPr algn="ctr"/>
            <a:r>
              <a:rPr lang="en-US" dirty="0"/>
              <a:t>CV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5FB7-0041-4DF3-B82F-9BAA9292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2290194"/>
            <a:ext cx="11277600" cy="4496499"/>
          </a:xfrm>
        </p:spPr>
        <p:txBody>
          <a:bodyPr>
            <a:normAutofit/>
          </a:bodyPr>
          <a:lstStyle/>
          <a:p>
            <a:pPr algn="r" rtl="1"/>
            <a:r>
              <a:rPr lang="ar-SY" dirty="0"/>
              <a:t> </a:t>
            </a:r>
            <a:r>
              <a:rPr lang="ar-SY" sz="2400" dirty="0"/>
              <a:t>التعرف على الاغراض (قلم,هاتف, ....).</a:t>
            </a:r>
          </a:p>
          <a:p>
            <a:pPr algn="r" rtl="1"/>
            <a:r>
              <a:rPr lang="ar-SY" sz="2400" dirty="0"/>
              <a:t>التعرف على الأشخاص عن طريق الوجه او تحركات معينة.</a:t>
            </a:r>
          </a:p>
          <a:p>
            <a:pPr algn="r" rtl="1"/>
            <a:r>
              <a:rPr lang="ar-SY" sz="2400" dirty="0"/>
              <a:t>التعرف وتوقع الحركات المستقبلية لمتحرك ما.</a:t>
            </a:r>
          </a:p>
          <a:p>
            <a:pPr algn="r" rtl="1"/>
            <a:r>
              <a:rPr lang="ar-SY" sz="2400" dirty="0"/>
              <a:t>فهم سياق الواقع وما يجري حسب الحساسات المستخدمة او الكاميرات</a:t>
            </a:r>
          </a:p>
          <a:p>
            <a:pPr algn="r" rtl="1"/>
            <a:r>
              <a:rPr lang="ar-SY" sz="2400" dirty="0"/>
              <a:t>ملاحقة جسم متحرك </a:t>
            </a:r>
          </a:p>
          <a:p>
            <a:pPr algn="r" rtl="1"/>
            <a:r>
              <a:rPr lang="ar-SY" sz="2400" dirty="0"/>
              <a:t>معرفة الحالة النفسية لشخص ما!</a:t>
            </a:r>
          </a:p>
          <a:p>
            <a:pPr algn="r" rtl="1"/>
            <a:r>
              <a:rPr lang="ar-SY" sz="2400" dirty="0"/>
              <a:t> </a:t>
            </a:r>
            <a:r>
              <a:rPr lang="en-US" sz="2400" dirty="0"/>
              <a:t>etc.….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10F45-E8BC-4F3F-A15A-39BC6AB01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23" y="2290194"/>
            <a:ext cx="4098939" cy="21538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D9D713-4CF3-424B-8912-810D79D7D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22" y="4485898"/>
            <a:ext cx="4098939" cy="220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8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02F1-643B-417A-9872-6C691F66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676" y="906556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Our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3AA1-FD02-4F8A-8A1E-A3036016F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98" y="2368731"/>
            <a:ext cx="11225348" cy="4127863"/>
          </a:xfrm>
        </p:spPr>
        <p:txBody>
          <a:bodyPr/>
          <a:lstStyle/>
          <a:p>
            <a:pPr algn="r" rtl="1"/>
            <a:r>
              <a:rPr lang="ar-SY" dirty="0"/>
              <a:t>البرنامح يقوم ب التعرف على الوجوه وتعقب حركتها بخوارزميتين: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ar-SY" dirty="0"/>
              <a:t>باستخدام </a:t>
            </a:r>
            <a:r>
              <a:rPr lang="en-US" dirty="0"/>
              <a:t> </a:t>
            </a:r>
            <a:r>
              <a:rPr lang="en-US" i="1" dirty="0" err="1"/>
              <a:t>Haar</a:t>
            </a:r>
            <a:r>
              <a:rPr lang="en-US" i="1" dirty="0"/>
              <a:t>-like features</a:t>
            </a:r>
            <a:endParaRPr lang="ar-SY" i="1" dirty="0"/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ar-SY" i="1" dirty="0"/>
              <a:t>و باستخدام </a:t>
            </a:r>
            <a:r>
              <a:rPr lang="en-US" i="1" dirty="0"/>
              <a:t>Local Binary Patterns</a:t>
            </a:r>
            <a:r>
              <a:rPr lang="en-US" dirty="0"/>
              <a:t> (LBP)</a:t>
            </a:r>
            <a:endParaRPr lang="ar-SY" dirty="0"/>
          </a:p>
          <a:p>
            <a:pPr indent="-285750" algn="r" rtl="1"/>
            <a:r>
              <a:rPr lang="ar-SY" dirty="0"/>
              <a:t> التعرف على الألوان الأكثر تواجدا في الصورة وإظهار رسم البياني يمثل الألوان الاساسية (</a:t>
            </a:r>
            <a:r>
              <a:rPr lang="en-US" dirty="0"/>
              <a:t>RGB</a:t>
            </a:r>
            <a:r>
              <a:rPr lang="ar-SY" dirty="0"/>
              <a:t>) الذي يمثل معدل تواجد كل لون</a:t>
            </a:r>
          </a:p>
          <a:p>
            <a:pPr indent="-285750" algn="r" rtl="1"/>
            <a:r>
              <a:rPr lang="ar-SY" dirty="0"/>
              <a:t>تحويل الصورة الى تدرحات الرمادي (</a:t>
            </a:r>
            <a:r>
              <a:rPr lang="en-US" dirty="0"/>
              <a:t>grayscale</a:t>
            </a:r>
            <a:r>
              <a:rPr lang="ar-SY" dirty="0"/>
              <a:t>)</a:t>
            </a:r>
            <a:endParaRPr lang="en-US" dirty="0"/>
          </a:p>
          <a:p>
            <a:pPr indent="-285750" algn="r" rtl="1"/>
            <a:r>
              <a:rPr lang="ar-SY" dirty="0"/>
              <a:t>تحويل الصورة الى صورة ابيض واسود (</a:t>
            </a:r>
            <a:r>
              <a:rPr lang="en-US" dirty="0"/>
              <a:t>binary image</a:t>
            </a:r>
            <a:r>
              <a:rPr lang="ar-SY" dirty="0"/>
              <a:t>)</a:t>
            </a:r>
          </a:p>
          <a:p>
            <a:pPr lvl="1" algn="r" rtl="1"/>
            <a:endParaRPr lang="ar-SY" dirty="0"/>
          </a:p>
          <a:p>
            <a:pPr algn="r" rtl="1"/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117192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3623-A652-4665-BB87-C9009C62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Haar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190C-F302-447E-80A8-161EDF16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128238" cy="3416300"/>
          </a:xfrm>
        </p:spPr>
        <p:txBody>
          <a:bodyPr/>
          <a:lstStyle/>
          <a:p>
            <a:pPr algn="r" rtl="1"/>
            <a:r>
              <a:rPr lang="ar-SY" dirty="0"/>
              <a:t>هي خوالازمية تقوم بالتعرف على الاغراض عن طريق </a:t>
            </a:r>
            <a:r>
              <a:rPr lang="en-US" dirty="0"/>
              <a:t>line features and </a:t>
            </a:r>
            <a:r>
              <a:rPr lang="en-US" dirty="0" err="1"/>
              <a:t>eadge</a:t>
            </a:r>
            <a:r>
              <a:rPr lang="en-US" dirty="0"/>
              <a:t> features</a:t>
            </a:r>
          </a:p>
          <a:p>
            <a:pPr algn="r" rt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37931-B46F-4C0D-9B46-B3B813580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61" y="3165359"/>
            <a:ext cx="111633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5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90CF-BD70-4966-9E84-6DB88AF8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Haar</a:t>
            </a:r>
            <a:r>
              <a:rPr lang="en-US" dirty="0"/>
              <a:t> Algorithm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91C8-BB78-450B-9BD3-236CF612A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969" y="2603500"/>
            <a:ext cx="4798503" cy="3416300"/>
          </a:xfrm>
        </p:spPr>
        <p:txBody>
          <a:bodyPr/>
          <a:lstStyle/>
          <a:p>
            <a:pPr algn="r" rtl="1"/>
            <a:r>
              <a:rPr lang="ar-SY" dirty="0"/>
              <a:t>كيفية عمل ال </a:t>
            </a:r>
            <a:r>
              <a:rPr lang="en-US" dirty="0"/>
              <a:t>line features and </a:t>
            </a:r>
            <a:r>
              <a:rPr lang="en-US" dirty="0" err="1"/>
              <a:t>eadge</a:t>
            </a:r>
            <a:r>
              <a:rPr lang="en-US" dirty="0"/>
              <a:t> features</a:t>
            </a:r>
            <a:r>
              <a:rPr lang="ar-SY" dirty="0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85277-FC5F-44A0-8AE0-38996FFEB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03499"/>
            <a:ext cx="5662569" cy="375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E6EC-0CA2-4DA3-AEE4-209A28A0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Haar</a:t>
            </a:r>
            <a:r>
              <a:rPr lang="en-US" dirty="0"/>
              <a:t> algorithm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B2E70-19AE-4DB1-A115-50A3079D9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549" y="2603500"/>
            <a:ext cx="4211273" cy="2287282"/>
          </a:xfrm>
        </p:spPr>
        <p:txBody>
          <a:bodyPr>
            <a:normAutofit/>
          </a:bodyPr>
          <a:lstStyle/>
          <a:p>
            <a:pPr algn="ctr" rtl="1"/>
            <a:r>
              <a:rPr lang="ar-SY" sz="2400" dirty="0"/>
              <a:t>مبدأ عمل الخوارزمية من حيث التعرف على البكسلات البيضاء والسوداء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397E7-FA66-4716-8DA0-04D0DE8BC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603500"/>
            <a:ext cx="3114675" cy="410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C7DD4-214F-4BA6-B135-126DC5E9A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876" y="2603500"/>
            <a:ext cx="3429000" cy="3619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FD2D49-E1EE-4E5A-A6ED-C2B63BBBB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735" y="4175124"/>
            <a:ext cx="41529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7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09B7-0045-4A79-9934-965B7E44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LBP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F218-42DD-4004-8B66-33744F7A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3097" y="2603500"/>
            <a:ext cx="3624043" cy="3416300"/>
          </a:xfrm>
        </p:spPr>
        <p:txBody>
          <a:bodyPr>
            <a:normAutofit/>
          </a:bodyPr>
          <a:lstStyle/>
          <a:p>
            <a:pPr algn="r" rtl="1"/>
            <a:r>
              <a:rPr lang="ar-SY" sz="2800" dirty="0"/>
              <a:t>والتي تعتمد على معرفة العلامات الفارقة بالوجه مثل العين والفم عن طريف الزوايا التي تتغير مع الزمن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4C071-7FA5-4733-A700-D48D42958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8" y="2315363"/>
            <a:ext cx="77346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20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514</TotalTime>
  <Words>360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Open Sans</vt:lpstr>
      <vt:lpstr>Wingdings</vt:lpstr>
      <vt:lpstr>Wingdings 3</vt:lpstr>
      <vt:lpstr>Ion Boardroom</vt:lpstr>
      <vt:lpstr>Computer vision. Face detection and  color channels using OpenCV</vt:lpstr>
      <vt:lpstr>WHY CV ? </vt:lpstr>
      <vt:lpstr>What is CV?</vt:lpstr>
      <vt:lpstr>CV Applications </vt:lpstr>
      <vt:lpstr>Our app </vt:lpstr>
      <vt:lpstr>Haar Algorithm</vt:lpstr>
      <vt:lpstr>Haar Algorithm cont.</vt:lpstr>
      <vt:lpstr>Haar algorithm cont.</vt:lpstr>
      <vt:lpstr>LBP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 man Animation</dc:title>
  <dc:creator>sami</dc:creator>
  <cp:lastModifiedBy>sami</cp:lastModifiedBy>
  <cp:revision>49</cp:revision>
  <dcterms:created xsi:type="dcterms:W3CDTF">2020-10-28T17:15:11Z</dcterms:created>
  <dcterms:modified xsi:type="dcterms:W3CDTF">2020-11-18T17:26:41Z</dcterms:modified>
</cp:coreProperties>
</file>