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0"/>
  </p:notesMasterIdLst>
  <p:sldIdLst>
    <p:sldId id="256" r:id="rId2"/>
    <p:sldId id="257" r:id="rId3"/>
    <p:sldId id="258" r:id="rId4"/>
    <p:sldId id="259" r:id="rId5"/>
    <p:sldId id="275" r:id="rId6"/>
    <p:sldId id="260" r:id="rId7"/>
    <p:sldId id="261" r:id="rId8"/>
    <p:sldId id="262" r:id="rId9"/>
    <p:sldId id="263" r:id="rId10"/>
    <p:sldId id="264" r:id="rId11"/>
    <p:sldId id="276" r:id="rId12"/>
    <p:sldId id="277" r:id="rId13"/>
    <p:sldId id="279" r:id="rId14"/>
    <p:sldId id="299" r:id="rId15"/>
    <p:sldId id="280" r:id="rId16"/>
    <p:sldId id="281" r:id="rId17"/>
    <p:sldId id="267" r:id="rId18"/>
    <p:sldId id="282" r:id="rId19"/>
    <p:sldId id="283" r:id="rId20"/>
    <p:sldId id="269" r:id="rId21"/>
    <p:sldId id="268" r:id="rId22"/>
    <p:sldId id="270" r:id="rId23"/>
    <p:sldId id="298"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73" r:id="rId37"/>
    <p:sldId id="284" r:id="rId38"/>
    <p:sldId id="27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322D0F-5328-4472-B078-56C6D60AA45E}" type="datetimeFigureOut">
              <a:rPr lang="en-US" smtClean="0"/>
              <a:t>3/29/2022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C9493A-C5B4-489D-B20B-D676066B8121}" type="slidenum">
              <a:rPr lang="en-US" smtClean="0"/>
              <a:t>‹#›</a:t>
            </a:fld>
            <a:endParaRPr lang="en-US"/>
          </a:p>
        </p:txBody>
      </p:sp>
    </p:spTree>
    <p:extLst>
      <p:ext uri="{BB962C8B-B14F-4D97-AF65-F5344CB8AC3E}">
        <p14:creationId xmlns:p14="http://schemas.microsoft.com/office/powerpoint/2010/main" val="281299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C9493A-C5B4-489D-B20B-D676066B8121}" type="slidenum">
              <a:rPr lang="en-US" smtClean="0"/>
              <a:t>1</a:t>
            </a:fld>
            <a:endParaRPr lang="en-US"/>
          </a:p>
        </p:txBody>
      </p:sp>
    </p:spTree>
    <p:extLst>
      <p:ext uri="{BB962C8B-B14F-4D97-AF65-F5344CB8AC3E}">
        <p14:creationId xmlns:p14="http://schemas.microsoft.com/office/powerpoint/2010/main" val="913300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3/29/2022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3/29/2022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3/29/2022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3/29/2022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3/29/2022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3/29/2022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tackoverflow.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w3school.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3278" y="990599"/>
            <a:ext cx="6858000" cy="769441"/>
          </a:xfrm>
          <a:prstGeom prst="rect">
            <a:avLst/>
          </a:prstGeom>
          <a:noFill/>
        </p:spPr>
        <p:txBody>
          <a:bodyPr wrap="square" rtlCol="0">
            <a:spAutoFit/>
          </a:bodyPr>
          <a:lstStyle/>
          <a:p>
            <a:pPr algn="ctr"/>
            <a:r>
              <a:rPr lang="en-US" sz="4400" b="1" dirty="0">
                <a:solidFill>
                  <a:srgbClr val="002060"/>
                </a:solidFill>
                <a:latin typeface="Times New Roman" panose="02020603050405020304" pitchFamily="18" charset="0"/>
                <a:cs typeface="Times New Roman" panose="02020603050405020304" pitchFamily="18" charset="0"/>
              </a:rPr>
              <a:t>Project - Online Banking</a:t>
            </a:r>
          </a:p>
        </p:txBody>
      </p:sp>
      <p:sp>
        <p:nvSpPr>
          <p:cNvPr id="2" name="Subtitle 1"/>
          <p:cNvSpPr>
            <a:spLocks noGrp="1"/>
          </p:cNvSpPr>
          <p:nvPr>
            <p:ph type="subTitle" idx="1"/>
          </p:nvPr>
        </p:nvSpPr>
        <p:spPr>
          <a:xfrm>
            <a:off x="685800" y="3505200"/>
            <a:ext cx="7772400" cy="1219200"/>
          </a:xfrm>
        </p:spPr>
        <p:txBody>
          <a:bodyPr>
            <a:normAutofit fontScale="85000" lnSpcReduction="10000"/>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Group5</a:t>
            </a:r>
          </a:p>
          <a:p>
            <a:pPr algn="ctr"/>
            <a:r>
              <a:rPr lang="en-US" b="1" dirty="0">
                <a:solidFill>
                  <a:srgbClr val="0070C0"/>
                </a:solidFill>
                <a:latin typeface="Times New Roman" panose="02020603050405020304" pitchFamily="18" charset="0"/>
                <a:cs typeface="Times New Roman" panose="02020603050405020304" pitchFamily="18" charset="0"/>
              </a:rPr>
              <a:t>Project Lead &amp; Frontend Lead - Nidamanuri Rahul </a:t>
            </a:r>
            <a:r>
              <a:rPr lang="en-US" b="1" dirty="0" smtClean="0">
                <a:solidFill>
                  <a:srgbClr val="0070C0"/>
                </a:solidFill>
                <a:latin typeface="Times New Roman" panose="02020603050405020304" pitchFamily="18" charset="0"/>
                <a:cs typeface="Times New Roman" panose="02020603050405020304" pitchFamily="18" charset="0"/>
              </a:rPr>
              <a:t>Kumar</a:t>
            </a:r>
          </a:p>
          <a:p>
            <a:pPr algn="ctr"/>
            <a:r>
              <a:rPr lang="en-US" b="1" dirty="0">
                <a:solidFill>
                  <a:srgbClr val="0070C0"/>
                </a:solidFill>
                <a:latin typeface="Times New Roman" panose="02020603050405020304" pitchFamily="18" charset="0"/>
                <a:cs typeface="Times New Roman" panose="02020603050405020304" pitchFamily="18" charset="0"/>
              </a:rPr>
              <a:t>Backend Lead - Nishchith 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397691"/>
          </a:xfrm>
        </p:spPr>
        <p:txBody>
          <a:bodyPr>
            <a:normAutofit fontScale="92500" lnSpcReduction="20000"/>
          </a:bodyPr>
          <a:lstStyle/>
          <a:p>
            <a:pPr marL="109728" indent="0">
              <a:lnSpc>
                <a:spcPct val="150000"/>
              </a:lnSpc>
              <a:buNone/>
            </a:pPr>
            <a:r>
              <a:rPr lang="en-US" sz="2200" b="1" dirty="0">
                <a:latin typeface="Times New Roman" panose="02020603050405020304" pitchFamily="18" charset="0"/>
                <a:cs typeface="Times New Roman" panose="02020603050405020304" pitchFamily="18" charset="0"/>
              </a:rPr>
              <a:t>User Authorization: </a:t>
            </a:r>
            <a:endParaRPr lang="en-US" sz="22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After </a:t>
            </a:r>
            <a:r>
              <a:rPr lang="en-US" sz="2000" dirty="0">
                <a:latin typeface="Times New Roman" panose="02020603050405020304" pitchFamily="18" charset="0"/>
                <a:cs typeface="Times New Roman" panose="02020603050405020304" pitchFamily="18" charset="0"/>
              </a:rPr>
              <a:t>successful registration on the user </a:t>
            </a:r>
            <a:r>
              <a:rPr lang="en-US" sz="2000" dirty="0" smtClean="0">
                <a:latin typeface="Times New Roman" panose="02020603050405020304" pitchFamily="18" charset="0"/>
                <a:cs typeface="Times New Roman" panose="02020603050405020304" pitchFamily="18" charset="0"/>
              </a:rPr>
              <a:t>portal.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user’s account will get </a:t>
            </a:r>
            <a:r>
              <a:rPr lang="en-US" sz="2000" dirty="0" smtClean="0">
                <a:latin typeface="Times New Roman" panose="02020603050405020304" pitchFamily="18" charset="0"/>
                <a:cs typeface="Times New Roman" panose="02020603050405020304" pitchFamily="18" charset="0"/>
              </a:rPr>
              <a:t>activated automatically, </a:t>
            </a:r>
            <a:r>
              <a:rPr lang="en-US" sz="2000" dirty="0">
                <a:latin typeface="Times New Roman" panose="02020603050405020304" pitchFamily="18" charset="0"/>
                <a:cs typeface="Times New Roman" panose="02020603050405020304" pitchFamily="18" charset="0"/>
              </a:rPr>
              <a:t>the account  number gets generated and he/she can proceed with banking activities. In case of failure, user has  to re-register by providing the correct data. The admin also has a login to view the user details and  perform actions </a:t>
            </a:r>
            <a:r>
              <a:rPr lang="en-US" sz="2000" dirty="0" smtClean="0">
                <a:latin typeface="Times New Roman" panose="02020603050405020304" pitchFamily="18" charset="0"/>
                <a:cs typeface="Times New Roman" panose="02020603050405020304" pitchFamily="18" charset="0"/>
              </a:rPr>
              <a:t>accordingly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09728" indent="0">
              <a:lnSpc>
                <a:spcPct val="150000"/>
              </a:lnSpc>
              <a:buNone/>
            </a:pPr>
            <a:r>
              <a:rPr lang="en-US" sz="2000" b="1" dirty="0">
                <a:latin typeface="Times New Roman" panose="02020603050405020304" pitchFamily="18" charset="0"/>
                <a:cs typeface="Times New Roman" panose="02020603050405020304" pitchFamily="18" charset="0"/>
              </a:rPr>
              <a:t>Enabling/Disabling the User: </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The admin can disable(block) the user if he/she is found to be suspicious. If the user is  disabled, he/she cannot login and hence is restricted from performing transactions.</a:t>
            </a:r>
          </a:p>
          <a:p>
            <a:pPr marL="109728" indent="0">
              <a:lnSpc>
                <a:spcPct val="150000"/>
              </a:lnSpc>
              <a:buNone/>
            </a:pPr>
            <a:r>
              <a:rPr lang="en-US" sz="2000" b="1" dirty="0">
                <a:latin typeface="Times New Roman" panose="02020603050405020304" pitchFamily="18" charset="0"/>
                <a:cs typeface="Times New Roman" panose="02020603050405020304" pitchFamily="18" charset="0"/>
              </a:rPr>
              <a:t>Authorizing Cheque Book Requests: </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The admin has to authorize the user’s request for cheque book issue. Only upon admin’s  confirmation, cheque books are issued to respective users.</a:t>
            </a:r>
          </a:p>
          <a:p>
            <a:pPr>
              <a:lnSpc>
                <a:spcPct val="15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fontScale="85000" lnSpcReduction="20000"/>
          </a:bodyPr>
          <a:lstStyle/>
          <a:p>
            <a:pPr>
              <a:lnSpc>
                <a:spcPct val="160000"/>
              </a:lnSpc>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Registration</a:t>
            </a: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registration is the first step to get started with the application. The user will have to enter his  first name, last name, email, phone number, address, username, password, date of birth, and select an identity card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enter its </a:t>
            </a:r>
            <a:r>
              <a:rPr lang="en-US" sz="2000" dirty="0" smtClean="0">
                <a:latin typeface="Times New Roman" panose="02020603050405020304" pitchFamily="18" charset="0"/>
                <a:cs typeface="Times New Roman" panose="02020603050405020304" pitchFamily="18" charset="0"/>
              </a:rPr>
              <a:t>number </a:t>
            </a:r>
            <a:r>
              <a:rPr lang="en-US" sz="2000" dirty="0">
                <a:latin typeface="Times New Roman" panose="02020603050405020304" pitchFamily="18" charset="0"/>
                <a:cs typeface="Times New Roman" panose="02020603050405020304" pitchFamily="18" charset="0"/>
              </a:rPr>
              <a:t>identity provided. If the username given by the user is checked for duplication in the  database, if a similar username exists then he or she will have to register with a new username. On  registration the user information is passed </a:t>
            </a:r>
            <a:r>
              <a:rPr lang="en-US" sz="2000" dirty="0" smtClean="0">
                <a:latin typeface="Times New Roman" panose="02020603050405020304" pitchFamily="18" charset="0"/>
                <a:cs typeface="Times New Roman" panose="02020603050405020304" pitchFamily="18" charset="0"/>
              </a:rPr>
              <a:t>and account will automatically activated.</a:t>
            </a:r>
          </a:p>
          <a:p>
            <a:pPr>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Login: </a:t>
            </a:r>
            <a:endParaRPr lang="en-US" sz="2400" dirty="0">
              <a:latin typeface="Times New Roman" panose="02020603050405020304" pitchFamily="18" charset="0"/>
              <a:cs typeface="Times New Roman" panose="02020603050405020304" pitchFamily="18" charset="0"/>
            </a:endParaRPr>
          </a:p>
          <a:p>
            <a:pPr marL="109728" indent="0">
              <a:lnSpc>
                <a:spcPct val="150000"/>
              </a:lnSpc>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user can login with the username and password that he had provided on registration. The admin can also disable the account. So, for successful login the user has to enter correct username, correct password and the user has to be authorized.</a:t>
            </a:r>
          </a:p>
          <a:p>
            <a:pPr>
              <a:lnSpc>
                <a:spcPct val="16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dirty="0">
                <a:solidFill>
                  <a:schemeClr val="tx1"/>
                </a:solidFill>
                <a:effectLst/>
                <a:latin typeface="Times New Roman" panose="02020603050405020304" pitchFamily="18" charset="0"/>
                <a:cs typeface="Times New Roman" panose="02020603050405020304" pitchFamily="18" charset="0"/>
              </a:rPr>
              <a:t>User Portal </a:t>
            </a:r>
            <a:r>
              <a:rPr lang="en-US" sz="4000" dirty="0" smtClean="0">
                <a:solidFill>
                  <a:schemeClr val="tx1"/>
                </a:solidFill>
                <a:effectLst/>
                <a:latin typeface="Times New Roman" panose="02020603050405020304" pitchFamily="18" charset="0"/>
                <a:cs typeface="Times New Roman" panose="02020603050405020304" pitchFamily="18" charset="0"/>
              </a:rPr>
              <a:t>Description:</a:t>
            </a:r>
            <a:endParaRPr lang="en-US"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508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a:bodyPr>
          <a:lstStyle/>
          <a:p>
            <a:pPr>
              <a:lnSpc>
                <a:spcPct val="150000"/>
              </a:lnSpc>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Deposit</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109728" indent="0">
              <a:lnSpc>
                <a:spcPct val="150000"/>
              </a:lnSpc>
              <a:buNone/>
            </a:pPr>
            <a:r>
              <a:rPr lang="en-US" sz="2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user can deposit money in his/her accounts </a:t>
            </a:r>
            <a:r>
              <a:rPr lang="en-US" sz="1800" dirty="0" smtClean="0">
                <a:latin typeface="Times New Roman" panose="02020603050405020304" pitchFamily="18" charset="0"/>
                <a:cs typeface="Times New Roman" panose="02020603050405020304" pitchFamily="18" charset="0"/>
              </a:rPr>
              <a:t>by selecting the primary or savings accounts.</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Withdraw</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109728" indent="0">
              <a:lnSpc>
                <a:spcPct val="150000"/>
              </a:lnSpc>
              <a:buNone/>
            </a:pPr>
            <a:r>
              <a:rPr lang="en-US" sz="2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user can withdraw money from his/her by selecting the primary or savings </a:t>
            </a:r>
            <a:r>
              <a:rPr lang="en-US" sz="1800" dirty="0" smtClean="0">
                <a:latin typeface="Times New Roman" panose="02020603050405020304" pitchFamily="18" charset="0"/>
                <a:cs typeface="Times New Roman" panose="02020603050405020304" pitchFamily="18" charset="0"/>
              </a:rPr>
              <a:t>accounts. The operation won’t go through if the amount to be  withdrawn is more than the user's account balance. </a:t>
            </a:r>
          </a:p>
        </p:txBody>
      </p:sp>
      <p:pic>
        <p:nvPicPr>
          <p:cNvPr id="2050" name="Picture 2" descr="4raBet deposit &amp; withdrawal methods in India 2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3505200"/>
            <a:ext cx="47625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739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Autofit/>
          </a:bodyPr>
          <a:lstStyle/>
          <a:p>
            <a:pPr>
              <a:lnSpc>
                <a:spcPct val="150000"/>
              </a:lnSpc>
              <a:buFont typeface="Wingdings" panose="05000000000000000000" pitchFamily="2" charset="2"/>
              <a:buChar char="v"/>
            </a:pPr>
            <a:r>
              <a:rPr lang="en-US" sz="1800" b="1" dirty="0" smtClean="0">
                <a:latin typeface="Times New Roman" panose="02020603050405020304" pitchFamily="18" charset="0"/>
                <a:cs typeface="Times New Roman" panose="02020603050405020304" pitchFamily="18" charset="0"/>
              </a:rPr>
              <a:t>Transfer: </a:t>
            </a:r>
            <a:endParaRPr lang="en-US" sz="1800" dirty="0" smtClean="0">
              <a:latin typeface="Times New Roman" panose="02020603050405020304" pitchFamily="18" charset="0"/>
              <a:cs typeface="Times New Roman" panose="02020603050405020304" pitchFamily="18" charset="0"/>
            </a:endParaRPr>
          </a:p>
          <a:p>
            <a:pPr marL="109728" indent="0">
              <a:lnSpc>
                <a:spcPct val="150000"/>
              </a:lnSpc>
              <a:buNone/>
            </a:pPr>
            <a:r>
              <a:rPr lang="en-US" sz="1800" dirty="0" smtClean="0">
                <a:latin typeface="Times New Roman" panose="02020603050405020304" pitchFamily="18" charset="0"/>
                <a:cs typeface="Times New Roman" panose="02020603050405020304" pitchFamily="18" charset="0"/>
              </a:rPr>
              <a:t>	The user can transfer money from his/her account to other accounts by entering his/her account number, the receiver's account number, the IFSC code of the receivers account. The operation won’t go through if the amount to be transferred is more than the user's account balance or the IFSC code of the receiver account is incorrect</a:t>
            </a:r>
            <a:endParaRPr lang="en-US" sz="1800" b="1"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800" b="1" dirty="0" smtClean="0">
                <a:latin typeface="Times New Roman" panose="02020603050405020304" pitchFamily="18" charset="0"/>
                <a:cs typeface="Times New Roman" panose="02020603050405020304" pitchFamily="18" charset="0"/>
              </a:rPr>
              <a:t>Transaction History </a:t>
            </a:r>
            <a:endParaRPr lang="en-US" sz="1800" dirty="0" smtClean="0">
              <a:latin typeface="Times New Roman" panose="02020603050405020304" pitchFamily="18" charset="0"/>
              <a:cs typeface="Times New Roman" panose="02020603050405020304" pitchFamily="18" charset="0"/>
            </a:endParaRPr>
          </a:p>
          <a:p>
            <a:pPr marL="109728" indent="0">
              <a:lnSpc>
                <a:spcPct val="150000"/>
              </a:lnSpc>
              <a:buNone/>
            </a:pPr>
            <a:r>
              <a:rPr lang="en-US" sz="1800" dirty="0" smtClean="0">
                <a:latin typeface="Times New Roman" panose="02020603050405020304" pitchFamily="18" charset="0"/>
                <a:cs typeface="Times New Roman" panose="02020603050405020304" pitchFamily="18" charset="0"/>
              </a:rPr>
              <a:t>	In </a:t>
            </a:r>
            <a:r>
              <a:rPr lang="en-US" sz="1800" dirty="0">
                <a:latin typeface="Times New Roman" panose="02020603050405020304" pitchFamily="18" charset="0"/>
                <a:cs typeface="Times New Roman" panose="02020603050405020304" pitchFamily="18" charset="0"/>
              </a:rPr>
              <a:t>the view transaction history section, you can view transactions for a particular account. Both  when money was deposited or withdrawn. </a:t>
            </a:r>
          </a:p>
          <a:p>
            <a:pPr>
              <a:lnSpc>
                <a:spcPct val="150000"/>
              </a:lnSpc>
              <a:buFont typeface="Wingdings" panose="05000000000000000000" pitchFamily="2" charset="2"/>
              <a:buChar char="v"/>
            </a:pPr>
            <a:r>
              <a:rPr lang="en-US" sz="1800" b="1" dirty="0" smtClean="0">
                <a:latin typeface="Times New Roman" panose="02020603050405020304" pitchFamily="18" charset="0"/>
                <a:cs typeface="Times New Roman" panose="02020603050405020304" pitchFamily="18" charset="0"/>
              </a:rPr>
              <a:t>View </a:t>
            </a:r>
            <a:r>
              <a:rPr lang="en-US" sz="1800" b="1" dirty="0">
                <a:latin typeface="Times New Roman" panose="02020603050405020304" pitchFamily="18" charset="0"/>
                <a:cs typeface="Times New Roman" panose="02020603050405020304" pitchFamily="18" charset="0"/>
              </a:rPr>
              <a:t>Transfer History: </a:t>
            </a:r>
            <a:endParaRPr lang="en-US" sz="1800" dirty="0">
              <a:latin typeface="Times New Roman" panose="02020603050405020304" pitchFamily="18" charset="0"/>
              <a:cs typeface="Times New Roman" panose="02020603050405020304" pitchFamily="18" charset="0"/>
            </a:endParaRPr>
          </a:p>
          <a:p>
            <a:pPr marL="109728" indent="0">
              <a:lnSpc>
                <a:spcPct val="150000"/>
              </a:lnSpc>
              <a:buNone/>
            </a:pPr>
            <a:r>
              <a:rPr lang="en-US" sz="1800" dirty="0" smtClean="0">
                <a:latin typeface="Times New Roman" panose="02020603050405020304" pitchFamily="18" charset="0"/>
                <a:cs typeface="Times New Roman" panose="02020603050405020304" pitchFamily="18" charset="0"/>
              </a:rPr>
              <a:t>	In </a:t>
            </a:r>
            <a:r>
              <a:rPr lang="en-US" sz="1800" dirty="0">
                <a:latin typeface="Times New Roman" panose="02020603050405020304" pitchFamily="18" charset="0"/>
                <a:cs typeface="Times New Roman" panose="02020603050405020304" pitchFamily="18" charset="0"/>
              </a:rPr>
              <a:t>the view transfer history section, you can view transfers for a particular account. Both when  money was transferred or received from the account will be </a:t>
            </a:r>
            <a:r>
              <a:rPr lang="en-US" sz="1800" dirty="0" smtClean="0">
                <a:latin typeface="Times New Roman" panose="02020603050405020304" pitchFamily="18" charset="0"/>
                <a:cs typeface="Times New Roman" panose="02020603050405020304" pitchFamily="18" charset="0"/>
              </a:rPr>
              <a:t>displayed</a:t>
            </a:r>
          </a:p>
        </p:txBody>
      </p:sp>
    </p:spTree>
    <p:extLst>
      <p:ext uri="{BB962C8B-B14F-4D97-AF65-F5344CB8AC3E}">
        <p14:creationId xmlns:p14="http://schemas.microsoft.com/office/powerpoint/2010/main" val="3512289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709672"/>
          </a:xfrm>
        </p:spPr>
        <p:txBody>
          <a:bodyPr>
            <a:normAutofit/>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user can request cheque books for his/her accounts by selecting the primary or savings accounts.. Once the request is confirm the  admin can accept or reject the request till then the request is in pending state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dirty="0">
                <a:solidFill>
                  <a:schemeClr val="tx1"/>
                </a:solidFill>
                <a:effectLst/>
                <a:latin typeface="Times New Roman" panose="02020603050405020304" pitchFamily="18" charset="0"/>
                <a:cs typeface="Times New Roman" panose="02020603050405020304" pitchFamily="18" charset="0"/>
              </a:rPr>
              <a:t>Cheque Book Request:</a:t>
            </a:r>
            <a:endParaRPr lang="en-US" sz="4000" dirty="0">
              <a:solidFill>
                <a:schemeClr val="tx1"/>
              </a:solidFill>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14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4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143001"/>
            <a:ext cx="8077200" cy="5181599"/>
          </a:xfrm>
        </p:spPr>
        <p:txBody>
          <a:bodyPr>
            <a:noAutofit/>
          </a:bodyPr>
          <a:lstStyle/>
          <a:p>
            <a:pPr>
              <a:lnSpc>
                <a:spcPct val="150000"/>
              </a:lnSpc>
              <a:buFont typeface="Wingdings" panose="05000000000000000000" pitchFamily="2" charset="2"/>
              <a:buChar char="v"/>
            </a:pPr>
            <a:r>
              <a:rPr lang="en-US" sz="2000" dirty="0">
                <a:solidFill>
                  <a:srgbClr val="202124"/>
                </a:solidFill>
                <a:latin typeface="Times New Roman" panose="02020603050405020304" pitchFamily="18" charset="0"/>
                <a:cs typeface="Times New Roman" panose="02020603050405020304" pitchFamily="18" charset="0"/>
              </a:rPr>
              <a:t>Cost efficiency </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Less time consuming</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Time-saving</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Anytime anywhere</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Easy Secured payments</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Convenient</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Information is private and confidential</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Systematic</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Facilitate useful </a:t>
            </a:r>
            <a:r>
              <a:rPr lang="en-IN" sz="2000" dirty="0" smtClean="0">
                <a:latin typeface="Times New Roman" panose="02020603050405020304" pitchFamily="18" charset="0"/>
                <a:cs typeface="Times New Roman" panose="02020603050405020304" pitchFamily="18" charset="0"/>
              </a:rPr>
              <a:t>information</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dirty="0" smtClean="0">
                <a:solidFill>
                  <a:schemeClr val="tx1"/>
                </a:solidFill>
                <a:effectLst/>
                <a:latin typeface="Times New Roman" panose="02020603050405020304" pitchFamily="18" charset="0"/>
                <a:cs typeface="Times New Roman" panose="02020603050405020304" pitchFamily="18" charset="0"/>
              </a:rPr>
              <a:t>Advantages:</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168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200000"/>
              </a:lnSpc>
              <a:buFont typeface="Wingdings" panose="05000000000000000000" pitchFamily="2" charset="2"/>
              <a:buChar char="v"/>
            </a:pPr>
            <a:r>
              <a:rPr lang="en-IN" sz="2000" b="1" dirty="0" smtClean="0">
                <a:latin typeface="Times New Roman" panose="02020603050405020304" pitchFamily="18" charset="0"/>
                <a:cs typeface="Times New Roman" panose="02020603050405020304" pitchFamily="18" charset="0"/>
              </a:rPr>
              <a:t>Lack </a:t>
            </a:r>
            <a:r>
              <a:rPr lang="en-IN" sz="2000" b="1" dirty="0">
                <a:latin typeface="Times New Roman" panose="02020603050405020304" pitchFamily="18" charset="0"/>
                <a:cs typeface="Times New Roman" panose="02020603050405020304" pitchFamily="18" charset="0"/>
              </a:rPr>
              <a:t>Of Security: </a:t>
            </a:r>
          </a:p>
          <a:p>
            <a:pPr marL="0" indent="0">
              <a:lnSpc>
                <a:spcPct val="200000"/>
              </a:lnSpc>
              <a:buNone/>
            </a:pPr>
            <a:r>
              <a:rPr lang="en-IN" sz="2000" dirty="0" smtClean="0">
                <a:solidFill>
                  <a:srgbClr val="202124"/>
                </a:solidFill>
                <a:latin typeface="Times New Roman" panose="02020603050405020304" pitchFamily="18" charset="0"/>
                <a:cs typeface="Times New Roman" panose="02020603050405020304" pitchFamily="18" charset="0"/>
              </a:rPr>
              <a:t>	</a:t>
            </a:r>
            <a:r>
              <a:rPr lang="en-US" sz="2000" dirty="0" smtClean="0">
                <a:solidFill>
                  <a:srgbClr val="202124"/>
                </a:solidFill>
                <a:latin typeface="Times New Roman" panose="02020603050405020304" pitchFamily="18" charset="0"/>
                <a:cs typeface="Times New Roman" panose="02020603050405020304" pitchFamily="18" charset="0"/>
              </a:rPr>
              <a:t>The </a:t>
            </a:r>
            <a:r>
              <a:rPr lang="en-US" sz="2000" dirty="0">
                <a:solidFill>
                  <a:srgbClr val="202124"/>
                </a:solidFill>
                <a:latin typeface="Times New Roman" panose="02020603050405020304" pitchFamily="18" charset="0"/>
                <a:cs typeface="Times New Roman" panose="02020603050405020304" pitchFamily="18" charset="0"/>
              </a:rPr>
              <a:t>paper document is less secure compared to an electronic system.</a:t>
            </a:r>
          </a:p>
          <a:p>
            <a:pPr>
              <a:lnSpc>
                <a:spcPct val="200000"/>
              </a:lnSpc>
              <a:buFont typeface="Wingdings" panose="05000000000000000000" pitchFamily="2" charset="2"/>
              <a:buChar char="v"/>
            </a:pPr>
            <a:r>
              <a:rPr lang="en-US" sz="2000" b="1" dirty="0">
                <a:solidFill>
                  <a:srgbClr val="202124"/>
                </a:solidFill>
                <a:latin typeface="Times New Roman" panose="02020603050405020304" pitchFamily="18" charset="0"/>
                <a:cs typeface="Times New Roman" panose="02020603050405020304" pitchFamily="18" charset="0"/>
              </a:rPr>
              <a:t>Time Consuming:</a:t>
            </a:r>
          </a:p>
          <a:p>
            <a:pPr marL="0" indent="0">
              <a:lnSpc>
                <a:spcPct val="200000"/>
              </a:lnSpc>
              <a:buNone/>
            </a:pPr>
            <a:r>
              <a:rPr lang="en-US" sz="2000" dirty="0" smtClean="0">
                <a:solidFill>
                  <a:srgbClr val="202124"/>
                </a:solidFill>
                <a:latin typeface="Times New Roman" panose="02020603050405020304" pitchFamily="18" charset="0"/>
                <a:cs typeface="Times New Roman" panose="02020603050405020304" pitchFamily="18" charset="0"/>
              </a:rPr>
              <a:t>	Manually </a:t>
            </a:r>
            <a:r>
              <a:rPr lang="en-US" sz="2000" dirty="0">
                <a:solidFill>
                  <a:srgbClr val="202124"/>
                </a:solidFill>
                <a:latin typeface="Times New Roman" panose="02020603050405020304" pitchFamily="18" charset="0"/>
                <a:cs typeface="Times New Roman" panose="02020603050405020304" pitchFamily="18" charset="0"/>
              </a:rPr>
              <a:t>managing is a very tough and time-consuming process</a:t>
            </a:r>
            <a:r>
              <a:rPr lang="en-US" sz="2000" dirty="0" smtClean="0">
                <a:solidFill>
                  <a:srgbClr val="202124"/>
                </a:solidFill>
                <a:latin typeface="Times New Roman" panose="02020603050405020304" pitchFamily="18" charset="0"/>
                <a:cs typeface="Times New Roman" panose="02020603050405020304" pitchFamily="18" charset="0"/>
              </a:rPr>
              <a:t>.</a:t>
            </a:r>
            <a:endParaRPr lang="en-US" sz="2000" b="1" dirty="0">
              <a:solidFill>
                <a:srgbClr val="202124"/>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dirty="0" smtClean="0">
                <a:solidFill>
                  <a:schemeClr val="tx1"/>
                </a:solidFill>
                <a:effectLst/>
                <a:latin typeface="Times New Roman" panose="02020603050405020304" pitchFamily="18" charset="0"/>
                <a:cs typeface="Times New Roman" panose="02020603050405020304" pitchFamily="18" charset="0"/>
              </a:rPr>
              <a:t>Disadvantages:</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93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The Basic System Requirements for Running this project are listed below:</a:t>
            </a:r>
          </a:p>
          <a:p>
            <a:pPr marL="342900" indent="-342900" algn="just">
              <a:lnSpc>
                <a:spcPct val="150000"/>
              </a:lnSpc>
              <a:buFont typeface="Wingdings" panose="05000000000000000000" pitchFamily="2" charset="2"/>
              <a:buChar char="v"/>
            </a:pPr>
            <a:r>
              <a:rPr lang="en-GB" sz="2000" smtClean="0">
                <a:latin typeface="Times New Roman" panose="02020603050405020304" pitchFamily="18" charset="0"/>
                <a:ea typeface="Arial Unicode MS" panose="020B0604020202020204" pitchFamily="34" charset="-128"/>
                <a:cs typeface="Times New Roman" panose="02020603050405020304" pitchFamily="18" charset="0"/>
              </a:rPr>
              <a:t>572 </a:t>
            </a: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MB Random Access Memory</a:t>
            </a: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200 MB of Free Space on Hard Disk</a:t>
            </a: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Microsoft Windows XP or Linux or Equivalent OS</a:t>
            </a:r>
          </a:p>
          <a:p>
            <a:pPr marL="342900" indent="-342900" algn="just">
              <a:lnSpc>
                <a:spcPct val="150000"/>
              </a:lnSpc>
              <a:buFont typeface="Wingdings" panose="05000000000000000000" pitchFamily="2" charset="2"/>
              <a:buChar char="v"/>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Web Browser Internet Explorer Version </a:t>
            </a: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10</a:t>
            </a:r>
            <a:endParaRPr lang="en-GB" sz="2000"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2" name="Title 1"/>
          <p:cNvSpPr>
            <a:spLocks noGrp="1"/>
          </p:cNvSpPr>
          <p:nvPr>
            <p:ph type="title"/>
          </p:nvPr>
        </p:nvSpPr>
        <p:spPr/>
        <p:txBody>
          <a:bodyPr>
            <a:normAutofit/>
          </a:bodyPr>
          <a:lstStyle/>
          <a:p>
            <a:r>
              <a:rPr lang="en-IN" sz="4000" dirty="0" smtClean="0">
                <a:solidFill>
                  <a:schemeClr val="tx1"/>
                </a:solidFill>
                <a:effectLst/>
                <a:latin typeface="Times New Roman" panose="02020603050405020304" pitchFamily="18" charset="0"/>
                <a:cs typeface="Times New Roman" panose="02020603050405020304" pitchFamily="18" charset="0"/>
              </a:rPr>
              <a:t>SYSTEM REQUIREMENTS:</a:t>
            </a:r>
            <a:endParaRPr lang="en-US" sz="4000" dirty="0">
              <a:solidFill>
                <a:schemeClr val="tx1"/>
              </a:solidFill>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506730" y="1485902"/>
            <a:ext cx="4389120" cy="4386297"/>
          </a:xfrm>
        </p:spPr>
        <p:txBody>
          <a:bodyPr>
            <a:normAutofit/>
          </a:bodyPr>
          <a:lstStyle/>
          <a:p>
            <a:pPr marL="0" indent="0">
              <a:lnSpc>
                <a:spcPct val="150000"/>
              </a:lnSpc>
              <a:buNone/>
            </a:pPr>
            <a:r>
              <a:rPr lang="en-GB" sz="2000" b="1" dirty="0">
                <a:latin typeface="Times New Roman" panose="02020603050405020304" pitchFamily="18" charset="0"/>
                <a:ea typeface="Arial Unicode MS" panose="020B0604020202020204" pitchFamily="34" charset="-128"/>
                <a:cs typeface="Times New Roman" panose="02020603050405020304" pitchFamily="18" charset="0"/>
              </a:rPr>
              <a:t>Front End</a:t>
            </a:r>
          </a:p>
          <a:p>
            <a:pPr lvl="1">
              <a:lnSpc>
                <a:spcPct val="150000"/>
              </a:lnSpc>
              <a:buFont typeface="Wingdings" panose="05000000000000000000" pitchFamily="2" charset="2"/>
              <a:buChar char="v"/>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Visual Studio</a:t>
            </a:r>
          </a:p>
          <a:p>
            <a:pPr lvl="1">
              <a:lnSpc>
                <a:spcPct val="150000"/>
              </a:lnSpc>
              <a:buFont typeface="Wingdings" panose="05000000000000000000" pitchFamily="2" charset="2"/>
              <a:buChar char="v"/>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Angular</a:t>
            </a:r>
          </a:p>
          <a:p>
            <a:pPr lvl="1">
              <a:lnSpc>
                <a:spcPct val="150000"/>
              </a:lnSpc>
              <a:buFont typeface="Wingdings" panose="05000000000000000000" pitchFamily="2" charset="2"/>
              <a:buChar char="v"/>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Html</a:t>
            </a:r>
          </a:p>
          <a:p>
            <a:pPr lvl="1">
              <a:lnSpc>
                <a:spcPct val="150000"/>
              </a:lnSpc>
              <a:buFont typeface="Wingdings" panose="05000000000000000000" pitchFamily="2" charset="2"/>
              <a:buChar char="v"/>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CSS</a:t>
            </a:r>
          </a:p>
          <a:p>
            <a:pPr lvl="1">
              <a:lnSpc>
                <a:spcPct val="15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BOOTSTRAP</a:t>
            </a:r>
            <a:endParaRPr lang="en-GB" sz="2000"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3" name="Title 2"/>
          <p:cNvSpPr>
            <a:spLocks noGrp="1"/>
          </p:cNvSpPr>
          <p:nvPr>
            <p:ph type="title"/>
          </p:nvPr>
        </p:nvSpPr>
        <p:spPr>
          <a:xfrm>
            <a:off x="304800" y="304800"/>
            <a:ext cx="8229600" cy="1143000"/>
          </a:xfrm>
        </p:spPr>
        <p:txBody>
          <a:bodyPr>
            <a:normAutofit/>
          </a:bodyPr>
          <a:lstStyle/>
          <a:p>
            <a:r>
              <a:rPr lang="en-GB" sz="4000" dirty="0">
                <a:solidFill>
                  <a:schemeClr val="tx1"/>
                </a:solidFill>
                <a:effectLst/>
                <a:latin typeface="Times New Roman" panose="02020603050405020304" pitchFamily="18" charset="0"/>
                <a:cs typeface="Times New Roman" panose="02020603050405020304" pitchFamily="18" charset="0"/>
              </a:rPr>
              <a:t>Tools &amp; Languages Used</a:t>
            </a:r>
            <a:endParaRPr lang="en-US" sz="4000" dirty="0">
              <a:solidFill>
                <a:schemeClr val="tx1"/>
              </a:solidFill>
              <a:effectLst/>
            </a:endParaRPr>
          </a:p>
        </p:txBody>
      </p:sp>
      <p:sp>
        <p:nvSpPr>
          <p:cNvPr id="5" name="Content Placeholder 3"/>
          <p:cNvSpPr txBox="1">
            <a:spLocks/>
          </p:cNvSpPr>
          <p:nvPr/>
        </p:nvSpPr>
        <p:spPr>
          <a:xfrm>
            <a:off x="4876800" y="1447800"/>
            <a:ext cx="4489704" cy="4386299"/>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lnSpc>
                <a:spcPct val="150000"/>
              </a:lnSpc>
              <a:buNone/>
              <a:defRPr/>
            </a:pPr>
            <a:r>
              <a:rPr lang="en-GB" sz="2000" b="1" dirty="0" smtClean="0">
                <a:latin typeface="Times New Roman" panose="02020603050405020304" pitchFamily="18" charset="0"/>
                <a:ea typeface="Arial Unicode MS" panose="020B0604020202020204" pitchFamily="34" charset="-128"/>
                <a:cs typeface="Times New Roman" panose="02020603050405020304" pitchFamily="18" charset="0"/>
              </a:rPr>
              <a:t>Back </a:t>
            </a:r>
            <a:r>
              <a:rPr lang="en-GB" sz="2000" b="1" dirty="0" smtClean="0">
                <a:latin typeface="Times New Roman" panose="02020603050405020304" pitchFamily="18" charset="0"/>
                <a:ea typeface="Arial Unicode MS" panose="020B0604020202020204" pitchFamily="34" charset="-128"/>
                <a:cs typeface="Times New Roman" panose="02020603050405020304" pitchFamily="18" charset="0"/>
              </a:rPr>
              <a:t>End</a:t>
            </a:r>
          </a:p>
          <a:p>
            <a:pPr lvl="1">
              <a:lnSpc>
                <a:spcPct val="15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MySQL Server</a:t>
            </a:r>
          </a:p>
          <a:p>
            <a:pPr lvl="1">
              <a:lnSpc>
                <a:spcPct val="15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Spring Tool Suite</a:t>
            </a:r>
          </a:p>
          <a:p>
            <a:pPr lvl="1">
              <a:lnSpc>
                <a:spcPct val="15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Eclipse IDE</a:t>
            </a:r>
          </a:p>
          <a:p>
            <a:pPr lvl="1">
              <a:lnSpc>
                <a:spcPct val="15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Spring Boot</a:t>
            </a:r>
          </a:p>
        </p:txBody>
      </p:sp>
    </p:spTree>
    <p:extLst>
      <p:ext uri="{BB962C8B-B14F-4D97-AF65-F5344CB8AC3E}">
        <p14:creationId xmlns:p14="http://schemas.microsoft.com/office/powerpoint/2010/main" val="3562064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77334" y="1664208"/>
            <a:ext cx="4184035" cy="4846320"/>
          </a:xfrm>
        </p:spPr>
        <p:txBody>
          <a:bodyPr>
            <a:normAutofit/>
          </a:bodyPr>
          <a:lstStyle/>
          <a:p>
            <a:pPr marL="0" indent="0" algn="just">
              <a:lnSpc>
                <a:spcPct val="170000"/>
              </a:lnSpc>
              <a:buNone/>
            </a:pPr>
            <a:r>
              <a:rPr lang="en-GB" sz="2000" b="1" dirty="0">
                <a:latin typeface="Times New Roman" panose="02020603050405020304" pitchFamily="18" charset="0"/>
                <a:ea typeface="Arial Unicode MS" panose="020B0604020202020204" pitchFamily="34" charset="-128"/>
                <a:cs typeface="Times New Roman" panose="02020603050405020304" pitchFamily="18" charset="0"/>
              </a:rPr>
              <a:t>Admin</a:t>
            </a:r>
          </a:p>
          <a:p>
            <a:pPr lvl="1" algn="just">
              <a:lnSpc>
                <a:spcPct val="17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Login</a:t>
            </a:r>
          </a:p>
          <a:p>
            <a:pPr lvl="1" algn="just">
              <a:lnSpc>
                <a:spcPct val="17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View Users</a:t>
            </a:r>
          </a:p>
          <a:p>
            <a:pPr lvl="1" algn="just">
              <a:lnSpc>
                <a:spcPct val="17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Enable/Disable users</a:t>
            </a:r>
            <a:endParaRPr lang="en-IN" sz="2000" dirty="0">
              <a:latin typeface="Times New Roman" panose="02020603050405020304" pitchFamily="18" charset="0"/>
              <a:cs typeface="Times New Roman" panose="02020603050405020304" pitchFamily="18" charset="0"/>
            </a:endParaRPr>
          </a:p>
          <a:p>
            <a:pPr lvl="1" algn="just">
              <a:lnSpc>
                <a:spcPct val="17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Chequebook KYC</a:t>
            </a:r>
            <a:endParaRPr lang="en-GB" sz="2000" dirty="0">
              <a:latin typeface="Times New Roman" panose="02020603050405020304" pitchFamily="18" charset="0"/>
              <a:ea typeface="Arial Unicode MS" panose="020B0604020202020204" pitchFamily="34" charset="-128"/>
              <a:cs typeface="Times New Roman" panose="02020603050405020304" pitchFamily="18" charset="0"/>
            </a:endParaRPr>
          </a:p>
        </p:txBody>
      </p:sp>
      <p:sp>
        <p:nvSpPr>
          <p:cNvPr id="3" name="Title 2"/>
          <p:cNvSpPr>
            <a:spLocks noGrp="1"/>
          </p:cNvSpPr>
          <p:nvPr>
            <p:ph type="title"/>
          </p:nvPr>
        </p:nvSpPr>
        <p:spPr/>
        <p:txBody>
          <a:bodyPr/>
          <a:lstStyle/>
          <a:p>
            <a:r>
              <a:rPr lang="en-US" dirty="0" smtClean="0">
                <a:solidFill>
                  <a:schemeClr val="tx1"/>
                </a:solidFill>
                <a:effectLst/>
                <a:latin typeface="Times New Roman" panose="02020603050405020304" pitchFamily="18" charset="0"/>
                <a:cs typeface="Times New Roman" panose="02020603050405020304" pitchFamily="18" charset="0"/>
              </a:rPr>
              <a:t>Features Available:</a:t>
            </a:r>
            <a:endParaRPr lang="en-US" dirty="0">
              <a:solidFill>
                <a:schemeClr val="tx1"/>
              </a:solidFill>
              <a:effectLst/>
              <a:latin typeface="Times New Roman" panose="02020603050405020304" pitchFamily="18" charset="0"/>
              <a:cs typeface="Times New Roman" panose="02020603050405020304" pitchFamily="18" charset="0"/>
            </a:endParaRPr>
          </a:p>
        </p:txBody>
      </p:sp>
      <p:sp>
        <p:nvSpPr>
          <p:cNvPr id="5" name="Content Placeholder 3"/>
          <p:cNvSpPr txBox="1">
            <a:spLocks/>
          </p:cNvSpPr>
          <p:nvPr/>
        </p:nvSpPr>
        <p:spPr>
          <a:xfrm>
            <a:off x="5089970" y="1664208"/>
            <a:ext cx="4184034" cy="4846320"/>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lgn="just">
              <a:lnSpc>
                <a:spcPct val="170000"/>
              </a:lnSpc>
              <a:buNone/>
              <a:defRPr/>
            </a:pPr>
            <a:r>
              <a:rPr lang="en-GB" sz="2000" b="1" dirty="0" smtClean="0">
                <a:latin typeface="Times New Roman" panose="02020603050405020304" pitchFamily="18" charset="0"/>
                <a:ea typeface="Arial Unicode MS" panose="020B0604020202020204" pitchFamily="34" charset="-128"/>
                <a:cs typeface="Times New Roman" panose="02020603050405020304" pitchFamily="18" charset="0"/>
              </a:rPr>
              <a:t>User</a:t>
            </a:r>
          </a:p>
          <a:p>
            <a:pPr lvl="1" algn="just">
              <a:lnSpc>
                <a:spcPct val="17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Register</a:t>
            </a:r>
          </a:p>
          <a:p>
            <a:pPr lvl="1" algn="just">
              <a:lnSpc>
                <a:spcPct val="17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Deposit</a:t>
            </a:r>
          </a:p>
          <a:p>
            <a:pPr lvl="1" algn="just">
              <a:lnSpc>
                <a:spcPct val="17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Withdraw</a:t>
            </a:r>
          </a:p>
          <a:p>
            <a:pPr lvl="1" algn="just">
              <a:lnSpc>
                <a:spcPct val="17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Transfer</a:t>
            </a:r>
          </a:p>
          <a:p>
            <a:pPr lvl="1" algn="just">
              <a:lnSpc>
                <a:spcPct val="17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Chequebook Request</a:t>
            </a:r>
          </a:p>
        </p:txBody>
      </p:sp>
    </p:spTree>
    <p:extLst>
      <p:ext uri="{BB962C8B-B14F-4D97-AF65-F5344CB8AC3E}">
        <p14:creationId xmlns:p14="http://schemas.microsoft.com/office/powerpoint/2010/main" val="359017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1">
            <a:normAutofit/>
          </a:bodyPr>
          <a:lstStyle/>
          <a:p>
            <a:pPr marL="109728" indent="0">
              <a:buNone/>
            </a:pPr>
            <a:r>
              <a:rPr lang="en-US" sz="2000" dirty="0" smtClean="0">
                <a:latin typeface="Times New Roman" pitchFamily="18" charset="0"/>
                <a:cs typeface="Times New Roman" pitchFamily="18" charset="0"/>
              </a:rPr>
              <a:t>NAME</a:t>
            </a:r>
          </a:p>
          <a:p>
            <a:pPr>
              <a:buFont typeface="Wingdings" panose="05000000000000000000" pitchFamily="2" charset="2"/>
              <a:buChar char="v"/>
            </a:pPr>
            <a:r>
              <a:rPr lang="en-US" sz="2000" dirty="0" smtClean="0">
                <a:latin typeface="Times New Roman" pitchFamily="18" charset="0"/>
                <a:cs typeface="Times New Roman" pitchFamily="18" charset="0"/>
              </a:rPr>
              <a:t>Nidamanuri Rahul Kumar               </a:t>
            </a:r>
          </a:p>
          <a:p>
            <a:pPr>
              <a:buFont typeface="Wingdings" panose="05000000000000000000" pitchFamily="2" charset="2"/>
              <a:buChar char="v"/>
            </a:pPr>
            <a:r>
              <a:rPr lang="en-US" sz="2000" dirty="0" smtClean="0">
                <a:latin typeface="Times New Roman" pitchFamily="18" charset="0"/>
                <a:cs typeface="Times New Roman" pitchFamily="18" charset="0"/>
              </a:rPr>
              <a:t>Nishchith M                                                                 </a:t>
            </a:r>
          </a:p>
          <a:p>
            <a:pPr>
              <a:buFont typeface="Wingdings" panose="05000000000000000000" pitchFamily="2" charset="2"/>
              <a:buChar char="v"/>
            </a:pPr>
            <a:r>
              <a:rPr lang="en-US" sz="2000" dirty="0" smtClean="0">
                <a:latin typeface="Times New Roman" pitchFamily="18" charset="0"/>
                <a:cs typeface="Times New Roman" pitchFamily="18" charset="0"/>
              </a:rPr>
              <a:t>Pabbineedi Datta Sai Vinay                                      </a:t>
            </a:r>
          </a:p>
          <a:p>
            <a:pPr>
              <a:buFont typeface="Wingdings" panose="05000000000000000000" pitchFamily="2" charset="2"/>
              <a:buChar char="v"/>
            </a:pPr>
            <a:r>
              <a:rPr lang="en-US" sz="2000" dirty="0" smtClean="0">
                <a:latin typeface="Times New Roman" pitchFamily="18" charset="0"/>
                <a:cs typeface="Times New Roman" pitchFamily="18" charset="0"/>
              </a:rPr>
              <a:t>Palugulla Chaitanya                          </a:t>
            </a:r>
          </a:p>
          <a:p>
            <a:pPr>
              <a:buFont typeface="Wingdings" panose="05000000000000000000" pitchFamily="2" charset="2"/>
              <a:buChar char="v"/>
            </a:pPr>
            <a:r>
              <a:rPr lang="en-US" sz="2000" dirty="0" smtClean="0">
                <a:latin typeface="Times New Roman" pitchFamily="18" charset="0"/>
                <a:cs typeface="Times New Roman" pitchFamily="18" charset="0"/>
              </a:rPr>
              <a:t>Paruchuri Raja Ravi Sankar                                                 </a:t>
            </a:r>
          </a:p>
          <a:p>
            <a:pPr>
              <a:buFont typeface="Wingdings" panose="05000000000000000000" pitchFamily="2" charset="2"/>
              <a:buChar char="v"/>
            </a:pPr>
            <a:r>
              <a:rPr lang="en-US" sz="2000" dirty="0" smtClean="0">
                <a:latin typeface="Times New Roman" pitchFamily="18" charset="0"/>
                <a:cs typeface="Times New Roman" pitchFamily="18" charset="0"/>
              </a:rPr>
              <a:t>Pavitra X                                                                    </a:t>
            </a:r>
          </a:p>
          <a:p>
            <a:pPr>
              <a:buFont typeface="Wingdings" panose="05000000000000000000" pitchFamily="2" charset="2"/>
              <a:buChar char="v"/>
            </a:pPr>
            <a:r>
              <a:rPr lang="en-US" sz="2000" dirty="0" smtClean="0">
                <a:latin typeface="Times New Roman" pitchFamily="18" charset="0"/>
                <a:cs typeface="Times New Roman" pitchFamily="18" charset="0"/>
              </a:rPr>
              <a:t>Pradeep U                                                                     </a:t>
            </a:r>
          </a:p>
          <a:p>
            <a:pPr>
              <a:buFont typeface="Wingdings" panose="05000000000000000000" pitchFamily="2" charset="2"/>
              <a:buChar char="v"/>
            </a:pPr>
            <a:r>
              <a:rPr lang="en-US" sz="2000" dirty="0" smtClean="0">
                <a:latin typeface="Times New Roman" pitchFamily="18" charset="0"/>
                <a:cs typeface="Times New Roman" pitchFamily="18" charset="0"/>
              </a:rPr>
              <a:t>Princia Melita Dsouza                                                    </a:t>
            </a:r>
          </a:p>
          <a:p>
            <a:pPr>
              <a:buFont typeface="Wingdings" panose="05000000000000000000" pitchFamily="2" charset="2"/>
              <a:buChar char="v"/>
            </a:pPr>
            <a:r>
              <a:rPr lang="en-US" sz="2000" dirty="0" smtClean="0">
                <a:latin typeface="Times New Roman" pitchFamily="18" charset="0"/>
                <a:cs typeface="Times New Roman" pitchFamily="18" charset="0"/>
              </a:rPr>
              <a:t>Pusa Pranay Teja                                                                      </a:t>
            </a:r>
          </a:p>
          <a:p>
            <a:pPr>
              <a:buFont typeface="Wingdings" panose="05000000000000000000" pitchFamily="2" charset="2"/>
              <a:buChar char="v"/>
            </a:pPr>
            <a:r>
              <a:rPr lang="en-US" sz="2000" dirty="0" smtClean="0">
                <a:latin typeface="Times New Roman" pitchFamily="18" charset="0"/>
                <a:cs typeface="Times New Roman" pitchFamily="18" charset="0"/>
              </a:rPr>
              <a:t>Rasamsetti Ramu                                                             </a:t>
            </a:r>
          </a:p>
          <a:p>
            <a:pPr>
              <a:buFont typeface="Wingdings" panose="05000000000000000000" pitchFamily="2" charset="2"/>
              <a:buChar char="v"/>
            </a:pPr>
            <a:r>
              <a:rPr lang="en-US" sz="2000" dirty="0" smtClean="0">
                <a:latin typeface="Times New Roman" pitchFamily="18" charset="0"/>
                <a:cs typeface="Times New Roman" pitchFamily="18" charset="0"/>
              </a:rPr>
              <a:t>Rashmi X</a:t>
            </a:r>
          </a:p>
          <a:p>
            <a:pPr>
              <a:buFont typeface="Wingdings" panose="05000000000000000000" pitchFamily="2" charset="2"/>
              <a:buChar char="v"/>
            </a:pPr>
            <a:endParaRPr lang="en-US" sz="2000" dirty="0"/>
          </a:p>
        </p:txBody>
      </p:sp>
      <p:sp>
        <p:nvSpPr>
          <p:cNvPr id="2" name="Title 1"/>
          <p:cNvSpPr>
            <a:spLocks noGrp="1"/>
          </p:cNvSpPr>
          <p:nvPr>
            <p:ph type="title"/>
          </p:nvPr>
        </p:nvSpPr>
        <p:spPr/>
        <p:txBody>
          <a:bodyPr>
            <a:normAutofit/>
          </a:bodyPr>
          <a:lstStyle/>
          <a:p>
            <a:r>
              <a:rPr lang="en-US" sz="4000" dirty="0" smtClean="0">
                <a:solidFill>
                  <a:schemeClr val="tx1"/>
                </a:solidFill>
                <a:effectLst/>
                <a:latin typeface="Times New Roman" panose="02020603050405020304" pitchFamily="18" charset="0"/>
                <a:cs typeface="Times New Roman" panose="02020603050405020304" pitchFamily="18" charset="0"/>
              </a:rPr>
              <a:t>Team-5</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4294967295"/>
          </p:nvPr>
        </p:nvSpPr>
        <p:spPr>
          <a:xfrm>
            <a:off x="5105400" y="1481138"/>
            <a:ext cx="4038600" cy="4525962"/>
          </a:xfrm>
        </p:spPr>
        <p:txBody>
          <a:bodyPr>
            <a:normAutofit/>
          </a:bodyPr>
          <a:lstStyle/>
          <a:p>
            <a:pPr marL="109728" indent="0">
              <a:buNone/>
            </a:pPr>
            <a:r>
              <a:rPr lang="en-US" dirty="0" smtClean="0">
                <a:latin typeface="Times New Roman" pitchFamily="18" charset="0"/>
                <a:cs typeface="Times New Roman" pitchFamily="18" charset="0"/>
              </a:rPr>
              <a:t>Employee </a:t>
            </a:r>
            <a:r>
              <a:rPr lang="en-US" dirty="0" smtClean="0">
                <a:latin typeface="Times New Roman" pitchFamily="18" charset="0"/>
                <a:cs typeface="Times New Roman" pitchFamily="18" charset="0"/>
              </a:rPr>
              <a:t>ID</a:t>
            </a:r>
          </a:p>
          <a:p>
            <a:pPr>
              <a:buFont typeface="Wingdings" panose="05000000000000000000" pitchFamily="2" charset="2"/>
              <a:buChar char="v"/>
            </a:pPr>
            <a:r>
              <a:rPr lang="en-US" sz="2000" dirty="0" smtClean="0">
                <a:latin typeface="Times New Roman" pitchFamily="18" charset="0"/>
                <a:cs typeface="Times New Roman" pitchFamily="18" charset="0"/>
              </a:rPr>
              <a:t>2484917</a:t>
            </a:r>
          </a:p>
          <a:p>
            <a:pPr>
              <a:buFont typeface="Wingdings" panose="05000000000000000000" pitchFamily="2" charset="2"/>
              <a:buChar char="v"/>
            </a:pPr>
            <a:r>
              <a:rPr lang="en-US" sz="2000" dirty="0" smtClean="0">
                <a:latin typeface="Times New Roman" pitchFamily="18" charset="0"/>
                <a:cs typeface="Times New Roman" pitchFamily="18" charset="0"/>
              </a:rPr>
              <a:t>2483797</a:t>
            </a:r>
          </a:p>
          <a:p>
            <a:pPr>
              <a:buFont typeface="Wingdings" panose="05000000000000000000" pitchFamily="2" charset="2"/>
              <a:buChar char="v"/>
            </a:pPr>
            <a:r>
              <a:rPr lang="en-US" sz="2000" dirty="0" smtClean="0">
                <a:latin typeface="Times New Roman" pitchFamily="18" charset="0"/>
                <a:cs typeface="Times New Roman" pitchFamily="18" charset="0"/>
              </a:rPr>
              <a:t>2485507 </a:t>
            </a:r>
          </a:p>
          <a:p>
            <a:pPr>
              <a:buFont typeface="Wingdings" panose="05000000000000000000" pitchFamily="2" charset="2"/>
              <a:buChar char="v"/>
            </a:pPr>
            <a:r>
              <a:rPr lang="en-US" sz="2000" dirty="0" smtClean="0">
                <a:latin typeface="Times New Roman" pitchFamily="18" charset="0"/>
                <a:cs typeface="Times New Roman" pitchFamily="18" charset="0"/>
              </a:rPr>
              <a:t>2486709                  </a:t>
            </a:r>
          </a:p>
          <a:p>
            <a:pPr>
              <a:buFont typeface="Wingdings" panose="05000000000000000000" pitchFamily="2" charset="2"/>
              <a:buChar char="v"/>
            </a:pPr>
            <a:r>
              <a:rPr lang="en-US" sz="2000" dirty="0" smtClean="0">
                <a:latin typeface="Times New Roman" pitchFamily="18" charset="0"/>
                <a:cs typeface="Times New Roman" pitchFamily="18" charset="0"/>
              </a:rPr>
              <a:t>2484853</a:t>
            </a:r>
          </a:p>
          <a:p>
            <a:pPr>
              <a:buFont typeface="Wingdings" panose="05000000000000000000" pitchFamily="2" charset="2"/>
              <a:buChar char="v"/>
            </a:pPr>
            <a:r>
              <a:rPr lang="en-US" sz="2000" dirty="0" smtClean="0">
                <a:latin typeface="Times New Roman" pitchFamily="18" charset="0"/>
                <a:cs typeface="Times New Roman" pitchFamily="18" charset="0"/>
              </a:rPr>
              <a:t>2487742 </a:t>
            </a:r>
          </a:p>
          <a:p>
            <a:pPr>
              <a:buFont typeface="Wingdings" panose="05000000000000000000" pitchFamily="2" charset="2"/>
              <a:buChar char="v"/>
            </a:pPr>
            <a:r>
              <a:rPr lang="en-US" sz="2000" dirty="0" smtClean="0">
                <a:latin typeface="Times New Roman" pitchFamily="18" charset="0"/>
                <a:cs typeface="Times New Roman" pitchFamily="18" charset="0"/>
              </a:rPr>
              <a:t>2486674 </a:t>
            </a:r>
          </a:p>
          <a:p>
            <a:pPr>
              <a:buFont typeface="Wingdings" panose="05000000000000000000" pitchFamily="2" charset="2"/>
              <a:buChar char="v"/>
            </a:pPr>
            <a:r>
              <a:rPr lang="en-US" sz="2000" dirty="0" smtClean="0">
                <a:latin typeface="Times New Roman" pitchFamily="18" charset="0"/>
                <a:cs typeface="Times New Roman" pitchFamily="18" charset="0"/>
              </a:rPr>
              <a:t>2483929 </a:t>
            </a:r>
          </a:p>
          <a:p>
            <a:pPr>
              <a:buFont typeface="Wingdings" panose="05000000000000000000" pitchFamily="2" charset="2"/>
              <a:buChar char="v"/>
            </a:pPr>
            <a:r>
              <a:rPr lang="en-US" sz="2000" dirty="0" smtClean="0">
                <a:latin typeface="Times New Roman" pitchFamily="18" charset="0"/>
                <a:cs typeface="Times New Roman" pitchFamily="18" charset="0"/>
              </a:rPr>
              <a:t>2483745 </a:t>
            </a:r>
          </a:p>
          <a:p>
            <a:pPr>
              <a:buFont typeface="Wingdings" panose="05000000000000000000" pitchFamily="2" charset="2"/>
              <a:buChar char="v"/>
            </a:pPr>
            <a:r>
              <a:rPr lang="en-US" sz="2000" dirty="0" smtClean="0">
                <a:latin typeface="Times New Roman" pitchFamily="18" charset="0"/>
                <a:cs typeface="Times New Roman" pitchFamily="18" charset="0"/>
              </a:rPr>
              <a:t>2484174</a:t>
            </a:r>
          </a:p>
          <a:p>
            <a:pPr>
              <a:buFont typeface="Wingdings" panose="05000000000000000000" pitchFamily="2" charset="2"/>
              <a:buChar char="v"/>
            </a:pPr>
            <a:r>
              <a:rPr lang="en-US" sz="2000" dirty="0" smtClean="0">
                <a:latin typeface="Times New Roman" pitchFamily="18" charset="0"/>
                <a:cs typeface="Times New Roman" pitchFamily="18" charset="0"/>
              </a:rPr>
              <a:t>2484851</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tretch>
            <a:fillRect/>
          </a:stretch>
        </p:blipFill>
        <p:spPr bwMode="auto">
          <a:xfrm>
            <a:off x="1" y="-2146"/>
            <a:ext cx="9144000" cy="693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ll\Downloads\WhatsApp Image 2022-03-25 at 5.35.43 PM.jpeg"/>
          <p:cNvPicPr>
            <a:picLocks noGrp="1" noChangeAspect="1" noChangeArrowheads="1"/>
          </p:cNvPicPr>
          <p:nvPr>
            <p:ph idx="1"/>
          </p:nvPr>
        </p:nvPicPr>
        <p:blipFill>
          <a:blip r:embed="rId2"/>
          <a:stretch>
            <a:fillRect/>
          </a:stretch>
        </p:blipFill>
        <p:spPr bwMode="auto">
          <a:xfrm>
            <a:off x="0" y="1066800"/>
            <a:ext cx="9144000" cy="5867400"/>
          </a:xfrm>
          <a:prstGeom prst="rect">
            <a:avLst/>
          </a:prstGeom>
          <a:noFill/>
        </p:spPr>
      </p:pic>
      <p:sp>
        <p:nvSpPr>
          <p:cNvPr id="2" name="Title 1"/>
          <p:cNvSpPr>
            <a:spLocks noGrp="1"/>
          </p:cNvSpPr>
          <p:nvPr>
            <p:ph type="title"/>
          </p:nvPr>
        </p:nvSpPr>
        <p:spPr>
          <a:xfrm>
            <a:off x="152400" y="152400"/>
            <a:ext cx="8229600" cy="868362"/>
          </a:xfrm>
        </p:spPr>
        <p:txBody>
          <a:bodyPr>
            <a:normAutofit/>
          </a:bodyPr>
          <a:lstStyle/>
          <a:p>
            <a:r>
              <a:rPr lang="en-US" sz="4000" dirty="0" smtClean="0">
                <a:solidFill>
                  <a:schemeClr val="tx1"/>
                </a:solidFill>
                <a:effectLst/>
                <a:latin typeface="Times New Roman" panose="02020603050405020304" pitchFamily="18" charset="0"/>
                <a:cs typeface="Times New Roman" panose="02020603050405020304" pitchFamily="18" charset="0"/>
              </a:rPr>
              <a:t>Work flow:</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0"/>
            <a:ext cx="9161761" cy="5943600"/>
          </a:xfrm>
        </p:spPr>
      </p:pic>
      <p:sp>
        <p:nvSpPr>
          <p:cNvPr id="2" name="Title 1"/>
          <p:cNvSpPr>
            <a:spLocks noGrp="1"/>
          </p:cNvSpPr>
          <p:nvPr>
            <p:ph type="title"/>
          </p:nvPr>
        </p:nvSpPr>
        <p:spPr>
          <a:xfrm>
            <a:off x="228600" y="21464"/>
            <a:ext cx="7772400" cy="740535"/>
          </a:xfrm>
        </p:spPr>
        <p:txBody>
          <a:bodyPr>
            <a:normAutofit/>
          </a:bodyPr>
          <a:lstStyle/>
          <a:p>
            <a:r>
              <a:rPr lang="en-US" sz="4000" dirty="0" smtClean="0">
                <a:solidFill>
                  <a:schemeClr val="tx1"/>
                </a:solidFill>
                <a:effectLst/>
                <a:latin typeface="Times New Roman" panose="02020603050405020304" pitchFamily="18" charset="0"/>
                <a:cs typeface="Times New Roman" panose="02020603050405020304" pitchFamily="18" charset="0"/>
              </a:rPr>
              <a:t>Snapshots:</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8229600" cy="533400"/>
          </a:xfrm>
        </p:spPr>
        <p:txBody>
          <a:bodyPr>
            <a:normAutofit fontScale="90000"/>
          </a:bodyPr>
          <a:lstStyle/>
          <a:p>
            <a:r>
              <a:rPr lang="en-US" sz="4000" dirty="0">
                <a:solidFill>
                  <a:schemeClr val="tx1"/>
                </a:solidFill>
                <a:effectLst/>
                <a:latin typeface="Times New Roman" panose="02020603050405020304" pitchFamily="18" charset="0"/>
                <a:cs typeface="Times New Roman" panose="02020603050405020304" pitchFamily="18" charset="0"/>
              </a:rPr>
              <a:t>Snapshots:</a:t>
            </a:r>
            <a:endParaRPr lang="en-US" sz="4000" dirty="0">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2" y="838200"/>
            <a:ext cx="9161762" cy="6019800"/>
          </a:xfrm>
        </p:spPr>
      </p:pic>
    </p:spTree>
    <p:extLst>
      <p:ext uri="{BB962C8B-B14F-4D97-AF65-F5344CB8AC3E}">
        <p14:creationId xmlns:p14="http://schemas.microsoft.com/office/powerpoint/2010/main" val="102630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2" y="914400"/>
            <a:ext cx="9161762" cy="5943600"/>
          </a:xfrm>
        </p:spPr>
      </p:pic>
      <p:sp>
        <p:nvSpPr>
          <p:cNvPr id="3" name="Title 2"/>
          <p:cNvSpPr>
            <a:spLocks noGrp="1"/>
          </p:cNvSpPr>
          <p:nvPr>
            <p:ph type="title"/>
          </p:nvPr>
        </p:nvSpPr>
        <p:spPr>
          <a:xfrm>
            <a:off x="304800" y="228600"/>
            <a:ext cx="8229600" cy="487362"/>
          </a:xfrm>
        </p:spPr>
        <p:txBody>
          <a:bodyPr>
            <a:normAutofit fontScale="90000"/>
          </a:bodyPr>
          <a:lstStyle/>
          <a:p>
            <a:r>
              <a:rPr lang="en-US" sz="4000" dirty="0">
                <a:solidFill>
                  <a:schemeClr val="tx1"/>
                </a:solidFill>
                <a:effectLst/>
                <a:latin typeface="Times New Roman" panose="02020603050405020304" pitchFamily="18" charset="0"/>
                <a:cs typeface="Times New Roman" panose="02020603050405020304" pitchFamily="18" charset="0"/>
              </a:rPr>
              <a:t>Snapshots:</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570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0"/>
            <a:ext cx="9144000" cy="5943600"/>
          </a:xfrm>
        </p:spPr>
      </p:pic>
      <p:sp>
        <p:nvSpPr>
          <p:cNvPr id="3" name="Title 2"/>
          <p:cNvSpPr>
            <a:spLocks noGrp="1"/>
          </p:cNvSpPr>
          <p:nvPr>
            <p:ph type="title"/>
          </p:nvPr>
        </p:nvSpPr>
        <p:spPr>
          <a:xfrm>
            <a:off x="304800" y="228600"/>
            <a:ext cx="8229600" cy="563562"/>
          </a:xfrm>
        </p:spPr>
        <p:txBody>
          <a:bodyPr>
            <a:normAutofit fontScale="90000"/>
          </a:bodyPr>
          <a:lstStyle/>
          <a:p>
            <a:r>
              <a:rPr lang="en-US" sz="4400" dirty="0">
                <a:solidFill>
                  <a:schemeClr val="tx1"/>
                </a:solidFill>
                <a:effectLst/>
                <a:latin typeface="Times New Roman" panose="02020603050405020304" pitchFamily="18" charset="0"/>
                <a:cs typeface="Times New Roman" panose="02020603050405020304" pitchFamily="18" charset="0"/>
              </a:rPr>
              <a:t>Snapshots:</a:t>
            </a:r>
            <a:endParaRPr lang="en-US" dirty="0"/>
          </a:p>
        </p:txBody>
      </p:sp>
    </p:spTree>
    <p:extLst>
      <p:ext uri="{BB962C8B-B14F-4D97-AF65-F5344CB8AC3E}">
        <p14:creationId xmlns:p14="http://schemas.microsoft.com/office/powerpoint/2010/main" val="130972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p:spPr>
      </p:pic>
      <p:sp>
        <p:nvSpPr>
          <p:cNvPr id="3" name="Title 2"/>
          <p:cNvSpPr>
            <a:spLocks noGrp="1"/>
          </p:cNvSpPr>
          <p:nvPr>
            <p:ph type="title"/>
          </p:nvPr>
        </p:nvSpPr>
        <p:spPr>
          <a:xfrm>
            <a:off x="304800" y="228600"/>
            <a:ext cx="8229600" cy="639762"/>
          </a:xfrm>
        </p:spPr>
        <p:txBody>
          <a:bodyPr>
            <a:normAutofit fontScale="90000"/>
          </a:bodyPr>
          <a:lstStyle/>
          <a:p>
            <a:r>
              <a:rPr lang="en-US" sz="4000" dirty="0">
                <a:solidFill>
                  <a:schemeClr val="tx1"/>
                </a:solidFill>
                <a:effectLst/>
                <a:latin typeface="Times New Roman" panose="02020603050405020304" pitchFamily="18" charset="0"/>
                <a:cs typeface="Times New Roman" panose="02020603050405020304" pitchFamily="18" charset="0"/>
              </a:rPr>
              <a:t>Snapshots:</a:t>
            </a:r>
            <a:endParaRPr lang="en-US" sz="4000" dirty="0"/>
          </a:p>
        </p:txBody>
      </p:sp>
    </p:spTree>
    <p:extLst>
      <p:ext uri="{BB962C8B-B14F-4D97-AF65-F5344CB8AC3E}">
        <p14:creationId xmlns:p14="http://schemas.microsoft.com/office/powerpoint/2010/main" val="1196116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229600" cy="533400"/>
          </a:xfrm>
        </p:spPr>
        <p:txBody>
          <a:bodyPr>
            <a:normAutofit fontScale="90000"/>
          </a:bodyPr>
          <a:lstStyle/>
          <a:p>
            <a:r>
              <a:rPr lang="en-US" sz="4400" dirty="0">
                <a:solidFill>
                  <a:schemeClr val="tx1"/>
                </a:solidFill>
                <a:effectLst/>
                <a:latin typeface="Times New Roman" panose="02020603050405020304" pitchFamily="18" charset="0"/>
                <a:cs typeface="Times New Roman" panose="02020603050405020304" pitchFamily="18" charset="0"/>
              </a:rPr>
              <a:t>Snapshots: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p:spPr>
      </p:pic>
    </p:spTree>
    <p:extLst>
      <p:ext uri="{BB962C8B-B14F-4D97-AF65-F5344CB8AC3E}">
        <p14:creationId xmlns:p14="http://schemas.microsoft.com/office/powerpoint/2010/main" val="4145921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p:spPr>
      </p:pic>
      <p:sp>
        <p:nvSpPr>
          <p:cNvPr id="3" name="Title 2"/>
          <p:cNvSpPr>
            <a:spLocks noGrp="1"/>
          </p:cNvSpPr>
          <p:nvPr>
            <p:ph type="title"/>
          </p:nvPr>
        </p:nvSpPr>
        <p:spPr>
          <a:xfrm>
            <a:off x="304800" y="152400"/>
            <a:ext cx="8229600" cy="685800"/>
          </a:xfrm>
        </p:spPr>
        <p:txBody>
          <a:bodyPr>
            <a:normAutofit fontScale="90000"/>
          </a:bodyPr>
          <a:lstStyle/>
          <a:p>
            <a:r>
              <a:rPr lang="en-US" sz="4400" dirty="0">
                <a:solidFill>
                  <a:schemeClr val="tx1"/>
                </a:solidFill>
                <a:effectLst/>
                <a:latin typeface="Times New Roman" panose="02020603050405020304" pitchFamily="18" charset="0"/>
                <a:cs typeface="Times New Roman" panose="02020603050405020304" pitchFamily="18" charset="0"/>
              </a:rPr>
              <a:t>Snapshots:</a:t>
            </a:r>
            <a:endParaRPr lang="en-US" dirty="0"/>
          </a:p>
        </p:txBody>
      </p:sp>
    </p:spTree>
    <p:extLst>
      <p:ext uri="{BB962C8B-B14F-4D97-AF65-F5344CB8AC3E}">
        <p14:creationId xmlns:p14="http://schemas.microsoft.com/office/powerpoint/2010/main" val="3030419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0"/>
            <a:ext cx="9144000" cy="5943600"/>
          </a:xfrm>
        </p:spPr>
      </p:pic>
      <p:sp>
        <p:nvSpPr>
          <p:cNvPr id="3" name="Title 2"/>
          <p:cNvSpPr>
            <a:spLocks noGrp="1"/>
          </p:cNvSpPr>
          <p:nvPr>
            <p:ph type="title"/>
          </p:nvPr>
        </p:nvSpPr>
        <p:spPr>
          <a:xfrm>
            <a:off x="228600" y="228600"/>
            <a:ext cx="8229600" cy="563562"/>
          </a:xfrm>
        </p:spPr>
        <p:txBody>
          <a:bodyPr>
            <a:normAutofit fontScale="90000"/>
          </a:bodyPr>
          <a:lstStyle/>
          <a:p>
            <a:r>
              <a:rPr lang="en-US" sz="4400" dirty="0">
                <a:solidFill>
                  <a:schemeClr val="tx1"/>
                </a:solidFill>
                <a:effectLst/>
                <a:latin typeface="Times New Roman" panose="02020603050405020304" pitchFamily="18" charset="0"/>
                <a:cs typeface="Times New Roman" panose="02020603050405020304" pitchFamily="18" charset="0"/>
              </a:rPr>
              <a:t>Snapshots:</a:t>
            </a:r>
            <a:endParaRPr lang="en-US" dirty="0"/>
          </a:p>
        </p:txBody>
      </p:sp>
    </p:spTree>
    <p:extLst>
      <p:ext uri="{BB962C8B-B14F-4D97-AF65-F5344CB8AC3E}">
        <p14:creationId xmlns:p14="http://schemas.microsoft.com/office/powerpoint/2010/main" val="396745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95400"/>
            <a:ext cx="8229600" cy="4843272"/>
          </a:xfrm>
        </p:spPr>
        <p:txBody>
          <a:bodyPr>
            <a:normAutofit lnSpcReduction="10000"/>
          </a:bodyPr>
          <a:lstStyle/>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Introduction</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Objective</a:t>
            </a:r>
            <a:endParaRPr lang="en-IN"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Modules </a:t>
            </a:r>
            <a:r>
              <a:rPr lang="en-IN" sz="2000" dirty="0">
                <a:latin typeface="Times New Roman" panose="02020603050405020304" pitchFamily="18" charset="0"/>
                <a:cs typeface="Times New Roman" panose="02020603050405020304" pitchFamily="18" charset="0"/>
              </a:rPr>
              <a:t>for </a:t>
            </a:r>
            <a:r>
              <a:rPr lang="en-IN" sz="2000" dirty="0" smtClean="0">
                <a:latin typeface="Times New Roman" panose="02020603050405020304" pitchFamily="18" charset="0"/>
                <a:cs typeface="Times New Roman" panose="02020603050405020304" pitchFamily="18" charset="0"/>
              </a:rPr>
              <a:t>Online Banking</a:t>
            </a:r>
            <a:endParaRPr lang="en-IN"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Tools &amp; Languages Used</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System Requirements</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Features Available</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Admin Flow &amp; User Flow </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Screen Shots Of Output</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Bibliography</a:t>
            </a:r>
            <a:endParaRPr lang="en-IN"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Conclusion</a:t>
            </a:r>
          </a:p>
        </p:txBody>
      </p:sp>
      <p:sp>
        <p:nvSpPr>
          <p:cNvPr id="2" name="Title 1"/>
          <p:cNvSpPr>
            <a:spLocks noGrp="1"/>
          </p:cNvSpPr>
          <p:nvPr>
            <p:ph type="title"/>
          </p:nvPr>
        </p:nvSpPr>
        <p:spPr/>
        <p:txBody>
          <a:bodyPr>
            <a:noAutofit/>
          </a:bodyPr>
          <a:lstStyle/>
          <a:p>
            <a:r>
              <a:rPr lang="en-IN" sz="4000" b="1" dirty="0" smtClean="0">
                <a:solidFill>
                  <a:schemeClr val="tx1"/>
                </a:solidFill>
                <a:effectLst/>
                <a:latin typeface="Times New Roman" panose="02020603050405020304" pitchFamily="18" charset="0"/>
                <a:cs typeface="Times New Roman" panose="02020603050405020304" pitchFamily="18" charset="0"/>
              </a:rPr>
              <a:t>Contents</a:t>
            </a:r>
            <a:endParaRPr lang="en-US" sz="4000" dirty="0">
              <a:solidFill>
                <a:schemeClr val="tx1"/>
              </a:solidFill>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p:spPr>
      </p:pic>
      <p:sp>
        <p:nvSpPr>
          <p:cNvPr id="3" name="Title 2"/>
          <p:cNvSpPr>
            <a:spLocks noGrp="1"/>
          </p:cNvSpPr>
          <p:nvPr>
            <p:ph type="title"/>
          </p:nvPr>
        </p:nvSpPr>
        <p:spPr>
          <a:xfrm>
            <a:off x="304800" y="228600"/>
            <a:ext cx="8229600" cy="487362"/>
          </a:xfrm>
        </p:spPr>
        <p:txBody>
          <a:bodyPr>
            <a:normAutofit fontScale="90000"/>
          </a:bodyPr>
          <a:lstStyle/>
          <a:p>
            <a:r>
              <a:rPr lang="en-US" sz="4400" dirty="0">
                <a:solidFill>
                  <a:schemeClr val="tx1"/>
                </a:solidFill>
                <a:effectLst/>
                <a:latin typeface="Times New Roman" panose="02020603050405020304" pitchFamily="18" charset="0"/>
                <a:cs typeface="Times New Roman" panose="02020603050405020304" pitchFamily="18" charset="0"/>
              </a:rPr>
              <a:t>Snapshots:</a:t>
            </a:r>
            <a:endParaRPr lang="en-US" dirty="0"/>
          </a:p>
        </p:txBody>
      </p:sp>
    </p:spTree>
    <p:extLst>
      <p:ext uri="{BB962C8B-B14F-4D97-AF65-F5344CB8AC3E}">
        <p14:creationId xmlns:p14="http://schemas.microsoft.com/office/powerpoint/2010/main" val="922168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28600"/>
            <a:ext cx="8229600" cy="563562"/>
          </a:xfrm>
        </p:spPr>
        <p:txBody>
          <a:bodyPr>
            <a:normAutofit fontScale="90000"/>
          </a:bodyPr>
          <a:lstStyle/>
          <a:p>
            <a:r>
              <a:rPr lang="en-US" sz="4400" dirty="0">
                <a:solidFill>
                  <a:schemeClr val="tx1"/>
                </a:solidFill>
                <a:effectLst/>
                <a:latin typeface="Times New Roman" panose="02020603050405020304" pitchFamily="18" charset="0"/>
                <a:cs typeface="Times New Roman" panose="02020603050405020304" pitchFamily="18" charset="0"/>
              </a:rPr>
              <a:t>Snapshots: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p:spPr>
      </p:pic>
    </p:spTree>
    <p:extLst>
      <p:ext uri="{BB962C8B-B14F-4D97-AF65-F5344CB8AC3E}">
        <p14:creationId xmlns:p14="http://schemas.microsoft.com/office/powerpoint/2010/main" val="2960588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p:spPr>
      </p:pic>
      <p:sp>
        <p:nvSpPr>
          <p:cNvPr id="3" name="Title 2"/>
          <p:cNvSpPr>
            <a:spLocks noGrp="1"/>
          </p:cNvSpPr>
          <p:nvPr>
            <p:ph type="title"/>
          </p:nvPr>
        </p:nvSpPr>
        <p:spPr>
          <a:xfrm>
            <a:off x="304800" y="228600"/>
            <a:ext cx="8229600" cy="563562"/>
          </a:xfrm>
        </p:spPr>
        <p:txBody>
          <a:bodyPr>
            <a:normAutofit fontScale="90000"/>
          </a:bodyPr>
          <a:lstStyle/>
          <a:p>
            <a:r>
              <a:rPr lang="en-US" sz="4400" dirty="0">
                <a:solidFill>
                  <a:schemeClr val="tx1"/>
                </a:solidFill>
                <a:effectLst/>
                <a:latin typeface="Times New Roman" panose="02020603050405020304" pitchFamily="18" charset="0"/>
                <a:cs typeface="Times New Roman" panose="02020603050405020304" pitchFamily="18" charset="0"/>
              </a:rPr>
              <a:t>Snapshots:</a:t>
            </a:r>
            <a:endParaRPr lang="en-US" dirty="0"/>
          </a:p>
        </p:txBody>
      </p:sp>
    </p:spTree>
    <p:extLst>
      <p:ext uri="{BB962C8B-B14F-4D97-AF65-F5344CB8AC3E}">
        <p14:creationId xmlns:p14="http://schemas.microsoft.com/office/powerpoint/2010/main" val="1425428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p:spPr>
      </p:pic>
      <p:sp>
        <p:nvSpPr>
          <p:cNvPr id="3" name="Title 2"/>
          <p:cNvSpPr>
            <a:spLocks noGrp="1"/>
          </p:cNvSpPr>
          <p:nvPr>
            <p:ph type="title"/>
          </p:nvPr>
        </p:nvSpPr>
        <p:spPr>
          <a:xfrm>
            <a:off x="228600" y="152400"/>
            <a:ext cx="8229600" cy="563562"/>
          </a:xfrm>
        </p:spPr>
        <p:txBody>
          <a:bodyPr>
            <a:normAutofit fontScale="90000"/>
          </a:bodyPr>
          <a:lstStyle/>
          <a:p>
            <a:r>
              <a:rPr lang="en-US" sz="4400" dirty="0">
                <a:solidFill>
                  <a:schemeClr val="tx1"/>
                </a:solidFill>
                <a:effectLst/>
                <a:latin typeface="Times New Roman" panose="02020603050405020304" pitchFamily="18" charset="0"/>
                <a:cs typeface="Times New Roman" panose="02020603050405020304" pitchFamily="18" charset="0"/>
              </a:rPr>
              <a:t>Snapshots:</a:t>
            </a:r>
            <a:endParaRPr lang="en-US" dirty="0"/>
          </a:p>
        </p:txBody>
      </p:sp>
    </p:spTree>
    <p:extLst>
      <p:ext uri="{BB962C8B-B14F-4D97-AF65-F5344CB8AC3E}">
        <p14:creationId xmlns:p14="http://schemas.microsoft.com/office/powerpoint/2010/main" val="2033347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6019800"/>
          </a:xfrm>
        </p:spPr>
      </p:pic>
      <p:sp>
        <p:nvSpPr>
          <p:cNvPr id="3" name="Title 2"/>
          <p:cNvSpPr>
            <a:spLocks noGrp="1"/>
          </p:cNvSpPr>
          <p:nvPr>
            <p:ph type="title"/>
          </p:nvPr>
        </p:nvSpPr>
        <p:spPr>
          <a:xfrm>
            <a:off x="228600" y="152400"/>
            <a:ext cx="8229600" cy="563562"/>
          </a:xfrm>
        </p:spPr>
        <p:txBody>
          <a:bodyPr>
            <a:normAutofit fontScale="90000"/>
          </a:bodyPr>
          <a:lstStyle/>
          <a:p>
            <a:r>
              <a:rPr lang="en-US" sz="4400" dirty="0">
                <a:solidFill>
                  <a:schemeClr val="tx1"/>
                </a:solidFill>
                <a:effectLst/>
                <a:latin typeface="Times New Roman" panose="02020603050405020304" pitchFamily="18" charset="0"/>
                <a:cs typeface="Times New Roman" panose="02020603050405020304" pitchFamily="18" charset="0"/>
              </a:rPr>
              <a:t>Snapshots:</a:t>
            </a:r>
            <a:endParaRPr lang="en-US" dirty="0"/>
          </a:p>
        </p:txBody>
      </p:sp>
    </p:spTree>
    <p:extLst>
      <p:ext uri="{BB962C8B-B14F-4D97-AF65-F5344CB8AC3E}">
        <p14:creationId xmlns:p14="http://schemas.microsoft.com/office/powerpoint/2010/main" val="3805628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0"/>
            <a:ext cx="9144000" cy="5943600"/>
          </a:xfrm>
        </p:spPr>
      </p:pic>
      <p:sp>
        <p:nvSpPr>
          <p:cNvPr id="3" name="Title 2"/>
          <p:cNvSpPr>
            <a:spLocks noGrp="1"/>
          </p:cNvSpPr>
          <p:nvPr>
            <p:ph type="title"/>
          </p:nvPr>
        </p:nvSpPr>
        <p:spPr>
          <a:xfrm>
            <a:off x="228600" y="152400"/>
            <a:ext cx="8229600" cy="715962"/>
          </a:xfrm>
        </p:spPr>
        <p:txBody>
          <a:bodyPr>
            <a:normAutofit fontScale="90000"/>
          </a:bodyPr>
          <a:lstStyle/>
          <a:p>
            <a:r>
              <a:rPr lang="en-US" sz="4400" dirty="0">
                <a:solidFill>
                  <a:schemeClr val="tx1"/>
                </a:solidFill>
                <a:effectLst/>
                <a:latin typeface="Times New Roman" panose="02020603050405020304" pitchFamily="18" charset="0"/>
                <a:cs typeface="Times New Roman" panose="02020603050405020304" pitchFamily="18" charset="0"/>
              </a:rPr>
              <a:t>Snapshots:</a:t>
            </a:r>
            <a:endParaRPr lang="en-US" dirty="0"/>
          </a:p>
        </p:txBody>
      </p:sp>
    </p:spTree>
    <p:extLst>
      <p:ext uri="{BB962C8B-B14F-4D97-AF65-F5344CB8AC3E}">
        <p14:creationId xmlns:p14="http://schemas.microsoft.com/office/powerpoint/2010/main" val="1396631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5750" indent="-285750" algn="just">
              <a:lnSpc>
                <a:spcPct val="150000"/>
              </a:lnSpc>
              <a:buFont typeface="Wingdings" panose="05000000000000000000" pitchFamily="2" charset="2"/>
              <a:buChar char="v"/>
            </a:pPr>
            <a:r>
              <a:rPr lang="en-GB" sz="2000" dirty="0">
                <a:solidFill>
                  <a:srgbClr val="00B0F0"/>
                </a:solidFill>
                <a:latin typeface="Times New Roman" panose="02020603050405020304" pitchFamily="18" charset="0"/>
                <a:cs typeface="Times New Roman" panose="02020603050405020304" pitchFamily="18" charset="0"/>
                <a:hlinkClick r:id="rId2"/>
              </a:rPr>
              <a:t>www.google.com</a:t>
            </a:r>
            <a:endParaRPr lang="en-GB" sz="2000" dirty="0">
              <a:solidFill>
                <a:srgbClr val="00B0F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GB" sz="2000" dirty="0">
                <a:solidFill>
                  <a:srgbClr val="00B0F0"/>
                </a:solidFill>
                <a:latin typeface="Times New Roman" panose="02020603050405020304" pitchFamily="18" charset="0"/>
                <a:cs typeface="Times New Roman" panose="02020603050405020304" pitchFamily="18" charset="0"/>
                <a:hlinkClick r:id="rId3"/>
              </a:rPr>
              <a:t>www.stackoverflow.com</a:t>
            </a:r>
            <a:endParaRPr lang="en-GB" sz="2000" dirty="0">
              <a:solidFill>
                <a:srgbClr val="00B0F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GB" sz="2000" dirty="0">
                <a:solidFill>
                  <a:srgbClr val="00B0F0"/>
                </a:solidFill>
                <a:latin typeface="Times New Roman" panose="02020603050405020304" pitchFamily="18" charset="0"/>
                <a:cs typeface="Times New Roman" panose="02020603050405020304" pitchFamily="18" charset="0"/>
                <a:hlinkClick r:id="rId4"/>
              </a:rPr>
              <a:t>www.w3school.com</a:t>
            </a:r>
            <a:endParaRPr lang="en-GB" sz="2000" dirty="0">
              <a:solidFill>
                <a:srgbClr val="00B0F0"/>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IN" sz="4000" dirty="0" smtClean="0">
                <a:solidFill>
                  <a:schemeClr val="tx1"/>
                </a:solidFill>
                <a:effectLst/>
                <a:latin typeface="Times New Roman" panose="02020603050405020304" pitchFamily="18" charset="0"/>
                <a:cs typeface="Times New Roman" panose="02020603050405020304" pitchFamily="18" charset="0"/>
              </a:rPr>
              <a:t>Bibliography:</a:t>
            </a:r>
            <a:endParaRPr lang="en-US" sz="4000" dirty="0">
              <a:solidFill>
                <a:schemeClr val="tx1"/>
              </a:solidFill>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200000"/>
              </a:lnSpc>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Online banking </a:t>
            </a:r>
            <a:r>
              <a:rPr lang="en-US" sz="2000" b="1" dirty="0">
                <a:latin typeface="Times New Roman" panose="02020603050405020304" pitchFamily="18" charset="0"/>
                <a:cs typeface="Times New Roman" panose="02020603050405020304" pitchFamily="18" charset="0"/>
              </a:rPr>
              <a:t>offers a higher level of convenience for managing one's finances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However</a:t>
            </a:r>
            <a:r>
              <a:rPr lang="en-US" sz="2000" dirty="0">
                <a:latin typeface="Times New Roman" panose="02020603050405020304" pitchFamily="18" charset="0"/>
                <a:cs typeface="Times New Roman" panose="02020603050405020304" pitchFamily="18" charset="0"/>
              </a:rPr>
              <a:t>, it continues to present challenges to financial security and personal privacy. </a:t>
            </a:r>
            <a:endParaRPr lang="en-US" sz="2000" dirty="0" smtClean="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Many </a:t>
            </a:r>
            <a:r>
              <a:rPr lang="en-US" sz="2000" dirty="0">
                <a:latin typeface="Times New Roman" panose="02020603050405020304" pitchFamily="18" charset="0"/>
                <a:cs typeface="Times New Roman" panose="02020603050405020304" pitchFamily="18" charset="0"/>
              </a:rPr>
              <a:t>people have had their account details compromised, as a result of online banking.</a:t>
            </a:r>
          </a:p>
        </p:txBody>
      </p:sp>
      <p:sp>
        <p:nvSpPr>
          <p:cNvPr id="3" name="Title 2"/>
          <p:cNvSpPr>
            <a:spLocks noGrp="1"/>
          </p:cNvSpPr>
          <p:nvPr>
            <p:ph type="title"/>
          </p:nvPr>
        </p:nvSpPr>
        <p:spPr/>
        <p:txBody>
          <a:bodyPr>
            <a:normAutofit/>
          </a:bodyPr>
          <a:lstStyle/>
          <a:p>
            <a:r>
              <a:rPr lang="en-US" sz="4000" dirty="0" smtClean="0">
                <a:solidFill>
                  <a:schemeClr val="tx1"/>
                </a:solidFill>
                <a:effectLst/>
                <a:latin typeface="Times New Roman" panose="02020603050405020304" pitchFamily="18" charset="0"/>
                <a:cs typeface="Times New Roman" panose="02020603050405020304" pitchFamily="18" charset="0"/>
              </a:rPr>
              <a:t>Conclusion:</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70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44424" y="381000"/>
            <a:ext cx="7601722" cy="5702300"/>
          </a:xfrm>
          <a:prstGeom prst="rect">
            <a:avLst/>
          </a:prstGeom>
        </p:spPr>
      </p:pic>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In Customer </a:t>
            </a:r>
            <a:r>
              <a:rPr lang="en-IN" sz="2000" dirty="0">
                <a:latin typeface="Times New Roman" panose="02020603050405020304" pitchFamily="18" charset="0"/>
                <a:cs typeface="Times New Roman" panose="02020603050405020304" pitchFamily="18" charset="0"/>
              </a:rPr>
              <a:t>scenario computer is an essential part for human life. It provides better Facilities for storage and retrieval of information related to different areas of application. </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Online Banking </a:t>
            </a:r>
            <a:r>
              <a:rPr lang="en-IN" sz="2000" dirty="0">
                <a:latin typeface="Times New Roman" panose="02020603050405020304" pitchFamily="18" charset="0"/>
                <a:cs typeface="Times New Roman" panose="02020603050405020304" pitchFamily="18" charset="0"/>
              </a:rPr>
              <a:t>looking for the services that are accurate and reliable for providing services to the customers. </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detail of </a:t>
            </a:r>
            <a:r>
              <a:rPr lang="en-IN" sz="2000" dirty="0" smtClean="0">
                <a:latin typeface="Times New Roman" panose="02020603050405020304" pitchFamily="18" charset="0"/>
                <a:cs typeface="Times New Roman" panose="02020603050405020304" pitchFamily="18" charset="0"/>
              </a:rPr>
              <a:t>online banking </a:t>
            </a:r>
            <a:r>
              <a:rPr lang="en-IN" sz="2000" dirty="0">
                <a:latin typeface="Times New Roman" panose="02020603050405020304" pitchFamily="18" charset="0"/>
                <a:cs typeface="Times New Roman" panose="02020603050405020304" pitchFamily="18" charset="0"/>
              </a:rPr>
              <a:t>which are available in </a:t>
            </a:r>
            <a:r>
              <a:rPr lang="en-IN" sz="2000" dirty="0" smtClean="0">
                <a:latin typeface="Times New Roman" panose="02020603050405020304" pitchFamily="18" charset="0"/>
                <a:cs typeface="Times New Roman" panose="02020603050405020304" pitchFamily="18" charset="0"/>
              </a:rPr>
              <a:t>Bank </a:t>
            </a:r>
            <a:r>
              <a:rPr lang="en-IN" sz="2000" dirty="0">
                <a:latin typeface="Times New Roman" panose="02020603050405020304" pitchFamily="18" charset="0"/>
                <a:cs typeface="Times New Roman" panose="02020603050405020304" pitchFamily="18" charset="0"/>
              </a:rPr>
              <a:t>is easily managed and organized by using this system. </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database for the customers can be managed by using this project</a:t>
            </a:r>
            <a:r>
              <a:rPr lang="en-IN" sz="2000" dirty="0" smtClean="0">
                <a:latin typeface="Times New Roman" panose="02020603050405020304" pitchFamily="18" charset="0"/>
                <a:cs typeface="Times New Roman" panose="02020603050405020304" pitchFamily="18" charset="0"/>
              </a:rPr>
              <a:t>.</a:t>
            </a:r>
            <a:endParaRPr lang="en-US" sz="2000" dirty="0"/>
          </a:p>
        </p:txBody>
      </p:sp>
      <p:sp>
        <p:nvSpPr>
          <p:cNvPr id="2" name="Title 1"/>
          <p:cNvSpPr>
            <a:spLocks noGrp="1"/>
          </p:cNvSpPr>
          <p:nvPr>
            <p:ph type="title"/>
          </p:nvPr>
        </p:nvSpPr>
        <p:spPr/>
        <p:txBody>
          <a:bodyPr>
            <a:normAutofit/>
          </a:bodyPr>
          <a:lstStyle/>
          <a:p>
            <a:r>
              <a:rPr lang="en-US" sz="4000" dirty="0" smtClean="0">
                <a:solidFill>
                  <a:schemeClr val="tx1"/>
                </a:solidFill>
                <a:effectLst/>
                <a:latin typeface="Times New Roman" panose="02020603050405020304" pitchFamily="18" charset="0"/>
                <a:cs typeface="Times New Roman" panose="02020603050405020304" pitchFamily="18" charset="0"/>
              </a:rPr>
              <a:t>Introduction:</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 this Application we are going to </a:t>
            </a:r>
            <a:r>
              <a:rPr lang="en-IN" sz="2000" dirty="0" smtClean="0">
                <a:latin typeface="Times New Roman" panose="02020603050405020304" pitchFamily="18" charset="0"/>
                <a:cs typeface="Times New Roman" panose="02020603050405020304" pitchFamily="18" charset="0"/>
              </a:rPr>
              <a:t>provide online </a:t>
            </a:r>
            <a:r>
              <a:rPr lang="en-IN" sz="2000" dirty="0">
                <a:latin typeface="Times New Roman" panose="02020603050405020304" pitchFamily="18" charset="0"/>
                <a:cs typeface="Times New Roman" panose="02020603050405020304" pitchFamily="18" charset="0"/>
              </a:rPr>
              <a:t>b</a:t>
            </a:r>
            <a:r>
              <a:rPr lang="en-IN" sz="2000" dirty="0" smtClean="0">
                <a:latin typeface="Times New Roman" panose="02020603050405020304" pitchFamily="18" charset="0"/>
                <a:cs typeface="Times New Roman" panose="02020603050405020304" pitchFamily="18" charset="0"/>
              </a:rPr>
              <a:t>anking </a:t>
            </a:r>
            <a:r>
              <a:rPr lang="en-IN" sz="2000" dirty="0">
                <a:latin typeface="Times New Roman" panose="02020603050405020304" pitchFamily="18" charset="0"/>
                <a:cs typeface="Times New Roman" panose="02020603050405020304" pitchFamily="18" charset="0"/>
              </a:rPr>
              <a:t>to the customer’s .</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Customer’s can find various types of </a:t>
            </a:r>
            <a:r>
              <a:rPr lang="en-IN" sz="2000" dirty="0" smtClean="0">
                <a:latin typeface="Times New Roman" panose="02020603050405020304" pitchFamily="18" charset="0"/>
                <a:cs typeface="Times New Roman" panose="02020603050405020304" pitchFamily="18" charset="0"/>
              </a:rPr>
              <a:t>Account’s </a:t>
            </a:r>
            <a:r>
              <a:rPr lang="en-IN" sz="2000" dirty="0">
                <a:latin typeface="Times New Roman" panose="02020603050405020304" pitchFamily="18" charset="0"/>
                <a:cs typeface="Times New Roman" panose="02020603050405020304" pitchFamily="18" charset="0"/>
              </a:rPr>
              <a:t>in this application the customer </a:t>
            </a:r>
            <a:r>
              <a:rPr lang="en-US" sz="2000" dirty="0">
                <a:latin typeface="Times New Roman" panose="02020603050405020304" pitchFamily="18" charset="0"/>
                <a:cs typeface="Times New Roman" panose="02020603050405020304" pitchFamily="18" charset="0"/>
              </a:rPr>
              <a:t>online banking web application to deposit, withdraw, </a:t>
            </a:r>
            <a:r>
              <a:rPr lang="en-US" sz="2000" dirty="0" smtClean="0">
                <a:latin typeface="Times New Roman" panose="02020603050405020304" pitchFamily="18" charset="0"/>
                <a:cs typeface="Times New Roman" panose="02020603050405020304" pitchFamily="18" charset="0"/>
              </a:rPr>
              <a:t>and transfer </a:t>
            </a:r>
            <a:r>
              <a:rPr lang="en-US" sz="2000" dirty="0">
                <a:latin typeface="Times New Roman" panose="02020603050405020304" pitchFamily="18" charset="0"/>
                <a:cs typeface="Times New Roman" panose="02020603050405020304" pitchFamily="18" charset="0"/>
              </a:rPr>
              <a:t>money between </a:t>
            </a:r>
            <a:r>
              <a:rPr lang="en-US" sz="2000" dirty="0" smtClean="0">
                <a:latin typeface="Times New Roman" panose="02020603050405020304" pitchFamily="18" charset="0"/>
                <a:cs typeface="Times New Roman" panose="02020603050405020304" pitchFamily="18" charset="0"/>
              </a:rPr>
              <a:t>accounts.</a:t>
            </a:r>
          </a:p>
          <a:p>
            <a:pPr algn="just">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User Interface is very user-friendly. The data are well protected for personal use and makes the data processing very fast</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000" dirty="0" smtClean="0">
                <a:solidFill>
                  <a:schemeClr val="tx1"/>
                </a:solidFill>
                <a:effectLst/>
                <a:latin typeface="Times New Roman" panose="02020603050405020304" pitchFamily="18" charset="0"/>
                <a:cs typeface="Times New Roman" panose="02020603050405020304" pitchFamily="18" charset="0"/>
              </a:rPr>
              <a:t>Introduction:</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665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main objective of the online banking system is to manage the details of accounts,internet,Banking,Transaction,Balance,Statement.</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It manages all the information about accounts, Customer, Statement.</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project is totally built at administrative end and thus only the administrator is guaranteed the access</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4000" dirty="0" smtClean="0">
                <a:solidFill>
                  <a:schemeClr val="tx1"/>
                </a:solidFill>
                <a:effectLst/>
                <a:latin typeface="Times New Roman" panose="02020603050405020304" pitchFamily="18" charset="0"/>
                <a:cs typeface="Times New Roman" panose="02020603050405020304" pitchFamily="18" charset="0"/>
              </a:rPr>
              <a:t>Objective:</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200000"/>
              </a:lnSpc>
              <a:buFont typeface="Wingdings" panose="05000000000000000000" pitchFamily="2" charset="2"/>
              <a:buChar char="v"/>
            </a:pPr>
            <a:r>
              <a:rPr lang="en-GB" sz="2000" b="1" dirty="0" smtClean="0">
                <a:latin typeface="Times New Roman" panose="02020603050405020304" pitchFamily="18" charset="0"/>
                <a:ea typeface="Arial Unicode MS" panose="020B0604020202020204" pitchFamily="34" charset="-128"/>
                <a:cs typeface="Times New Roman" panose="02020603050405020304" pitchFamily="18" charset="0"/>
              </a:rPr>
              <a:t>Practically </a:t>
            </a: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 The system is quite stable and can be operated by the people with average intelligence. The Primary objective of the design is to deliver the requirement as delivered by the feasibility report.</a:t>
            </a:r>
          </a:p>
          <a:p>
            <a:pPr>
              <a:lnSpc>
                <a:spcPct val="200000"/>
              </a:lnSpc>
              <a:buFont typeface="Wingdings" panose="05000000000000000000" pitchFamily="2" charset="2"/>
              <a:buChar char="v"/>
            </a:pPr>
            <a:r>
              <a:rPr lang="en-GB" sz="2000" b="1" dirty="0">
                <a:latin typeface="Times New Roman" panose="02020603050405020304" pitchFamily="18" charset="0"/>
                <a:ea typeface="Arial Unicode MS" panose="020B0604020202020204" pitchFamily="34" charset="-128"/>
                <a:cs typeface="Times New Roman" panose="02020603050405020304" pitchFamily="18" charset="0"/>
              </a:rPr>
              <a:t>Efficiency</a:t>
            </a: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 : We tried to involve accuracy, timeliness and  comprehensiveness of system output.</a:t>
            </a:r>
          </a:p>
          <a:p>
            <a:pPr>
              <a:lnSpc>
                <a:spcPct val="200000"/>
              </a:lnSpc>
              <a:buFont typeface="Wingdings" panose="05000000000000000000" pitchFamily="2" charset="2"/>
              <a:buChar char="v"/>
            </a:pPr>
            <a:endParaRPr lang="en-US" sz="2000" dirty="0" smtClean="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IN" dirty="0" smtClean="0">
                <a:solidFill>
                  <a:schemeClr val="tx1"/>
                </a:solidFill>
                <a:effectLst/>
                <a:latin typeface="Times New Roman" panose="02020603050405020304" pitchFamily="18" charset="0"/>
                <a:cs typeface="Times New Roman" panose="02020603050405020304" pitchFamily="18" charset="0"/>
              </a:rPr>
              <a:t>Objective:</a:t>
            </a:r>
            <a:endParaRPr lang="en-US"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Admin</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User</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Login</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Registration</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Deposit</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Withdraw</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Transactions</a:t>
            </a:r>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IN" sz="4000" dirty="0" smtClean="0">
                <a:solidFill>
                  <a:schemeClr val="tx1"/>
                </a:solidFill>
                <a:effectLst/>
                <a:latin typeface="Times New Roman" panose="02020603050405020304" pitchFamily="18" charset="0"/>
                <a:cs typeface="Times New Roman" panose="02020603050405020304" pitchFamily="18" charset="0"/>
              </a:rPr>
              <a:t>Modules of online banking:</a:t>
            </a:r>
            <a:endParaRPr lang="en-US" sz="4000" dirty="0">
              <a:solidFill>
                <a:schemeClr val="tx1"/>
              </a:solidFill>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lnSpc>
                <a:spcPct val="200000"/>
              </a:lnSpc>
              <a:buNone/>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deals with all the back-end data generation and product information. The role of the  admin is to: </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Authorize </a:t>
            </a:r>
            <a:r>
              <a:rPr lang="en-US" sz="2000" dirty="0">
                <a:latin typeface="Times New Roman" panose="02020603050405020304" pitchFamily="18" charset="0"/>
                <a:cs typeface="Times New Roman" panose="02020603050405020304" pitchFamily="18" charset="0"/>
              </a:rPr>
              <a:t>the user </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Grant </a:t>
            </a:r>
            <a:r>
              <a:rPr lang="en-US" sz="2000" dirty="0">
                <a:latin typeface="Times New Roman" panose="02020603050405020304" pitchFamily="18" charset="0"/>
                <a:cs typeface="Times New Roman" panose="02020603050405020304" pitchFamily="18" charset="0"/>
              </a:rPr>
              <a:t>access to user  </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Enable/disable </a:t>
            </a:r>
            <a:r>
              <a:rPr lang="en-US" sz="2000" dirty="0">
                <a:latin typeface="Times New Roman" panose="02020603050405020304" pitchFamily="18" charset="0"/>
                <a:cs typeface="Times New Roman" panose="02020603050405020304" pitchFamily="18" charset="0"/>
              </a:rPr>
              <a:t>the user  </a:t>
            </a:r>
          </a:p>
          <a:p>
            <a:pPr>
              <a:lnSpc>
                <a:spcPct val="20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Authorize </a:t>
            </a:r>
            <a:r>
              <a:rPr lang="en-US" sz="2000" dirty="0">
                <a:latin typeface="Times New Roman" panose="02020603050405020304" pitchFamily="18" charset="0"/>
                <a:cs typeface="Times New Roman" panose="02020603050405020304" pitchFamily="18" charset="0"/>
              </a:rPr>
              <a:t>the Cheque Book requests </a:t>
            </a:r>
          </a:p>
        </p:txBody>
      </p:sp>
      <p:sp>
        <p:nvSpPr>
          <p:cNvPr id="2" name="Title 1"/>
          <p:cNvSpPr>
            <a:spLocks noGrp="1"/>
          </p:cNvSpPr>
          <p:nvPr>
            <p:ph type="title"/>
          </p:nvPr>
        </p:nvSpPr>
        <p:spPr>
          <a:xfrm>
            <a:off x="381000" y="381000"/>
            <a:ext cx="8229600" cy="868362"/>
          </a:xfrm>
        </p:spPr>
        <p:txBody>
          <a:bodyPr>
            <a:normAutofit/>
          </a:bodyPr>
          <a:lstStyle/>
          <a:p>
            <a:r>
              <a:rPr lang="en-US" sz="4000" dirty="0" smtClean="0">
                <a:solidFill>
                  <a:schemeClr val="tx1"/>
                </a:solidFill>
                <a:effectLst/>
                <a:latin typeface="Times New Roman" panose="02020603050405020304" pitchFamily="18" charset="0"/>
                <a:cs typeface="Times New Roman" panose="02020603050405020304" pitchFamily="18" charset="0"/>
              </a:rPr>
              <a:t>Admin Portal Description:</a:t>
            </a:r>
            <a:endParaRPr lang="en-US" sz="400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1260</TotalTime>
  <Words>705</Words>
  <Application>Microsoft Office PowerPoint</Application>
  <PresentationFormat>On-screen Show (4:3)</PresentationFormat>
  <Paragraphs>162</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Concourse</vt:lpstr>
      <vt:lpstr>PowerPoint Presentation</vt:lpstr>
      <vt:lpstr>Team-5</vt:lpstr>
      <vt:lpstr>Contents</vt:lpstr>
      <vt:lpstr>Introduction:</vt:lpstr>
      <vt:lpstr>Introduction:</vt:lpstr>
      <vt:lpstr>Objective:</vt:lpstr>
      <vt:lpstr>Objective:</vt:lpstr>
      <vt:lpstr>Modules of online banking:</vt:lpstr>
      <vt:lpstr>Admin Portal Description:</vt:lpstr>
      <vt:lpstr>PowerPoint Presentation</vt:lpstr>
      <vt:lpstr>User Portal Description:</vt:lpstr>
      <vt:lpstr>PowerPoint Presentation</vt:lpstr>
      <vt:lpstr>PowerPoint Presentation</vt:lpstr>
      <vt:lpstr>Cheque Book Request:</vt:lpstr>
      <vt:lpstr>Advantages:</vt:lpstr>
      <vt:lpstr>Disadvantages:</vt:lpstr>
      <vt:lpstr>SYSTEM REQUIREMENTS:</vt:lpstr>
      <vt:lpstr>Tools &amp; Languages Used</vt:lpstr>
      <vt:lpstr>Features Available:</vt:lpstr>
      <vt:lpstr>PowerPoint Presentation</vt:lpstr>
      <vt:lpstr>Work flow:</vt:lpstr>
      <vt:lpstr>Snapshots:</vt:lpstr>
      <vt:lpstr>Snapshots:</vt:lpstr>
      <vt:lpstr>Snapshots:</vt:lpstr>
      <vt:lpstr>Snapshots:</vt:lpstr>
      <vt:lpstr>Snapshots:</vt:lpstr>
      <vt:lpstr>Snapshots:</vt:lpstr>
      <vt:lpstr>Snapshots:</vt:lpstr>
      <vt:lpstr>Snapshots:</vt:lpstr>
      <vt:lpstr>Snapshots:</vt:lpstr>
      <vt:lpstr>Snapshots:</vt:lpstr>
      <vt:lpstr>Snapshots:</vt:lpstr>
      <vt:lpstr>Snapshots:</vt:lpstr>
      <vt:lpstr>Snapshots:</vt:lpstr>
      <vt:lpstr>Snapshots:</vt:lpstr>
      <vt:lpstr>Bibliography:</vt:lpstr>
      <vt:lpstr>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Rahul Nidamanuri</cp:lastModifiedBy>
  <cp:revision>50</cp:revision>
  <dcterms:created xsi:type="dcterms:W3CDTF">2006-08-16T00:00:00Z</dcterms:created>
  <dcterms:modified xsi:type="dcterms:W3CDTF">2022-03-29T10:13:30Z</dcterms:modified>
</cp:coreProperties>
</file>