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bin" ContentType="application/vnd.openxmlformats-officedocument.oleObject"/>
  <Default Extension="rels" ContentType="application/vnd.openxmlformats-package.relationships+xml"/>
  <Default Extension="jpeg" ContentType="image/jpeg"/>
  <Default Extension="png" ContentType="image/png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ppt/slideLayouts/slideLayout8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11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>
  <p:sldMasterIdLst>
    <p:sldMasterId id="2147483648" r:id="rId1"/>
  </p:sldMasterIdLst>
  <p:notesMasterIdLst>
    <p:notesMasterId r:id="rId15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5143500" type="screen16x9"/>
  <p:notesSz cx="6858000" cy="9144000"/>
  <p:defaultTextStyle>
    <a:defPPr>
      <a:defRPr lang="en-US"/>
    </a:defPPr>
    <a:lvl1pPr marL="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 snapToObjects="1">
      <p:cViewPr varScale="1">
        <p:scale>
          <a:sx n="161" d="100"/>
          <a:sy n="161" d="100"/>
        </p:scale>
        <p:origin x="560" y="200"/>
      </p:cViewPr>
      <p:guideLst>
        <p:guide pos="1620" orient="horz"/>
        <p:guide pos="2880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 /><Relationship Id="rId17" Type="http://schemas.openxmlformats.org/officeDocument/2006/relationships/tableStyles" Target="tableStyles.xml" /><Relationship Id="rId1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23580899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3993823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1576783645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1179130721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185229363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1415562873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438845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2776693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5808694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5B3AED8-8554-3C68-AEDB-277904DB88CC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9924075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54733165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2544217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7448CCD-0B64-39AC-EFAD-7EA68BA787BF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836611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6263227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145982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52D3A72-60E0-1CAD-6AD0-3D726D8CBDCB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516070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4983420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1880767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924F3B6-4263-A2C3-562B-F2A4C2741741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4197026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0161222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993331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F022260-D225-2913-1EF3-574A9D19A0F9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8564323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5720114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0024166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262511B-D680-B3A0-2094-2370172DF1BB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2684579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6498750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3697639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6CEEB41-126D-4F9F-1692-F6931ABA79E7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7525232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8291690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6956337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9A5B26C-74D4-723F-6E0D-CF8F4B88AD8D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477545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2643327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5200516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84F40D5-F406-AD7D-668E-F1952A9560F0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7123197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1804237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2463771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6773A45-19DE-0D36-AB99-3A72ED582F02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6235820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6665095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6823447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BC771B0-211C-C6C7-A70B-5D2B9D65DF5F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56949657" name="Title 1"/>
          <p:cNvSpPr>
            <a:spLocks noGrp="1"/>
          </p:cNvSpPr>
          <p:nvPr>
            <p:ph type="ctrTitle"/>
          </p:nvPr>
        </p:nvSpPr>
        <p:spPr bwMode="auto">
          <a:xfrm>
            <a:off x="685800" y="1597819"/>
            <a:ext cx="7772400" cy="1102519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778231033" name="Subtitle 2"/>
          <p:cNvSpPr>
            <a:spLocks noGrp="1"/>
          </p:cNvSpPr>
          <p:nvPr>
            <p:ph type="subTitle" idx="1"/>
          </p:nvPr>
        </p:nvSpPr>
        <p:spPr bwMode="auto"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  <p:sp>
        <p:nvSpPr>
          <p:cNvPr id="1052917990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41EB5C9-1307-BA42-ABA2-0BC069CD8E7F}" type="datetimeFigureOut">
              <a:rPr lang="en-US"/>
              <a:t>1/2/22</a:t>
            </a:fld>
            <a:endParaRPr lang="en-US"/>
          </a:p>
        </p:txBody>
      </p:sp>
      <p:sp>
        <p:nvSpPr>
          <p:cNvPr id="79195621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62386603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5EF2332-01BF-834F-8236-50238282D53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473644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093440346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738175391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41EB5C9-1307-BA42-ABA2-0BC069CD8E7F}" type="datetimeFigureOut">
              <a:rPr lang="en-US"/>
              <a:t>1/2/22</a:t>
            </a:fld>
            <a:endParaRPr lang="en-US"/>
          </a:p>
        </p:txBody>
      </p:sp>
      <p:sp>
        <p:nvSpPr>
          <p:cNvPr id="1489482889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53001174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5EF2332-01BF-834F-8236-50238282D53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65267225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6629400" y="205979"/>
            <a:ext cx="2057400" cy="4388644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569708410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457200" y="205979"/>
            <a:ext cx="6019800" cy="4388644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335679371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41EB5C9-1307-BA42-ABA2-0BC069CD8E7F}" type="datetimeFigureOut">
              <a:rPr lang="en-US"/>
              <a:t>1/2/22</a:t>
            </a:fld>
            <a:endParaRPr lang="en-US"/>
          </a:p>
        </p:txBody>
      </p:sp>
      <p:sp>
        <p:nvSpPr>
          <p:cNvPr id="1275656710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41358933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5EF2332-01BF-834F-8236-50238282D53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87728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687385851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26980248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41EB5C9-1307-BA42-ABA2-0BC069CD8E7F}" type="datetimeFigureOut">
              <a:rPr lang="en-US"/>
              <a:t>1/2/22</a:t>
            </a:fld>
            <a:endParaRPr lang="en-US"/>
          </a:p>
        </p:txBody>
      </p:sp>
      <p:sp>
        <p:nvSpPr>
          <p:cNvPr id="784467032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23191322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5EF2332-01BF-834F-8236-50238282D53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36720535" name="Title 1"/>
          <p:cNvSpPr>
            <a:spLocks noGrp="1"/>
          </p:cNvSpPr>
          <p:nvPr>
            <p:ph type="title"/>
          </p:nvPr>
        </p:nvSpPr>
        <p:spPr bwMode="auto"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98145828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54219587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41EB5C9-1307-BA42-ABA2-0BC069CD8E7F}" type="datetimeFigureOut">
              <a:rPr lang="en-US"/>
              <a:t>1/2/22</a:t>
            </a:fld>
            <a:endParaRPr lang="en-US"/>
          </a:p>
        </p:txBody>
      </p:sp>
      <p:sp>
        <p:nvSpPr>
          <p:cNvPr id="2096201321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7442344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5EF2332-01BF-834F-8236-50238282D53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0725110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49258000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933088022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1553186714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41EB5C9-1307-BA42-ABA2-0BC069CD8E7F}" type="datetimeFigureOut">
              <a:rPr lang="en-US"/>
              <a:t>1/2/22</a:t>
            </a:fld>
            <a:endParaRPr lang="en-US"/>
          </a:p>
        </p:txBody>
      </p:sp>
      <p:sp>
        <p:nvSpPr>
          <p:cNvPr id="443935825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12415382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5EF2332-01BF-834F-8236-50238282D53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50035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60790311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362165921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18209762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956004333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387133306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41EB5C9-1307-BA42-ABA2-0BC069CD8E7F}" type="datetimeFigureOut">
              <a:rPr lang="en-US"/>
              <a:t>1/2/22</a:t>
            </a:fld>
            <a:endParaRPr lang="en-US"/>
          </a:p>
        </p:txBody>
      </p:sp>
      <p:sp>
        <p:nvSpPr>
          <p:cNvPr id="1138621126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93107837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5EF2332-01BF-834F-8236-50238282D53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248296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478517808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41EB5C9-1307-BA42-ABA2-0BC069CD8E7F}" type="datetimeFigureOut">
              <a:rPr lang="en-US"/>
              <a:t>1/2/22</a:t>
            </a:fld>
            <a:endParaRPr lang="en-US"/>
          </a:p>
        </p:txBody>
      </p:sp>
      <p:sp>
        <p:nvSpPr>
          <p:cNvPr id="1432196460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29919091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5EF2332-01BF-834F-8236-50238282D53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65707197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41EB5C9-1307-BA42-ABA2-0BC069CD8E7F}" type="datetimeFigureOut">
              <a:rPr lang="en-US"/>
              <a:t>1/2/22</a:t>
            </a:fld>
            <a:endParaRPr lang="en-US"/>
          </a:p>
        </p:txBody>
      </p:sp>
      <p:sp>
        <p:nvSpPr>
          <p:cNvPr id="1009783860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43369808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5EF2332-01BF-834F-8236-50238282D53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72573544" name="Title 1"/>
          <p:cNvSpPr>
            <a:spLocks noGrp="1"/>
          </p:cNvSpPr>
          <p:nvPr>
            <p:ph type="title"/>
          </p:nvPr>
        </p:nvSpPr>
        <p:spPr bwMode="auto"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63680335" name="Content Placeholder 2"/>
          <p:cNvSpPr>
            <a:spLocks noGrp="1"/>
          </p:cNvSpPr>
          <p:nvPr>
            <p:ph idx="1"/>
          </p:nvPr>
        </p:nvSpPr>
        <p:spPr bwMode="auto"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2053186418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478323398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41EB5C9-1307-BA42-ABA2-0BC069CD8E7F}" type="datetimeFigureOut">
              <a:rPr lang="en-US"/>
              <a:t>1/2/22</a:t>
            </a:fld>
            <a:endParaRPr lang="en-US"/>
          </a:p>
        </p:txBody>
      </p:sp>
      <p:sp>
        <p:nvSpPr>
          <p:cNvPr id="1412668149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20709502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5EF2332-01BF-834F-8236-50238282D53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43907552" name="Title 1"/>
          <p:cNvSpPr>
            <a:spLocks noGrp="1"/>
          </p:cNvSpPr>
          <p:nvPr>
            <p:ph type="title"/>
          </p:nvPr>
        </p:nvSpPr>
        <p:spPr bwMode="auto"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917555545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398670530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61339470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41EB5C9-1307-BA42-ABA2-0BC069CD8E7F}" type="datetimeFigureOut">
              <a:rPr lang="en-US"/>
              <a:t>1/2/22</a:t>
            </a:fld>
            <a:endParaRPr lang="en-US"/>
          </a:p>
        </p:txBody>
      </p:sp>
      <p:sp>
        <p:nvSpPr>
          <p:cNvPr id="171793813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62673704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5EF2332-01BF-834F-8236-50238282D53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00236645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71399746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342373706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41EB5C9-1307-BA42-ABA2-0BC069CD8E7F}" type="datetimeFigureOut">
              <a:rPr lang="en-US"/>
              <a:t>1/2/22</a:t>
            </a:fld>
            <a:endParaRPr lang="en-US"/>
          </a:p>
        </p:txBody>
      </p:sp>
      <p:sp>
        <p:nvSpPr>
          <p:cNvPr id="345772108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64621822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5EF2332-01BF-834F-8236-50238282D533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>
        <a:spcBef>
          <a:spcPts val="0"/>
        </a:spcBef>
        <a:buNone/>
        <a:defRPr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>
        <a:spcBef>
          <a:spcPts val="0"/>
        </a:spcBef>
        <a:buFont typeface="Arial"/>
        <a:buChar char="–"/>
        <a:defRPr sz="21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>
        <a:spcBef>
          <a:spcPts val="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>
        <a:spcBef>
          <a:spcPts val="0"/>
        </a:spcBef>
        <a:buFont typeface="Arial"/>
        <a:buChar char="–"/>
        <a:defRPr sz="15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>
        <a:spcBef>
          <a:spcPts val="0"/>
        </a:spcBef>
        <a:buFont typeface="Arial"/>
        <a:buChar char="»"/>
        <a:defRPr sz="15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>
        <a:spcBef>
          <a:spcPts val="0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>
        <a:spcBef>
          <a:spcPts val="0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>
        <a:spcBef>
          <a:spcPts val="0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>
        <a:spcBef>
          <a:spcPts val="0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>
        <a:defRPr sz="135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>
        <a:defRPr sz="135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>
        <a:defRPr sz="135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>
        <a:defRPr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6883097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596835" y="146447"/>
            <a:ext cx="8089963" cy="627457"/>
          </a:xfrm>
        </p:spPr>
        <p:txBody>
          <a:bodyPr/>
          <a:lstStyle/>
          <a:p>
            <a:pPr marL="0" lvl="0" indent="0">
              <a:buNone/>
              <a:defRPr/>
            </a:pPr>
            <a:r>
              <a:rPr/>
              <a:t>Project Presentation — ideal_chatlify</a:t>
            </a:r>
            <a:endParaRPr/>
          </a:p>
        </p:txBody>
      </p:sp>
      <p:sp>
        <p:nvSpPr>
          <p:cNvPr id="1059310784" name="Content Placeholder 2"/>
          <p:cNvSpPr>
            <a:spLocks noGrp="1"/>
          </p:cNvSpPr>
          <p:nvPr>
            <p:ph idx="1"/>
          </p:nvPr>
        </p:nvSpPr>
        <p:spPr bwMode="auto">
          <a:xfrm rot="0" flipH="0" flipV="0">
            <a:off x="596835" y="863202"/>
            <a:ext cx="8159781" cy="407789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80000" lnSpcReduction="4000"/>
          </a:bodyPr>
          <a:lstStyle/>
          <a:p>
            <a:pPr>
              <a:defRPr/>
            </a:pPr>
            <a:r>
              <a:rPr sz="2200" b="1" i="0" u="none">
                <a:solidFill>
                  <a:schemeClr val="tx1"/>
                </a:solidFill>
                <a:latin typeface="Droid Sans Mono"/>
                <a:ea typeface="Droid Sans Mono"/>
                <a:cs typeface="Droid Sans Mono"/>
              </a:rPr>
              <a:t>NAMES AND ADM</a:t>
            </a:r>
            <a:br>
              <a:rPr sz="2200" b="1" i="0" u="none">
                <a:solidFill>
                  <a:schemeClr val="tx1"/>
                </a:solidFill>
                <a:latin typeface="Droid Sans Mono"/>
                <a:ea typeface="Droid Sans Mono"/>
                <a:cs typeface="Droid Sans Mono"/>
              </a:rPr>
            </a:br>
            <a:endParaRPr sz="2200">
              <a:solidFill>
                <a:schemeClr val="tx1"/>
              </a:solidFill>
            </a:endParaRPr>
          </a:p>
          <a:p>
            <a:pPr>
              <a:defRPr/>
            </a:pPr>
            <a:r>
              <a:rPr sz="2200" b="0" i="0" u="none">
                <a:solidFill>
                  <a:schemeClr val="tx1"/>
                </a:solidFill>
                <a:latin typeface="Droid Sans Mono"/>
                <a:ea typeface="Droid Sans Mono"/>
                <a:cs typeface="Droid Sans Mono"/>
              </a:rPr>
              <a:t>1 P</a:t>
            </a:r>
            <a:r>
              <a:rPr sz="2200" b="0" i="0" u="none">
                <a:solidFill>
                  <a:schemeClr val="tx1"/>
                </a:solidFill>
                <a:latin typeface="Droid Sans Mono"/>
                <a:ea typeface="Droid Sans Mono"/>
                <a:cs typeface="Droid Sans Mono"/>
              </a:rPr>
              <a:t>HINEAS NDUNGU PA106/G/17490/22</a:t>
            </a:r>
            <a:br>
              <a:rPr sz="2200" b="0" i="0" u="none">
                <a:solidFill>
                  <a:schemeClr val="tx1"/>
                </a:solidFill>
                <a:latin typeface="Droid Sans Mono"/>
                <a:ea typeface="Droid Sans Mono"/>
                <a:cs typeface="Droid Sans Mono"/>
              </a:rPr>
            </a:br>
            <a:endParaRPr sz="2200">
              <a:solidFill>
                <a:schemeClr val="tx1"/>
              </a:solidFill>
            </a:endParaRPr>
          </a:p>
          <a:p>
            <a:pPr>
              <a:defRPr/>
            </a:pPr>
            <a:r>
              <a:rPr sz="2200" b="0" i="0" u="none">
                <a:solidFill>
                  <a:schemeClr val="tx1"/>
                </a:solidFill>
                <a:latin typeface="Droid Sans Mono"/>
                <a:ea typeface="Droid Sans Mono"/>
                <a:cs typeface="Droid Sans Mono"/>
              </a:rPr>
              <a:t>2 Bonface mamboleo ondieki  PA106/G/15339/21</a:t>
            </a:r>
            <a:br>
              <a:rPr sz="2200" b="0" i="0" u="none">
                <a:solidFill>
                  <a:schemeClr val="tx1"/>
                </a:solidFill>
                <a:latin typeface="Droid Sans Mono"/>
                <a:ea typeface="Droid Sans Mono"/>
                <a:cs typeface="Droid Sans Mono"/>
              </a:rPr>
            </a:br>
            <a:endParaRPr sz="2200">
              <a:solidFill>
                <a:schemeClr val="tx1"/>
              </a:solidFill>
            </a:endParaRPr>
          </a:p>
          <a:p>
            <a:pPr>
              <a:defRPr/>
            </a:pPr>
            <a:r>
              <a:rPr sz="2200" b="0" i="0" u="none">
                <a:solidFill>
                  <a:schemeClr val="tx1"/>
                </a:solidFill>
                <a:latin typeface="Droid Sans Mono"/>
                <a:ea typeface="Droid Sans Mono"/>
                <a:cs typeface="Droid Sans Mono"/>
              </a:rPr>
              <a:t>3 Polycarp Sally PA106/G/17443/22</a:t>
            </a:r>
            <a:br>
              <a:rPr sz="2200" b="0" i="0" u="none">
                <a:solidFill>
                  <a:schemeClr val="tx1"/>
                </a:solidFill>
                <a:latin typeface="Droid Sans Mono"/>
                <a:ea typeface="Droid Sans Mono"/>
                <a:cs typeface="Droid Sans Mono"/>
              </a:rPr>
            </a:br>
            <a:endParaRPr sz="2200">
              <a:solidFill>
                <a:schemeClr val="tx1"/>
              </a:solidFill>
            </a:endParaRPr>
          </a:p>
          <a:p>
            <a:pPr>
              <a:defRPr/>
            </a:pPr>
            <a:r>
              <a:rPr sz="2200" b="0" i="0" u="none">
                <a:solidFill>
                  <a:schemeClr val="tx1"/>
                </a:solidFill>
                <a:latin typeface="Droid Sans Mono"/>
                <a:ea typeface="Droid Sans Mono"/>
                <a:cs typeface="Droid Sans Mono"/>
              </a:rPr>
              <a:t>4 mark njogu PA106/G/17469/22</a:t>
            </a:r>
            <a:br>
              <a:rPr sz="2200" b="0" i="0" u="none">
                <a:solidFill>
                  <a:schemeClr val="tx1"/>
                </a:solidFill>
                <a:latin typeface="Droid Sans Mono"/>
                <a:ea typeface="Droid Sans Mono"/>
                <a:cs typeface="Droid Sans Mono"/>
              </a:rPr>
            </a:br>
            <a:endParaRPr sz="2200">
              <a:solidFill>
                <a:schemeClr val="tx1"/>
              </a:solidFill>
            </a:endParaRPr>
          </a:p>
          <a:p>
            <a:pPr>
              <a:defRPr/>
            </a:pPr>
            <a:r>
              <a:rPr sz="2200" b="0" i="0" u="none">
                <a:solidFill>
                  <a:schemeClr val="tx1"/>
                </a:solidFill>
                <a:latin typeface="Droid Sans Mono"/>
                <a:ea typeface="Droid Sans Mono"/>
                <a:cs typeface="Droid Sans Mono"/>
              </a:rPr>
              <a:t>5 Eric mue.   Pa106/g/17479/22</a:t>
            </a:r>
            <a:br>
              <a:rPr sz="2200" b="0" i="0" u="none">
                <a:solidFill>
                  <a:schemeClr val="tx1"/>
                </a:solidFill>
                <a:latin typeface="Droid Sans Mono"/>
                <a:ea typeface="Droid Sans Mono"/>
                <a:cs typeface="Droid Sans Mono"/>
              </a:rPr>
            </a:br>
            <a:endParaRPr sz="2200">
              <a:solidFill>
                <a:schemeClr val="tx1"/>
              </a:solidFill>
            </a:endParaRPr>
          </a:p>
          <a:p>
            <a:pPr marL="0" lvl="0" indent="0">
              <a:buNone/>
              <a:defRPr/>
            </a:pPr>
            <a:r>
              <a:rPr sz="2200">
                <a:solidFill>
                  <a:schemeClr val="tx1"/>
                </a:solidFill>
              </a:rPr>
              <a:t>        </a:t>
            </a:r>
            <a:r>
              <a:rPr sz="2200" b="0" i="0" u="none">
                <a:solidFill>
                  <a:schemeClr val="tx1"/>
                </a:solidFill>
                <a:latin typeface="Droid Sans Mono"/>
                <a:ea typeface="Droid Sans Mono"/>
                <a:cs typeface="Droid Sans Mono"/>
              </a:rPr>
              <a:t>6 Ngahu </a:t>
            </a:r>
            <a:r>
              <a:rPr sz="2000">
                <a:latin typeface="Times New Roman"/>
                <a:cs typeface="Times New Roman"/>
              </a:rPr>
              <a:t> ALICE</a:t>
            </a:r>
            <a:r>
              <a:rPr sz="2200" b="0" i="0" u="none">
                <a:solidFill>
                  <a:schemeClr val="tx1"/>
                </a:solidFill>
                <a:latin typeface="Droid Sans Mono"/>
                <a:ea typeface="Droid Sans Mono"/>
                <a:cs typeface="Droid Sans Mono"/>
              </a:rPr>
              <a:t>    PA106/G/17580</a:t>
            </a:r>
            <a:r>
              <a:rPr sz="2200" b="0" i="0" u="none">
                <a:solidFill>
                  <a:schemeClr val="tx1"/>
                </a:solidFill>
                <a:latin typeface="Droid Sans Mono"/>
                <a:ea typeface="Droid Sans Mono"/>
                <a:cs typeface="Droid Sans Mono"/>
              </a:rPr>
              <a:t>/22</a:t>
            </a:r>
            <a:endParaRPr sz="2200" b="0" i="0" u="none">
              <a:solidFill>
                <a:schemeClr val="tx1"/>
              </a:solidFill>
              <a:latin typeface="Droid Sans Mono"/>
              <a:ea typeface="Droid Sans Mono"/>
              <a:cs typeface="Droid Sans Mono"/>
            </a:endParaRPr>
          </a:p>
          <a:p>
            <a:pPr marL="0" lvl="0" indent="0">
              <a:buNone/>
              <a:defRPr/>
            </a:pPr>
            <a:r>
              <a:rPr sz="2200" b="0" i="0" u="none">
                <a:solidFill>
                  <a:schemeClr val="tx1"/>
                </a:solidFill>
                <a:latin typeface="Droid Sans Mono"/>
                <a:ea typeface="Droid Sans Mono"/>
                <a:cs typeface="Droid Sans Mono"/>
              </a:rPr>
              <a:t>   </a:t>
            </a:r>
            <a:endParaRPr sz="2200" b="0" i="0" u="none">
              <a:solidFill>
                <a:schemeClr val="tx1"/>
              </a:solidFill>
              <a:latin typeface="Droid Sans Mono"/>
              <a:ea typeface="Droid Sans Mono"/>
              <a:cs typeface="Droid Sans Mono"/>
            </a:endParaRPr>
          </a:p>
          <a:p>
            <a:pPr marL="0" lvl="0" indent="0">
              <a:buNone/>
              <a:defRPr/>
            </a:pPr>
            <a:r>
              <a:rPr sz="2200" b="0" i="0" u="none">
                <a:solidFill>
                  <a:schemeClr val="tx1"/>
                </a:solidFill>
                <a:latin typeface="Droid Sans Mono"/>
                <a:ea typeface="Droid Sans Mono"/>
                <a:cs typeface="Droid Sans Mono"/>
              </a:rPr>
              <a:t>   7 </a:t>
            </a:r>
            <a:r>
              <a:rPr sz="2200">
                <a:latin typeface="Times New Roman"/>
                <a:cs typeface="Times New Roman"/>
              </a:rPr>
              <a:t>BRADIL MUKHWANA – PA106/G/17716/22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2252327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lvl="0" indent="0">
              <a:spcBef>
                <a:spcPts val="3000"/>
              </a:spcBef>
              <a:buNone/>
              <a:defRPr/>
            </a:pPr>
            <a:r>
              <a:rPr b="1"/>
              <a:t>Slide 9 — How to reproduce (quick)</a:t>
            </a:r>
            <a:endParaRPr/>
          </a:p>
          <a:p>
            <a:pPr lvl="0">
              <a:defRPr/>
            </a:pPr>
            <a:r>
              <a:rPr/>
              <a:t>Clone repo, install, start manager, run frontend, open browser.</a:t>
            </a:r>
            <a:endParaRPr/>
          </a:p>
          <a:p>
            <a:pPr lvl="0">
              <a:defRPr/>
            </a:pPr>
            <a:r>
              <a:rPr/>
              <a:t>show </a:t>
            </a:r>
            <a:r>
              <a:rPr>
                <a:latin typeface="Courier"/>
              </a:rPr>
              <a:t>backend/test/harness.js</a:t>
            </a:r>
            <a:r>
              <a:rPr/>
              <a:t> for simulated clients.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66206240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lvl="0" indent="0">
              <a:spcBef>
                <a:spcPts val="3000"/>
              </a:spcBef>
              <a:buNone/>
              <a:defRPr/>
            </a:pPr>
            <a:r>
              <a:rPr b="1"/>
              <a:t>Slide 10 — Questions</a:t>
            </a:r>
            <a:endParaRPr/>
          </a:p>
          <a:p>
            <a:pPr lvl="0">
              <a:defRPr/>
            </a:pPr>
            <a:r>
              <a:rPr/>
              <a:t>Invite feedback and questions from the students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0428299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/>
              <a:t>Screenshort</a:t>
            </a:r>
            <a:endParaRPr/>
          </a:p>
        </p:txBody>
      </p:sp>
      <p:pic>
        <p:nvPicPr>
          <p:cNvPr id="1115987155" name=""/>
          <p:cNvPicPr>
            <a:picLocks noChangeAspect="1"/>
          </p:cNvPicPr>
          <p:nvPr>
            <p:ph idx="1"/>
          </p:nvPr>
        </p:nvPicPr>
        <p:blipFill>
          <a:blip r:embed="rId3"/>
          <a:stretch/>
        </p:blipFill>
        <p:spPr bwMode="auto">
          <a:xfrm rot="0">
            <a:off x="1553217" y="1200150"/>
            <a:ext cx="6037563" cy="33944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8729406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lvl="0" indent="0">
              <a:spcBef>
                <a:spcPts val="3000"/>
              </a:spcBef>
              <a:buNone/>
              <a:defRPr/>
            </a:pPr>
            <a:r>
              <a:rPr b="1"/>
              <a:t>Slide 2 — Motivation &amp; Goals</a:t>
            </a:r>
            <a:endParaRPr/>
          </a:p>
          <a:p>
            <a:pPr lvl="0">
              <a:defRPr/>
            </a:pPr>
            <a:r>
              <a:rPr/>
              <a:t>Demonstrate a simple distributed chat architecture.</a:t>
            </a:r>
            <a:endParaRPr/>
          </a:p>
          <a:p>
            <a:pPr lvl="0">
              <a:defRPr/>
            </a:pPr>
            <a:r>
              <a:rPr/>
              <a:t>Show client failover, message persistence, and multi-node communication.</a:t>
            </a:r>
            <a:endParaRPr/>
          </a:p>
          <a:p>
            <a:pPr lvl="0">
              <a:defRPr/>
            </a:pPr>
            <a:r>
              <a:rPr/>
              <a:t>Keep the design lightweight and educational for a class assignment.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5714651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lvl="0" indent="0">
              <a:spcBef>
                <a:spcPts val="3000"/>
              </a:spcBef>
              <a:buNone/>
              <a:defRPr/>
            </a:pPr>
            <a:r>
              <a:rPr b="1"/>
              <a:t>Slide 3 — System overview (architecture)</a:t>
            </a:r>
            <a:endParaRPr/>
          </a:p>
          <a:p>
            <a:pPr lvl="0">
              <a:defRPr/>
            </a:pPr>
            <a:r>
              <a:rPr/>
              <a:t>Three independent backend nodes (Socket.IO servers).</a:t>
            </a:r>
            <a:endParaRPr/>
          </a:p>
          <a:p>
            <a:pPr lvl="0">
              <a:defRPr/>
            </a:pPr>
            <a:r>
              <a:rPr/>
              <a:t>Clients connect to any node; messages are persisted locally and relayed to peers.</a:t>
            </a:r>
            <a:endParaRPr/>
          </a:p>
          <a:p>
            <a:pPr lvl="0">
              <a:defRPr/>
            </a:pPr>
            <a:r>
              <a:rPr/>
              <a:t>Deduplication via message ids on relay; simple REST endpoints for health and users.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647458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lvl="0" indent="0">
              <a:spcBef>
                <a:spcPts val="3000"/>
              </a:spcBef>
              <a:buNone/>
              <a:defRPr/>
            </a:pPr>
            <a:r>
              <a:rPr b="1"/>
              <a:t>Slide 4 — How it works (runtime flow)</a:t>
            </a:r>
            <a:endParaRPr/>
          </a:p>
          <a:p>
            <a:pPr marL="342900" lvl="0" indent="-342900">
              <a:buAutoNum type="arabicPeriod"/>
              <a:defRPr/>
            </a:pPr>
            <a:r>
              <a:rPr/>
              <a:t>Client connects to a randomly-selected node and emits </a:t>
            </a:r>
            <a:r>
              <a:rPr>
                <a:latin typeface="Courier"/>
              </a:rPr>
              <a:t>set_username</a:t>
            </a:r>
            <a:r>
              <a:rPr/>
              <a:t>.</a:t>
            </a:r>
            <a:endParaRPr/>
          </a:p>
          <a:p>
            <a:pPr marL="342900" lvl="0" indent="-342900">
              <a:buAutoNum type="arabicPeriod"/>
              <a:defRPr/>
            </a:pPr>
            <a:r>
              <a:rPr/>
              <a:t>Client sends </a:t>
            </a:r>
            <a:r>
              <a:rPr>
                <a:latin typeface="Courier"/>
              </a:rPr>
              <a:t>chat_message</a:t>
            </a:r>
            <a:r>
              <a:rPr/>
              <a:t> events that the node persists and broadcasts locally.</a:t>
            </a:r>
            <a:endParaRPr/>
          </a:p>
          <a:p>
            <a:pPr marL="342900" lvl="0" indent="-342900">
              <a:buAutoNum type="arabicPeriod"/>
              <a:defRPr/>
            </a:pPr>
            <a:r>
              <a:rPr/>
              <a:t>Node POSTs message to peers at </a:t>
            </a:r>
            <a:r>
              <a:rPr>
                <a:latin typeface="Courier"/>
              </a:rPr>
              <a:t>/internal/relay</a:t>
            </a:r>
            <a:r>
              <a:rPr/>
              <a:t>.</a:t>
            </a:r>
            <a:endParaRPr/>
          </a:p>
          <a:p>
            <a:pPr marL="342900" lvl="0" indent="-342900">
              <a:buAutoNum type="arabicPeriod"/>
              <a:defRPr/>
            </a:pPr>
            <a:r>
              <a:rPr/>
              <a:t>Peers deduplicate by id, persist, and broadcast locally.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779896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lvl="0" indent="0">
              <a:spcBef>
                <a:spcPts val="3000"/>
              </a:spcBef>
              <a:buNone/>
              <a:defRPr/>
            </a:pPr>
            <a:r>
              <a:rPr b="1"/>
              <a:t>Slide 5 — Demo steps (live demo)</a:t>
            </a:r>
            <a:endParaRPr/>
          </a:p>
          <a:p>
            <a:pPr marL="342900" lvl="0" indent="-342900">
              <a:buAutoNum type="arabicPeriod"/>
              <a:defRPr/>
            </a:pPr>
            <a:r>
              <a:rPr/>
              <a:t>Start backend nodes: </a:t>
            </a:r>
            <a:r>
              <a:rPr>
                <a:latin typeface="Courier"/>
              </a:rPr>
              <a:t>node scripts/manage_servers.js start</a:t>
            </a:r>
            <a:r>
              <a:rPr/>
              <a:t>.</a:t>
            </a:r>
            <a:endParaRPr/>
          </a:p>
          <a:p>
            <a:pPr marL="342900" lvl="0" indent="-342900">
              <a:buAutoNum type="arabicPeriod"/>
              <a:defRPr/>
            </a:pPr>
            <a:r>
              <a:rPr/>
              <a:t>Start frontend: </a:t>
            </a:r>
            <a:r>
              <a:rPr>
                <a:latin typeface="Courier"/>
              </a:rPr>
              <a:t>cd frontend &amp;&amp; npm run dev</a:t>
            </a:r>
            <a:r>
              <a:rPr/>
              <a:t>.</a:t>
            </a:r>
            <a:endParaRPr/>
          </a:p>
          <a:p>
            <a:pPr marL="342900" lvl="0" indent="-342900">
              <a:buAutoNum type="arabicPeriod"/>
              <a:defRPr/>
            </a:pPr>
            <a:r>
              <a:rPr/>
              <a:t>Open 2–3 browser windows and join with different names.</a:t>
            </a:r>
            <a:endParaRPr/>
          </a:p>
          <a:p>
            <a:pPr marL="342900" lvl="0" indent="-342900">
              <a:buAutoNum type="arabicPeriod"/>
              <a:defRPr/>
            </a:pPr>
            <a:r>
              <a:rPr/>
              <a:t>Send messages and observe cross-node delivery.</a:t>
            </a:r>
            <a:endParaRPr/>
          </a:p>
          <a:p>
            <a:pPr marL="342900" lvl="0" indent="-342900">
              <a:buAutoNum type="arabicPeriod"/>
              <a:defRPr/>
            </a:pPr>
            <a:r>
              <a:rPr/>
              <a:t>Kill one node: </a:t>
            </a:r>
            <a:r>
              <a:rPr>
                <a:latin typeface="Courier"/>
              </a:rPr>
              <a:t>node scripts/manage_servers.js stop</a:t>
            </a:r>
            <a:r>
              <a:rPr/>
              <a:t> (or kill PID) and show reconnect behavior.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1260658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lvl="0" indent="0">
              <a:spcBef>
                <a:spcPts val="3000"/>
              </a:spcBef>
              <a:buNone/>
              <a:defRPr/>
            </a:pPr>
            <a:r>
              <a:rPr b="1"/>
              <a:t>Slide 6 — Challenges &amp; Solutions</a:t>
            </a:r>
            <a:endParaRPr/>
          </a:p>
          <a:p>
            <a:pPr lvl="0">
              <a:defRPr/>
            </a:pPr>
            <a:r>
              <a:rPr/>
              <a:t>Message duplication: solved via unique message ids + deduplication.</a:t>
            </a:r>
            <a:endParaRPr/>
          </a:p>
          <a:p>
            <a:pPr lvl="0">
              <a:defRPr/>
            </a:pPr>
            <a:r>
              <a:rPr/>
              <a:t>Process spawning / paths: use </a:t>
            </a:r>
            <a:r>
              <a:rPr>
                <a:latin typeface="Courier"/>
              </a:rPr>
              <a:t>process.execPath</a:t>
            </a:r>
            <a:r>
              <a:rPr/>
              <a:t> and resolve script paths relative to the manager script.</a:t>
            </a:r>
            <a:endParaRPr/>
          </a:p>
          <a:p>
            <a:pPr lvl="0">
              <a:defRPr/>
            </a:pPr>
            <a:r>
              <a:rPr/>
              <a:t>Persistence overhead: explained and flagged for improvement.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13863056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lvl="0" indent="0">
              <a:spcBef>
                <a:spcPts val="3000"/>
              </a:spcBef>
              <a:buNone/>
              <a:defRPr/>
            </a:pPr>
            <a:r>
              <a:rPr b="1"/>
              <a:t>Slide 7 — Performance &amp; Observations</a:t>
            </a:r>
            <a:endParaRPr/>
          </a:p>
          <a:p>
            <a:pPr lvl="0">
              <a:defRPr/>
            </a:pPr>
            <a:r>
              <a:rPr/>
              <a:t>Local latency: sub-100ms for local dev machine.</a:t>
            </a:r>
            <a:endParaRPr/>
          </a:p>
          <a:p>
            <a:pPr lvl="0">
              <a:defRPr/>
            </a:pPr>
            <a:r>
              <a:rPr/>
              <a:t>Relay overhead proportional to peers; file I/O can be the bottleneck.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95897898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lvl="0" indent="0">
              <a:spcBef>
                <a:spcPts val="3000"/>
              </a:spcBef>
              <a:buNone/>
              <a:defRPr/>
            </a:pPr>
            <a:r>
              <a:rPr b="1"/>
              <a:t>Slide 8 — Future improvements</a:t>
            </a:r>
            <a:endParaRPr/>
          </a:p>
          <a:p>
            <a:pPr lvl="0">
              <a:defRPr/>
            </a:pPr>
            <a:r>
              <a:rPr/>
              <a:t>Centralized datastore or message broker (Redis / PostgreSQL).</a:t>
            </a:r>
            <a:endParaRPr/>
          </a:p>
          <a:p>
            <a:pPr lvl="0">
              <a:defRPr/>
            </a:pPr>
            <a:r>
              <a:rPr/>
              <a:t>Stronger ordering guarantees and authentication.</a:t>
            </a:r>
            <a:endParaRPr/>
          </a:p>
          <a:p>
            <a:pPr lvl="0">
              <a:defRPr/>
            </a:pPr>
            <a:r>
              <a:rPr/>
              <a:t>Metrics and monitoring.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ONLYOFFICE/9.0.4.50</Application>
  <PresentationFormat>On-screen Show (4:3)</PresentationFormat>
  <Paragraphs>0</Paragraphs>
  <Slides>11</Slides>
  <Notes>11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/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2</cp:revision>
  <dcterms:created xsi:type="dcterms:W3CDTF">2025-10-10T15:11:50Z</dcterms:created>
  <dcterms:modified xsi:type="dcterms:W3CDTF">2025-10-10T19:57:12Z</dcterms:modified>
</cp:coreProperties>
</file>