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4" r:id="rId2"/>
    <p:sldId id="461" r:id="rId3"/>
    <p:sldId id="285" r:id="rId4"/>
    <p:sldId id="286" r:id="rId5"/>
    <p:sldId id="287" r:id="rId6"/>
    <p:sldId id="288" r:id="rId7"/>
    <p:sldId id="352" r:id="rId8"/>
    <p:sldId id="289" r:id="rId9"/>
    <p:sldId id="290" r:id="rId10"/>
    <p:sldId id="291" r:id="rId11"/>
    <p:sldId id="292" r:id="rId12"/>
    <p:sldId id="293" r:id="rId13"/>
    <p:sldId id="344" r:id="rId14"/>
    <p:sldId id="302" r:id="rId15"/>
    <p:sldId id="295" r:id="rId16"/>
    <p:sldId id="296" r:id="rId17"/>
    <p:sldId id="297" r:id="rId18"/>
    <p:sldId id="299" r:id="rId19"/>
    <p:sldId id="345" r:id="rId20"/>
    <p:sldId id="348" r:id="rId21"/>
    <p:sldId id="298" r:id="rId22"/>
    <p:sldId id="300" r:id="rId23"/>
    <p:sldId id="301" r:id="rId24"/>
    <p:sldId id="335" r:id="rId25"/>
    <p:sldId id="336" r:id="rId26"/>
    <p:sldId id="32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15" r:id="rId38"/>
    <p:sldId id="316" r:id="rId39"/>
    <p:sldId id="317" r:id="rId40"/>
    <p:sldId id="350" r:id="rId41"/>
    <p:sldId id="312" r:id="rId42"/>
    <p:sldId id="351" r:id="rId43"/>
    <p:sldId id="337" r:id="rId44"/>
    <p:sldId id="3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FB26-E386-4234-80B2-6EE9422A291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AC28-4B2E-4238-9928-9EAA9448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21C-F772-3A76-4129-181241D32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76ED5-7C6C-6BF1-C1CF-57958C54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FF5E-C040-4448-B888-E5837352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A4E3-D735-DEA4-5847-02BFC77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7550-C015-3AF1-F084-35B0307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1452-5F7A-0A5D-A57C-19F998C6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D653-83A1-9F87-5401-517FCA70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DB40-0D19-A636-00E1-30B1AEE5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BD76-5EB4-1B2C-42B5-2844682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B34B-EEEB-0EF0-8F36-857B817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B6E61-8A34-F948-E641-9782B5CD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3C258-D2C9-E969-B31F-2D66FCEF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301F-3AAA-5251-9A16-34641AB8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162E-B2F3-B9AB-8496-A947504D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E33D-3A2B-8BD4-66EA-FFAEDA4B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472C-91AB-7D8F-596E-8848063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B4A4-8A57-0404-AEE2-42B0E1B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C1D5-EF04-8310-4D45-12968868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AB3E-6F03-F927-083A-2FF8DBFA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913F-FA41-9B11-4A67-129470B0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BF5-C716-0502-A052-455AA317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96D9-BEEF-49F5-2206-7F756C0C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849C-DD59-1D27-D1CB-9EB2F6F6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54C7-34A7-692B-E217-5C8487A3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47A2-F9CC-D540-E8EB-1459094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94F0-0720-8D62-B7BC-2FF5F0B2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849E-C4F7-8FB4-8BCB-33E29B96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2F7ED-08EF-098A-8D05-A194DE249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09B6-8167-01E4-ABE0-8660434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5CB0-ADF0-CD0F-2322-21CBEF03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47D3-8C1B-EB8B-200C-8A43C435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5D23-2A69-E29B-3D92-508EB3A7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5896-E32A-809D-16FE-7D5D940C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119D6-5399-586E-4FA4-82E44ED9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C8763-AB13-5DAA-4B73-3663CC521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AB4B9-0150-E05F-314A-56CC5897D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614AE-9B49-8898-1F37-8246304A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48FA8-A1BB-2C8B-1C19-D344E0CE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97211-5868-7A65-38C4-659B3D28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5C76-C29E-9A66-C823-058A741D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4D0F6-B297-E021-BD67-DB18D78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752E9-960D-54A9-EE8E-640E2347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FEC8-1582-75F1-C2AF-8890626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E8C9C-DA40-4F92-4CB2-31D7C840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AAFE4-6B53-E254-1B12-810A025E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76054-C5D2-5C43-74D3-00378610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9AAC-17C1-C8C3-A3E6-C87CAF9D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66F5-CA38-C305-DF84-B7E3B106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EDA37-6639-D4DE-655B-DC2172C4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047A-9C33-7D22-54CA-B9BCEF2E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A726-668E-17A6-CAE8-7656A02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1FA28-BB81-90E8-9EC3-BE4A2900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3FE4-0196-AEEA-A464-5DF02FCD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7DB90-7EE0-F6B2-8787-C11A14A6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217-28FD-768F-FBC5-7BE1FC44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CEA9-AAD1-50DF-5873-35186C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4FDD7-D451-C174-5114-0D9F992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EF11B-D772-6377-AB70-70344D69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0F30-3117-914B-A415-2C1E43DF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2225-C6C2-8D9F-0F35-4E024387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D558-23D8-B2AC-D45A-716F4E73B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9992-136A-40FB-B16D-2C7DBC439B2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DB56-0758-C754-2EB4-F3D2D0C6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962-3B9F-69A3-34CE-DD8F1974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F3BB-B49C-4EAF-88DE-7A103961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16691"/>
          </a:xfrm>
        </p:spPr>
        <p:txBody>
          <a:bodyPr/>
          <a:lstStyle/>
          <a:p>
            <a:pPr>
              <a:buNone/>
            </a:pPr>
            <a:r>
              <a:rPr lang="en-US" dirty="0"/>
              <a:t>A) </a:t>
            </a:r>
            <a:r>
              <a:rPr lang="en-US" b="1" dirty="0"/>
              <a:t>Measures of central location of ungrouped data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Arithmetic Mean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Calculate the mean weight of the following</a:t>
            </a:r>
          </a:p>
          <a:p>
            <a:pPr>
              <a:buNone/>
            </a:pPr>
            <a:r>
              <a:rPr lang="en-US" dirty="0"/>
              <a:t> set of data:</a:t>
            </a:r>
          </a:p>
          <a:p>
            <a:pPr>
              <a:buNone/>
            </a:pPr>
            <a:r>
              <a:rPr lang="en-US" dirty="0"/>
              <a:t>5  2 3 2 4 2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1.Descriptive statistics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2860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694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481329"/>
            <a:ext cx="8610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Find Q1,Q2,Q3 of the following set of data: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10, 12, 11,3, 49, 12, 5, 18, 16, 8, 9, 18, 9, 22, 13, 10, 27, 10,, 12, 5, 2, 7, 14, 10, 9, 6, 19, 10, 0, 4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533400"/>
            <a:ext cx="84582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0, 2, 3, 4, 5, 5, 6, 7, 8, 9, 9, 9, 10, 10, 10, 10, 10, 11, 12, 12, 12, 13, 14, 16, 18, 18, 19, 22, 27, 49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Position of Q1= (n + 1) / 4 =(30 + 1) / 4 = 7.75 </a:t>
            </a:r>
          </a:p>
          <a:p>
            <a:pPr>
              <a:buNone/>
            </a:pPr>
            <a:r>
              <a:rPr lang="en-US" dirty="0"/>
              <a:t>Position of Q3=3(n +1)/4 =3(30 + 1)/4 = 23.25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Value of the 7th observation: 6 </a:t>
            </a:r>
          </a:p>
          <a:p>
            <a:pPr>
              <a:buNone/>
            </a:pPr>
            <a:r>
              <a:rPr lang="en-US" dirty="0"/>
              <a:t>Value of the 8th observation: 7 </a:t>
            </a:r>
          </a:p>
          <a:p>
            <a:pPr>
              <a:buNone/>
            </a:pPr>
            <a:r>
              <a:rPr lang="fr-FR" dirty="0"/>
              <a:t>Q1 = 6 + ¾(7 − 6) = 6 + ¾(1) = 6.75 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en-US" dirty="0"/>
              <a:t>Value of the 23rd observation: 14 </a:t>
            </a:r>
          </a:p>
          <a:p>
            <a:pPr>
              <a:buNone/>
            </a:pPr>
            <a:r>
              <a:rPr lang="en-US" dirty="0"/>
              <a:t>Value of the 24th observation: 16 </a:t>
            </a:r>
          </a:p>
          <a:p>
            <a:pPr>
              <a:buNone/>
            </a:pPr>
            <a:r>
              <a:rPr lang="fr-FR" dirty="0"/>
              <a:t>Q3 =14 + ¼(16 −14) =14 + ¼(2) =14 + 2/4) = 14.5 	</a:t>
            </a:r>
          </a:p>
          <a:p>
            <a:pPr>
              <a:buNone/>
            </a:pPr>
            <a:r>
              <a:rPr lang="fr-FR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3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Interquartile range:</a:t>
            </a:r>
          </a:p>
          <a:p>
            <a:pPr marL="109728" indent="0">
              <a:buNone/>
            </a:pPr>
            <a:r>
              <a:rPr lang="en-US" dirty="0"/>
              <a:t>It represents the central portion of the distribution, from the 25th percentile to the 75th percentile.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3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IQR Rule for Outliers</a:t>
            </a:r>
          </a:p>
          <a:p>
            <a:pPr marL="109728" indent="0">
              <a:buNone/>
            </a:pPr>
            <a:r>
              <a:rPr lang="it-IT" dirty="0"/>
              <a:t> Q1-(1.5IQR) ; Q3+(1.5</a:t>
            </a:r>
            <a:r>
              <a:rPr lang="en-US" dirty="0"/>
              <a:t>IQR) Anything outside this range is an outlier.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85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711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X1= Minimum </a:t>
            </a:r>
          </a:p>
          <a:p>
            <a:r>
              <a:rPr lang="en-US" dirty="0" err="1"/>
              <a:t>Xn</a:t>
            </a:r>
            <a:r>
              <a:rPr lang="en-US" dirty="0"/>
              <a:t> =Maximum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Midrange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07169"/>
            <a:ext cx="7086600" cy="252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79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321491"/>
          </a:xfrm>
        </p:spPr>
        <p:txBody>
          <a:bodyPr>
            <a:normAutofit/>
          </a:bodyPr>
          <a:lstStyle/>
          <a:p>
            <a:r>
              <a:rPr lang="en-US" dirty="0"/>
              <a:t>Find the midrange of the five non-age of the following set of data: </a:t>
            </a:r>
          </a:p>
          <a:p>
            <a:pPr>
              <a:buNone/>
            </a:pPr>
            <a:r>
              <a:rPr lang="en-US" dirty="0"/>
              <a:t>0, 4, 4, 4, 5, 5, 5, 6, 6, 6, 10</a:t>
            </a:r>
          </a:p>
          <a:p>
            <a:r>
              <a:rPr lang="en-US" dirty="0"/>
              <a:t>Find the midrange of the age group 15–24 years.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71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 Variance and standard deviation </a:t>
            </a:r>
          </a:p>
          <a:p>
            <a:pPr marL="109728" indent="0">
              <a:buNone/>
            </a:pPr>
            <a:r>
              <a:rPr lang="en-US" dirty="0"/>
              <a:t>The variance and standard deviation are measures of the deviation or dispersion of observations around the mean of a distribution.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200400"/>
            <a:ext cx="3200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4343401"/>
            <a:ext cx="4371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505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8839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190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1238" y="1676401"/>
            <a:ext cx="7629525" cy="309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88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7024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The Coefficient of Variation</a:t>
            </a:r>
          </a:p>
          <a:p>
            <a:pPr marL="109728" indent="0">
              <a:buNone/>
            </a:pPr>
            <a:r>
              <a:rPr lang="en-US" dirty="0"/>
              <a:t> comparing the variability of several different 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2895600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3657600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Age of first sexe</a:t>
            </a:r>
            <a:endParaRPr lang="en-US" dirty="0"/>
          </a:p>
          <a:p>
            <a:r>
              <a:rPr lang="fr-FR" dirty="0"/>
              <a:t>Male             </a:t>
            </a:r>
            <a:r>
              <a:rPr lang="en-US" dirty="0"/>
              <a:t>Female</a:t>
            </a:r>
            <a:r>
              <a:rPr lang="fr-FR" dirty="0"/>
              <a:t> </a:t>
            </a:r>
            <a:endParaRPr lang="en-US" dirty="0"/>
          </a:p>
          <a:p>
            <a:r>
              <a:rPr lang="fr-FR" dirty="0"/>
              <a:t>12                    11                                                                                                                                                               22                    33                                                                                                                                                               16                    21                                                                                                                                                       16                    19                                                                                                                                                                  33                   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Geometric mean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is the geometric mean of 4,8,3,9,17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981200"/>
            <a:ext cx="38100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143001"/>
            <a:ext cx="9144000" cy="48642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Mode</a:t>
            </a:r>
          </a:p>
          <a:p>
            <a:pPr marL="109728" indent="0">
              <a:buNone/>
            </a:pPr>
            <a:r>
              <a:rPr lang="en-US" dirty="0"/>
              <a:t>Calculate the mode of following set of grouped data</a:t>
            </a:r>
          </a:p>
          <a:p>
            <a:pPr marL="109728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C. Measures of central tendency &amp; variability of grouped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853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1744" y="5257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0" y="4171576"/>
            <a:ext cx="4477375" cy="26864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8344" y="1"/>
            <a:ext cx="8686800" cy="41715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Mean and standard deviation of grouped data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1" y="1295400"/>
            <a:ext cx="274358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5016691"/>
          </a:xfrm>
        </p:spPr>
        <p:txBody>
          <a:bodyPr>
            <a:normAutofit/>
          </a:bodyPr>
          <a:lstStyle/>
          <a:p>
            <a:r>
              <a:rPr lang="en-US" dirty="0"/>
              <a:t>Calculate the mean of the following set of grouped data: </a:t>
            </a:r>
          </a:p>
          <a:p>
            <a:pPr>
              <a:buNone/>
            </a:pPr>
            <a:r>
              <a:rPr lang="en-US" dirty="0"/>
              <a:t>Class interval  frequency   Class midpoint   fm</a:t>
            </a:r>
          </a:p>
          <a:p>
            <a:pPr>
              <a:buNone/>
            </a:pPr>
            <a:r>
              <a:rPr lang="en-US" dirty="0"/>
              <a:t>20-30                     6                 25            150</a:t>
            </a:r>
          </a:p>
          <a:p>
            <a:pPr>
              <a:buNone/>
            </a:pPr>
            <a:r>
              <a:rPr lang="en-US" dirty="0"/>
              <a:t>30-40                   18                 35            630</a:t>
            </a:r>
          </a:p>
          <a:p>
            <a:pPr>
              <a:buNone/>
            </a:pPr>
            <a:r>
              <a:rPr lang="en-US" dirty="0"/>
              <a:t>40-50                   11                 45            495</a:t>
            </a:r>
          </a:p>
          <a:p>
            <a:pPr>
              <a:buNone/>
            </a:pPr>
            <a:r>
              <a:rPr lang="en-US" dirty="0"/>
              <a:t>50-60                   11                 55            605</a:t>
            </a:r>
          </a:p>
          <a:p>
            <a:pPr>
              <a:buNone/>
            </a:pPr>
            <a:r>
              <a:rPr lang="en-US" dirty="0"/>
              <a:t>60-70                     3                 65            195</a:t>
            </a:r>
          </a:p>
          <a:p>
            <a:pPr>
              <a:buNone/>
            </a:pPr>
            <a:r>
              <a:rPr lang="en-US" dirty="0"/>
              <a:t>70-80                     1                 75              75</a:t>
            </a:r>
          </a:p>
          <a:p>
            <a:pPr>
              <a:buNone/>
            </a:pPr>
            <a:r>
              <a:rPr lang="en-US" dirty="0">
                <a:latin typeface="+mj-lt"/>
              </a:rPr>
              <a:t>                            </a:t>
            </a:r>
            <a:r>
              <a:rPr lang="en-US" dirty="0">
                <a:latin typeface="Blackadder ITC" pitchFamily="82" charset="0"/>
              </a:rPr>
              <a:t>f</a:t>
            </a:r>
            <a:r>
              <a:rPr lang="en-US" dirty="0">
                <a:latin typeface="+mj-lt"/>
              </a:rPr>
              <a:t>=50                               2150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51054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067800" y="5029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2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914401"/>
            <a:ext cx="86868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Class interval    </a:t>
            </a:r>
            <a:r>
              <a:rPr lang="en-US" b="1" dirty="0">
                <a:latin typeface="Blackadder ITC" pitchFamily="82" charset="0"/>
              </a:rPr>
              <a:t>f </a:t>
            </a:r>
            <a:r>
              <a:rPr lang="en-US" b="1" dirty="0"/>
              <a:t>   m   </a:t>
            </a:r>
            <a:r>
              <a:rPr lang="en-US" b="1" dirty="0" err="1">
                <a:latin typeface="Blackadder ITC" pitchFamily="82" charset="0"/>
              </a:rPr>
              <a:t>f</a:t>
            </a:r>
            <a:r>
              <a:rPr lang="en-US" b="1" dirty="0" err="1"/>
              <a:t>m</a:t>
            </a:r>
            <a:r>
              <a:rPr lang="en-US" b="1" dirty="0"/>
              <a:t>  m-      (m-   )</a:t>
            </a:r>
            <a:r>
              <a:rPr lang="en-US" b="1" baseline="30000" dirty="0"/>
              <a:t>2   </a:t>
            </a:r>
            <a:r>
              <a:rPr lang="en-US" b="1" dirty="0"/>
              <a:t>  </a:t>
            </a:r>
            <a:r>
              <a:rPr lang="en-US" b="1" baseline="30000" dirty="0"/>
              <a:t> </a:t>
            </a:r>
            <a:r>
              <a:rPr lang="en-US" b="1" dirty="0">
                <a:latin typeface="Blackadder ITC" pitchFamily="82" charset="0"/>
              </a:rPr>
              <a:t>f </a:t>
            </a:r>
            <a:r>
              <a:rPr lang="en-US" b="1" dirty="0"/>
              <a:t>(m-    )</a:t>
            </a:r>
            <a:r>
              <a:rPr lang="en-US" b="1" baseline="30000" dirty="0"/>
              <a:t>2</a:t>
            </a:r>
          </a:p>
          <a:p>
            <a:pPr>
              <a:buNone/>
            </a:pPr>
            <a:r>
              <a:rPr lang="en-US" b="1" baseline="30000" dirty="0"/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20-30          6    25    150    -18         324              1944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30-40         18   35    630     - 8           64              1152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40-50         11   45    495        2            4                  44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50-60         11   55    605      12        144              1584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60-70           3   65    195      22        484              1452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70-80          1   75      75      32      1024             1024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7200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72500" y="4495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17" y="993436"/>
            <a:ext cx="365523" cy="3572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44" y="941020"/>
            <a:ext cx="419159" cy="409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30" y="967228"/>
            <a:ext cx="365523" cy="3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/>
              <a:t>D. Grouping and representation of statistical data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/>
              <a:t>Tabulation presentation of data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/>
              <a:t>Graphical presentation of data </a:t>
            </a:r>
            <a:r>
              <a:rPr lang="en-US" dirty="0"/>
              <a:t>a)charts displaying frequencies (bar, pie, and Pareto charts, b) charts displaying trends (run and control charts), c) charts displaying distributions histograms), and d) charts displaying associations scatter diagrams).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endParaRPr lang="en-US" b="1" dirty="0"/>
          </a:p>
          <a:p>
            <a:pPr lvl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Ctd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74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lvl="0">
              <a:buNone/>
            </a:pPr>
            <a:r>
              <a:rPr lang="en-US" b="1" dirty="0"/>
              <a:t>Tabulation presentation of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37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2399"/>
          <a:ext cx="9144000" cy="647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583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Absolute frequency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Cumulated absolute frequency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relative frequency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Cumulated relative frequency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Solving time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320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320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37,9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37,9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Information provided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24,9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62,8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Received treatment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10,9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73,7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Too many formatives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697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82,6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Time table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757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7,1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89,7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Waiting line 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53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6,3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Personnel skill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98,1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Forms missing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1,5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99,6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845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0,4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0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Bar Chart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Graphical presentation of data</a:t>
            </a:r>
            <a:endParaRPr lang="en-US" sz="3200" dirty="0"/>
          </a:p>
        </p:txBody>
      </p:sp>
      <p:pic>
        <p:nvPicPr>
          <p:cNvPr id="4" name="Picture 3" descr="File:Incarceration Rates Worldwide ZP.sv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1371601"/>
            <a:ext cx="5486400" cy="463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47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Reason why children did not take </a:t>
            </a:r>
            <a:r>
              <a:rPr lang="en-US" sz="3600" dirty="0" err="1"/>
              <a:t>madicatinon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57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76400"/>
            <a:ext cx="525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</a:t>
            </a:r>
          </a:p>
        </p:txBody>
      </p:sp>
    </p:spTree>
    <p:extLst>
      <p:ext uri="{BB962C8B-B14F-4D97-AF65-F5344CB8AC3E}">
        <p14:creationId xmlns:p14="http://schemas.microsoft.com/office/powerpoint/2010/main" val="36197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143000"/>
                <a:ext cx="83820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b="1" dirty="0"/>
                  <a:t>The Median:</a:t>
                </a:r>
                <a:r>
                  <a:rPr lang="en-US" dirty="0"/>
                  <a:t> the value that divides a set of data into two halves,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n is odd</a:t>
                </a:r>
                <a:r>
                  <a:rPr lang="en-US" dirty="0">
                    <a:sym typeface="Wingdings" pitchFamily="2" charset="2"/>
                  </a:rPr>
                  <a:t> :(       )</a:t>
                </a:r>
                <a:r>
                  <a:rPr lang="en-US" baseline="30000" dirty="0" err="1">
                    <a:sym typeface="Wingdings" pitchFamily="2" charset="2"/>
                  </a:rPr>
                  <a:t>th</a:t>
                </a:r>
              </a:p>
              <a:p>
                <a:pPr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Find the median of the following set of data with </a:t>
                </a:r>
              </a:p>
              <a:p>
                <a:pPr>
                  <a:buNone/>
                </a:pPr>
                <a:r>
                  <a:rPr lang="pt-BR" i="1" dirty="0"/>
                  <a:t>n = 5: 13, 7, 9, 15, 11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n is even:[(   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+</a:t>
                </a:r>
                <a:r>
                  <a:rPr lang="en-US" dirty="0"/>
                  <a:t>(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 )</a:t>
                </a:r>
                <a:r>
                  <a:rPr lang="en-US" baseline="30000" dirty="0" err="1"/>
                  <a:t>th</a:t>
                </a:r>
                <a:r>
                  <a:rPr lang="en-US" dirty="0"/>
                  <a:t>]/2</a:t>
                </a:r>
              </a:p>
              <a:p>
                <a:pPr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Find the median of the following set of data with </a:t>
                </a:r>
              </a:p>
              <a:p>
                <a:pPr>
                  <a:buNone/>
                </a:pPr>
                <a:r>
                  <a:rPr lang="pt-BR" i="1" dirty="0"/>
                  <a:t>n = 6: 15, 7, 13, 9, 10, 11</a:t>
                </a:r>
              </a:p>
              <a:p>
                <a:pPr>
                  <a:buNone/>
                </a:pPr>
                <a:r>
                  <a:rPr lang="en-US" dirty="0"/>
                  <a:t>Note: Arrange the observations in increasing order.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143000"/>
                <a:ext cx="8382000" cy="5029200"/>
              </a:xfrm>
              <a:blipFill>
                <a:blip r:embed="rId2"/>
                <a:stretch>
                  <a:fillRect l="-1091" t="-2788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133600"/>
            <a:ext cx="762000" cy="6858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3810000"/>
            <a:ext cx="152400" cy="5588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295400"/>
            <a:ext cx="72389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</a:t>
            </a:r>
          </a:p>
        </p:txBody>
      </p:sp>
    </p:spTree>
    <p:extLst>
      <p:ext uri="{BB962C8B-B14F-4D97-AF65-F5344CB8AC3E}">
        <p14:creationId xmlns:p14="http://schemas.microsoft.com/office/powerpoint/2010/main" val="309858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550091"/>
          </a:xfrm>
        </p:spPr>
        <p:txBody>
          <a:bodyPr/>
          <a:lstStyle/>
          <a:p>
            <a:r>
              <a:rPr lang="en-US" dirty="0"/>
              <a:t>Under-five mortality per 1000 in africa,2000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Maps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7010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2855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 line chart</a:t>
            </a:r>
          </a:p>
        </p:txBody>
      </p:sp>
    </p:spTree>
    <p:extLst>
      <p:ext uri="{BB962C8B-B14F-4D97-AF65-F5344CB8AC3E}">
        <p14:creationId xmlns:p14="http://schemas.microsoft.com/office/powerpoint/2010/main" val="272163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295400"/>
            <a:ext cx="6248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scatter diagram </a:t>
            </a:r>
          </a:p>
        </p:txBody>
      </p:sp>
    </p:spTree>
    <p:extLst>
      <p:ext uri="{BB962C8B-B14F-4D97-AF65-F5344CB8AC3E}">
        <p14:creationId xmlns:p14="http://schemas.microsoft.com/office/powerpoint/2010/main" val="428741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9" y="1295400"/>
            <a:ext cx="9524999" cy="3657600"/>
          </a:xfrm>
        </p:spPr>
      </p:pic>
    </p:spTree>
    <p:extLst>
      <p:ext uri="{BB962C8B-B14F-4D97-AF65-F5344CB8AC3E}">
        <p14:creationId xmlns:p14="http://schemas.microsoft.com/office/powerpoint/2010/main" val="959625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914400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Box-and-whisker plot </a:t>
            </a:r>
          </a:p>
        </p:txBody>
      </p:sp>
    </p:spTree>
    <p:extLst>
      <p:ext uri="{BB962C8B-B14F-4D97-AF65-F5344CB8AC3E}">
        <p14:creationId xmlns:p14="http://schemas.microsoft.com/office/powerpoint/2010/main" val="1785682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649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Look at mean and median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Histogram/eyeballing:</a:t>
            </a:r>
          </a:p>
          <a:p>
            <a:pPr marL="109728" indent="0">
              <a:buNone/>
            </a:pPr>
            <a:endParaRPr lang="en-US" sz="36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E. Normality</a:t>
            </a:r>
          </a:p>
        </p:txBody>
      </p:sp>
    </p:spTree>
    <p:extLst>
      <p:ext uri="{BB962C8B-B14F-4D97-AF65-F5344CB8AC3E}">
        <p14:creationId xmlns:p14="http://schemas.microsoft.com/office/powerpoint/2010/main" val="10986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dirty="0">
                <a:solidFill>
                  <a:schemeClr val="tx1"/>
                </a:solidFill>
              </a:rPr>
              <a:t>Look at the mean and median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133601" y="1524001"/>
            <a:ext cx="765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600" dirty="0">
                <a:latin typeface="Comic Sans MS" pitchFamily="66" charset="0"/>
              </a:rPr>
              <a:t>		     variable 1	     variable 2</a:t>
            </a:r>
          </a:p>
          <a:p>
            <a:pPr>
              <a:spcBef>
                <a:spcPct val="50000"/>
              </a:spcBef>
            </a:pPr>
            <a:r>
              <a:rPr lang="en-AU" sz="3600" dirty="0">
                <a:latin typeface="Comic Sans MS" pitchFamily="66" charset="0"/>
              </a:rPr>
              <a:t>mean			100			130</a:t>
            </a:r>
          </a:p>
          <a:p>
            <a:pPr>
              <a:spcBef>
                <a:spcPct val="50000"/>
              </a:spcBef>
            </a:pPr>
            <a:r>
              <a:rPr lang="en-AU" sz="3600" dirty="0">
                <a:latin typeface="Comic Sans MS" pitchFamily="66" charset="0"/>
              </a:rPr>
              <a:t>median			101			100</a:t>
            </a:r>
          </a:p>
          <a:p>
            <a:pPr>
              <a:spcBef>
                <a:spcPct val="50000"/>
              </a:spcBef>
            </a:pPr>
            <a:r>
              <a:rPr lang="en-AU" sz="3600" dirty="0" err="1">
                <a:latin typeface="Comic Sans MS" pitchFamily="66" charset="0"/>
              </a:rPr>
              <a:t>sd</a:t>
            </a:r>
            <a:r>
              <a:rPr lang="en-AU" sz="3600" dirty="0">
                <a:latin typeface="Comic Sans MS" pitchFamily="66" charset="0"/>
              </a:rPr>
              <a:t>				  20			 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2286000"/>
            <a:ext cx="762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1524000"/>
            <a:ext cx="762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648200"/>
            <a:ext cx="7620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33601" y="4953001"/>
            <a:ext cx="8093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Variable 1 normally distributed: mean = median</a:t>
            </a:r>
          </a:p>
          <a:p>
            <a:r>
              <a:rPr lang="en-US" sz="2400" b="1" dirty="0"/>
              <a:t>Variable 2 not normally distributed: mean not equal to median</a:t>
            </a:r>
          </a:p>
        </p:txBody>
      </p:sp>
    </p:spTree>
    <p:extLst>
      <p:ext uri="{BB962C8B-B14F-4D97-AF65-F5344CB8AC3E}">
        <p14:creationId xmlns:p14="http://schemas.microsoft.com/office/powerpoint/2010/main" val="3792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7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The Mode</a:t>
            </a:r>
          </a:p>
          <a:p>
            <a:pPr marL="109728" indent="0">
              <a:buNone/>
            </a:pPr>
            <a:r>
              <a:rPr lang="en-US" dirty="0"/>
              <a:t>The mode is the value that occurs most often in a set of data.</a:t>
            </a:r>
          </a:p>
          <a:p>
            <a:pPr marL="109728" indent="0">
              <a:buNone/>
            </a:pPr>
            <a:r>
              <a:rPr lang="en-US" dirty="0"/>
              <a:t>Find the mode of the following set of data: 29, 31, 24, 29, 30, and 25 days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23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It is bell shaped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It has symmetry around the mean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The mean, median and mode are equal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68%(two-thirds ) fall within 1SD of the mean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95% are found within 2 SD of the mean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98% are found within 3 SD of the mean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Properties </a:t>
            </a:r>
          </a:p>
        </p:txBody>
      </p:sp>
    </p:spTree>
    <p:extLst>
      <p:ext uri="{BB962C8B-B14F-4D97-AF65-F5344CB8AC3E}">
        <p14:creationId xmlns:p14="http://schemas.microsoft.com/office/powerpoint/2010/main" val="737496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48832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473891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In a study at the university, the mean systolic blood pressure of 250 students was 116 mm Hg, with a standard deviation of 4mm Hg.</a:t>
            </a:r>
          </a:p>
          <a:p>
            <a:pPr marL="109728" indent="0">
              <a:buNone/>
            </a:pPr>
            <a:r>
              <a:rPr lang="en-US" dirty="0"/>
              <a:t>From the data,99% of the students will have the systolic blood pressure (mm Hg) in the range of</a:t>
            </a:r>
          </a:p>
          <a:p>
            <a:pPr marL="109728" indent="0">
              <a:buNone/>
            </a:pPr>
            <a:r>
              <a:rPr lang="en-US" dirty="0"/>
              <a:t>a)110-130</a:t>
            </a:r>
          </a:p>
          <a:p>
            <a:pPr marL="109728" indent="0">
              <a:buNone/>
            </a:pPr>
            <a:r>
              <a:rPr lang="en-US" dirty="0"/>
              <a:t>b)104-128</a:t>
            </a:r>
          </a:p>
          <a:p>
            <a:pPr marL="109728" indent="0">
              <a:buNone/>
            </a:pPr>
            <a:r>
              <a:rPr lang="en-US" dirty="0"/>
              <a:t>c)112-120</a:t>
            </a:r>
          </a:p>
          <a:p>
            <a:pPr marL="109728" indent="0">
              <a:buNone/>
            </a:pPr>
            <a:r>
              <a:rPr lang="en-US" dirty="0"/>
              <a:t>d)116-124</a:t>
            </a:r>
          </a:p>
          <a:p>
            <a:pPr marL="109728" indent="0">
              <a:buNone/>
            </a:pPr>
            <a:r>
              <a:rPr lang="en-US" dirty="0"/>
              <a:t>e)118-122</a:t>
            </a:r>
          </a:p>
        </p:txBody>
      </p:sp>
    </p:spTree>
    <p:extLst>
      <p:ext uri="{BB962C8B-B14F-4D97-AF65-F5344CB8AC3E}">
        <p14:creationId xmlns:p14="http://schemas.microsoft.com/office/powerpoint/2010/main" val="79200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5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33074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39769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B) Measures of Dispersion of ungrouped data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The range </a:t>
            </a:r>
            <a:r>
              <a:rPr lang="en-US" dirty="0"/>
              <a:t>: the difference between its largest (maximum) and smallest (minimum) values.</a:t>
            </a:r>
          </a:p>
          <a:p>
            <a:pPr marL="109728" indent="0">
              <a:buNone/>
            </a:pPr>
            <a:r>
              <a:rPr lang="en-US" dirty="0"/>
              <a:t> Find the minimum value, maximum value, and range of the following data: 29, 31, 24, 29, 30, 25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838200"/>
            <a:ext cx="8763000" cy="5638800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300" b="1" dirty="0"/>
              <a:t>Percentiles: </a:t>
            </a:r>
            <a:r>
              <a:rPr lang="en-US" sz="6300" dirty="0"/>
              <a:t>Percentiles divide the data in a distribution into 100 equal parts. </a:t>
            </a:r>
          </a:p>
          <a:p>
            <a:pPr>
              <a:buNone/>
            </a:pPr>
            <a:r>
              <a:rPr lang="en-US" sz="6300" b="1" i="1" dirty="0"/>
              <a:t>percentile of integer </a:t>
            </a:r>
          </a:p>
          <a:p>
            <a:pPr>
              <a:buNone/>
            </a:pPr>
            <a:r>
              <a:rPr lang="en-US" sz="6300" dirty="0"/>
              <a:t> P=[(</a:t>
            </a:r>
            <a:r>
              <a:rPr lang="en-US" sz="6300" dirty="0" err="1"/>
              <a:t>np</a:t>
            </a:r>
            <a:r>
              <a:rPr lang="en-US" sz="6300" dirty="0"/>
              <a:t>/100)</a:t>
            </a:r>
            <a:r>
              <a:rPr lang="en-US" sz="6300" dirty="0" err="1"/>
              <a:t>th</a:t>
            </a:r>
            <a:r>
              <a:rPr lang="en-US" sz="6300" dirty="0"/>
              <a:t>+(</a:t>
            </a:r>
            <a:r>
              <a:rPr lang="en-US" sz="6300" dirty="0" err="1"/>
              <a:t>np</a:t>
            </a:r>
            <a:r>
              <a:rPr lang="en-US" sz="6300" dirty="0"/>
              <a:t>/100+1)</a:t>
            </a:r>
            <a:r>
              <a:rPr lang="en-US" sz="6300" dirty="0" err="1"/>
              <a:t>th</a:t>
            </a:r>
            <a:r>
              <a:rPr lang="en-US" sz="6300" dirty="0"/>
              <a:t> /2 if </a:t>
            </a:r>
            <a:r>
              <a:rPr lang="en-US" sz="6300" dirty="0" err="1"/>
              <a:t>np</a:t>
            </a:r>
            <a:r>
              <a:rPr lang="en-US" sz="6300" dirty="0"/>
              <a:t>/100] is an integer </a:t>
            </a:r>
          </a:p>
          <a:p>
            <a:pPr>
              <a:buNone/>
            </a:pPr>
            <a:r>
              <a:rPr lang="en-US" sz="6300" b="1" i="1" dirty="0"/>
              <a:t>Percentile of not an </a:t>
            </a:r>
            <a:r>
              <a:rPr lang="en-US" sz="6300" b="1" i="1" dirty="0" err="1"/>
              <a:t>interger</a:t>
            </a:r>
            <a:r>
              <a:rPr lang="en-US" sz="6300" b="1" i="1" dirty="0"/>
              <a:t> </a:t>
            </a:r>
          </a:p>
          <a:p>
            <a:pPr>
              <a:buNone/>
            </a:pPr>
            <a:r>
              <a:rPr lang="en-US" sz="6300" dirty="0"/>
              <a:t>P= (k+1)</a:t>
            </a:r>
            <a:r>
              <a:rPr lang="en-US" sz="6300" dirty="0" err="1"/>
              <a:t>th</a:t>
            </a:r>
            <a:r>
              <a:rPr lang="en-US" sz="6300" dirty="0"/>
              <a:t> if </a:t>
            </a:r>
            <a:r>
              <a:rPr lang="en-US" sz="6300" dirty="0" err="1"/>
              <a:t>np</a:t>
            </a:r>
            <a:r>
              <a:rPr lang="en-US" sz="6300" dirty="0"/>
              <a:t>/100 is not an integer</a:t>
            </a:r>
          </a:p>
          <a:p>
            <a:pPr marL="109728" indent="0">
              <a:buNone/>
            </a:pPr>
            <a:r>
              <a:rPr lang="en-US" sz="6300" dirty="0"/>
              <a:t>(where </a:t>
            </a:r>
            <a:r>
              <a:rPr lang="en-US" sz="6300" i="1" dirty="0"/>
              <a:t>k </a:t>
            </a:r>
            <a:r>
              <a:rPr lang="en-US" sz="6300" dirty="0"/>
              <a:t>is the largest integer less than </a:t>
            </a:r>
            <a:r>
              <a:rPr lang="en-US" sz="6300" i="1" dirty="0" err="1"/>
              <a:t>np</a:t>
            </a:r>
            <a:r>
              <a:rPr lang="en-US" sz="6300" dirty="0"/>
              <a:t>/100)</a:t>
            </a:r>
          </a:p>
          <a:p>
            <a:pPr>
              <a:buNone/>
            </a:pPr>
            <a:endParaRPr lang="en-US" sz="6300" dirty="0"/>
          </a:p>
          <a:p>
            <a:pPr>
              <a:buNone/>
            </a:pPr>
            <a:r>
              <a:rPr lang="en-US" sz="6300" dirty="0"/>
              <a:t>Find 80</a:t>
            </a:r>
            <a:r>
              <a:rPr lang="en-US" sz="6300" baseline="30000" dirty="0"/>
              <a:t>th</a:t>
            </a:r>
            <a:r>
              <a:rPr lang="en-US" sz="6300" dirty="0"/>
              <a:t> percentile of the following data </a:t>
            </a:r>
          </a:p>
          <a:p>
            <a:pPr>
              <a:buNone/>
            </a:pPr>
            <a:r>
              <a:rPr lang="en-US" sz="6300" dirty="0"/>
              <a:t>13.3,12.1,5.4, 3.3,7.0,11.9,27.4,16.2,6.1,8.2</a:t>
            </a:r>
          </a:p>
          <a:p>
            <a:pPr>
              <a:buNone/>
            </a:pPr>
            <a:endParaRPr lang="en-US" sz="6300" dirty="0"/>
          </a:p>
          <a:p>
            <a:pPr>
              <a:buNone/>
            </a:pPr>
            <a:r>
              <a:rPr lang="en-US" sz="6300" dirty="0"/>
              <a:t>Find 65</a:t>
            </a:r>
            <a:r>
              <a:rPr lang="en-US" sz="6300" baseline="30000" dirty="0"/>
              <a:t>th</a:t>
            </a:r>
            <a:r>
              <a:rPr lang="en-US" sz="6300" dirty="0"/>
              <a:t> percentile of the following data </a:t>
            </a:r>
          </a:p>
          <a:p>
            <a:pPr>
              <a:buNone/>
            </a:pPr>
            <a:r>
              <a:rPr lang="en-US" sz="6300" dirty="0"/>
              <a:t>13.3,12.1,5.4, 3.3,7.0,11.9,27.4,16.2,6.1,8.2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8000" dirty="0"/>
              <a:t>N.B : First sort the data in increasing order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Quartiles :</a:t>
            </a:r>
            <a:r>
              <a:rPr lang="en-US" dirty="0"/>
              <a:t>group data into four equal parts, or quartiles.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Identify the position of the 1st and 3rd quartiles. </a:t>
            </a:r>
          </a:p>
          <a:p>
            <a:pPr>
              <a:buNone/>
            </a:pPr>
            <a:r>
              <a:rPr lang="en-US" dirty="0"/>
              <a:t>position of 1</a:t>
            </a:r>
            <a:r>
              <a:rPr lang="en-US" baseline="30000" dirty="0"/>
              <a:t>st</a:t>
            </a:r>
            <a:r>
              <a:rPr lang="en-US" dirty="0"/>
              <a:t> Quartiles:(n+1)/4</a:t>
            </a:r>
          </a:p>
          <a:p>
            <a:pPr>
              <a:buNone/>
            </a:pPr>
            <a:r>
              <a:rPr lang="en-US" dirty="0"/>
              <a:t>Position of 3 </a:t>
            </a:r>
            <a:r>
              <a:rPr lang="en-US" baseline="30000" dirty="0" err="1"/>
              <a:t>nd</a:t>
            </a:r>
            <a:r>
              <a:rPr lang="en-US" dirty="0"/>
              <a:t> quartiles:3(n+1)/4=3xQ1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81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Identify the value of the 1st and 3rd quartiles.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a. If a quartile lies on an observation , the value of the quartile is the value of that observation.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34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685801"/>
            <a:ext cx="8991600" cy="5321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b. - If a quartile lies between observations, the value of the quartile is the value of the lower observation plus the specified fraction of the difference between the observations.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- For example, if the position of a quartile is 20¼, it lies between the 20th and 21st observations, and its value is the value of the 20th observation, plus ¼ the difference between the value of the 20th and 21st observations.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Ctd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62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1418</Words>
  <Application>Microsoft Office PowerPoint</Application>
  <PresentationFormat>Widescreen</PresentationFormat>
  <Paragraphs>243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Blackadder ITC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 1.Descriptive statistics</vt:lpstr>
      <vt:lpstr>Ctd </vt:lpstr>
      <vt:lpstr>Ctd </vt:lpstr>
      <vt:lpstr>Ctd </vt:lpstr>
      <vt:lpstr>PowerPoint Presentation</vt:lpstr>
      <vt:lpstr>Ctd</vt:lpstr>
      <vt:lpstr>Ctd </vt:lpstr>
      <vt:lpstr>Ctd </vt:lpstr>
      <vt:lpstr>Ctd </vt:lpstr>
      <vt:lpstr>Ctd </vt:lpstr>
      <vt:lpstr>Ctd </vt:lpstr>
      <vt:lpstr>ctd</vt:lpstr>
      <vt:lpstr>Ctd </vt:lpstr>
      <vt:lpstr> Midrange </vt:lpstr>
      <vt:lpstr>Ctd </vt:lpstr>
      <vt:lpstr>Ctd </vt:lpstr>
      <vt:lpstr>PowerPoint Presentation</vt:lpstr>
      <vt:lpstr>Ctd </vt:lpstr>
      <vt:lpstr>PowerPoint Presentation</vt:lpstr>
      <vt:lpstr>C. Measures of central tendency &amp; variability of grouped data</vt:lpstr>
      <vt:lpstr>PowerPoint Presentation</vt:lpstr>
      <vt:lpstr>Ctd </vt:lpstr>
      <vt:lpstr>PowerPoint Presentation</vt:lpstr>
      <vt:lpstr>Ctd </vt:lpstr>
      <vt:lpstr>Ctd </vt:lpstr>
      <vt:lpstr>PowerPoint Presentation</vt:lpstr>
      <vt:lpstr>Graphical presentation of data</vt:lpstr>
      <vt:lpstr>Reason why children did not take madicatinon </vt:lpstr>
      <vt:lpstr>Pie chart </vt:lpstr>
      <vt:lpstr>Histograms </vt:lpstr>
      <vt:lpstr>Maps </vt:lpstr>
      <vt:lpstr> line chart</vt:lpstr>
      <vt:lpstr> scatter diagram </vt:lpstr>
      <vt:lpstr>PowerPoint Presentation</vt:lpstr>
      <vt:lpstr>Box-and-whisker plot </vt:lpstr>
      <vt:lpstr>PowerPoint Presentation</vt:lpstr>
      <vt:lpstr>E. Normality</vt:lpstr>
      <vt:lpstr>Look at the mean and median</vt:lpstr>
      <vt:lpstr>PowerPoint Presentation</vt:lpstr>
      <vt:lpstr>Properties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1.Descriptive statistics</dc:title>
  <dc:creator>NDATIMANA PATRICE BRUCE</dc:creator>
  <cp:lastModifiedBy>NDATIMANA PATRICE BRUCE</cp:lastModifiedBy>
  <cp:revision>3</cp:revision>
  <dcterms:created xsi:type="dcterms:W3CDTF">2022-09-01T05:41:06Z</dcterms:created>
  <dcterms:modified xsi:type="dcterms:W3CDTF">2022-09-01T05:42:53Z</dcterms:modified>
</cp:coreProperties>
</file>