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218" autoAdjust="0"/>
  </p:normalViewPr>
  <p:slideViewPr>
    <p:cSldViewPr snapToGrid="0">
      <p:cViewPr>
        <p:scale>
          <a:sx n="90" d="100"/>
          <a:sy n="90" d="100"/>
        </p:scale>
        <p:origin x="81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4b79ffa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04b79ffa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4b79ffa29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204b79ffa29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4b79ffa29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204b79ffa29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4b79ffa29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04b79ffa29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4b79ffa29_0_1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04b79ffa29_0_1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4b79ffa29_0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204b79ffa29_0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4b79ffa29_0_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204b79ffa29_0_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4b79ffa29_0_1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204b79ffa29_0_1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Bayesian information criterion (BIC) is a criterion for model selection among a finite set of models. It is based, in part, on the likelihood function.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When fitting models, it is possible to increase the likelihood by adding parameters, but doing so may result in overfitting.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4b79ffa29_0_1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204b79ffa29_0_1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4b79ffa2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04b79ffa2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4b79ffa29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204b79ffa29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4b79ffa2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04b79ffa2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4b79ffa29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04b79ffa29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4b79ffa29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04b79ffa29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4b79ffa29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204b79ffa29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4b79ffa29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04b79ffa29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4b79ffa29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04b79ffa29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6000"/>
              <a:t>Recitation 2</a:t>
            </a:r>
            <a:r>
              <a:rPr lang="en"/>
              <a:t>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4258675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/>
              <a:t>Friday 3 February, 2023</a:t>
            </a:r>
            <a:endParaRPr sz="2400"/>
          </a:p>
        </p:txBody>
      </p:sp>
      <p:sp>
        <p:nvSpPr>
          <p:cNvPr id="88" name="Google Shape;88;p13"/>
          <p:cNvSpPr txBox="1"/>
          <p:nvPr/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Data Analytics (18-</a:t>
            </a: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787</a:t>
            </a:r>
            <a:r>
              <a:rPr lang="en" sz="1600" b="0" i="0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600" b="0" i="0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1193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Question 6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729450" y="1683125"/>
            <a:ext cx="7688700" cy="3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Calculate the autocorrelation of </a:t>
            </a:r>
            <a:r>
              <a:rPr lang="en" sz="1800" b="1" dirty="0">
                <a:solidFill>
                  <a:srgbClr val="000000"/>
                </a:solidFill>
              </a:rPr>
              <a:t>change in wind generation</a:t>
            </a:r>
            <a:r>
              <a:rPr lang="en" sz="1800" dirty="0">
                <a:solidFill>
                  <a:srgbClr val="000000"/>
                </a:solidFill>
              </a:rPr>
              <a:t> for lags over 10 days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Calculate the change in wind generation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Calculate the autocorrelation with lags of 10 days (240 hours)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52425" algn="l" rtl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lang="en" sz="19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 the resulting data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9450" y="1193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Question 6 cont’d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729450" y="1683125"/>
            <a:ext cx="8151000" cy="3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Plot horizontal lines to detect statistically significance values (p&lt;0.05)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Corresponding value can be calculated from the normal distribution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Plot it for every value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Is there any evidence of diurnal seasonality?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Might it be more appropriate to model the change in wind generation than the actual wind generation?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729450" y="1193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Question 7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413361" y="1683000"/>
            <a:ext cx="8151000" cy="3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The variance ratio test will be used to investigate the structure of the  wind generation time series.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" sz="1600" i="1" dirty="0">
                <a:solidFill>
                  <a:srgbClr val="000000"/>
                </a:solidFill>
              </a:rPr>
              <a:t>MATLAB: vratiotest  Python: Arch library, Adfuller from statsmodels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Using the result from the functions above, can the null hypothesis of a random walk be rejected?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Test mean reversion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Is there evidence of either mean-reversion or mean aversion?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729450" y="1193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Question 8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729450" y="1683125"/>
            <a:ext cx="8151000" cy="3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Test window size using n = [1: 24]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For each n, calculate the simple moving average (SMA)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" sz="1400" i="1" dirty="0">
                <a:solidFill>
                  <a:srgbClr val="000000"/>
                </a:solidFill>
              </a:rPr>
              <a:t>MATLAB: tsmovavg or equivalent  Python: df.rolling()</a:t>
            </a:r>
            <a:endParaRPr sz="1400" i="1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" sz="1800" dirty="0">
                <a:solidFill>
                  <a:srgbClr val="000000"/>
                </a:solidFill>
              </a:rPr>
              <a:t>Calculate the mean absolute error (MAE) between the SMA and the actual wind power.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For which n, do you obtain the minimum MAE?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Is there a simple benchmark that improves on the persistence  benchmark?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729450" y="1193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Question 9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1090694" y="841500"/>
            <a:ext cx="8151000" cy="3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For each forecast horizon n = [1 : 24]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Calculate the persistence of </a:t>
            </a:r>
            <a:r>
              <a:rPr lang="en" sz="1800" b="1" i="1" dirty="0">
                <a:solidFill>
                  <a:srgbClr val="000000"/>
                </a:solidFill>
              </a:rPr>
              <a:t>n </a:t>
            </a:r>
            <a:r>
              <a:rPr lang="en" sz="1800" dirty="0">
                <a:solidFill>
                  <a:srgbClr val="000000"/>
                </a:solidFill>
              </a:rPr>
              <a:t> X_predicted(t) = X(t-n)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Handle missing or NaN values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Calculate the mean absolute error (MAE) between the predicted wind power and the actual wind power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Plot MAE as a percentage of the maximum generation for the  persistence benchmark. </a:t>
            </a:r>
            <a:r>
              <a:rPr lang="en" sz="1400" i="1" dirty="0">
                <a:solidFill>
                  <a:srgbClr val="000000"/>
                </a:solidFill>
              </a:rPr>
              <a:t>Hint (X = timescale, Y = max MAE percentage wind generation)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sz="1400" i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729450" y="1193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Question 10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729450" y="1683125"/>
            <a:ext cx="8151000" cy="3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Understand an AutoRegressive Integrated Moving Average (ARIMA) model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Find parameters it takes (p, d, q)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Loop through a range of parameters (p and q = [1:4]) to find the optimal parameters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Pass the parameters to the arima model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Fit and return the model estimates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calculate the AIC and BIC from the estimation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sz="1400" i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729450" y="1193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Question 10 cont’d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729450" y="1683125"/>
            <a:ext cx="8151000" cy="3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Determine if there is some improvement in the model’s performance (small AIC and BIC are better)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What are the optimal ARIMA model parameters?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sz="1400" i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Submission Instructions</a:t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685100" y="1834050"/>
            <a:ext cx="8094300" cy="31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Submission Instructions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Python/MATLAB code file(.ipynb or .m) </a:t>
            </a: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[Do not Submit checkpoints for .ipynb]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 report(.pdf) - remember to name the file as instructed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Indicate the libraries you have used in your code at the beginning of the report (After the title page)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files (as given)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Submission process: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code </a:t>
            </a: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and data files 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a single folder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of the folder should be the same as your andrew ID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Zip this folder and attach the zipped file on assignment submission page (CANVAS)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attaching zipped file, click on "Add Another File" from assignment submission page and </a:t>
            </a: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attach your report 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your assignment </a:t>
            </a:r>
            <a:endParaRPr sz="18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7650" y="11723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Note on recitation slides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336000" y="1707500"/>
            <a:ext cx="8472000" cy="3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Recitation slides are intended to be a guide on how to approach the assignment and not a prescription of exactly what to do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could be many approaches to any problem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Seek to understand the problem and solve it instead of just trying to reproduce the steps listed in the slides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avoid overdependence on the slides, start your assignment early!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you have to choose between a “creative” approach, or following assignment instructions in the PDF, choose to follow PDF instructions </a:t>
            </a:r>
            <a:r>
              <a:rPr lang="en" sz="1800" b="1"/>
              <a:t>always</a:t>
            </a:r>
            <a:r>
              <a:rPr lang="en" sz="1800"/>
              <a:t>.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8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Assignment Objectives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729450" y="2357450"/>
            <a:ext cx="7688100" cy="15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Explore and visualize time series data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Investigate variability in time series data over different timescales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Perform statistical measures: mean reversion, stationarity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Evaluate model performance based on benchmarking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Fit ARIMA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7650" y="11723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Question 1 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36000" y="1707500"/>
            <a:ext cx="8472000" cy="3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800"/>
              <a:t>Download the </a:t>
            </a:r>
            <a:r>
              <a:rPr lang="en" sz="1800" b="1" i="1"/>
              <a:t>WindGeneration.csv</a:t>
            </a:r>
            <a:r>
              <a:rPr lang="en" sz="1800"/>
              <a:t> file 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Generate dates/timestamps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Plot wind generation against the timestamps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 there any evidence of intra-annual seasonality? </a:t>
            </a:r>
            <a:endParaRPr sz="180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Daily</a:t>
            </a:r>
            <a:endParaRPr sz="180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Weekly</a:t>
            </a:r>
            <a:endParaRPr sz="180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Monthly</a:t>
            </a:r>
            <a:endParaRPr sz="180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Quarterly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1710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Question 2 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80225" y="1654775"/>
            <a:ext cx="8305500" cy="3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Calculate the change in wind generation over time as a percentage of  the maximum generation.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Plot it against the timestamps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 there any evidence of seasonality?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1710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80225" y="1654775"/>
            <a:ext cx="8305500" cy="3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Ramp function defined as </a:t>
            </a:r>
            <a:endParaRPr sz="1800" dirty="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b="1" dirty="0"/>
              <a:t>r(t,d) =100 * [x (t + d) - x(t) ] / max(x)</a:t>
            </a:r>
            <a:r>
              <a:rPr lang="en" sz="1800" dirty="0"/>
              <a:t> </a:t>
            </a:r>
            <a:endParaRPr sz="1800" dirty="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Calculate the ramps where d=1  for an hourly sampling period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Separate them into positive and negative ramps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Use their absolute values and sort the resulting dataframe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Plot the ramps using a semilogy plot (vertical logarithmic axis)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Plot a normal distribution CDF on the same graph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9000" y="464475"/>
            <a:ext cx="6387499" cy="463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193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1969428" y="621969"/>
            <a:ext cx="7688700" cy="3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Investigate the variability in wind generation over different  timescales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Timescales: 1h, 2h, 3h, …., 24h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Use the percentile analysis on the ramps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b="1" dirty="0"/>
              <a:t>r(t,d) =100 * [x (t + d) - x(t) ] / max(x)</a:t>
            </a:r>
            <a:r>
              <a:rPr lang="en" sz="1800" dirty="0"/>
              <a:t> </a:t>
            </a:r>
            <a:endParaRPr sz="1800" dirty="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dirty="0"/>
              <a:t>Iterate over the </a:t>
            </a:r>
            <a:r>
              <a:rPr lang="en" sz="1800" b="1" i="1" dirty="0"/>
              <a:t>d </a:t>
            </a:r>
            <a:r>
              <a:rPr lang="en" sz="1800" dirty="0"/>
              <a:t>param using d=1...24</a:t>
            </a:r>
            <a:endParaRPr sz="1800" dirty="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dirty="0"/>
              <a:t>Compute the percentiles (1%, 5%, 95%, and 99%) for each d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Plot the results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What did you learn?</a:t>
            </a:r>
            <a:endParaRPr sz="18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i="1" dirty="0"/>
              <a:t>Python: numpy.percentile()     MATLAB: prctile()</a:t>
            </a:r>
            <a:endParaRPr i="1"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193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Question 5 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9450" y="1683125"/>
            <a:ext cx="8040600" cy="3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Calculate the autocorrelation of the wind generation (actual) for 10 days lags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" sz="1800" i="1" dirty="0">
                <a:solidFill>
                  <a:srgbClr val="000000"/>
                </a:solidFill>
              </a:rPr>
              <a:t>10 days lags = 1hr * 24hr * 10 = 240</a:t>
            </a:r>
            <a:endParaRPr sz="1800" i="1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Comment on the autocorrelation plot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1000</Words>
  <Application>Microsoft Office PowerPoint</Application>
  <PresentationFormat>On-screen Show (16:9)</PresentationFormat>
  <Paragraphs>125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Raleway</vt:lpstr>
      <vt:lpstr>Lato</vt:lpstr>
      <vt:lpstr>Arial</vt:lpstr>
      <vt:lpstr>Streamline</vt:lpstr>
      <vt:lpstr>Recitation 2 </vt:lpstr>
      <vt:lpstr>Note on recitation slides</vt:lpstr>
      <vt:lpstr>Assignment Objectives</vt:lpstr>
      <vt:lpstr>Question 1 </vt:lpstr>
      <vt:lpstr>Question 2 </vt:lpstr>
      <vt:lpstr>Question 3</vt:lpstr>
      <vt:lpstr>PowerPoint Presentation</vt:lpstr>
      <vt:lpstr>Question 4</vt:lpstr>
      <vt:lpstr>Question 5 </vt:lpstr>
      <vt:lpstr>Question 6</vt:lpstr>
      <vt:lpstr>Question 6 cont’d</vt:lpstr>
      <vt:lpstr>Question 7</vt:lpstr>
      <vt:lpstr>Question 8</vt:lpstr>
      <vt:lpstr>Question 9</vt:lpstr>
      <vt:lpstr>Question 10</vt:lpstr>
      <vt:lpstr>Question 10 cont’d</vt:lpstr>
      <vt:lpstr>Submission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2 </dc:title>
  <cp:lastModifiedBy>Niyomwungeri Parmenide Ishimwe</cp:lastModifiedBy>
  <cp:revision>2</cp:revision>
  <dcterms:modified xsi:type="dcterms:W3CDTF">2023-02-12T17:10:34Z</dcterms:modified>
</cp:coreProperties>
</file>