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43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7BBA5-22D9-4795-84A9-5FF409B4E2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6329E-D364-413C-A3AB-9AD92D30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F5B5B-8397-439E-9531-BCAAD5285F93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C36C42-C517-48E5-AAD9-542663D4EB9C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13EC6D-F8FA-411C-A74D-4EB628EC10A9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4D9627-839F-440E-8BDE-377C9711626D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AF4D2A-D056-4B79-91AD-7714AB99A1E5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133F4F-AB15-4AF3-9BE9-635DB846C2E4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C0148C-554C-433A-95F0-9D8D298EBD95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498B00-7FA2-4A6A-8D60-296AB2B80142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E84F69-DDC7-4E58-B9B8-F34331D77A84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2C60D6-1B4B-49EF-B163-858960AD65F6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978882-17A6-4710-8CF4-04166BE200B3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AA3629-0E3F-4656-9EA8-70C2EC9D90F0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B075FD-4C44-4643-907C-C21368E88ECA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E25D08-FB0E-4402-90B6-FA01621DBBF9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7E2003-8C92-4E02-9793-AFBAE609DAAE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C9D329-A35B-41C5-BA2E-56C543372C7D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708948-B453-4586-A732-9E7AC608BF6E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A43C43-766B-47CA-B035-A0D824B1F61C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712FA0-EC0A-4934-89A4-280C14EFDF22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8F21AB-7FD7-428E-9995-575288EE84C9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93BBB-7336-42DB-B1B0-8E1FCD8A28EB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C5120F-A16C-43CE-A64D-93CC054CDC30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EBFA16-BF24-454D-9932-68C74E83E2B9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2EE4B4-CC7F-41D2-9368-B50E1F0D0BE9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43B5EF-E594-4B5F-AB84-3BC9B2034718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58F8E-9F91-465B-82ED-B0F3F9F64EC7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140E6F-9D03-4744-996F-4F0CBE0CD93D}" type="slidenum">
              <a:rPr lang="zh-CN" altLang="en-US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F6928A-5CDE-4FFF-BC14-63EC047EABC9}" type="slidenum">
              <a:rPr lang="zh-CN" altLang="en-US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573039-BE49-4603-AB8D-A325CC818546}" type="slidenum">
              <a:rPr lang="zh-CN" altLang="en-US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F1036E-22E3-468E-B805-E9FAC90FB78D}" type="slidenum">
              <a:rPr lang="zh-CN" altLang="en-US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50004B-E9BD-4A2F-B9B5-B7F30FFFC990}" type="slidenum">
              <a:rPr lang="zh-CN" altLang="en-US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1B7679-8313-4619-9A50-556FC16B7CB2}" type="slidenum">
              <a:rPr lang="zh-CN" altLang="en-US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035435-D9F1-4CE7-B0BD-BECE89914FB3}" type="slidenum">
              <a:rPr lang="zh-CN" altLang="en-US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F6B681-ED45-4E75-B460-C5753A3DC605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01F44A-9A5E-427B-8DFB-F4423CDD7780}" type="slidenum">
              <a:rPr lang="zh-CN" altLang="en-US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50BDBD-BDEA-40F8-BF3F-4073C9D77331}" type="slidenum">
              <a:rPr lang="zh-CN" altLang="en-US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9CE494-1360-4BDE-9D82-AC4FA079973C}" type="slidenum">
              <a:rPr lang="zh-CN" altLang="en-US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BD62DB-6413-4B59-BD9C-613C855683F7}" type="slidenum">
              <a:rPr lang="zh-CN" altLang="en-US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FB30D8-C298-4461-B3BC-A4B706BC7FA8}" type="slidenum">
              <a:rPr lang="zh-CN" altLang="en-US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4EA4D6-140E-43AB-A8B5-63A31BD17450}" type="slidenum">
              <a:rPr lang="zh-CN" altLang="en-US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C93B14-55DD-469A-933D-C8F22BB8A93A}" type="slidenum">
              <a:rPr lang="zh-CN" altLang="en-US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D80E86-E52E-489F-A51B-35FC4E9FEF32}" type="slidenum">
              <a:rPr lang="zh-CN" altLang="en-US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081011-7EB7-43B0-B6E2-05352E31EF88}" type="slidenum">
              <a:rPr lang="zh-CN" altLang="en-US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BEAA24-EB18-4271-B8E8-CCB3F1D58AB2}" type="slidenum">
              <a:rPr lang="zh-CN" altLang="en-US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AC4FEE-468E-4941-AD2E-3B51EDF95168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84123B-9941-4A5B-A071-993BC06ACA8E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4DF574-0989-4163-B460-58E6A2A8747C}" type="slidenum">
              <a:rPr lang="zh-CN" altLang="en-US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905025-6860-42AF-8678-75B32B380C0D}" type="slidenum">
              <a:rPr lang="zh-CN" altLang="en-US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2FBDDD-08D8-49E7-AC1C-CF7314483165}" type="slidenum">
              <a:rPr lang="zh-CN" altLang="en-US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A28536-0B19-4C06-943D-78893317BD74}" type="slidenum">
              <a:rPr lang="zh-CN" altLang="en-US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4DE9CF-30B1-4E06-A06E-80D752D1A841}" type="slidenum">
              <a:rPr lang="zh-CN" altLang="en-US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12CBA1-06A1-4411-9CC8-140536827829}" type="slidenum">
              <a:rPr lang="zh-CN" altLang="en-US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8B9FEF-ACA4-4243-9C10-7E652047CE7E}" type="slidenum">
              <a:rPr lang="zh-CN" altLang="en-US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2F36B0-E2AD-46EA-90A9-02B85D05C5A4}" type="slidenum">
              <a:rPr lang="zh-CN" altLang="en-US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83CFF8-2537-4B2F-9A65-54E772F4FD14}" type="slidenum">
              <a:rPr lang="zh-CN" altLang="en-US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4DA908-2D02-4BEB-8793-80400D36FF24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D7F1A1-DEAD-4DDF-B6C5-FF275E8E9771}" type="slidenum">
              <a:rPr lang="zh-CN" altLang="en-US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06E475-C6F8-4E75-9BA4-1068A75EFEB3}" type="slidenum">
              <a:rPr lang="zh-CN" altLang="en-US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CE714E-6822-4109-934F-50058035760A}" type="slidenum">
              <a:rPr lang="zh-CN" altLang="en-US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0285E7-F7CA-4123-AEEF-5BE1BE36D864}" type="slidenum">
              <a:rPr lang="zh-CN" altLang="en-US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F5F6E6-8920-4E98-BA7A-10B7BAF0CF2E}" type="slidenum">
              <a:rPr lang="zh-CN" altLang="en-US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56A1CE-EE16-4C7F-AD61-4F6CA1A744D5}" type="slidenum">
              <a:rPr lang="zh-CN" altLang="en-US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3B9663-5E62-4B1F-8F7E-7152267102B9}" type="slidenum">
              <a:rPr lang="zh-CN" altLang="en-US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6953F0-805F-478E-BE0C-B638FB6796DD}" type="slidenum">
              <a:rPr lang="zh-CN" altLang="en-US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D03792-FF62-470F-9EC0-2BE3BA482B27}" type="slidenum">
              <a:rPr lang="zh-CN" altLang="en-US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4BD62D-5C22-4BBD-AB53-99F8FC9C7E66}" type="slidenum">
              <a:rPr lang="zh-CN" altLang="en-US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ED7113-C684-4282-8193-69A34334F8D6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B21DAF-DACB-4CCF-92A2-A6CDE343CE88}" type="slidenum">
              <a:rPr lang="zh-CN" altLang="en-US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AA770B-FA2F-4174-B891-AD342BC870DD}" type="slidenum">
              <a:rPr lang="zh-CN" altLang="en-US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4E48EA-5BE9-4BA7-A173-46DDCA5120E8}" type="slidenum">
              <a:rPr lang="zh-CN" altLang="en-US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22DF2A-BBA4-423F-BFC7-DE6494C92E5A}" type="slidenum">
              <a:rPr lang="zh-CN" altLang="en-US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980CCF-9F6C-4C9D-AE63-CA9215E11DFF}" type="slidenum">
              <a:rPr lang="zh-CN" altLang="en-US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0B211E-2BCE-4556-AE6D-85A58D46E7EE}" type="slidenum">
              <a:rPr lang="zh-CN" altLang="en-US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48218C-A061-4B92-91BA-14E961217762}" type="slidenum">
              <a:rPr lang="zh-CN" altLang="en-US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C7F1D4-8C5A-4A95-BEA6-36A721F4AFE4}" type="slidenum">
              <a:rPr lang="zh-CN" altLang="en-US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857C4D-2E3E-48C0-B36C-BC8936808F8B}" type="slidenum">
              <a:rPr lang="zh-CN" altLang="en-US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2D2DD2-C38C-4AD8-9D69-C17AF106F157}" type="slidenum">
              <a:rPr lang="zh-CN" altLang="en-US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9C6486-D0B5-4CB6-9682-75906096EF90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AD3A44-7842-447A-8367-BF76DCA8E532}" type="slidenum">
              <a:rPr lang="zh-CN" altLang="en-US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3BCC00-6BA5-4E43-A3D0-B0DAABBE9DBF}" type="slidenum">
              <a:rPr lang="zh-CN" altLang="en-US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6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E5FF23-071F-4508-AFFE-8E23E28703EA}" type="slidenum">
              <a:rPr lang="zh-CN" altLang="en-US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1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C41668-F170-4241-B243-071E6056F023}" type="slidenum">
              <a:rPr lang="zh-CN" altLang="en-US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C25D26-A0D6-48F1-9294-4F2921EAFDF8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AE42C1-AA76-4B3A-9335-7556AC7CC3A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C87737-4D33-4A8C-9D40-1C5584703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>
          <a:xfrm>
            <a:off x="468313" y="1628775"/>
            <a:ext cx="8135937" cy="1514475"/>
          </a:xfrm>
        </p:spPr>
        <p:txBody>
          <a:bodyPr>
            <a:normAutofit/>
          </a:bodyPr>
          <a:lstStyle/>
          <a:p>
            <a:pPr algn="l"/>
            <a:r>
              <a:rPr lang="en-US" altLang="zh-CN" sz="3800" dirty="0" smtClean="0">
                <a:ea typeface="黑体" pitchFamily="49" charset="-122"/>
              </a:rPr>
              <a:t>JAVA Programming Language</a:t>
            </a:r>
            <a:br>
              <a:rPr lang="en-US" altLang="zh-CN" sz="3800" dirty="0" smtClean="0">
                <a:ea typeface="黑体" pitchFamily="49" charset="-122"/>
              </a:rPr>
            </a:br>
            <a:r>
              <a:rPr lang="en-US" altLang="zh-CN" sz="2800" dirty="0" smtClean="0">
                <a:ea typeface="黑体" pitchFamily="49" charset="-122"/>
              </a:rPr>
              <a:t>LESSON 14:</a:t>
            </a:r>
            <a:r>
              <a:rPr lang="en-US" altLang="zh-CN" sz="2400" dirty="0" smtClean="0">
                <a:ea typeface="黑体" pitchFamily="49" charset="-122"/>
              </a:rPr>
              <a:t>Strings, Characters and Regular Expressions</a:t>
            </a:r>
            <a:endParaRPr lang="zh-CN" altLang="en-US" sz="2400" dirty="0" smtClean="0">
              <a:ea typeface="黑体" pitchFamily="49" charset="-122"/>
            </a:endParaRPr>
          </a:p>
        </p:txBody>
      </p:sp>
      <p:sp>
        <p:nvSpPr>
          <p:cNvPr id="3075" name="副标题 4"/>
          <p:cNvSpPr>
            <a:spLocks noGrp="1"/>
          </p:cNvSpPr>
          <p:nvPr>
            <p:ph type="subTitle" idx="1"/>
          </p:nvPr>
        </p:nvSpPr>
        <p:spPr>
          <a:xfrm>
            <a:off x="1737360" y="3581400"/>
            <a:ext cx="7406640" cy="1752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>
                <a:ea typeface="黑体" pitchFamily="49" charset="-122"/>
              </a:rPr>
              <a:t>KANIMBA PATRICK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IPRC SOUTH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ICT Department</a:t>
            </a:r>
            <a:endParaRPr lang="en-US" altLang="zh-CN" sz="3200" dirty="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 composing</a:t>
            </a:r>
          </a:p>
        </p:txBody>
      </p:sp>
      <p:graphicFrame>
        <p:nvGraphicFramePr>
          <p:cNvPr id="578586" name="Group 26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148328"/>
        </p:xfrm>
        <a:graphic>
          <a:graphicData uri="http://schemas.openxmlformats.org/drawingml/2006/table">
            <a:tbl>
              <a:tblPr/>
              <a:tblGrid>
                <a:gridCol w="4116388"/>
                <a:gridCol w="411321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StringComposing1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str1 = "Hello ", str2 = "World!";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(str1 + 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(str1 + "World!");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(str1 + 5);</a:t>
                      </a:r>
                    </a:p>
                  </a:txBody>
                  <a:tcPr marL="92169" marR="921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System.out.println(str1 + 17.3);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System.out.println(str1 + 'D');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System.out.println(str1 + true);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StringComposing1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20BF-641C-431B-80F0-59929E3A01B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FF32-D450-471E-A1C3-99F13090E63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78587" name="Text Box 27"/>
          <p:cNvSpPr txBox="1">
            <a:spLocks noChangeArrowheads="1"/>
          </p:cNvSpPr>
          <p:nvPr/>
        </p:nvSpPr>
        <p:spPr bwMode="auto">
          <a:xfrm>
            <a:off x="4786313" y="3714750"/>
            <a:ext cx="30972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r>
              <a:rPr lang="en-US" altLang="zh-CN"/>
              <a:t>Hello World!</a:t>
            </a:r>
          </a:p>
          <a:p>
            <a:r>
              <a:rPr lang="en-US" altLang="zh-CN"/>
              <a:t>Hello 5</a:t>
            </a:r>
          </a:p>
          <a:p>
            <a:r>
              <a:rPr lang="en-US" altLang="zh-CN"/>
              <a:t>Hello 17.3</a:t>
            </a:r>
          </a:p>
          <a:p>
            <a:r>
              <a:rPr lang="en-US" altLang="zh-CN"/>
              <a:t>Hello D</a:t>
            </a:r>
          </a:p>
          <a:p>
            <a:r>
              <a:rPr lang="en-US" altLang="zh-CN"/>
              <a:t>Hello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581661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139184"/>
        </p:xfrm>
        <a:graphic>
          <a:graphicData uri="http://schemas.openxmlformats.org/drawingml/2006/table">
            <a:tbl>
              <a:tblPr/>
              <a:tblGrid>
                <a:gridCol w="4116388"/>
                <a:gridCol w="4113212"/>
              </a:tblGrid>
              <a:tr h="1957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StringComposing2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“ Hello 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 + 2 +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+ 1 + 2);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 + "" + 2 +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(true + false +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StringComposing2 */</a:t>
                      </a:r>
                    </a:p>
                  </a:txBody>
                  <a:tcPr marL="92169" marR="921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5D8A-4223-4064-893F-5F253C7BE18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7BA7-57FE-4313-BA49-C100A067ED9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81662" name="Text Box 30"/>
          <p:cNvSpPr txBox="1">
            <a:spLocks noChangeArrowheads="1"/>
          </p:cNvSpPr>
          <p:nvPr/>
        </p:nvSpPr>
        <p:spPr bwMode="auto">
          <a:xfrm>
            <a:off x="4859338" y="2022475"/>
            <a:ext cx="1800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 </a:t>
            </a:r>
          </a:p>
          <a:p>
            <a:r>
              <a:rPr lang="en-US" altLang="zh-CN"/>
              <a:t>3 Hello </a:t>
            </a:r>
          </a:p>
          <a:p>
            <a:r>
              <a:rPr lang="en-US" altLang="zh-CN"/>
              <a:t> Hello 12</a:t>
            </a:r>
          </a:p>
          <a:p>
            <a:r>
              <a:rPr lang="en-US" altLang="zh-CN"/>
              <a:t>12 Hello </a:t>
            </a:r>
          </a:p>
        </p:txBody>
      </p:sp>
      <p:sp>
        <p:nvSpPr>
          <p:cNvPr id="581663" name="Text Box 31"/>
          <p:cNvSpPr txBox="1">
            <a:spLocks noChangeArrowheads="1"/>
          </p:cNvSpPr>
          <p:nvPr/>
        </p:nvSpPr>
        <p:spPr bwMode="auto">
          <a:xfrm>
            <a:off x="4859338" y="3933825"/>
            <a:ext cx="33131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 (no comment): </a:t>
            </a:r>
          </a:p>
          <a:p>
            <a:r>
              <a:rPr lang="en-US" altLang="zh-CN"/>
              <a:t>java.lang.Error: Unresolved compilation problem: </a:t>
            </a:r>
          </a:p>
          <a:p>
            <a:r>
              <a:rPr lang="en-US" altLang="zh-CN"/>
              <a:t>The operator + is undefined for the argument type(s) boolean, boolean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62" grpId="0"/>
      <p:bldP spid="5816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745413" cy="647700"/>
          </a:xfrm>
        </p:spPr>
        <p:txBody>
          <a:bodyPr/>
          <a:lstStyle/>
          <a:p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String</a:t>
            </a:r>
            <a:r>
              <a:rPr lang="en-US" altLang="zh-CN" sz="2400" smtClean="0">
                <a:cs typeface="Times New Roman" pitchFamily="18" charset="0"/>
              </a:rPr>
              <a:t> Methods </a:t>
            </a:r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length</a:t>
            </a:r>
            <a:r>
              <a:rPr lang="en-US" altLang="zh-CN" sz="2400" smtClean="0">
                <a:cs typeface="Times New Roman" pitchFamily="18" charset="0"/>
              </a:rPr>
              <a:t>, </a:t>
            </a:r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charAt</a:t>
            </a:r>
            <a:r>
              <a:rPr lang="en-US" altLang="zh-CN" sz="2400" smtClean="0">
                <a:cs typeface="Times New Roman" pitchFamily="18" charset="0"/>
              </a:rPr>
              <a:t> and </a:t>
            </a:r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getChars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length</a:t>
            </a:r>
          </a:p>
          <a:p>
            <a:pPr lvl="1"/>
            <a:r>
              <a:rPr lang="en-US" altLang="zh-CN" smtClean="0"/>
              <a:t>Determine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length</a:t>
            </a:r>
          </a:p>
          <a:p>
            <a:pPr lvl="2"/>
            <a:r>
              <a:rPr lang="en-US" altLang="zh-CN" smtClean="0"/>
              <a:t>Like arrays,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s always “know” their size</a:t>
            </a:r>
          </a:p>
          <a:p>
            <a:pPr lvl="2"/>
            <a:r>
              <a:rPr lang="en-US" altLang="zh-CN" smtClean="0"/>
              <a:t>Unlike array,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s do not have length instance variable</a:t>
            </a:r>
          </a:p>
          <a:p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charAt</a:t>
            </a:r>
          </a:p>
          <a:p>
            <a:pPr lvl="1"/>
            <a:r>
              <a:rPr lang="en-US" altLang="zh-CN" smtClean="0"/>
              <a:t>Get character at specific location in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getChars</a:t>
            </a:r>
          </a:p>
          <a:p>
            <a:pPr lvl="1"/>
            <a:r>
              <a:rPr lang="en-US" altLang="zh-CN" smtClean="0"/>
              <a:t>Get entire set of characters in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18F-05A2-428F-8604-CE59ADF8E50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99A-1FD9-475D-B434-C05DAEB2210B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12775" y="5000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StringMiscellaneous.java</a:t>
            </a:r>
            <a:endParaRPr lang="zh-CN" altLang="en-US" sz="2400" smtClean="0"/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5823-7CAE-40DD-A292-7146F019E1F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688-8268-408F-BCC8-01261BFE0F9F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82563"/>
          <a:ext cx="8229600" cy="64617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StringMiscellaneous.java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This program demonstrates the length, charAt and getChars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methods of the String class.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StringMiscellaneous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 there"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charArray[]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length method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"\nLength of s1: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s1.length();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loop through characters in s1 and display reversed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"\nThe string reversed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s1.length() -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count--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s1.charAt( count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copy characters from string into charArray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s1.getChars(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charArray,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"\nThe character array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&lt; charArray.length; count++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charArray[ count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class character manipulation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StringMiscellaneous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86188" y="2571750"/>
            <a:ext cx="4357687" cy="646113"/>
            <a:chOff x="3168" y="3120"/>
            <a:chExt cx="2745" cy="407"/>
          </a:xfrm>
        </p:grpSpPr>
        <p:sp>
          <p:nvSpPr>
            <p:cNvPr id="15380" name="Text Box 5"/>
            <p:cNvSpPr txBox="1">
              <a:spLocks noChangeArrowheads="1"/>
            </p:cNvSpPr>
            <p:nvPr/>
          </p:nvSpPr>
          <p:spPr bwMode="auto">
            <a:xfrm>
              <a:off x="3840" y="3120"/>
              <a:ext cx="207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number of characters in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s1</a:t>
              </a:r>
            </a:p>
          </p:txBody>
        </p:sp>
        <p:sp>
          <p:nvSpPr>
            <p:cNvPr id="15381" name="Line 6"/>
            <p:cNvSpPr>
              <a:spLocks noChangeShapeType="1"/>
            </p:cNvSpPr>
            <p:nvPr/>
          </p:nvSpPr>
          <p:spPr bwMode="auto">
            <a:xfrm flipH="1">
              <a:off x="3168" y="3312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143375" y="3429000"/>
            <a:ext cx="4000500" cy="646113"/>
            <a:chOff x="3888" y="3691"/>
            <a:chExt cx="1681" cy="407"/>
          </a:xfrm>
        </p:grpSpPr>
        <p:sp>
          <p:nvSpPr>
            <p:cNvPr id="15378" name="Text Box 8"/>
            <p:cNvSpPr txBox="1">
              <a:spLocks noChangeArrowheads="1"/>
            </p:cNvSpPr>
            <p:nvPr/>
          </p:nvSpPr>
          <p:spPr bwMode="auto">
            <a:xfrm>
              <a:off x="4176" y="3691"/>
              <a:ext cx="139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Append </a:t>
              </a:r>
              <a:r>
                <a:rPr lang="en-US" altLang="zh-CN">
                  <a:latin typeface="Lucida Console" pitchFamily="49" charset="0"/>
                </a:rPr>
                <a:t>s1</a:t>
              </a:r>
              <a:r>
                <a:rPr lang="en-US" altLang="zh-CN">
                  <a:latin typeface="Times New Roman" pitchFamily="18" charset="0"/>
                </a:rPr>
                <a:t>’s characters in reverse order to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output</a:t>
              </a:r>
              <a:endParaRPr lang="en-US" altLang="zh-CN">
                <a:latin typeface="Courier New" pitchFamily="49" charset="0"/>
              </a:endParaRPr>
            </a:p>
          </p:txBody>
        </p:sp>
        <p:sp>
          <p:nvSpPr>
            <p:cNvPr id="15379" name="Line 9"/>
            <p:cNvSpPr>
              <a:spLocks noChangeShapeType="1"/>
            </p:cNvSpPr>
            <p:nvPr/>
          </p:nvSpPr>
          <p:spPr bwMode="auto">
            <a:xfrm flipH="1">
              <a:off x="3888" y="388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714750" y="4143375"/>
            <a:ext cx="4143375" cy="646113"/>
            <a:chOff x="3168" y="3120"/>
            <a:chExt cx="2500" cy="407"/>
          </a:xfrm>
        </p:grpSpPr>
        <p:sp>
          <p:nvSpPr>
            <p:cNvPr id="15376" name="Text Box 5"/>
            <p:cNvSpPr txBox="1">
              <a:spLocks noChangeArrowheads="1"/>
            </p:cNvSpPr>
            <p:nvPr/>
          </p:nvSpPr>
          <p:spPr bwMode="auto">
            <a:xfrm>
              <a:off x="3840" y="3120"/>
              <a:ext cx="182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Copy (some of) </a:t>
              </a:r>
              <a:r>
                <a:rPr lang="en-US" altLang="zh-CN">
                  <a:latin typeface="Lucida Console" pitchFamily="49" charset="0"/>
                </a:rPr>
                <a:t>s1</a:t>
              </a:r>
              <a:r>
                <a:rPr lang="en-US" altLang="zh-CN">
                  <a:latin typeface="Times New Roman" pitchFamily="18" charset="0"/>
                </a:rPr>
                <a:t>’s characters to </a:t>
              </a:r>
              <a:r>
                <a:rPr lang="en-US" altLang="zh-CN">
                  <a:latin typeface="Lucida Console" pitchFamily="49" charset="0"/>
                </a:rPr>
                <a:t>charArray</a:t>
              </a:r>
            </a:p>
          </p:txBody>
        </p:sp>
        <p:sp>
          <p:nvSpPr>
            <p:cNvPr id="15377" name="Line 6"/>
            <p:cNvSpPr>
              <a:spLocks noChangeShapeType="1"/>
            </p:cNvSpPr>
            <p:nvPr/>
          </p:nvSpPr>
          <p:spPr bwMode="auto">
            <a:xfrm flipH="1">
              <a:off x="3168" y="3312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7" name="Picture 7" descr="C:\Java5e\powerpoint\ch11\11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5072063"/>
            <a:ext cx="2819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Comparing Strings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Comparing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objects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equals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equalsIgnoreCase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compareTo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regionMatches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6FF8-D8A6-420A-BB54-EA5975C7DED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619E-A9E1-4769-ABFD-DCFB0B9FBE03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</a:t>
            </a:r>
          </a:p>
        </p:txBody>
      </p:sp>
      <p:graphicFrame>
        <p:nvGraphicFramePr>
          <p:cNvPr id="606286" name="Group 78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114801"/>
        </p:xfrm>
        <a:graphic>
          <a:graphicData uri="http://schemas.openxmlformats.org/drawingml/2006/table">
            <a:tbl>
              <a:tblPr/>
              <a:tblGrid>
                <a:gridCol w="4113213"/>
                <a:gridCol w="4116387"/>
              </a:tblGrid>
              <a:tr h="18430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StringComparing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str1 = "Hello", str2 = "Hello";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str3 = new String("Hello");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(str1.equals(str2));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(str1 == 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(str1.equals(str3));</a:t>
                      </a:r>
                    </a:p>
                  </a:txBody>
                  <a:tcPr marL="92169" marR="921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System.out.println(str1 == str3);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StringComparing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1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E0F4-D2DC-42EC-9979-0BC642ACCCE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3BCA-E4D1-450C-B2D6-2CD9F672D9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4857750" y="3500438"/>
            <a:ext cx="2808288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true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true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true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StringCompare.java</a:t>
            </a:r>
            <a:endParaRPr lang="zh-CN" altLang="en-US" sz="2400" smtClean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287-B0B7-4487-ADFA-FDEB07F7145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F3BD-89CF-41DB-BD72-FAC52A09F9A2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StringCompare.java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methods equals, equalsIgnoreCase, compareTo and regionMatches.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StringCompare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s1 is a copy of "hello"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"goodbye"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s3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"Happy Birthday"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s4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"happy birthday"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"\ns2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s2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"\ns3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s3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"\ns4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s4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for equality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s1.equals(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true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equals \"hello\"\n"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does not equal \"hello\"\n"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for equality with ==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s1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false; they are not the same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equals \"hello\"\n"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does not equal \"hello\"\n"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3188" y="3500438"/>
            <a:ext cx="5786437" cy="646112"/>
            <a:chOff x="2344" y="2823"/>
            <a:chExt cx="3205" cy="407"/>
          </a:xfrm>
        </p:grpSpPr>
        <p:sp>
          <p:nvSpPr>
            <p:cNvPr id="18448" name="Text Box 5"/>
            <p:cNvSpPr txBox="1">
              <a:spLocks noChangeArrowheads="1"/>
            </p:cNvSpPr>
            <p:nvPr/>
          </p:nvSpPr>
          <p:spPr bwMode="auto">
            <a:xfrm>
              <a:off x="3095" y="2823"/>
              <a:ext cx="245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equals</a:t>
              </a:r>
              <a:r>
                <a:rPr lang="en-US" altLang="zh-CN">
                  <a:latin typeface="Times New Roman" pitchFamily="18" charset="0"/>
                </a:rPr>
                <a:t> tests two objects for equality using </a:t>
              </a:r>
              <a:r>
                <a:rPr lang="en-US" altLang="zh-CN" i="1">
                  <a:latin typeface="Times New Roman" pitchFamily="18" charset="0"/>
                </a:rPr>
                <a:t>lexicographical comparison</a:t>
              </a:r>
              <a:endParaRPr lang="en-US" altLang="zh-CN" i="1">
                <a:latin typeface="Courier New" pitchFamily="49" charset="0"/>
              </a:endParaRPr>
            </a:p>
          </p:txBody>
        </p:sp>
        <p:sp>
          <p:nvSpPr>
            <p:cNvPr id="18449" name="Line 6"/>
            <p:cNvSpPr>
              <a:spLocks noChangeShapeType="1"/>
            </p:cNvSpPr>
            <p:nvPr/>
          </p:nvSpPr>
          <p:spPr bwMode="auto">
            <a:xfrm flipH="1">
              <a:off x="2344" y="3005"/>
              <a:ext cx="752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86125" y="5286375"/>
            <a:ext cx="5143500" cy="646113"/>
            <a:chOff x="2777" y="2913"/>
            <a:chExt cx="3095" cy="407"/>
          </a:xfrm>
        </p:grpSpPr>
        <p:sp>
          <p:nvSpPr>
            <p:cNvPr id="18446" name="Text Box 8"/>
            <p:cNvSpPr txBox="1">
              <a:spLocks noChangeArrowheads="1"/>
            </p:cNvSpPr>
            <p:nvPr/>
          </p:nvSpPr>
          <p:spPr bwMode="auto">
            <a:xfrm>
              <a:off x="3379" y="2913"/>
              <a:ext cx="249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Equality operator (</a:t>
              </a:r>
              <a:r>
                <a:rPr lang="en-US" altLang="zh-CN">
                  <a:latin typeface="Lucida Console" pitchFamily="49" charset="0"/>
                </a:rPr>
                <a:t>==</a:t>
              </a:r>
              <a:r>
                <a:rPr lang="en-US" altLang="zh-CN">
                  <a:latin typeface="Times New Roman" pitchFamily="18" charset="0"/>
                </a:rPr>
                <a:t>) tests if both references refer to same object in memory</a:t>
              </a:r>
              <a:endParaRPr lang="en-US" altLang="zh-CN" i="1">
                <a:latin typeface="Courier New" pitchFamily="49" charset="0"/>
              </a:endParaRPr>
            </a:p>
          </p:txBody>
        </p:sp>
        <p:sp>
          <p:nvSpPr>
            <p:cNvPr id="18447" name="Line 9"/>
            <p:cNvSpPr>
              <a:spLocks noChangeShapeType="1"/>
            </p:cNvSpPr>
            <p:nvPr/>
          </p:nvSpPr>
          <p:spPr bwMode="auto">
            <a:xfrm flipH="1" flipV="1">
              <a:off x="2777" y="3003"/>
              <a:ext cx="602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StringCompare.java</a:t>
            </a:r>
            <a:endParaRPr lang="zh-CN" altLang="en-US" sz="2400" smtClean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679-A0DD-44DD-9712-CC4C97D959D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556-F0DB-4B65-9472-9EB84442EAE6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54559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for equality (ignore case)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s3.equalsIgnoreCase( s4 )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true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"s3 equals s4\n"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"s3 does not equal s4\n"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compareTo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"\ns1.compareTo( s2 )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s1.compareTo( s2 )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"\ns2.compareTo( s1 )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s2.compareTo( s1 )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"\ns1.compareTo( s1 )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s1.compareTo( s1 )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"\ns3.compareTo( s4 )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s3.compareTo( s4 )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"\ns4.compareTo( s3 )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s4.compareTo( s3 )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regionMatches (case sensitive)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s3.regionMatches(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s4,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"First 5 characters of s3 and s4 match\n"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"First 5 characters of s3 and s4 do not match\n"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regionMatches (ignore case)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s3.regionMatches(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s4,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"First 5 characters of s3 and s4 match"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"First 5 characters of s3 and s4 do not match"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comparisons"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StringCompare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7563" y="1000125"/>
            <a:ext cx="4214812" cy="646113"/>
            <a:chOff x="2586" y="96"/>
            <a:chExt cx="1802" cy="407"/>
          </a:xfrm>
        </p:grpSpPr>
        <p:sp>
          <p:nvSpPr>
            <p:cNvPr id="19481" name="Text Box 5"/>
            <p:cNvSpPr txBox="1">
              <a:spLocks noChangeArrowheads="1"/>
            </p:cNvSpPr>
            <p:nvPr/>
          </p:nvSpPr>
          <p:spPr bwMode="auto">
            <a:xfrm>
              <a:off x="2976" y="96"/>
              <a:ext cx="1412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Test two objects for equality, but ignore case of letters in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s</a:t>
              </a:r>
              <a:endParaRPr lang="en-US" altLang="zh-CN">
                <a:latin typeface="Lucida Console" pitchFamily="49" charset="0"/>
              </a:endParaRPr>
            </a:p>
          </p:txBody>
        </p:sp>
        <p:sp>
          <p:nvSpPr>
            <p:cNvPr id="19482" name="Line 6"/>
            <p:cNvSpPr>
              <a:spLocks noChangeShapeType="1"/>
            </p:cNvSpPr>
            <p:nvPr/>
          </p:nvSpPr>
          <p:spPr bwMode="auto">
            <a:xfrm flipH="1">
              <a:off x="2586" y="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00563" y="1928813"/>
            <a:ext cx="3929062" cy="1066800"/>
            <a:chOff x="3360" y="1056"/>
            <a:chExt cx="2475" cy="672"/>
          </a:xfrm>
        </p:grpSpPr>
        <p:sp>
          <p:nvSpPr>
            <p:cNvPr id="19475" name="Line 8"/>
            <p:cNvSpPr>
              <a:spLocks noChangeShapeType="1"/>
            </p:cNvSpPr>
            <p:nvPr/>
          </p:nvSpPr>
          <p:spPr bwMode="auto">
            <a:xfrm flipH="1">
              <a:off x="3600" y="1248"/>
              <a:ext cx="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6" name="Line 9"/>
            <p:cNvSpPr>
              <a:spLocks noChangeShapeType="1"/>
            </p:cNvSpPr>
            <p:nvPr/>
          </p:nvSpPr>
          <p:spPr bwMode="auto">
            <a:xfrm flipH="1">
              <a:off x="3360" y="1248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7" name="Line 10"/>
            <p:cNvSpPr>
              <a:spLocks noChangeShapeType="1"/>
            </p:cNvSpPr>
            <p:nvPr/>
          </p:nvSpPr>
          <p:spPr bwMode="auto">
            <a:xfrm flipH="1">
              <a:off x="3360" y="124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 flipH="1">
              <a:off x="3360" y="124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9" name="Line 12"/>
            <p:cNvSpPr>
              <a:spLocks noChangeShapeType="1"/>
            </p:cNvSpPr>
            <p:nvPr/>
          </p:nvSpPr>
          <p:spPr bwMode="auto">
            <a:xfrm flipH="1">
              <a:off x="3360" y="1248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0" name="Text Box 13"/>
            <p:cNvSpPr txBox="1">
              <a:spLocks noChangeArrowheads="1"/>
            </p:cNvSpPr>
            <p:nvPr/>
          </p:nvSpPr>
          <p:spPr bwMode="auto">
            <a:xfrm>
              <a:off x="4011" y="1056"/>
              <a:ext cx="182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compareTo</a:t>
              </a:r>
              <a:r>
                <a:rPr lang="en-US" altLang="zh-CN">
                  <a:latin typeface="Times New Roman" pitchFamily="18" charset="0"/>
                </a:rPr>
                <a:t> compares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objects</a:t>
              </a:r>
              <a:endParaRPr lang="en-US" altLang="zh-CN">
                <a:latin typeface="Courier New" pitchFamily="49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43313" y="3071813"/>
            <a:ext cx="5000625" cy="1357312"/>
            <a:chOff x="2706" y="1824"/>
            <a:chExt cx="3150" cy="855"/>
          </a:xfrm>
        </p:grpSpPr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3984" y="1824"/>
              <a:ext cx="1872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regionMatches</a:t>
              </a:r>
              <a:r>
                <a:rPr lang="en-US" altLang="zh-CN">
                  <a:latin typeface="Times New Roman" pitchFamily="18" charset="0"/>
                </a:rPr>
                <a:t> compares portions of two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objects for equality</a:t>
              </a:r>
              <a:endParaRPr lang="en-US" altLang="zh-CN">
                <a:latin typeface="Courier New" pitchFamily="49" charset="0"/>
              </a:endParaRP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H="1">
              <a:off x="2751" y="2064"/>
              <a:ext cx="1233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 flipH="1">
              <a:off x="2706" y="2064"/>
              <a:ext cx="1278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0" name="Picture 4" descr="C:\Java5e\powerpoint\ch11\11_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0" y="2714625"/>
            <a:ext cx="30765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StringStartEnd.java</a:t>
            </a:r>
            <a:endParaRPr lang="zh-CN" altLang="en-US" sz="2400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430C-DBC9-4828-A4CE-C1F07CCBC1B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79E-A21A-45C4-83F8-2698CA36421A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StringStartEnd.java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methods startsWith and endsWith.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StringStartEnd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strings[] =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"started"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"starting"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"ended"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"ending"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method startsWith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&lt; strings.length; count++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strings[ count ].startsWith(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strings[ count ]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 starts with \"st\"\n"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method startsWith starting from position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2 of the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&lt; strings.length; count++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strings[ count ].startsWith(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"art"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strings[ count ]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 starts with \"art\" at position 2\n"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1938" y="3500438"/>
            <a:ext cx="4633912" cy="1847850"/>
            <a:chOff x="3204" y="2016"/>
            <a:chExt cx="2919" cy="1164"/>
          </a:xfrm>
        </p:grpSpPr>
        <p:sp>
          <p:nvSpPr>
            <p:cNvPr id="20493" name="Text Box 5"/>
            <p:cNvSpPr txBox="1">
              <a:spLocks noChangeArrowheads="1"/>
            </p:cNvSpPr>
            <p:nvPr/>
          </p:nvSpPr>
          <p:spPr bwMode="auto">
            <a:xfrm>
              <a:off x="3969" y="2286"/>
              <a:ext cx="2154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startsWith</a:t>
              </a:r>
              <a:r>
                <a:rPr lang="en-US" altLang="zh-CN">
                  <a:latin typeface="Times New Roman" pitchFamily="18" charset="0"/>
                </a:rPr>
                <a:t> determines if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starts with specified characters</a:t>
              </a:r>
              <a:endParaRPr lang="en-US" altLang="zh-CN">
                <a:latin typeface="Courier New" pitchFamily="49" charset="0"/>
              </a:endParaRPr>
            </a:p>
          </p:txBody>
        </p:sp>
        <p:sp>
          <p:nvSpPr>
            <p:cNvPr id="20494" name="Line 6"/>
            <p:cNvSpPr>
              <a:spLocks noChangeShapeType="1"/>
            </p:cNvSpPr>
            <p:nvPr/>
          </p:nvSpPr>
          <p:spPr bwMode="auto">
            <a:xfrm flipH="1" flipV="1">
              <a:off x="3204" y="2016"/>
              <a:ext cx="77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5" name="Line 7"/>
            <p:cNvSpPr>
              <a:spLocks noChangeShapeType="1"/>
            </p:cNvSpPr>
            <p:nvPr/>
          </p:nvSpPr>
          <p:spPr bwMode="auto">
            <a:xfrm flipH="1">
              <a:off x="3339" y="2556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StringStartEnd.java</a:t>
            </a:r>
            <a:endParaRPr lang="zh-CN" altLang="en-US" sz="2400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07C-4AE6-4C5C-9806-3B7AB1C8991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CEE-F067-4C59-BCEB-23797248E023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method endsWith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&lt; strings.length; count++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strings[ count ].endsWith(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strings[ count ]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 ends with \"ed\"\n"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Class Comparisons"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StringStartEnd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29063" y="2643188"/>
            <a:ext cx="4572000" cy="1450975"/>
            <a:chOff x="3120" y="405"/>
            <a:chExt cx="2880" cy="914"/>
          </a:xfrm>
        </p:grpSpPr>
        <p:sp>
          <p:nvSpPr>
            <p:cNvPr id="21518" name="Text Box 5"/>
            <p:cNvSpPr txBox="1">
              <a:spLocks noChangeArrowheads="1"/>
            </p:cNvSpPr>
            <p:nvPr/>
          </p:nvSpPr>
          <p:spPr bwMode="auto">
            <a:xfrm>
              <a:off x="3555" y="912"/>
              <a:ext cx="244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endsWith</a:t>
              </a:r>
              <a:r>
                <a:rPr lang="en-US" altLang="zh-CN">
                  <a:latin typeface="Times New Roman" pitchFamily="18" charset="0"/>
                </a:rPr>
                <a:t> determines if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ends with specified characters</a:t>
              </a:r>
              <a:endParaRPr lang="en-US" altLang="zh-CN">
                <a:latin typeface="Courier New" pitchFamily="49" charset="0"/>
              </a:endParaRPr>
            </a:p>
          </p:txBody>
        </p:sp>
        <p:sp>
          <p:nvSpPr>
            <p:cNvPr id="21519" name="Line 6"/>
            <p:cNvSpPr>
              <a:spLocks noChangeShapeType="1"/>
            </p:cNvSpPr>
            <p:nvPr/>
          </p:nvSpPr>
          <p:spPr bwMode="auto">
            <a:xfrm flipH="1" flipV="1">
              <a:off x="3120" y="405"/>
              <a:ext cx="435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4" name="Picture 7" descr="C:\Java5e\powerpoint\ch11\11_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4286250"/>
            <a:ext cx="2819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String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FD61-3E4D-43D7-B99F-52AFF4CDBCE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7D0D-A8A0-429F-9F99-AD58503364C4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459663" cy="647700"/>
          </a:xfrm>
        </p:spPr>
        <p:txBody>
          <a:bodyPr/>
          <a:lstStyle/>
          <a:p>
            <a:r>
              <a:rPr lang="en-US" altLang="zh-CN" sz="2400" smtClean="0"/>
              <a:t>Locating Characters and Substrings in Strings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Search for characters in </a:t>
            </a:r>
            <a:r>
              <a:rPr lang="en-US" altLang="zh-CN" smtClean="0">
                <a:latin typeface="Lucida Console" pitchFamily="49" charset="0"/>
              </a:rPr>
              <a:t>String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indexOf</a:t>
            </a:r>
          </a:p>
          <a:p>
            <a:pPr lvl="2"/>
            <a:r>
              <a:rPr lang="en-US" altLang="zh-CN" smtClean="0"/>
              <a:t>Returns the index within this string of the first occurrence of the specified character</a:t>
            </a:r>
            <a:endParaRPr lang="en-US" altLang="zh-CN" smtClean="0">
              <a:latin typeface="Lucida Console" pitchFamily="49" charset="0"/>
            </a:endParaRP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lastIndexOf</a:t>
            </a:r>
          </a:p>
          <a:p>
            <a:pPr lvl="2"/>
            <a:r>
              <a:rPr lang="en-US" altLang="zh-CN" smtClean="0"/>
              <a:t>Returns the index within this string of the last occurrence of the specified character</a:t>
            </a:r>
            <a:endParaRPr lang="en-US" altLang="zh-CN" smtClean="0">
              <a:latin typeface="Lucida Console" pitchFamily="49" charset="0"/>
            </a:endParaRP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6779-0F6B-43C9-806B-921109D9DCF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D08D-74F6-4C46-ADF2-186DFAB67DC9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StringIndexMethods.java</a:t>
            </a:r>
            <a:endParaRPr lang="zh-CN" altLang="en-US" sz="2400" smtClean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4F7E-8035-446C-95DB-C1DD0C10B16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ACD5-3350-44B1-9BB8-149965E2A238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StringIndexMethods.java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searching methods indexOf and lastIndexOf.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StringIndexMethods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letters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"abcdefghijklmabcdefghijklm"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indexOf to locate a character in a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"'c'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letters.indexOf(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'c'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"\n'a'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letters.indexOf(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"\n'$'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letters.indexOf(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'$'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lastIndexOf to find a character in a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"\n\nLast 'c'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letters.lastIndexOf(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'c'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"\nLast 'a'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letters.lastIndexOf(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"\nLast '$'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letters.lastIndexOf(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'$'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3438" y="2857500"/>
            <a:ext cx="3937000" cy="923925"/>
            <a:chOff x="3168" y="1488"/>
            <a:chExt cx="2480" cy="582"/>
          </a:xfrm>
        </p:grpSpPr>
        <p:sp>
          <p:nvSpPr>
            <p:cNvPr id="23570" name="Text Box 5"/>
            <p:cNvSpPr txBox="1">
              <a:spLocks noChangeArrowheads="1"/>
            </p:cNvSpPr>
            <p:nvPr/>
          </p:nvSpPr>
          <p:spPr bwMode="auto">
            <a:xfrm>
              <a:off x="3648" y="1488"/>
              <a:ext cx="200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indexOf</a:t>
              </a:r>
              <a:r>
                <a:rPr lang="en-US" altLang="zh-CN">
                  <a:latin typeface="Times New Roman" pitchFamily="18" charset="0"/>
                </a:rPr>
                <a:t> finds first occurrence of character in </a:t>
              </a:r>
              <a:r>
                <a:rPr lang="en-US" altLang="zh-CN">
                  <a:latin typeface="Lucida Console" pitchFamily="49" charset="0"/>
                </a:rPr>
                <a:t>String</a:t>
              </a:r>
            </a:p>
          </p:txBody>
        </p:sp>
        <p:sp>
          <p:nvSpPr>
            <p:cNvPr id="23571" name="Line 6"/>
            <p:cNvSpPr>
              <a:spLocks noChangeShapeType="1"/>
            </p:cNvSpPr>
            <p:nvPr/>
          </p:nvSpPr>
          <p:spPr bwMode="auto">
            <a:xfrm flipH="1">
              <a:off x="3168" y="1680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72" name="Line 7"/>
            <p:cNvSpPr>
              <a:spLocks noChangeShapeType="1"/>
            </p:cNvSpPr>
            <p:nvPr/>
          </p:nvSpPr>
          <p:spPr bwMode="auto">
            <a:xfrm flipH="1" flipV="1">
              <a:off x="3213" y="1651"/>
              <a:ext cx="43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73" name="Line 8"/>
            <p:cNvSpPr>
              <a:spLocks noChangeShapeType="1"/>
            </p:cNvSpPr>
            <p:nvPr/>
          </p:nvSpPr>
          <p:spPr bwMode="auto">
            <a:xfrm flipH="1">
              <a:off x="3168" y="168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71875" y="4357688"/>
            <a:ext cx="4643438" cy="1071562"/>
            <a:chOff x="2991" y="2694"/>
            <a:chExt cx="2925" cy="675"/>
          </a:xfrm>
        </p:grpSpPr>
        <p:sp>
          <p:nvSpPr>
            <p:cNvPr id="23566" name="Text Box 10"/>
            <p:cNvSpPr txBox="1">
              <a:spLocks noChangeArrowheads="1"/>
            </p:cNvSpPr>
            <p:nvPr/>
          </p:nvSpPr>
          <p:spPr bwMode="auto">
            <a:xfrm>
              <a:off x="3587" y="2784"/>
              <a:ext cx="232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lastIndexOf</a:t>
              </a:r>
              <a:r>
                <a:rPr lang="en-US" altLang="zh-CN">
                  <a:latin typeface="Times New Roman" pitchFamily="18" charset="0"/>
                </a:rPr>
                <a:t> finds last occurrence of character in </a:t>
              </a:r>
              <a:r>
                <a:rPr lang="en-US" altLang="zh-CN">
                  <a:latin typeface="Lucida Console" pitchFamily="49" charset="0"/>
                </a:rPr>
                <a:t>String</a:t>
              </a:r>
            </a:p>
          </p:txBody>
        </p:sp>
        <p:sp>
          <p:nvSpPr>
            <p:cNvPr id="23567" name="Line 11"/>
            <p:cNvSpPr>
              <a:spLocks noChangeShapeType="1"/>
            </p:cNvSpPr>
            <p:nvPr/>
          </p:nvSpPr>
          <p:spPr bwMode="auto">
            <a:xfrm flipH="1">
              <a:off x="3036" y="2976"/>
              <a:ext cx="551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68" name="Line 12"/>
            <p:cNvSpPr>
              <a:spLocks noChangeShapeType="1"/>
            </p:cNvSpPr>
            <p:nvPr/>
          </p:nvSpPr>
          <p:spPr bwMode="auto">
            <a:xfrm flipH="1" flipV="1">
              <a:off x="3126" y="2694"/>
              <a:ext cx="461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69" name="Line 13"/>
            <p:cNvSpPr>
              <a:spLocks noChangeShapeType="1"/>
            </p:cNvSpPr>
            <p:nvPr/>
          </p:nvSpPr>
          <p:spPr bwMode="auto">
            <a:xfrm flipH="1">
              <a:off x="2991" y="2976"/>
              <a:ext cx="596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StringIndexMethods.java</a:t>
            </a:r>
            <a:endParaRPr lang="zh-CN" altLang="en-US" sz="2400" smtClean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FA4-5120-4DC0-8D19-F6FF069ABE5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703-49B8-4636-9743-5E3EFE013850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indexOf to locate a substring in a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"\n\n\"def\"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"def"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"\n\"def\"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"def"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"\n\"hello\"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lastIndexOf to find a substring in a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"\n\nLast \"def\"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letters.lastIndexOf(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"def"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"\nLast \"def\"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letters.lastIndexOf(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"def"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"\nLast \"hello\" is located at index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letters.lastIndexOf(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searching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StringIndexMethods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0438" y="1643063"/>
            <a:ext cx="5091112" cy="3124200"/>
            <a:chOff x="2400" y="528"/>
            <a:chExt cx="3207" cy="1968"/>
          </a:xfrm>
        </p:grpSpPr>
        <p:sp>
          <p:nvSpPr>
            <p:cNvPr id="24590" name="Text Box 5"/>
            <p:cNvSpPr txBox="1">
              <a:spLocks noChangeArrowheads="1"/>
            </p:cNvSpPr>
            <p:nvPr/>
          </p:nvSpPr>
          <p:spPr bwMode="auto">
            <a:xfrm>
              <a:off x="3936" y="1152"/>
              <a:ext cx="1671" cy="7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Methods </a:t>
              </a:r>
              <a:r>
                <a:rPr lang="en-US" altLang="zh-CN">
                  <a:latin typeface="Lucida Console" pitchFamily="49" charset="0"/>
                </a:rPr>
                <a:t>indexOf</a:t>
              </a:r>
              <a:r>
                <a:rPr lang="en-US" altLang="zh-CN">
                  <a:latin typeface="Times New Roman" pitchFamily="18" charset="0"/>
                </a:rPr>
                <a:t> and </a:t>
              </a:r>
              <a:r>
                <a:rPr lang="en-US" altLang="zh-CN">
                  <a:latin typeface="Lucida Console" pitchFamily="49" charset="0"/>
                </a:rPr>
                <a:t>lastIndexOf</a:t>
              </a:r>
              <a:r>
                <a:rPr lang="en-US" altLang="zh-CN">
                  <a:latin typeface="Times New Roman" pitchFamily="18" charset="0"/>
                </a:rPr>
                <a:t> can also find occurrences of substrings</a:t>
              </a:r>
              <a:endParaRPr lang="en-US" altLang="zh-CN">
                <a:latin typeface="Courier New" pitchFamily="49" charset="0"/>
              </a:endParaRPr>
            </a:p>
          </p:txBody>
        </p:sp>
        <p:sp>
          <p:nvSpPr>
            <p:cNvPr id="24591" name="Line 6"/>
            <p:cNvSpPr>
              <a:spLocks noChangeShapeType="1"/>
            </p:cNvSpPr>
            <p:nvPr/>
          </p:nvSpPr>
          <p:spPr bwMode="auto">
            <a:xfrm flipH="1" flipV="1">
              <a:off x="2448" y="864"/>
              <a:ext cx="1497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2" name="Line 7"/>
            <p:cNvSpPr>
              <a:spLocks noChangeShapeType="1"/>
            </p:cNvSpPr>
            <p:nvPr/>
          </p:nvSpPr>
          <p:spPr bwMode="auto">
            <a:xfrm flipH="1" flipV="1">
              <a:off x="2400" y="528"/>
              <a:ext cx="1545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3" name="Line 8"/>
            <p:cNvSpPr>
              <a:spLocks noChangeShapeType="1"/>
            </p:cNvSpPr>
            <p:nvPr/>
          </p:nvSpPr>
          <p:spPr bwMode="auto">
            <a:xfrm flipH="1" flipV="1">
              <a:off x="2448" y="1248"/>
              <a:ext cx="149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4" name="Line 9"/>
            <p:cNvSpPr>
              <a:spLocks noChangeShapeType="1"/>
            </p:cNvSpPr>
            <p:nvPr/>
          </p:nvSpPr>
          <p:spPr bwMode="auto">
            <a:xfrm flipH="1">
              <a:off x="2496" y="1440"/>
              <a:ext cx="14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5" name="Line 10"/>
            <p:cNvSpPr>
              <a:spLocks noChangeShapeType="1"/>
            </p:cNvSpPr>
            <p:nvPr/>
          </p:nvSpPr>
          <p:spPr bwMode="auto">
            <a:xfrm flipH="1">
              <a:off x="2544" y="1440"/>
              <a:ext cx="13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96" name="Line 11"/>
            <p:cNvSpPr>
              <a:spLocks noChangeShapeType="1"/>
            </p:cNvSpPr>
            <p:nvPr/>
          </p:nvSpPr>
          <p:spPr bwMode="auto">
            <a:xfrm flipH="1">
              <a:off x="2496" y="1440"/>
              <a:ext cx="144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29" name="Picture 3" descr="C:\Java5e\powerpoint\ch11\11_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2571750"/>
            <a:ext cx="2552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75"/>
            <a:ext cx="7245350" cy="6477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Extracting Substrings from Strings</a:t>
            </a:r>
            <a:endParaRPr lang="en-US" altLang="zh-CN" smtClean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Create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s from other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s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substring</a:t>
            </a:r>
          </a:p>
          <a:p>
            <a:pPr lvl="2"/>
            <a:r>
              <a:rPr lang="en-US" altLang="zh-CN" smtClean="0"/>
              <a:t>Returns a new string that is a substring of this string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14BC-AF63-4DEC-90E7-FBDA10378BD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FCA5-2E34-44A7-A656-FE2B21A2F1C7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SubString.java</a:t>
            </a:r>
            <a:endParaRPr lang="zh-CN" altLang="en-US" sz="2400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CC7-A975-4825-94CC-DACEB7D0C19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C709-7C43-49DC-8905-5F0EA6AF6E00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SubString.java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class substring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SubString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letters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"abcdefghijklmabcdefghijklm"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substring 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"Substring from index 20 to end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letters.substring(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"Substring from index 3 up to 6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letters.substring(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substring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SubString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4" descr="C:\Java5e\powerpoint\ch11\11_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4643438"/>
            <a:ext cx="29432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71875" y="2286000"/>
            <a:ext cx="5072063" cy="646113"/>
            <a:chOff x="3264" y="1680"/>
            <a:chExt cx="3195" cy="407"/>
          </a:xfrm>
        </p:grpSpPr>
        <p:sp>
          <p:nvSpPr>
            <p:cNvPr id="26641" name="Text Box 6"/>
            <p:cNvSpPr txBox="1">
              <a:spLocks noChangeArrowheads="1"/>
            </p:cNvSpPr>
            <p:nvPr/>
          </p:nvSpPr>
          <p:spPr bwMode="auto">
            <a:xfrm>
              <a:off x="4176" y="1680"/>
              <a:ext cx="228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Beginning at index </a:t>
              </a:r>
              <a:r>
                <a:rPr lang="en-US" altLang="zh-CN">
                  <a:latin typeface="Lucida Console" pitchFamily="49" charset="0"/>
                </a:rPr>
                <a:t>20</a:t>
              </a:r>
              <a:r>
                <a:rPr lang="en-US" altLang="zh-CN">
                  <a:latin typeface="Times New Roman" pitchFamily="18" charset="0"/>
                </a:rPr>
                <a:t>, extract characters from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letters</a:t>
              </a:r>
            </a:p>
          </p:txBody>
        </p:sp>
        <p:sp>
          <p:nvSpPr>
            <p:cNvPr id="26642" name="Line 7"/>
            <p:cNvSpPr>
              <a:spLocks noChangeShapeType="1"/>
            </p:cNvSpPr>
            <p:nvPr/>
          </p:nvSpPr>
          <p:spPr bwMode="auto">
            <a:xfrm flipH="1">
              <a:off x="3264" y="1968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43375" y="3571875"/>
            <a:ext cx="4357688" cy="590550"/>
            <a:chOff x="3264" y="2352"/>
            <a:chExt cx="2448" cy="372"/>
          </a:xfrm>
        </p:grpSpPr>
        <p:sp>
          <p:nvSpPr>
            <p:cNvPr id="26639" name="Line 9"/>
            <p:cNvSpPr>
              <a:spLocks noChangeShapeType="1"/>
            </p:cNvSpPr>
            <p:nvPr/>
          </p:nvSpPr>
          <p:spPr bwMode="auto">
            <a:xfrm flipH="1" flipV="1">
              <a:off x="3264" y="2448"/>
              <a:ext cx="6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0" name="Text Box 10"/>
            <p:cNvSpPr txBox="1">
              <a:spLocks noChangeArrowheads="1"/>
            </p:cNvSpPr>
            <p:nvPr/>
          </p:nvSpPr>
          <p:spPr bwMode="auto">
            <a:xfrm>
              <a:off x="3936" y="2352"/>
              <a:ext cx="1776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Extract characters from index </a:t>
              </a:r>
              <a:r>
                <a:rPr lang="en-US" altLang="zh-CN">
                  <a:latin typeface="Courier New" pitchFamily="49" charset="0"/>
                </a:rPr>
                <a:t>3</a:t>
              </a:r>
              <a:r>
                <a:rPr lang="en-US" altLang="zh-CN">
                  <a:latin typeface="Times New Roman" pitchFamily="18" charset="0"/>
                </a:rPr>
                <a:t> to </a:t>
              </a:r>
              <a:r>
                <a:rPr lang="en-US" altLang="zh-CN">
                  <a:latin typeface="Courier New" pitchFamily="49" charset="0"/>
                </a:rPr>
                <a:t>6</a:t>
              </a:r>
              <a:r>
                <a:rPr lang="en-US" altLang="zh-CN">
                  <a:latin typeface="Times New Roman" pitchFamily="18" charset="0"/>
                </a:rPr>
                <a:t> from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letters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Concatenating Strings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concat</a:t>
            </a:r>
          </a:p>
          <a:p>
            <a:pPr lvl="1"/>
            <a:r>
              <a:rPr lang="en-US" altLang="zh-CN" smtClean="0"/>
              <a:t>Concatenate two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objects</a:t>
            </a:r>
          </a:p>
          <a:p>
            <a:pPr lvl="2"/>
            <a:r>
              <a:rPr lang="en-US" altLang="zh-CN" smtClean="0"/>
              <a:t>Concatenates the specified string to the end of this string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8F41-87E6-415B-92D2-7AB538C2664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E55F-20D6-47A1-B1E2-7F3176DF5974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StringConcatenation.java</a:t>
            </a:r>
            <a:endParaRPr lang="zh-CN" altLang="en-US" sz="2400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2EC1-CAFF-41DB-B20C-882B95C6AF0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C9EA-E124-411B-B0C0-0EFE4B536B74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StringConcatenation.java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concat method.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StringConcatenation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"Happy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"Birthday"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"\ns2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"\n\nResult of s1.concat( s2 )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s1.concat( s2 );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"\ns1 after concatenation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method concat"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StringConcatenation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00500" y="2357438"/>
            <a:ext cx="2743200" cy="990600"/>
            <a:chOff x="3216" y="1200"/>
            <a:chExt cx="1728" cy="624"/>
          </a:xfrm>
        </p:grpSpPr>
        <p:sp>
          <p:nvSpPr>
            <p:cNvPr id="28689" name="Text Box 5"/>
            <p:cNvSpPr txBox="1">
              <a:spLocks noChangeArrowheads="1"/>
            </p:cNvSpPr>
            <p:nvPr/>
          </p:nvSpPr>
          <p:spPr bwMode="auto">
            <a:xfrm>
              <a:off x="3504" y="1200"/>
              <a:ext cx="144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Concatenate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s2</a:t>
              </a:r>
              <a:r>
                <a:rPr lang="en-US" altLang="zh-CN">
                  <a:latin typeface="Times New Roman" pitchFamily="18" charset="0"/>
                </a:rPr>
                <a:t> to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s1</a:t>
              </a:r>
              <a:r>
                <a:rPr lang="en-US" altLang="zh-CN">
                  <a:latin typeface="Times New Roman" pitchFamily="18" charset="0"/>
                </a:rPr>
                <a:t> </a:t>
              </a:r>
              <a:endParaRPr lang="en-US" altLang="zh-CN">
                <a:latin typeface="Courier New" pitchFamily="49" charset="0"/>
              </a:endParaRPr>
            </a:p>
          </p:txBody>
        </p:sp>
        <p:sp>
          <p:nvSpPr>
            <p:cNvPr id="28690" name="Line 6"/>
            <p:cNvSpPr>
              <a:spLocks noChangeShapeType="1"/>
            </p:cNvSpPr>
            <p:nvPr/>
          </p:nvSpPr>
          <p:spPr bwMode="auto">
            <a:xfrm flipH="1">
              <a:off x="3216" y="139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57625" y="3500438"/>
            <a:ext cx="4500563" cy="590550"/>
            <a:chOff x="3120" y="2640"/>
            <a:chExt cx="2304" cy="372"/>
          </a:xfrm>
        </p:grpSpPr>
        <p:sp>
          <p:nvSpPr>
            <p:cNvPr id="28687" name="Text Box 8"/>
            <p:cNvSpPr txBox="1">
              <a:spLocks noChangeArrowheads="1"/>
            </p:cNvSpPr>
            <p:nvPr/>
          </p:nvSpPr>
          <p:spPr bwMode="auto">
            <a:xfrm>
              <a:off x="3648" y="2640"/>
              <a:ext cx="1776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However,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s1</a:t>
              </a:r>
              <a:r>
                <a:rPr lang="en-US" altLang="zh-CN">
                  <a:latin typeface="Times New Roman" pitchFamily="18" charset="0"/>
                </a:rPr>
                <a:t> is not modified by method </a:t>
              </a:r>
              <a:r>
                <a:rPr lang="en-US" altLang="zh-CN">
                  <a:latin typeface="Lucida Console" pitchFamily="49" charset="0"/>
                </a:rPr>
                <a:t>concat</a:t>
              </a:r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 flipH="1" flipV="1">
              <a:off x="3120" y="268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24" name="Picture 10" descr="C:\Java5e\powerpoint\ch11\11_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4429125"/>
            <a:ext cx="29337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cs typeface="Times New Roman" pitchFamily="18" charset="0"/>
              </a:rPr>
              <a:t>Miscellaneous </a:t>
            </a:r>
            <a:r>
              <a:rPr lang="en-US" altLang="zh-CN" b="0" dirty="0" smtClean="0">
                <a:latin typeface="Lucida Console" pitchFamily="49" charset="0"/>
                <a:cs typeface="Times New Roman" pitchFamily="18" charset="0"/>
              </a:rPr>
              <a:t>String</a:t>
            </a:r>
            <a:r>
              <a:rPr lang="en-US" altLang="zh-CN" dirty="0" smtClean="0">
                <a:cs typeface="Times New Roman" pitchFamily="18" charset="0"/>
              </a:rPr>
              <a:t>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Miscellaneous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methods</a:t>
            </a:r>
          </a:p>
          <a:p>
            <a:pPr lvl="1"/>
            <a:r>
              <a:rPr lang="en-US" altLang="zh-CN" smtClean="0"/>
              <a:t>Return modified copies of </a:t>
            </a:r>
            <a:r>
              <a:rPr lang="en-US" altLang="zh-CN" smtClean="0">
                <a:latin typeface="Lucida Console" pitchFamily="49" charset="0"/>
              </a:rPr>
              <a:t>String</a:t>
            </a:r>
          </a:p>
          <a:p>
            <a:pPr lvl="1"/>
            <a:r>
              <a:rPr lang="en-US" altLang="zh-CN" smtClean="0"/>
              <a:t>Return character array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E9AA-FACA-4922-B67B-74767C432AA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552-183E-4DDB-8D03-47C8E1F4BF9E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StringMiscellaneous2.java</a:t>
            </a:r>
            <a:endParaRPr lang="zh-CN" altLang="en-US" sz="2400" smtClean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121-3208-408A-BA43-779CEDF8A23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EB9D-613B-4991-B1F0-0A761BFBED2B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StringMiscellaneous2.java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methods replace, toLowerCase, toUpperCase, trim and toCharArray.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StringMiscellaneous2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"GOODBYE"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s3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 spaces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"\ns2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s2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"\ns3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method replace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"\n\nReplace 'l' with 'L' in s1: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s1.replace(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'l'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'L'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toLowerCase and toUpperCase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"\n\ns1.toUpperCase()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s1.toUpperCase()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"\ns2.toLowerCase()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s2.toLowerCase();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trim method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"\n\ns3 after trim = 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s3.trim()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86188" y="3143250"/>
            <a:ext cx="4929187" cy="1214438"/>
            <a:chOff x="3147" y="1632"/>
            <a:chExt cx="3105" cy="765"/>
          </a:xfrm>
        </p:grpSpPr>
        <p:sp>
          <p:nvSpPr>
            <p:cNvPr id="30742" name="Line 5"/>
            <p:cNvSpPr>
              <a:spLocks noChangeShapeType="1"/>
            </p:cNvSpPr>
            <p:nvPr/>
          </p:nvSpPr>
          <p:spPr bwMode="auto">
            <a:xfrm flipH="1">
              <a:off x="3147" y="1902"/>
              <a:ext cx="81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43" name="Text Box 6"/>
            <p:cNvSpPr txBox="1">
              <a:spLocks noChangeArrowheads="1"/>
            </p:cNvSpPr>
            <p:nvPr/>
          </p:nvSpPr>
          <p:spPr bwMode="auto">
            <a:xfrm>
              <a:off x="3957" y="1632"/>
              <a:ext cx="2295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toUpperCase</a:t>
              </a:r>
              <a:r>
                <a:rPr lang="en-US" altLang="zh-CN">
                  <a:latin typeface="Times New Roman" pitchFamily="18" charset="0"/>
                </a:rPr>
                <a:t> to return </a:t>
              </a:r>
              <a:r>
                <a:rPr lang="en-US" altLang="zh-CN">
                  <a:latin typeface="Lucida Console" pitchFamily="49" charset="0"/>
                </a:rPr>
                <a:t>s1</a:t>
              </a:r>
              <a:r>
                <a:rPr lang="en-US" altLang="zh-CN">
                  <a:latin typeface="Times New Roman" pitchFamily="18" charset="0"/>
                </a:rPr>
                <a:t> copy in which every character is uppercase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71875" y="5286375"/>
            <a:ext cx="5143500" cy="646113"/>
            <a:chOff x="3258" y="3216"/>
            <a:chExt cx="3240" cy="407"/>
          </a:xfrm>
        </p:grpSpPr>
        <p:sp>
          <p:nvSpPr>
            <p:cNvPr id="30740" name="Text Box 8"/>
            <p:cNvSpPr txBox="1">
              <a:spLocks noChangeArrowheads="1"/>
            </p:cNvSpPr>
            <p:nvPr/>
          </p:nvSpPr>
          <p:spPr bwMode="auto">
            <a:xfrm>
              <a:off x="4176" y="3216"/>
              <a:ext cx="2322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trim</a:t>
              </a:r>
              <a:r>
                <a:rPr lang="en-US" altLang="zh-CN">
                  <a:latin typeface="Times New Roman" pitchFamily="18" charset="0"/>
                </a:rPr>
                <a:t> to return </a:t>
              </a:r>
              <a:r>
                <a:rPr lang="en-US" altLang="zh-CN">
                  <a:latin typeface="Lucida Console" pitchFamily="49" charset="0"/>
                </a:rPr>
                <a:t>s3</a:t>
              </a:r>
              <a:r>
                <a:rPr lang="en-US" altLang="zh-CN">
                  <a:latin typeface="Times New Roman" pitchFamily="18" charset="0"/>
                </a:rPr>
                <a:t> copy in which whitespace is eliminated</a:t>
              </a:r>
            </a:p>
          </p:txBody>
        </p:sp>
        <p:sp>
          <p:nvSpPr>
            <p:cNvPr id="30741" name="Line 9"/>
            <p:cNvSpPr>
              <a:spLocks noChangeShapeType="1"/>
            </p:cNvSpPr>
            <p:nvPr/>
          </p:nvSpPr>
          <p:spPr bwMode="auto">
            <a:xfrm flipH="1" flipV="1">
              <a:off x="3258" y="3261"/>
              <a:ext cx="918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857625" y="4214813"/>
            <a:ext cx="4857750" cy="923925"/>
            <a:chOff x="3093" y="2640"/>
            <a:chExt cx="3060" cy="582"/>
          </a:xfrm>
        </p:grpSpPr>
        <p:sp>
          <p:nvSpPr>
            <p:cNvPr id="30738" name="Text Box 11"/>
            <p:cNvSpPr txBox="1">
              <a:spLocks noChangeArrowheads="1"/>
            </p:cNvSpPr>
            <p:nvPr/>
          </p:nvSpPr>
          <p:spPr bwMode="auto">
            <a:xfrm>
              <a:off x="3840" y="2640"/>
              <a:ext cx="2313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toLowerCase</a:t>
              </a:r>
              <a:r>
                <a:rPr lang="en-US" altLang="zh-CN">
                  <a:latin typeface="Times New Roman" pitchFamily="18" charset="0"/>
                </a:rPr>
                <a:t> to return </a:t>
              </a:r>
              <a:r>
                <a:rPr lang="en-US" altLang="zh-CN">
                  <a:latin typeface="Lucida Console" pitchFamily="49" charset="0"/>
                </a:rPr>
                <a:t>s2</a:t>
              </a:r>
              <a:r>
                <a:rPr lang="en-US" altLang="zh-CN">
                  <a:latin typeface="Times New Roman" pitchFamily="18" charset="0"/>
                </a:rPr>
                <a:t> copy in which every character is uppercase</a:t>
              </a:r>
            </a:p>
          </p:txBody>
        </p:sp>
        <p:sp>
          <p:nvSpPr>
            <p:cNvPr id="30739" name="Line 12"/>
            <p:cNvSpPr>
              <a:spLocks noChangeShapeType="1"/>
            </p:cNvSpPr>
            <p:nvPr/>
          </p:nvSpPr>
          <p:spPr bwMode="auto">
            <a:xfrm flipH="1">
              <a:off x="3093" y="2880"/>
              <a:ext cx="747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000375" y="1857375"/>
            <a:ext cx="5643563" cy="1828800"/>
            <a:chOff x="1968" y="1056"/>
            <a:chExt cx="3555" cy="1152"/>
          </a:xfrm>
        </p:grpSpPr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264" y="1056"/>
              <a:ext cx="2259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replace</a:t>
              </a:r>
              <a:r>
                <a:rPr lang="en-US" altLang="zh-CN">
                  <a:latin typeface="Times New Roman" pitchFamily="18" charset="0"/>
                </a:rPr>
                <a:t> to return </a:t>
              </a:r>
              <a:r>
                <a:rPr lang="en-US" altLang="zh-CN">
                  <a:latin typeface="Lucida Console" pitchFamily="49" charset="0"/>
                </a:rPr>
                <a:t>s1</a:t>
              </a:r>
              <a:r>
                <a:rPr lang="en-US" altLang="zh-CN">
                  <a:latin typeface="Times New Roman" pitchFamily="18" charset="0"/>
                </a:rPr>
                <a:t> copy in which every occurrence of ‘</a:t>
              </a:r>
              <a:r>
                <a:rPr lang="en-US" altLang="zh-CN">
                  <a:latin typeface="Lucida Console" pitchFamily="49" charset="0"/>
                </a:rPr>
                <a:t>l</a:t>
              </a:r>
              <a:r>
                <a:rPr lang="en-US" altLang="zh-CN">
                  <a:latin typeface="Times New Roman" pitchFamily="18" charset="0"/>
                </a:rPr>
                <a:t>’ is replaced with ‘</a:t>
              </a:r>
              <a:r>
                <a:rPr lang="en-US" altLang="zh-CN">
                  <a:latin typeface="Lucida Console" pitchFamily="49" charset="0"/>
                </a:rPr>
                <a:t>L</a:t>
              </a:r>
              <a:r>
                <a:rPr lang="en-US" altLang="zh-CN"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 flipH="1">
              <a:off x="1968" y="1296"/>
              <a:ext cx="129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StringMiscellaneous2.java</a:t>
            </a:r>
            <a:endParaRPr lang="zh-CN" altLang="en-US" sz="2400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8FED-79F4-499C-B616-E1199F09C87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B342-FA7D-4446-9FB0-30FA19BCA272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test toCharArray method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charArray[] = s1.toCharArray();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"\n\ns1 as a character array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&lt; charArray.length; ++count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charArray[ count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"Additional String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StringMiscellaneous2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1938" y="1214438"/>
            <a:ext cx="4000500" cy="590550"/>
            <a:chOff x="2832" y="144"/>
            <a:chExt cx="2064" cy="372"/>
          </a:xfrm>
        </p:grpSpPr>
        <p:sp>
          <p:nvSpPr>
            <p:cNvPr id="31758" name="Text Box 5"/>
            <p:cNvSpPr txBox="1">
              <a:spLocks noChangeArrowheads="1"/>
            </p:cNvSpPr>
            <p:nvPr/>
          </p:nvSpPr>
          <p:spPr bwMode="auto">
            <a:xfrm>
              <a:off x="3136" y="144"/>
              <a:ext cx="176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toCharArray</a:t>
              </a:r>
              <a:r>
                <a:rPr lang="en-US" altLang="zh-CN">
                  <a:latin typeface="Times New Roman" pitchFamily="18" charset="0"/>
                </a:rPr>
                <a:t> to return character array of </a:t>
              </a:r>
              <a:r>
                <a:rPr lang="en-US" altLang="zh-CN">
                  <a:latin typeface="Lucida Console" pitchFamily="49" charset="0"/>
                </a:rPr>
                <a:t>s1</a:t>
              </a:r>
            </a:p>
          </p:txBody>
        </p:sp>
        <p:sp>
          <p:nvSpPr>
            <p:cNvPr id="31759" name="Line 6"/>
            <p:cNvSpPr>
              <a:spLocks noChangeShapeType="1"/>
            </p:cNvSpPr>
            <p:nvPr/>
          </p:nvSpPr>
          <p:spPr bwMode="auto">
            <a:xfrm flipH="1">
              <a:off x="2832" y="33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1754" name="Picture 7" descr="C:\Java5e\powerpoint\ch11\11_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2928938"/>
            <a:ext cx="25527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Introduction to Java Packages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String and character processing</a:t>
            </a:r>
          </a:p>
          <a:p>
            <a:pPr lvl="1"/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java.lang.String</a:t>
            </a:r>
          </a:p>
          <a:p>
            <a:pPr lvl="1"/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java.lang.StringBuffer</a:t>
            </a:r>
          </a:p>
          <a:p>
            <a:pPr lvl="1"/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java.lang.Character</a:t>
            </a:r>
          </a:p>
          <a:p>
            <a:pPr lvl="1"/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java.util.StringTokenizer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D9B-4BBD-4E3D-ABDF-6EE1693B925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576-8578-4D98-B41C-CB2EF5645655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String</a:t>
            </a:r>
            <a:r>
              <a:rPr lang="en-US" altLang="zh-CN" smtClean="0">
                <a:cs typeface="Times New Roman" pitchFamily="18" charset="0"/>
              </a:rPr>
              <a:t> Method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valueOf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provides </a:t>
            </a:r>
            <a:r>
              <a:rPr lang="en-US" altLang="zh-CN" smtClean="0">
                <a:latin typeface="Lucida Console" pitchFamily="49" charset="0"/>
              </a:rPr>
              <a:t>static</a:t>
            </a:r>
            <a:r>
              <a:rPr lang="en-US" altLang="zh-CN" smtClean="0"/>
              <a:t> class methods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valueOf</a:t>
            </a:r>
          </a:p>
          <a:p>
            <a:pPr lvl="2"/>
            <a:r>
              <a:rPr lang="en-US" altLang="zh-CN" smtClean="0"/>
              <a:t>Return the String representation of the specified type value</a:t>
            </a:r>
            <a:endParaRPr lang="en-US" altLang="zh-CN" smtClean="0">
              <a:latin typeface="Lucida Console" pitchFamily="49" charset="0"/>
            </a:endParaRPr>
          </a:p>
          <a:p>
            <a:pPr lvl="2"/>
            <a:r>
              <a:rPr lang="en-US" altLang="zh-CN" smtClean="0"/>
              <a:t>Returns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representation of object, data, etc.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128E-C2AA-4868-8CC4-7E85A0335C9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53F-CC4A-4859-BED8-05A565C3D832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576535" name="Group 23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148328"/>
        </p:xfrm>
        <a:graphic>
          <a:graphicData uri="http://schemas.openxmlformats.org/drawingml/2006/table">
            <a:tbl>
              <a:tblPr/>
              <a:tblGrid>
                <a:gridCol w="4116388"/>
                <a:gridCol w="411321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StringMethods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"Hello World!";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str.length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&lt;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str.length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str.charAt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));</a:t>
                      </a:r>
                    </a:p>
                  </a:txBody>
                  <a:tcPr marL="92169" marR="921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strN = String.valueOf(129);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System.out.println('\n' + strN);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StringMethods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A83F-D059-49E4-BCFC-8280B4ED329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0CAB-6C76-4DFB-A7B3-854B58F14FA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4859338" y="4079875"/>
            <a:ext cx="33845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r>
              <a:rPr lang="en-US" altLang="zh-CN" sz="1600"/>
              <a:t>12</a:t>
            </a:r>
          </a:p>
          <a:p>
            <a:r>
              <a:rPr lang="en-US" altLang="zh-CN" sz="1600"/>
              <a:t>Hello World!</a:t>
            </a:r>
          </a:p>
          <a:p>
            <a:r>
              <a:rPr lang="en-US" altLang="zh-CN" sz="1600"/>
              <a:t>129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12775" y="352425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StringValueOf.java</a:t>
            </a:r>
            <a:endParaRPr lang="zh-CN" altLang="en-US" sz="2400" smtClean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1D0-3221-4E0A-A4A1-C2B29D64FB8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CB-D696-4D3F-B170-C4206E3B0BE7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928688"/>
          <a:ext cx="8229600" cy="57912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StringValueOf.java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valueOf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StringValueOf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charArray[] =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'b'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'c'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'd'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'e'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'f'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booleanValue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characterValue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'Z'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integerValue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longValue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10000000L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floatValue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2.5f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 suffix indicates that 2.5 is a float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33.333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Object objectRef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assign string to an Object reference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"char array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charArray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"\npart of char array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charArray,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"\nboolean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booleanValue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"\nchar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characterValue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"\nint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integerValue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"\nlong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longValue )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"\nfloat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floatValue )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"\ndouble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doubleValue )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"\nObject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String.valueOf( objectRef );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valueOf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StringValueOf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214563"/>
            <a:ext cx="4143375" cy="2214562"/>
            <a:chOff x="2979" y="3120"/>
            <a:chExt cx="2610" cy="1395"/>
          </a:xfrm>
        </p:grpSpPr>
        <p:sp>
          <p:nvSpPr>
            <p:cNvPr id="34830" name="Line 6"/>
            <p:cNvSpPr>
              <a:spLocks noChangeShapeType="1"/>
            </p:cNvSpPr>
            <p:nvPr/>
          </p:nvSpPr>
          <p:spPr bwMode="auto">
            <a:xfrm flipH="1">
              <a:off x="2979" y="3408"/>
              <a:ext cx="477" cy="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31" name="Text Box 7"/>
            <p:cNvSpPr txBox="1">
              <a:spLocks noChangeArrowheads="1"/>
            </p:cNvSpPr>
            <p:nvPr/>
          </p:nvSpPr>
          <p:spPr bwMode="auto">
            <a:xfrm>
              <a:off x="3456" y="3120"/>
              <a:ext cx="2133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ourier New" pitchFamily="49" charset="0"/>
                </a:rPr>
                <a:t>static</a:t>
              </a:r>
              <a:r>
                <a:rPr lang="en-US" altLang="zh-CN">
                  <a:latin typeface="Times New Roman" pitchFamily="18" charset="0"/>
                </a:rPr>
                <a:t> method </a:t>
              </a:r>
              <a:r>
                <a:rPr lang="en-US" altLang="zh-CN">
                  <a:latin typeface="Courier New" pitchFamily="49" charset="0"/>
                </a:rPr>
                <a:t>valueOf</a:t>
              </a:r>
              <a:r>
                <a:rPr lang="en-US" altLang="zh-CN">
                  <a:latin typeface="Times New Roman" pitchFamily="18" charset="0"/>
                </a:rPr>
                <a:t> of class </a:t>
              </a:r>
              <a:r>
                <a:rPr lang="en-US" altLang="zh-CN">
                  <a:latin typeface="Courier New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returns </a:t>
              </a:r>
              <a:r>
                <a:rPr lang="en-US" altLang="zh-CN">
                  <a:latin typeface="Courier New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representation of various types</a:t>
              </a:r>
            </a:p>
          </p:txBody>
        </p:sp>
      </p:grpSp>
      <p:pic>
        <p:nvPicPr>
          <p:cNvPr id="15" name="Picture 4" descr="C:\Java5e\powerpoint\ch11\11_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4071938"/>
            <a:ext cx="2552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StringBuffer</a:t>
            </a:r>
            <a:endParaRPr lang="en-US" altLang="zh-CN" dirty="0" smtClean="0"/>
          </a:p>
        </p:txBody>
      </p:sp>
      <p:sp>
        <p:nvSpPr>
          <p:cNvPr id="35843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9200-5394-43B8-A764-52B06462906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B075-FE5F-4565-B47B-F04AE41F6367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Class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StringBuffer</a:t>
            </a:r>
            <a:endParaRPr lang="en-US" altLang="zh-CN" smtClean="0"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When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object is created, its contents cannot change 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Used for creating and manipulating dynamic string data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i.e., modifiable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Can store characters based on capacity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Capacity expands dynamically to handle additional characters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Uses operators </a:t>
            </a:r>
            <a:r>
              <a:rPr lang="en-US" altLang="zh-CN" smtClean="0">
                <a:latin typeface="Lucida Console" pitchFamily="49" charset="0"/>
              </a:rPr>
              <a:t>+</a:t>
            </a:r>
            <a:r>
              <a:rPr lang="en-US" altLang="zh-CN" smtClean="0"/>
              <a:t> and </a:t>
            </a:r>
            <a:r>
              <a:rPr lang="en-US" altLang="zh-CN" smtClean="0">
                <a:latin typeface="Lucida Console" pitchFamily="49" charset="0"/>
              </a:rPr>
              <a:t>+=</a:t>
            </a:r>
            <a:r>
              <a:rPr lang="en-US" altLang="zh-CN" smtClean="0"/>
              <a:t> for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concatenation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3E59-BB38-4DC5-BDE9-BBAACDD457B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0689-C320-4016-8ED4-117EC901777C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StringBuffer</a:t>
            </a:r>
            <a:r>
              <a:rPr lang="en-US" altLang="zh-CN" smtClean="0">
                <a:cs typeface="Times New Roman" pitchFamily="18" charset="0"/>
              </a:rPr>
              <a:t> Constructors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Three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constructors</a:t>
            </a:r>
          </a:p>
          <a:p>
            <a:pPr lvl="1"/>
            <a:r>
              <a:rPr lang="en-US" altLang="zh-CN" smtClean="0"/>
              <a:t>Default creates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with no characters</a:t>
            </a:r>
          </a:p>
          <a:p>
            <a:pPr lvl="2"/>
            <a:r>
              <a:rPr lang="en-US" altLang="zh-CN" smtClean="0"/>
              <a:t>Capacity of 16 characters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444E-443D-4FA3-8475-E65E89FB432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2102-68DB-4931-B779-BB71273E852C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StringBufferConstructors.java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48C5-CDD2-4DC7-990A-F1A5ACD8A54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4B8-DE09-405F-B63A-5CD27C13646E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StringBufferConstructors.java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StringBuffer constructors.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StringBufferConstructors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buffer1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StringBuffer();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buffer2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buffer3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"buffer1 = 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buffer1.toString()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"\nbuffer2 = 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buffer2.toString()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"\nbuffer3 = 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buffer3.toString()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"StringBuffer constructors"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StringBufferConstructors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86125" y="1143000"/>
            <a:ext cx="5429250" cy="1357313"/>
            <a:chOff x="2832" y="423"/>
            <a:chExt cx="3420" cy="855"/>
          </a:xfrm>
        </p:grpSpPr>
        <p:sp>
          <p:nvSpPr>
            <p:cNvPr id="38935" name="Text Box 6"/>
            <p:cNvSpPr txBox="1">
              <a:spLocks noChangeArrowheads="1"/>
            </p:cNvSpPr>
            <p:nvPr/>
          </p:nvSpPr>
          <p:spPr bwMode="auto">
            <a:xfrm>
              <a:off x="3237" y="423"/>
              <a:ext cx="301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Default constructor creates empty </a:t>
              </a:r>
              <a:r>
                <a:rPr lang="en-US" altLang="zh-CN">
                  <a:latin typeface="Courier New" pitchFamily="49" charset="0"/>
                </a:rPr>
                <a:t>StringBuffer</a:t>
              </a:r>
              <a:r>
                <a:rPr lang="en-US" altLang="zh-CN">
                  <a:latin typeface="Times New Roman" pitchFamily="18" charset="0"/>
                </a:rPr>
                <a:t> with capacity of </a:t>
              </a:r>
              <a:r>
                <a:rPr lang="en-US" altLang="zh-CN">
                  <a:latin typeface="Courier New" pitchFamily="49" charset="0"/>
                </a:rPr>
                <a:t>16</a:t>
              </a:r>
              <a:r>
                <a:rPr lang="en-US" altLang="zh-CN">
                  <a:latin typeface="Times New Roman" pitchFamily="18" charset="0"/>
                </a:rPr>
                <a:t> characters</a:t>
              </a:r>
            </a:p>
          </p:txBody>
        </p:sp>
        <p:sp>
          <p:nvSpPr>
            <p:cNvPr id="38936" name="Line 7"/>
            <p:cNvSpPr>
              <a:spLocks noChangeShapeType="1"/>
            </p:cNvSpPr>
            <p:nvPr/>
          </p:nvSpPr>
          <p:spPr bwMode="auto">
            <a:xfrm flipH="1">
              <a:off x="2832" y="828"/>
              <a:ext cx="1845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86188" y="2071688"/>
            <a:ext cx="4929187" cy="923925"/>
            <a:chOff x="2619" y="912"/>
            <a:chExt cx="3105" cy="582"/>
          </a:xfrm>
        </p:grpSpPr>
        <p:sp>
          <p:nvSpPr>
            <p:cNvPr id="38933" name="Text Box 9"/>
            <p:cNvSpPr txBox="1">
              <a:spLocks noChangeArrowheads="1"/>
            </p:cNvSpPr>
            <p:nvPr/>
          </p:nvSpPr>
          <p:spPr bwMode="auto">
            <a:xfrm>
              <a:off x="3552" y="912"/>
              <a:ext cx="2172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Second constructor creates empty </a:t>
              </a:r>
              <a:r>
                <a:rPr lang="en-US" altLang="zh-CN">
                  <a:latin typeface="Courier New" pitchFamily="49" charset="0"/>
                </a:rPr>
                <a:t>StringBuffer</a:t>
              </a:r>
              <a:r>
                <a:rPr lang="en-US" altLang="zh-CN">
                  <a:latin typeface="Times New Roman" pitchFamily="18" charset="0"/>
                </a:rPr>
                <a:t> with capacity of specified (</a:t>
              </a:r>
              <a:r>
                <a:rPr lang="en-US" altLang="zh-CN">
                  <a:latin typeface="Courier New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) characters</a:t>
              </a:r>
            </a:p>
          </p:txBody>
        </p:sp>
        <p:sp>
          <p:nvSpPr>
            <p:cNvPr id="38934" name="Line 10"/>
            <p:cNvSpPr>
              <a:spLocks noChangeShapeType="1"/>
            </p:cNvSpPr>
            <p:nvPr/>
          </p:nvSpPr>
          <p:spPr bwMode="auto">
            <a:xfrm flipH="1">
              <a:off x="2619" y="1200"/>
              <a:ext cx="933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57563" y="3000375"/>
            <a:ext cx="5643562" cy="995363"/>
            <a:chOff x="3444" y="1491"/>
            <a:chExt cx="3555" cy="627"/>
          </a:xfrm>
        </p:grpSpPr>
        <p:sp>
          <p:nvSpPr>
            <p:cNvPr id="38931" name="Text Box 12"/>
            <p:cNvSpPr txBox="1">
              <a:spLocks noChangeArrowheads="1"/>
            </p:cNvSpPr>
            <p:nvPr/>
          </p:nvSpPr>
          <p:spPr bwMode="auto">
            <a:xfrm>
              <a:off x="4164" y="1536"/>
              <a:ext cx="2835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Third constructor creates </a:t>
              </a:r>
              <a:r>
                <a:rPr lang="en-US" altLang="zh-CN">
                  <a:latin typeface="Courier New" pitchFamily="49" charset="0"/>
                </a:rPr>
                <a:t>StringBuffer</a:t>
              </a:r>
              <a:r>
                <a:rPr lang="en-US" altLang="zh-CN">
                  <a:latin typeface="Times New Roman" pitchFamily="18" charset="0"/>
                </a:rPr>
                <a:t> with </a:t>
              </a:r>
              <a:r>
                <a:rPr lang="en-US" altLang="zh-CN">
                  <a:latin typeface="Courier New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“</a:t>
              </a:r>
              <a:r>
                <a:rPr lang="en-US" altLang="zh-CN">
                  <a:latin typeface="Courier New" pitchFamily="49" charset="0"/>
                </a:rPr>
                <a:t>hello</a:t>
              </a:r>
              <a:r>
                <a:rPr lang="en-US" altLang="zh-CN">
                  <a:latin typeface="Times New Roman" pitchFamily="18" charset="0"/>
                </a:rPr>
                <a:t>” and capacity of </a:t>
              </a:r>
              <a:r>
                <a:rPr lang="en-US" altLang="zh-CN">
                  <a:latin typeface="Courier New" pitchFamily="49" charset="0"/>
                </a:rPr>
                <a:t>16</a:t>
              </a:r>
              <a:r>
                <a:rPr lang="en-US" altLang="zh-CN">
                  <a:latin typeface="Times New Roman" pitchFamily="18" charset="0"/>
                </a:rPr>
                <a:t> characters</a:t>
              </a:r>
            </a:p>
          </p:txBody>
        </p:sp>
        <p:sp>
          <p:nvSpPr>
            <p:cNvPr id="38932" name="Line 13"/>
            <p:cNvSpPr>
              <a:spLocks noChangeShapeType="1"/>
            </p:cNvSpPr>
            <p:nvPr/>
          </p:nvSpPr>
          <p:spPr bwMode="auto">
            <a:xfrm flipH="1" flipV="1">
              <a:off x="3444" y="1491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857625" y="3643313"/>
            <a:ext cx="4429125" cy="1971675"/>
            <a:chOff x="3183" y="1644"/>
            <a:chExt cx="2790" cy="1242"/>
          </a:xfrm>
        </p:grpSpPr>
        <p:sp>
          <p:nvSpPr>
            <p:cNvPr id="38929" name="Text Box 15"/>
            <p:cNvSpPr txBox="1">
              <a:spLocks noChangeArrowheads="1"/>
            </p:cNvSpPr>
            <p:nvPr/>
          </p:nvSpPr>
          <p:spPr bwMode="auto">
            <a:xfrm>
              <a:off x="3840" y="2304"/>
              <a:ext cx="2133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Courier New" pitchFamily="49" charset="0"/>
                </a:rPr>
                <a:t>toString</a:t>
              </a:r>
              <a:r>
                <a:rPr lang="en-US" altLang="zh-CN">
                  <a:latin typeface="Times New Roman" pitchFamily="18" charset="0"/>
                </a:rPr>
                <a:t> returns </a:t>
              </a:r>
              <a:r>
                <a:rPr lang="en-US" altLang="zh-CN">
                  <a:latin typeface="Courier New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representation of </a:t>
              </a:r>
              <a:r>
                <a:rPr lang="en-US" altLang="zh-CN">
                  <a:latin typeface="Courier New" pitchFamily="49" charset="0"/>
                </a:rPr>
                <a:t>StringBuffer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930" name="Line 16"/>
            <p:cNvSpPr>
              <a:spLocks noChangeShapeType="1"/>
            </p:cNvSpPr>
            <p:nvPr/>
          </p:nvSpPr>
          <p:spPr bwMode="auto">
            <a:xfrm flipH="1" flipV="1">
              <a:off x="3183" y="1644"/>
              <a:ext cx="657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25" name="Picture 4" descr="C:\Java5e\powerpoint\ch11\11_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5143500"/>
            <a:ext cx="2552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28625"/>
            <a:ext cx="7772400" cy="1143000"/>
          </a:xfrm>
        </p:spPr>
        <p:txBody>
          <a:bodyPr/>
          <a:lstStyle/>
          <a:p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StringBuffer</a:t>
            </a:r>
            <a:r>
              <a:rPr lang="en-US" altLang="zh-CN" sz="2400" smtClean="0">
                <a:cs typeface="Times New Roman" pitchFamily="18" charset="0"/>
              </a:rPr>
              <a:t> Methods </a:t>
            </a:r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length</a:t>
            </a:r>
            <a:r>
              <a:rPr lang="en-US" altLang="zh-CN" sz="2400" smtClean="0">
                <a:cs typeface="Times New Roman" pitchFamily="18" charset="0"/>
              </a:rPr>
              <a:t>, </a:t>
            </a:r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capacity</a:t>
            </a:r>
            <a:r>
              <a:rPr lang="en-US" altLang="zh-CN" sz="2400" smtClean="0">
                <a:cs typeface="Times New Roman" pitchFamily="18" charset="0"/>
              </a:rPr>
              <a:t>, </a:t>
            </a:r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setLength</a:t>
            </a:r>
            <a:r>
              <a:rPr lang="en-US" altLang="zh-CN" sz="2400" smtClean="0">
                <a:cs typeface="Times New Roman" pitchFamily="18" charset="0"/>
              </a:rPr>
              <a:t> and </a:t>
            </a:r>
            <a:r>
              <a:rPr lang="en-US" altLang="zh-CN" sz="2400" b="0" smtClean="0">
                <a:latin typeface="Lucida Console" pitchFamily="49" charset="0"/>
                <a:cs typeface="Times New Roman" pitchFamily="18" charset="0"/>
              </a:rPr>
              <a:t>ensureCapacity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length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Return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length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capacity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Return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capacity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setLength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Increase or decrease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length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ensureCapacity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Set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capacity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Guarantee that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has minimum capacity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3A02-21D4-46E9-B4D8-B7367F27C2A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899C-23CC-40D7-80AE-9C1A7C032D82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StringBufferCapLen.java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571B-C730-4584-A7C5-1349194355B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53B4-4663-4D05-83C5-40BBD28F22E5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StringBufferCapLen.java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StringBuffer length, setLength, capacity and ensureCapacity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StringBufferCapLen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buffer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"Hello, how are you?"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"buffer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"\nlength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buffer.length()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"\ncapacity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buffer.capacity();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buffer.ensureCapacity(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"\n\nNew capacity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buffer.capacity();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buffer.setLength(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"\n\nNew length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buffer.length()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"\nbuf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"StringBuffer length and capacity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StringBufferCapLen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57688" y="1928813"/>
            <a:ext cx="3929062" cy="1143000"/>
            <a:chOff x="3285" y="1440"/>
            <a:chExt cx="2475" cy="720"/>
          </a:xfrm>
        </p:grpSpPr>
        <p:sp>
          <p:nvSpPr>
            <p:cNvPr id="40980" name="Text Box 8"/>
            <p:cNvSpPr txBox="1">
              <a:spLocks noChangeArrowheads="1"/>
            </p:cNvSpPr>
            <p:nvPr/>
          </p:nvSpPr>
          <p:spPr bwMode="auto">
            <a:xfrm>
              <a:off x="3984" y="1440"/>
              <a:ext cx="1776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capacity</a:t>
              </a:r>
              <a:r>
                <a:rPr lang="en-US" altLang="zh-CN">
                  <a:latin typeface="Times New Roman" pitchFamily="18" charset="0"/>
                </a:rPr>
                <a:t> returns </a:t>
              </a:r>
              <a:r>
                <a:rPr lang="en-US" altLang="zh-CN">
                  <a:latin typeface="Lucida Console" pitchFamily="49" charset="0"/>
                </a:rPr>
                <a:t>StringBuffer</a:t>
              </a:r>
              <a:r>
                <a:rPr lang="en-US" altLang="zh-CN">
                  <a:latin typeface="Times New Roman" pitchFamily="18" charset="0"/>
                </a:rPr>
                <a:t> capacity</a:t>
              </a:r>
            </a:p>
          </p:txBody>
        </p:sp>
        <p:sp>
          <p:nvSpPr>
            <p:cNvPr id="40981" name="Line 9"/>
            <p:cNvSpPr>
              <a:spLocks noChangeShapeType="1"/>
            </p:cNvSpPr>
            <p:nvPr/>
          </p:nvSpPr>
          <p:spPr bwMode="auto">
            <a:xfrm flipH="1">
              <a:off x="3285" y="1632"/>
              <a:ext cx="699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857500" y="2786063"/>
            <a:ext cx="5786438" cy="714375"/>
            <a:chOff x="2154" y="1932"/>
            <a:chExt cx="3645" cy="450"/>
          </a:xfrm>
        </p:grpSpPr>
        <p:sp>
          <p:nvSpPr>
            <p:cNvPr id="40978" name="Text Box 11"/>
            <p:cNvSpPr txBox="1">
              <a:spLocks noChangeArrowheads="1"/>
            </p:cNvSpPr>
            <p:nvPr/>
          </p:nvSpPr>
          <p:spPr bwMode="auto">
            <a:xfrm>
              <a:off x="3696" y="1932"/>
              <a:ext cx="210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ensureCapacity</a:t>
              </a:r>
              <a:r>
                <a:rPr lang="en-US" altLang="zh-CN">
                  <a:latin typeface="Times New Roman" pitchFamily="18" charset="0"/>
                </a:rPr>
                <a:t> to set capacity to </a:t>
              </a:r>
              <a:r>
                <a:rPr lang="en-US" altLang="zh-CN">
                  <a:latin typeface="Lucida Console" pitchFamily="49" charset="0"/>
                </a:rPr>
                <a:t>75</a:t>
              </a:r>
            </a:p>
          </p:txBody>
        </p:sp>
        <p:sp>
          <p:nvSpPr>
            <p:cNvPr id="40979" name="Line 12"/>
            <p:cNvSpPr>
              <a:spLocks noChangeShapeType="1"/>
            </p:cNvSpPr>
            <p:nvPr/>
          </p:nvSpPr>
          <p:spPr bwMode="auto">
            <a:xfrm flipH="1">
              <a:off x="2154" y="2124"/>
              <a:ext cx="1542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71750" y="3586163"/>
            <a:ext cx="5643563" cy="646112"/>
            <a:chOff x="2274" y="2400"/>
            <a:chExt cx="3555" cy="407"/>
          </a:xfrm>
        </p:grpSpPr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984" y="2400"/>
              <a:ext cx="184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setLength</a:t>
              </a:r>
              <a:r>
                <a:rPr lang="en-US" altLang="zh-CN">
                  <a:latin typeface="Times New Roman" pitchFamily="18" charset="0"/>
                </a:rPr>
                <a:t> to set length to </a:t>
              </a:r>
              <a:r>
                <a:rPr lang="en-US" altLang="zh-CN"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 flipH="1">
              <a:off x="2274" y="2592"/>
              <a:ext cx="171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9" name="Picture 4" descr="C:\Java5e\powerpoint\ch11\11_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4429125"/>
            <a:ext cx="2552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459663" cy="647700"/>
          </a:xfrm>
        </p:spPr>
        <p:txBody>
          <a:bodyPr>
            <a:normAutofit fontScale="90000"/>
          </a:bodyPr>
          <a:lstStyle/>
          <a:p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StringBuffer</a:t>
            </a:r>
            <a:r>
              <a:rPr lang="en-US" altLang="zh-CN" smtClean="0">
                <a:cs typeface="Times New Roman" pitchFamily="18" charset="0"/>
              </a:rPr>
              <a:t> Methods</a:t>
            </a:r>
            <a:endParaRPr lang="en-US" altLang="zh-CN" b="0" smtClean="0">
              <a:latin typeface="Lucida Console" pitchFamily="49" charset="0"/>
              <a:cs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Manipulating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characters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charAt</a:t>
            </a:r>
          </a:p>
          <a:p>
            <a:pPr lvl="2"/>
            <a:r>
              <a:rPr lang="en-US" altLang="zh-CN" smtClean="0"/>
              <a:t>Return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character at specified index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setCharAt</a:t>
            </a:r>
          </a:p>
          <a:p>
            <a:pPr lvl="2"/>
            <a:r>
              <a:rPr lang="en-US" altLang="zh-CN" smtClean="0"/>
              <a:t>Set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character at specified index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getChars</a:t>
            </a:r>
          </a:p>
          <a:p>
            <a:pPr lvl="2"/>
            <a:r>
              <a:rPr lang="en-US" altLang="zh-CN" smtClean="0"/>
              <a:t>Return character array from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reverse</a:t>
            </a:r>
          </a:p>
          <a:p>
            <a:pPr lvl="2"/>
            <a:r>
              <a:rPr lang="en-US" altLang="zh-CN" smtClean="0"/>
              <a:t>Reverse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smtClean="0"/>
              <a:t> contents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173913" cy="647700"/>
          </a:xfrm>
        </p:spPr>
        <p:txBody>
          <a:bodyPr/>
          <a:lstStyle/>
          <a:p>
            <a:r>
              <a:rPr lang="en-US" altLang="zh-CN" sz="2800" smtClean="0">
                <a:solidFill>
                  <a:schemeClr val="bg2"/>
                </a:solidFill>
                <a:cs typeface="Times New Roman" pitchFamily="18" charset="0"/>
              </a:rPr>
              <a:t>Fundamentals of Characters and Strings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Characters</a:t>
            </a:r>
          </a:p>
          <a:p>
            <a:pPr lvl="1"/>
            <a:r>
              <a:rPr lang="en-US" altLang="zh-CN" smtClean="0"/>
              <a:t>“Building blocks” of Java source programs</a:t>
            </a:r>
          </a:p>
          <a:p>
            <a:r>
              <a:rPr lang="en-US" altLang="zh-CN" smtClean="0"/>
              <a:t>String</a:t>
            </a:r>
          </a:p>
          <a:p>
            <a:pPr lvl="1"/>
            <a:r>
              <a:rPr lang="en-US" altLang="zh-CN" smtClean="0"/>
              <a:t>Series of characters treated as single unit</a:t>
            </a:r>
          </a:p>
          <a:p>
            <a:pPr lvl="1"/>
            <a:r>
              <a:rPr lang="en-US" altLang="zh-CN" smtClean="0"/>
              <a:t>May include letters, digits, etc.</a:t>
            </a:r>
          </a:p>
          <a:p>
            <a:pPr lvl="1"/>
            <a:r>
              <a:rPr lang="en-US" altLang="zh-CN" smtClean="0"/>
              <a:t>Object of class </a:t>
            </a:r>
            <a:r>
              <a:rPr lang="en-US" altLang="zh-CN" smtClean="0">
                <a:latin typeface="Lucida Console" pitchFamily="49" charset="0"/>
              </a:rPr>
              <a:t>String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D2DE-F801-401E-9FEB-795DC262769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F81A-1986-40D2-B684-9B510CFA7786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StringBufferChars.java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B3F-3741-477E-B13B-2C7995C53A6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EF9B-A6AC-4FE8-85BE-40341417F434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StringBufferChars.java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StringBuffer methods charAt, setCharAt, getChars and reverse.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StringBufferChars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buffer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 there"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"buffer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"\nCharacter at 0: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buffer.charAt(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"\nCharacter at 4: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buffer.charAt(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charArray[]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 buffer.length()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buffer.getChars(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buffer.length(), charArray,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"\n\nThe characters are: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&lt; charArray.length; ++count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charArray[ count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buffer.setCharAt(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'H'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buffer.setCharAt(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'T'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"\n\nbuf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14750" y="2286000"/>
            <a:ext cx="5000625" cy="1143000"/>
            <a:chOff x="3312" y="1344"/>
            <a:chExt cx="3150" cy="720"/>
          </a:xfrm>
        </p:grpSpPr>
        <p:sp>
          <p:nvSpPr>
            <p:cNvPr id="43028" name="Text Box 5"/>
            <p:cNvSpPr txBox="1">
              <a:spLocks noChangeArrowheads="1"/>
            </p:cNvSpPr>
            <p:nvPr/>
          </p:nvSpPr>
          <p:spPr bwMode="auto">
            <a:xfrm>
              <a:off x="4128" y="1344"/>
              <a:ext cx="233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Return </a:t>
              </a:r>
              <a:r>
                <a:rPr lang="en-US" altLang="zh-CN">
                  <a:latin typeface="Lucida Console" pitchFamily="49" charset="0"/>
                </a:rPr>
                <a:t>StringBuffer</a:t>
              </a:r>
              <a:r>
                <a:rPr lang="en-US" altLang="zh-CN">
                  <a:latin typeface="Times New Roman" pitchFamily="18" charset="0"/>
                </a:rPr>
                <a:t> characters at indices </a:t>
              </a:r>
              <a:r>
                <a:rPr lang="en-US" altLang="zh-CN">
                  <a:latin typeface="Lucida Console" pitchFamily="49" charset="0"/>
                </a:rPr>
                <a:t>0</a:t>
              </a:r>
              <a:r>
                <a:rPr lang="en-US" altLang="zh-CN">
                  <a:latin typeface="Times New Roman" pitchFamily="18" charset="0"/>
                </a:rPr>
                <a:t> and </a:t>
              </a:r>
              <a:r>
                <a:rPr lang="en-US" altLang="zh-CN">
                  <a:latin typeface="Lucida Console" pitchFamily="49" charset="0"/>
                </a:rPr>
                <a:t>4</a:t>
              </a:r>
              <a:r>
                <a:rPr lang="en-US" altLang="zh-CN">
                  <a:latin typeface="Times New Roman" pitchFamily="18" charset="0"/>
                </a:rPr>
                <a:t>, respectively</a:t>
              </a:r>
            </a:p>
          </p:txBody>
        </p:sp>
        <p:sp>
          <p:nvSpPr>
            <p:cNvPr id="43029" name="Line 6"/>
            <p:cNvSpPr>
              <a:spLocks noChangeShapeType="1"/>
            </p:cNvSpPr>
            <p:nvPr/>
          </p:nvSpPr>
          <p:spPr bwMode="auto">
            <a:xfrm flipH="1">
              <a:off x="3312" y="1584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30" name="Line 7"/>
            <p:cNvSpPr>
              <a:spLocks noChangeShapeType="1"/>
            </p:cNvSpPr>
            <p:nvPr/>
          </p:nvSpPr>
          <p:spPr bwMode="auto">
            <a:xfrm flipH="1">
              <a:off x="3312" y="1584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57625" y="3357563"/>
            <a:ext cx="4738688" cy="646112"/>
            <a:chOff x="3525" y="2208"/>
            <a:chExt cx="2532" cy="407"/>
          </a:xfrm>
        </p:grpSpPr>
        <p:sp>
          <p:nvSpPr>
            <p:cNvPr id="43026" name="Text Box 9"/>
            <p:cNvSpPr txBox="1">
              <a:spLocks noChangeArrowheads="1"/>
            </p:cNvSpPr>
            <p:nvPr/>
          </p:nvSpPr>
          <p:spPr bwMode="auto">
            <a:xfrm>
              <a:off x="4128" y="2208"/>
              <a:ext cx="192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Return character array from </a:t>
              </a:r>
              <a:r>
                <a:rPr lang="en-US" altLang="zh-CN">
                  <a:latin typeface="Lucida Console" pitchFamily="49" charset="0"/>
                </a:rPr>
                <a:t>StringBuffer</a:t>
              </a:r>
            </a:p>
          </p:txBody>
        </p:sp>
        <p:sp>
          <p:nvSpPr>
            <p:cNvPr id="43027" name="Line 10"/>
            <p:cNvSpPr>
              <a:spLocks noChangeShapeType="1"/>
            </p:cNvSpPr>
            <p:nvPr/>
          </p:nvSpPr>
          <p:spPr bwMode="auto">
            <a:xfrm flipH="1" flipV="1">
              <a:off x="3525" y="2371"/>
              <a:ext cx="60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86063" y="4500563"/>
            <a:ext cx="5781675" cy="646112"/>
            <a:chOff x="2304" y="2928"/>
            <a:chExt cx="3642" cy="407"/>
          </a:xfrm>
        </p:grpSpPr>
        <p:sp>
          <p:nvSpPr>
            <p:cNvPr id="43023" name="Line 13"/>
            <p:cNvSpPr>
              <a:spLocks noChangeShapeType="1"/>
            </p:cNvSpPr>
            <p:nvPr/>
          </p:nvSpPr>
          <p:spPr bwMode="auto">
            <a:xfrm flipH="1" flipV="1">
              <a:off x="2304" y="3120"/>
              <a:ext cx="15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 flipH="1">
              <a:off x="2304" y="3168"/>
              <a:ext cx="15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25" name="Text Box 12"/>
            <p:cNvSpPr txBox="1">
              <a:spLocks noChangeArrowheads="1"/>
            </p:cNvSpPr>
            <p:nvPr/>
          </p:nvSpPr>
          <p:spPr bwMode="auto">
            <a:xfrm>
              <a:off x="3699" y="2928"/>
              <a:ext cx="2247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Replace characters at indices </a:t>
              </a:r>
              <a:r>
                <a:rPr lang="en-US" altLang="zh-CN">
                  <a:latin typeface="Lucida Console" pitchFamily="49" charset="0"/>
                </a:rPr>
                <a:t>0</a:t>
              </a:r>
              <a:r>
                <a:rPr lang="en-US" altLang="zh-CN">
                  <a:latin typeface="Times New Roman" pitchFamily="18" charset="0"/>
                </a:rPr>
                <a:t> and </a:t>
              </a:r>
              <a:r>
                <a:rPr lang="en-US" altLang="zh-CN">
                  <a:latin typeface="Lucida Console" pitchFamily="49" charset="0"/>
                </a:rPr>
                <a:t>6</a:t>
              </a:r>
              <a:r>
                <a:rPr lang="en-US" altLang="zh-CN">
                  <a:latin typeface="Times New Roman" pitchFamily="18" charset="0"/>
                </a:rPr>
                <a:t> with ‘</a:t>
              </a:r>
              <a:r>
                <a:rPr lang="en-US" altLang="zh-CN">
                  <a:latin typeface="Lucida Console" pitchFamily="49" charset="0"/>
                </a:rPr>
                <a:t>H</a:t>
              </a:r>
              <a:r>
                <a:rPr lang="en-US" altLang="zh-CN">
                  <a:latin typeface="Times New Roman" pitchFamily="18" charset="0"/>
                </a:rPr>
                <a:t>’ and ‘</a:t>
              </a:r>
              <a:r>
                <a:rPr lang="en-US" altLang="zh-CN">
                  <a:latin typeface="Lucida Console" pitchFamily="49" charset="0"/>
                </a:rPr>
                <a:t>T</a:t>
              </a:r>
              <a:r>
                <a:rPr lang="en-US" altLang="zh-CN">
                  <a:latin typeface="Times New Roman" pitchFamily="18" charset="0"/>
                </a:rPr>
                <a:t>,’ respectively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StringBufferChars.java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4A07-7B3F-44D2-9F24-96E5C0C2347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B7BE-20D7-4CF5-91EB-EB4A64C36C33}" type="slidenum">
              <a:rPr lang="en-US" altLang="zh-CN"/>
              <a:pPr/>
              <a:t>41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buffer.reverse();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"\n\nbuf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"StringBuffer character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StringBufferChars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57438" y="1214438"/>
            <a:ext cx="5715000" cy="865187"/>
            <a:chOff x="1773" y="3462"/>
            <a:chExt cx="3600" cy="545"/>
          </a:xfrm>
        </p:grpSpPr>
        <p:sp>
          <p:nvSpPr>
            <p:cNvPr id="44046" name="Text Box 6"/>
            <p:cNvSpPr txBox="1">
              <a:spLocks noChangeArrowheads="1"/>
            </p:cNvSpPr>
            <p:nvPr/>
          </p:nvSpPr>
          <p:spPr bwMode="auto">
            <a:xfrm>
              <a:off x="3600" y="3600"/>
              <a:ext cx="177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Reverse characters in </a:t>
              </a:r>
              <a:r>
                <a:rPr lang="en-US" altLang="zh-CN">
                  <a:latin typeface="Courier New" pitchFamily="49" charset="0"/>
                </a:rPr>
                <a:t>StringBuffer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44047" name="Line 7"/>
            <p:cNvSpPr>
              <a:spLocks noChangeShapeType="1"/>
            </p:cNvSpPr>
            <p:nvPr/>
          </p:nvSpPr>
          <p:spPr bwMode="auto">
            <a:xfrm flipH="1" flipV="1">
              <a:off x="1773" y="3462"/>
              <a:ext cx="182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icture 4" descr="C:\Java5e\powerpoint\ch11\11_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8" y="3429000"/>
            <a:ext cx="25527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245350" cy="647700"/>
          </a:xfrm>
        </p:spPr>
        <p:txBody>
          <a:bodyPr>
            <a:normAutofit fontScale="90000"/>
          </a:bodyPr>
          <a:lstStyle/>
          <a:p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StringBuffer</a:t>
            </a:r>
            <a:r>
              <a:rPr lang="en-US" altLang="zh-CN" smtClean="0">
                <a:cs typeface="Times New Roman" pitchFamily="18" charset="0"/>
              </a:rPr>
              <a:t>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append</a:t>
            </a:r>
            <a:r>
              <a:rPr lang="en-US" altLang="zh-CN" smtClean="0">
                <a:cs typeface="Times New Roman" pitchFamily="18" charset="0"/>
              </a:rPr>
              <a:t> Methods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append</a:t>
            </a:r>
          </a:p>
          <a:p>
            <a:pPr lvl="1"/>
            <a:r>
              <a:rPr lang="en-US" altLang="zh-CN" smtClean="0"/>
              <a:t>Allow data values to be added to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StringBufferAppend.java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937B-D452-4EDB-A91B-320D15EF4FC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FA95-180A-4F7E-99AB-913C4FFB7CC9}" type="slidenum">
              <a:rPr lang="en-US" altLang="zh-CN"/>
              <a:pPr/>
              <a:t>43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 : StringBufferAppend.java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StringBuffer append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StringBufferAppend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Object objectRef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string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"goodbye"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charArray[] =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'b'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'c'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'd'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'e'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'f'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booleanValue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characterValue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'Z'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integerValue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longValue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floatValue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2.5f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 suffix indicates 2.5 is a float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33.333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lastBuffer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"last StringBuffer"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buffer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objectRef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each of these contains two spaces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string );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charArray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charArray,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86063" y="4214813"/>
            <a:ext cx="5572125" cy="646112"/>
            <a:chOff x="1827" y="2688"/>
            <a:chExt cx="3510" cy="407"/>
          </a:xfrm>
        </p:grpSpPr>
        <p:sp>
          <p:nvSpPr>
            <p:cNvPr id="46102" name="Text Box 5"/>
            <p:cNvSpPr txBox="1">
              <a:spLocks noChangeArrowheads="1"/>
            </p:cNvSpPr>
            <p:nvPr/>
          </p:nvSpPr>
          <p:spPr bwMode="auto">
            <a:xfrm>
              <a:off x="3274" y="2688"/>
              <a:ext cx="206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Append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“</a:t>
              </a:r>
              <a:r>
                <a:rPr lang="en-US" altLang="zh-CN">
                  <a:latin typeface="Lucida Console" pitchFamily="49" charset="0"/>
                </a:rPr>
                <a:t>hello</a:t>
              </a:r>
              <a:r>
                <a:rPr lang="en-US" altLang="zh-CN">
                  <a:latin typeface="Times New Roman" pitchFamily="18" charset="0"/>
                </a:rPr>
                <a:t>” to </a:t>
              </a:r>
              <a:r>
                <a:rPr lang="en-US" altLang="zh-CN">
                  <a:latin typeface="Lucida Console" pitchFamily="49" charset="0"/>
                </a:rPr>
                <a:t>StringBuffer</a:t>
              </a:r>
            </a:p>
          </p:txBody>
        </p:sp>
        <p:sp>
          <p:nvSpPr>
            <p:cNvPr id="46103" name="Line 6"/>
            <p:cNvSpPr>
              <a:spLocks noChangeShapeType="1"/>
            </p:cNvSpPr>
            <p:nvPr/>
          </p:nvSpPr>
          <p:spPr bwMode="auto">
            <a:xfrm flipH="1">
              <a:off x="1827" y="2880"/>
              <a:ext cx="1447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14625" y="5000625"/>
            <a:ext cx="5367338" cy="346075"/>
            <a:chOff x="1611" y="2998"/>
            <a:chExt cx="3381" cy="218"/>
          </a:xfrm>
        </p:grpSpPr>
        <p:sp>
          <p:nvSpPr>
            <p:cNvPr id="46100" name="Text Box 8"/>
            <p:cNvSpPr txBox="1">
              <a:spLocks noChangeArrowheads="1"/>
            </p:cNvSpPr>
            <p:nvPr/>
          </p:nvSpPr>
          <p:spPr bwMode="auto">
            <a:xfrm>
              <a:off x="3120" y="2998"/>
              <a:ext cx="187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Append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“</a:t>
              </a:r>
              <a:r>
                <a:rPr lang="en-US" altLang="zh-CN">
                  <a:latin typeface="Lucida Console" pitchFamily="49" charset="0"/>
                </a:rPr>
                <a:t>goodbye</a:t>
              </a:r>
              <a:r>
                <a:rPr lang="en-US" altLang="zh-CN"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46101" name="Line 9"/>
            <p:cNvSpPr>
              <a:spLocks noChangeShapeType="1"/>
            </p:cNvSpPr>
            <p:nvPr/>
          </p:nvSpPr>
          <p:spPr bwMode="auto">
            <a:xfrm flipH="1" flipV="1">
              <a:off x="1611" y="2998"/>
              <a:ext cx="150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57500" y="5357813"/>
            <a:ext cx="4543425" cy="417512"/>
            <a:chOff x="1794" y="3193"/>
            <a:chExt cx="2862" cy="263"/>
          </a:xfrm>
        </p:grpSpPr>
        <p:sp>
          <p:nvSpPr>
            <p:cNvPr id="46098" name="Text Box 11"/>
            <p:cNvSpPr txBox="1">
              <a:spLocks noChangeArrowheads="1"/>
            </p:cNvSpPr>
            <p:nvPr/>
          </p:nvSpPr>
          <p:spPr bwMode="auto">
            <a:xfrm>
              <a:off x="3216" y="3238"/>
              <a:ext cx="1440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Append “</a:t>
              </a:r>
              <a:r>
                <a:rPr lang="en-US" altLang="zh-CN">
                  <a:latin typeface="Lucida Console" pitchFamily="49" charset="0"/>
                </a:rPr>
                <a:t>a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b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d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e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f</a:t>
              </a:r>
              <a:r>
                <a:rPr lang="en-US" altLang="zh-CN"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46099" name="Line 12"/>
            <p:cNvSpPr>
              <a:spLocks noChangeShapeType="1"/>
            </p:cNvSpPr>
            <p:nvPr/>
          </p:nvSpPr>
          <p:spPr bwMode="auto">
            <a:xfrm flipH="1" flipV="1">
              <a:off x="1794" y="3193"/>
              <a:ext cx="1422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000375" y="5715000"/>
            <a:ext cx="3714750" cy="488950"/>
            <a:chOff x="2172" y="3388"/>
            <a:chExt cx="2340" cy="308"/>
          </a:xfrm>
        </p:grpSpPr>
        <p:sp>
          <p:nvSpPr>
            <p:cNvPr id="46096" name="Text Box 14"/>
            <p:cNvSpPr txBox="1">
              <a:spLocks noChangeArrowheads="1"/>
            </p:cNvSpPr>
            <p:nvPr/>
          </p:nvSpPr>
          <p:spPr bwMode="auto">
            <a:xfrm>
              <a:off x="3504" y="3478"/>
              <a:ext cx="1008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Append “</a:t>
              </a:r>
              <a:r>
                <a:rPr lang="en-US" altLang="zh-CN">
                  <a:latin typeface="Lucida Console" pitchFamily="49" charset="0"/>
                </a:rPr>
                <a:t>a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b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46097" name="Line 15"/>
            <p:cNvSpPr>
              <a:spLocks noChangeShapeType="1"/>
            </p:cNvSpPr>
            <p:nvPr/>
          </p:nvSpPr>
          <p:spPr bwMode="auto">
            <a:xfrm flipH="1" flipV="1">
              <a:off x="2172" y="3388"/>
              <a:ext cx="1332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StringBufferAppend.java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E90E-1C5B-41B5-8113-E4A1CCC0997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E4DE-0531-4D69-84A8-4DFF07B2DE76}" type="slidenum">
              <a:rPr lang="en-US" altLang="zh-CN"/>
              <a:pPr/>
              <a:t>44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booleanValue );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characterValue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integerValue );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longValue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floatValue 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doubleValue );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buffer.append( lastBuffer 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"buffer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"StringBuffer append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StringBufferAppend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86125" y="1881188"/>
            <a:ext cx="5000625" cy="762000"/>
            <a:chOff x="1728" y="1152"/>
            <a:chExt cx="3150" cy="480"/>
          </a:xfrm>
        </p:grpSpPr>
        <p:sp>
          <p:nvSpPr>
            <p:cNvPr id="47118" name="Text Box 5"/>
            <p:cNvSpPr txBox="1">
              <a:spLocks noChangeArrowheads="1"/>
            </p:cNvSpPr>
            <p:nvPr/>
          </p:nvSpPr>
          <p:spPr bwMode="auto">
            <a:xfrm>
              <a:off x="2544" y="1200"/>
              <a:ext cx="233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Append </a:t>
              </a:r>
              <a:r>
                <a:rPr lang="en-US" altLang="zh-CN">
                  <a:latin typeface="Lucida Console" pitchFamily="49" charset="0"/>
                </a:rPr>
                <a:t>boolean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>
                  <a:latin typeface="Lucida Console" pitchFamily="49" charset="0"/>
                </a:rPr>
                <a:t>char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>
                  <a:latin typeface="Lucida Console" pitchFamily="49" charset="0"/>
                </a:rPr>
                <a:t>int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>
                  <a:latin typeface="Lucida Console" pitchFamily="49" charset="0"/>
                </a:rPr>
                <a:t>long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>
                  <a:latin typeface="Lucida Console" pitchFamily="49" charset="0"/>
                </a:rPr>
                <a:t>float</a:t>
              </a:r>
              <a:r>
                <a:rPr lang="en-US" altLang="zh-CN">
                  <a:latin typeface="Times New Roman" pitchFamily="18" charset="0"/>
                </a:rPr>
                <a:t> and </a:t>
              </a:r>
              <a:r>
                <a:rPr lang="en-US" altLang="zh-CN">
                  <a:latin typeface="Lucida Console" pitchFamily="49" charset="0"/>
                </a:rPr>
                <a:t>double</a:t>
              </a:r>
            </a:p>
          </p:txBody>
        </p:sp>
        <p:sp>
          <p:nvSpPr>
            <p:cNvPr id="47119" name="Line 6"/>
            <p:cNvSpPr>
              <a:spLocks noChangeShapeType="1"/>
            </p:cNvSpPr>
            <p:nvPr/>
          </p:nvSpPr>
          <p:spPr bwMode="auto">
            <a:xfrm flipH="1">
              <a:off x="1728" y="13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120" name="Line 8"/>
            <p:cNvSpPr>
              <a:spLocks noChangeShapeType="1"/>
            </p:cNvSpPr>
            <p:nvPr/>
          </p:nvSpPr>
          <p:spPr bwMode="auto">
            <a:xfrm flipH="1" flipV="1">
              <a:off x="1728" y="1152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121" name="Line 9"/>
            <p:cNvSpPr>
              <a:spLocks noChangeShapeType="1"/>
            </p:cNvSpPr>
            <p:nvPr/>
          </p:nvSpPr>
          <p:spPr bwMode="auto">
            <a:xfrm flipH="1">
              <a:off x="1776" y="139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6" name="Picture 12" descr="C:\Java5e\powerpoint\ch11\11_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4572000"/>
            <a:ext cx="5295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642938"/>
            <a:ext cx="7572375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b="0" dirty="0" err="1" smtClean="0">
                <a:latin typeface="Lucida Console" pitchFamily="49" charset="0"/>
                <a:cs typeface="Times New Roman" pitchFamily="18" charset="0"/>
              </a:rPr>
              <a:t>StringBuffer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br>
              <a:rPr lang="en-US" altLang="zh-CN" dirty="0" smtClean="0">
                <a:cs typeface="Times New Roman" pitchFamily="18" charset="0"/>
              </a:rPr>
            </a:br>
            <a:r>
              <a:rPr lang="en-US" altLang="zh-CN" dirty="0" smtClean="0">
                <a:cs typeface="Times New Roman" pitchFamily="18" charset="0"/>
              </a:rPr>
              <a:t>Insertion and Deletion Methods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Method </a:t>
            </a:r>
            <a:r>
              <a:rPr lang="en-US" altLang="zh-CN" smtClean="0">
                <a:latin typeface="Lucida Console" pitchFamily="49" charset="0"/>
              </a:rPr>
              <a:t>insert</a:t>
            </a:r>
          </a:p>
          <a:p>
            <a:pPr lvl="1"/>
            <a:r>
              <a:rPr lang="en-US" altLang="zh-CN" smtClean="0"/>
              <a:t>Allow data-type values to be inserted into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  <a:r>
              <a:rPr lang="en-US" altLang="zh-CN" b="1" smtClean="0">
                <a:latin typeface="Courier New" pitchFamily="49" charset="0"/>
              </a:rPr>
              <a:t> </a:t>
            </a:r>
          </a:p>
          <a:p>
            <a:r>
              <a:rPr lang="en-US" altLang="zh-CN" smtClean="0"/>
              <a:t>Methods </a:t>
            </a:r>
            <a:r>
              <a:rPr lang="en-US" altLang="zh-CN" smtClean="0">
                <a:latin typeface="Lucida Console" pitchFamily="49" charset="0"/>
              </a:rPr>
              <a:t>delete</a:t>
            </a:r>
            <a:r>
              <a:rPr lang="en-US" altLang="zh-CN" smtClean="0"/>
              <a:t> and </a:t>
            </a:r>
            <a:r>
              <a:rPr lang="en-US" altLang="zh-CN" smtClean="0">
                <a:latin typeface="Lucida Console" pitchFamily="49" charset="0"/>
              </a:rPr>
              <a:t>deleteCharAt</a:t>
            </a:r>
          </a:p>
          <a:p>
            <a:pPr lvl="1"/>
            <a:r>
              <a:rPr lang="en-US" altLang="zh-CN" smtClean="0"/>
              <a:t>Allow characters to be removed from </a:t>
            </a:r>
            <a:r>
              <a:rPr lang="en-US" altLang="zh-CN" smtClean="0">
                <a:latin typeface="Lucida Console" pitchFamily="49" charset="0"/>
              </a:rPr>
              <a:t>StringBuffer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StringBufferInsert.java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D-8525-46AB-81BC-C67C318068D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1F26-BC1E-4BC2-B209-89280BE46C00}" type="slidenum">
              <a:rPr lang="en-US" altLang="zh-CN"/>
              <a:pPr/>
              <a:t>46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 : StringBufferInsert.java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StringBuffer methods insert and delete.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StringBufferInsert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Object objectRef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string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"goodbye"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charArray[] =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'b'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'c'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'd'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'e'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'f'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booleanValue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characterValue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'K'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integerValue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longValue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floatValue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2.5f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 suffix indicates that 2.5 is a float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doubleValue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33.333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StringBuffer buffer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StringBuffer();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objectRef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each of these contains two spaces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string );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charArray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charArray,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43250" y="3714750"/>
            <a:ext cx="5400675" cy="785813"/>
            <a:chOff x="1911" y="2976"/>
            <a:chExt cx="3402" cy="495"/>
          </a:xfrm>
        </p:grpSpPr>
        <p:sp>
          <p:nvSpPr>
            <p:cNvPr id="49165" name="Text Box 5"/>
            <p:cNvSpPr txBox="1">
              <a:spLocks noChangeArrowheads="1"/>
            </p:cNvSpPr>
            <p:nvPr/>
          </p:nvSpPr>
          <p:spPr bwMode="auto">
            <a:xfrm>
              <a:off x="2880" y="2976"/>
              <a:ext cx="243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insert</a:t>
              </a:r>
              <a:r>
                <a:rPr lang="en-US" altLang="zh-CN">
                  <a:latin typeface="Times New Roman" pitchFamily="18" charset="0"/>
                </a:rPr>
                <a:t> to insert data in beginning of </a:t>
              </a:r>
              <a:r>
                <a:rPr lang="en-US" altLang="zh-CN">
                  <a:latin typeface="Lucida Console" pitchFamily="49" charset="0"/>
                </a:rPr>
                <a:t>StringBuffer</a:t>
              </a:r>
            </a:p>
          </p:txBody>
        </p:sp>
        <p:sp>
          <p:nvSpPr>
            <p:cNvPr id="49166" name="Line 7"/>
            <p:cNvSpPr>
              <a:spLocks noChangeShapeType="1"/>
            </p:cNvSpPr>
            <p:nvPr/>
          </p:nvSpPr>
          <p:spPr bwMode="auto">
            <a:xfrm flipH="1">
              <a:off x="1911" y="3216"/>
              <a:ext cx="96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StringBufferInsert.java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AD6A-8EE4-4F4C-A2B0-1D02EA5D7F0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9837-8769-44FE-8787-D8E03038D5BB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booleanValue );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characterValue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integerValue );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longValue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floatValue 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buffer.insert(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doubleValue );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"buffer after inserts:\n"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buffer.deleteCharAt(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delete 5 in 2.5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buffer.delete(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delete .333 in 33.333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"\n\nbuffer after deletes:\n"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buffer.toString();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"StringBuffer insert/delete"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StringBufferInsert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71813" y="1285875"/>
            <a:ext cx="5143500" cy="1000125"/>
            <a:chOff x="2256" y="576"/>
            <a:chExt cx="3240" cy="630"/>
          </a:xfrm>
        </p:grpSpPr>
        <p:sp>
          <p:nvSpPr>
            <p:cNvPr id="50196" name="Text Box 5"/>
            <p:cNvSpPr txBox="1">
              <a:spLocks noChangeArrowheads="1"/>
            </p:cNvSpPr>
            <p:nvPr/>
          </p:nvSpPr>
          <p:spPr bwMode="auto">
            <a:xfrm>
              <a:off x="2928" y="576"/>
              <a:ext cx="256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insert</a:t>
              </a:r>
              <a:r>
                <a:rPr lang="en-US" altLang="zh-CN">
                  <a:latin typeface="Times New Roman" pitchFamily="18" charset="0"/>
                </a:rPr>
                <a:t> to insert data in beginning of </a:t>
              </a:r>
              <a:r>
                <a:rPr lang="en-US" altLang="zh-CN">
                  <a:latin typeface="Lucida Console" pitchFamily="49" charset="0"/>
                </a:rPr>
                <a:t>StringBuffer</a:t>
              </a:r>
            </a:p>
          </p:txBody>
        </p:sp>
        <p:sp>
          <p:nvSpPr>
            <p:cNvPr id="50197" name="Line 6"/>
            <p:cNvSpPr>
              <a:spLocks noChangeShapeType="1"/>
            </p:cNvSpPr>
            <p:nvPr/>
          </p:nvSpPr>
          <p:spPr bwMode="auto">
            <a:xfrm flipH="1">
              <a:off x="2256" y="816"/>
              <a:ext cx="672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43188" y="2428875"/>
            <a:ext cx="6070600" cy="1143000"/>
            <a:chOff x="2691" y="1968"/>
            <a:chExt cx="3158" cy="720"/>
          </a:xfrm>
        </p:grpSpPr>
        <p:sp>
          <p:nvSpPr>
            <p:cNvPr id="50194" name="Text Box 9"/>
            <p:cNvSpPr txBox="1">
              <a:spLocks noChangeArrowheads="1"/>
            </p:cNvSpPr>
            <p:nvPr/>
          </p:nvSpPr>
          <p:spPr bwMode="auto">
            <a:xfrm>
              <a:off x="3471" y="1968"/>
              <a:ext cx="237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deleteCharAt</a:t>
              </a:r>
              <a:r>
                <a:rPr lang="en-US" altLang="zh-CN">
                  <a:latin typeface="Times New Roman" pitchFamily="18" charset="0"/>
                </a:rPr>
                <a:t> to remove character from index </a:t>
              </a:r>
              <a:r>
                <a:rPr lang="en-US" altLang="zh-CN">
                  <a:latin typeface="Lucida Console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 in </a:t>
              </a:r>
              <a:r>
                <a:rPr lang="en-US" altLang="zh-CN">
                  <a:latin typeface="Lucida Console" pitchFamily="49" charset="0"/>
                </a:rPr>
                <a:t>StringBuffer</a:t>
              </a:r>
            </a:p>
          </p:txBody>
        </p:sp>
        <p:sp>
          <p:nvSpPr>
            <p:cNvPr id="50195" name="Line 10"/>
            <p:cNvSpPr>
              <a:spLocks noChangeShapeType="1"/>
            </p:cNvSpPr>
            <p:nvPr/>
          </p:nvSpPr>
          <p:spPr bwMode="auto">
            <a:xfrm flipH="1">
              <a:off x="2691" y="2193"/>
              <a:ext cx="78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714750" y="3571875"/>
            <a:ext cx="4500563" cy="646113"/>
            <a:chOff x="3321" y="2736"/>
            <a:chExt cx="2835" cy="407"/>
          </a:xfrm>
        </p:grpSpPr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3936" y="2736"/>
              <a:ext cx="222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Remove characters from indices </a:t>
              </a:r>
              <a:r>
                <a:rPr lang="en-US" altLang="zh-CN">
                  <a:latin typeface="Lucida Console" pitchFamily="49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 through </a:t>
              </a:r>
              <a:r>
                <a:rPr lang="en-US" altLang="zh-CN">
                  <a:latin typeface="Lucida Console" pitchFamily="49" charset="0"/>
                </a:rPr>
                <a:t>5</a:t>
              </a:r>
              <a:r>
                <a:rPr lang="en-US" altLang="zh-CN">
                  <a:latin typeface="Times New Roman" pitchFamily="18" charset="0"/>
                </a:rPr>
                <a:t> (inclusive)</a:t>
              </a:r>
            </a:p>
          </p:txBody>
        </p:sp>
        <p:sp>
          <p:nvSpPr>
            <p:cNvPr id="50193" name="Line 13"/>
            <p:cNvSpPr>
              <a:spLocks noChangeShapeType="1"/>
            </p:cNvSpPr>
            <p:nvPr/>
          </p:nvSpPr>
          <p:spPr bwMode="auto">
            <a:xfrm flipH="1">
              <a:off x="3321" y="2928"/>
              <a:ext cx="61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22" name="Picture 3" descr="C:\Java5e\powerpoint\ch11\11_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8" y="4857750"/>
            <a:ext cx="38862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Class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Character</a:t>
            </a:r>
            <a:endParaRPr lang="en-US" altLang="zh-CN" smtClean="0">
              <a:cs typeface="Times New Roman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Treat primitive variables as objects</a:t>
            </a:r>
          </a:p>
          <a:p>
            <a:pPr lvl="1"/>
            <a:r>
              <a:rPr lang="en-US" altLang="zh-CN" smtClean="0"/>
              <a:t>Type wrapper classes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Boolean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Character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Double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Float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Byte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Short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Integer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Long</a:t>
            </a:r>
          </a:p>
          <a:p>
            <a:pPr lvl="1"/>
            <a:r>
              <a:rPr lang="en-US" altLang="zh-CN" smtClean="0"/>
              <a:t>We examine class </a:t>
            </a:r>
            <a:r>
              <a:rPr lang="en-US" altLang="zh-CN" smtClean="0">
                <a:latin typeface="Lucida Console" pitchFamily="49" charset="0"/>
              </a:rPr>
              <a:t>Character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B83-5AB3-4303-8A38-8090065A0B8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322-9F97-487E-A517-1A786757DBEB}" type="slidenum">
              <a:rPr lang="en-US" altLang="zh-CN"/>
              <a:pPr/>
              <a:t>49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StaticCharMethods.java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Static Character testing methods and case conversion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StaticCharMethods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JFrame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 promptLabel;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 inputField;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JTextArea outputArea;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 builds GUI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StaticCharMethods()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"Static Character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 container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FlowLayout()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promptLabel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"Enter a character and press Enter"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promptLabel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inputField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</a:t>
            </a:r>
            <a:r>
              <a:rPr lang="en-US" altLang="zh-CN" i="1" smtClean="0"/>
              <a:t>String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string is a series of characters treated as a single unit.</a:t>
            </a:r>
          </a:p>
          <a:p>
            <a:pPr eaLnBrk="1" hangingPunct="1"/>
            <a:r>
              <a:rPr lang="en-US" altLang="zh-CN" smtClean="0"/>
              <a:t>A string may include letters, digits and various special characters, such as +, -, *, /, $ and others. </a:t>
            </a:r>
          </a:p>
          <a:p>
            <a:pPr eaLnBrk="1" hangingPunct="1"/>
            <a:r>
              <a:rPr lang="en-US" altLang="zh-CN" smtClean="0"/>
              <a:t>A string is </a:t>
            </a:r>
            <a:r>
              <a:rPr lang="en-US" altLang="zh-CN" smtClean="0">
                <a:solidFill>
                  <a:srgbClr val="FF0000"/>
                </a:solidFill>
              </a:rPr>
              <a:t>an object of class String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Note:</a:t>
            </a:r>
          </a:p>
          <a:p>
            <a:pPr lvl="1" eaLnBrk="1" hangingPunct="1"/>
            <a:r>
              <a:rPr lang="en-US" altLang="zh-CN" smtClean="0"/>
              <a:t>The content of a String is </a:t>
            </a:r>
            <a:r>
              <a:rPr lang="en-US" altLang="zh-CN" i="1" smtClean="0"/>
              <a:t>hard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9EA-F6F3-4940-A74B-006559AF612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017-6D3A-471F-97E3-0F19F5C96436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F8B-6711-4C50-9F0D-A505AF20395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22D0-FC76-4D23-9423-32883820803A}" type="slidenum">
              <a:rPr lang="en-US" altLang="zh-CN"/>
              <a:pPr/>
              <a:t>50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inputField.addActionListener(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handle textfield event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String s = event.getActionCommand();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c = s.charAt(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buildOutput();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inputField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outputArea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JTextArea(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outputArea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setSize(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the window size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setVisible(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show the window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8761-91FE-486C-9AB8-FD8FF1F7586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3BF7-1E16-4C78-A926-52489668E2BF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display character info in outputArea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buildOutput()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outputArea.setText(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"is defined: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Character.isDefined(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"\nis digit: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Character.isDigit(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"\nis first character in a Java identifier: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Character.isJavaIdentifierStart(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"\nis part of a Java identifier: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Character.isJavaIdentifierPart(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"\nis letter: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Character.isLetter(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"\nis letter or digit: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Character.isLetterOrDigit(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"\nis lower case: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Character.isLowerCase(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"\nis upper case: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Character.isUpperCase(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"\nto upper case: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Character.toUpperCase( c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"\nto lower case: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Character.toLowerCase( c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StaticCharMethods object to begin execution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StaticCharMethods application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StaticCharMethods();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application.setDefaultCloseOperation(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JFrame.EXIT_ON_CLOSE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StaticCharMethods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6250" y="1357313"/>
            <a:ext cx="3857625" cy="590550"/>
            <a:chOff x="2859" y="240"/>
            <a:chExt cx="2037" cy="372"/>
          </a:xfrm>
        </p:grpSpPr>
        <p:sp>
          <p:nvSpPr>
            <p:cNvPr id="54300" name="Text Box 5"/>
            <p:cNvSpPr txBox="1">
              <a:spLocks noChangeArrowheads="1"/>
            </p:cNvSpPr>
            <p:nvPr/>
          </p:nvSpPr>
          <p:spPr bwMode="auto">
            <a:xfrm>
              <a:off x="3532" y="240"/>
              <a:ext cx="136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whether </a:t>
              </a:r>
              <a:r>
                <a:rPr lang="en-US" altLang="zh-CN">
                  <a:latin typeface="Courier New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is defined Unicode digit</a:t>
              </a:r>
            </a:p>
          </p:txBody>
        </p:sp>
        <p:sp>
          <p:nvSpPr>
            <p:cNvPr id="54301" name="Line 6"/>
            <p:cNvSpPr>
              <a:spLocks noChangeShapeType="1"/>
            </p:cNvSpPr>
            <p:nvPr/>
          </p:nvSpPr>
          <p:spPr bwMode="auto">
            <a:xfrm flipH="1" flipV="1">
              <a:off x="2859" y="403"/>
              <a:ext cx="67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86125" y="2286000"/>
            <a:ext cx="4143375" cy="646113"/>
            <a:chOff x="3168" y="672"/>
            <a:chExt cx="2610" cy="407"/>
          </a:xfrm>
        </p:grpSpPr>
        <p:sp>
          <p:nvSpPr>
            <p:cNvPr id="54298" name="Text Box 8"/>
            <p:cNvSpPr txBox="1">
              <a:spLocks noChangeArrowheads="1"/>
            </p:cNvSpPr>
            <p:nvPr/>
          </p:nvSpPr>
          <p:spPr bwMode="auto">
            <a:xfrm>
              <a:off x="3644" y="672"/>
              <a:ext cx="213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whether </a:t>
              </a:r>
              <a:r>
                <a:rPr lang="en-US" altLang="zh-CN">
                  <a:latin typeface="Courier New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can be used as first character in identifier</a:t>
              </a:r>
            </a:p>
          </p:txBody>
        </p:sp>
        <p:sp>
          <p:nvSpPr>
            <p:cNvPr id="54299" name="Line 9"/>
            <p:cNvSpPr>
              <a:spLocks noChangeShapeType="1"/>
            </p:cNvSpPr>
            <p:nvPr/>
          </p:nvSpPr>
          <p:spPr bwMode="auto">
            <a:xfrm flipH="1" flipV="1">
              <a:off x="3168" y="720"/>
              <a:ext cx="4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14500" y="2714625"/>
            <a:ext cx="6786563" cy="2874963"/>
            <a:chOff x="1566" y="-12"/>
            <a:chExt cx="4275" cy="1811"/>
          </a:xfrm>
        </p:grpSpPr>
        <p:sp>
          <p:nvSpPr>
            <p:cNvPr id="54296" name="Text Box 11"/>
            <p:cNvSpPr txBox="1">
              <a:spLocks noChangeArrowheads="1"/>
            </p:cNvSpPr>
            <p:nvPr/>
          </p:nvSpPr>
          <p:spPr bwMode="auto">
            <a:xfrm>
              <a:off x="3792" y="1392"/>
              <a:ext cx="204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whether </a:t>
              </a:r>
              <a:r>
                <a:rPr lang="en-US" altLang="zh-CN">
                  <a:latin typeface="Courier New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can be used as identifier character</a:t>
              </a:r>
            </a:p>
          </p:txBody>
        </p:sp>
        <p:sp>
          <p:nvSpPr>
            <p:cNvPr id="54297" name="Line 12"/>
            <p:cNvSpPr>
              <a:spLocks noChangeShapeType="1"/>
            </p:cNvSpPr>
            <p:nvPr/>
          </p:nvSpPr>
          <p:spPr bwMode="auto">
            <a:xfrm flipH="1" flipV="1">
              <a:off x="1566" y="-12"/>
              <a:ext cx="2222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500438" y="2786063"/>
            <a:ext cx="4572000" cy="1055687"/>
            <a:chOff x="2940" y="1104"/>
            <a:chExt cx="2880" cy="665"/>
          </a:xfrm>
        </p:grpSpPr>
        <p:sp>
          <p:nvSpPr>
            <p:cNvPr id="54294" name="Text Box 14"/>
            <p:cNvSpPr txBox="1">
              <a:spLocks noChangeArrowheads="1"/>
            </p:cNvSpPr>
            <p:nvPr/>
          </p:nvSpPr>
          <p:spPr bwMode="auto">
            <a:xfrm>
              <a:off x="3888" y="1536"/>
              <a:ext cx="1932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whether </a:t>
              </a:r>
              <a:r>
                <a:rPr lang="en-US" altLang="zh-CN">
                  <a:latin typeface="Courier New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is a letter</a:t>
              </a:r>
            </a:p>
          </p:txBody>
        </p:sp>
        <p:sp>
          <p:nvSpPr>
            <p:cNvPr id="54295" name="Line 15"/>
            <p:cNvSpPr>
              <a:spLocks noChangeShapeType="1"/>
            </p:cNvSpPr>
            <p:nvPr/>
          </p:nvSpPr>
          <p:spPr bwMode="auto">
            <a:xfrm flipH="1" flipV="1">
              <a:off x="2940" y="1104"/>
              <a:ext cx="9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000500" y="2986088"/>
            <a:ext cx="4857750" cy="369887"/>
            <a:chOff x="3648" y="2112"/>
            <a:chExt cx="3060" cy="233"/>
          </a:xfrm>
        </p:grpSpPr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 flipH="1" flipV="1">
              <a:off x="3648" y="2166"/>
              <a:ext cx="63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293" name="Text Box 17"/>
            <p:cNvSpPr txBox="1">
              <a:spLocks noChangeArrowheads="1"/>
            </p:cNvSpPr>
            <p:nvPr/>
          </p:nvSpPr>
          <p:spPr bwMode="auto">
            <a:xfrm>
              <a:off x="4272" y="2112"/>
              <a:ext cx="2436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whether </a:t>
              </a:r>
              <a:r>
                <a:rPr lang="en-US" altLang="zh-CN">
                  <a:latin typeface="Courier New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is letter or digit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4071938" y="3357563"/>
            <a:ext cx="3714750" cy="1541462"/>
            <a:chOff x="3363" y="1992"/>
            <a:chExt cx="2340" cy="971"/>
          </a:xfrm>
        </p:grpSpPr>
        <p:sp>
          <p:nvSpPr>
            <p:cNvPr id="54290" name="Text Box 20"/>
            <p:cNvSpPr txBox="1">
              <a:spLocks noChangeArrowheads="1"/>
            </p:cNvSpPr>
            <p:nvPr/>
          </p:nvSpPr>
          <p:spPr bwMode="auto">
            <a:xfrm>
              <a:off x="4032" y="2556"/>
              <a:ext cx="1671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Determine whether </a:t>
              </a:r>
              <a:r>
                <a:rPr lang="en-US" altLang="zh-CN">
                  <a:latin typeface="Courier New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is uppercase or lowercase</a:t>
              </a:r>
            </a:p>
          </p:txBody>
        </p:sp>
        <p:sp>
          <p:nvSpPr>
            <p:cNvPr id="54291" name="Line 21"/>
            <p:cNvSpPr>
              <a:spLocks noChangeShapeType="1"/>
            </p:cNvSpPr>
            <p:nvPr/>
          </p:nvSpPr>
          <p:spPr bwMode="auto">
            <a:xfrm flipH="1" flipV="1">
              <a:off x="3363" y="1992"/>
              <a:ext cx="665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F30A-41F8-4CA1-9D3E-7590FC69AB4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22EF-55FB-42AB-AF75-68C26C8DB7DE}" type="slidenum">
              <a:rPr lang="en-US" altLang="zh-CN"/>
              <a:pPr/>
              <a:t>52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55308" name="Picture 3" descr="C:\Java5e\powerpoint\ch11\11_15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1500188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9" name="Picture 4" descr="C:\Java5e\powerpoint\ch11\11_15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5" y="1500188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10" name="Picture 5" descr="C:\Java5e\powerpoint\ch11\11_15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929063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StaticCharMethods2.java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04CD-EB2B-4A73-8FC0-D6B589513A9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0689-AC9F-4F23-AE2D-9F6E57EBAFDF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StaticCharMethods2.java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Static Character conversion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StaticCharMethods2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JFrame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digit, radix;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 prompt1, prompt2;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 input, radixField;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 toChar, toInt;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 builds GUI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StaticCharMethods2()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"Character Conversion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 container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FlowLayout()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prompt1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"Enter a digit or character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input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prompt1 );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input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StaticCharMethods2.java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086D-3A73-405C-B5F8-412A4BA74CF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A5D-CBD1-4E8E-A122-940785CB080C}" type="slidenum">
              <a:rPr lang="en-US" altLang="zh-CN"/>
              <a:pPr/>
              <a:t>54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prompt2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"Enter a radix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radixField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prompt2 );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radixField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toChar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"Convert digit to character"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toChar.addActionListener(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handle toChar JButton event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actionEvent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digit = Integer.parseInt( input.getText()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radix = Integer.parseInt( radixField.getText()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"Convert digit to character: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Character.forDigit( digit, radix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StaticCharMethods2.java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C43D-911B-4F0C-94ED-F2695650B1F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E033-AAFD-4561-9F9D-99115BD59E9D}" type="slidenum">
              <a:rPr lang="en-US" altLang="zh-CN"/>
              <a:pPr/>
              <a:t>55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56235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toInt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"Convert character to digit"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toInt.addActionListener(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handle toInt JButton event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actionEvent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String s = input.getText();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c = s.charAt(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radix = Integer.parseInt( radixField.getText()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"Convert character to digit: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Character.digit( c, radix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toChar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toInt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setSize(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the window size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setVisible(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show the window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create StaticCharMethods2 object execute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StaticCharMethods2 application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StaticCharMethods2();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application.setDefaultCloseOperation(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JFrame.EXIT_ON_CLOSE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StaticCharMethods2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43250" y="3571875"/>
            <a:ext cx="5286375" cy="1228725"/>
            <a:chOff x="2448" y="2112"/>
            <a:chExt cx="3556" cy="774"/>
          </a:xfrm>
        </p:grpSpPr>
        <p:sp>
          <p:nvSpPr>
            <p:cNvPr id="58381" name="Line 6"/>
            <p:cNvSpPr>
              <a:spLocks noChangeShapeType="1"/>
            </p:cNvSpPr>
            <p:nvPr/>
          </p:nvSpPr>
          <p:spPr bwMode="auto">
            <a:xfrm flipH="1" flipV="1">
              <a:off x="2448" y="2112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2" name="Text Box 5"/>
            <p:cNvSpPr txBox="1">
              <a:spLocks noChangeArrowheads="1"/>
            </p:cNvSpPr>
            <p:nvPr/>
          </p:nvSpPr>
          <p:spPr bwMode="auto">
            <a:xfrm>
              <a:off x="3361" y="2304"/>
              <a:ext cx="2643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method </a:t>
              </a:r>
              <a:r>
                <a:rPr lang="en-US" altLang="zh-CN">
                  <a:latin typeface="Lucida Console" pitchFamily="49" charset="0"/>
                </a:rPr>
                <a:t>digit</a:t>
              </a:r>
              <a:r>
                <a:rPr lang="en-US" altLang="zh-CN">
                  <a:latin typeface="Times New Roman" pitchFamily="18" charset="0"/>
                </a:rPr>
                <a:t> to convert </a:t>
              </a:r>
              <a:r>
                <a:rPr lang="en-US" altLang="zh-CN">
                  <a:latin typeface="Lucida Console" pitchFamily="49" charset="0"/>
                </a:rPr>
                <a:t>char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 to number-system integer specified by </a:t>
              </a:r>
              <a:r>
                <a:rPr lang="en-US" altLang="zh-CN">
                  <a:latin typeface="Lucida Console" pitchFamily="49" charset="0"/>
                </a:rPr>
                <a:t>int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radix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StaticCharMethods2.java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7312-52E8-41FC-80D6-A47AF6AD451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7A40-A724-4453-A4C4-DE4CA1BFA408}" type="slidenum">
              <a:rPr lang="en-US" altLang="zh-CN"/>
              <a:pPr/>
              <a:t>56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143000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59404" name="Picture 4" descr="C:\Java5e\powerpoint\ch11\11_16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1571625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5" name="Picture 5" descr="C:\Java5e\powerpoint\ch11\11_16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8" y="1857375"/>
            <a:ext cx="2552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6" descr="C:\Java5e\powerpoint\ch11\11_16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1125" y="4000500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7" name="Picture 7" descr="C:\Java5e\powerpoint\ch11\11_16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5" y="4357688"/>
            <a:ext cx="2552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OtherCharMethods.java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29D6-84E1-4225-BEF6-E25F86833A2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B02-B021-493A-A644-51323B5D80D6}" type="slidenum">
              <a:rPr lang="en-US" altLang="zh-CN"/>
              <a:pPr/>
              <a:t>57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OtherCharMethods.java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Non-static Character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OtherCharMethods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Character c1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Character(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Character c2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Character(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"c1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c1.charValue()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"\nc2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c2.toString();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c1.equals( c2 )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"\n\nc1 and c2 are equal"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"\n\nc1 and c2 are not equal"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"Non-static Character methods"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OtherCharMethods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3000375"/>
            <a:ext cx="6429375" cy="860425"/>
            <a:chOff x="1779" y="1305"/>
            <a:chExt cx="4050" cy="542"/>
          </a:xfrm>
        </p:grpSpPr>
        <p:sp>
          <p:nvSpPr>
            <p:cNvPr id="60430" name="Line 6"/>
            <p:cNvSpPr>
              <a:spLocks noChangeShapeType="1"/>
            </p:cNvSpPr>
            <p:nvPr/>
          </p:nvSpPr>
          <p:spPr bwMode="auto">
            <a:xfrm flipH="1" flipV="1">
              <a:off x="2634" y="1305"/>
              <a:ext cx="6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31" name="Line 7"/>
            <p:cNvSpPr>
              <a:spLocks noChangeShapeType="1"/>
            </p:cNvSpPr>
            <p:nvPr/>
          </p:nvSpPr>
          <p:spPr bwMode="auto">
            <a:xfrm flipH="1" flipV="1">
              <a:off x="2094" y="1440"/>
              <a:ext cx="117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32" name="Line 8"/>
            <p:cNvSpPr>
              <a:spLocks noChangeShapeType="1"/>
            </p:cNvSpPr>
            <p:nvPr/>
          </p:nvSpPr>
          <p:spPr bwMode="auto">
            <a:xfrm flipH="1" flipV="1">
              <a:off x="1779" y="1651"/>
              <a:ext cx="147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33" name="Text Box 9"/>
            <p:cNvSpPr txBox="1">
              <a:spLocks noChangeArrowheads="1"/>
            </p:cNvSpPr>
            <p:nvPr/>
          </p:nvSpPr>
          <p:spPr bwMode="auto">
            <a:xfrm>
              <a:off x="3253" y="1440"/>
              <a:ext cx="2576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Characters non-</a:t>
              </a:r>
              <a:r>
                <a:rPr lang="en-US" altLang="zh-CN">
                  <a:latin typeface="Lucida Console" pitchFamily="49" charset="0"/>
                </a:rPr>
                <a:t>static</a:t>
              </a:r>
              <a:r>
                <a:rPr lang="en-US" altLang="zh-CN">
                  <a:latin typeface="Times New Roman" pitchFamily="18" charset="0"/>
                </a:rPr>
                <a:t> methods </a:t>
              </a:r>
              <a:r>
                <a:rPr lang="en-US" altLang="zh-CN">
                  <a:latin typeface="Lucida Console" pitchFamily="49" charset="0"/>
                </a:rPr>
                <a:t>charValue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>
                  <a:latin typeface="Lucida Console" pitchFamily="49" charset="0"/>
                </a:rPr>
                <a:t>toString</a:t>
              </a:r>
              <a:r>
                <a:rPr lang="en-US" altLang="zh-CN">
                  <a:latin typeface="Times New Roman" pitchFamily="18" charset="0"/>
                </a:rPr>
                <a:t> and </a:t>
              </a:r>
              <a:r>
                <a:rPr lang="en-US" altLang="zh-CN">
                  <a:latin typeface="Lucida Console" pitchFamily="49" charset="0"/>
                </a:rPr>
                <a:t>equals</a:t>
              </a:r>
            </a:p>
          </p:txBody>
        </p:sp>
      </p:grpSp>
      <p:pic>
        <p:nvPicPr>
          <p:cNvPr id="60429" name="Picture 4" descr="C:\Java5e\powerpoint\ch11\11_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4286250"/>
            <a:ext cx="25527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Class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StringTokenizer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Tokenizer</a:t>
            </a:r>
          </a:p>
          <a:p>
            <a:pPr lvl="1"/>
            <a:r>
              <a:rPr lang="en-US" altLang="zh-CN" smtClean="0"/>
              <a:t>Partition </a:t>
            </a:r>
            <a:r>
              <a:rPr lang="en-US" altLang="zh-CN" smtClean="0">
                <a:latin typeface="Lucida Console" pitchFamily="49" charset="0"/>
              </a:rPr>
              <a:t>String</a:t>
            </a:r>
            <a:r>
              <a:rPr lang="en-US" altLang="zh-CN" smtClean="0"/>
              <a:t> into individual substrings</a:t>
            </a:r>
          </a:p>
          <a:p>
            <a:pPr lvl="1"/>
            <a:r>
              <a:rPr lang="en-US" altLang="zh-CN" smtClean="0"/>
              <a:t>Use </a:t>
            </a:r>
            <a:r>
              <a:rPr lang="en-US" altLang="zh-CN" i="1" smtClean="0"/>
              <a:t>delimiter</a:t>
            </a:r>
          </a:p>
          <a:p>
            <a:pPr lvl="1"/>
            <a:r>
              <a:rPr lang="en-US" altLang="zh-CN" smtClean="0"/>
              <a:t>Java offers </a:t>
            </a:r>
            <a:r>
              <a:rPr lang="en-US" altLang="zh-CN" smtClean="0">
                <a:latin typeface="Lucida Console" pitchFamily="49" charset="0"/>
              </a:rPr>
              <a:t>java.util.StringTokenizer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TokenTest.java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0D68-D80A-4103-9844-74728D31A1F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C167-4E5A-4A4A-BB98-4EE55AC63B9C}" type="slidenum">
              <a:rPr lang="en-US" altLang="zh-CN"/>
              <a:pPr/>
              <a:t>59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TokenTest.java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StringTokenizer class.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java.util.*;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TokenTest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JFrame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 promptLabel;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 inputField;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JTextArea outputArea;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GUI and event handling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TokenTest()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"Testing Class StringTokenizer"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 container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FlowLayout()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promptLabel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"Enter a sentence and press Enter"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promptLabel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inputField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7500" y="4500563"/>
            <a:ext cx="5786438" cy="646112"/>
            <a:chOff x="2151" y="3264"/>
            <a:chExt cx="3645" cy="407"/>
          </a:xfrm>
        </p:grpSpPr>
        <p:sp>
          <p:nvSpPr>
            <p:cNvPr id="62477" name="Line 5"/>
            <p:cNvSpPr>
              <a:spLocks noChangeShapeType="1"/>
            </p:cNvSpPr>
            <p:nvPr/>
          </p:nvSpPr>
          <p:spPr bwMode="auto">
            <a:xfrm flipH="1" flipV="1">
              <a:off x="2151" y="3399"/>
              <a:ext cx="1305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78" name="Text Box 6"/>
            <p:cNvSpPr txBox="1">
              <a:spLocks noChangeArrowheads="1"/>
            </p:cNvSpPr>
            <p:nvPr/>
          </p:nvSpPr>
          <p:spPr bwMode="auto">
            <a:xfrm>
              <a:off x="3425" y="3264"/>
              <a:ext cx="2371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inputField</a:t>
              </a:r>
              <a:r>
                <a:rPr lang="en-US" altLang="zh-CN">
                  <a:latin typeface="Times New Roman" pitchFamily="18" charset="0"/>
                </a:rPr>
                <a:t> contains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to be parsed by </a:t>
              </a:r>
              <a:r>
                <a:rPr lang="en-US" altLang="zh-CN">
                  <a:latin typeface="Lucida Console" pitchFamily="49" charset="0"/>
                </a:rPr>
                <a:t>StringTokenizer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Creating String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Directly initialize</a:t>
            </a:r>
          </a:p>
          <a:p>
            <a:pPr lvl="1" eaLnBrk="1" hangingPunct="1"/>
            <a:r>
              <a:rPr lang="en-US" altLang="zh-CN" dirty="0" smtClean="0"/>
              <a:t>String </a:t>
            </a:r>
            <a:r>
              <a:rPr lang="en-US" altLang="zh-CN" dirty="0" err="1" smtClean="0"/>
              <a:t>strName</a:t>
            </a:r>
            <a:r>
              <a:rPr lang="en-US" altLang="zh-CN" dirty="0" smtClean="0"/>
              <a:t> = “NBA Action”;</a:t>
            </a:r>
          </a:p>
          <a:p>
            <a:pPr eaLnBrk="1" hangingPunct="1"/>
            <a:r>
              <a:rPr lang="en-US" altLang="zh-CN" dirty="0" smtClean="0"/>
              <a:t>Using new</a:t>
            </a:r>
          </a:p>
          <a:p>
            <a:pPr lvl="1" eaLnBrk="1" hangingPunct="1"/>
            <a:r>
              <a:rPr lang="en-US" altLang="zh-CN" dirty="0" smtClean="0"/>
              <a:t>String </a:t>
            </a:r>
            <a:r>
              <a:rPr lang="en-US" altLang="zh-CN" dirty="0" err="1" smtClean="0"/>
              <a:t>strName</a:t>
            </a:r>
            <a:r>
              <a:rPr lang="en-US" altLang="zh-CN" dirty="0" smtClean="0"/>
              <a:t> = new String(“Zhang”);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F9DF-DE58-418D-95B0-D2A672BACA2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B56A-4F24-4765-ACD8-1A04CAC15708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TokenTest.java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8A0-01C0-40DE-B7A4-65ACCBB831A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7EF-8931-41BE-930F-C8400D861DA1}" type="slidenum">
              <a:rPr lang="en-US" altLang="zh-CN"/>
              <a:pPr/>
              <a:t>60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inputField.addActionListener(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handle text field event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StringTokenizer tokens =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StringTokenizer( event.getActionCommand()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outputArea.setText(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"Number of elements: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tokens.countTokens()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"\nThe tokens are:\n"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while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tokens.hasMoreTokens() )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outputArea.append( tokens.nextToken()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inputField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outputArea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JTextArea(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outputArea.setEditable(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JScrollPane( outputArea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setSize(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the window size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setVisible(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show the window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14750" y="1071563"/>
            <a:ext cx="5214938" cy="1285875"/>
            <a:chOff x="2648" y="192"/>
            <a:chExt cx="2908" cy="810"/>
          </a:xfrm>
        </p:grpSpPr>
        <p:sp>
          <p:nvSpPr>
            <p:cNvPr id="63508" name="Line 5"/>
            <p:cNvSpPr>
              <a:spLocks noChangeShapeType="1"/>
            </p:cNvSpPr>
            <p:nvPr/>
          </p:nvSpPr>
          <p:spPr bwMode="auto">
            <a:xfrm flipH="1">
              <a:off x="2648" y="480"/>
              <a:ext cx="472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09" name="Text Box 6"/>
            <p:cNvSpPr txBox="1">
              <a:spLocks noChangeArrowheads="1"/>
            </p:cNvSpPr>
            <p:nvPr/>
          </p:nvSpPr>
          <p:spPr bwMode="auto">
            <a:xfrm>
              <a:off x="3120" y="192"/>
              <a:ext cx="2436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</a:t>
              </a:r>
              <a:r>
                <a:rPr lang="en-US" altLang="zh-CN">
                  <a:latin typeface="Lucida Console" pitchFamily="49" charset="0"/>
                </a:rPr>
                <a:t>StringTokenizer</a:t>
              </a:r>
              <a:r>
                <a:rPr lang="en-US" altLang="zh-CN">
                  <a:latin typeface="Times New Roman" pitchFamily="18" charset="0"/>
                </a:rPr>
                <a:t> to parse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using default delimiter “</a:t>
              </a:r>
              <a:r>
                <a:rPr lang="en-US" altLang="zh-CN">
                  <a:latin typeface="Courier New" pitchFamily="49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\n\t\r</a:t>
              </a:r>
              <a:r>
                <a:rPr lang="en-US" altLang="zh-CN">
                  <a:latin typeface="Times New Roman" pitchFamily="18" charset="0"/>
                </a:rPr>
                <a:t>”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00500" y="2571750"/>
            <a:ext cx="3500438" cy="285750"/>
            <a:chOff x="3357" y="864"/>
            <a:chExt cx="2745" cy="233"/>
          </a:xfrm>
        </p:grpSpPr>
        <p:sp>
          <p:nvSpPr>
            <p:cNvPr id="63506" name="Text Box 8"/>
            <p:cNvSpPr txBox="1">
              <a:spLocks noChangeArrowheads="1"/>
            </p:cNvSpPr>
            <p:nvPr/>
          </p:nvSpPr>
          <p:spPr bwMode="auto">
            <a:xfrm>
              <a:off x="4176" y="864"/>
              <a:ext cx="1926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Count number of tokens</a:t>
              </a:r>
            </a:p>
          </p:txBody>
        </p:sp>
        <p:sp>
          <p:nvSpPr>
            <p:cNvPr id="63507" name="Line 9"/>
            <p:cNvSpPr>
              <a:spLocks noChangeShapeType="1"/>
            </p:cNvSpPr>
            <p:nvPr/>
          </p:nvSpPr>
          <p:spPr bwMode="auto">
            <a:xfrm flipH="1">
              <a:off x="3357" y="960"/>
              <a:ext cx="819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43250" y="3429000"/>
            <a:ext cx="4857750" cy="1103313"/>
            <a:chOff x="2640" y="1920"/>
            <a:chExt cx="3060" cy="695"/>
          </a:xfrm>
        </p:grpSpPr>
        <p:sp>
          <p:nvSpPr>
            <p:cNvPr id="63503" name="Text Box 11"/>
            <p:cNvSpPr txBox="1">
              <a:spLocks noChangeArrowheads="1"/>
            </p:cNvSpPr>
            <p:nvPr/>
          </p:nvSpPr>
          <p:spPr bwMode="auto">
            <a:xfrm>
              <a:off x="3312" y="2208"/>
              <a:ext cx="238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Append next token to </a:t>
              </a:r>
              <a:r>
                <a:rPr lang="en-US" altLang="zh-CN">
                  <a:latin typeface="Lucida Console" pitchFamily="49" charset="0"/>
                </a:rPr>
                <a:t>outputArea</a:t>
              </a:r>
              <a:r>
                <a:rPr lang="en-US" altLang="zh-CN">
                  <a:latin typeface="Times New Roman" pitchFamily="18" charset="0"/>
                </a:rPr>
                <a:t>, as long as tokens exist</a:t>
              </a:r>
            </a:p>
          </p:txBody>
        </p:sp>
        <p:sp>
          <p:nvSpPr>
            <p:cNvPr id="63504" name="Line 12"/>
            <p:cNvSpPr>
              <a:spLocks noChangeShapeType="1"/>
            </p:cNvSpPr>
            <p:nvPr/>
          </p:nvSpPr>
          <p:spPr bwMode="auto">
            <a:xfrm flipH="1" flipV="1">
              <a:off x="3072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05" name="Line 13"/>
            <p:cNvSpPr>
              <a:spLocks noChangeShapeType="1"/>
            </p:cNvSpPr>
            <p:nvPr/>
          </p:nvSpPr>
          <p:spPr bwMode="auto">
            <a:xfrm flipH="1" flipV="1">
              <a:off x="2640" y="1920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TokenTest.java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0810-50B4-4D76-8B0B-A26741BEF4A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2BF-6B75-4241-B80F-C9A873AC0C87}" type="slidenum">
              <a:rPr lang="en-US" altLang="zh-CN"/>
              <a:pPr/>
              <a:t>61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execute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TokenTest application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TokenTest();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application.setDefaultCloseOperation(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JFrame.EXIT_ON_CLOSE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TokenTest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4" descr="C:\Java5e\powerpoint\ch11\11_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88" y="2786063"/>
            <a:ext cx="26193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cs typeface="Times New Roman" pitchFamily="18" charset="0"/>
              </a:rPr>
              <a:t>Card Shuffling and Dealing Simulation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Develop </a:t>
            </a:r>
            <a:r>
              <a:rPr lang="en-US" altLang="zh-CN" smtClean="0">
                <a:latin typeface="Lucida Console" pitchFamily="49" charset="0"/>
              </a:rPr>
              <a:t>DeckOfCards</a:t>
            </a:r>
            <a:r>
              <a:rPr lang="en-US" altLang="zh-CN" smtClean="0"/>
              <a:t> application</a:t>
            </a:r>
          </a:p>
          <a:p>
            <a:pPr lvl="1"/>
            <a:r>
              <a:rPr lang="en-US" altLang="zh-CN" smtClean="0"/>
              <a:t>Create deck of 52 playing cards using Card objects</a:t>
            </a:r>
          </a:p>
          <a:p>
            <a:pPr lvl="1"/>
            <a:r>
              <a:rPr lang="en-US" altLang="zh-CN" smtClean="0"/>
              <a:t>User deals card by clicking “</a:t>
            </a:r>
            <a:r>
              <a:rPr lang="en-US" altLang="zh-CN" smtClean="0">
                <a:latin typeface="Lucida Console" pitchFamily="49" charset="0"/>
              </a:rPr>
              <a:t>Deal</a:t>
            </a:r>
            <a:r>
              <a:rPr lang="en-US" altLang="zh-CN" smtClean="0"/>
              <a:t> </a:t>
            </a:r>
            <a:r>
              <a:rPr lang="en-US" altLang="zh-CN" smtClean="0">
                <a:latin typeface="Lucida Console" pitchFamily="49" charset="0"/>
              </a:rPr>
              <a:t>card</a:t>
            </a:r>
            <a:r>
              <a:rPr lang="en-US" altLang="zh-CN" smtClean="0"/>
              <a:t>” button</a:t>
            </a:r>
          </a:p>
          <a:p>
            <a:pPr lvl="1"/>
            <a:r>
              <a:rPr lang="en-US" altLang="zh-CN" smtClean="0"/>
              <a:t>User shuffles deck by clicking “</a:t>
            </a:r>
            <a:r>
              <a:rPr lang="en-US" altLang="zh-CN" smtClean="0">
                <a:latin typeface="Lucida Console" pitchFamily="49" charset="0"/>
              </a:rPr>
              <a:t>Shuffle</a:t>
            </a:r>
            <a:r>
              <a:rPr lang="en-US" altLang="zh-CN" smtClean="0"/>
              <a:t> </a:t>
            </a:r>
            <a:r>
              <a:rPr lang="en-US" altLang="zh-CN" smtClean="0">
                <a:latin typeface="Lucida Console" pitchFamily="49" charset="0"/>
              </a:rPr>
              <a:t>cards</a:t>
            </a:r>
            <a:r>
              <a:rPr lang="en-US" altLang="zh-CN" smtClean="0"/>
              <a:t>” button</a:t>
            </a:r>
          </a:p>
          <a:p>
            <a:pPr lvl="1"/>
            <a:r>
              <a:rPr lang="en-US" altLang="zh-CN" smtClean="0"/>
              <a:t>Use random-number generation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DeckOfCards.java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3DE-ECFE-465C-9B43-3CCEF0F0B2A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F433-A38A-4627-8A87-C20A413E805B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 code : DeckOfCards.java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Card shuffling and dealing program.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DeckOfCards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JFrame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Card deck[];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currentCard;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 dealButton, shuffleButton;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 displayField;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 statusLabel;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deck of cards and GUI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DeckOfCards()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"Card Dealing Program"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faces[] =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"Ace"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"Deuce"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"Three"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"Four"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"Five"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"Six"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"Seven"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"Eight"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"Nine"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"Ten"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"Jack"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"Queen"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"King"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suits[] =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"Hearts"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"Diamonds"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"Clubs"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"Spades"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deck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Card[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currentCard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4813" y="3071813"/>
            <a:ext cx="3848100" cy="1752600"/>
            <a:chOff x="1536" y="1920"/>
            <a:chExt cx="2424" cy="1104"/>
          </a:xfrm>
        </p:grpSpPr>
        <p:sp>
          <p:nvSpPr>
            <p:cNvPr id="66576" name="Text Box 5"/>
            <p:cNvSpPr txBox="1">
              <a:spLocks noChangeArrowheads="1"/>
            </p:cNvSpPr>
            <p:nvPr/>
          </p:nvSpPr>
          <p:spPr bwMode="auto">
            <a:xfrm>
              <a:off x="2544" y="1920"/>
              <a:ext cx="1416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Deck of 52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577" name="Line 6"/>
            <p:cNvSpPr>
              <a:spLocks noChangeShapeType="1"/>
            </p:cNvSpPr>
            <p:nvPr/>
          </p:nvSpPr>
          <p:spPr bwMode="auto">
            <a:xfrm flipH="1">
              <a:off x="1536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6578" name="Line 7"/>
            <p:cNvSpPr>
              <a:spLocks noChangeShapeType="1"/>
            </p:cNvSpPr>
            <p:nvPr/>
          </p:nvSpPr>
          <p:spPr bwMode="auto">
            <a:xfrm flipH="1">
              <a:off x="1728" y="2016"/>
              <a:ext cx="81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43188" y="4857750"/>
            <a:ext cx="5786437" cy="646113"/>
            <a:chOff x="1776" y="3360"/>
            <a:chExt cx="3645" cy="407"/>
          </a:xfrm>
        </p:grpSpPr>
        <p:sp>
          <p:nvSpPr>
            <p:cNvPr id="66574" name="Text Box 9"/>
            <p:cNvSpPr txBox="1">
              <a:spLocks noChangeArrowheads="1"/>
            </p:cNvSpPr>
            <p:nvPr/>
          </p:nvSpPr>
          <p:spPr bwMode="auto">
            <a:xfrm>
              <a:off x="2928" y="3360"/>
              <a:ext cx="2493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Most recently dealt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s in deck array (</a:t>
              </a:r>
              <a:r>
                <a:rPr lang="en-US" altLang="zh-CN">
                  <a:latin typeface="Lucida Console" pitchFamily="49" charset="0"/>
                </a:rPr>
                <a:t>-1</a:t>
              </a:r>
              <a:r>
                <a:rPr lang="en-US" altLang="zh-CN">
                  <a:latin typeface="Times New Roman" pitchFamily="18" charset="0"/>
                </a:rPr>
                <a:t> if no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s have been dealt)</a:t>
              </a:r>
            </a:p>
          </p:txBody>
        </p:sp>
        <p:sp>
          <p:nvSpPr>
            <p:cNvPr id="66575" name="Line 10"/>
            <p:cNvSpPr>
              <a:spLocks noChangeShapeType="1"/>
            </p:cNvSpPr>
            <p:nvPr/>
          </p:nvSpPr>
          <p:spPr bwMode="auto">
            <a:xfrm flipH="1">
              <a:off x="1776" y="35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DeckOfCards.java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D5A9-6558-4F72-B31C-4B3E7A55AE9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5BE-B01E-4338-9686-3C14A9256714}" type="slidenum">
              <a:rPr lang="en-US" altLang="zh-CN"/>
              <a:pPr/>
              <a:t>64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populate deck with Card objects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count &lt; deck.length; count++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deck[ count ]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Card( faces[ count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suits[ count /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]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up GUI and event handling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 container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FlowLayout() );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dealButton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"Deal card"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dealButton.addActionListener(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deal one card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actionEvent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Card dealt = dealCard();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dealt !=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displayField.setText( dealt.toString()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statusLabel.setText(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"Card #: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currentCard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displayField.setText(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"NO MORE CARDS TO DEAL"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statusLabel.setText(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"Shuffle cards to continue"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57688" y="1285875"/>
            <a:ext cx="3714750" cy="369888"/>
            <a:chOff x="3600" y="3936"/>
            <a:chExt cx="2340" cy="233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3984" y="3936"/>
              <a:ext cx="1956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Fill deck array with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7604" name="Line 6"/>
            <p:cNvSpPr>
              <a:spLocks noChangeShapeType="1"/>
            </p:cNvSpPr>
            <p:nvPr/>
          </p:nvSpPr>
          <p:spPr bwMode="auto">
            <a:xfrm flipH="1">
              <a:off x="3600" y="40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86188" y="3000375"/>
            <a:ext cx="4843462" cy="1371600"/>
            <a:chOff x="2592" y="960"/>
            <a:chExt cx="3051" cy="864"/>
          </a:xfrm>
        </p:grpSpPr>
        <p:sp>
          <p:nvSpPr>
            <p:cNvPr id="67601" name="Text Box 8"/>
            <p:cNvSpPr txBox="1">
              <a:spLocks noChangeArrowheads="1"/>
            </p:cNvSpPr>
            <p:nvPr/>
          </p:nvSpPr>
          <p:spPr bwMode="auto">
            <a:xfrm>
              <a:off x="3436" y="960"/>
              <a:ext cx="2207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When user presses </a:t>
              </a:r>
              <a:r>
                <a:rPr lang="en-US" altLang="zh-CN"/>
                <a:t>Deal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/>
                <a:t>Card</a:t>
              </a:r>
              <a:r>
                <a:rPr lang="en-US" altLang="zh-CN">
                  <a:latin typeface="Times New Roman" pitchFamily="18" charset="0"/>
                </a:rPr>
                <a:t> button, method </a:t>
              </a:r>
              <a:r>
                <a:rPr lang="en-US" altLang="zh-CN">
                  <a:latin typeface="Lucida Console" pitchFamily="49" charset="0"/>
                </a:rPr>
                <a:t>dealCard</a:t>
              </a:r>
              <a:r>
                <a:rPr lang="en-US" altLang="zh-CN">
                  <a:latin typeface="Times New Roman" pitchFamily="18" charset="0"/>
                </a:rPr>
                <a:t> gets next card in deck array</a:t>
              </a:r>
            </a:p>
          </p:txBody>
        </p:sp>
        <p:sp>
          <p:nvSpPr>
            <p:cNvPr id="67602" name="Line 9"/>
            <p:cNvSpPr>
              <a:spLocks noChangeShapeType="1"/>
            </p:cNvSpPr>
            <p:nvPr/>
          </p:nvSpPr>
          <p:spPr bwMode="auto">
            <a:xfrm flipH="1">
              <a:off x="2592" y="1200"/>
              <a:ext cx="8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214813" y="4714875"/>
            <a:ext cx="4129087" cy="857250"/>
            <a:chOff x="3054" y="1776"/>
            <a:chExt cx="2601" cy="540"/>
          </a:xfrm>
        </p:grpSpPr>
        <p:sp>
          <p:nvSpPr>
            <p:cNvPr id="67599" name="Line 11"/>
            <p:cNvSpPr>
              <a:spLocks noChangeShapeType="1"/>
            </p:cNvSpPr>
            <p:nvPr/>
          </p:nvSpPr>
          <p:spPr bwMode="auto">
            <a:xfrm flipH="1">
              <a:off x="3054" y="1968"/>
              <a:ext cx="141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600" name="Text Box 12"/>
            <p:cNvSpPr txBox="1">
              <a:spLocks noChangeArrowheads="1"/>
            </p:cNvSpPr>
            <p:nvPr/>
          </p:nvSpPr>
          <p:spPr bwMode="auto">
            <a:xfrm>
              <a:off x="3504" y="1776"/>
              <a:ext cx="215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Display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 in </a:t>
              </a:r>
              <a:r>
                <a:rPr lang="en-US" altLang="zh-CN">
                  <a:latin typeface="Lucida Console" pitchFamily="49" charset="0"/>
                </a:rPr>
                <a:t>JTextField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DeckOfCards.java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D9A3-20D3-4C02-8596-33181DC5605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3EE2-B07E-456D-901B-4E00A2E7C470}" type="slidenum">
              <a:rPr lang="en-US" altLang="zh-CN"/>
              <a:pPr/>
              <a:t>65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dealButton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shuffleButton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"Shuffle cards"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shuffleButton.addActionListener(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shuffle deck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actionEvent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displayField.setText(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"SHUFFLING ..."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shuffle();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displayField.setText(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"DECK IS SHUFFLED"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anonymous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shuffleButton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29063" y="3214688"/>
            <a:ext cx="4786312" cy="646112"/>
            <a:chOff x="3357" y="1152"/>
            <a:chExt cx="3015" cy="407"/>
          </a:xfrm>
        </p:grpSpPr>
        <p:sp>
          <p:nvSpPr>
            <p:cNvPr id="68621" name="Line 6"/>
            <p:cNvSpPr>
              <a:spLocks noChangeShapeType="1"/>
            </p:cNvSpPr>
            <p:nvPr/>
          </p:nvSpPr>
          <p:spPr bwMode="auto">
            <a:xfrm flipH="1" flipV="1">
              <a:off x="3357" y="1332"/>
              <a:ext cx="627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8622" name="Text Box 5"/>
            <p:cNvSpPr txBox="1">
              <a:spLocks noChangeArrowheads="1"/>
            </p:cNvSpPr>
            <p:nvPr/>
          </p:nvSpPr>
          <p:spPr bwMode="auto">
            <a:xfrm>
              <a:off x="3852" y="1152"/>
              <a:ext cx="252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When user presses </a:t>
              </a:r>
              <a:r>
                <a:rPr lang="en-US" altLang="zh-CN"/>
                <a:t>Shuffle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/>
                <a:t>Cards</a:t>
              </a:r>
              <a:r>
                <a:rPr lang="en-US" altLang="zh-CN">
                  <a:latin typeface="Times New Roman" pitchFamily="18" charset="0"/>
                </a:rPr>
                <a:t> button, method </a:t>
              </a:r>
              <a:r>
                <a:rPr lang="en-US" altLang="zh-CN">
                  <a:latin typeface="Courier New" pitchFamily="49" charset="0"/>
                </a:rPr>
                <a:t>shuffle</a:t>
              </a:r>
              <a:r>
                <a:rPr lang="en-US" altLang="zh-CN">
                  <a:latin typeface="Times New Roman" pitchFamily="18" charset="0"/>
                </a:rPr>
                <a:t> shuffles cards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DeckOfCards.java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7B0E-8B36-4F6C-A173-A7FEA878C19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DE5E-6CB7-434D-B47D-B1FFF126A064}" type="slidenum">
              <a:rPr lang="en-US" altLang="zh-CN"/>
              <a:pPr/>
              <a:t>66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displayField.setEditable(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displayField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statusLabel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statusLabel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setSize(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set window size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setVisible(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show window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shuffle deck of cards with one-pass algorithm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shuffle()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currentCard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for each card, pick another random card and swap them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first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first &lt; deck.length; first++ ) {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second = 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( Math.random() *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Card temp = deck[ first ];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deck[ first ] = deck[ second ];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deck[ second ] = temp;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}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28888" y="4071938"/>
            <a:ext cx="6329362" cy="823912"/>
            <a:chOff x="1920" y="2505"/>
            <a:chExt cx="3987" cy="519"/>
          </a:xfrm>
        </p:grpSpPr>
        <p:sp>
          <p:nvSpPr>
            <p:cNvPr id="69645" name="Text Box 5"/>
            <p:cNvSpPr txBox="1">
              <a:spLocks noChangeArrowheads="1"/>
            </p:cNvSpPr>
            <p:nvPr/>
          </p:nvSpPr>
          <p:spPr bwMode="auto">
            <a:xfrm>
              <a:off x="3648" y="2594"/>
              <a:ext cx="225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Shuffle cards by swapping each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 with randomly selected </a:t>
              </a:r>
              <a:r>
                <a:rPr lang="en-US" altLang="zh-CN">
                  <a:latin typeface="Lucida Console" pitchFamily="49" charset="0"/>
                </a:rPr>
                <a:t>Card</a:t>
              </a:r>
            </a:p>
          </p:txBody>
        </p:sp>
        <p:sp>
          <p:nvSpPr>
            <p:cNvPr id="69646" name="Line 6"/>
            <p:cNvSpPr>
              <a:spLocks noChangeShapeType="1"/>
            </p:cNvSpPr>
            <p:nvPr/>
          </p:nvSpPr>
          <p:spPr bwMode="auto">
            <a:xfrm flipH="1" flipV="1">
              <a:off x="3027" y="2505"/>
              <a:ext cx="62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647" name="Line 7"/>
            <p:cNvSpPr>
              <a:spLocks noChangeShapeType="1"/>
            </p:cNvSpPr>
            <p:nvPr/>
          </p:nvSpPr>
          <p:spPr bwMode="auto">
            <a:xfrm flipH="1" flipV="1">
              <a:off x="3120" y="2688"/>
              <a:ext cx="52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648" name="Line 8"/>
            <p:cNvSpPr>
              <a:spLocks noChangeShapeType="1"/>
            </p:cNvSpPr>
            <p:nvPr/>
          </p:nvSpPr>
          <p:spPr bwMode="auto">
            <a:xfrm flipH="1">
              <a:off x="2400" y="2834"/>
              <a:ext cx="12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649" name="Line 9"/>
            <p:cNvSpPr>
              <a:spLocks noChangeShapeType="1"/>
            </p:cNvSpPr>
            <p:nvPr/>
          </p:nvSpPr>
          <p:spPr bwMode="auto">
            <a:xfrm flipH="1" flipV="1">
              <a:off x="2112" y="2786"/>
              <a:ext cx="15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650" name="Line 10"/>
            <p:cNvSpPr>
              <a:spLocks noChangeShapeType="1"/>
            </p:cNvSpPr>
            <p:nvPr/>
          </p:nvSpPr>
          <p:spPr bwMode="auto">
            <a:xfrm flipH="1">
              <a:off x="1920" y="2834"/>
              <a:ext cx="1728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DeckOfCards.java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4796-10FB-4F43-B790-021DD398764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F2B9-E186-4883-8ADD-536044C10048}" type="slidenum">
              <a:rPr lang="en-US" altLang="zh-CN"/>
              <a:pPr/>
              <a:t>67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dealButton.setEnabled(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106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deal one card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Card dealCard()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++currentCard &lt; deck.length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deck[ currentCard ];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{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dealButton.setEnabled(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}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117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execute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DeckOfCards application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DeckOfCards();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122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application.setDefaultCloseOperation(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JFrame.EXIT_ON_CLOSE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125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DeckOfCards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127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1428750"/>
            <a:ext cx="5572125" cy="1585913"/>
            <a:chOff x="1392" y="489"/>
            <a:chExt cx="3510" cy="999"/>
          </a:xfrm>
        </p:grpSpPr>
        <p:sp>
          <p:nvSpPr>
            <p:cNvPr id="70673" name="Text Box 5"/>
            <p:cNvSpPr txBox="1">
              <a:spLocks noChangeArrowheads="1"/>
            </p:cNvSpPr>
            <p:nvPr/>
          </p:nvSpPr>
          <p:spPr bwMode="auto">
            <a:xfrm>
              <a:off x="3024" y="624"/>
              <a:ext cx="1878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If </a:t>
              </a:r>
              <a:r>
                <a:rPr lang="en-US" altLang="zh-CN">
                  <a:latin typeface="Lucida Console" pitchFamily="49" charset="0"/>
                </a:rPr>
                <a:t>deck</a:t>
              </a:r>
              <a:r>
                <a:rPr lang="en-US" altLang="zh-CN">
                  <a:latin typeface="Times New Roman" pitchFamily="18" charset="0"/>
                </a:rPr>
                <a:t> is not empty, a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 object reference is returned; otherwise, </a:t>
              </a:r>
              <a:r>
                <a:rPr lang="en-US" altLang="zh-CN">
                  <a:latin typeface="Lucida Console" pitchFamily="49" charset="0"/>
                </a:rPr>
                <a:t>null</a:t>
              </a:r>
              <a:r>
                <a:rPr lang="en-US" altLang="zh-CN">
                  <a:latin typeface="Times New Roman" pitchFamily="18" charset="0"/>
                </a:rPr>
                <a:t> is returned</a:t>
              </a:r>
            </a:p>
          </p:txBody>
        </p:sp>
        <p:sp>
          <p:nvSpPr>
            <p:cNvPr id="70674" name="Line 6"/>
            <p:cNvSpPr>
              <a:spLocks noChangeShapeType="1"/>
            </p:cNvSpPr>
            <p:nvPr/>
          </p:nvSpPr>
          <p:spPr bwMode="auto">
            <a:xfrm flipH="1" flipV="1">
              <a:off x="1572" y="489"/>
              <a:ext cx="1452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5" name="Line 7"/>
            <p:cNvSpPr>
              <a:spLocks noChangeShapeType="1"/>
            </p:cNvSpPr>
            <p:nvPr/>
          </p:nvSpPr>
          <p:spPr bwMode="auto">
            <a:xfrm flipH="1">
              <a:off x="2160" y="864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6" name="Line 8"/>
            <p:cNvSpPr>
              <a:spLocks noChangeShapeType="1"/>
            </p:cNvSpPr>
            <p:nvPr/>
          </p:nvSpPr>
          <p:spPr bwMode="auto">
            <a:xfrm flipH="1">
              <a:off x="1392" y="864"/>
              <a:ext cx="16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714750" y="2214563"/>
            <a:ext cx="4857750" cy="2322512"/>
            <a:chOff x="2496" y="1728"/>
            <a:chExt cx="3060" cy="1463"/>
          </a:xfrm>
        </p:grpSpPr>
        <p:sp>
          <p:nvSpPr>
            <p:cNvPr id="70670" name="Text Box 10"/>
            <p:cNvSpPr txBox="1">
              <a:spLocks noChangeArrowheads="1"/>
            </p:cNvSpPr>
            <p:nvPr/>
          </p:nvSpPr>
          <p:spPr bwMode="auto">
            <a:xfrm>
              <a:off x="3549" y="2784"/>
              <a:ext cx="2007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setEnabled</a:t>
              </a:r>
              <a:r>
                <a:rPr lang="en-US" altLang="zh-CN">
                  <a:latin typeface="Times New Roman" pitchFamily="18" charset="0"/>
                </a:rPr>
                <a:t> enables and disables </a:t>
              </a:r>
              <a:r>
                <a:rPr lang="en-US" altLang="zh-CN">
                  <a:latin typeface="Lucida Console" pitchFamily="49" charset="0"/>
                </a:rPr>
                <a:t>JButton</a:t>
              </a:r>
            </a:p>
          </p:txBody>
        </p:sp>
        <p:sp>
          <p:nvSpPr>
            <p:cNvPr id="70671" name="Line 11"/>
            <p:cNvSpPr>
              <a:spLocks noChangeShapeType="1"/>
            </p:cNvSpPr>
            <p:nvPr/>
          </p:nvSpPr>
          <p:spPr bwMode="auto">
            <a:xfrm flipH="1" flipV="1">
              <a:off x="2496" y="1728"/>
              <a:ext cx="105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2" name="Line 12"/>
            <p:cNvSpPr>
              <a:spLocks noChangeShapeType="1"/>
            </p:cNvSpPr>
            <p:nvPr/>
          </p:nvSpPr>
          <p:spPr bwMode="auto">
            <a:xfrm flipH="1" flipV="1">
              <a:off x="2736" y="2784"/>
              <a:ext cx="81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DeckOfCards.java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A57-4630-4788-A3B2-B82127D1A6B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A006-FAA6-43E0-B810-C97FAB5FC380}" type="slidenum">
              <a:rPr lang="en-US" altLang="zh-CN"/>
              <a:pPr/>
              <a:t>68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class to represent a card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Card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face;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suit;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132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constructor to initialize a card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Card( String cardFace, String cardSuit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face = cardFace;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suit = cardSuit;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139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return String represenation of Card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 toString()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face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of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suit;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145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Card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00500" y="2357438"/>
            <a:ext cx="4357688" cy="590550"/>
            <a:chOff x="1728" y="2256"/>
            <a:chExt cx="2304" cy="372"/>
          </a:xfrm>
        </p:grpSpPr>
        <p:sp>
          <p:nvSpPr>
            <p:cNvPr id="71697" name="Text Box 5"/>
            <p:cNvSpPr txBox="1">
              <a:spLocks noChangeArrowheads="1"/>
            </p:cNvSpPr>
            <p:nvPr/>
          </p:nvSpPr>
          <p:spPr bwMode="auto">
            <a:xfrm>
              <a:off x="2400" y="2256"/>
              <a:ext cx="163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Store face name and suit for specific </a:t>
              </a:r>
              <a:r>
                <a:rPr lang="en-US" altLang="zh-CN">
                  <a:latin typeface="Lucida Console" pitchFamily="49" charset="0"/>
                </a:rPr>
                <a:t>Card</a:t>
              </a:r>
              <a:r>
                <a:rPr lang="en-US" altLang="zh-CN">
                  <a:latin typeface="Times New Roman" pitchFamily="18" charset="0"/>
                </a:rPr>
                <a:t>, respectively</a:t>
              </a:r>
            </a:p>
          </p:txBody>
        </p:sp>
        <p:sp>
          <p:nvSpPr>
            <p:cNvPr id="71698" name="Line 6"/>
            <p:cNvSpPr>
              <a:spLocks noChangeShapeType="1"/>
            </p:cNvSpPr>
            <p:nvPr/>
          </p:nvSpPr>
          <p:spPr bwMode="auto">
            <a:xfrm flipH="1">
              <a:off x="1728" y="2448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699" name="Line 7"/>
            <p:cNvSpPr>
              <a:spLocks noChangeShapeType="1"/>
            </p:cNvSpPr>
            <p:nvPr/>
          </p:nvSpPr>
          <p:spPr bwMode="auto">
            <a:xfrm flipH="1" flipV="1">
              <a:off x="1728" y="2400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71693" name="Picture 8" descr="C:\Java5e\powerpoint\ch11\11_19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1763" y="3429000"/>
            <a:ext cx="261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4" name="Picture 9" descr="C:\Java5e\powerpoint\ch11\11_19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63" y="3429000"/>
            <a:ext cx="261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5" name="Picture 10" descr="C:\Java5e\powerpoint\ch11\11_19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71763" y="4724400"/>
            <a:ext cx="261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6" name="Picture 11" descr="C:\Java5e\powerpoint\ch11\11_19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63" y="4724400"/>
            <a:ext cx="261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cs typeface="Times New Roman" pitchFamily="18" charset="0"/>
              </a:rPr>
              <a:t>Regular Expressions, Class </a:t>
            </a:r>
            <a:r>
              <a:rPr lang="en-US" altLang="zh-CN" sz="3200" b="0" smtClean="0">
                <a:latin typeface="Lucida Console" pitchFamily="49" charset="0"/>
                <a:cs typeface="Times New Roman" pitchFamily="18" charset="0"/>
              </a:rPr>
              <a:t>Pattern</a:t>
            </a:r>
            <a:r>
              <a:rPr lang="en-US" altLang="zh-CN" sz="3200" smtClean="0">
                <a:cs typeface="Times New Roman" pitchFamily="18" charset="0"/>
              </a:rPr>
              <a:t> and Class </a:t>
            </a:r>
            <a:r>
              <a:rPr lang="en-US" altLang="zh-CN" sz="3200" b="0" smtClean="0">
                <a:latin typeface="Lucida Console" pitchFamily="49" charset="0"/>
                <a:cs typeface="Times New Roman" pitchFamily="18" charset="0"/>
              </a:rPr>
              <a:t>Matcher</a:t>
            </a:r>
            <a:endParaRPr lang="en-US" altLang="zh-CN" sz="3200" smtClean="0">
              <a:cs typeface="Times New Roman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Regular expression</a:t>
            </a:r>
          </a:p>
          <a:p>
            <a:pPr lvl="1"/>
            <a:r>
              <a:rPr lang="en-US" altLang="zh-CN" smtClean="0"/>
              <a:t>Sequence of characters and symbols</a:t>
            </a:r>
          </a:p>
          <a:p>
            <a:pPr lvl="1"/>
            <a:r>
              <a:rPr lang="en-US" altLang="zh-CN" smtClean="0"/>
              <a:t>Define set of strings</a:t>
            </a:r>
          </a:p>
          <a:p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Pattern</a:t>
            </a:r>
          </a:p>
          <a:p>
            <a:pPr lvl="1"/>
            <a:r>
              <a:rPr lang="en-US" altLang="zh-CN" smtClean="0"/>
              <a:t>An immutable regular expression</a:t>
            </a:r>
          </a:p>
          <a:p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Match</a:t>
            </a:r>
            <a:endParaRPr lang="en-US" altLang="zh-CN" smtClean="0"/>
          </a:p>
          <a:p>
            <a:pPr lvl="1"/>
            <a:r>
              <a:rPr lang="en-US" altLang="zh-CN" smtClean="0"/>
              <a:t>A regular expression matching operation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>
                <a:solidFill>
                  <a:schemeClr val="bg2"/>
                </a:solidFill>
                <a:latin typeface="Lucida Console" pitchFamily="49" charset="0"/>
                <a:cs typeface="Times New Roman" pitchFamily="18" charset="0"/>
              </a:rPr>
              <a:t>String</a:t>
            </a:r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 Constructors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String</a:t>
            </a:r>
          </a:p>
          <a:p>
            <a:pPr lvl="1"/>
            <a:r>
              <a:rPr lang="en-US" altLang="zh-CN" smtClean="0"/>
              <a:t>Provides 15 constructors for initializing String objects in a variety of ways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42DE-1645-4F31-9798-699F769F85D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F4F9-1F6C-4391-8EE1-03434D34FBCD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cs typeface="Times New Roman" pitchFamily="18" charset="0"/>
              </a:rPr>
              <a:t>Regular Expressions, Class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Pattern</a:t>
            </a:r>
            <a:r>
              <a:rPr lang="en-US" altLang="zh-CN" smtClean="0">
                <a:cs typeface="Times New Roman" pitchFamily="18" charset="0"/>
              </a:rPr>
              <a:t> and Class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Matcher</a:t>
            </a:r>
            <a:endParaRPr lang="zh-CN" altLang="en-US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28625" y="2571750"/>
          <a:ext cx="8229600" cy="1485900"/>
        </p:xfrm>
        <a:graphic>
          <a:graphicData uri="http://schemas.openxmlformats.org/drawingml/2006/table">
            <a:tbl>
              <a:tblPr/>
              <a:tblGrid>
                <a:gridCol w="1285875"/>
                <a:gridCol w="2828925"/>
                <a:gridCol w="1243013"/>
                <a:gridCol w="28717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Character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Character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Matchers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digit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non-digit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\w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word character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\W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non-word character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whitespace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Any non-whitespace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B867-5082-40A4-9E16-BD339DA024A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DFD4-E68F-4548-B993-F0851B5A5C62}" type="slidenum">
              <a:rPr lang="en-US" altLang="zh-CN"/>
              <a:pPr/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cs typeface="Times New Roman" pitchFamily="18" charset="0"/>
              </a:rPr>
              <a:t>Regular Expressions, Class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Pattern</a:t>
            </a:r>
            <a:r>
              <a:rPr lang="en-US" altLang="zh-CN" smtClean="0">
                <a:cs typeface="Times New Roman" pitchFamily="18" charset="0"/>
              </a:rPr>
              <a:t> and Class </a:t>
            </a:r>
            <a:r>
              <a:rPr lang="en-US" altLang="zh-CN" b="0" smtClean="0">
                <a:latin typeface="Lucida Console" pitchFamily="49" charset="0"/>
                <a:cs typeface="Times New Roman" pitchFamily="18" charset="0"/>
              </a:rPr>
              <a:t>Matcher</a:t>
            </a:r>
            <a:endParaRPr lang="zh-CN" altLang="en-US" smtClean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71500" y="2286000"/>
          <a:ext cx="8229600" cy="2600325"/>
        </p:xfrm>
        <a:graphic>
          <a:graphicData uri="http://schemas.openxmlformats.org/drawingml/2006/table">
            <a:tbl>
              <a:tblPr/>
              <a:tblGrid>
                <a:gridCol w="2214563"/>
                <a:gridCol w="60150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Quantifier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 zero or more occurrences of the pattern.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 one or more occurrences of the pattern.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 zero or one occurrences of the pattern.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{n}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 exactly n occurrences.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{n, 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 at least n occurrences.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{n, m}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Matches between n and m (inclusive) occurrences.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A6AB-0A2C-4342-9949-0D2AE032958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D7BE-26E8-434C-8F96-12AB1171CB11}" type="slidenum">
              <a:rPr lang="en-US" altLang="zh-CN"/>
              <a:pPr/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ValidateFrame.java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7B27-D5AE-4A5C-A5FC-9B66A153922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5C8A-AFFF-4CC2-8E00-CEEBE93BED34}" type="slidenum">
              <a:rPr lang="en-US" altLang="zh-CN"/>
              <a:pPr/>
              <a:t>72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ValidateFrame.java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Validate user information using regular expressions.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ValidateFrame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JFrame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 phoneTextField, zipTextField, stateTextField,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cityTextField, addressTextField, firstTextField, lastTextField;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ValidateFrame()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"Validate"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create the GUI components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JLabel phoneLabel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"Phone"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JLabel zipLabel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"Zip"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JLabel stateLabel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"State"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JLabel cityLabel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"City"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JLabel addressLabel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"Address"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JLabel firstLabel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"First Name"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JLabel lastLabel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"Last Name"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JButton okButton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"OK"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ValidateFrame.java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E49-CB6A-4D95-A1F3-BD7B2338444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971-717D-45E9-9833-25A64E76654D}" type="slidenum">
              <a:rPr lang="en-US" altLang="zh-CN"/>
              <a:pPr/>
              <a:t>73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okButton.addActionListener(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ActionListener()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actionPerformed( ActionEvent event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validateDate();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}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// end inner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call to addActionListener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phoneTextField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zipTextField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stateTextField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cityTextField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addressTextField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firstTextField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lastTextField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JPanel firstName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JPanel();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firstName.add( firstLabel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firstName.add( firstTextField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JPanel lastName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JPanel();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lastName.add( lastLabel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lastName.add( lastTextField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ValidateFrame.java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99E6-BED2-4A51-943F-2733D9FA9E3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8CAB-7FEC-4AFE-B946-D8A391FD1AD0}" type="slidenum">
              <a:rPr lang="en-US" altLang="zh-CN"/>
              <a:pPr/>
              <a:t>74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JPanel address1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JPanel();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address1.add( addressLabel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address1.add( addressTextField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JPanel address2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JPanel();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address2.add( cityLabel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address2.add( cityTextField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address2.add( stateLabel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address2.add( stateTextField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address2.add( zipLabel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address2.add( zipTextField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JPanel phone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JPanel();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phone.add( phoneLabel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phone.add( phoneTextField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JPanel ok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JPanel();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ok.add( okButton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add the components to the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 container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GridLayout(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ValidateFrame.java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6FEC-50F6-4836-8844-6FA7CC438FD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DE74-E05B-4167-A19F-35F30C12EF40}" type="slidenum">
              <a:rPr lang="en-US" altLang="zh-CN"/>
              <a:pPr/>
              <a:t>75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firstName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lastName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address1 );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address2 );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phone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container.add( ok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setSize(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setVisible(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ValidateFrame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ValidateFrame application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ValidateFrame();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application.setDefaultCloseOperation(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JFrame.EXIT_ON_CLOSE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// handles okButton action event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ValidateFrame.java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6F7F-2AFD-4607-A45D-37089608918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8F3-498D-4481-A6E5-C4DCAD46D5A1}" type="slidenum">
              <a:rPr lang="en-US" altLang="zh-CN"/>
              <a:pPr/>
              <a:t>76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validateDate()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ensure that no textboxes are empty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lastTextField.getText().equals(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||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firstTextField.getText().equals(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||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addressTextField.getText().equals(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||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cityTextField.getText().equals(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||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stateTextField.getText().equals(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||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zipTextField.getText().equals(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||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phoneTextField.getText().equals(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condition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"Please fill all fields"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107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if first name format invalid show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!firstTextField.getText().matches(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"[A-Z][a-zA-Z]*"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"Invalid first name"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111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if last name format invalid show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!lastTextField.getText().matches(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"[A-Z][a-zA-Z]*"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"Invalid last name"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115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if address format invalid show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!addressTextField.getText().matches(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"\\d+\\s+([a-zA-Z]+|[a-zA-Z]+\\s[a-zA-Z]+)"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"Invalid address"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3200400"/>
            <a:ext cx="3857625" cy="1524000"/>
            <a:chOff x="2880" y="2016"/>
            <a:chExt cx="2430" cy="960"/>
          </a:xfrm>
        </p:grpSpPr>
        <p:sp>
          <p:nvSpPr>
            <p:cNvPr id="79885" name="Text Box 5"/>
            <p:cNvSpPr txBox="1">
              <a:spLocks noChangeArrowheads="1"/>
            </p:cNvSpPr>
            <p:nvPr/>
          </p:nvSpPr>
          <p:spPr bwMode="auto">
            <a:xfrm>
              <a:off x="3408" y="2208"/>
              <a:ext cx="1902" cy="58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Matches</a:t>
              </a:r>
              <a:r>
                <a:rPr lang="en-US" altLang="zh-CN">
                  <a:latin typeface="Times New Roman" pitchFamily="18" charset="0"/>
                </a:rPr>
                <a:t> returns true if the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matches the regular expression</a:t>
              </a:r>
            </a:p>
          </p:txBody>
        </p:sp>
        <p:sp>
          <p:nvSpPr>
            <p:cNvPr id="79886" name="Line 6"/>
            <p:cNvSpPr>
              <a:spLocks noChangeShapeType="1"/>
            </p:cNvSpPr>
            <p:nvPr/>
          </p:nvSpPr>
          <p:spPr bwMode="auto">
            <a:xfrm flipH="1" flipV="1">
              <a:off x="2928" y="20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7" name="Line 7"/>
            <p:cNvSpPr>
              <a:spLocks noChangeShapeType="1"/>
            </p:cNvSpPr>
            <p:nvPr/>
          </p:nvSpPr>
          <p:spPr bwMode="auto">
            <a:xfrm flipH="1">
              <a:off x="2880" y="2352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8" name="Line 8"/>
            <p:cNvSpPr>
              <a:spLocks noChangeShapeType="1"/>
            </p:cNvSpPr>
            <p:nvPr/>
          </p:nvSpPr>
          <p:spPr bwMode="auto">
            <a:xfrm flipH="1">
              <a:off x="3024" y="2352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ValidateFrame.java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9C85-CBC2-493F-9DC0-6486F85D34A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B4B3-0EDD-45BB-9C9D-8BD2B03AD6AB}" type="slidenum">
              <a:rPr lang="en-US" altLang="zh-CN"/>
              <a:pPr/>
              <a:t>77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if city format invalid show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!cityTextField.getText().matches(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"([a-zA-Z]+|[a-zA-Z]+\\s[a-zA-Z]+)"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"Invalid city"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125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if state format invalid show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!stateTextField.getText().matches(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"([a-zA-Z]+|[a-zA-Z]+\\s[a-zA-Z]+)"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"Invalid state"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if zip code format invalid show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!zipTextField.getText().matches(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"\\d{5}"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"Invalid zip code"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134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if phone number format invalid show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!phoneTextField.getText().matches(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"[1-9]\\d{2}-[1-9]\\d{2}-\\d{4}"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"Invalid phone number"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information is valid, signal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"Thank you"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142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// end method validateDate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144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ValidateFrame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00563" y="1785938"/>
            <a:ext cx="4500562" cy="2819400"/>
            <a:chOff x="2832" y="336"/>
            <a:chExt cx="2835" cy="1776"/>
          </a:xfrm>
        </p:grpSpPr>
        <p:sp>
          <p:nvSpPr>
            <p:cNvPr id="80909" name="Text Box 5"/>
            <p:cNvSpPr txBox="1">
              <a:spLocks noChangeArrowheads="1"/>
            </p:cNvSpPr>
            <p:nvPr/>
          </p:nvSpPr>
          <p:spPr bwMode="auto">
            <a:xfrm>
              <a:off x="3744" y="1104"/>
              <a:ext cx="1923" cy="58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Matches</a:t>
              </a:r>
              <a:r>
                <a:rPr lang="en-US" altLang="zh-CN">
                  <a:latin typeface="Times New Roman" pitchFamily="18" charset="0"/>
                </a:rPr>
                <a:t> returns true if the </a:t>
              </a:r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matches the regular expression</a:t>
              </a:r>
            </a:p>
          </p:txBody>
        </p:sp>
        <p:sp>
          <p:nvSpPr>
            <p:cNvPr id="80910" name="Line 6"/>
            <p:cNvSpPr>
              <a:spLocks noChangeShapeType="1"/>
            </p:cNvSpPr>
            <p:nvPr/>
          </p:nvSpPr>
          <p:spPr bwMode="auto">
            <a:xfrm flipH="1" flipV="1">
              <a:off x="2832" y="336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0911" name="Line 7"/>
            <p:cNvSpPr>
              <a:spLocks noChangeShapeType="1"/>
            </p:cNvSpPr>
            <p:nvPr/>
          </p:nvSpPr>
          <p:spPr bwMode="auto">
            <a:xfrm flipH="1">
              <a:off x="2832" y="1248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0912" name="Line 8"/>
            <p:cNvSpPr>
              <a:spLocks noChangeShapeType="1"/>
            </p:cNvSpPr>
            <p:nvPr/>
          </p:nvSpPr>
          <p:spPr bwMode="auto">
            <a:xfrm flipH="1">
              <a:off x="2928" y="1248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0913" name="Line 9"/>
            <p:cNvSpPr>
              <a:spLocks noChangeShapeType="1"/>
            </p:cNvSpPr>
            <p:nvPr/>
          </p:nvSpPr>
          <p:spPr bwMode="auto">
            <a:xfrm flipH="1" flipV="1">
              <a:off x="2928" y="1008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ValidateFrame.java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D4F5-E27E-448B-B936-82DB5DF6AC0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1F2A-2734-4B76-AE4E-ABA82CC20E97}" type="slidenum">
              <a:rPr lang="en-US" altLang="zh-CN"/>
              <a:pPr/>
              <a:t>78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81932" name="Picture 3" descr="C:\Java5e\powerpoint\ch11\Validate_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50" y="152400"/>
            <a:ext cx="3095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3" name="Picture 4" descr="C:\Java5e\powerpoint\ch11\Validate_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457200"/>
            <a:ext cx="2552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4" name="Picture 5" descr="C:\Java5e\powerpoint\ch11\Validate_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0650" y="2362200"/>
            <a:ext cx="3095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5" name="Picture 6" descr="C:\Java5e\powerpoint\ch11\Validate_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9650" y="2590800"/>
            <a:ext cx="2552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6" name="Picture 7" descr="C:\Java5e\powerpoint\ch11\Validate_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0650" y="4572000"/>
            <a:ext cx="3095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7" name="Picture 8" descr="C:\Java5e\powerpoint\ch11\Validate_f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19650" y="4800600"/>
            <a:ext cx="2552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33850" y="1066800"/>
            <a:ext cx="3367088" cy="1331913"/>
            <a:chOff x="2064" y="672"/>
            <a:chExt cx="2121" cy="839"/>
          </a:xfrm>
        </p:grpSpPr>
        <p:sp>
          <p:nvSpPr>
            <p:cNvPr id="81947" name="Text Box 10"/>
            <p:cNvSpPr txBox="1">
              <a:spLocks noChangeArrowheads="1"/>
            </p:cNvSpPr>
            <p:nvPr/>
          </p:nvSpPr>
          <p:spPr bwMode="auto">
            <a:xfrm>
              <a:off x="2496" y="1104"/>
              <a:ext cx="1689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Error message if TextBox left blank</a:t>
              </a:r>
            </a:p>
          </p:txBody>
        </p:sp>
        <p:sp>
          <p:nvSpPr>
            <p:cNvPr id="81948" name="Line 11"/>
            <p:cNvSpPr>
              <a:spLocks noChangeShapeType="1"/>
            </p:cNvSpPr>
            <p:nvPr/>
          </p:nvSpPr>
          <p:spPr bwMode="auto">
            <a:xfrm flipH="1" flipV="1">
              <a:off x="2064" y="1008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1949" name="Line 12"/>
            <p:cNvSpPr>
              <a:spLocks noChangeShapeType="1"/>
            </p:cNvSpPr>
            <p:nvPr/>
          </p:nvSpPr>
          <p:spPr bwMode="auto">
            <a:xfrm flipV="1">
              <a:off x="2496" y="67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86250" y="3143250"/>
            <a:ext cx="3857625" cy="1255713"/>
            <a:chOff x="2160" y="1980"/>
            <a:chExt cx="2430" cy="791"/>
          </a:xfrm>
        </p:grpSpPr>
        <p:sp>
          <p:nvSpPr>
            <p:cNvPr id="81944" name="Text Box 14"/>
            <p:cNvSpPr txBox="1">
              <a:spLocks noChangeArrowheads="1"/>
            </p:cNvSpPr>
            <p:nvPr/>
          </p:nvSpPr>
          <p:spPr bwMode="auto">
            <a:xfrm>
              <a:off x="2448" y="2364"/>
              <a:ext cx="2142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Signal that the “Zip” TextBox was entered improperly</a:t>
              </a:r>
            </a:p>
          </p:txBody>
        </p:sp>
        <p:sp>
          <p:nvSpPr>
            <p:cNvPr id="81945" name="Line 15"/>
            <p:cNvSpPr>
              <a:spLocks noChangeShapeType="1"/>
            </p:cNvSpPr>
            <p:nvPr/>
          </p:nvSpPr>
          <p:spPr bwMode="auto">
            <a:xfrm flipV="1">
              <a:off x="2448" y="198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1946" name="Line 16"/>
            <p:cNvSpPr>
              <a:spLocks noChangeShapeType="1"/>
            </p:cNvSpPr>
            <p:nvPr/>
          </p:nvSpPr>
          <p:spPr bwMode="auto">
            <a:xfrm flipH="1" flipV="1">
              <a:off x="2160" y="2304"/>
              <a:ext cx="288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210050" y="5410200"/>
            <a:ext cx="3933825" cy="1255713"/>
            <a:chOff x="2112" y="3408"/>
            <a:chExt cx="2478" cy="791"/>
          </a:xfrm>
        </p:grpSpPr>
        <p:sp>
          <p:nvSpPr>
            <p:cNvPr id="81941" name="Text Box 18"/>
            <p:cNvSpPr txBox="1">
              <a:spLocks noChangeArrowheads="1"/>
            </p:cNvSpPr>
            <p:nvPr/>
          </p:nvSpPr>
          <p:spPr bwMode="auto">
            <a:xfrm>
              <a:off x="2400" y="3792"/>
              <a:ext cx="2190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Signify that all the TextBoxes were entered in correct format</a:t>
              </a:r>
            </a:p>
          </p:txBody>
        </p:sp>
        <p:sp>
          <p:nvSpPr>
            <p:cNvPr id="81942" name="Line 19"/>
            <p:cNvSpPr>
              <a:spLocks noChangeShapeType="1"/>
            </p:cNvSpPr>
            <p:nvPr/>
          </p:nvSpPr>
          <p:spPr bwMode="auto">
            <a:xfrm flipV="1">
              <a:off x="2400" y="340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1943" name="Line 20"/>
            <p:cNvSpPr>
              <a:spLocks noChangeShapeType="1"/>
            </p:cNvSpPr>
            <p:nvPr/>
          </p:nvSpPr>
          <p:spPr bwMode="auto">
            <a:xfrm flipH="1" flipV="1">
              <a:off x="2112" y="360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RegexSubstitution.java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41D4-76E4-4587-ABFA-ACC5FDDF310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48B-DB7F-4BEE-A6F6-CA99E560133B}" type="slidenum">
              <a:rPr lang="en-US" altLang="zh-CN"/>
              <a:pPr/>
              <a:t>79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52882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RegexSubstitution.java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Using methods replaceFirst, replaceAll and split.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RegexSubstitution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firstString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"This sentence ends in 5 stars *****"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secondString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"1, 2, 3, 4, 5, 6, 7, 8"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"Original String 1: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firstString;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replace '*' with '^'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firstString = firstString.replaceAll(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"\\*"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"^"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"\n^ substituted for *: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firstString;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replace 'stars' with 'carets'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firstString = firstString.replaceAll(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"stars"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"carets"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"\n\"carets\" substituted for \"stars\":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firstString;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replace words with 'word'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"\nEvery word replaced by \"word\":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firstString.replaceAll(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"\\w+"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"word"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14750" y="1676400"/>
            <a:ext cx="4500563" cy="1538288"/>
            <a:chOff x="2340" y="1056"/>
            <a:chExt cx="2835" cy="969"/>
          </a:xfrm>
        </p:grpSpPr>
        <p:sp>
          <p:nvSpPr>
            <p:cNvPr id="82963" name="Text Box 5"/>
            <p:cNvSpPr txBox="1">
              <a:spLocks noChangeArrowheads="1"/>
            </p:cNvSpPr>
            <p:nvPr/>
          </p:nvSpPr>
          <p:spPr bwMode="auto">
            <a:xfrm>
              <a:off x="3072" y="1056"/>
              <a:ext cx="2103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Replace every instance of “</a:t>
              </a:r>
              <a:r>
                <a:rPr lang="en-US" altLang="zh-CN">
                  <a:latin typeface="Lucida Console" pitchFamily="49" charset="0"/>
                </a:rPr>
                <a:t>*</a:t>
              </a:r>
              <a:r>
                <a:rPr lang="en-US" altLang="zh-CN">
                  <a:latin typeface="Times New Roman" pitchFamily="18" charset="0"/>
                </a:rPr>
                <a:t>” in </a:t>
              </a:r>
              <a:r>
                <a:rPr lang="en-US" altLang="zh-CN">
                  <a:latin typeface="Lucida Console" pitchFamily="49" charset="0"/>
                </a:rPr>
                <a:t>firstString</a:t>
              </a:r>
              <a:r>
                <a:rPr lang="en-US" altLang="zh-CN">
                  <a:latin typeface="Times New Roman" pitchFamily="18" charset="0"/>
                </a:rPr>
                <a:t> with “</a:t>
              </a:r>
              <a:r>
                <a:rPr lang="en-US" altLang="zh-CN">
                  <a:latin typeface="Lucida Console" pitchFamily="49" charset="0"/>
                </a:rPr>
                <a:t>^</a:t>
              </a:r>
              <a:r>
                <a:rPr lang="en-US" altLang="zh-CN"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82964" name="Line 6"/>
            <p:cNvSpPr>
              <a:spLocks noChangeShapeType="1"/>
            </p:cNvSpPr>
            <p:nvPr/>
          </p:nvSpPr>
          <p:spPr bwMode="auto">
            <a:xfrm flipH="1">
              <a:off x="2340" y="1440"/>
              <a:ext cx="750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29063" y="3286125"/>
            <a:ext cx="4572000" cy="857250"/>
            <a:chOff x="2616" y="1680"/>
            <a:chExt cx="2880" cy="540"/>
          </a:xfrm>
        </p:grpSpPr>
        <p:sp>
          <p:nvSpPr>
            <p:cNvPr id="82961" name="Line 9"/>
            <p:cNvSpPr>
              <a:spLocks noChangeShapeType="1"/>
            </p:cNvSpPr>
            <p:nvPr/>
          </p:nvSpPr>
          <p:spPr bwMode="auto">
            <a:xfrm flipH="1">
              <a:off x="2616" y="2064"/>
              <a:ext cx="605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962" name="Text Box 8"/>
            <p:cNvSpPr txBox="1">
              <a:spLocks noChangeArrowheads="1"/>
            </p:cNvSpPr>
            <p:nvPr/>
          </p:nvSpPr>
          <p:spPr bwMode="auto">
            <a:xfrm>
              <a:off x="3168" y="1680"/>
              <a:ext cx="2328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Replace every instance of “</a:t>
              </a:r>
              <a:r>
                <a:rPr lang="en-US" altLang="zh-CN">
                  <a:latin typeface="Lucida Console" pitchFamily="49" charset="0"/>
                </a:rPr>
                <a:t>stars</a:t>
              </a:r>
              <a:r>
                <a:rPr lang="en-US" altLang="zh-CN">
                  <a:latin typeface="Times New Roman" pitchFamily="18" charset="0"/>
                </a:rPr>
                <a:t>” in </a:t>
              </a:r>
              <a:r>
                <a:rPr lang="en-US" altLang="zh-CN">
                  <a:latin typeface="Lucida Console" pitchFamily="49" charset="0"/>
                </a:rPr>
                <a:t>firstString</a:t>
              </a:r>
              <a:r>
                <a:rPr lang="en-US" altLang="zh-CN">
                  <a:latin typeface="Times New Roman" pitchFamily="18" charset="0"/>
                </a:rPr>
                <a:t> with “</a:t>
              </a:r>
              <a:r>
                <a:rPr lang="en-US" altLang="zh-CN">
                  <a:latin typeface="Lucida Console" pitchFamily="49" charset="0"/>
                </a:rPr>
                <a:t>carets</a:t>
              </a:r>
              <a:r>
                <a:rPr lang="en-US" altLang="zh-CN">
                  <a:latin typeface="Times New Roman" pitchFamily="18" charset="0"/>
                </a:rPr>
                <a:t>”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857625" y="5000625"/>
            <a:ext cx="4357688" cy="646113"/>
            <a:chOff x="2634" y="1680"/>
            <a:chExt cx="2611" cy="407"/>
          </a:xfrm>
        </p:grpSpPr>
        <p:sp>
          <p:nvSpPr>
            <p:cNvPr id="82959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077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Replace every word in </a:t>
              </a:r>
              <a:r>
                <a:rPr lang="en-US" altLang="zh-CN">
                  <a:latin typeface="Lucida Console" pitchFamily="49" charset="0"/>
                </a:rPr>
                <a:t>firstString</a:t>
              </a:r>
              <a:r>
                <a:rPr lang="en-US" altLang="zh-CN">
                  <a:latin typeface="Times New Roman" pitchFamily="18" charset="0"/>
                </a:rPr>
                <a:t> with “</a:t>
              </a:r>
              <a:r>
                <a:rPr lang="en-US" altLang="zh-CN">
                  <a:latin typeface="Lucida Console" pitchFamily="49" charset="0"/>
                </a:rPr>
                <a:t>word</a:t>
              </a:r>
              <a:r>
                <a:rPr lang="en-US" altLang="zh-CN"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82960" name="Line 12"/>
            <p:cNvSpPr>
              <a:spLocks noChangeShapeType="1"/>
            </p:cNvSpPr>
            <p:nvPr/>
          </p:nvSpPr>
          <p:spPr bwMode="auto">
            <a:xfrm flipH="1" flipV="1">
              <a:off x="2634" y="1950"/>
              <a:ext cx="546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572484" name="Group 68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145280"/>
        </p:xfrm>
        <a:graphic>
          <a:graphicData uri="http://schemas.openxmlformats.org/drawingml/2006/table">
            <a:tbl>
              <a:tblPr/>
              <a:tblGrid>
                <a:gridCol w="5661025"/>
                <a:gridCol w="2568575"/>
              </a:tblGrid>
              <a:tr h="2338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StringConstructors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char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charArray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[] = {‘H', ‘U', ' S’, ‘T'};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byte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byteArray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[] = {(byte)‘H', (byte)‘U', (byte)‘S', (byte)‘T’};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StringBuffer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buffer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StringBuffer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(“HUST");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str1, str2, str3, str4, str5;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str1 = “Zhang";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str2 = new String(“NBA");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str3 = new String(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charArray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str4 = new String(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byteArray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str5 = new String(buffer);</a:t>
                      </a:r>
                    </a:p>
                  </a:txBody>
                  <a:tcPr marL="92169" marR="921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System.out.println(str4);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StringConstructors */</a:t>
                      </a: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3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Zhang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NBA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HUST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HUST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HUST</a:t>
                      </a:r>
                    </a:p>
                  </a:txBody>
                  <a:tcPr marL="92169" marR="921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C3C-8644-4175-8A9E-04FAA1AE959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C6AE-6228-4B77-9427-3A3A850EAC16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RegexSubstitution.java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9849-EB14-4249-9210-E56C6E7DC16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8748-49BC-4550-826A-BD7B0D5F0EDA}" type="slidenum">
              <a:rPr lang="en-US" altLang="zh-CN"/>
              <a:pPr/>
              <a:t>80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52882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"\n\nOriginal String 2: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secondString;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replace first three digits with 'digit'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i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i++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secondString = secondString.replaceFirst(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"\\d"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"digit"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"\nFirst 3 digits replaced by \"digit\" 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secondString;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"\nString split at commas: ["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String[] results = secondString.split(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",\\s*"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split on commas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i &lt; results.length; i++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results[ i ]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"\",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output results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remove the extra comma and add a bracket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output = output.substring(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output.length() -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"]"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method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RegexSubstitution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29063" y="2143125"/>
            <a:ext cx="4643437" cy="860425"/>
            <a:chOff x="2277" y="249"/>
            <a:chExt cx="2925" cy="542"/>
          </a:xfrm>
        </p:grpSpPr>
        <p:sp>
          <p:nvSpPr>
            <p:cNvPr id="83985" name="Text Box 5"/>
            <p:cNvSpPr txBox="1">
              <a:spLocks noChangeArrowheads="1"/>
            </p:cNvSpPr>
            <p:nvPr/>
          </p:nvSpPr>
          <p:spPr bwMode="auto">
            <a:xfrm>
              <a:off x="2822" y="384"/>
              <a:ext cx="2380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replaceFirst</a:t>
              </a:r>
              <a:r>
                <a:rPr lang="en-US" altLang="zh-CN">
                  <a:latin typeface="Times New Roman" pitchFamily="18" charset="0"/>
                </a:rPr>
                <a:t> replaces a single occurrence of the regular expression</a:t>
              </a:r>
            </a:p>
          </p:txBody>
        </p:sp>
        <p:sp>
          <p:nvSpPr>
            <p:cNvPr id="83986" name="Line 6"/>
            <p:cNvSpPr>
              <a:spLocks noChangeShapeType="1"/>
            </p:cNvSpPr>
            <p:nvPr/>
          </p:nvSpPr>
          <p:spPr bwMode="auto">
            <a:xfrm flipH="1" flipV="1">
              <a:off x="2277" y="249"/>
              <a:ext cx="555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86188" y="3152775"/>
            <a:ext cx="4930775" cy="1133475"/>
            <a:chOff x="1715" y="1200"/>
            <a:chExt cx="2358" cy="714"/>
          </a:xfrm>
        </p:grpSpPr>
        <p:sp>
          <p:nvSpPr>
            <p:cNvPr id="83983" name="Text Box 8"/>
            <p:cNvSpPr txBox="1">
              <a:spLocks noChangeArrowheads="1"/>
            </p:cNvSpPr>
            <p:nvPr/>
          </p:nvSpPr>
          <p:spPr bwMode="auto">
            <a:xfrm>
              <a:off x="2208" y="1200"/>
              <a:ext cx="1865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split returns array of substrings between matches of the regular expression</a:t>
              </a:r>
            </a:p>
          </p:txBody>
        </p:sp>
        <p:sp>
          <p:nvSpPr>
            <p:cNvPr id="83984" name="Line 9"/>
            <p:cNvSpPr>
              <a:spLocks noChangeShapeType="1"/>
            </p:cNvSpPr>
            <p:nvPr/>
          </p:nvSpPr>
          <p:spPr bwMode="auto">
            <a:xfrm flipH="1">
              <a:off x="1715" y="1419"/>
              <a:ext cx="478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1" name="Picture 3" descr="C:\Java5e\powerpoint\ch11\RegexSubstitu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143375"/>
            <a:ext cx="45910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RegexMatches.java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BE81-0471-451B-BD40-ACEA9B0033A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9D47-F591-42E5-91F5-6D55B6703FC1}" type="slidenum">
              <a:rPr lang="en-US" altLang="zh-CN"/>
              <a:pPr/>
              <a:t>81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54559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RegexMatches.java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Demonstrating Classes Pattern and Matcher.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java.util.regex.*;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RegexMatches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create regular expression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Pattern expression =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Pattern.compile(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"J.*\\d[0-35-9]-\\d\\d-\\d\\d"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string1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"Jane's Birthday is 05-12-75\n"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"Dave's Birthday is 11-04-68\n"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"John's Birthday is 04-28-73\n"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"Joe's Birthday is 12-17-77"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 match regular expression to string and print matches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Matcher matcher = expression.matcher( string1 );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while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 matcher.find()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output += matcher.group()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7563" y="1924050"/>
            <a:ext cx="4500562" cy="1076325"/>
            <a:chOff x="2115" y="1212"/>
            <a:chExt cx="2835" cy="678"/>
          </a:xfrm>
        </p:grpSpPr>
        <p:sp>
          <p:nvSpPr>
            <p:cNvPr id="85014" name="Text Box 5"/>
            <p:cNvSpPr txBox="1">
              <a:spLocks noChangeArrowheads="1"/>
            </p:cNvSpPr>
            <p:nvPr/>
          </p:nvSpPr>
          <p:spPr bwMode="auto">
            <a:xfrm>
              <a:off x="2779" y="1212"/>
              <a:ext cx="2171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compile</a:t>
              </a:r>
              <a:r>
                <a:rPr lang="en-US" altLang="zh-CN">
                  <a:latin typeface="Times New Roman" pitchFamily="18" charset="0"/>
                </a:rPr>
                <a:t> creates an immutable regular expression object</a:t>
              </a:r>
            </a:p>
          </p:txBody>
        </p:sp>
        <p:sp>
          <p:nvSpPr>
            <p:cNvPr id="85015" name="Line 6"/>
            <p:cNvSpPr>
              <a:spLocks noChangeShapeType="1"/>
            </p:cNvSpPr>
            <p:nvPr/>
          </p:nvSpPr>
          <p:spPr bwMode="auto">
            <a:xfrm flipH="1">
              <a:off x="2115" y="1584"/>
              <a:ext cx="669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0438" y="2928938"/>
            <a:ext cx="4114800" cy="971550"/>
            <a:chOff x="2208" y="2220"/>
            <a:chExt cx="2592" cy="612"/>
          </a:xfrm>
        </p:grpSpPr>
        <p:sp>
          <p:nvSpPr>
            <p:cNvPr id="85012" name="Text Box 8"/>
            <p:cNvSpPr txBox="1">
              <a:spLocks noChangeArrowheads="1"/>
            </p:cNvSpPr>
            <p:nvPr/>
          </p:nvSpPr>
          <p:spPr bwMode="auto">
            <a:xfrm>
              <a:off x="2875" y="2220"/>
              <a:ext cx="1925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matcher</a:t>
              </a:r>
              <a:r>
                <a:rPr lang="en-US" altLang="zh-CN">
                  <a:latin typeface="Times New Roman" pitchFamily="18" charset="0"/>
                </a:rPr>
                <a:t> associates a </a:t>
              </a:r>
              <a:r>
                <a:rPr lang="en-US" altLang="zh-CN">
                  <a:latin typeface="Lucida Console" pitchFamily="49" charset="0"/>
                </a:rPr>
                <a:t>Pattern</a:t>
              </a:r>
              <a:r>
                <a:rPr lang="en-US" altLang="zh-CN">
                  <a:latin typeface="Times New Roman" pitchFamily="18" charset="0"/>
                </a:rPr>
                <a:t> object with a string</a:t>
              </a:r>
            </a:p>
          </p:txBody>
        </p:sp>
        <p:sp>
          <p:nvSpPr>
            <p:cNvPr id="85013" name="Line 9"/>
            <p:cNvSpPr>
              <a:spLocks noChangeShapeType="1"/>
            </p:cNvSpPr>
            <p:nvPr/>
          </p:nvSpPr>
          <p:spPr bwMode="auto">
            <a:xfrm flipH="1">
              <a:off x="2208" y="2592"/>
              <a:ext cx="70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857625" y="4286250"/>
            <a:ext cx="4857750" cy="646113"/>
            <a:chOff x="1911" y="2844"/>
            <a:chExt cx="3060" cy="407"/>
          </a:xfrm>
        </p:grpSpPr>
        <p:sp>
          <p:nvSpPr>
            <p:cNvPr id="85010" name="Text Box 11"/>
            <p:cNvSpPr txBox="1">
              <a:spLocks noChangeArrowheads="1"/>
            </p:cNvSpPr>
            <p:nvPr/>
          </p:nvSpPr>
          <p:spPr bwMode="auto">
            <a:xfrm>
              <a:off x="2875" y="2844"/>
              <a:ext cx="2096" cy="40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find</a:t>
              </a:r>
              <a:r>
                <a:rPr lang="en-US" altLang="zh-CN">
                  <a:latin typeface="Times New Roman" pitchFamily="18" charset="0"/>
                </a:rPr>
                <a:t> gets the first substring that matches the regular expression</a:t>
              </a:r>
            </a:p>
          </p:txBody>
        </p:sp>
        <p:sp>
          <p:nvSpPr>
            <p:cNvPr id="85011" name="Line 12"/>
            <p:cNvSpPr>
              <a:spLocks noChangeShapeType="1"/>
            </p:cNvSpPr>
            <p:nvPr/>
          </p:nvSpPr>
          <p:spPr bwMode="auto">
            <a:xfrm flipH="1">
              <a:off x="1911" y="3024"/>
              <a:ext cx="956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124200" y="5334000"/>
            <a:ext cx="3948113" cy="590550"/>
            <a:chOff x="1968" y="3360"/>
            <a:chExt cx="2016" cy="372"/>
          </a:xfrm>
        </p:grpSpPr>
        <p:sp>
          <p:nvSpPr>
            <p:cNvPr id="85008" name="Text Box 14"/>
            <p:cNvSpPr txBox="1">
              <a:spLocks noChangeArrowheads="1"/>
            </p:cNvSpPr>
            <p:nvPr/>
          </p:nvSpPr>
          <p:spPr bwMode="auto">
            <a:xfrm>
              <a:off x="2875" y="3360"/>
              <a:ext cx="1109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group</a:t>
              </a:r>
              <a:r>
                <a:rPr lang="en-US" altLang="zh-CN">
                  <a:latin typeface="Times New Roman" pitchFamily="18" charset="0"/>
                </a:rPr>
                <a:t> returns the matched substring</a:t>
              </a:r>
            </a:p>
          </p:txBody>
        </p:sp>
        <p:sp>
          <p:nvSpPr>
            <p:cNvPr id="85009" name="Line 15"/>
            <p:cNvSpPr>
              <a:spLocks noChangeShapeType="1"/>
            </p:cNvSpPr>
            <p:nvPr/>
          </p:nvSpPr>
          <p:spPr bwMode="auto">
            <a:xfrm flipH="1" flipV="1">
              <a:off x="1968" y="3360"/>
              <a:ext cx="89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RegexMatches.java</a:t>
            </a:r>
            <a:endParaRPr lang="zh-CN" altLang="en-US" sz="2400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51C-EF0B-4783-B4B3-739F3CE1B0C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C6E3-B806-480D-9D85-A8D2CCF6EA48}" type="slidenum">
              <a:rPr lang="en-US" altLang="zh-CN"/>
              <a:pPr/>
              <a:t>82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00063" y="1000125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RegexMatches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4" descr="C:\Java5e\powerpoint\ch11\RegexMatch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8" y="4143375"/>
            <a:ext cx="3600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Thanks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911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12775" y="423863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StringConstructors.java</a:t>
            </a:r>
            <a:endParaRPr lang="zh-CN" altLang="en-US" sz="2400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8D75-7B0A-4C7B-A93E-3003B06016A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C3E7-C968-493C-AD59-74736DD45695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928688"/>
          <a:ext cx="8229600" cy="57912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Sample code: StringConstructors.java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String class constructors.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StringConstructors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charArray[] =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'b'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'i'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'r'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't'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'h'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 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'd'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'y'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byteArray[] = {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'n'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'e'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'w'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 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'y'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'e'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'a'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'r'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use String constructors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String();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s );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s3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charArray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s4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charArray,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s5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byteArray,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String s6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String( byteArray );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append Strings to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"s1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s1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"\ns2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s2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"\ns3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s3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"\ns4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s4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"\ns5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s5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"\ns6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s6;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"String Class Constructors"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// end class StringConstructors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11273" name="Picture 4" descr="C:\Java5e\powerpoint\ch11\11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4714875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71750" y="3143250"/>
            <a:ext cx="4714875" cy="646113"/>
            <a:chOff x="2622" y="1248"/>
            <a:chExt cx="2928" cy="407"/>
          </a:xfrm>
        </p:grpSpPr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>
              <a:off x="3552" y="1248"/>
              <a:ext cx="199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String</a:t>
              </a:r>
              <a:r>
                <a:rPr lang="en-US" altLang="zh-CN">
                  <a:latin typeface="Times New Roman" pitchFamily="18" charset="0"/>
                </a:rPr>
                <a:t> default constructor instantiates </a:t>
              </a:r>
              <a:r>
                <a:rPr lang="en-US" altLang="zh-CN" i="1">
                  <a:latin typeface="Times New Roman" pitchFamily="18" charset="0"/>
                </a:rPr>
                <a:t>empty string</a:t>
              </a:r>
            </a:p>
          </p:txBody>
        </p:sp>
        <p:sp>
          <p:nvSpPr>
            <p:cNvPr id="11279" name="Line 21"/>
            <p:cNvSpPr>
              <a:spLocks noChangeShapeType="1"/>
            </p:cNvSpPr>
            <p:nvPr/>
          </p:nvSpPr>
          <p:spPr bwMode="auto">
            <a:xfrm flipH="1">
              <a:off x="2622" y="1440"/>
              <a:ext cx="93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</TotalTime>
  <Words>9716</Words>
  <Application>Microsoft Office PowerPoint</Application>
  <PresentationFormat>On-screen Show (4:3)</PresentationFormat>
  <Paragraphs>1929</Paragraphs>
  <Slides>83</Slides>
  <Notes>83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Solstice</vt:lpstr>
      <vt:lpstr>JAVA Programming Language LESSON 14:Strings, Characters and Regular Expressions</vt:lpstr>
      <vt:lpstr>String</vt:lpstr>
      <vt:lpstr>Introduction to Java Packages</vt:lpstr>
      <vt:lpstr>Fundamentals of Characters and Strings</vt:lpstr>
      <vt:lpstr>What is String</vt:lpstr>
      <vt:lpstr>Creating String</vt:lpstr>
      <vt:lpstr>String Constructors</vt:lpstr>
      <vt:lpstr>Sample code</vt:lpstr>
      <vt:lpstr>Sample code – StringConstructors.java</vt:lpstr>
      <vt:lpstr>String composing</vt:lpstr>
      <vt:lpstr>Sample code</vt:lpstr>
      <vt:lpstr>String Methods length, charAt and getChars</vt:lpstr>
      <vt:lpstr>Sample code – StringMiscellaneous.java</vt:lpstr>
      <vt:lpstr>Comparing Strings</vt:lpstr>
      <vt:lpstr>Sample code </vt:lpstr>
      <vt:lpstr>Sample code – StringCompare.java</vt:lpstr>
      <vt:lpstr>Sample code – StringCompare.java</vt:lpstr>
      <vt:lpstr>Sample code – StringStartEnd.java</vt:lpstr>
      <vt:lpstr>Sample code – StringStartEnd.java</vt:lpstr>
      <vt:lpstr>Locating Characters and Substrings in Strings</vt:lpstr>
      <vt:lpstr>Sample code – StringIndexMethods.java</vt:lpstr>
      <vt:lpstr>Sample code – StringIndexMethods.java</vt:lpstr>
      <vt:lpstr>Extracting Substrings from Strings</vt:lpstr>
      <vt:lpstr>Sample code – SubString.java</vt:lpstr>
      <vt:lpstr>Concatenating Strings</vt:lpstr>
      <vt:lpstr>Sample code – StringConcatenation.java</vt:lpstr>
      <vt:lpstr>Miscellaneous String Methods</vt:lpstr>
      <vt:lpstr>Sample code – StringMiscellaneous2.java</vt:lpstr>
      <vt:lpstr>Sample code – StringMiscellaneous2.java</vt:lpstr>
      <vt:lpstr>String Method valueOf</vt:lpstr>
      <vt:lpstr>Sample code</vt:lpstr>
      <vt:lpstr>Sample code – StringValueOf.java</vt:lpstr>
      <vt:lpstr>StringBuffer</vt:lpstr>
      <vt:lpstr>Class StringBuffer</vt:lpstr>
      <vt:lpstr>StringBuffer Constructors</vt:lpstr>
      <vt:lpstr>Sample code – StringBufferConstructors.java</vt:lpstr>
      <vt:lpstr>StringBuffer Methods length, capacity, setLength and ensureCapacity</vt:lpstr>
      <vt:lpstr>Sample code – StringBufferCapLen.java</vt:lpstr>
      <vt:lpstr>StringBuffer Methods</vt:lpstr>
      <vt:lpstr>Sample code – StringBufferChars.java</vt:lpstr>
      <vt:lpstr>Sample code – StringBufferChars.java</vt:lpstr>
      <vt:lpstr>StringBuffer append Methods</vt:lpstr>
      <vt:lpstr>Sample code – StringBufferAppend.java</vt:lpstr>
      <vt:lpstr>Sample code – StringBufferAppend.java</vt:lpstr>
      <vt:lpstr>StringBuffer  Insertion and Deletion Methods</vt:lpstr>
      <vt:lpstr>Sample code – StringBufferInsert.java</vt:lpstr>
      <vt:lpstr>Sample code – StringBufferInsert.java</vt:lpstr>
      <vt:lpstr>Class Character</vt:lpstr>
      <vt:lpstr>Sample code – StaticCharMethods.java</vt:lpstr>
      <vt:lpstr>Sample code – StaticCharMethods.java</vt:lpstr>
      <vt:lpstr>Sample code – StaticCharMethods.java</vt:lpstr>
      <vt:lpstr>Sample code – StaticCharMethods.java</vt:lpstr>
      <vt:lpstr>Sample code – StaticCharMethods2.java</vt:lpstr>
      <vt:lpstr>Sample code – StaticCharMethods2.java</vt:lpstr>
      <vt:lpstr>Sample code – StaticCharMethods2.java</vt:lpstr>
      <vt:lpstr>Sample code – StaticCharMethods2.java</vt:lpstr>
      <vt:lpstr>Sample code – OtherCharMethods.java</vt:lpstr>
      <vt:lpstr>Class StringTokenizer</vt:lpstr>
      <vt:lpstr>Sample code – TokenTest.java</vt:lpstr>
      <vt:lpstr>Sample code – TokenTest.java</vt:lpstr>
      <vt:lpstr>Sample code – TokenTest.java</vt:lpstr>
      <vt:lpstr>Card Shuffling and Dealing Simulation</vt:lpstr>
      <vt:lpstr>Sample code – DeckOfCards.java</vt:lpstr>
      <vt:lpstr>Sample code – DeckOfCards.java</vt:lpstr>
      <vt:lpstr>Sample code – DeckOfCards.java</vt:lpstr>
      <vt:lpstr>Sample code – DeckOfCards.java</vt:lpstr>
      <vt:lpstr>Sample code – DeckOfCards.java</vt:lpstr>
      <vt:lpstr>Sample code – DeckOfCards.java</vt:lpstr>
      <vt:lpstr>Regular Expressions, Class Pattern and Class Matcher</vt:lpstr>
      <vt:lpstr>Regular Expressions, Class Pattern and Class Matcher</vt:lpstr>
      <vt:lpstr>Regular Expressions, Class Pattern and Class Matcher</vt:lpstr>
      <vt:lpstr>Sample code – ValidateFrame.java</vt:lpstr>
      <vt:lpstr>Sample code – ValidateFrame.java</vt:lpstr>
      <vt:lpstr>Sample code – ValidateFrame.java</vt:lpstr>
      <vt:lpstr>Sample code – ValidateFrame.java</vt:lpstr>
      <vt:lpstr>Sample code – ValidateFrame.java</vt:lpstr>
      <vt:lpstr>Sample code – ValidateFrame.java</vt:lpstr>
      <vt:lpstr>Sample code – ValidateFrame.java</vt:lpstr>
      <vt:lpstr>Sample code – RegexSubstitution.java</vt:lpstr>
      <vt:lpstr>Sample code – RegexSubstitution.java</vt:lpstr>
      <vt:lpstr>Sample code – RegexMatches.java</vt:lpstr>
      <vt:lpstr>Sample code – RegexMatches.java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patty</dc:creator>
  <cp:lastModifiedBy>EMMY</cp:lastModifiedBy>
  <cp:revision>4</cp:revision>
  <dcterms:created xsi:type="dcterms:W3CDTF">2014-05-07T06:48:11Z</dcterms:created>
  <dcterms:modified xsi:type="dcterms:W3CDTF">2015-02-25T17:02:14Z</dcterms:modified>
</cp:coreProperties>
</file>