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91144-425F-405D-AA05-535C3E3C113C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792B8-7E89-4319-9763-35ACD7FFE6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B661F1-C9AF-4828-93C2-79D12EC8FC5F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85F6BE-B570-4C4F-A3BB-6136E0EDD9A5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5B8864-D26B-43D6-8308-E27AABEE6692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81B7DA-E5EF-436A-BA73-709101EB7117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C92C0D-419E-435F-8F1D-12142D19B2F6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E770DD-916B-41EA-B17E-E14860FF5359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6E813A-8015-4688-A77B-CD4CBE502F16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9359FA-E0A7-4FEF-8E4D-3DD88749A58B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4C19CE-0565-4210-B5B4-C983909C9030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8A8A3F-9B4D-4DEB-A9FB-3997976BE7F0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F2096D-ACF3-4683-9D1F-94B22E65068B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A3DABE-3EFF-401F-9E39-B556AC3DB5A5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C2C9F7-33EE-4453-9F7F-F778C1DF3DEA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2FB7E4-B8AD-4821-941A-F851C575E9CA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A17D43-B9DB-465F-8109-9F1DA935BE44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EF94C6-C14B-48D1-A2BC-45D15C7E9D82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ABC3AF-644C-4983-818D-74F7E36088C5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459C5D-40F8-46B5-A6A5-7C33DD776EE0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865AD2-BEC7-4EE9-A3C1-F102878C39DF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7127D6-005E-418E-A0C9-3DCD4AA00DDD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7BF00F-590E-4EAA-8BB6-CD628EC94204}" type="slidenum">
              <a:rPr lang="zh-CN" altLang="en-US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2A538C-8507-4CE8-90D7-B661A1B7D10A}" type="slidenum">
              <a:rPr lang="zh-CN" altLang="en-US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D6B7AA-E3EA-475C-9294-A811C79CBEF4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2428C3-7BF3-496B-A091-604F81C30B42}" type="slidenum">
              <a:rPr lang="zh-CN" altLang="en-US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4501B1-EEC3-4443-B775-C1F22E6F46A0}" type="slidenum">
              <a:rPr lang="zh-CN" altLang="en-US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B7BD44-0F67-4F67-A11F-6EBDA8825705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8643A0-A91C-4CB3-B3A2-ECCFE5F55C6E}" type="slidenum">
              <a:rPr lang="zh-CN" altLang="en-US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BC8CFA-085A-4663-8D9E-50D170EA5C3B}" type="slidenum">
              <a:rPr lang="zh-CN" altLang="en-US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2389E5-B2D2-41C2-85BA-C50F61889B1E}" type="slidenum">
              <a:rPr lang="zh-CN" altLang="en-US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48B5CB-14D8-482A-8BFD-EBA94059F87A}" type="slidenum">
              <a:rPr lang="zh-CN" altLang="en-US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05A123-E2D2-41BA-96D4-B7BDD00E72A1}" type="slidenum">
              <a:rPr lang="zh-CN" altLang="en-US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5BF0EE-713F-438E-886A-884033BB7EA3}" type="slidenum">
              <a:rPr lang="zh-CN" altLang="en-US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712E62-D0C6-4E3A-971B-F5AEEF1C5618}" type="slidenum">
              <a:rPr lang="zh-CN" altLang="en-US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B38F27-62F4-4B4D-A141-ED8E5F7F1ACE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F0B498-8F60-485C-A71A-403874B9342C}" type="slidenum">
              <a:rPr lang="zh-CN" altLang="en-US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4CEDCB-F77A-4391-BD4B-D91570958E2E}" type="slidenum">
              <a:rPr lang="zh-CN" altLang="en-US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7F27E0-B407-4993-82E6-7408A7C2FE84}" type="slidenum">
              <a:rPr lang="zh-CN" altLang="en-US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A32BE6-2D4A-44E2-9E2F-D0AF51FFEF66}" type="slidenum">
              <a:rPr lang="zh-CN" altLang="en-US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47E04F-0458-469F-8446-A287DACE2B9D}" type="slidenum">
              <a:rPr lang="zh-CN" altLang="en-US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4891FA-9A81-427D-8465-1E732445C102}" type="slidenum">
              <a:rPr lang="zh-CN" altLang="en-US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4727EF-E8C0-416F-92F8-C178273A5BFC}" type="slidenum">
              <a:rPr lang="zh-CN" altLang="en-US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E0F36F-B36E-418F-83E5-F68B528AB669}" type="slidenum">
              <a:rPr lang="zh-CN" altLang="en-US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01FCE4-CF38-40E2-81C1-223DD5F7B675}" type="slidenum">
              <a:rPr lang="zh-CN" altLang="en-US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F50614-32BB-4422-AECF-CDEEF8C9C377}" type="slidenum">
              <a:rPr lang="zh-CN" altLang="en-US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DA264F-D31F-44E6-A72E-751EF74F5B46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158C86-6FF5-4E77-8707-74B5028FF36A}" type="slidenum">
              <a:rPr lang="zh-CN" altLang="en-US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A7C7E7-4FCF-4025-822D-3F30840F20B9}" type="slidenum">
              <a:rPr lang="zh-CN" altLang="en-US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369DFB-FAF3-4B6A-B01C-CAF95A04B7A7}" type="slidenum">
              <a:rPr lang="zh-CN" altLang="en-US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3A6867-A68B-4307-9AA5-1E8C49C498A7}" type="slidenum">
              <a:rPr lang="zh-CN" altLang="en-US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D40669-1F46-49C4-BA7D-0FCCB6DF89FA}" type="slidenum">
              <a:rPr lang="zh-CN" altLang="en-US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80DF5E-9B96-4B24-85E1-E543842E152A}" type="slidenum">
              <a:rPr lang="zh-CN" altLang="en-US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AE6DB5-DBE6-4C85-95AA-E7DDC674730D}" type="slidenum">
              <a:rPr lang="zh-CN" altLang="en-US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5B476A-D943-4B00-AE9E-6B97BAF1B020}" type="slidenum">
              <a:rPr lang="zh-CN" altLang="en-US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48E6FC-7510-4663-90F5-16EABD33C07C}" type="slidenum">
              <a:rPr lang="zh-CN" altLang="en-US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481E72-4B83-4CB6-A593-FC98D6B3096A}" type="slidenum">
              <a:rPr lang="zh-CN" altLang="en-US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6CBACF-CE62-43F3-BE64-2149CA3C7A7C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C5FFA9-C952-4A5E-BABD-01BBCF307E81}" type="slidenum">
              <a:rPr lang="zh-CN" altLang="en-US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DB97C4-A971-4F64-8C89-5FD0167FEEE8}" type="slidenum">
              <a:rPr lang="zh-CN" altLang="en-US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E0F405-95A0-4B64-B05D-48E0DF303B3A}" type="slidenum">
              <a:rPr lang="zh-CN" altLang="en-US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787194-ECEE-4AF5-906A-51B45C245482}" type="slidenum">
              <a:rPr lang="zh-CN" altLang="en-US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2B82B2-C9FA-4019-8B29-041AA8A7C09C}" type="slidenum">
              <a:rPr lang="zh-CN" altLang="en-US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DE7AFC-3805-42BF-A752-D01B7131C41F}" type="slidenum">
              <a:rPr lang="zh-CN" altLang="en-US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95D79E-8F3A-4782-8329-CAEC7FCAC35B}" type="slidenum">
              <a:rPr lang="zh-CN" altLang="en-US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ED4FB0-3594-409B-8B64-0DB2943A4738}" type="slidenum">
              <a:rPr lang="zh-CN" altLang="en-US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432E59-2B00-435D-9B72-9801EE4C98A0}" type="slidenum">
              <a:rPr lang="zh-CN" altLang="en-US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03671B-AED1-45A9-8B6B-6473B3ED5235}" type="slidenum">
              <a:rPr lang="zh-CN" altLang="en-US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6711E8-1B6F-41CF-8752-E0944A0C4A33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20C789-0018-45FD-8D96-40A73F4000D3}" type="slidenum">
              <a:rPr lang="zh-CN" altLang="en-US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24E0C4-D85A-44AD-9310-44DF75FC0DB8}" type="slidenum">
              <a:rPr lang="zh-CN" altLang="en-US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258038-D137-41FF-8B52-B5296435DCB9}" type="slidenum">
              <a:rPr lang="zh-CN" altLang="en-US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5C308D-28DA-4BB1-A324-99FB0CB12B6A}" type="slidenum">
              <a:rPr lang="zh-CN" altLang="en-US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7249AC-7C99-45C8-8ADA-D35575DC7B32}" type="slidenum">
              <a:rPr lang="zh-CN" altLang="en-US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6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9C791B-06E7-4703-A99A-2154107CFA12}" type="slidenum">
              <a:rPr lang="zh-CN" altLang="en-US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7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FF3064-0E9D-49F7-A86C-097C6F51D82C}" type="slidenum">
              <a:rPr lang="zh-CN" altLang="en-US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8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D47DEB-C5EC-4568-806B-0AB1E0DF182F}" type="slidenum">
              <a:rPr lang="zh-CN" altLang="en-US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79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5BFE0D-9056-4F3C-9818-8159D9535A48}" type="slidenum">
              <a:rPr lang="zh-CN" altLang="en-US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0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E07FBC-14DF-4DA1-B846-236A34E13161}" type="slidenum">
              <a:rPr lang="zh-CN" altLang="en-US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1FD6D4-F72B-452E-91BB-85EE2FEA5DBA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1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01F710-9D06-4969-A0C2-35EEB9372FB4}" type="slidenum">
              <a:rPr lang="zh-CN" altLang="en-US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D71CC1-F36F-40E1-B526-ECE864EEB064}" type="slidenum">
              <a:rPr lang="zh-CN" altLang="en-US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426AED-621A-4436-8CBF-67D954869DFD}" type="slidenum">
              <a:rPr lang="zh-CN" altLang="en-US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E2E3A2-5920-47BE-BB1B-7C36A851B11B}" type="slidenum">
              <a:rPr lang="zh-CN" altLang="en-US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5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A9FDFC-A631-4210-AC17-089B296B5BFC}" type="slidenum">
              <a:rPr lang="zh-CN" altLang="en-US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748BB5-C723-4BC6-A4AC-FC6EE0F18F79}" type="slidenum">
              <a:rPr lang="zh-CN" altLang="en-US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E6300B-5819-4E94-9C37-7B2F825DC570}" type="slidenum">
              <a:rPr lang="zh-CN" altLang="en-US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04CD8C-6333-4800-BECB-12788966176B}" type="slidenum">
              <a:rPr lang="zh-CN" altLang="en-US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0F051A-66ED-48EC-BA8A-597B566EDE4A}" type="slidenum">
              <a:rPr lang="zh-CN" altLang="en-US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B3A5EA-9146-4E88-BEA9-35DB8DA42AE0}" type="slidenum">
              <a:rPr lang="zh-CN" altLang="en-US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3672E7-A641-4156-AC96-0CA77842795A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8169E0-CE0B-419B-AA36-824D93A2E4C2}" type="slidenum">
              <a:rPr lang="zh-CN" altLang="en-US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2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0C65A-2353-42A2-AA84-D46403832086}" type="slidenum">
              <a:rPr lang="zh-CN" altLang="en-US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3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3415DF-B2A4-4C6C-83BC-FE9F104C6993}" type="slidenum">
              <a:rPr lang="zh-CN" altLang="en-US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06F431-D0B3-42DB-95D0-1A929DB36328}" type="slidenum">
              <a:rPr lang="zh-CN" altLang="en-US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96838"/>
            <a:ext cx="8135937" cy="1412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9161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049713"/>
            <a:ext cx="8164512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55AE5-7BAD-4230-B40D-5755E438246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BB2DF-D682-4934-BDF0-E45D18F21E68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7BE0355-AC02-477A-97F7-11DE7FC70976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4DEE4CB-7344-4E29-81B4-120780E73C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黑体" pitchFamily="49" charset="-122"/>
              </a:rPr>
              <a:t>JAVA Programming Language</a:t>
            </a:r>
            <a:br>
              <a:rPr lang="en-US" altLang="zh-CN" dirty="0" smtClean="0">
                <a:ea typeface="黑体" pitchFamily="49" charset="-122"/>
              </a:rPr>
            </a:br>
            <a:r>
              <a:rPr lang="en-US" altLang="zh-CN" sz="3100" dirty="0" smtClean="0">
                <a:ea typeface="黑体" pitchFamily="49" charset="-122"/>
              </a:rPr>
              <a:t>LESSON 11: Object-Oriented Programming</a:t>
            </a:r>
            <a:endParaRPr lang="zh-CN" altLang="en-US" sz="3100" dirty="0" smtClean="0">
              <a:ea typeface="黑体" pitchFamily="49" charset="-122"/>
            </a:endParaRPr>
          </a:p>
        </p:txBody>
      </p:sp>
      <p:sp>
        <p:nvSpPr>
          <p:cNvPr id="5123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sz="3200" dirty="0" smtClean="0">
                <a:ea typeface="黑体" pitchFamily="49" charset="-122"/>
              </a:rPr>
              <a:t>KANIMBA Patrick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Object-Oriented Programming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object-oriented programming, your overall program is made up of lots of different self-contained components (objects), each of which has a specific role in the program and all of which can talk to each other in predefined ways.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6A4-E5F3-4413-B08B-31EED0FE352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A84C-84AD-48DD-8E80-84E796ABFDD8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</a:t>
            </a:r>
            <a:r>
              <a:rPr lang="en-US" altLang="zh-CN" i="1" smtClean="0"/>
              <a:t>class </a:t>
            </a:r>
            <a:r>
              <a:rPr lang="en-US" altLang="zh-CN" smtClean="0"/>
              <a:t>is a template for multiple objects with similar features. </a:t>
            </a:r>
          </a:p>
          <a:p>
            <a:pPr eaLnBrk="1" hangingPunct="1"/>
            <a:r>
              <a:rPr lang="en-US" altLang="zh-CN" smtClean="0"/>
              <a:t>Classes embody all the features of a particular set of objects.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BF85-00F4-4DDC-8030-265AD77490B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7F-2C37-4C87-8DB9-7CB4F43CE4C0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</a:t>
            </a:r>
            <a:r>
              <a:rPr lang="en-US" altLang="zh-CN" i="1" smtClean="0"/>
              <a:t>instance </a:t>
            </a:r>
            <a:r>
              <a:rPr lang="en-US" altLang="zh-CN" smtClean="0"/>
              <a:t>of a class is another word for an actual object. If classes are an abstract representation of an object, an instance is its concrete representation.</a:t>
            </a:r>
          </a:p>
          <a:p>
            <a:pPr eaLnBrk="1" hangingPunct="1"/>
            <a:r>
              <a:rPr lang="en-US" altLang="zh-CN" smtClean="0"/>
              <a:t>So what, precisely, is the difference between an instance and an object? Nothing, really. An instance of a car and a car object are both the same thing.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F3A4-CF8C-4C17-AD03-4A01C2E21BF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2B933-BA27-40DD-9E66-EB4DCF1A091F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Defining classes and objects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When you write a program in an object-oriented language, you don’t define actual objects. You define classes of objects.</a:t>
            </a:r>
          </a:p>
          <a:p>
            <a:pPr eaLnBrk="1" hangingPunct="1"/>
            <a:r>
              <a:rPr lang="en-US" altLang="zh-CN" smtClean="0"/>
              <a:t>Once you define a class, you can create many objects of that class.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DB8D-51EB-4AB3-9834-448B38B0ADB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93A9-712F-487C-9412-C95536005F03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Classes and Objects’ Relationship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ph idx="1"/>
          </p:nvPr>
        </p:nvGraphicFramePr>
        <p:xfrm>
          <a:off x="2038350" y="1865313"/>
          <a:ext cx="6292850" cy="3965575"/>
        </p:xfrm>
        <a:graphic>
          <a:graphicData uri="http://schemas.openxmlformats.org/presentationml/2006/ole">
            <p:oleObj spid="_x0000_s1026" name="图片" r:id="rId4" imgW="6292513" imgH="3965695" progId="Word.Picture.8">
              <p:embed/>
            </p:oleObj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3F6-885C-455F-8078-F291757902B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A604-8837-4114-A44B-6BE4E05A2623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Creating a class in Java</a:t>
            </a:r>
          </a:p>
        </p:txBody>
      </p:sp>
      <p:graphicFrame>
        <p:nvGraphicFramePr>
          <p:cNvPr id="509962" name="Group 10"/>
          <p:cNvGraphicFramePr>
            <a:graphicFrameLocks noGrp="1"/>
          </p:cNvGraphicFramePr>
          <p:nvPr>
            <p:ph sz="half" idx="1"/>
          </p:nvPr>
        </p:nvGraphicFramePr>
        <p:xfrm>
          <a:off x="684213" y="1916113"/>
          <a:ext cx="8164512" cy="1981200"/>
        </p:xfrm>
        <a:graphic>
          <a:graphicData uri="http://schemas.openxmlformats.org/drawingml/2006/table">
            <a:tbl>
              <a:tblPr/>
              <a:tblGrid>
                <a:gridCol w="8164512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class Auto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1" name="Rectangle 11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Creating a class names Auto.</a:t>
            </a:r>
          </a:p>
          <a:p>
            <a:pPr eaLnBrk="1" hangingPunct="1"/>
            <a:r>
              <a:rPr lang="en-US" altLang="zh-CN" sz="2200" smtClean="0"/>
              <a:t>Notes about creating class:</a:t>
            </a:r>
          </a:p>
          <a:p>
            <a:pPr lvl="1" eaLnBrk="1" hangingPunct="1"/>
            <a:r>
              <a:rPr lang="en-US" altLang="zh-CN" sz="2000" smtClean="0"/>
              <a:t>keyword - class</a:t>
            </a:r>
          </a:p>
          <a:p>
            <a:pPr lvl="1" eaLnBrk="1" hangingPunct="1"/>
            <a:r>
              <a:rPr lang="en-US" altLang="zh-CN" sz="2000" smtClean="0"/>
              <a:t>You should always name your Java files the same names as the class they define.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9F30D4-84E4-4E62-8712-A938523E269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EE2FD3-15FF-4A8D-858B-39A9206F4330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524312" name="Group 24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AutoClassCreating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("Creating a class named \"Auto!\"");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AutoClassCreating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class Auto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Auto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Creating a class named "Auto!”.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DF44-7937-44A5-A375-8A284C5B980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FFD52-AE86-4471-9ED7-B57D0C9F8580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Creating an object in Java</a:t>
            </a:r>
          </a:p>
        </p:txBody>
      </p:sp>
      <p:graphicFrame>
        <p:nvGraphicFramePr>
          <p:cNvPr id="514058" name="Group 10"/>
          <p:cNvGraphicFramePr>
            <a:graphicFrameLocks noGrp="1"/>
          </p:cNvGraphicFramePr>
          <p:nvPr>
            <p:ph sz="half" idx="1"/>
          </p:nvPr>
        </p:nvGraphicFramePr>
        <p:xfrm>
          <a:off x="684213" y="1916113"/>
          <a:ext cx="8164512" cy="1981200"/>
        </p:xfrm>
        <a:graphic>
          <a:graphicData uri="http://schemas.openxmlformats.org/drawingml/2006/table">
            <a:tbl>
              <a:tblPr/>
              <a:tblGrid>
                <a:gridCol w="8164512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Auto auto;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89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Creating an instance variable of Auto class.</a:t>
            </a:r>
          </a:p>
          <a:p>
            <a:pPr eaLnBrk="1" hangingPunct="1"/>
            <a:r>
              <a:rPr lang="en-US" altLang="zh-CN" sz="2200" smtClean="0"/>
              <a:t>Notes about creating object:</a:t>
            </a:r>
          </a:p>
          <a:p>
            <a:pPr lvl="1" eaLnBrk="1" hangingPunct="1"/>
            <a:r>
              <a:rPr lang="en-US" altLang="zh-CN" sz="2000" smtClean="0"/>
              <a:t>class name</a:t>
            </a:r>
          </a:p>
          <a:p>
            <a:pPr lvl="1" eaLnBrk="1" hangingPunct="1"/>
            <a:r>
              <a:rPr lang="en-US" altLang="zh-CN" sz="2000" smtClean="0"/>
              <a:t>object name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E98AD-E229-4842-87F4-38186ED106E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F975C13-3589-4BD2-A23E-F18A5449DC78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526361" name="Group 25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464050"/>
                <a:gridCol w="3700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AutoObjectCreating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Auto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auto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= new Auto();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("Creating an object named \"Auto!\"");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AutoObjectCreating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class Auto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Auto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Creating an object named "Auto!"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7ED9-BC60-493B-A1AF-C373CA6DD5B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C9D4-A498-4353-B440-C95F2076AA88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Using classes and objects in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When you write a Java program, you design and construct a set of classes.</a:t>
            </a:r>
          </a:p>
          <a:p>
            <a:pPr eaLnBrk="1" hangingPunct="1"/>
            <a:r>
              <a:rPr lang="en-US" altLang="zh-CN" smtClean="0"/>
              <a:t>Your task, as a Java programmer, is to create the right set of classes to accomplish what your program needs to accomplish.</a:t>
            </a:r>
          </a:p>
          <a:p>
            <a:pPr eaLnBrk="1" hangingPunct="1"/>
            <a:r>
              <a:rPr lang="en-US" altLang="zh-CN" smtClean="0"/>
              <a:t>Fortunately, you don’t have to start from the very beginning. Java provides a powerful library for programmers.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3462-C095-43E6-BA4E-FEFA1F0C124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71C2-FC25-4158-84A2-25E0BB4E336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Classes and objects</a:t>
            </a:r>
          </a:p>
          <a:p>
            <a:pPr eaLnBrk="1" hangingPunct="1"/>
            <a:r>
              <a:rPr lang="en-US" altLang="zh-CN" smtClean="0"/>
              <a:t>Attributes and behaviors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756-54E9-4C64-A5D3-F9FD1934481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87D1-31E1-413D-9450-58552605D3DB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Attributes and Behavior</a:t>
            </a:r>
          </a:p>
        </p:txBody>
      </p:sp>
      <p:sp>
        <p:nvSpPr>
          <p:cNvPr id="2355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66BD-FA36-42B4-9543-EC51C1341A1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122A-DD17-452C-9882-E1E237547971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Two components of objects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object is generally made up of two components:</a:t>
            </a:r>
          </a:p>
          <a:p>
            <a:pPr lvl="1" eaLnBrk="1" hangingPunct="1"/>
            <a:r>
              <a:rPr lang="en-US" altLang="zh-CN" smtClean="0"/>
              <a:t>Attributes</a:t>
            </a:r>
          </a:p>
          <a:p>
            <a:pPr lvl="1" eaLnBrk="1" hangingPunct="1"/>
            <a:r>
              <a:rPr lang="en-US" altLang="zh-CN" smtClean="0"/>
              <a:t>Behaviors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A7B-4DFF-4966-BB40-8D2E7D8DB52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B9024-4BF3-468A-9012-F02AC9689713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Attributes are the individual things that differentiate one object from another and determine the appearance, state, or other qualities of that object.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9B6A-F0B7-4735-BC6C-29F431D6CC9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AA9-4E13-4DB3-AEE9-9AB2E636099D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Attributes of classes and objects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smtClean="0"/>
              <a:t>Object/Instance variables </a:t>
            </a:r>
            <a:r>
              <a:rPr lang="en-US" altLang="zh-CN" smtClean="0"/>
              <a:t>define the attributes of an object. </a:t>
            </a:r>
          </a:p>
          <a:p>
            <a:pPr eaLnBrk="1" hangingPunct="1"/>
            <a:r>
              <a:rPr lang="en-US" altLang="zh-CN" i="1" smtClean="0"/>
              <a:t>Class</a:t>
            </a:r>
            <a:r>
              <a:rPr lang="en-US" altLang="zh-CN" smtClean="0"/>
              <a:t> defines the kind of attribute.</a:t>
            </a:r>
          </a:p>
          <a:p>
            <a:pPr eaLnBrk="1" hangingPunct="1"/>
            <a:r>
              <a:rPr lang="en-US" altLang="zh-CN" smtClean="0"/>
              <a:t>Each instance stores its own value for that attribute.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5734-250F-45CD-B717-3F911EC94055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CAA-4F1D-46D7-A8C0-AA6182936AD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attributes of a car object:</a:t>
            </a:r>
          </a:p>
          <a:p>
            <a:pPr lvl="1" eaLnBrk="1" hangingPunct="1"/>
            <a:r>
              <a:rPr lang="en-US" altLang="zh-CN" smtClean="0"/>
              <a:t>color</a:t>
            </a:r>
          </a:p>
          <a:p>
            <a:pPr lvl="1" eaLnBrk="1" hangingPunct="1"/>
            <a:r>
              <a:rPr lang="en-US" altLang="zh-CN" smtClean="0"/>
              <a:t>maker</a:t>
            </a:r>
          </a:p>
          <a:p>
            <a:pPr lvl="1" eaLnBrk="1" hangingPunct="1"/>
            <a:r>
              <a:rPr lang="en-US" altLang="zh-CN" smtClean="0"/>
              <a:t>style</a:t>
            </a:r>
          </a:p>
          <a:p>
            <a:pPr lvl="1" eaLnBrk="1" hangingPunct="1"/>
            <a:r>
              <a:rPr lang="en-US" altLang="zh-CN" smtClean="0"/>
              <a:t>length</a:t>
            </a:r>
          </a:p>
          <a:p>
            <a:pPr lvl="1" eaLnBrk="1" hangingPunct="1"/>
            <a:r>
              <a:rPr lang="en-US" altLang="zh-CN" smtClean="0"/>
              <a:t>width</a:t>
            </a:r>
          </a:p>
          <a:p>
            <a:pPr lvl="1" eaLnBrk="1" hangingPunct="1"/>
            <a:r>
              <a:rPr lang="en-US" altLang="zh-CN" smtClean="0"/>
              <a:t>height</a:t>
            </a:r>
          </a:p>
          <a:p>
            <a:pPr lvl="1" eaLnBrk="1" hangingPunct="1"/>
            <a:r>
              <a:rPr lang="en-US" altLang="zh-CN" smtClean="0"/>
              <a:t>engine state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5042-A612-4596-BA73-946327EA454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30EC-534D-4DCB-AF67-414BDF479342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Fields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 Java, </a:t>
            </a:r>
            <a:r>
              <a:rPr lang="en-US" altLang="zh-CN" i="1" smtClean="0"/>
              <a:t>fields are attributes defined inside classes.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4E34-E807-4AE6-B9B7-296923A4155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EBB2-1C23-4CA5-8B82-5C834892C8CF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Defining fields in Java</a:t>
            </a:r>
          </a:p>
        </p:txBody>
      </p:sp>
      <p:graphicFrame>
        <p:nvGraphicFramePr>
          <p:cNvPr id="520205" name="Group 13"/>
          <p:cNvGraphicFramePr>
            <a:graphicFrameLocks noGrp="1"/>
          </p:cNvGraphicFramePr>
          <p:nvPr>
            <p:ph sz="half" idx="1"/>
          </p:nvPr>
        </p:nvGraphicFramePr>
        <p:xfrm>
          <a:off x="684213" y="1916113"/>
          <a:ext cx="8164512" cy="1981200"/>
        </p:xfrm>
        <a:graphic>
          <a:graphicData uri="http://schemas.openxmlformats.org/drawingml/2006/table">
            <a:tbl>
              <a:tblPr/>
              <a:tblGrid>
                <a:gridCol w="8164512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class Auto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String color;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boolean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engineState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Auto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699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Notes:</a:t>
            </a:r>
          </a:p>
          <a:p>
            <a:pPr lvl="1" eaLnBrk="1" hangingPunct="1"/>
            <a:r>
              <a:rPr lang="en-US" altLang="zh-CN" sz="2000" smtClean="0"/>
              <a:t>Instance variables</a:t>
            </a:r>
          </a:p>
          <a:p>
            <a:pPr lvl="1" eaLnBrk="1" hangingPunct="1"/>
            <a:r>
              <a:rPr lang="en-US" altLang="zh-CN" sz="2000" smtClean="0"/>
              <a:t>Attributes’ type can be primitive data type</a:t>
            </a:r>
          </a:p>
          <a:p>
            <a:pPr lvl="1" eaLnBrk="1" hangingPunct="1"/>
            <a:r>
              <a:rPr lang="en-US" altLang="zh-CN" sz="2000" smtClean="0"/>
              <a:t>An attribute can be another object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BE6D26-4B1F-4D6A-A065-2670CEB7436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7836563-D493-4383-93BC-DE1E6C31BA9D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530461" name="Group 29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3931920"/>
        </p:xfrm>
        <a:graphic>
          <a:graphicData uri="http://schemas.openxmlformats.org/drawingml/2006/table">
            <a:tbl>
              <a:tblPr/>
              <a:tblGrid>
                <a:gridCol w="4535487"/>
                <a:gridCol w="3629025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public class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AutoClassFieldsCreating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static void main(String[]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args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Auto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auto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System.out.println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("Creating Auto class's fields!");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AutoClassFieldsCreating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class Auto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String color;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boolean engineState;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double speed;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Auto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8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Output: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Creating Auto class's fields!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162-46F9-4ECE-9F66-71AD230E54E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E44-288C-4998-B156-36AE4940F37C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Behavior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class’s behavior determines what instances of that class do when their internal state changes or when that instance is asked to do something by another class or object.</a:t>
            </a:r>
          </a:p>
          <a:p>
            <a:pPr eaLnBrk="1" hangingPunct="1"/>
            <a:r>
              <a:rPr lang="en-US" altLang="zh-CN" smtClean="0"/>
              <a:t>Behavior is the way objects can do anything to themselves or have anything done to them.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BED-D783-41FB-A5DE-39E240FF5EA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48AB-E9E3-40D1-B7A7-46FB4EDF8DE3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behavior of a car object:</a:t>
            </a:r>
          </a:p>
          <a:p>
            <a:pPr lvl="1" eaLnBrk="1" hangingPunct="1"/>
            <a:r>
              <a:rPr lang="en-US" altLang="zh-CN" smtClean="0"/>
              <a:t>start the engine</a:t>
            </a:r>
          </a:p>
          <a:p>
            <a:pPr lvl="1" eaLnBrk="1" hangingPunct="1"/>
            <a:r>
              <a:rPr lang="en-US" altLang="zh-CN" smtClean="0"/>
              <a:t>stop engine</a:t>
            </a:r>
          </a:p>
          <a:p>
            <a:pPr lvl="1" eaLnBrk="1" hangingPunct="1"/>
            <a:r>
              <a:rPr lang="en-US" altLang="zh-CN" smtClean="0"/>
              <a:t>speed up</a:t>
            </a:r>
          </a:p>
          <a:p>
            <a:pPr lvl="1" eaLnBrk="1" hangingPunct="1"/>
            <a:r>
              <a:rPr lang="en-US" altLang="zh-CN" smtClean="0"/>
              <a:t>change gear</a:t>
            </a:r>
          </a:p>
          <a:p>
            <a:pPr lvl="1" eaLnBrk="1" hangingPunct="1"/>
            <a:r>
              <a:rPr lang="en-US" altLang="zh-CN" smtClean="0"/>
              <a:t>stall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629-EA11-4423-9180-3DA5425B3F1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2F4E-E954-478C-B5D7-636B23B0F511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Classes and Objects</a:t>
            </a:r>
          </a:p>
        </p:txBody>
      </p:sp>
      <p:sp>
        <p:nvSpPr>
          <p:cNvPr id="7171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C4D8-D971-42A6-8BD3-1FE917A87FA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BB8C-26A0-43C6-9255-814E2EAD5430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mtClean="0"/>
              <a:t>In Java,</a:t>
            </a:r>
            <a:r>
              <a:rPr lang="en-US" altLang="zh-CN" i="1" smtClean="0"/>
              <a:t> methods </a:t>
            </a:r>
            <a:r>
              <a:rPr lang="en-US" altLang="zh-CN" smtClean="0"/>
              <a:t>are functions defined inside classes that operate on instances of those classes.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CA322-E32A-4C0C-8139-D3B5DEF2124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9E75-E02F-4931-B24D-88D0935D82C5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Defining Methods in Java</a:t>
            </a:r>
          </a:p>
        </p:txBody>
      </p:sp>
      <p:graphicFrame>
        <p:nvGraphicFramePr>
          <p:cNvPr id="528410" name="Group 26"/>
          <p:cNvGraphicFramePr>
            <a:graphicFrameLocks noGrp="1"/>
          </p:cNvGraphicFramePr>
          <p:nvPr>
            <p:ph sz="half" idx="1"/>
          </p:nvPr>
        </p:nvGraphicFramePr>
        <p:xfrm>
          <a:off x="684213" y="1916113"/>
          <a:ext cx="8164512" cy="2036064"/>
        </p:xfrm>
        <a:graphic>
          <a:graphicData uri="http://schemas.openxmlformats.org/drawingml/2006/table">
            <a:tbl>
              <a:tblPr/>
              <a:tblGrid>
                <a:gridCol w="8164512"/>
              </a:tblGrid>
              <a:tr h="198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class Auto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String color;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boolean engineState;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void getEngineState();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}/* Auto */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25" name="Rectangle 2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sz="2200" smtClean="0"/>
              <a:t>Notes:</a:t>
            </a:r>
          </a:p>
          <a:p>
            <a:pPr lvl="1" eaLnBrk="1" hangingPunct="1"/>
            <a:r>
              <a:rPr lang="en-US" altLang="zh-CN" sz="2000" smtClean="0"/>
              <a:t>Fields and methods are both class’s members.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 Programming Language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0036BD-2836-4B3D-9837-41F1621C14E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055570-A243-4245-A185-BD68C4F36D39}" type="datetime3">
              <a:rPr lang="en-US" altLang="zh-CN"/>
              <a:pPr/>
              <a:t>25 February 2015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 scope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Within a class’s scope</a:t>
            </a:r>
            <a:r>
              <a:rPr lang="en-US" altLang="zh-CN" i="1" smtClean="0"/>
              <a:t>, </a:t>
            </a:r>
            <a:r>
              <a:rPr lang="en-US" altLang="zh-CN" smtClean="0"/>
              <a:t>class members are accessible to all of that class’s methods and can be referenced simply by name.</a:t>
            </a:r>
          </a:p>
          <a:p>
            <a:pPr eaLnBrk="1" hangingPunct="1"/>
            <a:r>
              <a:rPr lang="en-US" altLang="zh-CN" smtClean="0"/>
              <a:t>Outside a class’s scope, class members cannot be referenced directly by name. Those class members that are visible can be accessed only through a “handle”.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A99-41CA-44B6-B886-B1BDF4773F4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DC0F-A422-4EE5-B10F-79085DDC223E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Controlling access to members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public</a:t>
            </a:r>
          </a:p>
          <a:p>
            <a:pPr eaLnBrk="1" hangingPunct="1"/>
            <a:r>
              <a:rPr lang="en-US" altLang="zh-CN" smtClean="0"/>
              <a:t>private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2FDC-7A82-4C21-BFA7-5C62A5C3F28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146A-F0FF-4A4B-BFFA-7E8CC32918B7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 accessing</a:t>
            </a:r>
          </a:p>
        </p:txBody>
      </p:sp>
      <p:graphicFrame>
        <p:nvGraphicFramePr>
          <p:cNvPr id="602143" name="Group 31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4528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2057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public class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CarObjectAccessing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Car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= new Car();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car.getBrand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car.setBrand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("Ford");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car.getBrand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CarObjectAccessing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class Car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private String brand = "BMW";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String getBrand()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return brand;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}//getBrand()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void setBrand(String brand)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this.brand = brand;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}//setBrand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Auto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0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4D97-53C2-4390-BE44-A4AB5F4831A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EAB4-9404-4D83-935E-A97D365BDB34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2144" name="Text Box 32"/>
          <p:cNvSpPr txBox="1">
            <a:spLocks noChangeArrowheads="1"/>
          </p:cNvSpPr>
          <p:nvPr/>
        </p:nvSpPr>
        <p:spPr bwMode="auto">
          <a:xfrm>
            <a:off x="4860925" y="4097338"/>
            <a:ext cx="32400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Output:</a:t>
            </a:r>
          </a:p>
          <a:p>
            <a:r>
              <a:rPr lang="en-US" altLang="zh-CN"/>
              <a:t>BMW</a:t>
            </a:r>
          </a:p>
          <a:p>
            <a:r>
              <a:rPr lang="en-US" altLang="zh-CN"/>
              <a:t>Ford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Constructor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mtClean="0"/>
              <a:t>A constructor is a method with the same name as the class (including case sensitivity).</a:t>
            </a:r>
          </a:p>
          <a:p>
            <a:pPr eaLnBrk="1" hangingPunct="1"/>
            <a:r>
              <a:rPr lang="en-US" altLang="zh-CN" smtClean="0"/>
              <a:t>Constructors cannot specify return types or return values.</a:t>
            </a:r>
          </a:p>
          <a:p>
            <a:pPr eaLnBrk="1" hangingPunct="1"/>
            <a:r>
              <a:rPr lang="en-US" altLang="zh-CN" smtClean="0"/>
              <a:t>Instance variables can be initialized implicitly to their default values.</a:t>
            </a:r>
          </a:p>
          <a:p>
            <a:pPr eaLnBrk="1" hangingPunct="1"/>
            <a:r>
              <a:rPr lang="en-US" altLang="zh-CN" smtClean="0"/>
              <a:t>A class can contain overloaded constructors to provide a variety of means for initializing objects of that class.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9E21-7BD5-4844-B8F0-2A570D419D5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DF4CA-F6F1-4394-9705-821174976F3B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608294" name="Group 38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1480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411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 @author Patty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public class Constructors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static void main(String[]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args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Person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person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= new Person("TOM", 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person.getName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 + "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person.getAge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person = new Person("TOM");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person.getName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 + "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person.getAge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person = new Person(20);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System.out.println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person.getName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 + " " +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person.getAge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());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person = new Person();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System.out.println(person.getName() + " " + person.getAge());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Constructors */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class Person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private String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private int 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Person()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}//Person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Person(String name) 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D13B-9ED2-42FD-9741-473EA7183EE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0547-6211-47BC-916C-4622BB21B761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</a:t>
            </a:r>
          </a:p>
        </p:txBody>
      </p:sp>
      <p:graphicFrame>
        <p:nvGraphicFramePr>
          <p:cNvPr id="612397" name="Group 45"/>
          <p:cNvGraphicFramePr>
            <a:graphicFrameLocks noGrp="1"/>
          </p:cNvGraphicFramePr>
          <p:nvPr>
            <p:ph idx="1"/>
          </p:nvPr>
        </p:nvGraphicFramePr>
        <p:xfrm>
          <a:off x="684213" y="1916113"/>
          <a:ext cx="8164512" cy="4145280"/>
        </p:xfrm>
        <a:graphic>
          <a:graphicData uri="http://schemas.openxmlformats.org/drawingml/2006/table">
            <a:tbl>
              <a:tblPr/>
              <a:tblGrid>
                <a:gridCol w="4083050"/>
                <a:gridCol w="4081462"/>
              </a:tblGrid>
              <a:tr h="15843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this.name =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}//Person()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Person(int age){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this.age = 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}//Person()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Person(String name, int age)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this.name =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this.age = 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}//Person()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String getName()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return 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}//getName()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public int getAge()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return age;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}//getAge()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}/* Person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5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7A7C-1C72-4F56-985F-504DB3F1169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497E-D0A3-4FEC-8B89-B95823FF3D69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2389" name="Text Box 37"/>
          <p:cNvSpPr txBox="1">
            <a:spLocks noChangeArrowheads="1"/>
          </p:cNvSpPr>
          <p:nvPr/>
        </p:nvSpPr>
        <p:spPr bwMode="auto">
          <a:xfrm>
            <a:off x="4787900" y="3573463"/>
            <a:ext cx="30956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Output:</a:t>
            </a:r>
          </a:p>
          <a:p>
            <a:r>
              <a:rPr lang="en-US" altLang="zh-CN" sz="1400"/>
              <a:t>TOM 20</a:t>
            </a:r>
          </a:p>
          <a:p>
            <a:r>
              <a:rPr lang="en-US" altLang="zh-CN" sz="1400"/>
              <a:t>TOM 0</a:t>
            </a:r>
          </a:p>
          <a:p>
            <a:r>
              <a:rPr lang="en-US" altLang="zh-CN" sz="1400"/>
              <a:t>null 20</a:t>
            </a:r>
          </a:p>
          <a:p>
            <a:r>
              <a:rPr lang="en-US" altLang="zh-CN" sz="1400"/>
              <a:t>null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7459663" cy="6477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cs typeface="Times New Roman" pitchFamily="18" charset="0"/>
              </a:rPr>
              <a:t>Implementing a Time Abstract Data Type with a Class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 introduce classes </a:t>
            </a:r>
            <a:r>
              <a:rPr lang="en-US" altLang="zh-CN" smtClean="0">
                <a:latin typeface="Lucida Console" pitchFamily="49" charset="0"/>
              </a:rPr>
              <a:t>Time1</a:t>
            </a:r>
            <a:r>
              <a:rPr lang="en-US" altLang="zh-CN" smtClean="0"/>
              <a:t> and </a:t>
            </a:r>
            <a:r>
              <a:rPr lang="en-US" altLang="zh-CN" smtClean="0">
                <a:latin typeface="Lucida Console" pitchFamily="49" charset="0"/>
              </a:rPr>
              <a:t>TimeTest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Time1.java</a:t>
            </a:r>
            <a:r>
              <a:rPr lang="en-US" altLang="zh-CN" smtClean="0"/>
              <a:t> declares class </a:t>
            </a:r>
            <a:r>
              <a:rPr lang="en-US" altLang="zh-CN" smtClean="0">
                <a:latin typeface="Lucida Console" pitchFamily="49" charset="0"/>
              </a:rPr>
              <a:t>Time1</a:t>
            </a:r>
            <a:r>
              <a:rPr lang="en-US" altLang="zh-CN" smtClean="0"/>
              <a:t> </a:t>
            </a:r>
            <a:endParaRPr lang="en-US" altLang="zh-CN" smtClean="0">
              <a:latin typeface="Lucida Console" pitchFamily="49" charset="0"/>
            </a:endParaRPr>
          </a:p>
          <a:p>
            <a:pPr lvl="1"/>
            <a:r>
              <a:rPr lang="en-US" altLang="zh-CN" smtClean="0">
                <a:latin typeface="Lucida Console" pitchFamily="49" charset="0"/>
              </a:rPr>
              <a:t>TimeTest.java</a:t>
            </a:r>
            <a:r>
              <a:rPr lang="en-US" altLang="zh-CN" smtClean="0"/>
              <a:t> declares class </a:t>
            </a:r>
            <a:r>
              <a:rPr lang="en-US" altLang="zh-CN" smtClean="0">
                <a:latin typeface="Lucida Console" pitchFamily="49" charset="0"/>
              </a:rPr>
              <a:t>TimeTest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public</a:t>
            </a:r>
            <a:r>
              <a:rPr lang="en-US" altLang="zh-CN" smtClean="0"/>
              <a:t> classes must be declared in separate files</a:t>
            </a:r>
          </a:p>
          <a:p>
            <a:pPr lvl="1"/>
            <a:r>
              <a:rPr lang="en-US" altLang="zh-CN" smtClean="0"/>
              <a:t>Class </a:t>
            </a:r>
            <a:r>
              <a:rPr lang="en-US" altLang="zh-CN" smtClean="0">
                <a:latin typeface="Lucida Console" pitchFamily="49" charset="0"/>
              </a:rPr>
              <a:t>Time1</a:t>
            </a:r>
            <a:r>
              <a:rPr lang="en-US" altLang="zh-CN" smtClean="0"/>
              <a:t> will not execute by itself</a:t>
            </a:r>
          </a:p>
          <a:p>
            <a:pPr lvl="2"/>
            <a:r>
              <a:rPr lang="en-US" altLang="zh-CN" smtClean="0"/>
              <a:t>Does not have method </a:t>
            </a:r>
            <a:r>
              <a:rPr lang="en-US" altLang="zh-CN" smtClean="0">
                <a:latin typeface="Lucida Console" pitchFamily="49" charset="0"/>
              </a:rPr>
              <a:t>main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TimeTest</a:t>
            </a:r>
            <a:r>
              <a:rPr lang="en-US" altLang="zh-CN" smtClean="0"/>
              <a:t>, which has method </a:t>
            </a:r>
            <a:r>
              <a:rPr lang="en-US" altLang="zh-CN" smtClean="0">
                <a:latin typeface="Lucida Console" pitchFamily="49" charset="0"/>
              </a:rPr>
              <a:t>main</a:t>
            </a:r>
            <a:r>
              <a:rPr lang="en-US" altLang="zh-CN" smtClean="0"/>
              <a:t>, creates (</a:t>
            </a:r>
            <a:r>
              <a:rPr lang="en-US" altLang="zh-CN" i="1" smtClean="0"/>
              <a:t>instantiates</a:t>
            </a:r>
            <a:r>
              <a:rPr lang="en-US" altLang="zh-CN" smtClean="0"/>
              <a:t>) and uses </a:t>
            </a:r>
            <a:r>
              <a:rPr lang="en-US" altLang="zh-CN" smtClean="0">
                <a:latin typeface="Lucida Console" pitchFamily="49" charset="0"/>
              </a:rPr>
              <a:t>Time1</a:t>
            </a:r>
            <a:r>
              <a:rPr lang="en-US" altLang="zh-CN" smtClean="0"/>
              <a:t> object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D96F-2B9D-432A-8D76-B69FA79D2EA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B245-0BEC-46BC-9D97-172ED2A1DEC4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– Timer1.java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Time1.java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Time1 class declaration maintains the time in 24-hour format.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java.text.DecimalFormat;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Time1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Object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hour;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0 - 23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minute;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second;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Time1 constructor initializes each instance variable to zero;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ensures that each Time1 object starts in a consistent state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Time1()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set a new time value using universal time; perform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validity checks on the data; set invalid values to zero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hour = ( ( h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h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h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minute = ( ( m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m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m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second = ( ( s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s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s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7C81-8A09-4E7C-BD61-5AD1A97C2D7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7BC0-22AC-42BE-A07A-5399D883017F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14563" y="1571625"/>
            <a:ext cx="6000750" cy="646113"/>
            <a:chOff x="1432" y="528"/>
            <a:chExt cx="3176" cy="407"/>
          </a:xfrm>
        </p:grpSpPr>
        <p:sp>
          <p:nvSpPr>
            <p:cNvPr id="43033" name="Text Box 5"/>
            <p:cNvSpPr txBox="1">
              <a:spLocks noChangeArrowheads="1"/>
            </p:cNvSpPr>
            <p:nvPr/>
          </p:nvSpPr>
          <p:spPr bwMode="auto">
            <a:xfrm>
              <a:off x="2640" y="528"/>
              <a:ext cx="1968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(subclass) extends superclass </a:t>
              </a:r>
              <a:r>
                <a:rPr lang="en-US" altLang="zh-CN">
                  <a:latin typeface="Lucida Console" pitchFamily="49" charset="0"/>
                </a:rPr>
                <a:t>java.lang.Object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43034" name="Line 6"/>
            <p:cNvSpPr>
              <a:spLocks noChangeShapeType="1"/>
            </p:cNvSpPr>
            <p:nvPr/>
          </p:nvSpPr>
          <p:spPr bwMode="auto">
            <a:xfrm flipH="1">
              <a:off x="1432" y="768"/>
              <a:ext cx="1208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47925" y="2287588"/>
            <a:ext cx="5767388" cy="646112"/>
            <a:chOff x="1008" y="1079"/>
            <a:chExt cx="3196" cy="212"/>
          </a:xfrm>
        </p:grpSpPr>
        <p:sp>
          <p:nvSpPr>
            <p:cNvPr id="43031" name="Text Box 7"/>
            <p:cNvSpPr txBox="1">
              <a:spLocks noChangeArrowheads="1"/>
            </p:cNvSpPr>
            <p:nvPr/>
          </p:nvSpPr>
          <p:spPr bwMode="auto">
            <a:xfrm>
              <a:off x="2115" y="1079"/>
              <a:ext cx="2089" cy="21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private</a:t>
              </a:r>
              <a:r>
                <a:rPr lang="en-US" altLang="zh-CN">
                  <a:latin typeface="Times New Roman" pitchFamily="18" charset="0"/>
                </a:rPr>
                <a:t> variables (and methods) are accessible only to methods in this class</a:t>
              </a:r>
            </a:p>
          </p:txBody>
        </p:sp>
        <p:sp>
          <p:nvSpPr>
            <p:cNvPr id="43032" name="Line 8"/>
            <p:cNvSpPr>
              <a:spLocks noChangeShapeType="1"/>
            </p:cNvSpPr>
            <p:nvPr/>
          </p:nvSpPr>
          <p:spPr bwMode="auto">
            <a:xfrm flipH="1" flipV="1">
              <a:off x="1008" y="1152"/>
              <a:ext cx="1058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71813" y="5500688"/>
            <a:ext cx="4910137" cy="646112"/>
            <a:chOff x="2214" y="2730"/>
            <a:chExt cx="3093" cy="407"/>
          </a:xfrm>
        </p:grpSpPr>
        <p:sp>
          <p:nvSpPr>
            <p:cNvPr id="43029" name="Line 10"/>
            <p:cNvSpPr>
              <a:spLocks noChangeShapeType="1"/>
            </p:cNvSpPr>
            <p:nvPr/>
          </p:nvSpPr>
          <p:spPr bwMode="auto">
            <a:xfrm flipH="1" flipV="1">
              <a:off x="2214" y="2730"/>
              <a:ext cx="855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030" name="Text Box 11"/>
            <p:cNvSpPr txBox="1">
              <a:spLocks noChangeArrowheads="1"/>
            </p:cNvSpPr>
            <p:nvPr/>
          </p:nvSpPr>
          <p:spPr bwMode="auto">
            <a:xfrm>
              <a:off x="3069" y="2730"/>
              <a:ext cx="2238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Method </a:t>
              </a:r>
              <a:r>
                <a:rPr lang="en-US" altLang="zh-CN">
                  <a:latin typeface="Lucida Console" pitchFamily="49" charset="0"/>
                </a:rPr>
                <a:t>setTime</a:t>
              </a:r>
              <a:r>
                <a:rPr lang="en-US" altLang="zh-CN">
                  <a:latin typeface="Times New Roman" pitchFamily="18" charset="0"/>
                </a:rPr>
                <a:t> sets </a:t>
              </a:r>
              <a:r>
                <a:rPr lang="en-US" altLang="zh-CN">
                  <a:latin typeface="Lucida Console" pitchFamily="49" charset="0"/>
                </a:rPr>
                <a:t>private</a:t>
              </a:r>
              <a:r>
                <a:rPr lang="en-US" altLang="zh-CN">
                  <a:latin typeface="Times New Roman" pitchFamily="18" charset="0"/>
                </a:rPr>
                <a:t> variables according to arguments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071813" y="4286250"/>
            <a:ext cx="5143500" cy="923925"/>
            <a:chOff x="1794" y="2547"/>
            <a:chExt cx="3155" cy="582"/>
          </a:xfrm>
        </p:grpSpPr>
        <p:sp>
          <p:nvSpPr>
            <p:cNvPr id="43027" name="Text Box 9"/>
            <p:cNvSpPr txBox="1">
              <a:spLocks noChangeArrowheads="1"/>
            </p:cNvSpPr>
            <p:nvPr/>
          </p:nvSpPr>
          <p:spPr bwMode="auto">
            <a:xfrm>
              <a:off x="2583" y="2547"/>
              <a:ext cx="2366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public</a:t>
              </a:r>
              <a:r>
                <a:rPr lang="en-US" altLang="zh-CN">
                  <a:latin typeface="Times New Roman" pitchFamily="18" charset="0"/>
                </a:rPr>
                <a:t> methods (and variables) are accessible wherever program has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reference</a:t>
              </a:r>
            </a:p>
          </p:txBody>
        </p:sp>
        <p:sp>
          <p:nvSpPr>
            <p:cNvPr id="43028" name="Line 12"/>
            <p:cNvSpPr>
              <a:spLocks noChangeShapeType="1"/>
            </p:cNvSpPr>
            <p:nvPr/>
          </p:nvSpPr>
          <p:spPr bwMode="auto">
            <a:xfrm flipH="1" flipV="1">
              <a:off x="1794" y="2727"/>
              <a:ext cx="7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928813" y="3429000"/>
            <a:ext cx="6215062" cy="646113"/>
            <a:chOff x="1209" y="2145"/>
            <a:chExt cx="3915" cy="407"/>
          </a:xfrm>
        </p:grpSpPr>
        <p:sp>
          <p:nvSpPr>
            <p:cNvPr id="43025" name="Text Box 15"/>
            <p:cNvSpPr txBox="1">
              <a:spLocks noChangeArrowheads="1"/>
            </p:cNvSpPr>
            <p:nvPr/>
          </p:nvSpPr>
          <p:spPr bwMode="auto">
            <a:xfrm>
              <a:off x="2739" y="2145"/>
              <a:ext cx="238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constructor creates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object then invokes method </a:t>
              </a:r>
              <a:r>
                <a:rPr lang="en-US" altLang="zh-CN">
                  <a:latin typeface="Lucida Console" pitchFamily="49" charset="0"/>
                </a:rPr>
                <a:t>setTime</a:t>
              </a:r>
            </a:p>
          </p:txBody>
        </p:sp>
        <p:sp>
          <p:nvSpPr>
            <p:cNvPr id="43026" name="Line 16"/>
            <p:cNvSpPr>
              <a:spLocks noChangeShapeType="1"/>
            </p:cNvSpPr>
            <p:nvPr/>
          </p:nvSpPr>
          <p:spPr bwMode="auto">
            <a:xfrm flipH="1" flipV="1">
              <a:off x="1209" y="2190"/>
              <a:ext cx="153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Object Oriented Programming(OOP)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Object-oriented programming (OOP) is one of the biggest programming buzzwords of recent years.</a:t>
            </a:r>
          </a:p>
          <a:p>
            <a:pPr lvl="1" eaLnBrk="1" hangingPunct="1">
              <a:buClrTx/>
              <a:buSzTx/>
              <a:buFontTx/>
              <a:buChar char="–"/>
            </a:pPr>
            <a:r>
              <a:rPr lang="en-US" altLang="zh-CN" sz="2200" i="1" smtClean="0">
                <a:solidFill>
                  <a:srgbClr val="000000"/>
                </a:solidFill>
              </a:rPr>
              <a:t>Encapsulates</a:t>
            </a:r>
            <a:r>
              <a:rPr lang="en-US" altLang="zh-CN" sz="2200" smtClean="0">
                <a:solidFill>
                  <a:srgbClr val="000000"/>
                </a:solidFill>
              </a:rPr>
              <a:t> data (attributes) and methods (behaviors)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000" smtClean="0">
                <a:solidFill>
                  <a:srgbClr val="000000"/>
                </a:solidFill>
              </a:rPr>
              <a:t>Objects</a:t>
            </a:r>
          </a:p>
          <a:p>
            <a:pPr lvl="1" eaLnBrk="1" hangingPunct="1">
              <a:buClrTx/>
              <a:buSzTx/>
              <a:buFontTx/>
              <a:buChar char="–"/>
            </a:pPr>
            <a:r>
              <a:rPr lang="en-US" altLang="zh-CN" sz="2200" smtClean="0">
                <a:solidFill>
                  <a:srgbClr val="000000"/>
                </a:solidFill>
              </a:rPr>
              <a:t>Allows objects to communicate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n-US" altLang="zh-CN" sz="2000" smtClean="0">
                <a:solidFill>
                  <a:srgbClr val="000000"/>
                </a:solidFill>
              </a:rPr>
              <a:t>Well-defined </a:t>
            </a:r>
            <a:r>
              <a:rPr lang="en-US" altLang="zh-CN" sz="2000" i="1" smtClean="0">
                <a:solidFill>
                  <a:srgbClr val="000000"/>
                </a:solidFill>
              </a:rPr>
              <a:t>interfaces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3CE0-AA6C-4F47-8C57-592D1C22CD4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3412-9641-4D55-90E3-BA0B5C2536C9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Timer1.java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4B1A-1DEC-44BA-AC14-968E8249480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92F-7800-4CEE-B7E2-4BB5E0F4DC3F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484313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convert to String in universal-time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toUniversalString()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twoDigits.format( hour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minute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twoDigits.format( second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convert to String in standard-time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toStandardString()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(hour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|| hour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: hour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minute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twoDigits.format( second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( hour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AM"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: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 PM"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Time1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2775" y="692150"/>
            <a:ext cx="6388100" cy="647700"/>
          </a:xfrm>
        </p:spPr>
        <p:txBody>
          <a:bodyPr>
            <a:normAutofit fontScale="90000"/>
          </a:bodyPr>
          <a:lstStyle/>
          <a:p>
            <a:r>
              <a:rPr lang="en-US" altLang="zh-CN" sz="2400" smtClean="0">
                <a:solidFill>
                  <a:schemeClr val="bg2"/>
                </a:solidFill>
                <a:cs typeface="Times New Roman" pitchFamily="18" charset="0"/>
              </a:rPr>
              <a:t>Implementing a Time Abstract Data Type </a:t>
            </a:r>
            <a:br>
              <a:rPr lang="en-US" altLang="zh-CN" sz="2400" smtClean="0">
                <a:solidFill>
                  <a:schemeClr val="bg2"/>
                </a:solidFill>
                <a:cs typeface="Times New Roman" pitchFamily="18" charset="0"/>
              </a:rPr>
            </a:br>
            <a:r>
              <a:rPr lang="en-US" altLang="zh-CN" sz="2400" smtClean="0">
                <a:solidFill>
                  <a:schemeClr val="bg2"/>
                </a:solidFill>
                <a:cs typeface="Times New Roman" pitchFamily="18" charset="0"/>
              </a:rPr>
              <a:t>with a Class (cont.)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3000" smtClean="0"/>
              <a:t>Every Java class must extend another class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>
                <a:latin typeface="Lucida Console" pitchFamily="49" charset="0"/>
              </a:rPr>
              <a:t>Time1</a:t>
            </a:r>
            <a:r>
              <a:rPr lang="en-US" altLang="zh-CN" sz="2600" smtClean="0"/>
              <a:t> extends </a:t>
            </a:r>
            <a:r>
              <a:rPr lang="en-US" altLang="zh-CN" sz="2600" smtClean="0">
                <a:latin typeface="Lucida Console" pitchFamily="49" charset="0"/>
              </a:rPr>
              <a:t>java.lang.Object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If class does not explicitly </a:t>
            </a:r>
            <a:r>
              <a:rPr lang="en-US" altLang="zh-CN" sz="2600" smtClean="0">
                <a:latin typeface="Lucida Console" pitchFamily="49" charset="0"/>
              </a:rPr>
              <a:t>extend</a:t>
            </a:r>
            <a:r>
              <a:rPr lang="en-US" altLang="zh-CN" sz="2600" smtClean="0"/>
              <a:t> another class</a:t>
            </a:r>
          </a:p>
          <a:p>
            <a:pPr lvl="2">
              <a:lnSpc>
                <a:spcPct val="80000"/>
              </a:lnSpc>
            </a:pPr>
            <a:r>
              <a:rPr lang="en-US" altLang="zh-CN" sz="2200" smtClean="0"/>
              <a:t>class implicitly extends </a:t>
            </a:r>
            <a:r>
              <a:rPr lang="en-US" altLang="zh-CN" sz="2200" smtClean="0">
                <a:latin typeface="Lucida Console" pitchFamily="49" charset="0"/>
              </a:rPr>
              <a:t>Object</a:t>
            </a:r>
          </a:p>
          <a:p>
            <a:pPr>
              <a:lnSpc>
                <a:spcPct val="80000"/>
              </a:lnSpc>
            </a:pPr>
            <a:r>
              <a:rPr lang="en-US" altLang="zh-CN" sz="3000" smtClean="0"/>
              <a:t>Class </a:t>
            </a:r>
            <a:r>
              <a:rPr lang="en-US" altLang="zh-CN" sz="3000" b="1" i="1" smtClean="0"/>
              <a:t>constructor</a:t>
            </a:r>
            <a:endParaRPr lang="en-US" altLang="zh-CN" sz="3000" b="1" smtClean="0"/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Same name as class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Initializes instance variables of a class object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Called when program instantiates an object of that class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Can take arguments, but </a:t>
            </a:r>
            <a:r>
              <a:rPr lang="en-US" altLang="zh-CN" sz="2600" b="1" i="1" smtClean="0"/>
              <a:t>cannot return values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Class can have several constructors, through </a:t>
            </a:r>
            <a:r>
              <a:rPr lang="en-US" altLang="zh-CN" sz="2600" b="1" i="1" smtClean="0"/>
              <a:t>overloading</a:t>
            </a:r>
          </a:p>
          <a:p>
            <a:pPr lvl="1">
              <a:lnSpc>
                <a:spcPct val="80000"/>
              </a:lnSpc>
            </a:pPr>
            <a:r>
              <a:rPr lang="en-US" altLang="zh-CN" sz="2600" smtClean="0"/>
              <a:t>Class </a:t>
            </a:r>
            <a:r>
              <a:rPr lang="en-US" altLang="zh-CN" sz="2600" smtClean="0">
                <a:latin typeface="Lucida Console" pitchFamily="49" charset="0"/>
              </a:rPr>
              <a:t>Time1</a:t>
            </a:r>
            <a:r>
              <a:rPr lang="en-US" altLang="zh-CN" sz="2600" smtClean="0"/>
              <a:t> constructor(lines 12-15)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ADF5-5AC6-4EEC-BF31-960695FBA4F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A6F2-5521-4115-9FBA-152BC3251655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571500" y="357188"/>
            <a:ext cx="6264275" cy="647700"/>
          </a:xfrm>
        </p:spPr>
        <p:txBody>
          <a:bodyPr/>
          <a:lstStyle/>
          <a:p>
            <a:r>
              <a:rPr lang="en-US" altLang="zh-CN" sz="2400" smtClean="0"/>
              <a:t>Sample code – TimeTest1.java</a:t>
            </a:r>
            <a:endParaRPr lang="zh-CN" altLang="en-US" sz="2400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86F-0C47-4D32-A8E7-0DF1057C709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3BAC-B879-40F2-A683-051E486E3B28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857250"/>
          <a:ext cx="8229600" cy="59588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85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TimeTest1.java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Class TimeTest1 to exercise class Time1.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TimeTest1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Time1 time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Time1();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// calls Time1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// append String version of time to String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"The initial universal 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time.toUniversalString()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"\nThe initial standard 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// change time and append updated time to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time.setTime(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"\n\nUniversal time after setTime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"\nStandard time after setTime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time.toStandardString();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// set time with invalid values; append updated time to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time.setTime(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"\n\nAfter attempting invalid settings: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"\nUniversal time: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time.toUniversalString()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"\nStandard time: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time.toStandardString();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"Testing Class Time1"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TimeTest1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571750" y="2214563"/>
            <a:ext cx="5572125" cy="923925"/>
            <a:chOff x="1251" y="972"/>
            <a:chExt cx="3510" cy="582"/>
          </a:xfrm>
        </p:grpSpPr>
        <p:sp>
          <p:nvSpPr>
            <p:cNvPr id="46100" name="Text Box 5"/>
            <p:cNvSpPr txBox="1">
              <a:spLocks noChangeArrowheads="1"/>
            </p:cNvSpPr>
            <p:nvPr/>
          </p:nvSpPr>
          <p:spPr bwMode="auto">
            <a:xfrm>
              <a:off x="2871" y="972"/>
              <a:ext cx="189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Declare and create instance of class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by calling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constructor</a:t>
              </a:r>
            </a:p>
          </p:txBody>
        </p:sp>
        <p:sp>
          <p:nvSpPr>
            <p:cNvPr id="46101" name="Line 6"/>
            <p:cNvSpPr>
              <a:spLocks noChangeShapeType="1"/>
            </p:cNvSpPr>
            <p:nvPr/>
          </p:nvSpPr>
          <p:spPr bwMode="auto">
            <a:xfrm flipH="1">
              <a:off x="1251" y="1287"/>
              <a:ext cx="162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71750" y="3357563"/>
            <a:ext cx="6000750" cy="923925"/>
            <a:chOff x="1260" y="1689"/>
            <a:chExt cx="3780" cy="582"/>
          </a:xfrm>
        </p:grpSpPr>
        <p:sp>
          <p:nvSpPr>
            <p:cNvPr id="46098" name="Text Box 7"/>
            <p:cNvSpPr txBox="1">
              <a:spLocks noChangeArrowheads="1"/>
            </p:cNvSpPr>
            <p:nvPr/>
          </p:nvSpPr>
          <p:spPr bwMode="auto">
            <a:xfrm>
              <a:off x="2880" y="1689"/>
              <a:ext cx="216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TimeTest1</a:t>
              </a:r>
              <a:r>
                <a:rPr lang="en-US" altLang="zh-CN">
                  <a:latin typeface="Times New Roman" pitchFamily="18" charset="0"/>
                </a:rPr>
                <a:t> interacts with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by calling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public</a:t>
              </a:r>
              <a:r>
                <a:rPr lang="en-US" altLang="zh-CN">
                  <a:latin typeface="Times New Roman" pitchFamily="18" charset="0"/>
                </a:rPr>
                <a:t> methods</a:t>
              </a:r>
            </a:p>
          </p:txBody>
        </p:sp>
        <p:sp>
          <p:nvSpPr>
            <p:cNvPr id="46099" name="Line 15"/>
            <p:cNvSpPr>
              <a:spLocks noChangeShapeType="1"/>
            </p:cNvSpPr>
            <p:nvPr/>
          </p:nvSpPr>
          <p:spPr bwMode="auto">
            <a:xfrm flipH="1">
              <a:off x="1260" y="1914"/>
              <a:ext cx="162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2714625" y="3714750"/>
            <a:ext cx="2428875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 flipH="1">
            <a:off x="3786188" y="3714750"/>
            <a:ext cx="1357312" cy="178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60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4357688"/>
            <a:ext cx="3054350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Class Scope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Class scope</a:t>
            </a:r>
          </a:p>
          <a:p>
            <a:pPr lvl="1"/>
            <a:r>
              <a:rPr lang="en-US" altLang="zh-CN" smtClean="0"/>
              <a:t>Class variables and methods</a:t>
            </a:r>
          </a:p>
          <a:p>
            <a:pPr lvl="1"/>
            <a:r>
              <a:rPr lang="en-US" altLang="zh-CN" smtClean="0"/>
              <a:t>Members are accessible to all class methods</a:t>
            </a:r>
          </a:p>
          <a:p>
            <a:pPr lvl="1"/>
            <a:r>
              <a:rPr lang="en-US" altLang="zh-CN" smtClean="0"/>
              <a:t>Members can be referenced by name</a:t>
            </a:r>
          </a:p>
          <a:p>
            <a:pPr lvl="2"/>
            <a:r>
              <a:rPr lang="en-US" altLang="zh-CN" smtClean="0"/>
              <a:t>objectReferenceName.objectMemberName</a:t>
            </a:r>
          </a:p>
          <a:p>
            <a:pPr lvl="1"/>
            <a:r>
              <a:rPr lang="en-US" altLang="zh-CN" smtClean="0"/>
              <a:t>Shadowed (hidden) class variables</a:t>
            </a:r>
          </a:p>
          <a:p>
            <a:pPr lvl="2"/>
            <a:r>
              <a:rPr lang="en-US" altLang="zh-CN" smtClean="0">
                <a:latin typeface="Lucida Console" pitchFamily="49" charset="0"/>
              </a:rPr>
              <a:t>this</a:t>
            </a:r>
            <a:r>
              <a:rPr lang="en-US" altLang="zh-CN" smtClean="0"/>
              <a:t>.variableName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31E7-66A4-408D-8835-734877863F3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D6A8-4C38-4270-A6E2-875115163275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2"/>
                </a:solidFill>
                <a:cs typeface="Times New Roman" pitchFamily="18" charset="0"/>
              </a:rPr>
              <a:t>Controlling Access to Members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Member access modifiers</a:t>
            </a:r>
          </a:p>
          <a:p>
            <a:pPr lvl="1"/>
            <a:r>
              <a:rPr lang="en-US" altLang="zh-CN" smtClean="0"/>
              <a:t>Control access to class’s variables and methods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public</a:t>
            </a:r>
          </a:p>
          <a:p>
            <a:pPr lvl="2"/>
            <a:r>
              <a:rPr lang="en-US" altLang="zh-CN" smtClean="0"/>
              <a:t>Variables and methods accessible to clients of the class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private</a:t>
            </a:r>
          </a:p>
          <a:p>
            <a:pPr lvl="2"/>
            <a:r>
              <a:rPr lang="en-US" altLang="zh-CN" smtClean="0"/>
              <a:t>Variables and methods not accessible to clients of the class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517-492F-4F15-9155-3DF8F583383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2C0F-E16F-4282-B575-B3E9145CEAFE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Sample code – TimerTest2.java</a:t>
            </a:r>
          </a:p>
        </p:txBody>
      </p:sp>
      <p:graphicFrame>
        <p:nvGraphicFramePr>
          <p:cNvPr id="306205" name="Group 29"/>
          <p:cNvGraphicFramePr>
            <a:graphicFrameLocks noGrp="1"/>
          </p:cNvGraphicFramePr>
          <p:nvPr>
            <p:ph sz="half" idx="1"/>
          </p:nvPr>
        </p:nvGraphicFramePr>
        <p:xfrm>
          <a:off x="642938" y="1214438"/>
          <a:ext cx="8164512" cy="2516188"/>
        </p:xfrm>
        <a:graphic>
          <a:graphicData uri="http://schemas.openxmlformats.org/drawingml/2006/table">
            <a:tbl>
              <a:tblPr/>
              <a:tblGrid>
                <a:gridCol w="8164512"/>
              </a:tblGrid>
              <a:tr h="2516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TimeTest2.java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Errors resulting from attempts to access private members of Time1.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TimeTest2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Time1 time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Time1();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time.hour = 7;    // error: hour is a private instance variable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time.minute = 15; // error: minute is a private instance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time.second = 30; // error: second is a private instance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TimeTest2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6368" marR="863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sp>
        <p:nvSpPr>
          <p:cNvPr id="49164" name="Text Box 4"/>
          <p:cNvSpPr>
            <a:spLocks noGrp="1" noChangeArrowheads="1"/>
          </p:cNvSpPr>
          <p:nvPr>
            <p:ph type="body" sz="half" idx="2"/>
          </p:nvPr>
        </p:nvSpPr>
        <p:spPr>
          <a:xfrm>
            <a:off x="642938" y="4049713"/>
            <a:ext cx="8164512" cy="2271712"/>
          </a:xfrm>
          <a:solidFill>
            <a:srgbClr val="FFC000"/>
          </a:solidFill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TimeTest2.java:9: hour has private access in Time1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      time.hour = 7;    // error: hour is a private instance variable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          ^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TimeTest2.java:10: minute has private access in Time1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      time.minute = 15; // error: minute is a private instance variable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          ^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TimeTest2.java:11: second has private access in Time1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      time.second = 30; // error: second is a private instance variable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          ^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3 errors 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83852A-BC13-44C4-AB18-C5E8D0A9C09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BD1282-EBE4-4401-AF43-6D66B2379D3F}" type="datetime3">
              <a:rPr lang="en-US" altLang="zh-CN"/>
              <a:pPr/>
              <a:t>25 February 2015</a:t>
            </a:fld>
            <a:endParaRPr lang="en-US" altLang="zh-CN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86188" y="1643063"/>
            <a:ext cx="4764087" cy="928687"/>
            <a:chOff x="1674" y="1248"/>
            <a:chExt cx="3001" cy="585"/>
          </a:xfrm>
        </p:grpSpPr>
        <p:sp>
          <p:nvSpPr>
            <p:cNvPr id="49166" name="Text Box 6"/>
            <p:cNvSpPr txBox="1">
              <a:spLocks noChangeArrowheads="1"/>
            </p:cNvSpPr>
            <p:nvPr/>
          </p:nvSpPr>
          <p:spPr bwMode="auto">
            <a:xfrm>
              <a:off x="2394" y="1248"/>
              <a:ext cx="2281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Compiler error – </a:t>
              </a:r>
              <a:r>
                <a:rPr lang="en-US" altLang="zh-CN">
                  <a:latin typeface="Lucida Console" pitchFamily="49" charset="0"/>
                </a:rPr>
                <a:t>TimeTest2</a:t>
              </a:r>
              <a:r>
                <a:rPr lang="en-US" altLang="zh-CN">
                  <a:latin typeface="Times New Roman" pitchFamily="18" charset="0"/>
                </a:rPr>
                <a:t> cannot directly access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’s </a:t>
              </a:r>
              <a:r>
                <a:rPr lang="en-US" altLang="zh-CN">
                  <a:latin typeface="Lucida Console" pitchFamily="49" charset="0"/>
                </a:rPr>
                <a:t>private</a:t>
              </a:r>
              <a:r>
                <a:rPr lang="en-US" altLang="zh-CN">
                  <a:latin typeface="Times New Roman" pitchFamily="18" charset="0"/>
                </a:rPr>
                <a:t> data</a:t>
              </a:r>
            </a:p>
          </p:txBody>
        </p:sp>
        <p:sp>
          <p:nvSpPr>
            <p:cNvPr id="49167" name="Line 7"/>
            <p:cNvSpPr>
              <a:spLocks noChangeShapeType="1"/>
            </p:cNvSpPr>
            <p:nvPr/>
          </p:nvSpPr>
          <p:spPr bwMode="auto">
            <a:xfrm flipH="1">
              <a:off x="1674" y="1473"/>
              <a:ext cx="72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2"/>
                </a:solidFill>
                <a:cs typeface="Times New Roman" pitchFamily="18" charset="0"/>
              </a:rPr>
              <a:t>Referring to the Current Object’s Members with </a:t>
            </a:r>
            <a:r>
              <a:rPr lang="en-US" altLang="zh-CN" i="1" dirty="0" smtClean="0">
                <a:solidFill>
                  <a:schemeClr val="bg2"/>
                </a:solidFill>
                <a:latin typeface="Lucida Console" pitchFamily="49" charset="0"/>
                <a:cs typeface="Times New Roman" pitchFamily="18" charset="0"/>
              </a:rPr>
              <a:t>this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Keyword </a:t>
            </a:r>
            <a:r>
              <a:rPr lang="en-US" altLang="zh-CN" b="1" i="1" smtClean="0">
                <a:latin typeface="Courier" pitchFamily="49" charset="0"/>
              </a:rPr>
              <a:t>this</a:t>
            </a:r>
            <a:r>
              <a:rPr lang="en-US" altLang="zh-CN" smtClean="0"/>
              <a:t> (</a:t>
            </a:r>
            <a:r>
              <a:rPr lang="en-US" altLang="zh-CN" i="1" smtClean="0">
                <a:latin typeface="Courier" pitchFamily="49" charset="0"/>
              </a:rPr>
              <a:t>this</a:t>
            </a:r>
            <a:r>
              <a:rPr lang="en-US" altLang="zh-CN" i="1" smtClean="0"/>
              <a:t> reference</a:t>
            </a:r>
            <a:r>
              <a:rPr lang="en-US" altLang="zh-CN" smtClean="0"/>
              <a:t>)</a:t>
            </a:r>
          </a:p>
          <a:p>
            <a:pPr lvl="1"/>
            <a:r>
              <a:rPr lang="en-US" altLang="zh-CN" smtClean="0"/>
              <a:t>Allows an object to refers to itself</a:t>
            </a:r>
          </a:p>
          <a:p>
            <a:pPr lvl="1"/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5219-BA8D-47F4-8515-81EDF893C7B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2EFD-A466-4EA7-9E0B-F1F267674B07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ThisTest.java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0C8A-FA94-49CA-9AA9-E4FAA9A8A86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1EE3-F98A-4801-90C7-BE6F5FEA154E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484313"/>
          <a:ext cx="8229600" cy="49450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94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ThisTest.java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Using the this reference to refer to instance variables and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java.text.DecimalFormat;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ThisTest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SimpleTime time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SimpleTime(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time.buildString(),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"Demonstrating the \"this\" Reference"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// end class ThisTest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class SimpleTime demonstrates the "this" reference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SimpleTime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hour;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minute;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second;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ThisTest.java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2BF3-754C-4F5B-A3C2-238D97A2932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C4B9-48CA-4CE4-BD3F-1C7B372E630F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constructor uses parameter names identical to instance variable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names; "this" reference required to distinguish between names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SimpleTime(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hour,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minute,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second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.hour = hour;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"this" object's hour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.minute = minute;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"this" object's minute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.second = second;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"this" object's second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use explicit and implicit "this" to call toStandardString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buildString()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"this.toStandardString():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.toStandardString()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"\ntoStandardString():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return String representation of SimpleTime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toStandardString()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DecimalFormat(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// "this" is not required here, because method does not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// have local variables with same names as instance variables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twoDigits.format(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.hour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.minute ) +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.second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// end class SimpleTime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43313" y="3429000"/>
            <a:ext cx="4714875" cy="646113"/>
            <a:chOff x="2439" y="1095"/>
            <a:chExt cx="2970" cy="407"/>
          </a:xfrm>
        </p:grpSpPr>
        <p:sp>
          <p:nvSpPr>
            <p:cNvPr id="52243" name="Text Box 10"/>
            <p:cNvSpPr txBox="1">
              <a:spLocks noChangeArrowheads="1"/>
            </p:cNvSpPr>
            <p:nvPr/>
          </p:nvSpPr>
          <p:spPr bwMode="auto">
            <a:xfrm>
              <a:off x="3519" y="1095"/>
              <a:ext cx="189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explicit and implicit this to call </a:t>
              </a:r>
              <a:r>
                <a:rPr lang="en-US" altLang="zh-CN" i="1">
                  <a:latin typeface="Times New Roman" pitchFamily="18" charset="0"/>
                </a:rPr>
                <a:t>toStandardString</a:t>
              </a:r>
            </a:p>
          </p:txBody>
        </p:sp>
        <p:sp>
          <p:nvSpPr>
            <p:cNvPr id="52244" name="Line 11"/>
            <p:cNvSpPr>
              <a:spLocks noChangeShapeType="1"/>
            </p:cNvSpPr>
            <p:nvPr/>
          </p:nvSpPr>
          <p:spPr bwMode="auto">
            <a:xfrm flipH="1" flipV="1">
              <a:off x="2844" y="1140"/>
              <a:ext cx="63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5" name="Line 14"/>
            <p:cNvSpPr>
              <a:spLocks noChangeShapeType="1"/>
            </p:cNvSpPr>
            <p:nvPr/>
          </p:nvSpPr>
          <p:spPr bwMode="auto">
            <a:xfrm flipH="1" flipV="1">
              <a:off x="2439" y="1246"/>
              <a:ext cx="103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52237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5143500"/>
            <a:ext cx="2614612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786188" y="1785938"/>
            <a:ext cx="4357687" cy="923925"/>
            <a:chOff x="2037" y="672"/>
            <a:chExt cx="2745" cy="582"/>
          </a:xfrm>
        </p:grpSpPr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3024" y="672"/>
              <a:ext cx="1758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>
                  <a:latin typeface="Lucida Console" pitchFamily="49" charset="0"/>
                </a:rPr>
                <a:t>this</a:t>
              </a:r>
              <a:r>
                <a:rPr lang="en-US" altLang="zh-CN">
                  <a:latin typeface="Times New Roman" pitchFamily="18" charset="0"/>
                </a:rPr>
                <a:t> used to distinguish between arguments and </a:t>
              </a:r>
              <a:r>
                <a:rPr lang="en-US" altLang="zh-CN" i="1">
                  <a:latin typeface="Lucida Console" pitchFamily="49" charset="0"/>
                </a:rPr>
                <a:t>ThisTest</a:t>
              </a:r>
              <a:r>
                <a:rPr lang="en-US" altLang="zh-CN">
                  <a:latin typeface="Times New Roman" pitchFamily="18" charset="0"/>
                </a:rPr>
                <a:t> variables</a:t>
              </a:r>
            </a:p>
          </p:txBody>
        </p:sp>
        <p:sp>
          <p:nvSpPr>
            <p:cNvPr id="52240" name="Line 19"/>
            <p:cNvSpPr>
              <a:spLocks noChangeShapeType="1"/>
            </p:cNvSpPr>
            <p:nvPr/>
          </p:nvSpPr>
          <p:spPr bwMode="auto">
            <a:xfrm flipH="1">
              <a:off x="2082" y="912"/>
              <a:ext cx="942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1" name="Line 20"/>
            <p:cNvSpPr>
              <a:spLocks noChangeShapeType="1"/>
            </p:cNvSpPr>
            <p:nvPr/>
          </p:nvSpPr>
          <p:spPr bwMode="auto">
            <a:xfrm flipH="1">
              <a:off x="2127" y="912"/>
              <a:ext cx="897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2" name="Line 21"/>
            <p:cNvSpPr>
              <a:spLocks noChangeShapeType="1"/>
            </p:cNvSpPr>
            <p:nvPr/>
          </p:nvSpPr>
          <p:spPr bwMode="auto">
            <a:xfrm flipH="1" flipV="1">
              <a:off x="2037" y="807"/>
              <a:ext cx="987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solidFill>
                  <a:schemeClr val="bg2"/>
                </a:solidFill>
                <a:cs typeface="Times New Roman" pitchFamily="18" charset="0"/>
              </a:rPr>
              <a:t>Initializing Class Objects: Constructors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Class constructor</a:t>
            </a:r>
          </a:p>
          <a:p>
            <a:pPr lvl="1"/>
            <a:r>
              <a:rPr lang="en-US" altLang="zh-CN" smtClean="0"/>
              <a:t>Same name as class</a:t>
            </a:r>
          </a:p>
          <a:p>
            <a:pPr lvl="1"/>
            <a:r>
              <a:rPr lang="en-US" altLang="zh-CN" smtClean="0"/>
              <a:t>Initializes instance variables of a class object</a:t>
            </a:r>
          </a:p>
          <a:p>
            <a:pPr lvl="1"/>
            <a:r>
              <a:rPr lang="en-US" altLang="zh-CN" smtClean="0"/>
              <a:t>Call class constructor to instantiate object of that class</a:t>
            </a:r>
            <a:r>
              <a:rPr lang="en-US" altLang="zh-CN" smtClean="0">
                <a:latin typeface="Lucida Console" pitchFamily="49" charset="0"/>
              </a:rPr>
              <a:t/>
            </a:r>
            <a:br>
              <a:rPr lang="en-US" altLang="zh-CN" smtClean="0">
                <a:latin typeface="Lucida Console" pitchFamily="49" charset="0"/>
              </a:rPr>
            </a:br>
            <a:r>
              <a:rPr lang="en-US" altLang="zh-CN" smtClean="0">
                <a:latin typeface="Lucida Console" pitchFamily="49" charset="0"/>
              </a:rPr>
              <a:t> </a:t>
            </a:r>
            <a:r>
              <a:rPr lang="en-US" altLang="zh-CN" sz="1800" b="1" smtClean="0">
                <a:solidFill>
                  <a:schemeClr val="hlink"/>
                </a:solidFill>
                <a:latin typeface="Lucida Console" pitchFamily="49" charset="0"/>
              </a:rPr>
              <a:t>new</a:t>
            </a:r>
            <a:r>
              <a:rPr lang="en-US" altLang="zh-CN" sz="1800" b="1" smtClean="0">
                <a:latin typeface="Lucida Console" pitchFamily="49" charset="0"/>
              </a:rPr>
              <a:t> </a:t>
            </a:r>
            <a:r>
              <a:rPr lang="en-US" altLang="zh-CN" sz="1800" b="1" i="1" smtClean="0"/>
              <a:t>ClassName</a:t>
            </a:r>
            <a:r>
              <a:rPr lang="en-US" altLang="zh-CN" sz="1800" b="1" smtClean="0">
                <a:latin typeface="Lucida Console" pitchFamily="49" charset="0"/>
              </a:rPr>
              <a:t>( </a:t>
            </a:r>
            <a:r>
              <a:rPr lang="en-US" altLang="zh-CN" sz="1800" b="1" i="1" smtClean="0"/>
              <a:t>argument1, argument2, …, arugmentN</a:t>
            </a:r>
            <a:r>
              <a:rPr lang="en-US" altLang="zh-CN" sz="1800" b="1" smtClean="0">
                <a:latin typeface="Lucida Console" pitchFamily="49" charset="0"/>
              </a:rPr>
              <a:t> );</a:t>
            </a:r>
            <a:endParaRPr lang="en-US" altLang="zh-CN" b="1" smtClean="0">
              <a:latin typeface="Lucida Console" pitchFamily="49" charset="0"/>
            </a:endParaRPr>
          </a:p>
          <a:p>
            <a:pPr lvl="2"/>
            <a:r>
              <a:rPr lang="en-US" altLang="zh-CN" b="1" i="1" smtClean="0">
                <a:latin typeface="Lucida Console" pitchFamily="49" charset="0"/>
              </a:rPr>
              <a:t>new</a:t>
            </a:r>
            <a:r>
              <a:rPr lang="en-US" altLang="zh-CN" smtClean="0"/>
              <a:t>  indicates that new object is created</a:t>
            </a:r>
          </a:p>
          <a:p>
            <a:pPr lvl="2"/>
            <a:r>
              <a:rPr lang="en-US" altLang="zh-CN" b="1" i="1" smtClean="0"/>
              <a:t>ClassName</a:t>
            </a:r>
            <a:r>
              <a:rPr lang="en-US" altLang="zh-CN" smtClean="0"/>
              <a:t> indicates type of object created</a:t>
            </a:r>
          </a:p>
          <a:p>
            <a:pPr lvl="2"/>
            <a:r>
              <a:rPr lang="en-US" altLang="zh-CN" b="1" i="1" smtClean="0"/>
              <a:t>arguments</a:t>
            </a:r>
            <a:r>
              <a:rPr lang="en-US" altLang="zh-CN" smtClean="0"/>
              <a:t> specifies constructor argument values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D8F2-1356-44D5-9E90-F3BF1EFEA7D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F1C0-3D4C-4387-BE69-28B1FF2D4D43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8.1  	Introduction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Procedural programming language</a:t>
            </a:r>
          </a:p>
          <a:p>
            <a:pPr lvl="1"/>
            <a:r>
              <a:rPr lang="en-US" altLang="zh-CN" smtClean="0"/>
              <a:t>C is an example</a:t>
            </a:r>
          </a:p>
          <a:p>
            <a:pPr lvl="1"/>
            <a:r>
              <a:rPr lang="en-US" altLang="zh-CN" smtClean="0"/>
              <a:t>Action-oriented</a:t>
            </a:r>
          </a:p>
          <a:p>
            <a:pPr lvl="1"/>
            <a:r>
              <a:rPr lang="en-US" altLang="zh-CN" smtClean="0"/>
              <a:t>Functions are units of programming</a:t>
            </a:r>
          </a:p>
          <a:p>
            <a:r>
              <a:rPr lang="en-US" altLang="zh-CN" smtClean="0"/>
              <a:t>Object-oriented programming language</a:t>
            </a:r>
          </a:p>
          <a:p>
            <a:pPr lvl="1"/>
            <a:r>
              <a:rPr lang="en-US" altLang="zh-CN" smtClean="0"/>
              <a:t>Java is an example</a:t>
            </a:r>
          </a:p>
          <a:p>
            <a:pPr lvl="1"/>
            <a:r>
              <a:rPr lang="en-US" altLang="zh-CN" smtClean="0"/>
              <a:t>Object-oriented</a:t>
            </a:r>
          </a:p>
          <a:p>
            <a:pPr lvl="1"/>
            <a:r>
              <a:rPr lang="en-US" altLang="zh-CN" smtClean="0"/>
              <a:t>Classes are units of programming</a:t>
            </a:r>
          </a:p>
          <a:p>
            <a:pPr lvl="2"/>
            <a:r>
              <a:rPr lang="en-US" altLang="zh-CN" smtClean="0"/>
              <a:t>Functions, or </a:t>
            </a:r>
            <a:r>
              <a:rPr lang="en-US" altLang="zh-CN" i="1" smtClean="0"/>
              <a:t>methods</a:t>
            </a:r>
            <a:r>
              <a:rPr lang="en-US" altLang="zh-CN" smtClean="0"/>
              <a:t>, are encapsulated in classes</a:t>
            </a:r>
          </a:p>
          <a:p>
            <a:pPr lvl="1"/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F0CF-C3FF-4412-9526-50928CF7116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E9ED-8273-4F99-A157-5AE8E7F48D1C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solidFill>
                  <a:schemeClr val="bg2"/>
                </a:solidFill>
                <a:cs typeface="Times New Roman" pitchFamily="18" charset="0"/>
              </a:rPr>
              <a:t>Using Overloaded onstructors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Overloaded constructors</a:t>
            </a:r>
          </a:p>
          <a:p>
            <a:pPr lvl="1"/>
            <a:r>
              <a:rPr lang="en-US" altLang="zh-CN" smtClean="0"/>
              <a:t>Methods (in same class) may have same name</a:t>
            </a:r>
          </a:p>
          <a:p>
            <a:pPr lvl="1"/>
            <a:r>
              <a:rPr lang="en-US" altLang="zh-CN" smtClean="0"/>
              <a:t>Must have different parameter lists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52B9-3F1B-4F95-9D62-73DCB82A444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F1A6-F3C7-437B-A6DE-18D38A7699FB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Time2.java</a:t>
            </a:r>
            <a:endParaRPr lang="zh-CN" altLang="en-US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5FA2-9BB9-4886-8DD1-53756434189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F9B5-E294-4F57-BD4D-C9D98C830970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Time2.java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Time2 class declaration with overloaded constructors.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java.text.DecimalFormat;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hour;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0 - 23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minute;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second;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Time2 constructor initializes each instance variable to zero;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ensures that Time object starts in a consistent state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Time2()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// invoke Time2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Time2 constructor: hour supplied, minute and second defaulted to 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 )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// invoke Time2 constructor with three arguments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Time2 constructor: hour and minute supplied, second defaulted to 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 )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h,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invoke Time2 constructor with three arguments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29063" y="2500313"/>
            <a:ext cx="4181475" cy="646112"/>
            <a:chOff x="1566" y="1248"/>
            <a:chExt cx="2634" cy="407"/>
          </a:xfrm>
        </p:grpSpPr>
        <p:sp>
          <p:nvSpPr>
            <p:cNvPr id="55319" name="Text Box 5"/>
            <p:cNvSpPr txBox="1">
              <a:spLocks noChangeArrowheads="1"/>
            </p:cNvSpPr>
            <p:nvPr/>
          </p:nvSpPr>
          <p:spPr bwMode="auto">
            <a:xfrm>
              <a:off x="2691" y="1248"/>
              <a:ext cx="1509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No-argument (default) constructor</a:t>
              </a:r>
            </a:p>
          </p:txBody>
        </p:sp>
        <p:sp>
          <p:nvSpPr>
            <p:cNvPr id="55320" name="Line 6"/>
            <p:cNvSpPr>
              <a:spLocks noChangeShapeType="1"/>
            </p:cNvSpPr>
            <p:nvPr/>
          </p:nvSpPr>
          <p:spPr bwMode="auto">
            <a:xfrm flipH="1">
              <a:off x="1566" y="1428"/>
              <a:ext cx="1101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14750" y="4357688"/>
            <a:ext cx="4786313" cy="860425"/>
            <a:chOff x="1635" y="1881"/>
            <a:chExt cx="3015" cy="542"/>
          </a:xfrm>
        </p:grpSpPr>
        <p:sp>
          <p:nvSpPr>
            <p:cNvPr id="55317" name="Text Box 8"/>
            <p:cNvSpPr txBox="1">
              <a:spLocks noChangeArrowheads="1"/>
            </p:cNvSpPr>
            <p:nvPr/>
          </p:nvSpPr>
          <p:spPr bwMode="auto">
            <a:xfrm>
              <a:off x="2736" y="2016"/>
              <a:ext cx="1914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Overloaded constructor has one </a:t>
              </a:r>
              <a:r>
                <a:rPr lang="en-US" altLang="zh-CN">
                  <a:latin typeface="Lucida Console" pitchFamily="49" charset="0"/>
                </a:rPr>
                <a:t>int</a:t>
              </a:r>
              <a:r>
                <a:rPr lang="en-US" altLang="zh-CN">
                  <a:latin typeface="Times New Roman" pitchFamily="18" charset="0"/>
                </a:rPr>
                <a:t> argument</a:t>
              </a:r>
            </a:p>
          </p:txBody>
        </p:sp>
        <p:sp>
          <p:nvSpPr>
            <p:cNvPr id="55318" name="Line 9"/>
            <p:cNvSpPr>
              <a:spLocks noChangeShapeType="1"/>
            </p:cNvSpPr>
            <p:nvPr/>
          </p:nvSpPr>
          <p:spPr bwMode="auto">
            <a:xfrm flipH="1" flipV="1">
              <a:off x="1635" y="1881"/>
              <a:ext cx="1101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3857625" y="5357813"/>
            <a:ext cx="4662488" cy="860425"/>
            <a:chOff x="1752" y="3276"/>
            <a:chExt cx="2937" cy="542"/>
          </a:xfrm>
        </p:grpSpPr>
        <p:sp>
          <p:nvSpPr>
            <p:cNvPr id="55315" name="Line 11"/>
            <p:cNvSpPr>
              <a:spLocks noChangeShapeType="1"/>
            </p:cNvSpPr>
            <p:nvPr/>
          </p:nvSpPr>
          <p:spPr bwMode="auto">
            <a:xfrm flipH="1" flipV="1">
              <a:off x="1752" y="3276"/>
              <a:ext cx="963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316" name="Text Box 12"/>
            <p:cNvSpPr txBox="1">
              <a:spLocks noChangeArrowheads="1"/>
            </p:cNvSpPr>
            <p:nvPr/>
          </p:nvSpPr>
          <p:spPr bwMode="auto">
            <a:xfrm>
              <a:off x="2742" y="3411"/>
              <a:ext cx="1947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Second overloaded constructor has two </a:t>
              </a:r>
              <a:r>
                <a:rPr lang="en-US" altLang="zh-CN">
                  <a:latin typeface="Lucida Console" pitchFamily="49" charset="0"/>
                </a:rPr>
                <a:t>int</a:t>
              </a:r>
              <a:r>
                <a:rPr lang="en-US" altLang="zh-CN">
                  <a:latin typeface="Times New Roman" pitchFamily="18" charset="0"/>
                </a:rPr>
                <a:t> arguments</a:t>
              </a:r>
            </a:p>
          </p:txBody>
        </p:sp>
      </p:grp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4143375" y="3429000"/>
            <a:ext cx="4286250" cy="923925"/>
            <a:chOff x="2418" y="2352"/>
            <a:chExt cx="2700" cy="582"/>
          </a:xfrm>
        </p:grpSpPr>
        <p:sp>
          <p:nvSpPr>
            <p:cNvPr id="55313" name="Text Box 14"/>
            <p:cNvSpPr txBox="1">
              <a:spLocks noChangeArrowheads="1"/>
            </p:cNvSpPr>
            <p:nvPr/>
          </p:nvSpPr>
          <p:spPr bwMode="auto">
            <a:xfrm>
              <a:off x="3408" y="2352"/>
              <a:ext cx="171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Use this to invoke the Time2 constructor declared at lines 30-33</a:t>
              </a:r>
            </a:p>
          </p:txBody>
        </p:sp>
        <p:sp>
          <p:nvSpPr>
            <p:cNvPr id="55314" name="Line 15"/>
            <p:cNvSpPr>
              <a:spLocks noChangeShapeType="1"/>
            </p:cNvSpPr>
            <p:nvPr/>
          </p:nvSpPr>
          <p:spPr bwMode="auto">
            <a:xfrm flipH="1" flipV="1">
              <a:off x="2418" y="2487"/>
              <a:ext cx="966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Time2.java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C7B-EEE6-4260-8717-647B949D490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DAD7-0BF0-4F58-8856-E28A5F703361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143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14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Time2 constructor: hour, minute and second supplied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 )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setTime( h, m, s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invoke setTime to validate time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Time2 constructor: another Time2 object supplied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 Time2 time )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// invoke Time2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time.hour, time.minute, time.second );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set a new time value using universal time; perform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validity checks on data; set invalid values to zero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hour = ( ( h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h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h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minute = ( ( m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m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m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second = ( ( s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s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s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convert to String in universal-time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toUniversalString()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"00"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twoDigits.format( hour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minute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twoDigits.format( second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58"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00438" y="2571750"/>
            <a:ext cx="4714875" cy="893763"/>
            <a:chOff x="1797" y="1236"/>
            <a:chExt cx="2970" cy="563"/>
          </a:xfrm>
        </p:grpSpPr>
        <p:sp>
          <p:nvSpPr>
            <p:cNvPr id="56336" name="Line 8"/>
            <p:cNvSpPr>
              <a:spLocks noChangeShapeType="1"/>
            </p:cNvSpPr>
            <p:nvPr/>
          </p:nvSpPr>
          <p:spPr bwMode="auto">
            <a:xfrm flipH="1" flipV="1">
              <a:off x="1797" y="1236"/>
              <a:ext cx="103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337" name="Text Box 9"/>
            <p:cNvSpPr txBox="1">
              <a:spLocks noChangeArrowheads="1"/>
            </p:cNvSpPr>
            <p:nvPr/>
          </p:nvSpPr>
          <p:spPr bwMode="auto">
            <a:xfrm>
              <a:off x="2832" y="1392"/>
              <a:ext cx="193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Fourth overloaded constructor has </a:t>
              </a:r>
              <a:r>
                <a:rPr lang="en-US" altLang="zh-CN">
                  <a:latin typeface="Lucida Console" pitchFamily="49" charset="0"/>
                </a:rPr>
                <a:t>Time2</a:t>
              </a:r>
              <a:r>
                <a:rPr lang="en-US" altLang="zh-CN">
                  <a:latin typeface="Times New Roman" pitchFamily="18" charset="0"/>
                </a:rPr>
                <a:t> argument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00438" y="1714500"/>
            <a:ext cx="4714875" cy="590550"/>
            <a:chOff x="1650" y="336"/>
            <a:chExt cx="2766" cy="372"/>
          </a:xfrm>
        </p:grpSpPr>
        <p:sp>
          <p:nvSpPr>
            <p:cNvPr id="56334" name="Line 11"/>
            <p:cNvSpPr>
              <a:spLocks noChangeShapeType="1"/>
            </p:cNvSpPr>
            <p:nvPr/>
          </p:nvSpPr>
          <p:spPr bwMode="auto">
            <a:xfrm flipH="1" flipV="1">
              <a:off x="1650" y="336"/>
              <a:ext cx="99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335" name="Text Box 12"/>
            <p:cNvSpPr txBox="1">
              <a:spLocks noChangeArrowheads="1"/>
            </p:cNvSpPr>
            <p:nvPr/>
          </p:nvSpPr>
          <p:spPr bwMode="auto">
            <a:xfrm>
              <a:off x="2640" y="336"/>
              <a:ext cx="1776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Third overloaded constructor has three </a:t>
              </a:r>
              <a:r>
                <a:rPr lang="en-US" altLang="zh-CN">
                  <a:latin typeface="Lucida Console" pitchFamily="49" charset="0"/>
                </a:rPr>
                <a:t>int</a:t>
              </a:r>
              <a:r>
                <a:rPr lang="en-US" altLang="zh-CN">
                  <a:latin typeface="Times New Roman" pitchFamily="18" charset="0"/>
                </a:rPr>
                <a:t> arguments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Time2.java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6172-C2AC-426F-9866-452CB5C2510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DF11-2661-4FC5-BDA9-582881EADCDD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// convert to String in standard-time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toStandardString()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DecimalFormat(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(hour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|| hour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: hour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minute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twoDigits.format( second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( hour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AM"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PM"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Time2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TimeTest3.java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FB03-36E2-48DB-957A-E0BDDDF1737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1EB7-A722-4654-B10D-677D725AA73A}" type="slidenum">
              <a:rPr lang="en-US" altLang="zh-CN" smtClean="0">
                <a:ea typeface="宋体" charset="-122"/>
              </a:rPr>
              <a:pPr/>
              <a:t>54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TimeTest3.java        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Overloaded constructors used to initialize Time2 objects.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TimeTest3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Time2 t1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Time2();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// 00:00:00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Time2 t2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02:00:00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Time2 t3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21:34:00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Time2 t4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// 12:25:42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Time2 t5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00:00:00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Time2 t6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Time2( t4 );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12:25:42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"Constructed with: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"\nt1: all arguments defaulted"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   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t1.toUniversalString()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   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t1.toStandardString();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"\nt2: hour specified; minute and second defaulted"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     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t2.toUniversalString()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"\n   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t2.toStandardString();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"\nt3: hour and minute specified; second defaulted"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   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t3.toUniversalString()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   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t3.toStandardString();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71875" y="1785938"/>
            <a:ext cx="4572000" cy="1905000"/>
            <a:chOff x="1968" y="816"/>
            <a:chExt cx="2880" cy="1200"/>
          </a:xfrm>
        </p:grpSpPr>
        <p:sp>
          <p:nvSpPr>
            <p:cNvPr id="58381" name="Text Box 8"/>
            <p:cNvSpPr txBox="1">
              <a:spLocks noChangeArrowheads="1"/>
            </p:cNvSpPr>
            <p:nvPr/>
          </p:nvSpPr>
          <p:spPr bwMode="auto">
            <a:xfrm>
              <a:off x="2976" y="816"/>
              <a:ext cx="1872" cy="58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Instantiate each </a:t>
              </a:r>
              <a:r>
                <a:rPr lang="en-US" altLang="zh-CN">
                  <a:latin typeface="Lucida Console" pitchFamily="49" charset="0"/>
                </a:rPr>
                <a:t>Time2</a:t>
              </a:r>
              <a:r>
                <a:rPr lang="en-US" altLang="zh-CN">
                  <a:latin typeface="Times New Roman" pitchFamily="18" charset="0"/>
                </a:rPr>
                <a:t> reference using a different constructor</a:t>
              </a:r>
            </a:p>
          </p:txBody>
        </p:sp>
        <p:sp>
          <p:nvSpPr>
            <p:cNvPr id="58382" name="Line 9"/>
            <p:cNvSpPr>
              <a:spLocks noChangeShapeType="1"/>
            </p:cNvSpPr>
            <p:nvPr/>
          </p:nvSpPr>
          <p:spPr bwMode="auto">
            <a:xfrm flipH="1">
              <a:off x="1968" y="1008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3" name="Line 10"/>
            <p:cNvSpPr>
              <a:spLocks noChangeShapeType="1"/>
            </p:cNvSpPr>
            <p:nvPr/>
          </p:nvSpPr>
          <p:spPr bwMode="auto">
            <a:xfrm flipH="1">
              <a:off x="2112" y="1008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4" name="Line 11"/>
            <p:cNvSpPr>
              <a:spLocks noChangeShapeType="1"/>
            </p:cNvSpPr>
            <p:nvPr/>
          </p:nvSpPr>
          <p:spPr bwMode="auto">
            <a:xfrm flipH="1">
              <a:off x="2304" y="1008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5" name="Line 12"/>
            <p:cNvSpPr>
              <a:spLocks noChangeShapeType="1"/>
            </p:cNvSpPr>
            <p:nvPr/>
          </p:nvSpPr>
          <p:spPr bwMode="auto">
            <a:xfrm flipH="1">
              <a:off x="2544" y="1008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6" name="Line 13"/>
            <p:cNvSpPr>
              <a:spLocks noChangeShapeType="1"/>
            </p:cNvSpPr>
            <p:nvPr/>
          </p:nvSpPr>
          <p:spPr bwMode="auto">
            <a:xfrm flipH="1">
              <a:off x="2640" y="1008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7" name="Line 14"/>
            <p:cNvSpPr>
              <a:spLocks noChangeShapeType="1"/>
            </p:cNvSpPr>
            <p:nvPr/>
          </p:nvSpPr>
          <p:spPr bwMode="auto">
            <a:xfrm flipH="1">
              <a:off x="2160" y="1008"/>
              <a:ext cx="81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TimeTest3.java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684B-3860-4EC4-AC52-EB74CBBC88C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2682-25DE-49AC-8382-CD20594FF29F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"\nt4: hour, minute and second specified"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   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t4.toUniversalString()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   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t4.toStandardString();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"\nt5: all invalid values specified"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   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t5.toUniversalString()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     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t5.toStandardString();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"\nt6: Time2 object t4 specified"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     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t6.toUniversalString()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     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t6.toStandardString();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"Overloaded Constructors"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TimeTest3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594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643188"/>
            <a:ext cx="2660650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solidFill>
                  <a:schemeClr val="bg2"/>
                </a:solidFill>
                <a:cs typeface="Times New Roman" pitchFamily="18" charset="0"/>
              </a:rPr>
              <a:t>Using Set and Get Methods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4945062"/>
          </a:xfrm>
        </p:spPr>
        <p:txBody>
          <a:bodyPr/>
          <a:lstStyle/>
          <a:p>
            <a:r>
              <a:rPr lang="en-US" altLang="zh-CN" smtClean="0"/>
              <a:t>Accessor method (“get” method)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public</a:t>
            </a:r>
            <a:r>
              <a:rPr lang="en-US" altLang="zh-CN" smtClean="0"/>
              <a:t> method</a:t>
            </a:r>
          </a:p>
          <a:p>
            <a:pPr lvl="1"/>
            <a:r>
              <a:rPr lang="en-US" altLang="zh-CN" smtClean="0"/>
              <a:t>Allow clients to read </a:t>
            </a:r>
            <a:r>
              <a:rPr lang="en-US" altLang="zh-CN" smtClean="0">
                <a:latin typeface="Lucida Console" pitchFamily="49" charset="0"/>
              </a:rPr>
              <a:t>private</a:t>
            </a:r>
            <a:r>
              <a:rPr lang="en-US" altLang="zh-CN" smtClean="0"/>
              <a:t> data</a:t>
            </a:r>
          </a:p>
          <a:p>
            <a:r>
              <a:rPr lang="en-US" altLang="zh-CN" smtClean="0"/>
              <a:t>Mutator method (“set” method)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public</a:t>
            </a:r>
            <a:r>
              <a:rPr lang="en-US" altLang="zh-CN" smtClean="0"/>
              <a:t> method</a:t>
            </a:r>
          </a:p>
          <a:p>
            <a:pPr lvl="1"/>
            <a:r>
              <a:rPr lang="en-US" altLang="zh-CN" smtClean="0"/>
              <a:t>Allow clients to modify </a:t>
            </a:r>
            <a:r>
              <a:rPr lang="en-US" altLang="zh-CN" smtClean="0">
                <a:latin typeface="Lucida Console" pitchFamily="49" charset="0"/>
              </a:rPr>
              <a:t>private</a:t>
            </a:r>
            <a:r>
              <a:rPr lang="en-US" altLang="zh-CN" smtClean="0"/>
              <a:t> data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8646-A8EA-4250-BE17-928D51AC1BD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7BF0-6AF0-4B7A-8669-2088ABBCA0A8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Time3.java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F8BF-E3B8-4505-B78E-93AE195F639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2004-1B6C-47EB-8225-C00BA24268E3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Time3.java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Time3 class declaration with set and get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java.text.DecimalFormat;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Time3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hour;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0 - 23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minute;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second;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Time3 constructor initializes each instance variable to zero;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ensures that Time object starts in a consistent state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Time3()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invoke Time3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Time3 constructor: hour supplied, minute and second defaulted to 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Time3(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invoke Time3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Time3 constructor: hour and minute supplied, second defaulted to 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Time3(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 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h,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invoke Time3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429000" y="2286000"/>
            <a:ext cx="4495800" cy="835025"/>
            <a:chOff x="1776" y="336"/>
            <a:chExt cx="2640" cy="526"/>
          </a:xfrm>
        </p:grpSpPr>
        <p:sp>
          <p:nvSpPr>
            <p:cNvPr id="61453" name="Line 1029"/>
            <p:cNvSpPr>
              <a:spLocks noChangeShapeType="1"/>
            </p:cNvSpPr>
            <p:nvPr/>
          </p:nvSpPr>
          <p:spPr bwMode="auto">
            <a:xfrm flipH="1" flipV="1">
              <a:off x="1776" y="432"/>
              <a:ext cx="86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454" name="Text Box 1030"/>
            <p:cNvSpPr txBox="1">
              <a:spLocks noChangeArrowheads="1"/>
            </p:cNvSpPr>
            <p:nvPr/>
          </p:nvSpPr>
          <p:spPr bwMode="auto">
            <a:xfrm>
              <a:off x="2640" y="336"/>
              <a:ext cx="1776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private</a:t>
              </a:r>
              <a:r>
                <a:rPr lang="en-US" altLang="zh-CN">
                  <a:latin typeface="Times New Roman" pitchFamily="18" charset="0"/>
                </a:rPr>
                <a:t> variables cannot be accessed directly by objects in different classes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Time3.java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4F7C-7734-4F35-873B-BEA0821EB69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653-D952-4198-88A9-999F2B9B316F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29"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// Time3 constructor: hour, minute and second supplied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29"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Time3(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 )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setTime( h, m, s );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Time3 constructor: another Time3 object supplied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Time3( Time3 time )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invoke Time3 constructor with three arguments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 time.getHour(), time.getMinute(), time.getSecond() );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Methods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a new time value using universal time; perform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validity checks on data; set invalid values to zero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 )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setHour( h );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the hour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setMinute( m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the minute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setSecond( s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the second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validate and set hour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setHour(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 )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hour = ( ( h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h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h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14625" y="4000500"/>
            <a:ext cx="5791200" cy="1428750"/>
            <a:chOff x="2112" y="2112"/>
            <a:chExt cx="3648" cy="900"/>
          </a:xfrm>
        </p:grpSpPr>
        <p:sp>
          <p:nvSpPr>
            <p:cNvPr id="62477" name="Text Box 5"/>
            <p:cNvSpPr txBox="1">
              <a:spLocks noChangeArrowheads="1"/>
            </p:cNvSpPr>
            <p:nvPr/>
          </p:nvSpPr>
          <p:spPr bwMode="auto">
            <a:xfrm>
              <a:off x="3744" y="2112"/>
              <a:ext cx="2016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Set methods allows objects to manipulate </a:t>
              </a:r>
              <a:r>
                <a:rPr lang="en-US" altLang="zh-CN">
                  <a:latin typeface="Lucida Console" pitchFamily="49" charset="0"/>
                </a:rPr>
                <a:t>private</a:t>
              </a:r>
              <a:r>
                <a:rPr lang="en-US" altLang="zh-CN">
                  <a:latin typeface="Times New Roman" pitchFamily="18" charset="0"/>
                </a:rPr>
                <a:t> variables </a:t>
              </a:r>
            </a:p>
          </p:txBody>
        </p:sp>
        <p:sp>
          <p:nvSpPr>
            <p:cNvPr id="62478" name="Line 6"/>
            <p:cNvSpPr>
              <a:spLocks noChangeShapeType="1"/>
            </p:cNvSpPr>
            <p:nvPr/>
          </p:nvSpPr>
          <p:spPr bwMode="auto">
            <a:xfrm flipH="1" flipV="1">
              <a:off x="2472" y="2202"/>
              <a:ext cx="1272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79" name="Line 7"/>
            <p:cNvSpPr>
              <a:spLocks noChangeShapeType="1"/>
            </p:cNvSpPr>
            <p:nvPr/>
          </p:nvSpPr>
          <p:spPr bwMode="auto">
            <a:xfrm flipH="1">
              <a:off x="2112" y="2304"/>
              <a:ext cx="1632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Time3.java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422E-B8AC-4C83-92EA-E2DD6694F64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721E-203B-4000-BEDF-578023625B5F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validate and set minute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setMinute(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 )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minute = ( ( m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m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m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validate and set second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setSecond(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 )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second = ( ( s &gt;= 0 &amp;&amp; s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s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69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Get Methods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get hour value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getHour()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hour;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get minute value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getMinute()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minute;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86000" y="3786188"/>
            <a:ext cx="4686300" cy="1000125"/>
            <a:chOff x="1416" y="2154"/>
            <a:chExt cx="2952" cy="630"/>
          </a:xfrm>
        </p:grpSpPr>
        <p:sp>
          <p:nvSpPr>
            <p:cNvPr id="63501" name="Text Box 5"/>
            <p:cNvSpPr txBox="1">
              <a:spLocks noChangeArrowheads="1"/>
            </p:cNvSpPr>
            <p:nvPr/>
          </p:nvSpPr>
          <p:spPr bwMode="auto">
            <a:xfrm>
              <a:off x="2544" y="2304"/>
              <a:ext cx="182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Get methods allow objects to read </a:t>
              </a:r>
              <a:r>
                <a:rPr lang="en-US" altLang="zh-CN">
                  <a:latin typeface="Lucida Console" pitchFamily="49" charset="0"/>
                </a:rPr>
                <a:t>private</a:t>
              </a:r>
              <a:r>
                <a:rPr lang="en-US" altLang="zh-CN">
                  <a:latin typeface="Times New Roman" pitchFamily="18" charset="0"/>
                </a:rPr>
                <a:t> variables </a:t>
              </a:r>
            </a:p>
          </p:txBody>
        </p:sp>
        <p:sp>
          <p:nvSpPr>
            <p:cNvPr id="63502" name="Line 6"/>
            <p:cNvSpPr>
              <a:spLocks noChangeShapeType="1"/>
            </p:cNvSpPr>
            <p:nvPr/>
          </p:nvSpPr>
          <p:spPr bwMode="auto">
            <a:xfrm flipH="1">
              <a:off x="1461" y="2496"/>
              <a:ext cx="108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3503" name="Line 10"/>
            <p:cNvSpPr>
              <a:spLocks noChangeShapeType="1"/>
            </p:cNvSpPr>
            <p:nvPr/>
          </p:nvSpPr>
          <p:spPr bwMode="auto">
            <a:xfrm flipH="1" flipV="1">
              <a:off x="1416" y="2154"/>
              <a:ext cx="1128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Everything is an object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Think of an object as a fancy variable; it stores data, but you can “make requests” to that object, asking it to perform operations on itself.</a:t>
            </a:r>
          </a:p>
          <a:p>
            <a:pPr eaLnBrk="1" hangingPunct="1"/>
            <a:r>
              <a:rPr lang="en-US" altLang="zh-CN" smtClean="0"/>
              <a:t>In theory, you can take any conceptual component in the problem you’re trying to solve (dogs, buildings, services, etc.) and represent it as an object in your program.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5F5D-F558-4CD2-A6EC-3186C5D2708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7C96-F598-401C-82FD-B9536C3233E3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Time3.java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4156-305F-4118-995B-5597E205BD9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AB4-8AAC-474E-B2C4-A75ABB8273A8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get second value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getSecond()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second;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convert to String in universal-time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toUniversalString()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"00"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twoDigits.format( getHour()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getMinute()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getSecond()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98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convert to String in standard-time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toStandardString()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"00"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103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( getHour()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|| getHour()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: getHour()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twoDigits.format( getMinute()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twoDigits.format( getSecond() )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( getHour()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AM"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PM"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109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110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Time3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TimeTest4.java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648-38C2-4CE4-BF22-848C91B71AF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04B5-C959-4AD3-B91B-B2D179EC9944}" type="slidenum">
              <a:rPr lang="en-US" altLang="zh-CN" smtClean="0">
                <a:ea typeface="宋体" charset="-122"/>
              </a:rPr>
              <a:pPr/>
              <a:t>61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TimeTest4.java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Demonstrating the Time3 class set and get methods.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java.awt.event.*;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TimeTest4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JApplet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implements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ActionListener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Time3 time;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JLabel hourLabel, minuteLabel, secondLabel;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JTextIField hourField, minuteField, secondField, displayField;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JButton tickButton;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create Time3 object and set up GUI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init()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Time3();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create Time3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get applet's content pane and change its layout to FlowLayout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 container = getContentPane();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container.setLayout(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FlowLayout()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up hourLabel and hourField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hourLabel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"Set Hour"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hourField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container.add( hourLabel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container.add( hourField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643313" y="2647950"/>
            <a:ext cx="4429125" cy="1423988"/>
            <a:chOff x="1359" y="1200"/>
            <a:chExt cx="2790" cy="897"/>
          </a:xfrm>
        </p:grpSpPr>
        <p:sp>
          <p:nvSpPr>
            <p:cNvPr id="65552" name="Text Box 5"/>
            <p:cNvSpPr txBox="1">
              <a:spLocks noChangeArrowheads="1"/>
            </p:cNvSpPr>
            <p:nvPr/>
          </p:nvSpPr>
          <p:spPr bwMode="auto">
            <a:xfrm>
              <a:off x="2544" y="1200"/>
              <a:ext cx="160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Declare and instantiate </a:t>
              </a:r>
              <a:r>
                <a:rPr lang="en-US" altLang="zh-CN">
                  <a:latin typeface="Lucida Console" pitchFamily="49" charset="0"/>
                </a:rPr>
                <a:t>Time3</a:t>
              </a:r>
              <a:r>
                <a:rPr lang="en-US" altLang="zh-CN">
                  <a:latin typeface="Times New Roman" pitchFamily="18" charset="0"/>
                </a:rPr>
                <a:t> object </a:t>
              </a:r>
            </a:p>
          </p:txBody>
        </p:sp>
        <p:sp>
          <p:nvSpPr>
            <p:cNvPr id="65553" name="Line 6"/>
            <p:cNvSpPr>
              <a:spLocks noChangeShapeType="1"/>
            </p:cNvSpPr>
            <p:nvPr/>
          </p:nvSpPr>
          <p:spPr bwMode="auto">
            <a:xfrm flipH="1" flipV="1">
              <a:off x="1449" y="1242"/>
              <a:ext cx="1095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5554" name="Line 8"/>
            <p:cNvSpPr>
              <a:spLocks noChangeShapeType="1"/>
            </p:cNvSpPr>
            <p:nvPr/>
          </p:nvSpPr>
          <p:spPr bwMode="auto">
            <a:xfrm flipH="1">
              <a:off x="1359" y="1392"/>
              <a:ext cx="1185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86125" y="4714875"/>
            <a:ext cx="4038600" cy="685800"/>
            <a:chOff x="2544" y="2832"/>
            <a:chExt cx="2544" cy="432"/>
          </a:xfrm>
        </p:grpSpPr>
        <p:sp>
          <p:nvSpPr>
            <p:cNvPr id="65550" name="Text Box 24"/>
            <p:cNvSpPr txBox="1">
              <a:spLocks noChangeArrowheads="1"/>
            </p:cNvSpPr>
            <p:nvPr/>
          </p:nvSpPr>
          <p:spPr bwMode="auto">
            <a:xfrm>
              <a:off x="3552" y="2832"/>
              <a:ext cx="1536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JTextFields allow user to  specify hour</a:t>
              </a:r>
            </a:p>
          </p:txBody>
        </p:sp>
        <p:sp>
          <p:nvSpPr>
            <p:cNvPr id="65551" name="Line 25"/>
            <p:cNvSpPr>
              <a:spLocks noChangeShapeType="1"/>
            </p:cNvSpPr>
            <p:nvPr/>
          </p:nvSpPr>
          <p:spPr bwMode="auto">
            <a:xfrm flipH="1">
              <a:off x="2544" y="3024"/>
              <a:ext cx="10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TimeTest4.java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4BB3-369F-4D04-9C0A-2FDE989E21D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6563-8877-4DF6-8378-D1DD63784E86}" type="slidenum">
              <a:rPr lang="en-US" altLang="zh-CN" smtClean="0">
                <a:ea typeface="宋体" charset="-122"/>
              </a:rPr>
              <a:pPr/>
              <a:t>62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up minuteLabel and minuteField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minuteLabel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"Set Minute"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minuteField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container.add( minuteLabel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container.add( minuteField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up secondLabel and secondField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secondLabel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JLabel(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"Set Second"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secondField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container.add( secondLabel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container.add( secondField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up displayField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displayField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JTextField(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displayField.setEditable(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container.add( displayField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up tickButton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tickButton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JButton(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"Add 1 to Second"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container.add( tickButton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register event handlers; this applet is the ActionListener,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which contains method actionPerformed that will be called to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handle action events generated by hourField, minuteField,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secondField and tickButton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hourField.addActionListener(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minuteField.addActionListener(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secondField.addActionListener(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tickButton.addActionListener(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14688" y="1571625"/>
            <a:ext cx="3810000" cy="646113"/>
            <a:chOff x="2562" y="252"/>
            <a:chExt cx="2400" cy="407"/>
          </a:xfrm>
        </p:grpSpPr>
        <p:sp>
          <p:nvSpPr>
            <p:cNvPr id="66576" name="Text Box 14"/>
            <p:cNvSpPr txBox="1">
              <a:spLocks noChangeArrowheads="1"/>
            </p:cNvSpPr>
            <p:nvPr/>
          </p:nvSpPr>
          <p:spPr bwMode="auto">
            <a:xfrm>
              <a:off x="3417" y="252"/>
              <a:ext cx="1545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JTextField</a:t>
              </a:r>
              <a:r>
                <a:rPr lang="en-US" altLang="zh-CN">
                  <a:latin typeface="Times New Roman" pitchFamily="18" charset="0"/>
                </a:rPr>
                <a:t> allows user to specify minute </a:t>
              </a:r>
            </a:p>
          </p:txBody>
        </p:sp>
        <p:sp>
          <p:nvSpPr>
            <p:cNvPr id="66577" name="Line 15"/>
            <p:cNvSpPr>
              <a:spLocks noChangeShapeType="1"/>
            </p:cNvSpPr>
            <p:nvPr/>
          </p:nvSpPr>
          <p:spPr bwMode="auto">
            <a:xfrm flipH="1" flipV="1">
              <a:off x="2562" y="387"/>
              <a:ext cx="885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143250" y="2643188"/>
            <a:ext cx="3857625" cy="646112"/>
            <a:chOff x="2337" y="342"/>
            <a:chExt cx="2430" cy="407"/>
          </a:xfrm>
        </p:grpSpPr>
        <p:sp>
          <p:nvSpPr>
            <p:cNvPr id="66574" name="Text Box 6"/>
            <p:cNvSpPr txBox="1">
              <a:spLocks noChangeArrowheads="1"/>
            </p:cNvSpPr>
            <p:nvPr/>
          </p:nvSpPr>
          <p:spPr bwMode="auto">
            <a:xfrm>
              <a:off x="3237" y="342"/>
              <a:ext cx="153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JTextField</a:t>
              </a:r>
              <a:r>
                <a:rPr lang="en-US" altLang="zh-CN">
                  <a:latin typeface="Times New Roman" pitchFamily="18" charset="0"/>
                </a:rPr>
                <a:t> allows user to specify second </a:t>
              </a:r>
            </a:p>
          </p:txBody>
        </p:sp>
        <p:sp>
          <p:nvSpPr>
            <p:cNvPr id="66575" name="Line 7"/>
            <p:cNvSpPr>
              <a:spLocks noChangeShapeType="1"/>
            </p:cNvSpPr>
            <p:nvPr/>
          </p:nvSpPr>
          <p:spPr bwMode="auto">
            <a:xfrm flipH="1" flipV="1">
              <a:off x="2337" y="432"/>
              <a:ext cx="900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TimeTest4.java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59F1-4DE9-4CCD-A2B3-D751E9D71EF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8C4F-3DEB-4944-AC75-BF18DD3A5736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displayTime();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update text in displayField and status bar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method init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event handler for button and textfield events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actionPerformed( ActionEvent event )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process tickButton event 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event.getSource() == tickButton )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tick();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process hourField event  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else 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event.getSource() == hourField ) {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time.setHour( Integer.parseInt( event.getActionCommand() )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hourField.setText(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}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process minuteField event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else 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event.getSource() == minuteField ) {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time.setMinute( Integer.parseInt( event.getActionCommand()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minuteField.setText(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}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process secondField event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else 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event.getSource() == secondField ) {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time.setSecond( Integer.parseInt( event.getActionCommand()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secondField.setText(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}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14750" y="3929063"/>
            <a:ext cx="4857750" cy="1643062"/>
            <a:chOff x="2244" y="795"/>
            <a:chExt cx="3060" cy="1035"/>
          </a:xfrm>
        </p:grpSpPr>
        <p:sp>
          <p:nvSpPr>
            <p:cNvPr id="67597" name="Text Box 5"/>
            <p:cNvSpPr txBox="1">
              <a:spLocks noChangeArrowheads="1"/>
            </p:cNvSpPr>
            <p:nvPr/>
          </p:nvSpPr>
          <p:spPr bwMode="auto">
            <a:xfrm>
              <a:off x="3120" y="1104"/>
              <a:ext cx="2184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TimeTest4</a:t>
              </a:r>
              <a:r>
                <a:rPr lang="en-US" altLang="zh-CN">
                  <a:latin typeface="Times New Roman" pitchFamily="18" charset="0"/>
                </a:rPr>
                <a:t> uses </a:t>
              </a:r>
              <a:r>
                <a:rPr lang="en-US" altLang="zh-CN">
                  <a:latin typeface="Lucida Console" pitchFamily="49" charset="0"/>
                </a:rPr>
                <a:t>Time3</a:t>
              </a:r>
              <a:r>
                <a:rPr lang="en-US" altLang="zh-CN">
                  <a:latin typeface="Times New Roman" pitchFamily="18" charset="0"/>
                </a:rPr>
                <a:t> set methods to set </a:t>
              </a:r>
              <a:r>
                <a:rPr lang="en-US" altLang="zh-CN">
                  <a:latin typeface="Lucida Console" pitchFamily="49" charset="0"/>
                </a:rPr>
                <a:t>Time3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private</a:t>
              </a:r>
              <a:r>
                <a:rPr lang="en-US" altLang="zh-CN">
                  <a:latin typeface="Times New Roman" pitchFamily="18" charset="0"/>
                </a:rPr>
                <a:t> variables</a:t>
              </a:r>
            </a:p>
          </p:txBody>
        </p:sp>
        <p:sp>
          <p:nvSpPr>
            <p:cNvPr id="67598" name="Line 6"/>
            <p:cNvSpPr>
              <a:spLocks noChangeShapeType="1"/>
            </p:cNvSpPr>
            <p:nvPr/>
          </p:nvSpPr>
          <p:spPr bwMode="auto">
            <a:xfrm flipH="1" flipV="1">
              <a:off x="2289" y="795"/>
              <a:ext cx="831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7599" name="Line 7"/>
            <p:cNvSpPr>
              <a:spLocks noChangeShapeType="1"/>
            </p:cNvSpPr>
            <p:nvPr/>
          </p:nvSpPr>
          <p:spPr bwMode="auto">
            <a:xfrm flipH="1">
              <a:off x="2289" y="1296"/>
              <a:ext cx="831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7600" name="Line 8"/>
            <p:cNvSpPr>
              <a:spLocks noChangeShapeType="1"/>
            </p:cNvSpPr>
            <p:nvPr/>
          </p:nvSpPr>
          <p:spPr bwMode="auto">
            <a:xfrm flipH="1">
              <a:off x="2244" y="1296"/>
              <a:ext cx="876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TimeTest4.java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81DE-0A1D-46A4-9FCF-73E7C9301A0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EB18-C710-49E3-8266-A13E262DE1E6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displayTime();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update text in displayField and status bar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method init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event handler for button and textfield events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actionPerformed( ActionEvent event )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process tickButton event 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event.getSource() == tickButton )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tick();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process hourField event  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else 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event.getSource() == hourField ) {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time.setHour( Integer.parseInt( event.getActionCommand() )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hourField.setText(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}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process minuteField event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else 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event.getSource() == minuteField ) {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time.setMinute( Integer.parseInt( event.getActionCommand()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minuteField.setText(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}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process secondField event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else 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event.getSource() == secondField ) {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time.setSecond( Integer.parseInt( event.getActionCommand() 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secondField.setText(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}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14750" y="3929063"/>
            <a:ext cx="4857750" cy="1643062"/>
            <a:chOff x="2244" y="795"/>
            <a:chExt cx="3060" cy="1035"/>
          </a:xfrm>
        </p:grpSpPr>
        <p:sp>
          <p:nvSpPr>
            <p:cNvPr id="68621" name="Text Box 5"/>
            <p:cNvSpPr txBox="1">
              <a:spLocks noChangeArrowheads="1"/>
            </p:cNvSpPr>
            <p:nvPr/>
          </p:nvSpPr>
          <p:spPr bwMode="auto">
            <a:xfrm>
              <a:off x="3120" y="1104"/>
              <a:ext cx="2184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TimeTest4</a:t>
              </a:r>
              <a:r>
                <a:rPr lang="en-US" altLang="zh-CN">
                  <a:latin typeface="Times New Roman" pitchFamily="18" charset="0"/>
                </a:rPr>
                <a:t> uses </a:t>
              </a:r>
              <a:r>
                <a:rPr lang="en-US" altLang="zh-CN">
                  <a:latin typeface="Lucida Console" pitchFamily="49" charset="0"/>
                </a:rPr>
                <a:t>Time3</a:t>
              </a:r>
              <a:r>
                <a:rPr lang="en-US" altLang="zh-CN">
                  <a:latin typeface="Times New Roman" pitchFamily="18" charset="0"/>
                </a:rPr>
                <a:t> set methods to set </a:t>
              </a:r>
              <a:r>
                <a:rPr lang="en-US" altLang="zh-CN">
                  <a:latin typeface="Lucida Console" pitchFamily="49" charset="0"/>
                </a:rPr>
                <a:t>Time3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private</a:t>
              </a:r>
              <a:r>
                <a:rPr lang="en-US" altLang="zh-CN">
                  <a:latin typeface="Times New Roman" pitchFamily="18" charset="0"/>
                </a:rPr>
                <a:t> variables</a:t>
              </a:r>
            </a:p>
          </p:txBody>
        </p:sp>
        <p:sp>
          <p:nvSpPr>
            <p:cNvPr id="68622" name="Line 6"/>
            <p:cNvSpPr>
              <a:spLocks noChangeShapeType="1"/>
            </p:cNvSpPr>
            <p:nvPr/>
          </p:nvSpPr>
          <p:spPr bwMode="auto">
            <a:xfrm flipH="1" flipV="1">
              <a:off x="2289" y="795"/>
              <a:ext cx="831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8623" name="Line 7"/>
            <p:cNvSpPr>
              <a:spLocks noChangeShapeType="1"/>
            </p:cNvSpPr>
            <p:nvPr/>
          </p:nvSpPr>
          <p:spPr bwMode="auto">
            <a:xfrm flipH="1">
              <a:off x="2289" y="1296"/>
              <a:ext cx="831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8624" name="Line 8"/>
            <p:cNvSpPr>
              <a:spLocks noChangeShapeType="1"/>
            </p:cNvSpPr>
            <p:nvPr/>
          </p:nvSpPr>
          <p:spPr bwMode="auto">
            <a:xfrm flipH="1">
              <a:off x="2244" y="1296"/>
              <a:ext cx="876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TimeTest4.java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57F2-46A9-45B3-B2E9-C13ADA2539F8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910-C2A4-4155-A5CB-57FCA2969D2C}" type="slidenum">
              <a:rPr lang="en-US" altLang="zh-CN" smtClean="0">
                <a:ea typeface="宋体" charset="-122"/>
              </a:rPr>
              <a:pPr/>
              <a:t>65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4559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displayTime();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update text in displayField and status bar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method actionPerformed  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91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update displayField and applet container's status bar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displayTime()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displayField.setText(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"Hour: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time.getHour()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"; Minute: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time.getMinute()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"; Second: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time.getSecond()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showStatus(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"Standard 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time.toStandardString()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"; Universal 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time.toUniversalString()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100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method updateDisplay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102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add one to second and update hour/minute if necessary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104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tick()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106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time.setSecond( ( time.getSecond()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107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108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time.getSecond()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109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time.setMinute( ( time.getMinute()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110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111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time.getMinute()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112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time.setHour( ( time.getHour()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113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114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115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method tick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116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117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TimeTest4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214688" y="4786313"/>
            <a:ext cx="5305425" cy="1217612"/>
            <a:chOff x="2178" y="1389"/>
            <a:chExt cx="3342" cy="767"/>
          </a:xfrm>
        </p:grpSpPr>
        <p:sp>
          <p:nvSpPr>
            <p:cNvPr id="69645" name="Text Box 6"/>
            <p:cNvSpPr txBox="1">
              <a:spLocks noChangeArrowheads="1"/>
            </p:cNvSpPr>
            <p:nvPr/>
          </p:nvSpPr>
          <p:spPr bwMode="auto">
            <a:xfrm>
              <a:off x="3078" y="1749"/>
              <a:ext cx="2442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TimeTest5</a:t>
              </a:r>
              <a:r>
                <a:rPr lang="en-US" altLang="zh-CN">
                  <a:latin typeface="Times New Roman" pitchFamily="18" charset="0"/>
                </a:rPr>
                <a:t> uses </a:t>
              </a:r>
              <a:r>
                <a:rPr lang="en-US" altLang="zh-CN">
                  <a:latin typeface="Lucida Console" pitchFamily="49" charset="0"/>
                </a:rPr>
                <a:t>Time3</a:t>
              </a:r>
              <a:r>
                <a:rPr lang="en-US" altLang="zh-CN">
                  <a:latin typeface="Times New Roman" pitchFamily="18" charset="0"/>
                </a:rPr>
                <a:t> get methods to read </a:t>
              </a:r>
              <a:r>
                <a:rPr lang="en-US" altLang="zh-CN">
                  <a:latin typeface="Lucida Console" pitchFamily="49" charset="0"/>
                </a:rPr>
                <a:t>Time3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private</a:t>
              </a:r>
              <a:r>
                <a:rPr lang="en-US" altLang="zh-CN">
                  <a:latin typeface="Times New Roman" pitchFamily="18" charset="0"/>
                </a:rPr>
                <a:t> variables</a:t>
              </a:r>
            </a:p>
          </p:txBody>
        </p:sp>
        <p:sp>
          <p:nvSpPr>
            <p:cNvPr id="69646" name="Line 7"/>
            <p:cNvSpPr>
              <a:spLocks noChangeShapeType="1"/>
            </p:cNvSpPr>
            <p:nvPr/>
          </p:nvSpPr>
          <p:spPr bwMode="auto">
            <a:xfrm flipH="1" flipV="1">
              <a:off x="2178" y="1966"/>
              <a:ext cx="894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9647" name="Line 9"/>
            <p:cNvSpPr>
              <a:spLocks noChangeShapeType="1"/>
            </p:cNvSpPr>
            <p:nvPr/>
          </p:nvSpPr>
          <p:spPr bwMode="auto">
            <a:xfrm flipH="1" flipV="1">
              <a:off x="2313" y="1704"/>
              <a:ext cx="765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9648" name="Line 12"/>
            <p:cNvSpPr>
              <a:spLocks noChangeShapeType="1"/>
            </p:cNvSpPr>
            <p:nvPr/>
          </p:nvSpPr>
          <p:spPr bwMode="auto">
            <a:xfrm flipH="1" flipV="1">
              <a:off x="2358" y="1389"/>
              <a:ext cx="72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TimeTest4.java</a:t>
            </a:r>
            <a:endParaRPr lang="zh-CN" altLang="en-US" smtClean="0"/>
          </a:p>
        </p:txBody>
      </p:sp>
      <p:pic>
        <p:nvPicPr>
          <p:cNvPr id="70662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0063" y="1285875"/>
            <a:ext cx="3979862" cy="1795463"/>
          </a:xfrm>
          <a:noFill/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D48-5EDA-4F9D-86CE-534973B46E8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4A04-B0D6-4E31-A5F5-06E3B26EC531}" type="slidenum">
              <a:rPr lang="en-US" altLang="zh-CN" smtClean="0">
                <a:ea typeface="宋体" charset="-122"/>
              </a:rPr>
              <a:pPr/>
              <a:t>66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3" y="4643438"/>
            <a:ext cx="3979862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4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928938"/>
            <a:ext cx="3979862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8.9  	Composition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Composition</a:t>
            </a:r>
          </a:p>
          <a:p>
            <a:pPr lvl="1"/>
            <a:r>
              <a:rPr lang="en-US" altLang="zh-CN" smtClean="0"/>
              <a:t>Class contains references to objects of other classes</a:t>
            </a:r>
          </a:p>
          <a:p>
            <a:pPr lvl="2"/>
            <a:r>
              <a:rPr lang="en-US" altLang="zh-CN" smtClean="0"/>
              <a:t>These references are members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2F05-DBDE-4325-85CB-8993F318D16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3AEB-F91F-40E0-933F-FF3093EEA9BE}" type="slidenum">
              <a:rPr lang="en-US" altLang="zh-CN" smtClean="0">
                <a:ea typeface="宋体" charset="-122"/>
              </a:rPr>
              <a:pPr/>
              <a:t>67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Date.java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AB4D-25FC-41CD-B94F-D3D244BBC91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163-2635-45C9-B27A-EB247E9CF7B1}" type="slidenum">
              <a:rPr lang="en-US" altLang="zh-CN" smtClean="0">
                <a:ea typeface="宋体" charset="-122"/>
              </a:rPr>
              <a:pPr/>
              <a:t>68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1206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Date.java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Date class declaration.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Date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month;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1-12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day;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1-31 based on month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year;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any year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constructor: call checkMonth to confirm proper value for month;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call checkDay to confirm proper value for day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Date(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theMonth,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theDay,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theYear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month = checkMonth( theMonth 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validate month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year = theYear;      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could validate year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day = checkDay( theDay );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validate day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System.out.println(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"Date object constructor for date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toDateString()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Date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utility method to confirm proper month value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checkMonth(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testMonth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testMonth &gt;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testMonth &lt;=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validate month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testMonth;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month is invalid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System.out.println(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"Invalid month ("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testMonth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") set to 1."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43313" y="1928813"/>
            <a:ext cx="4000500" cy="646112"/>
            <a:chOff x="2040" y="240"/>
            <a:chExt cx="2520" cy="407"/>
          </a:xfrm>
        </p:grpSpPr>
        <p:sp>
          <p:nvSpPr>
            <p:cNvPr id="72720" name="Text Box 5"/>
            <p:cNvSpPr txBox="1">
              <a:spLocks noChangeArrowheads="1"/>
            </p:cNvSpPr>
            <p:nvPr/>
          </p:nvSpPr>
          <p:spPr bwMode="auto">
            <a:xfrm>
              <a:off x="2928" y="240"/>
              <a:ext cx="1632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Class </a:t>
              </a:r>
              <a:r>
                <a:rPr lang="en-US" altLang="zh-CN">
                  <a:latin typeface="Lucida Console" pitchFamily="49" charset="0"/>
                </a:rPr>
                <a:t>Date</a:t>
              </a:r>
              <a:r>
                <a:rPr lang="en-US" altLang="zh-CN">
                  <a:latin typeface="Times New Roman" pitchFamily="18" charset="0"/>
                </a:rPr>
                <a:t> encapsulates data that describes date</a:t>
              </a:r>
            </a:p>
          </p:txBody>
        </p:sp>
        <p:sp>
          <p:nvSpPr>
            <p:cNvPr id="72721" name="Line 6"/>
            <p:cNvSpPr>
              <a:spLocks noChangeShapeType="1"/>
            </p:cNvSpPr>
            <p:nvPr/>
          </p:nvSpPr>
          <p:spPr bwMode="auto">
            <a:xfrm flipH="1" flipV="1">
              <a:off x="2040" y="403"/>
              <a:ext cx="888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00500" y="3214688"/>
            <a:ext cx="4357688" cy="1352550"/>
            <a:chOff x="2574" y="2590"/>
            <a:chExt cx="2745" cy="678"/>
          </a:xfrm>
        </p:grpSpPr>
        <p:sp>
          <p:nvSpPr>
            <p:cNvPr id="72718" name="Text Box 8"/>
            <p:cNvSpPr txBox="1">
              <a:spLocks noChangeArrowheads="1"/>
            </p:cNvSpPr>
            <p:nvPr/>
          </p:nvSpPr>
          <p:spPr bwMode="auto">
            <a:xfrm>
              <a:off x="3159" y="2805"/>
              <a:ext cx="2160" cy="46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Date</a:t>
              </a:r>
              <a:r>
                <a:rPr lang="en-US" altLang="zh-CN">
                  <a:latin typeface="Times New Roman" pitchFamily="18" charset="0"/>
                </a:rPr>
                <a:t> constructor instantiates </a:t>
              </a:r>
              <a:r>
                <a:rPr lang="en-US" altLang="zh-CN">
                  <a:latin typeface="Lucida Console" pitchFamily="49" charset="0"/>
                </a:rPr>
                <a:t>Date</a:t>
              </a:r>
              <a:r>
                <a:rPr lang="en-US" altLang="zh-CN">
                  <a:latin typeface="Times New Roman" pitchFamily="18" charset="0"/>
                </a:rPr>
                <a:t> object based on specified arguments</a:t>
              </a:r>
            </a:p>
          </p:txBody>
        </p:sp>
        <p:sp>
          <p:nvSpPr>
            <p:cNvPr id="72719" name="Line 9"/>
            <p:cNvSpPr>
              <a:spLocks noChangeShapeType="1"/>
            </p:cNvSpPr>
            <p:nvPr/>
          </p:nvSpPr>
          <p:spPr bwMode="auto">
            <a:xfrm flipH="1" flipV="1">
              <a:off x="2574" y="2590"/>
              <a:ext cx="585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571500" y="500063"/>
            <a:ext cx="6264275" cy="6477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Sample code – Date.java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098B-D27B-49B8-8E7B-E39BC6989941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C782-FBBA-4676-B627-F0CDF6183426}" type="slidenum">
              <a:rPr lang="en-US" altLang="zh-CN" smtClean="0">
                <a:ea typeface="宋体" charset="-122"/>
              </a:rPr>
              <a:pPr/>
              <a:t>69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020763"/>
          <a:ext cx="8229600" cy="56235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42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1;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maintain object in consistent state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method checkMonth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utility method to confirm proper day value based on month and year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checkDay(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testDay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daysPerMonth[]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{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28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check if day in range for month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testDay &gt;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testDay &lt;= daysPerMonth[ month 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testDay;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check for leap year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month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testDay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( year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400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||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  ( year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year % 100 !=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)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testDay;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System.out.println(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"Invalid day ("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testDay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") set to 1."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maintain object in consistent state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method checkDay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return a String of the form month/day/year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toDateString()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month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"/"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day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"/"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year;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Date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Each object has its own memory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Each object has its own memory made up of other objects.</a:t>
            </a:r>
          </a:p>
          <a:p>
            <a:pPr eaLnBrk="1" hangingPunct="1"/>
            <a:r>
              <a:rPr lang="en-US" altLang="zh-CN" smtClean="0"/>
              <a:t>Put another way, you create a new kind of object by making a package containing existing objects.</a:t>
            </a:r>
          </a:p>
          <a:p>
            <a:pPr eaLnBrk="1" hangingPunct="1"/>
            <a:r>
              <a:rPr lang="en-US" altLang="zh-CN" smtClean="0"/>
              <a:t>Thus, you can build complexity into a program while hiding it behind the simplicity of objects.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4930-54FB-459B-BDA2-3EABDF6EDBB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1D47-E000-4277-AFE3-D1C5D47BE9C4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Employee.java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C14F-AE6E-43DB-8D40-82EB8309F88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29AA-B4A5-4C86-8268-FFB7E73CE6DE}" type="slidenum">
              <a:rPr lang="en-US" altLang="zh-CN" smtClean="0">
                <a:ea typeface="宋体" charset="-122"/>
              </a:rPr>
              <a:pPr/>
              <a:t>70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Employee.java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Employee class declaration.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Employee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firstName;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lastName;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Date birthDate;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Date hireDate;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9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constructor to initialize name, birth date and hire date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Employee( String first, String last, Date dateOfBirth,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Date dateOfHire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firstName = first;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lastName = last;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birthDate = dateOfBirth;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hireDate = dateOfHire;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convert Employee to String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toEmployeeString()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lastName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",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firstName +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 Hired: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hireDate.toDateString() +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 Birthday: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birthDate.toDateString();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Employee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43188" y="1997075"/>
            <a:ext cx="4595812" cy="646113"/>
            <a:chOff x="1761" y="1125"/>
            <a:chExt cx="2895" cy="407"/>
          </a:xfrm>
        </p:grpSpPr>
        <p:sp>
          <p:nvSpPr>
            <p:cNvPr id="74765" name="Text Box 5"/>
            <p:cNvSpPr txBox="1">
              <a:spLocks noChangeArrowheads="1"/>
            </p:cNvSpPr>
            <p:nvPr/>
          </p:nvSpPr>
          <p:spPr bwMode="auto">
            <a:xfrm>
              <a:off x="2616" y="1125"/>
              <a:ext cx="204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Employee is composed of two references to </a:t>
              </a:r>
              <a:r>
                <a:rPr lang="en-US" altLang="zh-CN">
                  <a:latin typeface="Lucida Console" pitchFamily="49" charset="0"/>
                </a:rPr>
                <a:t>Date</a:t>
              </a:r>
              <a:r>
                <a:rPr lang="en-US" altLang="zh-CN">
                  <a:latin typeface="Times New Roman" pitchFamily="18" charset="0"/>
                </a:rPr>
                <a:t> objects</a:t>
              </a:r>
            </a:p>
          </p:txBody>
        </p:sp>
        <p:sp>
          <p:nvSpPr>
            <p:cNvPr id="74766" name="Line 6"/>
            <p:cNvSpPr>
              <a:spLocks noChangeShapeType="1"/>
            </p:cNvSpPr>
            <p:nvPr/>
          </p:nvSpPr>
          <p:spPr bwMode="auto">
            <a:xfrm flipH="1">
              <a:off x="1809" y="1350"/>
              <a:ext cx="8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4767" name="Line 7"/>
            <p:cNvSpPr>
              <a:spLocks noChangeShapeType="1"/>
            </p:cNvSpPr>
            <p:nvPr/>
          </p:nvSpPr>
          <p:spPr bwMode="auto">
            <a:xfrm flipH="1">
              <a:off x="1761" y="1350"/>
              <a:ext cx="86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EmployeeTest.java</a:t>
            </a:r>
            <a:endParaRPr lang="zh-CN" altLang="en-US" smtClean="0"/>
          </a:p>
        </p:txBody>
      </p:sp>
      <p:sp>
        <p:nvSpPr>
          <p:cNvPr id="75779" name="内容占位符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57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063" y="5143500"/>
            <a:ext cx="8164512" cy="1173163"/>
          </a:xfrm>
          <a:solidFill>
            <a:schemeClr val="hlink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1200" smtClean="0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Date object constructor for date 7/24/1949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Date object constructor for date 3/12/1988</a:t>
            </a:r>
            <a:r>
              <a:rPr lang="en-US" altLang="zh-CN" sz="1200" smtClean="0">
                <a:solidFill>
                  <a:srgbClr val="000000"/>
                </a:solidFill>
                <a:latin typeface="Courier" pitchFamily="49" charset="0"/>
              </a:rPr>
              <a:t> </a:t>
            </a:r>
          </a:p>
          <a:p>
            <a:endParaRPr lang="en-US" altLang="zh-CN" sz="1200" smtClean="0">
              <a:latin typeface="Lucida Console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4FE2A8-FDF7-4223-B025-09A8A5C625CD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3992EAF-6375-44D5-9B11-1DDF3C0FDAC3}" type="datetime3">
              <a:rPr lang="en-US" altLang="zh-CN"/>
              <a:pPr/>
              <a:t>25 February 2015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371475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714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EmployeeTest.java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Demonstrating an object with a member object.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EmployeeTest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Date birth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Date(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1949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Date hire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Date(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1988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Employee employee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Employee(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"Bob"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"Jones"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birth, hire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employee.toEmployeeString(),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"Testing Class Employee"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EmployeeTest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757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5143500"/>
            <a:ext cx="3386137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Garbage Collection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/>
              <a:t>Garbage collection</a:t>
            </a:r>
          </a:p>
          <a:p>
            <a:pPr lvl="1">
              <a:defRPr/>
            </a:pPr>
            <a:r>
              <a:rPr lang="en-US" altLang="zh-CN" dirty="0" smtClean="0"/>
              <a:t>Returns memory to system</a:t>
            </a:r>
          </a:p>
          <a:p>
            <a:pPr lvl="1">
              <a:defRPr/>
            </a:pPr>
            <a:r>
              <a:rPr lang="en-US" altLang="zh-CN" dirty="0" smtClean="0"/>
              <a:t>Java performs this automatically</a:t>
            </a:r>
          </a:p>
          <a:p>
            <a:pPr lvl="2">
              <a:defRPr/>
            </a:pPr>
            <a:r>
              <a:rPr lang="en-US" altLang="zh-CN" dirty="0" smtClean="0"/>
              <a:t>object marked for garbage collection if no references to object</a:t>
            </a:r>
          </a:p>
          <a:p>
            <a:pPr>
              <a:defRPr/>
            </a:pPr>
            <a:r>
              <a:rPr lang="en-US" altLang="zh-CN" dirty="0" err="1" smtClean="0"/>
              <a:t>Finalizer</a:t>
            </a:r>
            <a:r>
              <a:rPr lang="en-US" altLang="zh-CN" dirty="0" smtClean="0"/>
              <a:t> method</a:t>
            </a:r>
          </a:p>
          <a:p>
            <a:pPr lvl="1">
              <a:defRPr/>
            </a:pPr>
            <a:r>
              <a:rPr lang="en-US" altLang="zh-CN" dirty="0" smtClean="0"/>
              <a:t>Returns resources to system</a:t>
            </a:r>
          </a:p>
          <a:p>
            <a:pPr lvl="1">
              <a:defRPr/>
            </a:pPr>
            <a:r>
              <a:rPr lang="en-US" altLang="zh-CN" dirty="0" smtClean="0"/>
              <a:t>Java provides method </a:t>
            </a:r>
            <a:r>
              <a:rPr lang="en-US" altLang="zh-CN" dirty="0" smtClean="0">
                <a:latin typeface="Lucida Console" pitchFamily="49" charset="0"/>
              </a:rPr>
              <a:t>finalize</a:t>
            </a:r>
          </a:p>
          <a:p>
            <a:pPr lvl="2">
              <a:defRPr/>
            </a:pPr>
            <a:r>
              <a:rPr lang="en-US" altLang="zh-CN" dirty="0" smtClean="0"/>
              <a:t>Defined in </a:t>
            </a:r>
            <a:r>
              <a:rPr lang="en-US" altLang="zh-CN" dirty="0" err="1" smtClean="0">
                <a:latin typeface="Lucida Console" pitchFamily="49" charset="0"/>
              </a:rPr>
              <a:t>java.lang.Object</a:t>
            </a:r>
            <a:endParaRPr lang="en-US" altLang="zh-CN" dirty="0" smtClean="0">
              <a:latin typeface="Lucida Console" pitchFamily="49" charset="0"/>
            </a:endParaRPr>
          </a:p>
          <a:p>
            <a:pPr lvl="2">
              <a:defRPr/>
            </a:pPr>
            <a:r>
              <a:rPr lang="en-US" altLang="zh-CN" dirty="0" smtClean="0"/>
              <a:t>Receives no parameters</a:t>
            </a:r>
          </a:p>
          <a:p>
            <a:pPr lvl="2">
              <a:defRPr/>
            </a:pPr>
            <a:r>
              <a:rPr lang="en-US" altLang="zh-CN" dirty="0" smtClean="0"/>
              <a:t>Returns </a:t>
            </a:r>
            <a:r>
              <a:rPr lang="en-US" altLang="zh-CN" dirty="0" smtClean="0">
                <a:latin typeface="Lucida Console" pitchFamily="49" charset="0"/>
              </a:rPr>
              <a:t>void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3A35-539A-4C69-8957-E4A37959872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28E-F217-4447-BCB2-70B2681302F8}" type="slidenum">
              <a:rPr lang="en-US" altLang="zh-CN" smtClean="0">
                <a:ea typeface="宋体" charset="-122"/>
              </a:rPr>
              <a:pPr/>
              <a:t>72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Static Class Members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latin typeface="Lucida Console" pitchFamily="49" charset="0"/>
              </a:rPr>
              <a:t>static</a:t>
            </a:r>
            <a:r>
              <a:rPr lang="en-US" altLang="zh-CN" smtClean="0"/>
              <a:t> keyword</a:t>
            </a:r>
          </a:p>
          <a:p>
            <a:pPr lvl="1"/>
            <a:r>
              <a:rPr lang="en-US" altLang="zh-CN" smtClean="0">
                <a:latin typeface="Lucida Console" pitchFamily="49" charset="0"/>
              </a:rPr>
              <a:t>static</a:t>
            </a:r>
            <a:r>
              <a:rPr lang="en-US" altLang="zh-CN" smtClean="0"/>
              <a:t> class variable</a:t>
            </a:r>
          </a:p>
          <a:p>
            <a:pPr lvl="2"/>
            <a:r>
              <a:rPr lang="en-US" altLang="zh-CN" smtClean="0"/>
              <a:t>Class-wide information</a:t>
            </a:r>
          </a:p>
          <a:p>
            <a:pPr lvl="3"/>
            <a:r>
              <a:rPr lang="en-US" altLang="zh-CN" smtClean="0"/>
              <a:t>All class objects share same data</a:t>
            </a:r>
          </a:p>
          <a:p>
            <a:r>
              <a:rPr lang="en-US" altLang="zh-CN" smtClean="0"/>
              <a:t>Access to a class’s </a:t>
            </a:r>
            <a:r>
              <a:rPr lang="en-US" altLang="zh-CN" sz="2800" smtClean="0">
                <a:latin typeface="Lucida Console" pitchFamily="49" charset="0"/>
              </a:rPr>
              <a:t>public</a:t>
            </a:r>
            <a:r>
              <a:rPr lang="en-US" altLang="zh-CN" sz="2800" smtClean="0"/>
              <a:t> </a:t>
            </a:r>
            <a:r>
              <a:rPr lang="en-US" altLang="zh-CN" sz="2800" smtClean="0">
                <a:latin typeface="Lucida Console" pitchFamily="49" charset="0"/>
              </a:rPr>
              <a:t>static</a:t>
            </a:r>
            <a:r>
              <a:rPr lang="en-US" altLang="zh-CN" sz="2800" smtClean="0"/>
              <a:t> </a:t>
            </a:r>
            <a:r>
              <a:rPr lang="en-US" altLang="zh-CN" smtClean="0"/>
              <a:t>members</a:t>
            </a:r>
          </a:p>
          <a:p>
            <a:pPr lvl="1"/>
            <a:r>
              <a:rPr lang="en-US" altLang="zh-CN" smtClean="0"/>
              <a:t>Qualify the member name with the class name and a dot (.)</a:t>
            </a:r>
          </a:p>
          <a:p>
            <a:pPr lvl="2"/>
            <a:r>
              <a:rPr lang="en-US" altLang="zh-CN" smtClean="0"/>
              <a:t>e.g., Math.random()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92D-7F4B-40CA-8BAD-BAF9C02C2CAB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F7DE-A2DB-4F9A-BCD5-3CD12851BD5C}" type="slidenum">
              <a:rPr lang="en-US" altLang="zh-CN" smtClean="0">
                <a:ea typeface="宋体" charset="-122"/>
              </a:rPr>
              <a:pPr/>
              <a:t>73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Employee.java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4737-693A-4E36-89C2-0A9F648B8E4D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E77-0A97-4A44-A3EC-69803AAF46F9}" type="slidenum">
              <a:rPr lang="en-US" altLang="zh-CN" smtClean="0">
                <a:ea typeface="宋体" charset="-122"/>
              </a:rPr>
              <a:pPr/>
              <a:t>74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Employee.java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Employee class declaration.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Employee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firstName;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lastName;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static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count = 0;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number of objects in memory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initialize employee, add 1 to static count and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output String indicating that constructor was called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Employee( String first, String last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firstName = first;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lastName = last;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++count;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increment static count of employees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System.out.println(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"Employee constructor: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firstName +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lastName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subtract 1 from static count when garbage collector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calls finalize to clean up object and output String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indicating that finalize was called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protected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finalize()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--count;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decrement static count of employees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System.out.println(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"Employee finalizer: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firstName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lastName +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"; count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count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29    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6250" y="1571625"/>
            <a:ext cx="3962400" cy="762000"/>
            <a:chOff x="1920" y="336"/>
            <a:chExt cx="2496" cy="480"/>
          </a:xfrm>
        </p:grpSpPr>
        <p:sp>
          <p:nvSpPr>
            <p:cNvPr id="78864" name="Text Box 5"/>
            <p:cNvSpPr txBox="1">
              <a:spLocks noChangeArrowheads="1"/>
            </p:cNvSpPr>
            <p:nvPr/>
          </p:nvSpPr>
          <p:spPr bwMode="auto">
            <a:xfrm>
              <a:off x="2544" y="336"/>
              <a:ext cx="187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Employee</a:t>
              </a:r>
              <a:r>
                <a:rPr lang="en-US" altLang="zh-CN">
                  <a:latin typeface="Times New Roman" pitchFamily="18" charset="0"/>
                </a:rPr>
                <a:t> objects share one instance of </a:t>
              </a:r>
              <a:r>
                <a:rPr lang="en-US" altLang="zh-CN">
                  <a:latin typeface="Lucida Console" pitchFamily="49" charset="0"/>
                </a:rPr>
                <a:t>count</a:t>
              </a:r>
            </a:p>
          </p:txBody>
        </p:sp>
        <p:sp>
          <p:nvSpPr>
            <p:cNvPr id="78865" name="Line 6"/>
            <p:cNvSpPr>
              <a:spLocks noChangeShapeType="1"/>
            </p:cNvSpPr>
            <p:nvPr/>
          </p:nvSpPr>
          <p:spPr bwMode="auto">
            <a:xfrm flipH="1">
              <a:off x="1920" y="57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00463" y="4138613"/>
            <a:ext cx="4343400" cy="1143000"/>
            <a:chOff x="1920" y="2016"/>
            <a:chExt cx="2736" cy="720"/>
          </a:xfrm>
        </p:grpSpPr>
        <p:sp>
          <p:nvSpPr>
            <p:cNvPr id="78862" name="Text Box 8"/>
            <p:cNvSpPr txBox="1">
              <a:spLocks noChangeArrowheads="1"/>
            </p:cNvSpPr>
            <p:nvPr/>
          </p:nvSpPr>
          <p:spPr bwMode="auto">
            <a:xfrm>
              <a:off x="2784" y="2016"/>
              <a:ext cx="187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Called when </a:t>
              </a:r>
              <a:r>
                <a:rPr lang="en-US" altLang="zh-CN">
                  <a:latin typeface="Lucida Console" pitchFamily="49" charset="0"/>
                </a:rPr>
                <a:t>Employee</a:t>
              </a:r>
              <a:r>
                <a:rPr lang="en-US" altLang="zh-CN">
                  <a:latin typeface="Times New Roman" pitchFamily="18" charset="0"/>
                </a:rPr>
                <a:t> is marked for garbage collection</a:t>
              </a:r>
              <a:endParaRPr lang="en-US" altLang="zh-CN">
                <a:latin typeface="Lucida Console" pitchFamily="49" charset="0"/>
              </a:endParaRPr>
            </a:p>
          </p:txBody>
        </p:sp>
        <p:sp>
          <p:nvSpPr>
            <p:cNvPr id="78863" name="Line 9"/>
            <p:cNvSpPr>
              <a:spLocks noChangeShapeType="1"/>
            </p:cNvSpPr>
            <p:nvPr/>
          </p:nvSpPr>
          <p:spPr bwMode="auto">
            <a:xfrm flipH="1">
              <a:off x="1920" y="220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Employee.java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3B8D-84F0-4864-8138-569C7203641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3D4B-2216-4A18-B755-77B6322EAE9B}" type="slidenum">
              <a:rPr lang="en-US" altLang="zh-CN" smtClean="0">
                <a:ea typeface="宋体" charset="-122"/>
              </a:rPr>
              <a:pPr/>
              <a:t>75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get first 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getFirstName()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firstName;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get last name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getLastName()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lastName;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static method to get static count value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static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getCount()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count;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Employee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28938" y="3214688"/>
            <a:ext cx="3719512" cy="990600"/>
            <a:chOff x="2112" y="384"/>
            <a:chExt cx="2343" cy="624"/>
          </a:xfrm>
        </p:grpSpPr>
        <p:sp>
          <p:nvSpPr>
            <p:cNvPr id="79885" name="Text Box 5"/>
            <p:cNvSpPr txBox="1">
              <a:spLocks noChangeArrowheads="1"/>
            </p:cNvSpPr>
            <p:nvPr/>
          </p:nvSpPr>
          <p:spPr bwMode="auto">
            <a:xfrm>
              <a:off x="2448" y="384"/>
              <a:ext cx="2007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static</a:t>
              </a:r>
              <a:r>
                <a:rPr lang="en-US" altLang="zh-CN">
                  <a:latin typeface="Times New Roman" pitchFamily="18" charset="0"/>
                </a:rPr>
                <a:t> method accesses </a:t>
              </a:r>
              <a:r>
                <a:rPr lang="en-US" altLang="zh-CN">
                  <a:latin typeface="Lucida Console" pitchFamily="49" charset="0"/>
                </a:rPr>
                <a:t>static</a:t>
              </a:r>
              <a:r>
                <a:rPr lang="en-US" altLang="zh-CN">
                  <a:latin typeface="Times New Roman" pitchFamily="18" charset="0"/>
                </a:rPr>
                <a:t> variable </a:t>
              </a:r>
              <a:r>
                <a:rPr lang="en-US" altLang="zh-CN">
                  <a:latin typeface="Lucida Console" pitchFamily="49" charset="0"/>
                </a:rPr>
                <a:t>count</a:t>
              </a:r>
            </a:p>
          </p:txBody>
        </p:sp>
        <p:sp>
          <p:nvSpPr>
            <p:cNvPr id="79886" name="Line 6"/>
            <p:cNvSpPr>
              <a:spLocks noChangeShapeType="1"/>
            </p:cNvSpPr>
            <p:nvPr/>
          </p:nvSpPr>
          <p:spPr bwMode="auto">
            <a:xfrm flipH="1">
              <a:off x="2112" y="792"/>
              <a:ext cx="813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Sample code – EmployeeTest.java</a:t>
            </a:r>
            <a:endParaRPr lang="zh-CN" altLang="en-US" sz="32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F3F3-21E9-48DC-8701-FCBF9F3FAA1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4F47-6860-4333-A413-1F75EDB4C30F}" type="slidenum">
              <a:rPr lang="en-US" altLang="zh-CN" smtClean="0">
                <a:ea typeface="宋体" charset="-122"/>
              </a:rPr>
              <a:pPr/>
              <a:t>76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0165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EmployeeTest.java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Test Employee class with static class variable,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static class method, and dynamic memory.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EmployeeTest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prove that count is 0 before creating Employees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"Employees before instantiation: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Employee.getCount();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create two Employees; count should be 2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Employee e1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Employee(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"Susan"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"Baker"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Employee e2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Employee(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"Bob"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"Jones"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prove that count is 2 after creating two Employees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"\n\nEmployees after instantiation: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"\nvia e1.getCount():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e1.getCount()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"\nvia e2.getCount():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e2.getCount()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"\nvia Employee.getCount():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Employee.getCount();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get names of Employees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"\n\nEmployee 1: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e1.getFirstName()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e1.getLastName()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"\nEmployee 2: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e2.getFirstName()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e2.getLastName();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71938" y="3143250"/>
            <a:ext cx="4357687" cy="1676400"/>
            <a:chOff x="2016" y="528"/>
            <a:chExt cx="2745" cy="1056"/>
          </a:xfrm>
        </p:grpSpPr>
        <p:sp>
          <p:nvSpPr>
            <p:cNvPr id="80909" name="Text Box 5"/>
            <p:cNvSpPr txBox="1">
              <a:spLocks noChangeArrowheads="1"/>
            </p:cNvSpPr>
            <p:nvPr/>
          </p:nvSpPr>
          <p:spPr bwMode="auto">
            <a:xfrm>
              <a:off x="2061" y="528"/>
              <a:ext cx="270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EmployeeTest</a:t>
              </a:r>
              <a:r>
                <a:rPr lang="en-US" altLang="zh-CN">
                  <a:latin typeface="Times New Roman" pitchFamily="18" charset="0"/>
                </a:rPr>
                <a:t> can invoke </a:t>
              </a:r>
              <a:r>
                <a:rPr lang="en-US" altLang="zh-CN">
                  <a:latin typeface="Lucida Console" pitchFamily="49" charset="0"/>
                </a:rPr>
                <a:t>Employee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static</a:t>
              </a:r>
              <a:r>
                <a:rPr lang="en-US" altLang="zh-CN">
                  <a:latin typeface="Times New Roman" pitchFamily="18" charset="0"/>
                </a:rPr>
                <a:t> method, even though </a:t>
              </a:r>
              <a:r>
                <a:rPr lang="en-US" altLang="zh-CN">
                  <a:latin typeface="Lucida Console" pitchFamily="49" charset="0"/>
                </a:rPr>
                <a:t>Employee</a:t>
              </a:r>
              <a:r>
                <a:rPr lang="en-US" altLang="zh-CN">
                  <a:latin typeface="Times New Roman" pitchFamily="18" charset="0"/>
                </a:rPr>
                <a:t> has not been instantiated</a:t>
              </a:r>
            </a:p>
          </p:txBody>
        </p:sp>
        <p:sp>
          <p:nvSpPr>
            <p:cNvPr id="80910" name="Line 6"/>
            <p:cNvSpPr>
              <a:spLocks noChangeShapeType="1"/>
            </p:cNvSpPr>
            <p:nvPr/>
          </p:nvSpPr>
          <p:spPr bwMode="auto">
            <a:xfrm flipH="1">
              <a:off x="2016" y="1113"/>
              <a:ext cx="1170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EmployeeTest.java</a:t>
            </a:r>
            <a:endParaRPr lang="zh-CN" altLang="en-US" smtClean="0"/>
          </a:p>
        </p:txBody>
      </p:sp>
      <p:sp>
        <p:nvSpPr>
          <p:cNvPr id="81923" name="内容占位符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19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063" y="5143500"/>
            <a:ext cx="8164512" cy="1173163"/>
          </a:xfrm>
          <a:solidFill>
            <a:schemeClr val="hlink"/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endParaRPr lang="en-US" altLang="zh-CN" sz="1200" smtClean="0">
              <a:solidFill>
                <a:srgbClr val="000000"/>
              </a:solidFill>
              <a:latin typeface="Lucida Console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Employee constructor: Susan Baker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Employee constructor: Bob Jones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Employee finalizer: Susan Baker; count = 1</a:t>
            </a:r>
          </a:p>
          <a:p>
            <a:pPr>
              <a:buFont typeface="Wingdings" pitchFamily="2" charset="2"/>
              <a:buNone/>
            </a:pPr>
            <a:r>
              <a:rPr lang="en-US" altLang="zh-CN" sz="1200" smtClean="0">
                <a:solidFill>
                  <a:srgbClr val="000000"/>
                </a:solidFill>
                <a:latin typeface="Lucida Console" pitchFamily="49" charset="0"/>
              </a:rPr>
              <a:t>Employee finalizer: Bob Jones; count = 0 </a:t>
            </a:r>
          </a:p>
          <a:p>
            <a:pPr>
              <a:buFont typeface="Wingdings" pitchFamily="2" charset="2"/>
              <a:buNone/>
            </a:pPr>
            <a:endParaRPr lang="en-US" altLang="zh-CN" sz="1200" smtClean="0">
              <a:solidFill>
                <a:srgbClr val="000000"/>
              </a:solidFill>
              <a:latin typeface="Lucida Console" pitchFamily="49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AFE433-864E-439C-A68E-F8B7B27AA531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6AF2A8-5094-494A-A887-E8A0C21FD8BB}" type="datetime3">
              <a:rPr lang="en-US" altLang="zh-CN"/>
              <a:pPr/>
              <a:t>25 February 2015</a:t>
            </a:fld>
            <a:endParaRPr lang="en-US" altLang="zh-CN"/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37795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714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decrement reference count for each Employee object; in this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example, there is only one reference to each Employee, so these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statements mark each Employee object for garbage collection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e1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e2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System.gc();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suggest call to garbage collector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Times New Roman" pitchFamily="18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show Employee count after calling garbage collector; count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displayed may be 0, 1 or 2 based on whether garbage collector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executes immediately and number of Employee objects collected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"\n\nEmployees after System.gc():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Employee.getCount();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"Static Members"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EmployeeTest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43375" y="1500188"/>
            <a:ext cx="4143375" cy="762000"/>
            <a:chOff x="1440" y="672"/>
            <a:chExt cx="2610" cy="480"/>
          </a:xfrm>
        </p:grpSpPr>
        <p:sp>
          <p:nvSpPr>
            <p:cNvPr id="81936" name="Text Box 10"/>
            <p:cNvSpPr txBox="1">
              <a:spLocks noChangeArrowheads="1"/>
            </p:cNvSpPr>
            <p:nvPr/>
          </p:nvSpPr>
          <p:spPr bwMode="auto">
            <a:xfrm>
              <a:off x="2064" y="672"/>
              <a:ext cx="1986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Calls Java’s automatic </a:t>
              </a:r>
            </a:p>
            <a:p>
              <a:r>
                <a:rPr lang="en-US" altLang="zh-CN">
                  <a:latin typeface="Times New Roman" pitchFamily="18" charset="0"/>
                </a:rPr>
                <a:t>garbage-collection  mechanism</a:t>
              </a:r>
            </a:p>
          </p:txBody>
        </p:sp>
        <p:sp>
          <p:nvSpPr>
            <p:cNvPr id="81937" name="Line 11"/>
            <p:cNvSpPr>
              <a:spLocks noChangeShapeType="1"/>
            </p:cNvSpPr>
            <p:nvPr/>
          </p:nvSpPr>
          <p:spPr bwMode="auto">
            <a:xfrm flipH="1">
              <a:off x="1440" y="864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8193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0" y="3643313"/>
            <a:ext cx="261461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Final Instance Variables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>
                <a:latin typeface="Lucida Console" pitchFamily="49" charset="0"/>
              </a:rPr>
              <a:t>final</a:t>
            </a:r>
            <a:r>
              <a:rPr lang="en-US" altLang="zh-CN" smtClean="0"/>
              <a:t> keyword</a:t>
            </a:r>
          </a:p>
          <a:p>
            <a:pPr lvl="1"/>
            <a:r>
              <a:rPr lang="en-US" altLang="zh-CN" smtClean="0"/>
              <a:t>Indicates that variable is not modifiable</a:t>
            </a:r>
          </a:p>
          <a:p>
            <a:pPr lvl="2"/>
            <a:r>
              <a:rPr lang="en-US" altLang="zh-CN" smtClean="0"/>
              <a:t>Any attempt to modify </a:t>
            </a:r>
            <a:r>
              <a:rPr lang="en-US" altLang="zh-CN" smtClean="0">
                <a:latin typeface="Lucida Console" pitchFamily="49" charset="0"/>
              </a:rPr>
              <a:t>final</a:t>
            </a:r>
            <a:r>
              <a:rPr lang="en-US" altLang="zh-CN" smtClean="0"/>
              <a:t> variable results in error</a:t>
            </a:r>
          </a:p>
          <a:p>
            <a:pPr lvl="1">
              <a:buFontTx/>
              <a:buNone/>
            </a:pPr>
            <a:r>
              <a:rPr lang="en-US" altLang="zh-CN" smtClean="0">
                <a:solidFill>
                  <a:schemeClr val="hlink"/>
                </a:solidFill>
                <a:latin typeface="Lucida Console" pitchFamily="49" charset="0"/>
              </a:rPr>
              <a:t>		  </a:t>
            </a:r>
            <a:r>
              <a:rPr lang="en-US" altLang="zh-CN" sz="2400" smtClean="0">
                <a:solidFill>
                  <a:schemeClr val="hlink"/>
                </a:solidFill>
                <a:latin typeface="Lucida Console" pitchFamily="49" charset="0"/>
              </a:rPr>
              <a:t>private final int</a:t>
            </a:r>
            <a:r>
              <a:rPr lang="en-US" altLang="zh-CN" sz="2400" smtClean="0">
                <a:latin typeface="Lucida Console" pitchFamily="49" charset="0"/>
              </a:rPr>
              <a:t> </a:t>
            </a:r>
            <a:r>
              <a:rPr lang="en-US" altLang="zh-CN" sz="2400" smtClean="0">
                <a:solidFill>
                  <a:schemeClr val="accent1"/>
                </a:solidFill>
                <a:latin typeface="Lucida Console" pitchFamily="49" charset="0"/>
              </a:rPr>
              <a:t>INCREMENT</a:t>
            </a:r>
            <a:r>
              <a:rPr lang="en-US" altLang="zh-CN" sz="2400" smtClean="0">
                <a:latin typeface="Lucida Console" pitchFamily="49" charset="0"/>
              </a:rPr>
              <a:t> = </a:t>
            </a:r>
            <a:r>
              <a:rPr lang="en-US" altLang="zh-CN" sz="2400" smtClean="0">
                <a:solidFill>
                  <a:schemeClr val="accent1"/>
                </a:solidFill>
                <a:latin typeface="Lucida Console" pitchFamily="49" charset="0"/>
              </a:rPr>
              <a:t>5</a:t>
            </a:r>
            <a:r>
              <a:rPr lang="en-US" altLang="zh-CN" sz="2400" smtClean="0">
                <a:latin typeface="Lucida Console" pitchFamily="49" charset="0"/>
              </a:rPr>
              <a:t>;</a:t>
            </a:r>
          </a:p>
          <a:p>
            <a:pPr lvl="2"/>
            <a:r>
              <a:rPr lang="en-US" altLang="zh-CN" smtClean="0"/>
              <a:t>Declares variable </a:t>
            </a:r>
            <a:r>
              <a:rPr lang="en-US" altLang="zh-CN" smtClean="0">
                <a:latin typeface="Lucida Console" pitchFamily="49" charset="0"/>
              </a:rPr>
              <a:t>INCREMENT</a:t>
            </a:r>
            <a:r>
              <a:rPr lang="en-US" altLang="zh-CN" smtClean="0"/>
              <a:t> as a </a:t>
            </a:r>
            <a:r>
              <a:rPr lang="en-US" altLang="zh-CN" i="1" smtClean="0"/>
              <a:t>constant</a:t>
            </a:r>
            <a:endParaRPr lang="en-US" altLang="zh-CN" i="1" smtClean="0">
              <a:latin typeface="Lucida Console" pitchFamily="49" charset="0"/>
            </a:endParaRPr>
          </a:p>
          <a:p>
            <a:pPr lvl="1"/>
            <a:r>
              <a:rPr lang="en-US" altLang="zh-CN" smtClean="0"/>
              <a:t>Enforces </a:t>
            </a:r>
            <a:r>
              <a:rPr lang="en-US" altLang="zh-CN" i="1" smtClean="0"/>
              <a:t>principle of least privilege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F3FF-6691-4FB5-8DC2-BCE396CAB3B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E2A37-63D6-4C46-BCF7-7D60553015C9}" type="slidenum">
              <a:rPr lang="en-US" altLang="zh-CN" smtClean="0">
                <a:ea typeface="宋体" charset="-122"/>
              </a:rPr>
              <a:pPr/>
              <a:t>78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Sample code – IncrementTest.java</a:t>
            </a:r>
            <a:endParaRPr lang="zh-CN" altLang="en-US" sz="32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DB3-B26B-4720-B80E-1E5B2D0100C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1668-600D-4CB6-BB00-6EE8438DECAA}" type="slidenum">
              <a:rPr lang="en-US" altLang="zh-CN" smtClean="0">
                <a:ea typeface="宋体" charset="-122"/>
              </a:rPr>
              <a:pPr/>
              <a:t>79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57200" y="1285875"/>
          <a:ext cx="8229600" cy="52882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5016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IncrementTest.java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Initializing a final variable.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java.awt.*;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java.awt.event.*;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javax.swing.*;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IncrementTest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JApplet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implements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ActionListener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Increment incrementObject;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JButton button;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up GUI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init()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incrementObject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Increment(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 container = getContentPane();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button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JButton(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"Click to increment"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button.addActionListener(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this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container.add( button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add INCREMENT to total when user clicks button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actionPerformed( ActionEvent actionEvent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incrementObject.increment();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showStatus( incrementObject.toIncrementString()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IncrementTest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Courier New" pitchFamily="49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Every object has a type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the parlance, each object is an </a:t>
            </a:r>
            <a:r>
              <a:rPr lang="en-US" altLang="zh-CN" i="1" smtClean="0"/>
              <a:t>instance</a:t>
            </a:r>
            <a:r>
              <a:rPr lang="en-US" altLang="zh-CN" smtClean="0"/>
              <a:t> of a </a:t>
            </a:r>
            <a:r>
              <a:rPr lang="en-US" altLang="zh-CN" i="1" smtClean="0"/>
              <a:t>class</a:t>
            </a:r>
            <a:r>
              <a:rPr lang="en-US" altLang="zh-CN" smtClean="0"/>
              <a:t>, in which “class” is synonymous with “type.”</a:t>
            </a:r>
          </a:p>
          <a:p>
            <a:pPr eaLnBrk="1" hangingPunct="1"/>
            <a:r>
              <a:rPr lang="en-US" altLang="zh-CN" smtClean="0"/>
              <a:t>The most important distinguishing characteristic of a class is “What messages can you send to it?”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FA56-6C29-4F89-A861-8DCAE98C6623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0E54-F4BC-4020-8ECF-E7BD0F279F3D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/>
              <a:t>Sample code – IncrementTest.java</a:t>
            </a:r>
            <a:endParaRPr lang="zh-CN" altLang="en-US" sz="32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B619-2527-4F1E-B5BC-CBFA3460F2E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202D-A5DE-416E-93DB-5C4E49AC7C37}" type="slidenum">
              <a:rPr lang="en-US" altLang="zh-CN" smtClean="0">
                <a:ea typeface="宋体" charset="-122"/>
              </a:rPr>
              <a:pPr/>
              <a:t>80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625" y="1357313"/>
          <a:ext cx="8229600" cy="45005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0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class containing constant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Increment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number of increments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total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total of all increments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final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INCREMENT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constant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initialize constant INCREMENT                              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Increment(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incrementValue )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INCREMENT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= incrementValue;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intialize constant variable (once)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                         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add INCREMENT to total and add 1 to count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increment()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total += INCREMENT;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++count;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return String representation of an Increment object's data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toIncrementString()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"After increment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count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 total =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total;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Increment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57625" y="1857375"/>
            <a:ext cx="4144963" cy="590550"/>
            <a:chOff x="2112" y="432"/>
            <a:chExt cx="2611" cy="372"/>
          </a:xfrm>
        </p:grpSpPr>
        <p:sp>
          <p:nvSpPr>
            <p:cNvPr id="85008" name="Text Box 7"/>
            <p:cNvSpPr txBox="1">
              <a:spLocks noChangeArrowheads="1"/>
            </p:cNvSpPr>
            <p:nvPr/>
          </p:nvSpPr>
          <p:spPr bwMode="auto">
            <a:xfrm>
              <a:off x="3120" y="432"/>
              <a:ext cx="1603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final</a:t>
              </a:r>
              <a:r>
                <a:rPr lang="en-US" altLang="zh-CN">
                  <a:latin typeface="Times New Roman" pitchFamily="18" charset="0"/>
                </a:rPr>
                <a:t> keyword declares </a:t>
              </a:r>
              <a:r>
                <a:rPr lang="en-US" altLang="zh-CN">
                  <a:latin typeface="Lucida Console" pitchFamily="49" charset="0"/>
                </a:rPr>
                <a:t>INCREMENT</a:t>
              </a:r>
              <a:r>
                <a:rPr lang="en-US" altLang="zh-CN">
                  <a:latin typeface="Times New Roman" pitchFamily="18" charset="0"/>
                </a:rPr>
                <a:t> as constant </a:t>
              </a:r>
            </a:p>
          </p:txBody>
        </p:sp>
        <p:sp>
          <p:nvSpPr>
            <p:cNvPr id="85009" name="Line 8"/>
            <p:cNvSpPr>
              <a:spLocks noChangeShapeType="1"/>
            </p:cNvSpPr>
            <p:nvPr/>
          </p:nvSpPr>
          <p:spPr bwMode="auto">
            <a:xfrm flipH="1">
              <a:off x="2112" y="6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86250" y="3214688"/>
            <a:ext cx="3357563" cy="1566862"/>
            <a:chOff x="2016" y="1248"/>
            <a:chExt cx="2115" cy="735"/>
          </a:xfrm>
        </p:grpSpPr>
        <p:sp>
          <p:nvSpPr>
            <p:cNvPr id="85006" name="Text Box 10"/>
            <p:cNvSpPr txBox="1">
              <a:spLocks noChangeArrowheads="1"/>
            </p:cNvSpPr>
            <p:nvPr/>
          </p:nvSpPr>
          <p:spPr bwMode="auto">
            <a:xfrm>
              <a:off x="2016" y="1680"/>
              <a:ext cx="2115" cy="30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final</a:t>
              </a:r>
              <a:r>
                <a:rPr lang="en-US" altLang="zh-CN">
                  <a:latin typeface="Times New Roman" pitchFamily="18" charset="0"/>
                </a:rPr>
                <a:t> variable </a:t>
              </a:r>
              <a:r>
                <a:rPr lang="en-US" altLang="zh-CN">
                  <a:latin typeface="Lucida Console" pitchFamily="49" charset="0"/>
                </a:rPr>
                <a:t>INCREMENT</a:t>
              </a:r>
              <a:r>
                <a:rPr lang="en-US" altLang="zh-CN">
                  <a:latin typeface="Times New Roman" pitchFamily="18" charset="0"/>
                </a:rPr>
                <a:t> must be initialized before using it</a:t>
              </a:r>
            </a:p>
          </p:txBody>
        </p:sp>
        <p:sp>
          <p:nvSpPr>
            <p:cNvPr id="85007" name="Line 11"/>
            <p:cNvSpPr>
              <a:spLocks noChangeShapeType="1"/>
            </p:cNvSpPr>
            <p:nvPr/>
          </p:nvSpPr>
          <p:spPr bwMode="auto">
            <a:xfrm flipH="1" flipV="1">
              <a:off x="2112" y="124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276066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352800"/>
            <a:ext cx="276066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4572000"/>
            <a:ext cx="276066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28600" y="609600"/>
            <a:ext cx="6858000" cy="12842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Times New Roman" pitchFamily="18" charset="0"/>
              </a:rPr>
              <a:t> </a:t>
            </a:r>
            <a:endParaRPr lang="en-US" altLang="zh-CN" sz="120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Lucida Console" pitchFamily="49" charset="0"/>
              </a:rPr>
              <a:t>IncrementTest.java:40: variable INCREMENT might not have been initialized</a:t>
            </a:r>
          </a:p>
          <a:p>
            <a:r>
              <a:rPr lang="en-US" altLang="zh-CN" sz="1100">
                <a:solidFill>
                  <a:srgbClr val="000000"/>
                </a:solidFill>
                <a:latin typeface="Lucida Console" pitchFamily="49" charset="0"/>
              </a:rPr>
              <a:t>  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Lucida Console" pitchFamily="49" charset="0"/>
              </a:rPr>
              <a:t>   ^</a:t>
            </a:r>
          </a:p>
          <a:p>
            <a:r>
              <a:rPr lang="en-US" altLang="zh-CN" sz="1100">
                <a:solidFill>
                  <a:srgbClr val="000000"/>
                </a:solidFill>
                <a:latin typeface="Lucida Console" pitchFamily="49" charset="0"/>
              </a:rPr>
              <a:t>1 error</a:t>
            </a:r>
            <a:endParaRPr lang="en-US" altLang="zh-CN" sz="1100">
              <a:latin typeface="Lucida Console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A3D1-9F22-4F2D-BE2B-8D08241BC0C0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70F2-87C1-45D8-9F1E-6359A38EF670}" type="slidenum">
              <a:rPr lang="en-US" altLang="zh-CN"/>
              <a:pPr/>
              <a:t>81</a:t>
            </a:fld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Creating Packages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 can </a:t>
            </a:r>
            <a:r>
              <a:rPr lang="en-US" altLang="zh-CN" smtClean="0">
                <a:latin typeface="Lucida Console" pitchFamily="49" charset="0"/>
              </a:rPr>
              <a:t>import</a:t>
            </a:r>
            <a:r>
              <a:rPr lang="en-US" altLang="zh-CN" smtClean="0"/>
              <a:t> </a:t>
            </a:r>
            <a:r>
              <a:rPr lang="en-US" altLang="zh-CN" i="1" smtClean="0"/>
              <a:t>packages</a:t>
            </a:r>
            <a:r>
              <a:rPr lang="en-US" altLang="zh-CN" smtClean="0"/>
              <a:t> into programs</a:t>
            </a:r>
          </a:p>
          <a:p>
            <a:pPr lvl="1"/>
            <a:r>
              <a:rPr lang="en-US" altLang="zh-CN" smtClean="0"/>
              <a:t>Group of related classes and interfaces</a:t>
            </a:r>
          </a:p>
          <a:p>
            <a:pPr lvl="1"/>
            <a:r>
              <a:rPr lang="en-US" altLang="zh-CN" smtClean="0"/>
              <a:t>Help manage complexity of application components</a:t>
            </a:r>
          </a:p>
          <a:p>
            <a:pPr lvl="1"/>
            <a:r>
              <a:rPr lang="en-US" altLang="zh-CN" smtClean="0"/>
              <a:t>Facilitate software reuse</a:t>
            </a:r>
          </a:p>
          <a:p>
            <a:pPr lvl="1"/>
            <a:r>
              <a:rPr lang="en-US" altLang="zh-CN" smtClean="0"/>
              <a:t>Provide convention for unique class names</a:t>
            </a:r>
          </a:p>
          <a:p>
            <a:pPr lvl="2"/>
            <a:r>
              <a:rPr lang="en-US" altLang="zh-CN" smtClean="0"/>
              <a:t>Popular package-naming convention</a:t>
            </a:r>
          </a:p>
          <a:p>
            <a:pPr lvl="3"/>
            <a:r>
              <a:rPr lang="en-US" altLang="zh-CN" smtClean="0"/>
              <a:t>Reverse Internet domain name</a:t>
            </a:r>
          </a:p>
          <a:p>
            <a:pPr lvl="4"/>
            <a:r>
              <a:rPr lang="en-US" altLang="zh-CN" smtClean="0"/>
              <a:t>e.g., </a:t>
            </a:r>
            <a:r>
              <a:rPr lang="en-US" altLang="zh-CN" smtClean="0">
                <a:latin typeface="Lucida Console" pitchFamily="49" charset="0"/>
              </a:rPr>
              <a:t>com.deitel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8D13-110C-492C-9AA2-41EBCE68666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2FF1-5A72-4CD2-805F-69659428BE05}" type="slidenum">
              <a:rPr lang="en-US" altLang="zh-CN" smtClean="0">
                <a:ea typeface="宋体" charset="-122"/>
              </a:rPr>
              <a:pPr/>
              <a:t>82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Time1.java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5769-C9B2-4544-93B4-FBF98820948C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13C2-98E2-4804-B960-90132B49765A}" type="slidenum">
              <a:rPr lang="en-US" altLang="zh-CN" smtClean="0">
                <a:ea typeface="宋体" charset="-122"/>
              </a:rPr>
              <a:pPr/>
              <a:t>83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625" y="1357313"/>
          <a:ext cx="8229600" cy="46177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0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Time1.java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Time1 class declaration maintains the time in 24-hour format.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package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cn.org.itec.Sample08;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java.text.DecimalFormat;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Time1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extends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Object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hour;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0 - 23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minute;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private 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second;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0 - 59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Time1 constructor initializes each instance variable to zero;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ensures that each Time1 object starts in a consistent state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Time1()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a new time value using universal time; perform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validity checks on the data; set invalid values to zero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h,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hour = ( ( h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h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24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h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minute = ( ( m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m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m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second = ( ( s &gt;=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&amp;&amp; s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? s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7563" y="1500188"/>
            <a:ext cx="3714750" cy="646112"/>
            <a:chOff x="2160" y="240"/>
            <a:chExt cx="2340" cy="407"/>
          </a:xfrm>
        </p:grpSpPr>
        <p:sp>
          <p:nvSpPr>
            <p:cNvPr id="88086" name="Text Box 5"/>
            <p:cNvSpPr txBox="1">
              <a:spLocks noChangeArrowheads="1"/>
            </p:cNvSpPr>
            <p:nvPr/>
          </p:nvSpPr>
          <p:spPr bwMode="auto">
            <a:xfrm>
              <a:off x="2880" y="240"/>
              <a:ext cx="162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Class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is placed in this </a:t>
              </a:r>
              <a:r>
                <a:rPr lang="en-US" altLang="zh-CN">
                  <a:latin typeface="Lucida Console" pitchFamily="49" charset="0"/>
                </a:rPr>
                <a:t>package</a:t>
              </a:r>
            </a:p>
          </p:txBody>
        </p:sp>
        <p:sp>
          <p:nvSpPr>
            <p:cNvPr id="88087" name="Line 6"/>
            <p:cNvSpPr>
              <a:spLocks noChangeShapeType="1"/>
            </p:cNvSpPr>
            <p:nvPr/>
          </p:nvSpPr>
          <p:spPr bwMode="auto">
            <a:xfrm flipH="1">
              <a:off x="2160" y="432"/>
              <a:ext cx="72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28813" y="2357438"/>
            <a:ext cx="5072062" cy="2170112"/>
            <a:chOff x="1392" y="864"/>
            <a:chExt cx="3195" cy="1367"/>
          </a:xfrm>
        </p:grpSpPr>
        <p:sp>
          <p:nvSpPr>
            <p:cNvPr id="88084" name="Text Box 8"/>
            <p:cNvSpPr txBox="1">
              <a:spLocks noChangeArrowheads="1"/>
            </p:cNvSpPr>
            <p:nvPr/>
          </p:nvSpPr>
          <p:spPr bwMode="auto">
            <a:xfrm>
              <a:off x="2448" y="1824"/>
              <a:ext cx="2139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import</a:t>
              </a:r>
              <a:r>
                <a:rPr lang="en-US" altLang="zh-CN">
                  <a:latin typeface="Times New Roman" pitchFamily="18" charset="0"/>
                </a:rPr>
                <a:t> class </a:t>
              </a:r>
              <a:r>
                <a:rPr lang="en-US" altLang="zh-CN">
                  <a:latin typeface="Lucida Console" pitchFamily="49" charset="0"/>
                </a:rPr>
                <a:t>DecimalFormat</a:t>
              </a:r>
              <a:r>
                <a:rPr lang="en-US" altLang="zh-CN">
                  <a:latin typeface="Times New Roman" pitchFamily="18" charset="0"/>
                </a:rPr>
                <a:t> from </a:t>
              </a:r>
              <a:r>
                <a:rPr lang="en-US" altLang="zh-CN">
                  <a:latin typeface="Lucida Console" pitchFamily="49" charset="0"/>
                </a:rPr>
                <a:t>package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java.text</a:t>
              </a:r>
            </a:p>
          </p:txBody>
        </p:sp>
        <p:sp>
          <p:nvSpPr>
            <p:cNvPr id="88085" name="Line 9"/>
            <p:cNvSpPr>
              <a:spLocks noChangeShapeType="1"/>
            </p:cNvSpPr>
            <p:nvPr/>
          </p:nvSpPr>
          <p:spPr bwMode="auto">
            <a:xfrm flipH="1" flipV="1">
              <a:off x="1392" y="864"/>
              <a:ext cx="1056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428750" y="2000250"/>
            <a:ext cx="5857875" cy="1103313"/>
            <a:chOff x="960" y="528"/>
            <a:chExt cx="3690" cy="695"/>
          </a:xfrm>
        </p:grpSpPr>
        <p:sp>
          <p:nvSpPr>
            <p:cNvPr id="88079" name="Text Box 14"/>
            <p:cNvSpPr txBox="1">
              <a:spLocks noChangeArrowheads="1"/>
            </p:cNvSpPr>
            <p:nvPr/>
          </p:nvSpPr>
          <p:spPr bwMode="auto">
            <a:xfrm>
              <a:off x="2592" y="816"/>
              <a:ext cx="2058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Class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is in directory </a:t>
              </a:r>
              <a:r>
                <a:rPr lang="en-US" altLang="zh-CN">
                  <a:latin typeface="Lucida Console" pitchFamily="49" charset="0"/>
                </a:rPr>
                <a:t>cn/org/itec/Sample08</a:t>
              </a:r>
            </a:p>
          </p:txBody>
        </p:sp>
        <p:sp>
          <p:nvSpPr>
            <p:cNvPr id="88080" name="Line 15"/>
            <p:cNvSpPr>
              <a:spLocks noChangeShapeType="1"/>
            </p:cNvSpPr>
            <p:nvPr/>
          </p:nvSpPr>
          <p:spPr bwMode="auto">
            <a:xfrm flipH="1" flipV="1">
              <a:off x="1632" y="528"/>
              <a:ext cx="971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081" name="Line 16"/>
            <p:cNvSpPr>
              <a:spLocks noChangeShapeType="1"/>
            </p:cNvSpPr>
            <p:nvPr/>
          </p:nvSpPr>
          <p:spPr bwMode="auto">
            <a:xfrm flipH="1" flipV="1">
              <a:off x="1968" y="528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082" name="Line 17"/>
            <p:cNvSpPr>
              <a:spLocks noChangeShapeType="1"/>
            </p:cNvSpPr>
            <p:nvPr/>
          </p:nvSpPr>
          <p:spPr bwMode="auto">
            <a:xfrm flipH="1" flipV="1">
              <a:off x="960" y="528"/>
              <a:ext cx="16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083" name="Line 18"/>
            <p:cNvSpPr>
              <a:spLocks noChangeShapeType="1"/>
            </p:cNvSpPr>
            <p:nvPr/>
          </p:nvSpPr>
          <p:spPr bwMode="auto">
            <a:xfrm flipH="1" flipV="1">
              <a:off x="1344" y="528"/>
              <a:ext cx="124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Time1.java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62AC-5785-4629-B6FF-C14F22308D1F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AB7A-FA3F-4532-B621-0BC9249AF229}" type="slidenum">
              <a:rPr lang="en-US" altLang="zh-CN" smtClean="0">
                <a:ea typeface="宋体" charset="-122"/>
              </a:rPr>
              <a:pPr/>
              <a:t>84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625" y="1357313"/>
          <a:ext cx="8229600" cy="45005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0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convert to String in universal-time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toUniversalString()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"00"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twoDigits.format( hour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minute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twoDigits.format( second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convert to String in standard-time format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toStandardString()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DecimalFormat twoDigits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DecimalFormat(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"00"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( (hour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|| hour ==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)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: hour %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twoDigits.format( minute 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":"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twoDigits.format( second 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( hour &lt;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?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AM"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: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PM"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Time1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57688" y="1857375"/>
            <a:ext cx="3786187" cy="590550"/>
            <a:chOff x="3504" y="480"/>
            <a:chExt cx="1859" cy="372"/>
          </a:xfrm>
        </p:grpSpPr>
        <p:sp>
          <p:nvSpPr>
            <p:cNvPr id="89101" name="Text Box 5"/>
            <p:cNvSpPr txBox="1">
              <a:spLocks noChangeArrowheads="1"/>
            </p:cNvSpPr>
            <p:nvPr/>
          </p:nvSpPr>
          <p:spPr bwMode="auto">
            <a:xfrm>
              <a:off x="3888" y="480"/>
              <a:ext cx="1475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DecimalFormat</a:t>
              </a:r>
              <a:r>
                <a:rPr lang="en-US" altLang="zh-CN">
                  <a:latin typeface="Times New Roman" pitchFamily="18" charset="0"/>
                </a:rPr>
                <a:t> from </a:t>
              </a:r>
              <a:r>
                <a:rPr lang="en-US" altLang="zh-CN">
                  <a:latin typeface="Lucida Console" pitchFamily="49" charset="0"/>
                </a:rPr>
                <a:t>package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java.text</a:t>
              </a:r>
            </a:p>
          </p:txBody>
        </p:sp>
        <p:sp>
          <p:nvSpPr>
            <p:cNvPr id="89102" name="Line 6"/>
            <p:cNvSpPr>
              <a:spLocks noChangeShapeType="1"/>
            </p:cNvSpPr>
            <p:nvPr/>
          </p:nvSpPr>
          <p:spPr bwMode="auto">
            <a:xfrm flipH="1" flipV="1">
              <a:off x="3504" y="624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TimeTest1.java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B747-2138-4935-97DF-E5FB7DE1B29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F71A-C666-45F7-924F-4CF2E4F0CFDA}" type="slidenum">
              <a:rPr lang="en-US" altLang="zh-CN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625" y="1357313"/>
          <a:ext cx="8229600" cy="45005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0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code:TimeTest1.java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Class TimeTest1 to exercise class Time1.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Java packages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5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6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7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Deitel packages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8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cn.orn.itec.Sample08.Timer1;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import Time1 class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9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TimeTest1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Time1 time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Time1();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calls Time1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append String version of time to String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String output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"The initial universal time is: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time.toUniversalString()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"\nThe initial standard 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19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20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change time and append updated time to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time.setTime(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13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"\n\nUniversal time after setTime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time.toUniversalString()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"\nStandard time after setTime is: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time.toStandardString();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28938" y="2786063"/>
            <a:ext cx="5572125" cy="1027112"/>
            <a:chOff x="1296" y="1056"/>
            <a:chExt cx="3510" cy="647"/>
          </a:xfrm>
        </p:grpSpPr>
        <p:sp>
          <p:nvSpPr>
            <p:cNvPr id="90131" name="Text Box 6"/>
            <p:cNvSpPr txBox="1">
              <a:spLocks noChangeArrowheads="1"/>
            </p:cNvSpPr>
            <p:nvPr/>
          </p:nvSpPr>
          <p:spPr bwMode="auto">
            <a:xfrm>
              <a:off x="2352" y="1296"/>
              <a:ext cx="2454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import</a:t>
              </a:r>
              <a:r>
                <a:rPr lang="en-US" altLang="zh-CN">
                  <a:latin typeface="Times New Roman" pitchFamily="18" charset="0"/>
                </a:rPr>
                <a:t> class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from </a:t>
              </a:r>
              <a:r>
                <a:rPr lang="en-US" altLang="zh-CN">
                  <a:latin typeface="Lucida Console" pitchFamily="49" charset="0"/>
                </a:rPr>
                <a:t>package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cn.orn.itec.Sample</a:t>
              </a:r>
            </a:p>
          </p:txBody>
        </p:sp>
        <p:sp>
          <p:nvSpPr>
            <p:cNvPr id="90132" name="Line 7"/>
            <p:cNvSpPr>
              <a:spLocks noChangeShapeType="1"/>
            </p:cNvSpPr>
            <p:nvPr/>
          </p:nvSpPr>
          <p:spPr bwMode="auto">
            <a:xfrm flipH="1" flipV="1">
              <a:off x="1296" y="105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57500" y="1571625"/>
            <a:ext cx="4938713" cy="590550"/>
            <a:chOff x="1353" y="384"/>
            <a:chExt cx="3111" cy="372"/>
          </a:xfrm>
        </p:grpSpPr>
        <p:sp>
          <p:nvSpPr>
            <p:cNvPr id="90129" name="Text Box 9"/>
            <p:cNvSpPr txBox="1">
              <a:spLocks noChangeArrowheads="1"/>
            </p:cNvSpPr>
            <p:nvPr/>
          </p:nvSpPr>
          <p:spPr bwMode="auto">
            <a:xfrm>
              <a:off x="2400" y="384"/>
              <a:ext cx="206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import</a:t>
              </a:r>
              <a:r>
                <a:rPr lang="en-US" altLang="zh-CN">
                  <a:latin typeface="Times New Roman" pitchFamily="18" charset="0"/>
                </a:rPr>
                <a:t> class </a:t>
              </a:r>
              <a:r>
                <a:rPr lang="en-US" altLang="zh-CN">
                  <a:latin typeface="Lucida Console" pitchFamily="49" charset="0"/>
                </a:rPr>
                <a:t>JOptionPane</a:t>
              </a:r>
              <a:r>
                <a:rPr lang="en-US" altLang="zh-CN">
                  <a:latin typeface="Times New Roman" pitchFamily="18" charset="0"/>
                </a:rPr>
                <a:t> from </a:t>
              </a:r>
              <a:r>
                <a:rPr lang="en-US" altLang="zh-CN">
                  <a:latin typeface="Lucida Console" pitchFamily="49" charset="0"/>
                </a:rPr>
                <a:t>package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>
                  <a:latin typeface="Lucida Console" pitchFamily="49" charset="0"/>
                </a:rPr>
                <a:t>javax.swing</a:t>
              </a:r>
            </a:p>
          </p:txBody>
        </p:sp>
        <p:sp>
          <p:nvSpPr>
            <p:cNvPr id="90130" name="Line 10"/>
            <p:cNvSpPr>
              <a:spLocks noChangeShapeType="1"/>
            </p:cNvSpPr>
            <p:nvPr/>
          </p:nvSpPr>
          <p:spPr bwMode="auto">
            <a:xfrm flipH="1">
              <a:off x="1353" y="576"/>
              <a:ext cx="1047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286125" y="3786188"/>
            <a:ext cx="5181600" cy="727075"/>
            <a:chOff x="1296" y="1056"/>
            <a:chExt cx="3264" cy="458"/>
          </a:xfrm>
        </p:grpSpPr>
        <p:sp>
          <p:nvSpPr>
            <p:cNvPr id="90127" name="Text Box 12"/>
            <p:cNvSpPr txBox="1">
              <a:spLocks noChangeArrowheads="1"/>
            </p:cNvSpPr>
            <p:nvPr/>
          </p:nvSpPr>
          <p:spPr bwMode="auto">
            <a:xfrm>
              <a:off x="2352" y="1296"/>
              <a:ext cx="2208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TimeTest1</a:t>
              </a:r>
              <a:r>
                <a:rPr lang="en-US" altLang="zh-CN">
                  <a:latin typeface="Times New Roman" pitchFamily="18" charset="0"/>
                </a:rPr>
                <a:t> can declare </a:t>
              </a:r>
              <a:r>
                <a:rPr lang="en-US" altLang="zh-CN">
                  <a:latin typeface="Lucida Console" pitchFamily="49" charset="0"/>
                </a:rPr>
                <a:t>Time1</a:t>
              </a:r>
              <a:r>
                <a:rPr lang="en-US" altLang="zh-CN">
                  <a:latin typeface="Times New Roman" pitchFamily="18" charset="0"/>
                </a:rPr>
                <a:t> object </a:t>
              </a:r>
            </a:p>
          </p:txBody>
        </p:sp>
        <p:sp>
          <p:nvSpPr>
            <p:cNvPr id="90128" name="Line 13"/>
            <p:cNvSpPr>
              <a:spLocks noChangeShapeType="1"/>
            </p:cNvSpPr>
            <p:nvPr/>
          </p:nvSpPr>
          <p:spPr bwMode="auto">
            <a:xfrm flipH="1" flipV="1">
              <a:off x="1296" y="105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Sample code – TimeTest1.java</a:t>
            </a:r>
            <a:endParaRPr lang="zh-CN" altLang="en-US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872F-9C06-4E29-A021-8DA613FD13A4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3D34-19FF-4023-B068-41504CF7DCFB}" type="slidenum">
              <a:rPr lang="en-US" altLang="zh-CN" smtClean="0">
                <a:ea typeface="宋体" charset="-122"/>
              </a:rPr>
              <a:pPr/>
              <a:t>86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625" y="1357313"/>
          <a:ext cx="8229600" cy="45005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0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set time with invalid values; append updated time to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time.setTime(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29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"\n\nAfter attempting invalid settings: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"\nUniversal time: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time.toUniversalString() +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"\nStandard time: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time.toStandardString();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32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output,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"Testing Class Time1"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37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main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39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TimeTest1</a:t>
                      </a: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pic>
        <p:nvPicPr>
          <p:cNvPr id="9114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3" y="3357563"/>
            <a:ext cx="3054350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Package Access</a:t>
            </a:r>
          </a:p>
        </p:txBody>
      </p:sp>
      <p:sp>
        <p:nvSpPr>
          <p:cNvPr id="921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Package access</a:t>
            </a:r>
          </a:p>
          <a:p>
            <a:pPr lvl="1"/>
            <a:r>
              <a:rPr lang="en-US" altLang="zh-CN" smtClean="0"/>
              <a:t>Variable or method does not have member access modifier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E88B-0CD8-4D05-BEDC-80A9EE5D1529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F544-90AA-47CA-9C5E-D05F6B168DF5}" type="slidenum">
              <a:rPr lang="en-US" altLang="zh-CN" smtClean="0">
                <a:ea typeface="宋体" charset="-122"/>
              </a:rPr>
              <a:pPr/>
              <a:t>87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612775" y="692150"/>
            <a:ext cx="6816725" cy="647700"/>
          </a:xfrm>
        </p:spPr>
        <p:txBody>
          <a:bodyPr>
            <a:normAutofit fontScale="90000"/>
          </a:bodyPr>
          <a:lstStyle/>
          <a:p>
            <a:r>
              <a:rPr lang="en-US" altLang="zh-CN" sz="3200" smtClean="0"/>
              <a:t>Sample code – PackageDataTest.java</a:t>
            </a:r>
            <a:endParaRPr lang="zh-CN" altLang="en-US" sz="32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1F52-903C-4469-9268-35F140FAB19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5946-1B9D-46BB-8E10-DB5BF6EC688C}" type="slidenum">
              <a:rPr lang="en-US" altLang="zh-CN" smtClean="0">
                <a:ea typeface="宋体" charset="-122"/>
              </a:rPr>
              <a:pPr/>
              <a:t>88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625" y="1357313"/>
          <a:ext cx="8229600" cy="461772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0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Sample code: PackageDataTest.java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Classes in the same package (i.e., the same directory) can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use package access data of other classes in the same package.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import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javax.swing.JOptionPane;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6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PackageDataTest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7  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8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 static void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main( String args[]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9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PackageData packageData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new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PackageData();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append String representation of packageData to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String output =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"After instantiation:\n"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packageData.toPackageDataString();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15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change package access data in packageData object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packageData.number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77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packageData.string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"Goodbye"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append String representation of packageData to output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output +=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"\nAfter changing values:\n"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packageData.toPackageDataString();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JOptionPane.showMessageDialog(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output,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"Package Access"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JOptionPane.INFORMATION_MESSAGE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286250" y="1500188"/>
            <a:ext cx="2590800" cy="1524000"/>
            <a:chOff x="2784" y="576"/>
            <a:chExt cx="1632" cy="960"/>
          </a:xfrm>
        </p:grpSpPr>
        <p:sp>
          <p:nvSpPr>
            <p:cNvPr id="93203" name="Text Box 5"/>
            <p:cNvSpPr txBox="1">
              <a:spLocks noChangeArrowheads="1"/>
            </p:cNvSpPr>
            <p:nvPr/>
          </p:nvSpPr>
          <p:spPr bwMode="auto">
            <a:xfrm>
              <a:off x="2928" y="576"/>
              <a:ext cx="1488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Instantiate reference to </a:t>
              </a:r>
              <a:r>
                <a:rPr lang="en-US" altLang="zh-CN">
                  <a:latin typeface="Lucida Console" pitchFamily="49" charset="0"/>
                </a:rPr>
                <a:t>PackageData</a:t>
              </a:r>
              <a:r>
                <a:rPr lang="en-US" altLang="zh-CN">
                  <a:latin typeface="Times New Roman" pitchFamily="18" charset="0"/>
                </a:rPr>
                <a:t> object</a:t>
              </a:r>
            </a:p>
          </p:txBody>
        </p:sp>
        <p:sp>
          <p:nvSpPr>
            <p:cNvPr id="93204" name="Line 6"/>
            <p:cNvSpPr>
              <a:spLocks noChangeShapeType="1"/>
            </p:cNvSpPr>
            <p:nvPr/>
          </p:nvSpPr>
          <p:spPr bwMode="auto">
            <a:xfrm flipH="1">
              <a:off x="2784" y="960"/>
              <a:ext cx="86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81363" y="3643313"/>
            <a:ext cx="5576887" cy="1905000"/>
            <a:chOff x="1680" y="1920"/>
            <a:chExt cx="3513" cy="1200"/>
          </a:xfrm>
        </p:grpSpPr>
        <p:sp>
          <p:nvSpPr>
            <p:cNvPr id="93198" name="Text Box 8"/>
            <p:cNvSpPr txBox="1">
              <a:spLocks noChangeArrowheads="1"/>
            </p:cNvSpPr>
            <p:nvPr/>
          </p:nvSpPr>
          <p:spPr bwMode="auto">
            <a:xfrm>
              <a:off x="3312" y="1920"/>
              <a:ext cx="1881" cy="7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Lucida Console" pitchFamily="49" charset="0"/>
                </a:rPr>
                <a:t>PackageDataTest</a:t>
              </a:r>
              <a:r>
                <a:rPr lang="en-US" altLang="zh-CN">
                  <a:latin typeface="Times New Roman" pitchFamily="18" charset="0"/>
                </a:rPr>
                <a:t> can access </a:t>
              </a:r>
              <a:r>
                <a:rPr lang="en-US" altLang="zh-CN">
                  <a:latin typeface="Lucida Console" pitchFamily="49" charset="0"/>
                </a:rPr>
                <a:t>PackageData</a:t>
              </a:r>
              <a:r>
                <a:rPr lang="en-US" altLang="zh-CN">
                  <a:latin typeface="Times New Roman" pitchFamily="18" charset="0"/>
                </a:rPr>
                <a:t> data, because each class shares same </a:t>
              </a:r>
              <a:r>
                <a:rPr lang="en-US" altLang="zh-CN">
                  <a:latin typeface="Lucida Console" pitchFamily="49" charset="0"/>
                </a:rPr>
                <a:t>package</a:t>
              </a:r>
              <a:r>
                <a:rPr lang="en-US" altLang="zh-CN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3199" name="Line 9"/>
            <p:cNvSpPr>
              <a:spLocks noChangeShapeType="1"/>
            </p:cNvSpPr>
            <p:nvPr/>
          </p:nvSpPr>
          <p:spPr bwMode="auto">
            <a:xfrm flipH="1">
              <a:off x="1680" y="2304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00" name="Line 10"/>
            <p:cNvSpPr>
              <a:spLocks noChangeShapeType="1"/>
            </p:cNvSpPr>
            <p:nvPr/>
          </p:nvSpPr>
          <p:spPr bwMode="auto">
            <a:xfrm flipH="1" flipV="1">
              <a:off x="2640" y="2112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01" name="Line 12"/>
            <p:cNvSpPr>
              <a:spLocks noChangeShapeType="1"/>
            </p:cNvSpPr>
            <p:nvPr/>
          </p:nvSpPr>
          <p:spPr bwMode="auto">
            <a:xfrm flipH="1">
              <a:off x="1728" y="2304"/>
              <a:ext cx="15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202" name="Line 13"/>
            <p:cNvSpPr>
              <a:spLocks noChangeShapeType="1"/>
            </p:cNvSpPr>
            <p:nvPr/>
          </p:nvSpPr>
          <p:spPr bwMode="auto">
            <a:xfrm flipH="1">
              <a:off x="2784" y="2304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612775" y="692150"/>
            <a:ext cx="6816725" cy="647700"/>
          </a:xfrm>
        </p:spPr>
        <p:txBody>
          <a:bodyPr>
            <a:normAutofit fontScale="90000"/>
          </a:bodyPr>
          <a:lstStyle/>
          <a:p>
            <a:r>
              <a:rPr lang="en-US" altLang="zh-CN" sz="3200" smtClean="0"/>
              <a:t>Sample code – PackageDataTest.java</a:t>
            </a:r>
            <a:endParaRPr lang="zh-CN" altLang="en-US" sz="320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3FA8D-E8EE-4B27-B589-E05CA3D9187E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Java Programming Language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EDDD9-F2C0-4058-B093-66719B8D17BA}" type="slidenum">
              <a:rPr lang="en-US" altLang="zh-CN" smtClean="0">
                <a:ea typeface="宋体" charset="-122"/>
              </a:rPr>
              <a:pPr/>
              <a:t>89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428625" y="1357313"/>
          <a:ext cx="8229600" cy="4500563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50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System.exit(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PackageDataTest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31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class with package access instance variables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33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class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PackageData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number;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package-access instance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String string;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package-access instance variable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36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constructor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PackageData()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39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number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41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string =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"Hello"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42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43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44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return PackageData object String representation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45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String toPackageDataString()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46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47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return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"number: "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 number +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    string: "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+ string;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48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49    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50   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} </a:t>
                      </a: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// end class PackageData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87057" marR="870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9D5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14750" y="2500313"/>
            <a:ext cx="4229100" cy="1062037"/>
            <a:chOff x="1011" y="567"/>
            <a:chExt cx="2664" cy="669"/>
          </a:xfrm>
        </p:grpSpPr>
        <p:sp>
          <p:nvSpPr>
            <p:cNvPr id="94222" name="Text Box 6"/>
            <p:cNvSpPr txBox="1">
              <a:spLocks noChangeArrowheads="1"/>
            </p:cNvSpPr>
            <p:nvPr/>
          </p:nvSpPr>
          <p:spPr bwMode="auto">
            <a:xfrm>
              <a:off x="1968" y="864"/>
              <a:ext cx="1707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No access modifier, so class has package-access variables</a:t>
              </a:r>
            </a:p>
          </p:txBody>
        </p:sp>
        <p:sp>
          <p:nvSpPr>
            <p:cNvPr id="94223" name="Line 7"/>
            <p:cNvSpPr>
              <a:spLocks noChangeShapeType="1"/>
            </p:cNvSpPr>
            <p:nvPr/>
          </p:nvSpPr>
          <p:spPr bwMode="auto">
            <a:xfrm flipH="1" flipV="1">
              <a:off x="1011" y="567"/>
              <a:ext cx="957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942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38" y="4214813"/>
            <a:ext cx="26146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Messages of same type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All objects of a particular type can receive the same messages.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AD9B-B4A1-4553-9738-0AE255CF2376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7D948-5CC0-4830-90E4-1557A2C08D74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Software Reusability</a:t>
            </a:r>
          </a:p>
        </p:txBody>
      </p:sp>
      <p:sp>
        <p:nvSpPr>
          <p:cNvPr id="952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</a:p>
          <a:p>
            <a:pPr lvl="1"/>
            <a:r>
              <a:rPr lang="en-US" altLang="zh-CN" smtClean="0"/>
              <a:t>Framework for achieving software reusability</a:t>
            </a:r>
          </a:p>
          <a:p>
            <a:pPr lvl="1"/>
            <a:r>
              <a:rPr lang="en-US" altLang="zh-CN" smtClean="0"/>
              <a:t>Rapid applications development (RAD)</a:t>
            </a:r>
          </a:p>
          <a:p>
            <a:pPr lvl="2"/>
            <a:r>
              <a:rPr lang="en-US" altLang="zh-CN" smtClean="0"/>
              <a:t>e.g., creating a GUI application quickly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AED0-A3CF-4AB6-814E-7647025C18F7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8134-F5A3-4E0B-88D5-1333583CD236}" type="slidenum">
              <a:rPr lang="en-US" altLang="zh-CN" smtClean="0">
                <a:ea typeface="宋体" charset="-122"/>
              </a:rPr>
              <a:pPr/>
              <a:t>90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bg2"/>
                </a:solidFill>
                <a:cs typeface="Times New Roman" pitchFamily="18" charset="0"/>
              </a:rPr>
              <a:t>Data Abstraction and Encapsulation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Information hiding</a:t>
            </a:r>
          </a:p>
          <a:p>
            <a:pPr lvl="1"/>
            <a:r>
              <a:rPr lang="en-US" altLang="zh-CN" smtClean="0"/>
              <a:t>Stack data structure</a:t>
            </a:r>
          </a:p>
          <a:p>
            <a:pPr lvl="2"/>
            <a:r>
              <a:rPr lang="en-US" altLang="zh-CN" smtClean="0"/>
              <a:t>Last in-first out (LIFO)</a:t>
            </a:r>
          </a:p>
          <a:p>
            <a:pPr lvl="2"/>
            <a:r>
              <a:rPr lang="en-US" altLang="zh-CN" smtClean="0"/>
              <a:t>Developer creates stack</a:t>
            </a:r>
          </a:p>
          <a:p>
            <a:pPr lvl="3"/>
            <a:r>
              <a:rPr lang="en-US" altLang="zh-CN" smtClean="0"/>
              <a:t>Hides stack’s implementation details from clients</a:t>
            </a:r>
          </a:p>
          <a:p>
            <a:pPr lvl="2"/>
            <a:r>
              <a:rPr lang="en-US" altLang="zh-CN" smtClean="0"/>
              <a:t>Data abstraction</a:t>
            </a:r>
          </a:p>
          <a:p>
            <a:pPr lvl="3"/>
            <a:r>
              <a:rPr lang="en-US" altLang="zh-CN" smtClean="0"/>
              <a:t>Abstract data types (ADTs)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D2BB-D172-45FA-801E-0D5AB1B0C49A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30DBE-0D70-4016-B405-5E668CF5BFFD}" type="slidenum">
              <a:rPr lang="en-US" altLang="zh-CN" smtClean="0">
                <a:ea typeface="宋体" charset="-122"/>
              </a:rPr>
              <a:pPr/>
              <a:t>91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bg2"/>
                </a:solidFill>
                <a:cs typeface="Times New Roman" pitchFamily="18" charset="0"/>
              </a:rPr>
              <a:t>Data Abstraction and Encapsulation (Cont.)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Abstract Data Type (ADT)</a:t>
            </a:r>
          </a:p>
          <a:p>
            <a:pPr lvl="1"/>
            <a:r>
              <a:rPr lang="en-US" altLang="zh-CN" smtClean="0"/>
              <a:t>Queue</a:t>
            </a:r>
          </a:p>
          <a:p>
            <a:pPr lvl="2"/>
            <a:r>
              <a:rPr lang="en-US" altLang="zh-CN" smtClean="0"/>
              <a:t>Line at grocery store</a:t>
            </a:r>
          </a:p>
          <a:p>
            <a:pPr lvl="2"/>
            <a:r>
              <a:rPr lang="en-US" altLang="zh-CN" smtClean="0"/>
              <a:t>First-in, first-out (FIFO)</a:t>
            </a:r>
          </a:p>
          <a:p>
            <a:pPr lvl="3"/>
            <a:r>
              <a:rPr lang="en-US" altLang="zh-CN" smtClean="0"/>
              <a:t>Enqueue to place objects in queue</a:t>
            </a:r>
          </a:p>
          <a:p>
            <a:pPr lvl="3"/>
            <a:r>
              <a:rPr lang="en-US" altLang="zh-CN" smtClean="0"/>
              <a:t>Dequeue to remove object from queue</a:t>
            </a:r>
          </a:p>
          <a:p>
            <a:pPr lvl="3"/>
            <a:r>
              <a:rPr lang="en-US" altLang="zh-CN" smtClean="0"/>
              <a:t>Enqueue and dequeue hide internal data representation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B1B2-9A22-49EA-B5EB-376B2C2F9632}" type="datetime3">
              <a:rPr lang="en-US" altLang="zh-CN"/>
              <a:pPr/>
              <a:t>25 February 2015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Java Programming Language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3763-AF98-4CE2-BAEC-7BE4F5DAC424}" type="slidenum">
              <a:rPr lang="en-US" altLang="zh-CN" smtClean="0">
                <a:ea typeface="宋体" charset="-122"/>
              </a:rPr>
              <a:pPr/>
              <a:t>92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Thanks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</TotalTime>
  <Words>8898</Words>
  <Application>Microsoft Office PowerPoint</Application>
  <PresentationFormat>On-screen Show (4:3)</PresentationFormat>
  <Paragraphs>1777</Paragraphs>
  <Slides>93</Slides>
  <Notes>93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Solstice</vt:lpstr>
      <vt:lpstr>图片</vt:lpstr>
      <vt:lpstr>JAVA Programming Language LESSON 11: Object-Oriented Programming</vt:lpstr>
      <vt:lpstr>Outline</vt:lpstr>
      <vt:lpstr>Classes and Objects</vt:lpstr>
      <vt:lpstr>Object Oriented Programming(OOP)</vt:lpstr>
      <vt:lpstr>8.1   Introduction (cont.)</vt:lpstr>
      <vt:lpstr>Everything is an object</vt:lpstr>
      <vt:lpstr>Each object has its own memory</vt:lpstr>
      <vt:lpstr>Every object has a type</vt:lpstr>
      <vt:lpstr>Messages of same type objects</vt:lpstr>
      <vt:lpstr>Object-Oriented Programming</vt:lpstr>
      <vt:lpstr>Classes</vt:lpstr>
      <vt:lpstr>Objects</vt:lpstr>
      <vt:lpstr>Defining classes and objects</vt:lpstr>
      <vt:lpstr>Classes and Objects’ Relationship</vt:lpstr>
      <vt:lpstr>Creating a class in Java</vt:lpstr>
      <vt:lpstr>Sample code</vt:lpstr>
      <vt:lpstr>Creating an object in Java</vt:lpstr>
      <vt:lpstr>Sample code</vt:lpstr>
      <vt:lpstr>Using classes and objects in Java</vt:lpstr>
      <vt:lpstr>Attributes and Behavior</vt:lpstr>
      <vt:lpstr>Two components of objects</vt:lpstr>
      <vt:lpstr>Attributes</vt:lpstr>
      <vt:lpstr>Attributes of classes and objects</vt:lpstr>
      <vt:lpstr>Sample</vt:lpstr>
      <vt:lpstr>Fields</vt:lpstr>
      <vt:lpstr>Defining fields in Java</vt:lpstr>
      <vt:lpstr>Sample code</vt:lpstr>
      <vt:lpstr>Behavior</vt:lpstr>
      <vt:lpstr>Sample</vt:lpstr>
      <vt:lpstr>Methods</vt:lpstr>
      <vt:lpstr>Defining Methods in Java</vt:lpstr>
      <vt:lpstr>Class scope</vt:lpstr>
      <vt:lpstr>Controlling access to members</vt:lpstr>
      <vt:lpstr>Object accessing</vt:lpstr>
      <vt:lpstr>Constructor</vt:lpstr>
      <vt:lpstr>Sample code</vt:lpstr>
      <vt:lpstr>Sample code</vt:lpstr>
      <vt:lpstr>Implementing a Time Abstract Data Type with a Class</vt:lpstr>
      <vt:lpstr>Sample code – Timer1.java</vt:lpstr>
      <vt:lpstr>Sample code – Timer1.java</vt:lpstr>
      <vt:lpstr>Implementing a Time Abstract Data Type  with a Class (cont.)</vt:lpstr>
      <vt:lpstr>Sample code – TimeTest1.java</vt:lpstr>
      <vt:lpstr>Class Scope</vt:lpstr>
      <vt:lpstr>Controlling Access to Members</vt:lpstr>
      <vt:lpstr>Sample code – TimerTest2.java</vt:lpstr>
      <vt:lpstr>Referring to the Current Object’s Members with this</vt:lpstr>
      <vt:lpstr>Sample code – ThisTest.java</vt:lpstr>
      <vt:lpstr>Sample code – ThisTest.java</vt:lpstr>
      <vt:lpstr>Initializing Class Objects: Constructors</vt:lpstr>
      <vt:lpstr>Using Overloaded onstructors</vt:lpstr>
      <vt:lpstr>Sample code – Time2.java</vt:lpstr>
      <vt:lpstr>Sample code – Time2.java</vt:lpstr>
      <vt:lpstr>Sample code – Time2.java</vt:lpstr>
      <vt:lpstr>Sample code – TimeTest3.java</vt:lpstr>
      <vt:lpstr>Sample code – TimeTest3.java</vt:lpstr>
      <vt:lpstr>Using Set and Get Methods</vt:lpstr>
      <vt:lpstr>Sample code – Time3.java</vt:lpstr>
      <vt:lpstr>Sample code – Time3.java</vt:lpstr>
      <vt:lpstr>Sample code – Time3.java</vt:lpstr>
      <vt:lpstr>Sample code – Time3.java</vt:lpstr>
      <vt:lpstr>Sample code – TimeTest4.java</vt:lpstr>
      <vt:lpstr>Sample code – TimeTest4.java</vt:lpstr>
      <vt:lpstr>Sample code – TimeTest4.java</vt:lpstr>
      <vt:lpstr>Sample code – TimeTest4.java</vt:lpstr>
      <vt:lpstr>Sample code – TimeTest4.java</vt:lpstr>
      <vt:lpstr>Sample code – TimeTest4.java</vt:lpstr>
      <vt:lpstr>8.9   Composition</vt:lpstr>
      <vt:lpstr>Sample code – Date.java</vt:lpstr>
      <vt:lpstr>Sample code – Date.java</vt:lpstr>
      <vt:lpstr>Sample code – Employee.java</vt:lpstr>
      <vt:lpstr>Sample code – EmployeeTest.java</vt:lpstr>
      <vt:lpstr>Garbage Collection</vt:lpstr>
      <vt:lpstr>Static Class Members</vt:lpstr>
      <vt:lpstr>Sample code – Employee.java</vt:lpstr>
      <vt:lpstr>Sample code – Employee.java</vt:lpstr>
      <vt:lpstr>Sample code – EmployeeTest.java</vt:lpstr>
      <vt:lpstr>Sample code – EmployeeTest.java</vt:lpstr>
      <vt:lpstr>Final Instance Variables</vt:lpstr>
      <vt:lpstr>Sample code – IncrementTest.java</vt:lpstr>
      <vt:lpstr>Sample code – IncrementTest.java</vt:lpstr>
      <vt:lpstr>Slide 81</vt:lpstr>
      <vt:lpstr>Creating Packages</vt:lpstr>
      <vt:lpstr>Sample code – Time1.java</vt:lpstr>
      <vt:lpstr>Sample code – Time1.java</vt:lpstr>
      <vt:lpstr>Sample code – TimeTest1.java</vt:lpstr>
      <vt:lpstr>Sample code – TimeTest1.java</vt:lpstr>
      <vt:lpstr>Package Access</vt:lpstr>
      <vt:lpstr>Sample code – PackageDataTest.java</vt:lpstr>
      <vt:lpstr>Sample code – PackageDataTest.java</vt:lpstr>
      <vt:lpstr>Software Reusability</vt:lpstr>
      <vt:lpstr>Data Abstraction and Encapsulation</vt:lpstr>
      <vt:lpstr>Data Abstraction and Encapsulation (Cont.)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 LESSON 11: Object-Oriented Programming</dc:title>
  <dc:creator>patty</dc:creator>
  <cp:lastModifiedBy>EMMY</cp:lastModifiedBy>
  <cp:revision>10</cp:revision>
  <dcterms:created xsi:type="dcterms:W3CDTF">2014-05-06T05:54:55Z</dcterms:created>
  <dcterms:modified xsi:type="dcterms:W3CDTF">2015-02-25T17:07:32Z</dcterms:modified>
</cp:coreProperties>
</file>