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A9F7F6E-6908-48D2-9F4B-4849EFD41DF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9161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4213" y="4049713"/>
            <a:ext cx="81645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6" name="Rectangle 4"/>
          <p:cNvSpPr>
            <a:spLocks noGrp="1" noChangeArrowheads="1"/>
          </p:cNvSpPr>
          <p:nvPr>
            <p:ph type="sldNum" sz="quarter" idx="11"/>
          </p:nvPr>
        </p:nvSpPr>
        <p:spPr>
          <a:ln/>
        </p:spPr>
        <p:txBody>
          <a:bodyPr/>
          <a:lstStyle>
            <a:lvl1pPr>
              <a:defRPr/>
            </a:lvl1pPr>
          </a:lstStyle>
          <a:p>
            <a:fld id="{D167AD24-0E7E-4111-971C-00B508A79DAB}" type="slidenum">
              <a:rPr lang="en-US" altLang="zh-CN"/>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fld id="{DD41F20F-62DD-43BF-865C-B0D7D2666CF2}" type="datetime3">
              <a:rPr lang="en-US" altLang="zh-CN"/>
              <a:pPr/>
              <a:t>25 February 2015</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96838"/>
            <a:ext cx="8135937" cy="1412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916113"/>
            <a:ext cx="400526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1875" y="1916113"/>
            <a:ext cx="4006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zh-CN"/>
              <a:t>Java Programming Language</a:t>
            </a:r>
          </a:p>
        </p:txBody>
      </p:sp>
      <p:sp>
        <p:nvSpPr>
          <p:cNvPr id="6" name="Rectangle 4"/>
          <p:cNvSpPr>
            <a:spLocks noGrp="1" noChangeArrowheads="1"/>
          </p:cNvSpPr>
          <p:nvPr>
            <p:ph type="sldNum" sz="quarter" idx="11"/>
          </p:nvPr>
        </p:nvSpPr>
        <p:spPr>
          <a:ln/>
        </p:spPr>
        <p:txBody>
          <a:bodyPr/>
          <a:lstStyle>
            <a:lvl1pPr>
              <a:defRPr/>
            </a:lvl1pPr>
          </a:lstStyle>
          <a:p>
            <a:fld id="{D27775EE-5166-498E-B48D-241323BFFCDE}" type="slidenum">
              <a:rPr lang="en-US" altLang="zh-CN"/>
              <a:pPr/>
              <a:t>‹#›</a:t>
            </a:fld>
            <a:endParaRPr lang="en-US" altLang="zh-CN"/>
          </a:p>
        </p:txBody>
      </p:sp>
      <p:sp>
        <p:nvSpPr>
          <p:cNvPr id="7" name="Rectangle 7"/>
          <p:cNvSpPr>
            <a:spLocks noGrp="1" noChangeArrowheads="1"/>
          </p:cNvSpPr>
          <p:nvPr>
            <p:ph type="dt" sz="half" idx="12"/>
          </p:nvPr>
        </p:nvSpPr>
        <p:spPr>
          <a:ln/>
        </p:spPr>
        <p:txBody>
          <a:bodyPr/>
          <a:lstStyle>
            <a:lvl1pPr>
              <a:defRPr/>
            </a:lvl1pPr>
          </a:lstStyle>
          <a:p>
            <a:fld id="{A284A523-9172-49AA-8404-DA22786DFDEB}" type="datetime3">
              <a:rPr lang="en-US" altLang="zh-CN"/>
              <a:pPr/>
              <a:t>25 February 2015</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9F7F6E-6908-48D2-9F4B-4849EFD41DF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9F7F6E-6908-48D2-9F4B-4849EFD41DF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9F7F6E-6908-48D2-9F4B-4849EFD41D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79E5C66-A13E-4E59-889C-84C35A979DA8}"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9F7F6E-6908-48D2-9F4B-4849EFD41DF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79E5C66-A13E-4E59-889C-84C35A979DA8}"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9F7F6E-6908-48D2-9F4B-4849EFD41DF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a:xfrm>
            <a:off x="468313" y="1628775"/>
            <a:ext cx="8135937" cy="1514475"/>
          </a:xfrm>
        </p:spPr>
        <p:txBody>
          <a:bodyPr>
            <a:normAutofit fontScale="90000"/>
          </a:bodyPr>
          <a:lstStyle/>
          <a:p>
            <a:pPr algn="l"/>
            <a:r>
              <a:rPr lang="en-US" altLang="zh-CN" sz="3800" dirty="0" smtClean="0">
                <a:ea typeface="黑体" pitchFamily="49" charset="-122"/>
              </a:rPr>
              <a:t>JAVA Programming Language</a:t>
            </a:r>
            <a:br>
              <a:rPr lang="en-US" altLang="zh-CN" sz="3800" dirty="0" smtClean="0">
                <a:ea typeface="黑体" pitchFamily="49" charset="-122"/>
              </a:rPr>
            </a:br>
            <a:r>
              <a:rPr lang="en-US" altLang="zh-CN" sz="2800" dirty="0" smtClean="0">
                <a:ea typeface="黑体" pitchFamily="49" charset="-122"/>
              </a:rPr>
              <a:t>LESSON 12: </a:t>
            </a:r>
            <a:br>
              <a:rPr lang="en-US" altLang="zh-CN" sz="2800" dirty="0" smtClean="0">
                <a:ea typeface="黑体" pitchFamily="49" charset="-122"/>
              </a:rPr>
            </a:br>
            <a:r>
              <a:rPr lang="en-US" altLang="zh-CN" sz="2800" dirty="0" smtClean="0">
                <a:ea typeface="黑体" pitchFamily="49" charset="-122"/>
              </a:rPr>
              <a:t>Object-Oriented Programming: Inheritance</a:t>
            </a:r>
            <a:endParaRPr lang="zh-CN" altLang="en-US" sz="2800" dirty="0" smtClean="0">
              <a:ea typeface="黑体" pitchFamily="49" charset="-122"/>
            </a:endParaRPr>
          </a:p>
        </p:txBody>
      </p:sp>
      <p:sp>
        <p:nvSpPr>
          <p:cNvPr id="3075" name="副标题 4"/>
          <p:cNvSpPr>
            <a:spLocks noGrp="1"/>
          </p:cNvSpPr>
          <p:nvPr>
            <p:ph type="subTitle" idx="1"/>
          </p:nvPr>
        </p:nvSpPr>
        <p:spPr>
          <a:xfrm>
            <a:off x="1371600" y="4038600"/>
            <a:ext cx="7406640" cy="1752600"/>
          </a:xfrm>
        </p:spPr>
        <p:txBody>
          <a:bodyPr/>
          <a:lstStyle/>
          <a:p>
            <a:pPr algn="l" eaLnBrk="1" hangingPunct="1"/>
            <a:r>
              <a:rPr lang="en-US" altLang="zh-CN" dirty="0" smtClean="0">
                <a:ea typeface="黑体" pitchFamily="49" charset="-122"/>
              </a:rPr>
              <a:t>KANIMBA Patrick</a:t>
            </a:r>
          </a:p>
          <a:p>
            <a:pPr algn="l" eaLnBrk="1" hangingPunct="1"/>
            <a:r>
              <a:rPr lang="en-US" altLang="zh-CN" dirty="0" smtClean="0">
                <a:ea typeface="黑体" pitchFamily="49" charset="-122"/>
              </a:rPr>
              <a:t>IPRC SOUTH</a:t>
            </a:r>
          </a:p>
          <a:p>
            <a:pPr algn="l" eaLnBrk="1" hangingPunct="1"/>
            <a:r>
              <a:rPr lang="en-US" altLang="zh-CN" sz="3200" dirty="0" smtClean="0">
                <a:ea typeface="黑体" pitchFamily="49" charset="-122"/>
              </a:rPr>
              <a:t>ICT Department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Inheritance</a:t>
            </a:r>
            <a:endParaRPr lang="zh-CN" altLang="en-US" smtClean="0"/>
          </a:p>
        </p:txBody>
      </p:sp>
      <p:sp>
        <p:nvSpPr>
          <p:cNvPr id="3" name="内容占位符 2"/>
          <p:cNvSpPr>
            <a:spLocks noGrp="1"/>
          </p:cNvSpPr>
          <p:nvPr>
            <p:ph idx="1"/>
          </p:nvPr>
        </p:nvSpPr>
        <p:spPr>
          <a:xfrm>
            <a:off x="500063" y="1428750"/>
            <a:ext cx="8229600" cy="5072063"/>
          </a:xfrm>
        </p:spPr>
        <p:txBody>
          <a:bodyPr>
            <a:normAutofit/>
          </a:bodyPr>
          <a:lstStyle/>
          <a:p>
            <a:pPr>
              <a:lnSpc>
                <a:spcPct val="80000"/>
              </a:lnSpc>
            </a:pPr>
            <a:r>
              <a:rPr lang="en-US" altLang="zh-CN" sz="3000" smtClean="0"/>
              <a:t>Class Abstraction</a:t>
            </a:r>
          </a:p>
          <a:p>
            <a:pPr lvl="1">
              <a:lnSpc>
                <a:spcPct val="80000"/>
              </a:lnSpc>
            </a:pPr>
            <a:r>
              <a:rPr lang="en-US" altLang="zh-CN" sz="2600" smtClean="0"/>
              <a:t>Focus on commonalities among objects in system</a:t>
            </a:r>
          </a:p>
          <a:p>
            <a:pPr>
              <a:lnSpc>
                <a:spcPct val="80000"/>
              </a:lnSpc>
            </a:pPr>
            <a:r>
              <a:rPr lang="en-US" altLang="zh-CN" sz="3000" smtClean="0"/>
              <a:t>“is-a” vs. “has-a”</a:t>
            </a:r>
          </a:p>
          <a:p>
            <a:pPr lvl="1">
              <a:lnSpc>
                <a:spcPct val="80000"/>
              </a:lnSpc>
            </a:pPr>
            <a:r>
              <a:rPr lang="en-US" altLang="zh-CN" sz="2600" smtClean="0"/>
              <a:t>“is-a”</a:t>
            </a:r>
          </a:p>
          <a:p>
            <a:pPr lvl="2">
              <a:lnSpc>
                <a:spcPct val="80000"/>
              </a:lnSpc>
            </a:pPr>
            <a:r>
              <a:rPr lang="en-US" altLang="zh-CN" sz="2200" smtClean="0"/>
              <a:t>Inheritance</a:t>
            </a:r>
          </a:p>
          <a:p>
            <a:pPr lvl="2">
              <a:lnSpc>
                <a:spcPct val="80000"/>
              </a:lnSpc>
            </a:pPr>
            <a:r>
              <a:rPr lang="en-US" altLang="zh-CN" sz="2200" smtClean="0"/>
              <a:t>subclass object treated as superclass object</a:t>
            </a:r>
          </a:p>
          <a:p>
            <a:pPr lvl="2">
              <a:lnSpc>
                <a:spcPct val="80000"/>
              </a:lnSpc>
            </a:pPr>
            <a:r>
              <a:rPr lang="en-US" altLang="zh-CN" sz="2200" smtClean="0"/>
              <a:t>Example: Car </a:t>
            </a:r>
            <a:r>
              <a:rPr lang="en-US" altLang="zh-CN" sz="2200" i="1" smtClean="0"/>
              <a:t>is a</a:t>
            </a:r>
            <a:r>
              <a:rPr lang="en-US" altLang="zh-CN" sz="2200" smtClean="0"/>
              <a:t> vehicle</a:t>
            </a:r>
          </a:p>
          <a:p>
            <a:pPr lvl="3">
              <a:lnSpc>
                <a:spcPct val="80000"/>
              </a:lnSpc>
            </a:pPr>
            <a:r>
              <a:rPr lang="en-US" altLang="zh-CN" sz="2200" smtClean="0"/>
              <a:t>Vehicle properties/behaviors also car properties/behaviors</a:t>
            </a:r>
          </a:p>
          <a:p>
            <a:pPr lvl="1">
              <a:lnSpc>
                <a:spcPct val="80000"/>
              </a:lnSpc>
            </a:pPr>
            <a:r>
              <a:rPr lang="en-US" altLang="zh-CN" sz="2600" smtClean="0"/>
              <a:t>“has-a”</a:t>
            </a:r>
          </a:p>
          <a:p>
            <a:pPr lvl="2">
              <a:lnSpc>
                <a:spcPct val="80000"/>
              </a:lnSpc>
            </a:pPr>
            <a:r>
              <a:rPr lang="en-US" altLang="zh-CN" sz="2200" smtClean="0"/>
              <a:t>Composition</a:t>
            </a:r>
          </a:p>
          <a:p>
            <a:pPr lvl="2">
              <a:lnSpc>
                <a:spcPct val="80000"/>
              </a:lnSpc>
            </a:pPr>
            <a:r>
              <a:rPr lang="en-US" altLang="zh-CN" sz="2200" smtClean="0"/>
              <a:t>Object contains one or more objects of other classes as members</a:t>
            </a:r>
          </a:p>
          <a:p>
            <a:pPr lvl="2">
              <a:lnSpc>
                <a:spcPct val="80000"/>
              </a:lnSpc>
            </a:pPr>
            <a:r>
              <a:rPr lang="en-US" altLang="zh-CN" sz="2200" smtClean="0"/>
              <a:t>Example: Car </a:t>
            </a:r>
            <a:r>
              <a:rPr lang="en-US" altLang="zh-CN" sz="2200" i="1" smtClean="0"/>
              <a:t>has a</a:t>
            </a:r>
            <a:r>
              <a:rPr lang="en-US" altLang="zh-CN" sz="2200" smtClean="0"/>
              <a:t> steering wheel</a:t>
            </a:r>
          </a:p>
          <a:p>
            <a:pPr>
              <a:lnSpc>
                <a:spcPct val="80000"/>
              </a:lnSpc>
            </a:pPr>
            <a:endParaRPr lang="zh-CN" altLang="en-US" sz="3000" smtClean="0"/>
          </a:p>
        </p:txBody>
      </p:sp>
      <p:sp>
        <p:nvSpPr>
          <p:cNvPr id="7" name="日期占位符 6"/>
          <p:cNvSpPr>
            <a:spLocks noGrp="1"/>
          </p:cNvSpPr>
          <p:nvPr>
            <p:ph type="dt" sz="half" idx="10"/>
          </p:nvPr>
        </p:nvSpPr>
        <p:spPr/>
        <p:txBody>
          <a:bodyPr/>
          <a:lstStyle/>
          <a:p>
            <a:fld id="{C2326934-9996-42F3-A7DE-AB14BACEADED}"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968803B6-14AC-4AE0-8584-9EBF5FFCCF25}" type="slidenum">
              <a:rPr lang="en-US" altLang="zh-CN"/>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Superclasses and Subclasses</a:t>
            </a:r>
          </a:p>
        </p:txBody>
      </p:sp>
      <p:sp>
        <p:nvSpPr>
          <p:cNvPr id="185347" name="Rectangle 3"/>
          <p:cNvSpPr>
            <a:spLocks noGrp="1" noChangeArrowheads="1"/>
          </p:cNvSpPr>
          <p:nvPr>
            <p:ph idx="1"/>
          </p:nvPr>
        </p:nvSpPr>
        <p:spPr>
          <a:xfrm>
            <a:off x="642938" y="1357313"/>
            <a:ext cx="7772400" cy="5143500"/>
          </a:xfrm>
        </p:spPr>
        <p:txBody>
          <a:bodyPr>
            <a:normAutofit/>
          </a:bodyPr>
          <a:lstStyle/>
          <a:p>
            <a:pPr>
              <a:lnSpc>
                <a:spcPct val="80000"/>
              </a:lnSpc>
            </a:pPr>
            <a:r>
              <a:rPr lang="en-US" altLang="zh-CN" sz="3000" smtClean="0"/>
              <a:t>Superclasses and subclasses</a:t>
            </a:r>
          </a:p>
          <a:p>
            <a:pPr lvl="1">
              <a:lnSpc>
                <a:spcPct val="80000"/>
              </a:lnSpc>
            </a:pPr>
            <a:r>
              <a:rPr lang="en-US" altLang="zh-CN" sz="2600" smtClean="0"/>
              <a:t>Object of one class “is an” object of another class</a:t>
            </a:r>
          </a:p>
          <a:p>
            <a:pPr lvl="2">
              <a:lnSpc>
                <a:spcPct val="80000"/>
              </a:lnSpc>
            </a:pPr>
            <a:r>
              <a:rPr lang="en-US" altLang="zh-CN" sz="2200" smtClean="0"/>
              <a:t>Example: Rectangle is quadrilateral.</a:t>
            </a:r>
          </a:p>
          <a:p>
            <a:pPr lvl="3">
              <a:lnSpc>
                <a:spcPct val="80000"/>
              </a:lnSpc>
            </a:pPr>
            <a:r>
              <a:rPr lang="en-US" altLang="zh-CN" sz="2200" smtClean="0"/>
              <a:t>Class </a:t>
            </a:r>
            <a:r>
              <a:rPr lang="en-US" altLang="zh-CN" sz="2200" smtClean="0">
                <a:latin typeface="Lucida Console" pitchFamily="49" charset="0"/>
              </a:rPr>
              <a:t>Rectangle</a:t>
            </a:r>
            <a:r>
              <a:rPr lang="en-US" altLang="zh-CN" sz="2200" smtClean="0"/>
              <a:t> inherits from class </a:t>
            </a:r>
            <a:r>
              <a:rPr lang="en-US" altLang="zh-CN" sz="2200" smtClean="0">
                <a:latin typeface="Lucida Console" pitchFamily="49" charset="0"/>
              </a:rPr>
              <a:t>Quadrilateral</a:t>
            </a:r>
          </a:p>
          <a:p>
            <a:pPr lvl="3">
              <a:lnSpc>
                <a:spcPct val="80000"/>
              </a:lnSpc>
            </a:pPr>
            <a:r>
              <a:rPr lang="en-US" altLang="zh-CN" sz="2200" smtClean="0">
                <a:latin typeface="Lucida Console" pitchFamily="49" charset="0"/>
              </a:rPr>
              <a:t>Quadrilateral</a:t>
            </a:r>
            <a:r>
              <a:rPr lang="en-US" altLang="zh-CN" sz="2200" smtClean="0"/>
              <a:t>: superclass</a:t>
            </a:r>
          </a:p>
          <a:p>
            <a:pPr lvl="3">
              <a:lnSpc>
                <a:spcPct val="80000"/>
              </a:lnSpc>
            </a:pPr>
            <a:r>
              <a:rPr lang="en-US" altLang="zh-CN" sz="2200" smtClean="0">
                <a:latin typeface="Lucida Console" pitchFamily="49" charset="0"/>
              </a:rPr>
              <a:t>Rectangle</a:t>
            </a:r>
            <a:r>
              <a:rPr lang="en-US" altLang="zh-CN" sz="2200" smtClean="0"/>
              <a:t>: subclass</a:t>
            </a:r>
          </a:p>
          <a:p>
            <a:pPr lvl="1">
              <a:lnSpc>
                <a:spcPct val="80000"/>
              </a:lnSpc>
            </a:pPr>
            <a:r>
              <a:rPr lang="en-US" altLang="zh-CN" sz="2600" smtClean="0"/>
              <a:t>Superclass typically represents larger set of objects than subclasses</a:t>
            </a:r>
          </a:p>
          <a:p>
            <a:pPr lvl="2">
              <a:lnSpc>
                <a:spcPct val="80000"/>
              </a:lnSpc>
            </a:pPr>
            <a:r>
              <a:rPr lang="en-US" altLang="zh-CN" sz="2200" smtClean="0"/>
              <a:t>Example:  </a:t>
            </a:r>
          </a:p>
          <a:p>
            <a:pPr lvl="3">
              <a:lnSpc>
                <a:spcPct val="80000"/>
              </a:lnSpc>
            </a:pPr>
            <a:r>
              <a:rPr lang="en-US" altLang="zh-CN" sz="2200" smtClean="0"/>
              <a:t>superclass: </a:t>
            </a:r>
            <a:r>
              <a:rPr lang="en-US" altLang="zh-CN" sz="2200" smtClean="0">
                <a:latin typeface="Lucida Console" pitchFamily="49" charset="0"/>
              </a:rPr>
              <a:t>Vehicle</a:t>
            </a:r>
          </a:p>
          <a:p>
            <a:pPr lvl="4">
              <a:lnSpc>
                <a:spcPct val="80000"/>
              </a:lnSpc>
            </a:pPr>
            <a:r>
              <a:rPr lang="en-US" altLang="zh-CN" sz="2200" smtClean="0"/>
              <a:t>Cars, trucks, boats, bicycles, …</a:t>
            </a:r>
          </a:p>
          <a:p>
            <a:pPr lvl="3">
              <a:lnSpc>
                <a:spcPct val="80000"/>
              </a:lnSpc>
            </a:pPr>
            <a:r>
              <a:rPr lang="en-US" altLang="zh-CN" sz="2200" smtClean="0"/>
              <a:t>subclass: </a:t>
            </a:r>
            <a:r>
              <a:rPr lang="en-US" altLang="zh-CN" sz="2200" smtClean="0">
                <a:latin typeface="Lucida Console" pitchFamily="49" charset="0"/>
              </a:rPr>
              <a:t>Car</a:t>
            </a:r>
          </a:p>
          <a:p>
            <a:pPr lvl="4">
              <a:lnSpc>
                <a:spcPct val="80000"/>
              </a:lnSpc>
            </a:pPr>
            <a:r>
              <a:rPr lang="en-US" altLang="zh-CN" sz="2200" smtClean="0"/>
              <a:t>Smaller, more-specific subset of vehicles</a:t>
            </a:r>
          </a:p>
        </p:txBody>
      </p:sp>
      <p:sp>
        <p:nvSpPr>
          <p:cNvPr id="4" name="日期占位符 3"/>
          <p:cNvSpPr>
            <a:spLocks noGrp="1"/>
          </p:cNvSpPr>
          <p:nvPr>
            <p:ph type="dt" sz="half" idx="10"/>
          </p:nvPr>
        </p:nvSpPr>
        <p:spPr/>
        <p:txBody>
          <a:bodyPr/>
          <a:lstStyle/>
          <a:p>
            <a:fld id="{BA7BDF5E-2322-412F-BF0F-FDD10CF3754B}"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D44161E5-8159-403A-BD68-AD7C8001A88D}"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Superclasses and Subclasses (Cont.)</a:t>
            </a:r>
          </a:p>
        </p:txBody>
      </p:sp>
      <p:graphicFrame>
        <p:nvGraphicFramePr>
          <p:cNvPr id="7" name="内容占位符 6"/>
          <p:cNvGraphicFramePr>
            <a:graphicFrameLocks noGrp="1"/>
          </p:cNvGraphicFramePr>
          <p:nvPr>
            <p:ph sz="half" idx="1"/>
          </p:nvPr>
        </p:nvGraphicFramePr>
        <p:xfrm>
          <a:off x="684213" y="1916113"/>
          <a:ext cx="7531100" cy="2228850"/>
        </p:xfrm>
        <a:graphic>
          <a:graphicData uri="http://schemas.openxmlformats.org/drawingml/2006/table">
            <a:tbl>
              <a:tblPr/>
              <a:tblGrid>
                <a:gridCol w="1806575"/>
                <a:gridCol w="572452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Times New Roman" pitchFamily="18" charset="0"/>
                          <a:ea typeface="宋体" pitchFamily="2" charset="-122"/>
                        </a:rPr>
                        <a:t>SuperClass</a:t>
                      </a:r>
                      <a:endParaRPr kumimoji="0" lang="zh-CN" altLang="en-US" sz="1800" b="1" i="0" u="none" strike="noStrike" cap="none" normalizeH="0" baseline="0" smtClean="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Times New Roman" pitchFamily="18" charset="0"/>
                          <a:ea typeface="宋体" pitchFamily="2" charset="-122"/>
                        </a:rPr>
                        <a:t>SubClass</a:t>
                      </a:r>
                      <a:endParaRPr kumimoji="0" lang="zh-CN" altLang="en-US" sz="1800" b="1" i="0" u="none" strike="noStrike" cap="none" normalizeH="0" baseline="0" smtClean="0">
                        <a:ln>
                          <a:noFill/>
                        </a:ln>
                        <a:solidFill>
                          <a:srgbClr val="FFFFFF"/>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Student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GraduateStudent, UndergraduateStudent</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Shape</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Circle, Triangle, Rectangle</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Loan</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CarLoan, HomeImprovementLoan, MortgageLoan</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Employee</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Faculty, Staff</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BankAccount</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rPr>
                        <a:t>CheckingAccount, SavingsAccount</a:t>
                      </a:r>
                      <a:endParaRPr kumimoji="0" lang="zh-CN" altLang="en-US" sz="1800" b="0"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14362" name="Rectangle 3"/>
          <p:cNvSpPr>
            <a:spLocks noGrp="1" noChangeArrowheads="1"/>
          </p:cNvSpPr>
          <p:nvPr>
            <p:ph type="body" sz="half" idx="2"/>
          </p:nvPr>
        </p:nvSpPr>
        <p:spPr>
          <a:xfrm>
            <a:off x="642938" y="4429125"/>
            <a:ext cx="8164512" cy="1530350"/>
          </a:xfrm>
        </p:spPr>
        <p:txBody>
          <a:bodyPr/>
          <a:lstStyle/>
          <a:p>
            <a:r>
              <a:rPr lang="en-US" altLang="zh-CN" smtClean="0"/>
              <a:t>Inheritance examples</a:t>
            </a:r>
          </a:p>
          <a:p>
            <a:endParaRPr lang="en-US" altLang="zh-CN" smtClean="0"/>
          </a:p>
        </p:txBody>
      </p:sp>
      <p:sp>
        <p:nvSpPr>
          <p:cNvPr id="8" name="页脚占位符 7"/>
          <p:cNvSpPr>
            <a:spLocks noGrp="1"/>
          </p:cNvSpPr>
          <p:nvPr>
            <p:ph type="ftr" sz="quarter" idx="10"/>
          </p:nvPr>
        </p:nvSpPr>
        <p:spPr/>
        <p:txBody>
          <a:bodyPr/>
          <a:lstStyle/>
          <a:p>
            <a:pPr>
              <a:defRPr/>
            </a:pPr>
            <a:r>
              <a:rPr lang="en-US" altLang="zh-CN"/>
              <a:t>Java Programming Language</a:t>
            </a:r>
          </a:p>
        </p:txBody>
      </p:sp>
      <p:sp>
        <p:nvSpPr>
          <p:cNvPr id="6" name="灯片编号占位符 5"/>
          <p:cNvSpPr>
            <a:spLocks noGrp="1"/>
          </p:cNvSpPr>
          <p:nvPr>
            <p:ph type="sldNum" sz="quarter" idx="11"/>
          </p:nvPr>
        </p:nvSpPr>
        <p:spPr/>
        <p:txBody>
          <a:bodyPr/>
          <a:lstStyle/>
          <a:p>
            <a:fld id="{EF73EBAF-D968-43B7-B3DC-4DA286DA32D6}" type="slidenum">
              <a:rPr lang="en-US" altLang="zh-CN"/>
              <a:pPr/>
              <a:t>12</a:t>
            </a:fld>
            <a:endParaRPr lang="en-US" altLang="zh-CN"/>
          </a:p>
        </p:txBody>
      </p:sp>
      <p:sp>
        <p:nvSpPr>
          <p:cNvPr id="5" name="日期占位符 4"/>
          <p:cNvSpPr>
            <a:spLocks noGrp="1"/>
          </p:cNvSpPr>
          <p:nvPr>
            <p:ph type="dt" sz="half" idx="12"/>
          </p:nvPr>
        </p:nvSpPr>
        <p:spPr/>
        <p:txBody>
          <a:bodyPr/>
          <a:lstStyle/>
          <a:p>
            <a:fld id="{254084AD-3D51-410E-840D-09EC38312489}"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12775" y="692150"/>
            <a:ext cx="6745288" cy="647700"/>
          </a:xfrm>
        </p:spPr>
        <p:txBody>
          <a:bodyPr>
            <a:normAutofit fontScale="90000"/>
          </a:bodyPr>
          <a:lstStyle/>
          <a:p>
            <a:pPr>
              <a:defRPr/>
            </a:pPr>
            <a:r>
              <a:rPr lang="en-US" altLang="zh-CN" dirty="0" err="1" smtClean="0"/>
              <a:t>Superclasses</a:t>
            </a:r>
            <a:r>
              <a:rPr lang="en-US" altLang="zh-CN" dirty="0" smtClean="0"/>
              <a:t> </a:t>
            </a:r>
            <a:r>
              <a:rPr lang="en-US" altLang="zh-CN" dirty="0"/>
              <a:t>and Subclasses (Cont.)</a:t>
            </a:r>
          </a:p>
        </p:txBody>
      </p:sp>
      <p:sp>
        <p:nvSpPr>
          <p:cNvPr id="15363" name="Rectangle 3"/>
          <p:cNvSpPr>
            <a:spLocks noGrp="1" noChangeArrowheads="1"/>
          </p:cNvSpPr>
          <p:nvPr>
            <p:ph idx="1"/>
          </p:nvPr>
        </p:nvSpPr>
        <p:spPr/>
        <p:txBody>
          <a:bodyPr/>
          <a:lstStyle/>
          <a:p>
            <a:r>
              <a:rPr lang="en-US" altLang="zh-CN" smtClean="0"/>
              <a:t>Inheritance hierarchy</a:t>
            </a:r>
          </a:p>
          <a:p>
            <a:pPr lvl="1"/>
            <a:r>
              <a:rPr lang="en-US" altLang="zh-CN" smtClean="0"/>
              <a:t>Inheritance relationships: </a:t>
            </a:r>
          </a:p>
          <a:p>
            <a:pPr lvl="1"/>
            <a:r>
              <a:rPr lang="en-US" altLang="zh-CN" smtClean="0"/>
              <a:t>tree-like hierarchy structure</a:t>
            </a:r>
          </a:p>
          <a:p>
            <a:pPr lvl="1"/>
            <a:r>
              <a:rPr lang="en-US" altLang="zh-CN" smtClean="0"/>
              <a:t>Each class becomes</a:t>
            </a:r>
          </a:p>
          <a:p>
            <a:pPr lvl="2"/>
            <a:r>
              <a:rPr lang="en-US" altLang="zh-CN" smtClean="0"/>
              <a:t>superclass</a:t>
            </a:r>
          </a:p>
          <a:p>
            <a:pPr lvl="3"/>
            <a:r>
              <a:rPr lang="en-US" altLang="zh-CN" smtClean="0"/>
              <a:t>Supply data/behaviors to other classes</a:t>
            </a:r>
          </a:p>
          <a:p>
            <a:pPr lvl="2">
              <a:buFontTx/>
              <a:buNone/>
            </a:pPr>
            <a:r>
              <a:rPr lang="en-US" altLang="zh-CN" smtClean="0"/>
              <a:t>OR</a:t>
            </a:r>
          </a:p>
          <a:p>
            <a:pPr lvl="2"/>
            <a:r>
              <a:rPr lang="en-US" altLang="zh-CN" smtClean="0"/>
              <a:t>subclass</a:t>
            </a:r>
          </a:p>
          <a:p>
            <a:pPr lvl="3"/>
            <a:r>
              <a:rPr lang="en-US" altLang="zh-CN" smtClean="0"/>
              <a:t>Inherit data/behaviors from other classes</a:t>
            </a:r>
          </a:p>
        </p:txBody>
      </p:sp>
      <p:sp>
        <p:nvSpPr>
          <p:cNvPr id="4" name="日期占位符 3"/>
          <p:cNvSpPr>
            <a:spLocks noGrp="1"/>
          </p:cNvSpPr>
          <p:nvPr>
            <p:ph type="dt" sz="half" idx="10"/>
          </p:nvPr>
        </p:nvSpPr>
        <p:spPr/>
        <p:txBody>
          <a:bodyPr/>
          <a:lstStyle/>
          <a:p>
            <a:fld id="{FC0D53B2-3349-4B85-8BA9-AB8E966E87AE}"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28CF86CB-34B9-47A6-A101-A8A7012B3126}" type="slidenum">
              <a:rPr lang="en-US" altLang="zh-CN"/>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Inheritance hierarchy</a:t>
            </a:r>
          </a:p>
        </p:txBody>
      </p:sp>
      <p:pic>
        <p:nvPicPr>
          <p:cNvPr id="16387" name="Picture 5"/>
          <p:cNvPicPr>
            <a:picLocks noGrp="1" noChangeAspect="1" noChangeArrowheads="1"/>
          </p:cNvPicPr>
          <p:nvPr>
            <p:ph idx="1"/>
          </p:nvPr>
        </p:nvPicPr>
        <p:blipFill>
          <a:blip r:embed="rId2"/>
          <a:srcRect/>
          <a:stretch>
            <a:fillRect/>
          </a:stretch>
        </p:blipFill>
        <p:spPr>
          <a:xfrm>
            <a:off x="1857375" y="2000250"/>
            <a:ext cx="5245100" cy="3556000"/>
          </a:xfrm>
        </p:spPr>
      </p:pic>
      <p:sp>
        <p:nvSpPr>
          <p:cNvPr id="5" name="日期占位符 4"/>
          <p:cNvSpPr>
            <a:spLocks noGrp="1"/>
          </p:cNvSpPr>
          <p:nvPr>
            <p:ph type="dt" sz="half" idx="10"/>
          </p:nvPr>
        </p:nvSpPr>
        <p:spPr/>
        <p:txBody>
          <a:bodyPr/>
          <a:lstStyle/>
          <a:p>
            <a:fld id="{344F831B-15A1-43F3-BA7A-20D7CE3DD704}"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D066740A-6997-48B6-A795-C9675C958559}" type="slidenum">
              <a:rPr lang="en-US" altLang="zh-CN"/>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Inheritance hierarchy</a:t>
            </a:r>
            <a:endParaRPr lang="zh-CN" altLang="en-US" smtClean="0"/>
          </a:p>
        </p:txBody>
      </p:sp>
      <p:sp>
        <p:nvSpPr>
          <p:cNvPr id="44" name="日期占位符 43"/>
          <p:cNvSpPr>
            <a:spLocks noGrp="1"/>
          </p:cNvSpPr>
          <p:nvPr>
            <p:ph type="dt" sz="half" idx="10"/>
          </p:nvPr>
        </p:nvSpPr>
        <p:spPr/>
        <p:txBody>
          <a:bodyPr/>
          <a:lstStyle/>
          <a:p>
            <a:fld id="{33B27E03-7EF9-4F56-95E6-4B68FAF405CA}" type="datetime3">
              <a:rPr lang="en-US" altLang="zh-CN"/>
              <a:pPr/>
              <a:t>25 February 2015</a:t>
            </a:fld>
            <a:endParaRPr lang="en-US" altLang="zh-CN"/>
          </a:p>
        </p:txBody>
      </p:sp>
      <p:sp>
        <p:nvSpPr>
          <p:cNvPr id="46" name="页脚占位符 45"/>
          <p:cNvSpPr>
            <a:spLocks noGrp="1"/>
          </p:cNvSpPr>
          <p:nvPr>
            <p:ph type="ftr" sz="quarter" idx="11"/>
          </p:nvPr>
        </p:nvSpPr>
        <p:spPr/>
        <p:txBody>
          <a:bodyPr/>
          <a:lstStyle/>
          <a:p>
            <a:pPr>
              <a:defRPr/>
            </a:pPr>
            <a:r>
              <a:rPr lang="en-US" altLang="zh-CN" smtClean="0"/>
              <a:t>Java Programming Language</a:t>
            </a:r>
            <a:endParaRPr lang="en-US" altLang="zh-CN"/>
          </a:p>
        </p:txBody>
      </p:sp>
      <p:sp>
        <p:nvSpPr>
          <p:cNvPr id="45" name="灯片编号占位符 44"/>
          <p:cNvSpPr>
            <a:spLocks noGrp="1"/>
          </p:cNvSpPr>
          <p:nvPr>
            <p:ph type="sldNum" sz="quarter" idx="12"/>
          </p:nvPr>
        </p:nvSpPr>
        <p:spPr/>
        <p:txBody>
          <a:bodyPr/>
          <a:lstStyle/>
          <a:p>
            <a:fld id="{81AAEA85-B119-4699-93B7-92648D32CE8F}" type="slidenum">
              <a:rPr lang="en-US" altLang="zh-CN"/>
              <a:pPr/>
              <a:t>15</a:t>
            </a:fld>
            <a:endParaRPr lang="en-US" altLang="zh-CN"/>
          </a:p>
        </p:txBody>
      </p:sp>
      <p:graphicFrame>
        <p:nvGraphicFramePr>
          <p:cNvPr id="7" name="Group 29"/>
          <p:cNvGraphicFramePr>
            <a:graphicFrameLocks noGrp="1"/>
          </p:cNvGraphicFramePr>
          <p:nvPr/>
        </p:nvGraphicFramePr>
        <p:xfrm>
          <a:off x="457200" y="1484313"/>
          <a:ext cx="8229600" cy="4373563"/>
        </p:xfrm>
        <a:graphic>
          <a:graphicData uri="http://schemas.openxmlformats.org/drawingml/2006/table">
            <a:tbl>
              <a:tblPr/>
              <a:tblGrid>
                <a:gridCol w="8229600"/>
              </a:tblGrid>
              <a:tr h="4373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5"/>
          <p:cNvGrpSpPr>
            <a:grpSpLocks/>
          </p:cNvGrpSpPr>
          <p:nvPr/>
        </p:nvGrpSpPr>
        <p:grpSpPr bwMode="auto">
          <a:xfrm>
            <a:off x="1643063" y="1857375"/>
            <a:ext cx="5210175" cy="3705225"/>
            <a:chOff x="-1" y="0"/>
            <a:chExt cx="20001" cy="20004"/>
          </a:xfrm>
        </p:grpSpPr>
        <p:sp>
          <p:nvSpPr>
            <p:cNvPr id="17422" name="Freeform 6"/>
            <p:cNvSpPr>
              <a:spLocks/>
            </p:cNvSpPr>
            <p:nvPr/>
          </p:nvSpPr>
          <p:spPr bwMode="auto">
            <a:xfrm>
              <a:off x="10265" y="0"/>
              <a:ext cx="6841" cy="1919"/>
            </a:xfrm>
            <a:custGeom>
              <a:avLst/>
              <a:gdLst>
                <a:gd name="T0" fmla="*/ 800 w 20000"/>
                <a:gd name="T1" fmla="*/ 0 h 20000"/>
                <a:gd name="T2" fmla="*/ 800 w 20000"/>
                <a:gd name="T3" fmla="*/ 18 h 20000"/>
                <a:gd name="T4" fmla="*/ 0 w 20000"/>
                <a:gd name="T5" fmla="*/ 18 h 20000"/>
                <a:gd name="T6" fmla="*/ 0 w 20000"/>
                <a:gd name="T7" fmla="*/ 0 h 20000"/>
                <a:gd name="T8" fmla="*/ 80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23" name="Freeform 7"/>
            <p:cNvSpPr>
              <a:spLocks/>
            </p:cNvSpPr>
            <p:nvPr/>
          </p:nvSpPr>
          <p:spPr bwMode="auto">
            <a:xfrm>
              <a:off x="10265" y="0"/>
              <a:ext cx="6841" cy="1919"/>
            </a:xfrm>
            <a:custGeom>
              <a:avLst/>
              <a:gdLst>
                <a:gd name="T0" fmla="*/ 800 w 20000"/>
                <a:gd name="T1" fmla="*/ 0 h 20000"/>
                <a:gd name="T2" fmla="*/ 800 w 20000"/>
                <a:gd name="T3" fmla="*/ 18 h 20000"/>
                <a:gd name="T4" fmla="*/ 0 w 20000"/>
                <a:gd name="T5" fmla="*/ 18 h 20000"/>
                <a:gd name="T6" fmla="*/ 0 w 20000"/>
                <a:gd name="T7" fmla="*/ 0 h 20000"/>
                <a:gd name="T8" fmla="*/ 80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noFill/>
            <a:ln w="2540">
              <a:solidFill>
                <a:srgbClr val="000000"/>
              </a:solidFill>
              <a:round/>
              <a:headEnd/>
              <a:tailEnd/>
            </a:ln>
          </p:spPr>
          <p:txBody>
            <a:bodyPr/>
            <a:lstStyle/>
            <a:p>
              <a:pPr algn="ctr"/>
              <a:endParaRPr lang="zh-CN" altLang="en-US"/>
            </a:p>
          </p:txBody>
        </p:sp>
        <p:sp>
          <p:nvSpPr>
            <p:cNvPr id="17424" name="Rectangle 8"/>
            <p:cNvSpPr>
              <a:spLocks noChangeArrowheads="1"/>
            </p:cNvSpPr>
            <p:nvPr/>
          </p:nvSpPr>
          <p:spPr bwMode="auto">
            <a:xfrm>
              <a:off x="10260" y="528"/>
              <a:ext cx="6846" cy="127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CommunityMember</a:t>
              </a:r>
            </a:p>
          </p:txBody>
        </p:sp>
        <p:sp>
          <p:nvSpPr>
            <p:cNvPr id="17425" name="Freeform 9"/>
            <p:cNvSpPr>
              <a:spLocks/>
            </p:cNvSpPr>
            <p:nvPr/>
          </p:nvSpPr>
          <p:spPr bwMode="auto">
            <a:xfrm>
              <a:off x="7371" y="6577"/>
              <a:ext cx="3858" cy="1918"/>
            </a:xfrm>
            <a:custGeom>
              <a:avLst/>
              <a:gdLst>
                <a:gd name="T0" fmla="*/ 143 w 20000"/>
                <a:gd name="T1" fmla="*/ 0 h 20000"/>
                <a:gd name="T2" fmla="*/ 143 w 20000"/>
                <a:gd name="T3" fmla="*/ 18 h 20000"/>
                <a:gd name="T4" fmla="*/ 0 w 20000"/>
                <a:gd name="T5" fmla="*/ 18 h 20000"/>
                <a:gd name="T6" fmla="*/ 0 w 20000"/>
                <a:gd name="T7" fmla="*/ 0 h 20000"/>
                <a:gd name="T8" fmla="*/ 1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26" name="Freeform 10"/>
            <p:cNvSpPr>
              <a:spLocks/>
            </p:cNvSpPr>
            <p:nvPr/>
          </p:nvSpPr>
          <p:spPr bwMode="auto">
            <a:xfrm>
              <a:off x="7371" y="6577"/>
              <a:ext cx="3859" cy="1918"/>
            </a:xfrm>
            <a:custGeom>
              <a:avLst/>
              <a:gdLst>
                <a:gd name="T0" fmla="*/ 144 w 20000"/>
                <a:gd name="T1" fmla="*/ 0 h 20000"/>
                <a:gd name="T2" fmla="*/ 144 w 20000"/>
                <a:gd name="T3" fmla="*/ 18 h 20000"/>
                <a:gd name="T4" fmla="*/ 0 w 20000"/>
                <a:gd name="T5" fmla="*/ 18 h 20000"/>
                <a:gd name="T6" fmla="*/ 0 w 20000"/>
                <a:gd name="T7" fmla="*/ 0 h 20000"/>
                <a:gd name="T8" fmla="*/ 1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sp>
          <p:nvSpPr>
            <p:cNvPr id="17427" name="Rectangle 11"/>
            <p:cNvSpPr>
              <a:spLocks noChangeArrowheads="1"/>
            </p:cNvSpPr>
            <p:nvPr/>
          </p:nvSpPr>
          <p:spPr bwMode="auto">
            <a:xfrm>
              <a:off x="7366" y="7153"/>
              <a:ext cx="3864" cy="1048"/>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Employee</a:t>
              </a:r>
            </a:p>
          </p:txBody>
        </p:sp>
        <p:sp>
          <p:nvSpPr>
            <p:cNvPr id="17428" name="Freeform 12"/>
            <p:cNvSpPr>
              <a:spLocks/>
            </p:cNvSpPr>
            <p:nvPr/>
          </p:nvSpPr>
          <p:spPr bwMode="auto">
            <a:xfrm>
              <a:off x="11755" y="6577"/>
              <a:ext cx="3859" cy="1918"/>
            </a:xfrm>
            <a:custGeom>
              <a:avLst/>
              <a:gdLst>
                <a:gd name="T0" fmla="*/ 144 w 20000"/>
                <a:gd name="T1" fmla="*/ 0 h 20000"/>
                <a:gd name="T2" fmla="*/ 144 w 20000"/>
                <a:gd name="T3" fmla="*/ 18 h 20000"/>
                <a:gd name="T4" fmla="*/ 0 w 20000"/>
                <a:gd name="T5" fmla="*/ 18 h 20000"/>
                <a:gd name="T6" fmla="*/ 0 w 20000"/>
                <a:gd name="T7" fmla="*/ 0 h 20000"/>
                <a:gd name="T8" fmla="*/ 1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29" name="Freeform 13"/>
            <p:cNvSpPr>
              <a:spLocks/>
            </p:cNvSpPr>
            <p:nvPr/>
          </p:nvSpPr>
          <p:spPr bwMode="auto">
            <a:xfrm>
              <a:off x="11755" y="6577"/>
              <a:ext cx="3859" cy="1918"/>
            </a:xfrm>
            <a:custGeom>
              <a:avLst/>
              <a:gdLst>
                <a:gd name="T0" fmla="*/ 144 w 20000"/>
                <a:gd name="T1" fmla="*/ 0 h 20000"/>
                <a:gd name="T2" fmla="*/ 144 w 20000"/>
                <a:gd name="T3" fmla="*/ 18 h 20000"/>
                <a:gd name="T4" fmla="*/ 0 w 20000"/>
                <a:gd name="T5" fmla="*/ 18 h 20000"/>
                <a:gd name="T6" fmla="*/ 0 w 20000"/>
                <a:gd name="T7" fmla="*/ 0 h 20000"/>
                <a:gd name="T8" fmla="*/ 1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sp>
          <p:nvSpPr>
            <p:cNvPr id="17430" name="Rectangle 14"/>
            <p:cNvSpPr>
              <a:spLocks noChangeArrowheads="1"/>
            </p:cNvSpPr>
            <p:nvPr/>
          </p:nvSpPr>
          <p:spPr bwMode="auto">
            <a:xfrm>
              <a:off x="11752" y="7153"/>
              <a:ext cx="3862" cy="1048"/>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Student</a:t>
              </a:r>
            </a:p>
          </p:txBody>
        </p:sp>
        <p:sp>
          <p:nvSpPr>
            <p:cNvPr id="17431" name="Freeform 15"/>
            <p:cNvSpPr>
              <a:spLocks/>
            </p:cNvSpPr>
            <p:nvPr/>
          </p:nvSpPr>
          <p:spPr bwMode="auto">
            <a:xfrm>
              <a:off x="16141" y="6577"/>
              <a:ext cx="3859" cy="1918"/>
            </a:xfrm>
            <a:custGeom>
              <a:avLst/>
              <a:gdLst>
                <a:gd name="T0" fmla="*/ 144 w 20000"/>
                <a:gd name="T1" fmla="*/ 0 h 20000"/>
                <a:gd name="T2" fmla="*/ 144 w 20000"/>
                <a:gd name="T3" fmla="*/ 18 h 20000"/>
                <a:gd name="T4" fmla="*/ 0 w 20000"/>
                <a:gd name="T5" fmla="*/ 18 h 20000"/>
                <a:gd name="T6" fmla="*/ 0 w 20000"/>
                <a:gd name="T7" fmla="*/ 0 h 20000"/>
                <a:gd name="T8" fmla="*/ 1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32" name="Freeform 16"/>
            <p:cNvSpPr>
              <a:spLocks/>
            </p:cNvSpPr>
            <p:nvPr/>
          </p:nvSpPr>
          <p:spPr bwMode="auto">
            <a:xfrm>
              <a:off x="16141" y="6577"/>
              <a:ext cx="3859" cy="1918"/>
            </a:xfrm>
            <a:custGeom>
              <a:avLst/>
              <a:gdLst>
                <a:gd name="T0" fmla="*/ 144 w 20000"/>
                <a:gd name="T1" fmla="*/ 0 h 20000"/>
                <a:gd name="T2" fmla="*/ 144 w 20000"/>
                <a:gd name="T3" fmla="*/ 18 h 20000"/>
                <a:gd name="T4" fmla="*/ 0 w 20000"/>
                <a:gd name="T5" fmla="*/ 18 h 20000"/>
                <a:gd name="T6" fmla="*/ 0 w 20000"/>
                <a:gd name="T7" fmla="*/ 0 h 20000"/>
                <a:gd name="T8" fmla="*/ 144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sp>
          <p:nvSpPr>
            <p:cNvPr id="17433" name="Freeform 17"/>
            <p:cNvSpPr>
              <a:spLocks/>
            </p:cNvSpPr>
            <p:nvPr/>
          </p:nvSpPr>
          <p:spPr bwMode="auto">
            <a:xfrm>
              <a:off x="13681" y="1919"/>
              <a:ext cx="4" cy="4658"/>
            </a:xfrm>
            <a:custGeom>
              <a:avLst/>
              <a:gdLst>
                <a:gd name="T0" fmla="*/ 0 w 20000"/>
                <a:gd name="T1" fmla="*/ 25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7434" name="Freeform 18"/>
            <p:cNvSpPr>
              <a:spLocks/>
            </p:cNvSpPr>
            <p:nvPr/>
          </p:nvSpPr>
          <p:spPr bwMode="auto">
            <a:xfrm>
              <a:off x="9475" y="1919"/>
              <a:ext cx="2280" cy="4658"/>
            </a:xfrm>
            <a:custGeom>
              <a:avLst/>
              <a:gdLst>
                <a:gd name="T0" fmla="*/ 0 w 20000"/>
                <a:gd name="T1" fmla="*/ 252 h 20000"/>
                <a:gd name="T2" fmla="*/ 3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noFill/>
            <a:ln w="2540">
              <a:solidFill>
                <a:srgbClr val="000000"/>
              </a:solidFill>
              <a:round/>
              <a:headEnd/>
              <a:tailEnd type="triangle" w="med" len="med"/>
            </a:ln>
          </p:spPr>
          <p:txBody>
            <a:bodyPr/>
            <a:lstStyle/>
            <a:p>
              <a:pPr algn="ctr"/>
              <a:endParaRPr lang="zh-CN" altLang="en-US"/>
            </a:p>
          </p:txBody>
        </p:sp>
        <p:grpSp>
          <p:nvGrpSpPr>
            <p:cNvPr id="3" name="Group 19"/>
            <p:cNvGrpSpPr>
              <a:grpSpLocks/>
            </p:cNvGrpSpPr>
            <p:nvPr/>
          </p:nvGrpSpPr>
          <p:grpSpPr bwMode="auto">
            <a:xfrm>
              <a:off x="10090" y="12332"/>
              <a:ext cx="3858" cy="1918"/>
              <a:chOff x="0" y="0"/>
              <a:chExt cx="20000" cy="20000"/>
            </a:xfrm>
          </p:grpSpPr>
          <p:sp>
            <p:nvSpPr>
              <p:cNvPr id="17455" name="Freeform 20"/>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56" name="Freeform 21"/>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7436" name="Rectangle 22"/>
            <p:cNvSpPr>
              <a:spLocks noChangeArrowheads="1"/>
            </p:cNvSpPr>
            <p:nvPr/>
          </p:nvSpPr>
          <p:spPr bwMode="auto">
            <a:xfrm>
              <a:off x="10085" y="12906"/>
              <a:ext cx="3863" cy="1050"/>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Staff</a:t>
              </a:r>
            </a:p>
          </p:txBody>
        </p:sp>
        <p:grpSp>
          <p:nvGrpSpPr>
            <p:cNvPr id="4" name="Group 23"/>
            <p:cNvGrpSpPr>
              <a:grpSpLocks/>
            </p:cNvGrpSpPr>
            <p:nvPr/>
          </p:nvGrpSpPr>
          <p:grpSpPr bwMode="auto">
            <a:xfrm>
              <a:off x="4652" y="12332"/>
              <a:ext cx="3859" cy="1918"/>
              <a:chOff x="0" y="0"/>
              <a:chExt cx="20000" cy="20000"/>
            </a:xfrm>
          </p:grpSpPr>
          <p:sp>
            <p:nvSpPr>
              <p:cNvPr id="17453" name="Freeform 24"/>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54" name="Freeform 2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7438" name="Rectangle 26"/>
            <p:cNvSpPr>
              <a:spLocks noChangeArrowheads="1"/>
            </p:cNvSpPr>
            <p:nvPr/>
          </p:nvSpPr>
          <p:spPr bwMode="auto">
            <a:xfrm>
              <a:off x="4647" y="12906"/>
              <a:ext cx="3864" cy="1050"/>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Faculty</a:t>
              </a:r>
            </a:p>
          </p:txBody>
        </p:sp>
        <p:grpSp>
          <p:nvGrpSpPr>
            <p:cNvPr id="5" name="Group 27"/>
            <p:cNvGrpSpPr>
              <a:grpSpLocks/>
            </p:cNvGrpSpPr>
            <p:nvPr/>
          </p:nvGrpSpPr>
          <p:grpSpPr bwMode="auto">
            <a:xfrm>
              <a:off x="4" y="18086"/>
              <a:ext cx="5963" cy="1918"/>
              <a:chOff x="0" y="0"/>
              <a:chExt cx="20000" cy="20000"/>
            </a:xfrm>
          </p:grpSpPr>
          <p:sp>
            <p:nvSpPr>
              <p:cNvPr id="17451" name="Freeform 28"/>
              <p:cNvSpPr>
                <a:spLocks/>
              </p:cNvSpPr>
              <p:nvPr/>
            </p:nvSpPr>
            <p:spPr bwMode="auto">
              <a:xfrm>
                <a:off x="0" y="0"/>
                <a:ext cx="20000" cy="20000"/>
              </a:xfrm>
              <a:custGeom>
                <a:avLst/>
                <a:gdLst>
                  <a:gd name="T0" fmla="*/ 19985 w 20000"/>
                  <a:gd name="T1" fmla="*/ 0 h 20000"/>
                  <a:gd name="T2" fmla="*/ 19985 w 20000"/>
                  <a:gd name="T3" fmla="*/ 19929 h 20000"/>
                  <a:gd name="T4" fmla="*/ 0 w 20000"/>
                  <a:gd name="T5" fmla="*/ 19929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29"/>
                    </a:lnTo>
                    <a:lnTo>
                      <a:pt x="0" y="19929"/>
                    </a:lnTo>
                    <a:lnTo>
                      <a:pt x="0" y="0"/>
                    </a:lnTo>
                    <a:lnTo>
                      <a:pt x="19985"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52" name="Freeform 29"/>
              <p:cNvSpPr>
                <a:spLocks/>
              </p:cNvSpPr>
              <p:nvPr/>
            </p:nvSpPr>
            <p:spPr bwMode="auto">
              <a:xfrm>
                <a:off x="0" y="0"/>
                <a:ext cx="20000" cy="20000"/>
              </a:xfrm>
              <a:custGeom>
                <a:avLst/>
                <a:gdLst>
                  <a:gd name="T0" fmla="*/ 19985 w 20000"/>
                  <a:gd name="T1" fmla="*/ 0 h 20000"/>
                  <a:gd name="T2" fmla="*/ 19985 w 20000"/>
                  <a:gd name="T3" fmla="*/ 19929 h 20000"/>
                  <a:gd name="T4" fmla="*/ 0 w 20000"/>
                  <a:gd name="T5" fmla="*/ 19929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29"/>
                    </a:lnTo>
                    <a:lnTo>
                      <a:pt x="0" y="19929"/>
                    </a:lnTo>
                    <a:lnTo>
                      <a:pt x="0" y="0"/>
                    </a:lnTo>
                    <a:lnTo>
                      <a:pt x="19985" y="0"/>
                    </a:lnTo>
                    <a:close/>
                  </a:path>
                </a:pathLst>
              </a:custGeom>
              <a:noFill/>
              <a:ln w="2540">
                <a:solidFill>
                  <a:srgbClr val="000000"/>
                </a:solidFill>
                <a:round/>
                <a:headEnd/>
                <a:tailEnd/>
              </a:ln>
            </p:spPr>
            <p:txBody>
              <a:bodyPr/>
              <a:lstStyle/>
              <a:p>
                <a:pPr algn="ctr"/>
                <a:endParaRPr lang="zh-CN" altLang="en-US"/>
              </a:p>
            </p:txBody>
          </p:sp>
        </p:grpSp>
        <p:sp>
          <p:nvSpPr>
            <p:cNvPr id="17440" name="Rectangle 30"/>
            <p:cNvSpPr>
              <a:spLocks noChangeArrowheads="1"/>
            </p:cNvSpPr>
            <p:nvPr/>
          </p:nvSpPr>
          <p:spPr bwMode="auto">
            <a:xfrm>
              <a:off x="-1" y="18662"/>
              <a:ext cx="5968" cy="1048"/>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Administrator</a:t>
              </a:r>
            </a:p>
          </p:txBody>
        </p:sp>
        <p:grpSp>
          <p:nvGrpSpPr>
            <p:cNvPr id="6" name="Group 31"/>
            <p:cNvGrpSpPr>
              <a:grpSpLocks/>
            </p:cNvGrpSpPr>
            <p:nvPr/>
          </p:nvGrpSpPr>
          <p:grpSpPr bwMode="auto">
            <a:xfrm>
              <a:off x="7195" y="18086"/>
              <a:ext cx="3859" cy="1918"/>
              <a:chOff x="0" y="0"/>
              <a:chExt cx="20000" cy="20000"/>
            </a:xfrm>
          </p:grpSpPr>
          <p:sp>
            <p:nvSpPr>
              <p:cNvPr id="17449" name="Freeform 32"/>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7450" name="Freeform 33"/>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7442" name="Rectangle 34"/>
            <p:cNvSpPr>
              <a:spLocks noChangeArrowheads="1"/>
            </p:cNvSpPr>
            <p:nvPr/>
          </p:nvSpPr>
          <p:spPr bwMode="auto">
            <a:xfrm>
              <a:off x="7191" y="18662"/>
              <a:ext cx="3863" cy="1048"/>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Teacher</a:t>
              </a:r>
            </a:p>
          </p:txBody>
        </p:sp>
        <p:sp>
          <p:nvSpPr>
            <p:cNvPr id="17443" name="Freeform 35"/>
            <p:cNvSpPr>
              <a:spLocks/>
            </p:cNvSpPr>
            <p:nvPr/>
          </p:nvSpPr>
          <p:spPr bwMode="auto">
            <a:xfrm>
              <a:off x="10107" y="8495"/>
              <a:ext cx="1228" cy="3837"/>
            </a:xfrm>
            <a:custGeom>
              <a:avLst/>
              <a:gdLst>
                <a:gd name="T0" fmla="*/ 5 w 20000"/>
                <a:gd name="T1" fmla="*/ 14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7444" name="Freeform 36"/>
            <p:cNvSpPr>
              <a:spLocks/>
            </p:cNvSpPr>
            <p:nvPr/>
          </p:nvSpPr>
          <p:spPr bwMode="auto">
            <a:xfrm>
              <a:off x="15614" y="1919"/>
              <a:ext cx="2281" cy="4658"/>
            </a:xfrm>
            <a:custGeom>
              <a:avLst/>
              <a:gdLst>
                <a:gd name="T0" fmla="*/ 30 w 20000"/>
                <a:gd name="T1" fmla="*/ 25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71"/>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7445" name="Freeform 37"/>
            <p:cNvSpPr>
              <a:spLocks/>
            </p:cNvSpPr>
            <p:nvPr/>
          </p:nvSpPr>
          <p:spPr bwMode="auto">
            <a:xfrm>
              <a:off x="7265" y="8495"/>
              <a:ext cx="1228" cy="3837"/>
            </a:xfrm>
            <a:custGeom>
              <a:avLst/>
              <a:gdLst>
                <a:gd name="T0" fmla="*/ 0 w 20000"/>
                <a:gd name="T1" fmla="*/ 141 h 20000"/>
                <a:gd name="T2" fmla="*/ 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p:spPr>
          <p:txBody>
            <a:bodyPr/>
            <a:lstStyle/>
            <a:p>
              <a:pPr algn="ctr"/>
              <a:endParaRPr lang="zh-CN" altLang="en-US"/>
            </a:p>
          </p:txBody>
        </p:sp>
        <p:sp>
          <p:nvSpPr>
            <p:cNvPr id="17446" name="Freeform 38"/>
            <p:cNvSpPr>
              <a:spLocks/>
            </p:cNvSpPr>
            <p:nvPr/>
          </p:nvSpPr>
          <p:spPr bwMode="auto">
            <a:xfrm>
              <a:off x="7405" y="14250"/>
              <a:ext cx="1229" cy="3836"/>
            </a:xfrm>
            <a:custGeom>
              <a:avLst/>
              <a:gdLst>
                <a:gd name="T0" fmla="*/ 5 w 20000"/>
                <a:gd name="T1" fmla="*/ 14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7447" name="Freeform 39"/>
            <p:cNvSpPr>
              <a:spLocks/>
            </p:cNvSpPr>
            <p:nvPr/>
          </p:nvSpPr>
          <p:spPr bwMode="auto">
            <a:xfrm>
              <a:off x="4563" y="14250"/>
              <a:ext cx="1229" cy="3836"/>
            </a:xfrm>
            <a:custGeom>
              <a:avLst/>
              <a:gdLst>
                <a:gd name="T0" fmla="*/ 0 w 20000"/>
                <a:gd name="T1" fmla="*/ 141 h 20000"/>
                <a:gd name="T2" fmla="*/ 5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p:spPr>
          <p:txBody>
            <a:bodyPr/>
            <a:lstStyle/>
            <a:p>
              <a:pPr algn="ctr"/>
              <a:endParaRPr lang="zh-CN" altLang="en-US"/>
            </a:p>
          </p:txBody>
        </p:sp>
        <p:sp>
          <p:nvSpPr>
            <p:cNvPr id="17448" name="Rectangle 40"/>
            <p:cNvSpPr>
              <a:spLocks noChangeArrowheads="1"/>
            </p:cNvSpPr>
            <p:nvPr/>
          </p:nvSpPr>
          <p:spPr bwMode="auto">
            <a:xfrm>
              <a:off x="16137" y="7153"/>
              <a:ext cx="3863" cy="1048"/>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Alumnus</a:t>
              </a:r>
            </a:p>
          </p:txBody>
        </p:sp>
      </p:grpSp>
      <p:sp>
        <p:nvSpPr>
          <p:cNvPr id="17418" name="TextBox 45"/>
          <p:cNvSpPr txBox="1">
            <a:spLocks noChangeArrowheads="1"/>
          </p:cNvSpPr>
          <p:nvPr/>
        </p:nvSpPr>
        <p:spPr bwMode="auto">
          <a:xfrm>
            <a:off x="1000125" y="5929313"/>
            <a:ext cx="7072313" cy="369887"/>
          </a:xfrm>
          <a:prstGeom prst="rect">
            <a:avLst/>
          </a:prstGeom>
          <a:noFill/>
          <a:ln w="9525">
            <a:noFill/>
            <a:miter lim="800000"/>
            <a:headEnd/>
            <a:tailEnd/>
          </a:ln>
        </p:spPr>
        <p:txBody>
          <a:bodyPr>
            <a:spAutoFit/>
          </a:bodyPr>
          <a:lstStyle/>
          <a:p>
            <a:pPr algn="ctr"/>
            <a:r>
              <a:rPr lang="en-US" altLang="zh-CN">
                <a:latin typeface="Times New Roman" pitchFamily="18" charset="0"/>
              </a:rPr>
              <a:t>Inheritance hierarchy for university </a:t>
            </a:r>
            <a:r>
              <a:rPr lang="en-US" altLang="zh-CN">
                <a:latin typeface="Lucida Console" pitchFamily="49" charset="0"/>
              </a:rPr>
              <a:t>CommunityMember</a:t>
            </a:r>
            <a:r>
              <a:rPr lang="en-US" altLang="zh-CN">
                <a:latin typeface="Times New Roman" pitchFamily="18" charset="0"/>
              </a:rPr>
              <a:t>s</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Inheritance hierarchy</a:t>
            </a:r>
            <a:endParaRPr lang="zh-CN" altLang="en-US" smtClean="0"/>
          </a:p>
        </p:txBody>
      </p:sp>
      <p:sp>
        <p:nvSpPr>
          <p:cNvPr id="67" name="日期占位符 66"/>
          <p:cNvSpPr>
            <a:spLocks noGrp="1"/>
          </p:cNvSpPr>
          <p:nvPr>
            <p:ph type="dt" sz="half" idx="10"/>
          </p:nvPr>
        </p:nvSpPr>
        <p:spPr/>
        <p:txBody>
          <a:bodyPr/>
          <a:lstStyle/>
          <a:p>
            <a:fld id="{17FC0C50-4258-4FEF-A154-90679719B39C}" type="datetime3">
              <a:rPr lang="en-US" altLang="zh-CN"/>
              <a:pPr/>
              <a:t>25 February 2015</a:t>
            </a:fld>
            <a:endParaRPr lang="en-US" altLang="zh-CN"/>
          </a:p>
        </p:txBody>
      </p:sp>
      <p:sp>
        <p:nvSpPr>
          <p:cNvPr id="69" name="页脚占位符 68"/>
          <p:cNvSpPr>
            <a:spLocks noGrp="1"/>
          </p:cNvSpPr>
          <p:nvPr>
            <p:ph type="ftr" sz="quarter" idx="11"/>
          </p:nvPr>
        </p:nvSpPr>
        <p:spPr/>
        <p:txBody>
          <a:bodyPr/>
          <a:lstStyle/>
          <a:p>
            <a:pPr>
              <a:defRPr/>
            </a:pPr>
            <a:r>
              <a:rPr lang="en-US" altLang="zh-CN" smtClean="0"/>
              <a:t>Java Programming Language</a:t>
            </a:r>
            <a:endParaRPr lang="en-US" altLang="zh-CN"/>
          </a:p>
        </p:txBody>
      </p:sp>
      <p:sp>
        <p:nvSpPr>
          <p:cNvPr id="68" name="灯片编号占位符 67"/>
          <p:cNvSpPr>
            <a:spLocks noGrp="1"/>
          </p:cNvSpPr>
          <p:nvPr>
            <p:ph type="sldNum" sz="quarter" idx="12"/>
          </p:nvPr>
        </p:nvSpPr>
        <p:spPr/>
        <p:txBody>
          <a:bodyPr/>
          <a:lstStyle/>
          <a:p>
            <a:fld id="{5BD480F9-F572-41C1-89A9-5E1A597DF64F}" type="slidenum">
              <a:rPr lang="en-US" altLang="zh-CN"/>
              <a:pPr/>
              <a:t>16</a:t>
            </a:fld>
            <a:endParaRPr lang="en-US" altLang="zh-CN"/>
          </a:p>
        </p:txBody>
      </p:sp>
      <p:graphicFrame>
        <p:nvGraphicFramePr>
          <p:cNvPr id="7" name="Group 29"/>
          <p:cNvGraphicFramePr>
            <a:graphicFrameLocks noGrp="1"/>
          </p:cNvGraphicFramePr>
          <p:nvPr/>
        </p:nvGraphicFramePr>
        <p:xfrm>
          <a:off x="457200" y="1484313"/>
          <a:ext cx="8229600" cy="4373563"/>
        </p:xfrm>
        <a:graphic>
          <a:graphicData uri="http://schemas.openxmlformats.org/drawingml/2006/table">
            <a:tbl>
              <a:tblPr/>
              <a:tblGrid>
                <a:gridCol w="8229600"/>
              </a:tblGrid>
              <a:tr h="4373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sp>
        <p:nvSpPr>
          <p:cNvPr id="18441" name="TextBox 45"/>
          <p:cNvSpPr txBox="1">
            <a:spLocks noChangeArrowheads="1"/>
          </p:cNvSpPr>
          <p:nvPr/>
        </p:nvSpPr>
        <p:spPr bwMode="auto">
          <a:xfrm>
            <a:off x="1000125" y="5929313"/>
            <a:ext cx="7072313" cy="369887"/>
          </a:xfrm>
          <a:prstGeom prst="rect">
            <a:avLst/>
          </a:prstGeom>
          <a:noFill/>
          <a:ln w="9525">
            <a:noFill/>
            <a:miter lim="800000"/>
            <a:headEnd/>
            <a:tailEnd/>
          </a:ln>
        </p:spPr>
        <p:txBody>
          <a:bodyPr>
            <a:spAutoFit/>
          </a:bodyPr>
          <a:lstStyle/>
          <a:p>
            <a:pPr algn="ctr"/>
            <a:r>
              <a:rPr lang="en-US" altLang="zh-CN">
                <a:latin typeface="Times New Roman" pitchFamily="18" charset="0"/>
              </a:rPr>
              <a:t>Inheritance hierarchy for Shapes</a:t>
            </a:r>
            <a:endParaRPr lang="zh-CN" altLang="en-US"/>
          </a:p>
        </p:txBody>
      </p:sp>
      <p:grpSp>
        <p:nvGrpSpPr>
          <p:cNvPr id="2" name="Group 5"/>
          <p:cNvGrpSpPr>
            <a:grpSpLocks/>
          </p:cNvGrpSpPr>
          <p:nvPr/>
        </p:nvGrpSpPr>
        <p:grpSpPr bwMode="auto">
          <a:xfrm>
            <a:off x="785813" y="2286000"/>
            <a:ext cx="7780337" cy="2601913"/>
            <a:chOff x="1" y="0"/>
            <a:chExt cx="19998" cy="19997"/>
          </a:xfrm>
        </p:grpSpPr>
        <p:grpSp>
          <p:nvGrpSpPr>
            <p:cNvPr id="3" name="Group 6"/>
            <p:cNvGrpSpPr>
              <a:grpSpLocks/>
            </p:cNvGrpSpPr>
            <p:nvPr/>
          </p:nvGrpSpPr>
          <p:grpSpPr bwMode="auto">
            <a:xfrm>
              <a:off x="7400" y="0"/>
              <a:ext cx="4231" cy="2731"/>
              <a:chOff x="0" y="0"/>
              <a:chExt cx="20000" cy="20000"/>
            </a:xfrm>
          </p:grpSpPr>
          <p:grpSp>
            <p:nvGrpSpPr>
              <p:cNvPr id="4" name="Group 7"/>
              <p:cNvGrpSpPr>
                <a:grpSpLocks/>
              </p:cNvGrpSpPr>
              <p:nvPr/>
            </p:nvGrpSpPr>
            <p:grpSpPr bwMode="auto">
              <a:xfrm>
                <a:off x="9" y="0"/>
                <a:ext cx="19991" cy="20000"/>
                <a:chOff x="0" y="0"/>
                <a:chExt cx="20000" cy="20000"/>
              </a:xfrm>
            </p:grpSpPr>
            <p:sp>
              <p:nvSpPr>
                <p:cNvPr id="18502" name="Freeform 8"/>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503" name="Freeform 9"/>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noFill/>
                <a:ln w="2540">
                  <a:solidFill>
                    <a:srgbClr val="000000"/>
                  </a:solidFill>
                  <a:round/>
                  <a:headEnd/>
                  <a:tailEnd/>
                </a:ln>
              </p:spPr>
              <p:txBody>
                <a:bodyPr/>
                <a:lstStyle/>
                <a:p>
                  <a:pPr algn="ctr"/>
                  <a:endParaRPr lang="zh-CN" altLang="en-US"/>
                </a:p>
              </p:txBody>
            </p:sp>
          </p:grpSp>
          <p:sp>
            <p:nvSpPr>
              <p:cNvPr id="18501" name="Rectangle 10"/>
              <p:cNvSpPr>
                <a:spLocks noChangeArrowheads="1"/>
              </p:cNvSpPr>
              <p:nvPr/>
            </p:nvSpPr>
            <p:spPr bwMode="auto">
              <a:xfrm>
                <a:off x="0" y="6005"/>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Shape</a:t>
                </a:r>
              </a:p>
            </p:txBody>
          </p:sp>
        </p:grpSp>
        <p:grpSp>
          <p:nvGrpSpPr>
            <p:cNvPr id="5" name="Group 11"/>
            <p:cNvGrpSpPr>
              <a:grpSpLocks/>
            </p:cNvGrpSpPr>
            <p:nvPr/>
          </p:nvGrpSpPr>
          <p:grpSpPr bwMode="auto">
            <a:xfrm>
              <a:off x="1116" y="7804"/>
              <a:ext cx="6228" cy="2731"/>
              <a:chOff x="0" y="0"/>
              <a:chExt cx="20000" cy="20000"/>
            </a:xfrm>
          </p:grpSpPr>
          <p:grpSp>
            <p:nvGrpSpPr>
              <p:cNvPr id="6" name="Group 12"/>
              <p:cNvGrpSpPr>
                <a:grpSpLocks/>
              </p:cNvGrpSpPr>
              <p:nvPr/>
            </p:nvGrpSpPr>
            <p:grpSpPr bwMode="auto">
              <a:xfrm>
                <a:off x="10" y="0"/>
                <a:ext cx="19990" cy="20000"/>
                <a:chOff x="0" y="0"/>
                <a:chExt cx="20000" cy="20000"/>
              </a:xfrm>
            </p:grpSpPr>
            <p:sp>
              <p:nvSpPr>
                <p:cNvPr id="18498" name="Freeform 13"/>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99" name="Freeform 14"/>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noFill/>
                <a:ln w="2540">
                  <a:solidFill>
                    <a:srgbClr val="000000"/>
                  </a:solidFill>
                  <a:round/>
                  <a:headEnd/>
                  <a:tailEnd/>
                </a:ln>
              </p:spPr>
              <p:txBody>
                <a:bodyPr/>
                <a:lstStyle/>
                <a:p>
                  <a:pPr algn="ctr"/>
                  <a:endParaRPr lang="zh-CN" altLang="en-US"/>
                </a:p>
              </p:txBody>
            </p:sp>
          </p:grpSp>
          <p:sp>
            <p:nvSpPr>
              <p:cNvPr id="18497" name="Rectangle 15"/>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TwoDimensionalShape</a:t>
                </a:r>
              </a:p>
            </p:txBody>
          </p:sp>
        </p:grpSp>
        <p:grpSp>
          <p:nvGrpSpPr>
            <p:cNvPr id="8" name="Group 16"/>
            <p:cNvGrpSpPr>
              <a:grpSpLocks/>
            </p:cNvGrpSpPr>
            <p:nvPr/>
          </p:nvGrpSpPr>
          <p:grpSpPr bwMode="auto">
            <a:xfrm>
              <a:off x="11863" y="7804"/>
              <a:ext cx="6228" cy="2731"/>
              <a:chOff x="0" y="0"/>
              <a:chExt cx="20000" cy="20000"/>
            </a:xfrm>
          </p:grpSpPr>
          <p:grpSp>
            <p:nvGrpSpPr>
              <p:cNvPr id="9" name="Group 17"/>
              <p:cNvGrpSpPr>
                <a:grpSpLocks/>
              </p:cNvGrpSpPr>
              <p:nvPr/>
            </p:nvGrpSpPr>
            <p:grpSpPr bwMode="auto">
              <a:xfrm>
                <a:off x="10" y="0"/>
                <a:ext cx="19990" cy="20000"/>
                <a:chOff x="0" y="0"/>
                <a:chExt cx="20000" cy="20000"/>
              </a:xfrm>
            </p:grpSpPr>
            <p:sp>
              <p:nvSpPr>
                <p:cNvPr id="18494" name="Freeform 18"/>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95" name="Freeform 19"/>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noFill/>
                <a:ln w="2540">
                  <a:solidFill>
                    <a:srgbClr val="000000"/>
                  </a:solidFill>
                  <a:round/>
                  <a:headEnd/>
                  <a:tailEnd/>
                </a:ln>
              </p:spPr>
              <p:txBody>
                <a:bodyPr/>
                <a:lstStyle/>
                <a:p>
                  <a:pPr algn="ctr"/>
                  <a:endParaRPr lang="zh-CN" altLang="en-US"/>
                </a:p>
              </p:txBody>
            </p:sp>
          </p:grpSp>
          <p:sp>
            <p:nvSpPr>
              <p:cNvPr id="18493" name="Rectangle 20"/>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ThreeDimensionalShape</a:t>
                </a:r>
              </a:p>
            </p:txBody>
          </p:sp>
        </p:grpSp>
        <p:grpSp>
          <p:nvGrpSpPr>
            <p:cNvPr id="10" name="Group 21"/>
            <p:cNvGrpSpPr>
              <a:grpSpLocks/>
            </p:cNvGrpSpPr>
            <p:nvPr/>
          </p:nvGrpSpPr>
          <p:grpSpPr bwMode="auto">
            <a:xfrm>
              <a:off x="1" y="17266"/>
              <a:ext cx="8459" cy="2731"/>
              <a:chOff x="0" y="0"/>
              <a:chExt cx="20000" cy="20000"/>
            </a:xfrm>
          </p:grpSpPr>
          <p:grpSp>
            <p:nvGrpSpPr>
              <p:cNvPr id="11" name="Group 22"/>
              <p:cNvGrpSpPr>
                <a:grpSpLocks/>
              </p:cNvGrpSpPr>
              <p:nvPr/>
            </p:nvGrpSpPr>
            <p:grpSpPr bwMode="auto">
              <a:xfrm>
                <a:off x="0" y="0"/>
                <a:ext cx="6114" cy="20000"/>
                <a:chOff x="0" y="0"/>
                <a:chExt cx="20000" cy="20000"/>
              </a:xfrm>
            </p:grpSpPr>
            <p:grpSp>
              <p:nvGrpSpPr>
                <p:cNvPr id="12" name="Group 23"/>
                <p:cNvGrpSpPr>
                  <a:grpSpLocks/>
                </p:cNvGrpSpPr>
                <p:nvPr/>
              </p:nvGrpSpPr>
              <p:grpSpPr bwMode="auto">
                <a:xfrm>
                  <a:off x="16" y="0"/>
                  <a:ext cx="19984" cy="20000"/>
                  <a:chOff x="0" y="0"/>
                  <a:chExt cx="20000" cy="20000"/>
                </a:xfrm>
              </p:grpSpPr>
              <p:sp>
                <p:nvSpPr>
                  <p:cNvPr id="18490" name="Freeform 24"/>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91" name="Freeform 2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8489" name="Rectangle 26"/>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Circle</a:t>
                  </a:r>
                </a:p>
              </p:txBody>
            </p:sp>
          </p:grpSp>
          <p:grpSp>
            <p:nvGrpSpPr>
              <p:cNvPr id="13" name="Group 27"/>
              <p:cNvGrpSpPr>
                <a:grpSpLocks/>
              </p:cNvGrpSpPr>
              <p:nvPr/>
            </p:nvGrpSpPr>
            <p:grpSpPr bwMode="auto">
              <a:xfrm>
                <a:off x="6942" y="0"/>
                <a:ext cx="6116" cy="20000"/>
                <a:chOff x="3" y="0"/>
                <a:chExt cx="19997" cy="20000"/>
              </a:xfrm>
            </p:grpSpPr>
            <p:grpSp>
              <p:nvGrpSpPr>
                <p:cNvPr id="14" name="Group 28"/>
                <p:cNvGrpSpPr>
                  <a:grpSpLocks/>
                </p:cNvGrpSpPr>
                <p:nvPr/>
              </p:nvGrpSpPr>
              <p:grpSpPr bwMode="auto">
                <a:xfrm>
                  <a:off x="26" y="0"/>
                  <a:ext cx="19974" cy="20000"/>
                  <a:chOff x="0" y="0"/>
                  <a:chExt cx="20000" cy="20000"/>
                </a:xfrm>
              </p:grpSpPr>
              <p:sp>
                <p:nvSpPr>
                  <p:cNvPr id="18486" name="Freeform 29"/>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87" name="Freeform 30"/>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8485" name="Rectangle 31"/>
                <p:cNvSpPr>
                  <a:spLocks noChangeArrowheads="1"/>
                </p:cNvSpPr>
                <p:nvPr/>
              </p:nvSpPr>
              <p:spPr bwMode="auto">
                <a:xfrm>
                  <a:off x="3" y="5990"/>
                  <a:ext cx="19997"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Square</a:t>
                  </a:r>
                </a:p>
              </p:txBody>
            </p:sp>
          </p:grpSp>
          <p:grpSp>
            <p:nvGrpSpPr>
              <p:cNvPr id="15" name="Group 32"/>
              <p:cNvGrpSpPr>
                <a:grpSpLocks/>
              </p:cNvGrpSpPr>
              <p:nvPr/>
            </p:nvGrpSpPr>
            <p:grpSpPr bwMode="auto">
              <a:xfrm>
                <a:off x="13883" y="0"/>
                <a:ext cx="6117" cy="20000"/>
                <a:chOff x="0" y="0"/>
                <a:chExt cx="20000" cy="20000"/>
              </a:xfrm>
            </p:grpSpPr>
            <p:grpSp>
              <p:nvGrpSpPr>
                <p:cNvPr id="16" name="Group 33"/>
                <p:cNvGrpSpPr>
                  <a:grpSpLocks/>
                </p:cNvGrpSpPr>
                <p:nvPr/>
              </p:nvGrpSpPr>
              <p:grpSpPr bwMode="auto">
                <a:xfrm>
                  <a:off x="26" y="0"/>
                  <a:ext cx="19974" cy="20000"/>
                  <a:chOff x="0" y="0"/>
                  <a:chExt cx="20000" cy="20000"/>
                </a:xfrm>
              </p:grpSpPr>
              <p:sp>
                <p:nvSpPr>
                  <p:cNvPr id="18482" name="Freeform 34"/>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83" name="Freeform 3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8481" name="Rectangle 36"/>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Triangle</a:t>
                  </a:r>
                </a:p>
              </p:txBody>
            </p:sp>
          </p:grpSp>
        </p:grpSp>
        <p:grpSp>
          <p:nvGrpSpPr>
            <p:cNvPr id="17" name="Group 37"/>
            <p:cNvGrpSpPr>
              <a:grpSpLocks/>
            </p:cNvGrpSpPr>
            <p:nvPr/>
          </p:nvGrpSpPr>
          <p:grpSpPr bwMode="auto">
            <a:xfrm>
              <a:off x="10718" y="17266"/>
              <a:ext cx="9281" cy="2731"/>
              <a:chOff x="0" y="0"/>
              <a:chExt cx="20000" cy="20000"/>
            </a:xfrm>
          </p:grpSpPr>
          <p:grpSp>
            <p:nvGrpSpPr>
              <p:cNvPr id="18" name="Group 38"/>
              <p:cNvGrpSpPr>
                <a:grpSpLocks/>
              </p:cNvGrpSpPr>
              <p:nvPr/>
            </p:nvGrpSpPr>
            <p:grpSpPr bwMode="auto">
              <a:xfrm>
                <a:off x="0" y="0"/>
                <a:ext cx="5575" cy="20000"/>
                <a:chOff x="0" y="0"/>
                <a:chExt cx="20000" cy="20000"/>
              </a:xfrm>
            </p:grpSpPr>
            <p:grpSp>
              <p:nvGrpSpPr>
                <p:cNvPr id="19" name="Group 39"/>
                <p:cNvGrpSpPr>
                  <a:grpSpLocks/>
                </p:cNvGrpSpPr>
                <p:nvPr/>
              </p:nvGrpSpPr>
              <p:grpSpPr bwMode="auto">
                <a:xfrm>
                  <a:off x="22" y="0"/>
                  <a:ext cx="19978" cy="20000"/>
                  <a:chOff x="0" y="0"/>
                  <a:chExt cx="20000" cy="20000"/>
                </a:xfrm>
              </p:grpSpPr>
              <p:sp>
                <p:nvSpPr>
                  <p:cNvPr id="18475" name="Freeform 40"/>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76" name="Freeform 41"/>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8474" name="Rectangle 42"/>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Sphere</a:t>
                  </a:r>
                </a:p>
              </p:txBody>
            </p:sp>
          </p:grpSp>
          <p:grpSp>
            <p:nvGrpSpPr>
              <p:cNvPr id="20" name="Group 43"/>
              <p:cNvGrpSpPr>
                <a:grpSpLocks/>
              </p:cNvGrpSpPr>
              <p:nvPr/>
            </p:nvGrpSpPr>
            <p:grpSpPr bwMode="auto">
              <a:xfrm>
                <a:off x="6327" y="0"/>
                <a:ext cx="5575" cy="20000"/>
                <a:chOff x="0" y="0"/>
                <a:chExt cx="20000" cy="20000"/>
              </a:xfrm>
            </p:grpSpPr>
            <p:grpSp>
              <p:nvGrpSpPr>
                <p:cNvPr id="21" name="Group 44"/>
                <p:cNvGrpSpPr>
                  <a:grpSpLocks/>
                </p:cNvGrpSpPr>
                <p:nvPr/>
              </p:nvGrpSpPr>
              <p:grpSpPr bwMode="auto">
                <a:xfrm>
                  <a:off x="25" y="0"/>
                  <a:ext cx="19975" cy="20000"/>
                  <a:chOff x="0" y="0"/>
                  <a:chExt cx="20000" cy="20000"/>
                </a:xfrm>
              </p:grpSpPr>
              <p:sp>
                <p:nvSpPr>
                  <p:cNvPr id="18471" name="Freeform 4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72" name="Freeform 46"/>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p:spPr>
                <p:txBody>
                  <a:bodyPr/>
                  <a:lstStyle/>
                  <a:p>
                    <a:pPr algn="ctr"/>
                    <a:endParaRPr lang="zh-CN" altLang="en-US"/>
                  </a:p>
                </p:txBody>
              </p:sp>
            </p:grpSp>
            <p:sp>
              <p:nvSpPr>
                <p:cNvPr id="18470" name="Rectangle 47"/>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Cube</a:t>
                  </a:r>
                </a:p>
              </p:txBody>
            </p:sp>
          </p:grpSp>
          <p:grpSp>
            <p:nvGrpSpPr>
              <p:cNvPr id="22" name="Group 48"/>
              <p:cNvGrpSpPr>
                <a:grpSpLocks/>
              </p:cNvGrpSpPr>
              <p:nvPr/>
            </p:nvGrpSpPr>
            <p:grpSpPr bwMode="auto">
              <a:xfrm>
                <a:off x="12656" y="0"/>
                <a:ext cx="7344" cy="20000"/>
                <a:chOff x="0" y="0"/>
                <a:chExt cx="20000" cy="20000"/>
              </a:xfrm>
            </p:grpSpPr>
            <p:grpSp>
              <p:nvGrpSpPr>
                <p:cNvPr id="23" name="Group 49"/>
                <p:cNvGrpSpPr>
                  <a:grpSpLocks/>
                </p:cNvGrpSpPr>
                <p:nvPr/>
              </p:nvGrpSpPr>
              <p:grpSpPr bwMode="auto">
                <a:xfrm>
                  <a:off x="16" y="0"/>
                  <a:ext cx="19984" cy="20000"/>
                  <a:chOff x="0" y="0"/>
                  <a:chExt cx="20000" cy="20000"/>
                </a:xfrm>
              </p:grpSpPr>
              <p:sp>
                <p:nvSpPr>
                  <p:cNvPr id="18467" name="Freeform 50"/>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solidFill>
                    <a:srgbClr val="4DB3E6"/>
                  </a:solidFill>
                  <a:ln w="2540">
                    <a:solidFill>
                      <a:srgbClr val="4DB3E6"/>
                    </a:solidFill>
                    <a:round/>
                    <a:headEnd/>
                    <a:tailEnd/>
                  </a:ln>
                </p:spPr>
                <p:txBody>
                  <a:bodyPr/>
                  <a:lstStyle/>
                  <a:p>
                    <a:pPr algn="ctr"/>
                    <a:endParaRPr lang="zh-CN" altLang="en-US"/>
                  </a:p>
                </p:txBody>
              </p:sp>
              <p:sp>
                <p:nvSpPr>
                  <p:cNvPr id="18468" name="Freeform 51"/>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noFill/>
                  <a:ln w="2540">
                    <a:solidFill>
                      <a:srgbClr val="000000"/>
                    </a:solidFill>
                    <a:round/>
                    <a:headEnd/>
                    <a:tailEnd/>
                  </a:ln>
                </p:spPr>
                <p:txBody>
                  <a:bodyPr/>
                  <a:lstStyle/>
                  <a:p>
                    <a:pPr algn="ctr"/>
                    <a:endParaRPr lang="zh-CN" altLang="en-US"/>
                  </a:p>
                </p:txBody>
              </p:sp>
            </p:grpSp>
            <p:sp>
              <p:nvSpPr>
                <p:cNvPr id="18466" name="Rectangle 52"/>
                <p:cNvSpPr>
                  <a:spLocks noChangeArrowheads="1"/>
                </p:cNvSpPr>
                <p:nvPr/>
              </p:nvSpPr>
              <p:spPr bwMode="auto">
                <a:xfrm>
                  <a:off x="0" y="5990"/>
                  <a:ext cx="20000" cy="10934"/>
                </a:xfrm>
                <a:prstGeom prst="rect">
                  <a:avLst/>
                </a:prstGeom>
                <a:noFill/>
                <a:ln w="0">
                  <a:noFill/>
                  <a:miter lim="800000"/>
                  <a:headEnd/>
                  <a:tailEnd/>
                </a:ln>
              </p:spPr>
              <p:txBody>
                <a:bodyPr lIns="0" tIns="0" rIns="0" bIns="0"/>
                <a:lstStyle/>
                <a:p>
                  <a:pPr algn="ctr">
                    <a:lnSpc>
                      <a:spcPct val="80000"/>
                    </a:lnSpc>
                  </a:pPr>
                  <a:r>
                    <a:rPr lang="en-US" altLang="zh-CN" sz="1400" noProof="1">
                      <a:solidFill>
                        <a:srgbClr val="000000"/>
                      </a:solidFill>
                      <a:latin typeface="Lucida Console" pitchFamily="49" charset="0"/>
                    </a:rPr>
                    <a:t>Tetrahedron</a:t>
                  </a:r>
                </a:p>
              </p:txBody>
            </p:sp>
          </p:grpSp>
        </p:grpSp>
        <p:grpSp>
          <p:nvGrpSpPr>
            <p:cNvPr id="24" name="Group 53"/>
            <p:cNvGrpSpPr>
              <a:grpSpLocks/>
            </p:cNvGrpSpPr>
            <p:nvPr/>
          </p:nvGrpSpPr>
          <p:grpSpPr bwMode="auto">
            <a:xfrm>
              <a:off x="6464" y="2731"/>
              <a:ext cx="6107" cy="5073"/>
              <a:chOff x="0" y="0"/>
              <a:chExt cx="20002" cy="20000"/>
            </a:xfrm>
          </p:grpSpPr>
          <p:sp>
            <p:nvSpPr>
              <p:cNvPr id="18460" name="Freeform 54"/>
              <p:cNvSpPr>
                <a:spLocks/>
              </p:cNvSpPr>
              <p:nvPr/>
            </p:nvSpPr>
            <p:spPr bwMode="auto">
              <a:xfrm>
                <a:off x="0" y="0"/>
                <a:ext cx="4998" cy="20000"/>
              </a:xfrm>
              <a:custGeom>
                <a:avLst/>
                <a:gdLst>
                  <a:gd name="T0" fmla="*/ 0 w 20000"/>
                  <a:gd name="T1" fmla="*/ 19962 h 20000"/>
                  <a:gd name="T2" fmla="*/ 312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2"/>
                    </a:moveTo>
                    <a:lnTo>
                      <a:pt x="19962" y="0"/>
                    </a:lnTo>
                  </a:path>
                </a:pathLst>
              </a:custGeom>
              <a:solidFill>
                <a:srgbClr val="000000"/>
              </a:solidFill>
              <a:ln w="2540">
                <a:solidFill>
                  <a:srgbClr val="000000"/>
                </a:solidFill>
                <a:round/>
                <a:headEnd/>
                <a:tailEnd type="triangle" w="med" len="med"/>
              </a:ln>
            </p:spPr>
            <p:txBody>
              <a:bodyPr/>
              <a:lstStyle/>
              <a:p>
                <a:pPr algn="ctr"/>
                <a:endParaRPr lang="zh-CN" altLang="en-US"/>
              </a:p>
            </p:txBody>
          </p:sp>
          <p:sp>
            <p:nvSpPr>
              <p:cNvPr id="18461" name="Freeform 55"/>
              <p:cNvSpPr>
                <a:spLocks/>
              </p:cNvSpPr>
              <p:nvPr/>
            </p:nvSpPr>
            <p:spPr bwMode="auto">
              <a:xfrm>
                <a:off x="14997" y="0"/>
                <a:ext cx="5005" cy="20000"/>
              </a:xfrm>
              <a:custGeom>
                <a:avLst/>
                <a:gdLst>
                  <a:gd name="T0" fmla="*/ 313 w 20000"/>
                  <a:gd name="T1" fmla="*/ 1996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62"/>
                    </a:moveTo>
                    <a:lnTo>
                      <a:pt x="0" y="0"/>
                    </a:lnTo>
                  </a:path>
                </a:pathLst>
              </a:custGeom>
              <a:noFill/>
              <a:ln w="2540">
                <a:solidFill>
                  <a:srgbClr val="000000"/>
                </a:solidFill>
                <a:round/>
                <a:headEnd/>
                <a:tailEnd type="triangle" w="med" len="med"/>
              </a:ln>
            </p:spPr>
            <p:txBody>
              <a:bodyPr/>
              <a:lstStyle/>
              <a:p>
                <a:pPr algn="ctr"/>
                <a:endParaRPr lang="zh-CN" altLang="en-US"/>
              </a:p>
            </p:txBody>
          </p:sp>
        </p:grpSp>
        <p:grpSp>
          <p:nvGrpSpPr>
            <p:cNvPr id="25" name="Group 56"/>
            <p:cNvGrpSpPr>
              <a:grpSpLocks/>
            </p:cNvGrpSpPr>
            <p:nvPr/>
          </p:nvGrpSpPr>
          <p:grpSpPr bwMode="auto">
            <a:xfrm>
              <a:off x="1295" y="10535"/>
              <a:ext cx="5873" cy="6731"/>
              <a:chOff x="-767" y="0"/>
              <a:chExt cx="21534" cy="20000"/>
            </a:xfrm>
          </p:grpSpPr>
          <p:sp>
            <p:nvSpPr>
              <p:cNvPr id="18457" name="Freeform 57"/>
              <p:cNvSpPr>
                <a:spLocks/>
              </p:cNvSpPr>
              <p:nvPr/>
            </p:nvSpPr>
            <p:spPr bwMode="auto">
              <a:xfrm>
                <a:off x="9991" y="0"/>
                <a:ext cx="11"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8458" name="Freeform 58"/>
              <p:cNvSpPr>
                <a:spLocks/>
              </p:cNvSpPr>
              <p:nvPr/>
            </p:nvSpPr>
            <p:spPr bwMode="auto">
              <a:xfrm>
                <a:off x="-767" y="0"/>
                <a:ext cx="7377" cy="20000"/>
              </a:xfrm>
              <a:custGeom>
                <a:avLst/>
                <a:gdLst>
                  <a:gd name="T0" fmla="*/ 0 w 20000"/>
                  <a:gd name="T1" fmla="*/ 19971 h 20000"/>
                  <a:gd name="T2" fmla="*/ 1002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noFill/>
              <a:ln w="2540">
                <a:solidFill>
                  <a:srgbClr val="000000"/>
                </a:solidFill>
                <a:round/>
                <a:headEnd/>
                <a:tailEnd type="triangle" w="med" len="med"/>
              </a:ln>
            </p:spPr>
            <p:txBody>
              <a:bodyPr/>
              <a:lstStyle/>
              <a:p>
                <a:pPr algn="ctr"/>
                <a:endParaRPr lang="zh-CN" altLang="en-US"/>
              </a:p>
            </p:txBody>
          </p:sp>
          <p:sp>
            <p:nvSpPr>
              <p:cNvPr id="18459" name="Freeform 59"/>
              <p:cNvSpPr>
                <a:spLocks/>
              </p:cNvSpPr>
              <p:nvPr/>
            </p:nvSpPr>
            <p:spPr bwMode="auto">
              <a:xfrm>
                <a:off x="13394" y="0"/>
                <a:ext cx="7373" cy="20000"/>
              </a:xfrm>
              <a:custGeom>
                <a:avLst/>
                <a:gdLst>
                  <a:gd name="T0" fmla="*/ 1001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noFill/>
              <a:ln w="2540">
                <a:solidFill>
                  <a:srgbClr val="000000"/>
                </a:solidFill>
                <a:round/>
                <a:headEnd/>
                <a:tailEnd type="triangle" w="med" len="med"/>
              </a:ln>
            </p:spPr>
            <p:txBody>
              <a:bodyPr/>
              <a:lstStyle/>
              <a:p>
                <a:pPr algn="ctr"/>
                <a:endParaRPr lang="zh-CN" altLang="en-US"/>
              </a:p>
            </p:txBody>
          </p:sp>
        </p:grpSp>
        <p:grpSp>
          <p:nvGrpSpPr>
            <p:cNvPr id="26" name="Group 60"/>
            <p:cNvGrpSpPr>
              <a:grpSpLocks/>
            </p:cNvGrpSpPr>
            <p:nvPr/>
          </p:nvGrpSpPr>
          <p:grpSpPr bwMode="auto">
            <a:xfrm>
              <a:off x="12043" y="10535"/>
              <a:ext cx="5871" cy="6731"/>
              <a:chOff x="215" y="0"/>
              <a:chExt cx="19569" cy="20000"/>
            </a:xfrm>
          </p:grpSpPr>
          <p:sp>
            <p:nvSpPr>
              <p:cNvPr id="18454" name="Freeform 61"/>
              <p:cNvSpPr>
                <a:spLocks/>
              </p:cNvSpPr>
              <p:nvPr/>
            </p:nvSpPr>
            <p:spPr bwMode="auto">
              <a:xfrm>
                <a:off x="9988" y="0"/>
                <a:ext cx="10"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p:spPr>
            <p:txBody>
              <a:bodyPr/>
              <a:lstStyle/>
              <a:p>
                <a:pPr algn="ctr"/>
                <a:endParaRPr lang="zh-CN" altLang="en-US"/>
              </a:p>
            </p:txBody>
          </p:sp>
          <p:sp>
            <p:nvSpPr>
              <p:cNvPr id="18455" name="Freeform 62"/>
              <p:cNvSpPr>
                <a:spLocks/>
              </p:cNvSpPr>
              <p:nvPr/>
            </p:nvSpPr>
            <p:spPr bwMode="auto">
              <a:xfrm>
                <a:off x="215" y="0"/>
                <a:ext cx="6700" cy="20000"/>
              </a:xfrm>
              <a:custGeom>
                <a:avLst/>
                <a:gdLst>
                  <a:gd name="T0" fmla="*/ 0 w 20000"/>
                  <a:gd name="T1" fmla="*/ 19971 h 20000"/>
                  <a:gd name="T2" fmla="*/ 751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noFill/>
              <a:ln w="2540">
                <a:solidFill>
                  <a:srgbClr val="000000"/>
                </a:solidFill>
                <a:round/>
                <a:headEnd/>
                <a:tailEnd type="triangle" w="med" len="med"/>
              </a:ln>
            </p:spPr>
            <p:txBody>
              <a:bodyPr/>
              <a:lstStyle/>
              <a:p>
                <a:pPr algn="ctr"/>
                <a:endParaRPr lang="zh-CN" altLang="en-US"/>
              </a:p>
            </p:txBody>
          </p:sp>
          <p:sp>
            <p:nvSpPr>
              <p:cNvPr id="18456" name="Freeform 63"/>
              <p:cNvSpPr>
                <a:spLocks/>
              </p:cNvSpPr>
              <p:nvPr/>
            </p:nvSpPr>
            <p:spPr bwMode="auto">
              <a:xfrm>
                <a:off x="13081" y="0"/>
                <a:ext cx="6703" cy="20000"/>
              </a:xfrm>
              <a:custGeom>
                <a:avLst/>
                <a:gdLst>
                  <a:gd name="T0" fmla="*/ 752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noFill/>
              <a:ln w="2540">
                <a:solidFill>
                  <a:srgbClr val="000000"/>
                </a:solidFill>
                <a:round/>
                <a:headEnd/>
                <a:tailEnd type="triangle" w="med" len="med"/>
              </a:ln>
            </p:spPr>
            <p:txBody>
              <a:bodyPr/>
              <a:lstStyle/>
              <a:p>
                <a:pPr algn="ctr"/>
                <a:endParaRPr lang="zh-CN" alt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The top super class</a:t>
            </a:r>
          </a:p>
        </p:txBody>
      </p:sp>
      <p:sp>
        <p:nvSpPr>
          <p:cNvPr id="19459" name="Rectangle 3"/>
          <p:cNvSpPr>
            <a:spLocks noGrp="1" noChangeArrowheads="1"/>
          </p:cNvSpPr>
          <p:nvPr>
            <p:ph idx="1"/>
          </p:nvPr>
        </p:nvSpPr>
        <p:spPr/>
        <p:txBody>
          <a:bodyPr/>
          <a:lstStyle/>
          <a:p>
            <a:pPr eaLnBrk="1" hangingPunct="1"/>
            <a:r>
              <a:rPr lang="en-US" altLang="zh-CN" smtClean="0"/>
              <a:t>At the top of the Java class hierarchy is the class Object; all classes inherit from this one superclass.</a:t>
            </a:r>
          </a:p>
          <a:p>
            <a:pPr eaLnBrk="1" hangingPunct="1"/>
            <a:r>
              <a:rPr lang="en-US" altLang="zh-CN" smtClean="0"/>
              <a:t>Object is the most general class in the hierarchy; it defines behavior specific to all objects in the Java class hierarchy.</a:t>
            </a:r>
          </a:p>
        </p:txBody>
      </p:sp>
      <p:sp>
        <p:nvSpPr>
          <p:cNvPr id="5" name="日期占位符 4"/>
          <p:cNvSpPr>
            <a:spLocks noGrp="1"/>
          </p:cNvSpPr>
          <p:nvPr>
            <p:ph type="dt" sz="half" idx="10"/>
          </p:nvPr>
        </p:nvSpPr>
        <p:spPr/>
        <p:txBody>
          <a:bodyPr/>
          <a:lstStyle/>
          <a:p>
            <a:fld id="{A76693AA-1F7B-4D31-BCF6-B6CE89D69DE8}"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4CF1C32E-3F6A-4724-A553-93BA8F0EC5D8}" type="slidenum">
              <a:rPr lang="en-US" altLang="zh-CN"/>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8"/>
          <p:cNvSpPr>
            <a:spLocks noGrp="1" noChangeArrowheads="1"/>
          </p:cNvSpPr>
          <p:nvPr>
            <p:ph type="title"/>
          </p:nvPr>
        </p:nvSpPr>
        <p:spPr/>
        <p:txBody>
          <a:bodyPr/>
          <a:lstStyle/>
          <a:p>
            <a:pPr eaLnBrk="1" hangingPunct="1"/>
            <a:r>
              <a:rPr lang="en-US" altLang="zh-CN" smtClean="0"/>
              <a:t>The class diagram of Object</a:t>
            </a:r>
          </a:p>
        </p:txBody>
      </p:sp>
      <p:sp>
        <p:nvSpPr>
          <p:cNvPr id="20483" name="Rectangle 67"/>
          <p:cNvSpPr>
            <a:spLocks noGrp="1" noChangeArrowheads="1"/>
          </p:cNvSpPr>
          <p:nvPr>
            <p:ph type="body" sz="half" idx="1"/>
          </p:nvPr>
        </p:nvSpPr>
        <p:spPr/>
        <p:txBody>
          <a:bodyPr/>
          <a:lstStyle/>
          <a:p>
            <a:pPr eaLnBrk="1" hangingPunct="1">
              <a:lnSpc>
                <a:spcPct val="90000"/>
              </a:lnSpc>
            </a:pPr>
            <a:r>
              <a:rPr lang="en-US" altLang="zh-CN" sz="2200" smtClean="0"/>
              <a:t>Each class farther down in the hierarchy adds more information and becomes more tailored to a specific purpose.</a:t>
            </a:r>
          </a:p>
          <a:p>
            <a:pPr eaLnBrk="1" hangingPunct="1">
              <a:lnSpc>
                <a:spcPct val="90000"/>
              </a:lnSpc>
            </a:pPr>
            <a:r>
              <a:rPr lang="en-US" altLang="zh-CN" sz="2200" smtClean="0"/>
              <a:t>In fact, if you create a class definition that doesn’t indicate its superclass in the first line, Java automatically assumes you’re inheriting from Object.</a:t>
            </a:r>
          </a:p>
        </p:txBody>
      </p:sp>
      <p:graphicFrame>
        <p:nvGraphicFramePr>
          <p:cNvPr id="640068" name="Group 68"/>
          <p:cNvGraphicFramePr>
            <a:graphicFrameLocks noGrp="1"/>
          </p:cNvGraphicFramePr>
          <p:nvPr>
            <p:ph sz="half" idx="2"/>
          </p:nvPr>
        </p:nvGraphicFramePr>
        <p:xfrm>
          <a:off x="4841875" y="1916113"/>
          <a:ext cx="4006850" cy="4114800"/>
        </p:xfrm>
        <a:graphic>
          <a:graphicData uri="http://schemas.openxmlformats.org/drawingml/2006/table">
            <a:tbl>
              <a:tblPr/>
              <a:tblGrid>
                <a:gridCol w="4006850"/>
              </a:tblGrid>
              <a:tr h="3429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clone()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equals(Object obj)</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finalize()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getClass()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hashCode()</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notify()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notifyAll()</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toString()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wait(long timeout)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wait(long timeout, int nanos)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页脚占位符 7"/>
          <p:cNvSpPr>
            <a:spLocks noGrp="1"/>
          </p:cNvSpPr>
          <p:nvPr>
            <p:ph type="ftr" sz="quarter" idx="10"/>
          </p:nvPr>
        </p:nvSpPr>
        <p:spPr/>
        <p:txBody>
          <a:bodyPr/>
          <a:lstStyle/>
          <a:p>
            <a:pPr>
              <a:defRPr/>
            </a:pPr>
            <a:r>
              <a:rPr lang="en-US" altLang="zh-CN"/>
              <a:t>Java Programming Language</a:t>
            </a:r>
          </a:p>
        </p:txBody>
      </p:sp>
      <p:sp>
        <p:nvSpPr>
          <p:cNvPr id="7" name="灯片编号占位符 6"/>
          <p:cNvSpPr>
            <a:spLocks noGrp="1"/>
          </p:cNvSpPr>
          <p:nvPr>
            <p:ph type="sldNum" sz="quarter" idx="11"/>
          </p:nvPr>
        </p:nvSpPr>
        <p:spPr/>
        <p:txBody>
          <a:bodyPr/>
          <a:lstStyle/>
          <a:p>
            <a:fld id="{66EE6D97-E941-43F3-8C0F-2DD93226B8C1}" type="slidenum">
              <a:rPr lang="en-US" altLang="zh-CN"/>
              <a:pPr/>
              <a:t>18</a:t>
            </a:fld>
            <a:endParaRPr lang="en-US" altLang="zh-CN"/>
          </a:p>
        </p:txBody>
      </p:sp>
      <p:sp>
        <p:nvSpPr>
          <p:cNvPr id="6" name="日期占位符 5"/>
          <p:cNvSpPr>
            <a:spLocks noGrp="1"/>
          </p:cNvSpPr>
          <p:nvPr>
            <p:ph type="dt" sz="half" idx="12"/>
          </p:nvPr>
        </p:nvSpPr>
        <p:spPr/>
        <p:txBody>
          <a:bodyPr/>
          <a:lstStyle/>
          <a:p>
            <a:fld id="{DBBA0DA1-E436-40B2-9EB1-6A6EB5BA1EAD}"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Subclassing</a:t>
            </a:r>
          </a:p>
        </p:txBody>
      </p:sp>
      <p:sp>
        <p:nvSpPr>
          <p:cNvPr id="21507" name="Rectangle 3"/>
          <p:cNvSpPr>
            <a:spLocks noGrp="1" noChangeArrowheads="1"/>
          </p:cNvSpPr>
          <p:nvPr>
            <p:ph idx="1"/>
          </p:nvPr>
        </p:nvSpPr>
        <p:spPr/>
        <p:txBody>
          <a:bodyPr/>
          <a:lstStyle/>
          <a:p>
            <a:pPr eaLnBrk="1" hangingPunct="1"/>
            <a:r>
              <a:rPr lang="en-US" altLang="zh-CN" smtClean="0"/>
              <a:t>Subclassing involves creating a new class that inherits from some other class in the class hierarchy. Using subclassing, you only need to define the differences between your class and its parent; the additional behavior is all available to your class through inheritance.</a:t>
            </a:r>
          </a:p>
        </p:txBody>
      </p:sp>
      <p:sp>
        <p:nvSpPr>
          <p:cNvPr id="5" name="日期占位符 4"/>
          <p:cNvSpPr>
            <a:spLocks noGrp="1"/>
          </p:cNvSpPr>
          <p:nvPr>
            <p:ph type="dt" sz="half" idx="10"/>
          </p:nvPr>
        </p:nvSpPr>
        <p:spPr/>
        <p:txBody>
          <a:bodyPr/>
          <a:lstStyle/>
          <a:p>
            <a:fld id="{F7F89AD7-9B0E-42E2-93FC-E3DA915FDEAD}"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A3123815-EE4E-4D5F-AD7D-8A78D6A9F95C}"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altLang="zh-CN" smtClean="0"/>
              <a:t>Outline</a:t>
            </a:r>
          </a:p>
        </p:txBody>
      </p:sp>
      <p:sp>
        <p:nvSpPr>
          <p:cNvPr id="4099" name="Rectangle 7"/>
          <p:cNvSpPr>
            <a:spLocks noGrp="1" noChangeArrowheads="1"/>
          </p:cNvSpPr>
          <p:nvPr>
            <p:ph idx="1"/>
          </p:nvPr>
        </p:nvSpPr>
        <p:spPr/>
        <p:txBody>
          <a:bodyPr/>
          <a:lstStyle/>
          <a:p>
            <a:pPr eaLnBrk="1" hangingPunct="1"/>
            <a:r>
              <a:rPr lang="en-US" altLang="zh-CN" smtClean="0"/>
              <a:t>Inheritance</a:t>
            </a:r>
          </a:p>
          <a:p>
            <a:pPr eaLnBrk="1" hangingPunct="1"/>
            <a:r>
              <a:rPr lang="en-US" altLang="zh-CN" smtClean="0"/>
              <a:t>Interface</a:t>
            </a:r>
          </a:p>
          <a:p>
            <a:pPr eaLnBrk="1" hangingPunct="1"/>
            <a:r>
              <a:rPr lang="en-US" altLang="zh-CN" smtClean="0"/>
              <a:t>Abstract class</a:t>
            </a:r>
          </a:p>
          <a:p>
            <a:pPr eaLnBrk="1" hangingPunct="1"/>
            <a:r>
              <a:rPr lang="en-US" altLang="zh-CN" smtClean="0"/>
              <a:t>Summary</a:t>
            </a:r>
          </a:p>
        </p:txBody>
      </p:sp>
      <p:sp>
        <p:nvSpPr>
          <p:cNvPr id="5" name="日期占位符 4"/>
          <p:cNvSpPr>
            <a:spLocks noGrp="1"/>
          </p:cNvSpPr>
          <p:nvPr>
            <p:ph type="dt" sz="half" idx="10"/>
          </p:nvPr>
        </p:nvSpPr>
        <p:spPr/>
        <p:txBody>
          <a:bodyPr/>
          <a:lstStyle/>
          <a:p>
            <a:fld id="{B6767634-7763-4027-8FC6-EA75DD4066B4}"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B36E334B-8A18-49AC-8D08-5A976B6BD1F0}" type="slidenum">
              <a:rPr lang="en-US" altLang="zh-CN"/>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Creating class hierarchy</a:t>
            </a:r>
          </a:p>
        </p:txBody>
      </p:sp>
      <p:sp>
        <p:nvSpPr>
          <p:cNvPr id="22531" name="Rectangle 3"/>
          <p:cNvSpPr>
            <a:spLocks noGrp="1" noChangeArrowheads="1"/>
          </p:cNvSpPr>
          <p:nvPr>
            <p:ph idx="1"/>
          </p:nvPr>
        </p:nvSpPr>
        <p:spPr/>
        <p:txBody>
          <a:bodyPr/>
          <a:lstStyle/>
          <a:p>
            <a:pPr eaLnBrk="1" hangingPunct="1"/>
            <a:r>
              <a:rPr lang="en-US" altLang="zh-CN" smtClean="0"/>
              <a:t>If you’re creating a larger set of classes, it makes sense for your classes not only to inherit from the existing class hierarchy, but also to make up a hierarchy themselves.</a:t>
            </a:r>
          </a:p>
          <a:p>
            <a:pPr eaLnBrk="1" hangingPunct="1"/>
            <a:r>
              <a:rPr lang="en-US" altLang="zh-CN" smtClean="0"/>
              <a:t>Keyword: extends</a:t>
            </a:r>
          </a:p>
        </p:txBody>
      </p:sp>
      <p:sp>
        <p:nvSpPr>
          <p:cNvPr id="5" name="日期占位符 4"/>
          <p:cNvSpPr>
            <a:spLocks noGrp="1"/>
          </p:cNvSpPr>
          <p:nvPr>
            <p:ph type="dt" sz="half" idx="10"/>
          </p:nvPr>
        </p:nvSpPr>
        <p:spPr/>
        <p:txBody>
          <a:bodyPr/>
          <a:lstStyle/>
          <a:p>
            <a:fld id="{D0A29315-2907-4262-8C39-5BE0AD0FC1F8}"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1B875C43-6DD7-4333-B6F9-E29854E49465}"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57"/>
          <p:cNvSpPr>
            <a:spLocks noGrp="1" noChangeArrowheads="1"/>
          </p:cNvSpPr>
          <p:nvPr>
            <p:ph type="title"/>
          </p:nvPr>
        </p:nvSpPr>
        <p:spPr/>
        <p:txBody>
          <a:bodyPr/>
          <a:lstStyle/>
          <a:p>
            <a:pPr eaLnBrk="1" hangingPunct="1"/>
            <a:r>
              <a:rPr lang="en-US" altLang="zh-CN" smtClean="0"/>
              <a:t>Sample code</a:t>
            </a:r>
          </a:p>
        </p:txBody>
      </p:sp>
      <p:graphicFrame>
        <p:nvGraphicFramePr>
          <p:cNvPr id="647527" name="Group 359"/>
          <p:cNvGraphicFramePr>
            <a:graphicFrameLocks noGrp="1"/>
          </p:cNvGraphicFramePr>
          <p:nvPr>
            <p:ph idx="1"/>
          </p:nvPr>
        </p:nvGraphicFramePr>
        <p:xfrm>
          <a:off x="684213" y="1916113"/>
          <a:ext cx="8164512" cy="4114800"/>
        </p:xfrm>
        <a:graphic>
          <a:graphicData uri="http://schemas.openxmlformats.org/drawingml/2006/table">
            <a:tbl>
              <a:tblPr/>
              <a:tblGrid>
                <a:gridCol w="4392612"/>
                <a:gridCol w="3771900"/>
              </a:tblGrid>
              <a:tr h="4114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800" b="0" i="0" u="none" strike="noStrike" cap="none" normalizeH="0" baseline="0" dirty="0" err="1" smtClean="0">
                          <a:ln>
                            <a:noFill/>
                          </a:ln>
                          <a:solidFill>
                            <a:schemeClr val="tx1"/>
                          </a:solidFill>
                          <a:effectLst/>
                          <a:latin typeface="Arial" charset="0"/>
                          <a:ea typeface="宋体" pitchFamily="2" charset="-122"/>
                        </a:rPr>
                        <a:t>ClassHierarchy</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8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ClassHierarchy</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class Vehicle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 Vehicle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class Auto extends Vehicle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class Car extends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Car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class Bus extends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Bus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日期占位符 4"/>
          <p:cNvSpPr>
            <a:spLocks noGrp="1"/>
          </p:cNvSpPr>
          <p:nvPr>
            <p:ph type="dt" sz="half" idx="10"/>
          </p:nvPr>
        </p:nvSpPr>
        <p:spPr/>
        <p:txBody>
          <a:bodyPr/>
          <a:lstStyle/>
          <a:p>
            <a:fld id="{66B68C70-31AE-4A2A-8B2F-FB55CD7D1F9C}"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7F6EDC37-A87B-4328-909C-04BB7AE88321}" type="slidenum">
              <a:rPr lang="en-US" altLang="zh-CN"/>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How inheritance works</a:t>
            </a:r>
          </a:p>
        </p:txBody>
      </p:sp>
      <p:sp>
        <p:nvSpPr>
          <p:cNvPr id="24579" name="Rectangle 3"/>
          <p:cNvSpPr>
            <a:spLocks noGrp="1" noChangeArrowheads="1"/>
          </p:cNvSpPr>
          <p:nvPr>
            <p:ph idx="1"/>
          </p:nvPr>
        </p:nvSpPr>
        <p:spPr/>
        <p:txBody>
          <a:bodyPr/>
          <a:lstStyle/>
          <a:p>
            <a:pPr eaLnBrk="1" hangingPunct="1"/>
            <a:r>
              <a:rPr lang="en-US" altLang="zh-CN" smtClean="0"/>
              <a:t>Methods operate similarly: new objects have access to all the method names of its class and its superclasses, but method definitions are chosen dynamically when a method is called.</a:t>
            </a:r>
          </a:p>
        </p:txBody>
      </p:sp>
      <p:sp>
        <p:nvSpPr>
          <p:cNvPr id="5" name="日期占位符 4"/>
          <p:cNvSpPr>
            <a:spLocks noGrp="1"/>
          </p:cNvSpPr>
          <p:nvPr>
            <p:ph type="dt" sz="half" idx="10"/>
          </p:nvPr>
        </p:nvSpPr>
        <p:spPr/>
        <p:txBody>
          <a:bodyPr/>
          <a:lstStyle/>
          <a:p>
            <a:fld id="{295A9F44-F1CE-42FC-9A9B-B08C789A787B}"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CBE09110-B739-47A8-84EA-F88B4967D770}" type="slidenum">
              <a:rPr lang="en-US" altLang="zh-CN"/>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Method locating</a:t>
            </a:r>
          </a:p>
        </p:txBody>
      </p:sp>
      <p:sp>
        <p:nvSpPr>
          <p:cNvPr id="25603" name="Rectangle 7"/>
          <p:cNvSpPr>
            <a:spLocks noGrp="1" noChangeArrowheads="1"/>
          </p:cNvSpPr>
          <p:nvPr>
            <p:ph type="body" sz="half" idx="1"/>
          </p:nvPr>
        </p:nvSpPr>
        <p:spPr/>
        <p:txBody>
          <a:bodyPr/>
          <a:lstStyle/>
          <a:p>
            <a:pPr eaLnBrk="1" hangingPunct="1"/>
            <a:r>
              <a:rPr lang="en-US" altLang="zh-CN" sz="2200" smtClean="0"/>
              <a:t>If you call a method on a particular object, Java first checks the object’s class for the definition of that method. </a:t>
            </a:r>
          </a:p>
          <a:p>
            <a:pPr eaLnBrk="1" hangingPunct="1"/>
            <a:r>
              <a:rPr lang="en-US" altLang="zh-CN" sz="2200" smtClean="0"/>
              <a:t>If it’s not defined in the object’s class, it looks in that class’s superclass, and so on up the chain until the method definition is found.</a:t>
            </a:r>
          </a:p>
        </p:txBody>
      </p:sp>
      <p:pic>
        <p:nvPicPr>
          <p:cNvPr id="25604" name="Picture 10"/>
          <p:cNvPicPr>
            <a:picLocks noGrp="1" noChangeAspect="1" noChangeArrowheads="1"/>
          </p:cNvPicPr>
          <p:nvPr>
            <p:ph sz="half" idx="2"/>
          </p:nvPr>
        </p:nvPicPr>
        <p:blipFill>
          <a:blip r:embed="rId2"/>
          <a:srcRect/>
          <a:stretch>
            <a:fillRect/>
          </a:stretch>
        </p:blipFill>
        <p:spPr>
          <a:xfrm>
            <a:off x="4500563" y="2000250"/>
            <a:ext cx="4391025" cy="3543300"/>
          </a:xfrm>
        </p:spPr>
      </p:pic>
      <p:sp>
        <p:nvSpPr>
          <p:cNvPr id="8" name="页脚占位符 7"/>
          <p:cNvSpPr>
            <a:spLocks noGrp="1"/>
          </p:cNvSpPr>
          <p:nvPr>
            <p:ph type="ftr" sz="quarter" idx="10"/>
          </p:nvPr>
        </p:nvSpPr>
        <p:spPr/>
        <p:txBody>
          <a:bodyPr/>
          <a:lstStyle/>
          <a:p>
            <a:pPr>
              <a:defRPr/>
            </a:pPr>
            <a:r>
              <a:rPr lang="en-US" altLang="zh-CN"/>
              <a:t>Java Programming Language</a:t>
            </a:r>
          </a:p>
        </p:txBody>
      </p:sp>
      <p:sp>
        <p:nvSpPr>
          <p:cNvPr id="7" name="灯片编号占位符 6"/>
          <p:cNvSpPr>
            <a:spLocks noGrp="1"/>
          </p:cNvSpPr>
          <p:nvPr>
            <p:ph type="sldNum" sz="quarter" idx="11"/>
          </p:nvPr>
        </p:nvSpPr>
        <p:spPr/>
        <p:txBody>
          <a:bodyPr/>
          <a:lstStyle/>
          <a:p>
            <a:fld id="{2CB9193B-E3E9-403E-A699-FD4BC8014585}" type="slidenum">
              <a:rPr lang="en-US" altLang="zh-CN"/>
              <a:pPr/>
              <a:t>23</a:t>
            </a:fld>
            <a:endParaRPr lang="en-US" altLang="zh-CN"/>
          </a:p>
        </p:txBody>
      </p:sp>
      <p:sp>
        <p:nvSpPr>
          <p:cNvPr id="6" name="日期占位符 5"/>
          <p:cNvSpPr>
            <a:spLocks noGrp="1"/>
          </p:cNvSpPr>
          <p:nvPr>
            <p:ph type="dt" sz="half" idx="12"/>
          </p:nvPr>
        </p:nvSpPr>
        <p:spPr/>
        <p:txBody>
          <a:bodyPr/>
          <a:lstStyle/>
          <a:p>
            <a:fld id="{AD0A8C6B-8981-4BEB-8469-C5FE1251EA10}"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66"/>
          <p:cNvSpPr>
            <a:spLocks noGrp="1" noChangeArrowheads="1"/>
          </p:cNvSpPr>
          <p:nvPr>
            <p:ph type="title"/>
          </p:nvPr>
        </p:nvSpPr>
        <p:spPr/>
        <p:txBody>
          <a:bodyPr/>
          <a:lstStyle/>
          <a:p>
            <a:pPr eaLnBrk="1" hangingPunct="1"/>
            <a:r>
              <a:rPr lang="en-US" altLang="zh-CN" smtClean="0"/>
              <a:t>Sample code</a:t>
            </a:r>
          </a:p>
        </p:txBody>
      </p:sp>
      <p:graphicFrame>
        <p:nvGraphicFramePr>
          <p:cNvPr id="670888" name="Group 168"/>
          <p:cNvGraphicFramePr>
            <a:graphicFrameLocks noGrp="1"/>
          </p:cNvGraphicFramePr>
          <p:nvPr>
            <p:ph idx="1"/>
          </p:nvPr>
        </p:nvGraphicFramePr>
        <p:xfrm>
          <a:off x="684213" y="1916113"/>
          <a:ext cx="8164512" cy="4114800"/>
        </p:xfrm>
        <a:graphic>
          <a:graphicData uri="http://schemas.openxmlformats.org/drawingml/2006/table">
            <a:tbl>
              <a:tblPr/>
              <a:tblGrid>
                <a:gridCol w="4083050"/>
                <a:gridCol w="4081462"/>
              </a:tblGrid>
              <a:tr h="248920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400" b="0" i="0" u="none" strike="noStrike" cap="none" normalizeH="0" baseline="0" dirty="0" err="1" smtClean="0">
                          <a:ln>
                            <a:noFill/>
                          </a:ln>
                          <a:solidFill>
                            <a:schemeClr val="tx1"/>
                          </a:solidFill>
                          <a:effectLst/>
                          <a:latin typeface="Arial" charset="0"/>
                          <a:ea typeface="宋体" pitchFamily="2" charset="-122"/>
                        </a:rPr>
                        <a:t>MethodLocating</a:t>
                      </a: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4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a:t>
                      </a:r>
                      <a:r>
                        <a:rPr kumimoji="0" lang="en-US" altLang="zh-CN" sz="1400" b="0" i="0" u="none" strike="noStrike" cap="none" normalizeH="0" baseline="0" dirty="0" err="1" smtClean="0">
                          <a:ln>
                            <a:noFill/>
                          </a:ln>
                          <a:solidFill>
                            <a:schemeClr val="tx1"/>
                          </a:solidFill>
                          <a:effectLst/>
                          <a:latin typeface="Arial" charset="0"/>
                          <a:ea typeface="宋体" pitchFamily="2" charset="-122"/>
                        </a:rPr>
                        <a:t>SubClass</a:t>
                      </a:r>
                      <a:r>
                        <a:rPr kumimoji="0" lang="en-US" altLang="zh-CN" sz="1400" b="0" i="0" u="none" strike="noStrike" cap="none" normalizeH="0" baseline="0" dirty="0" smtClean="0">
                          <a:ln>
                            <a:noFill/>
                          </a:ln>
                          <a:solidFill>
                            <a:schemeClr val="tx1"/>
                          </a:solidFill>
                          <a:effectLst/>
                          <a:latin typeface="Arial" charset="0"/>
                          <a:ea typeface="宋体" pitchFamily="2" charset="-122"/>
                        </a:rPr>
                        <a:t> sc = new </a:t>
                      </a:r>
                      <a:r>
                        <a:rPr kumimoji="0" lang="en-US" altLang="zh-CN" sz="1400" b="0" i="0" u="none" strike="noStrike" cap="none" normalizeH="0" baseline="0" dirty="0" err="1" smtClean="0">
                          <a:ln>
                            <a:noFill/>
                          </a:ln>
                          <a:solidFill>
                            <a:schemeClr val="tx1"/>
                          </a:solidFill>
                          <a:effectLst/>
                          <a:latin typeface="Arial" charset="0"/>
                          <a:ea typeface="宋体" pitchFamily="2" charset="-122"/>
                        </a:rPr>
                        <a:t>SubClass</a:t>
                      </a:r>
                      <a:r>
                        <a:rPr kumimoji="0" lang="en-US" altLang="zh-CN" sz="14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sc.showName1();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sc.showName2();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a:t>
                      </a:r>
                      <a:r>
                        <a:rPr kumimoji="0" lang="en-US" altLang="zh-CN" sz="1400" b="0" i="0" u="none" strike="noStrike" cap="none" normalizeH="0" baseline="0" dirty="0" err="1" smtClean="0">
                          <a:ln>
                            <a:noFill/>
                          </a:ln>
                          <a:solidFill>
                            <a:schemeClr val="tx1"/>
                          </a:solidFill>
                          <a:effectLst/>
                          <a:latin typeface="Arial" charset="0"/>
                          <a:ea typeface="宋体" pitchFamily="2" charset="-122"/>
                        </a:rPr>
                        <a:t>MethodLocating</a:t>
                      </a: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class </a:t>
                      </a:r>
                      <a:r>
                        <a:rPr kumimoji="0" lang="en-US" altLang="zh-CN" sz="1400" b="0" i="0" u="none" strike="noStrike" cap="none" normalizeH="0" baseline="0" dirty="0" err="1" smtClean="0">
                          <a:ln>
                            <a:noFill/>
                          </a:ln>
                          <a:solidFill>
                            <a:schemeClr val="tx1"/>
                          </a:solidFill>
                          <a:effectLst/>
                          <a:latin typeface="Arial" charset="0"/>
                          <a:ea typeface="宋体" pitchFamily="2" charset="-122"/>
                        </a:rPr>
                        <a:t>ParentClass</a:t>
                      </a:r>
                      <a:r>
                        <a:rPr kumimoji="0" lang="en-US" altLang="zh-CN" sz="14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public void showName1()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        </a:t>
                      </a:r>
                      <a:r>
                        <a:rPr kumimoji="0" lang="en-US" altLang="zh-CN" sz="14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400" b="0" i="0" u="none" strike="noStrike" cap="none" normalizeH="0" baseline="0" dirty="0" smtClean="0">
                          <a:ln>
                            <a:noFill/>
                          </a:ln>
                          <a:solidFill>
                            <a:schemeClr val="tx1"/>
                          </a:solidFill>
                          <a:effectLst/>
                          <a:latin typeface="Arial" charset="0"/>
                          <a:ea typeface="宋体" pitchFamily="2" charset="-122"/>
                        </a:rPr>
                        <a:t>("</a:t>
                      </a:r>
                      <a:r>
                        <a:rPr kumimoji="0" lang="en-US" altLang="zh-CN" sz="1400" b="0" i="0" u="none" strike="noStrike" cap="none" normalizeH="0" baseline="0" dirty="0" err="1" smtClean="0">
                          <a:ln>
                            <a:noFill/>
                          </a:ln>
                          <a:solidFill>
                            <a:schemeClr val="tx1"/>
                          </a:solidFill>
                          <a:effectLst/>
                          <a:latin typeface="Arial" charset="0"/>
                          <a:ea typeface="宋体" pitchFamily="2" charset="-122"/>
                        </a:rPr>
                        <a:t>ParentClass</a:t>
                      </a:r>
                      <a:r>
                        <a:rPr kumimoji="0" lang="en-US" altLang="zh-CN" sz="1400" b="0" i="0" u="none" strike="noStrike" cap="none" normalizeH="0" baseline="0" dirty="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}//showName1()</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Parent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class SubClass extends ParentClass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public void showName2()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System.out.println("SubClass!");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}//showName2()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 SubClass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56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日期占位符 5"/>
          <p:cNvSpPr>
            <a:spLocks noGrp="1"/>
          </p:cNvSpPr>
          <p:nvPr>
            <p:ph type="dt" sz="half" idx="10"/>
          </p:nvPr>
        </p:nvSpPr>
        <p:spPr/>
        <p:txBody>
          <a:bodyPr/>
          <a:lstStyle/>
          <a:p>
            <a:fld id="{E98BCD10-06F0-4B6D-863E-7650CE32BD3F}" type="datetime3">
              <a:rPr lang="en-US" altLang="zh-CN"/>
              <a:pPr/>
              <a:t>25 February 2015</a:t>
            </a:fld>
            <a:endParaRPr lang="en-US" altLang="zh-CN"/>
          </a:p>
        </p:txBody>
      </p:sp>
      <p:sp>
        <p:nvSpPr>
          <p:cNvPr id="8" name="页脚占位符 7"/>
          <p:cNvSpPr>
            <a:spLocks noGrp="1"/>
          </p:cNvSpPr>
          <p:nvPr>
            <p:ph type="ftr" sz="quarter" idx="11"/>
          </p:nvPr>
        </p:nvSpPr>
        <p:spPr/>
        <p:txBody>
          <a:bodyPr/>
          <a:lstStyle/>
          <a:p>
            <a:pPr>
              <a:defRPr/>
            </a:pPr>
            <a:r>
              <a:rPr lang="en-US" altLang="zh-CN" smtClean="0"/>
              <a:t>Java Programming Language</a:t>
            </a:r>
            <a:endParaRPr lang="en-US" altLang="zh-CN"/>
          </a:p>
        </p:txBody>
      </p:sp>
      <p:sp>
        <p:nvSpPr>
          <p:cNvPr id="7" name="灯片编号占位符 6"/>
          <p:cNvSpPr>
            <a:spLocks noGrp="1"/>
          </p:cNvSpPr>
          <p:nvPr>
            <p:ph type="sldNum" sz="quarter" idx="12"/>
          </p:nvPr>
        </p:nvSpPr>
        <p:spPr/>
        <p:txBody>
          <a:bodyPr/>
          <a:lstStyle/>
          <a:p>
            <a:fld id="{EA1B1C04-779C-4DFA-8895-A7783D8F3D9A}" type="slidenum">
              <a:rPr lang="en-US" altLang="zh-CN"/>
              <a:pPr/>
              <a:t>24</a:t>
            </a:fld>
            <a:endParaRPr lang="en-US" altLang="zh-CN"/>
          </a:p>
        </p:txBody>
      </p:sp>
      <p:sp>
        <p:nvSpPr>
          <p:cNvPr id="670880" name="Text Box 160"/>
          <p:cNvSpPr txBox="1">
            <a:spLocks noChangeArrowheads="1"/>
          </p:cNvSpPr>
          <p:nvPr/>
        </p:nvSpPr>
        <p:spPr bwMode="auto">
          <a:xfrm>
            <a:off x="4859338" y="4508500"/>
            <a:ext cx="2665412" cy="1049338"/>
          </a:xfrm>
          <a:prstGeom prst="rect">
            <a:avLst/>
          </a:prstGeom>
          <a:noFill/>
          <a:ln w="9525">
            <a:noFill/>
            <a:miter lim="800000"/>
            <a:headEnd/>
            <a:tailEnd/>
          </a:ln>
        </p:spPr>
        <p:txBody>
          <a:bodyPr>
            <a:spAutoFit/>
          </a:bodyPr>
          <a:lstStyle/>
          <a:p>
            <a:r>
              <a:rPr lang="en-US" altLang="zh-CN" sz="1400"/>
              <a:t>Output:</a:t>
            </a:r>
          </a:p>
          <a:p>
            <a:r>
              <a:rPr lang="en-US" altLang="zh-CN" sz="1400"/>
              <a:t>ParentClass!</a:t>
            </a:r>
          </a:p>
          <a:p>
            <a:r>
              <a:rPr lang="en-US" altLang="zh-CN" sz="1400"/>
              <a:t>SubClass!</a:t>
            </a:r>
          </a:p>
          <a:p>
            <a:pPr>
              <a:spcBef>
                <a:spcPct val="50000"/>
              </a:spcBef>
            </a:pP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0880"/>
                                        </p:tgtEl>
                                        <p:attrNameLst>
                                          <p:attrName>style.visibility</p:attrName>
                                        </p:attrNameLst>
                                      </p:cBhvr>
                                      <p:to>
                                        <p:strVal val="visible"/>
                                      </p:to>
                                    </p:set>
                                    <p:anim calcmode="lin" valueType="num">
                                      <p:cBhvr additive="base">
                                        <p:cTn id="7" dur="500" fill="hold"/>
                                        <p:tgtEl>
                                          <p:spTgt spid="670880"/>
                                        </p:tgtEl>
                                        <p:attrNameLst>
                                          <p:attrName>ppt_x</p:attrName>
                                        </p:attrNameLst>
                                      </p:cBhvr>
                                      <p:tavLst>
                                        <p:tav tm="0">
                                          <p:val>
                                            <p:strVal val="1+#ppt_w/2"/>
                                          </p:val>
                                        </p:tav>
                                        <p:tav tm="100000">
                                          <p:val>
                                            <p:strVal val="#ppt_x"/>
                                          </p:val>
                                        </p:tav>
                                      </p:tavLst>
                                    </p:anim>
                                    <p:anim calcmode="lin" valueType="num">
                                      <p:cBhvr additive="base">
                                        <p:cTn id="8" dur="500" fill="hold"/>
                                        <p:tgtEl>
                                          <p:spTgt spid="670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8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Overriding</a:t>
            </a:r>
          </a:p>
        </p:txBody>
      </p:sp>
      <p:sp>
        <p:nvSpPr>
          <p:cNvPr id="27651" name="Rectangle 3"/>
          <p:cNvSpPr>
            <a:spLocks noGrp="1" noChangeArrowheads="1"/>
          </p:cNvSpPr>
          <p:nvPr>
            <p:ph type="body" sz="half" idx="1"/>
          </p:nvPr>
        </p:nvSpPr>
        <p:spPr/>
        <p:txBody>
          <a:bodyPr/>
          <a:lstStyle/>
          <a:p>
            <a:pPr eaLnBrk="1" hangingPunct="1">
              <a:lnSpc>
                <a:spcPct val="90000"/>
              </a:lnSpc>
            </a:pPr>
            <a:r>
              <a:rPr lang="en-US" altLang="zh-CN" sz="2200" smtClean="0"/>
              <a:t>The method definition that is found first (starting at the bottom and working upward toward the top of the hierarchy) is the one that is actually executed.</a:t>
            </a:r>
          </a:p>
          <a:p>
            <a:pPr eaLnBrk="1" hangingPunct="1">
              <a:lnSpc>
                <a:spcPct val="90000"/>
              </a:lnSpc>
            </a:pPr>
            <a:r>
              <a:rPr lang="en-US" altLang="zh-CN" sz="2200" smtClean="0"/>
              <a:t>You can purposefully define a method in a subclass that has the same signature as a method in a superclass, which then “hides” the superclass’s method.</a:t>
            </a:r>
          </a:p>
        </p:txBody>
      </p:sp>
      <p:pic>
        <p:nvPicPr>
          <p:cNvPr id="27652" name="Picture 5"/>
          <p:cNvPicPr>
            <a:picLocks noGrp="1" noChangeAspect="1" noChangeArrowheads="1"/>
          </p:cNvPicPr>
          <p:nvPr>
            <p:ph sz="half" idx="2"/>
          </p:nvPr>
        </p:nvPicPr>
        <p:blipFill>
          <a:blip r:embed="rId2"/>
          <a:stretch>
            <a:fillRect/>
          </a:stretch>
        </p:blipFill>
        <p:spPr>
          <a:xfrm>
            <a:off x="4841875" y="2404721"/>
            <a:ext cx="4006850" cy="3137583"/>
          </a:xfrm>
        </p:spPr>
      </p:pic>
      <p:sp>
        <p:nvSpPr>
          <p:cNvPr id="8" name="页脚占位符 7"/>
          <p:cNvSpPr>
            <a:spLocks noGrp="1"/>
          </p:cNvSpPr>
          <p:nvPr>
            <p:ph type="ftr" sz="quarter" idx="10"/>
          </p:nvPr>
        </p:nvSpPr>
        <p:spPr/>
        <p:txBody>
          <a:bodyPr/>
          <a:lstStyle/>
          <a:p>
            <a:pPr>
              <a:defRPr/>
            </a:pPr>
            <a:r>
              <a:rPr lang="en-US" altLang="zh-CN"/>
              <a:t>Java Programming Language</a:t>
            </a:r>
          </a:p>
        </p:txBody>
      </p:sp>
      <p:sp>
        <p:nvSpPr>
          <p:cNvPr id="7" name="灯片编号占位符 6"/>
          <p:cNvSpPr>
            <a:spLocks noGrp="1"/>
          </p:cNvSpPr>
          <p:nvPr>
            <p:ph type="sldNum" sz="quarter" idx="11"/>
          </p:nvPr>
        </p:nvSpPr>
        <p:spPr/>
        <p:txBody>
          <a:bodyPr/>
          <a:lstStyle/>
          <a:p>
            <a:fld id="{1A6479D9-3ACE-4A0E-9C0A-EF709BFA9804}" type="slidenum">
              <a:rPr lang="en-US" altLang="zh-CN"/>
              <a:pPr/>
              <a:t>25</a:t>
            </a:fld>
            <a:endParaRPr lang="en-US" altLang="zh-CN"/>
          </a:p>
        </p:txBody>
      </p:sp>
      <p:sp>
        <p:nvSpPr>
          <p:cNvPr id="6" name="日期占位符 5"/>
          <p:cNvSpPr>
            <a:spLocks noGrp="1"/>
          </p:cNvSpPr>
          <p:nvPr>
            <p:ph type="dt" sz="half" idx="12"/>
          </p:nvPr>
        </p:nvSpPr>
        <p:spPr/>
        <p:txBody>
          <a:bodyPr/>
          <a:lstStyle/>
          <a:p>
            <a:fld id="{00A9C40A-7938-4761-AA43-386C629DA800}" type="datetime3">
              <a:rPr lang="en-US" altLang="zh-CN"/>
              <a:pPr/>
              <a:t>25 February 2015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34"/>
          <p:cNvSpPr>
            <a:spLocks noGrp="1" noChangeArrowheads="1"/>
          </p:cNvSpPr>
          <p:nvPr>
            <p:ph type="title"/>
          </p:nvPr>
        </p:nvSpPr>
        <p:spPr/>
        <p:txBody>
          <a:bodyPr/>
          <a:lstStyle/>
          <a:p>
            <a:pPr eaLnBrk="1" hangingPunct="1"/>
            <a:r>
              <a:rPr lang="en-US" altLang="zh-CN" smtClean="0"/>
              <a:t>Sample code</a:t>
            </a:r>
          </a:p>
        </p:txBody>
      </p:sp>
      <p:graphicFrame>
        <p:nvGraphicFramePr>
          <p:cNvPr id="668909" name="Group 237"/>
          <p:cNvGraphicFramePr>
            <a:graphicFrameLocks noGrp="1"/>
          </p:cNvGraphicFramePr>
          <p:nvPr>
            <p:ph idx="1"/>
          </p:nvPr>
        </p:nvGraphicFramePr>
        <p:xfrm>
          <a:off x="684213" y="1916113"/>
          <a:ext cx="8164512" cy="4279392"/>
        </p:xfrm>
        <a:graphic>
          <a:graphicData uri="http://schemas.openxmlformats.org/drawingml/2006/table">
            <a:tbl>
              <a:tblPr/>
              <a:tblGrid>
                <a:gridCol w="4083050"/>
                <a:gridCol w="4081462"/>
              </a:tblGrid>
              <a:tr h="3228975">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200" b="0" i="0" u="none" strike="noStrike" cap="none" normalizeH="0" baseline="0" dirty="0" err="1" smtClean="0">
                          <a:ln>
                            <a:noFill/>
                          </a:ln>
                          <a:solidFill>
                            <a:schemeClr val="tx1"/>
                          </a:solidFill>
                          <a:effectLst/>
                          <a:latin typeface="Arial" charset="0"/>
                          <a:ea typeface="宋体" pitchFamily="2" charset="-122"/>
                        </a:rPr>
                        <a:t>Overridding</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2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Auto </a:t>
                      </a:r>
                      <a:r>
                        <a:rPr kumimoji="0" lang="en-US" altLang="zh-CN" sz="1200" b="0" i="0" u="none" strike="noStrike" cap="none" normalizeH="0" baseline="0" dirty="0" err="1" smtClean="0">
                          <a:ln>
                            <a:noFill/>
                          </a:ln>
                          <a:solidFill>
                            <a:schemeClr val="tx1"/>
                          </a:solidFill>
                          <a:effectLst/>
                          <a:latin typeface="Arial" charset="0"/>
                          <a:ea typeface="宋体" pitchFamily="2" charset="-122"/>
                        </a:rPr>
                        <a:t>auto</a:t>
                      </a:r>
                      <a:r>
                        <a:rPr kumimoji="0" lang="en-US" altLang="zh-CN" sz="1200" b="0" i="0" u="none" strike="noStrike" cap="none" normalizeH="0" baseline="0" dirty="0" smtClean="0">
                          <a:ln>
                            <a:noFill/>
                          </a:ln>
                          <a:solidFill>
                            <a:schemeClr val="tx1"/>
                          </a:solidFill>
                          <a:effectLst/>
                          <a:latin typeface="Arial" charset="0"/>
                          <a:ea typeface="宋体" pitchFamily="2" charset="-122"/>
                        </a:rPr>
                        <a:t> = new Auto();</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Car </a:t>
                      </a:r>
                      <a:r>
                        <a:rPr kumimoji="0" lang="en-US" altLang="zh-CN" sz="1200" b="0" i="0" u="none" strike="noStrike" cap="none" normalizeH="0" baseline="0" dirty="0" err="1" smtClean="0">
                          <a:ln>
                            <a:noFill/>
                          </a:ln>
                          <a:solidFill>
                            <a:schemeClr val="tx1"/>
                          </a:solidFill>
                          <a:effectLst/>
                          <a:latin typeface="Arial" charset="0"/>
                          <a:ea typeface="宋体" pitchFamily="2" charset="-122"/>
                        </a:rPr>
                        <a:t>car</a:t>
                      </a:r>
                      <a:r>
                        <a:rPr kumimoji="0" lang="en-US" altLang="zh-CN" sz="1200" b="0" i="0" u="none" strike="noStrike" cap="none" normalizeH="0" baseline="0" dirty="0" smtClean="0">
                          <a:ln>
                            <a:noFill/>
                          </a:ln>
                          <a:solidFill>
                            <a:schemeClr val="tx1"/>
                          </a:solidFill>
                          <a:effectLst/>
                          <a:latin typeface="Arial" charset="0"/>
                          <a:ea typeface="宋体" pitchFamily="2" charset="-122"/>
                        </a:rPr>
                        <a:t> = new Car();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Bus </a:t>
                      </a:r>
                      <a:r>
                        <a:rPr kumimoji="0" lang="en-US" altLang="zh-CN" sz="1200" b="0" i="0" u="none" strike="noStrike" cap="none" normalizeH="0" baseline="0" dirty="0" err="1" smtClean="0">
                          <a:ln>
                            <a:noFill/>
                          </a:ln>
                          <a:solidFill>
                            <a:schemeClr val="tx1"/>
                          </a:solidFill>
                          <a:effectLst/>
                          <a:latin typeface="Arial" charset="0"/>
                          <a:ea typeface="宋体" pitchFamily="2" charset="-122"/>
                        </a:rPr>
                        <a:t>bus</a:t>
                      </a:r>
                      <a:r>
                        <a:rPr kumimoji="0" lang="en-US" altLang="zh-CN" sz="1200" b="0" i="0" u="none" strike="noStrike" cap="none" normalizeH="0" baseline="0" dirty="0" smtClean="0">
                          <a:ln>
                            <a:noFill/>
                          </a:ln>
                          <a:solidFill>
                            <a:schemeClr val="tx1"/>
                          </a:solidFill>
                          <a:effectLst/>
                          <a:latin typeface="Arial" charset="0"/>
                          <a:ea typeface="宋体" pitchFamily="2" charset="-122"/>
                        </a:rPr>
                        <a:t> = new Bus();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auto.startEngine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car.startEngine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bus.startEngine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Overridding</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class Vehicle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Vehicle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class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public void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200" b="0" i="0" u="none" strike="noStrike" cap="none" normalizeH="0" baseline="0" dirty="0" smtClean="0">
                          <a:ln>
                            <a:noFill/>
                          </a:ln>
                          <a:solidFill>
                            <a:schemeClr val="tx1"/>
                          </a:solidFill>
                          <a:effectLst/>
                          <a:latin typeface="Arial" charset="0"/>
                          <a:ea typeface="宋体" pitchFamily="2" charset="-122"/>
                        </a:rPr>
                        <a:t>("Auto engine started!");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class Car extends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public void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200" b="0" i="0" u="none" strike="noStrike" cap="none" normalizeH="0" baseline="0" dirty="0" smtClean="0">
                          <a:ln>
                            <a:noFill/>
                          </a:ln>
                          <a:solidFill>
                            <a:schemeClr val="tx1"/>
                          </a:solidFill>
                          <a:effectLst/>
                          <a:latin typeface="Arial" charset="0"/>
                          <a:ea typeface="宋体" pitchFamily="2" charset="-122"/>
                        </a:rPr>
                        <a:t>("Car engine started!");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Car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class Bus extends Auto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public void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System.out.println</a:t>
                      </a:r>
                      <a:r>
                        <a:rPr kumimoji="0" lang="en-US" altLang="zh-CN" sz="1200" b="0" i="0" u="none" strike="noStrike" cap="none" normalizeH="0" baseline="0" dirty="0" smtClean="0">
                          <a:ln>
                            <a:noFill/>
                          </a:ln>
                          <a:solidFill>
                            <a:schemeClr val="tx1"/>
                          </a:solidFill>
                          <a:effectLst/>
                          <a:latin typeface="Arial" charset="0"/>
                          <a:ea typeface="宋体" pitchFamily="2" charset="-122"/>
                        </a:rPr>
                        <a:t>("Bus engine started!");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a:t>
                      </a:r>
                      <a:r>
                        <a:rPr kumimoji="0" lang="en-US" altLang="zh-CN" sz="1200" b="0" i="0" u="none" strike="noStrike" cap="none" normalizeH="0" baseline="0" dirty="0" err="1" smtClean="0">
                          <a:ln>
                            <a:noFill/>
                          </a:ln>
                          <a:solidFill>
                            <a:schemeClr val="tx1"/>
                          </a:solidFill>
                          <a:effectLst/>
                          <a:latin typeface="Arial" charset="0"/>
                          <a:ea typeface="宋体" pitchFamily="2" charset="-122"/>
                        </a:rPr>
                        <a:t>startEngine</a:t>
                      </a:r>
                      <a:r>
                        <a:rPr kumimoji="0" lang="en-US" altLang="zh-CN" sz="12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 Bus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2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Auto engine started!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Car engine started!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Bus engine started!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日期占位符 4"/>
          <p:cNvSpPr>
            <a:spLocks noGrp="1"/>
          </p:cNvSpPr>
          <p:nvPr>
            <p:ph type="dt" sz="half" idx="10"/>
          </p:nvPr>
        </p:nvSpPr>
        <p:spPr/>
        <p:txBody>
          <a:bodyPr/>
          <a:lstStyle/>
          <a:p>
            <a:fld id="{0C385F6C-D5A3-4D1A-BEAC-3E036EFE7227}"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3720FEA9-9CA9-437C-9F3A-22CABD035072}" type="slidenum">
              <a:rPr lang="en-US" altLang="zh-CN"/>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latin typeface="Lucida Console" pitchFamily="49" charset="0"/>
              </a:rPr>
              <a:t>protected</a:t>
            </a:r>
            <a:r>
              <a:rPr lang="en-US" altLang="zh-CN" smtClean="0"/>
              <a:t> Members</a:t>
            </a:r>
          </a:p>
        </p:txBody>
      </p:sp>
      <p:sp>
        <p:nvSpPr>
          <p:cNvPr id="29699" name="Rectangle 3"/>
          <p:cNvSpPr>
            <a:spLocks noGrp="1" noChangeArrowheads="1"/>
          </p:cNvSpPr>
          <p:nvPr>
            <p:ph idx="1"/>
          </p:nvPr>
        </p:nvSpPr>
        <p:spPr/>
        <p:txBody>
          <a:bodyPr/>
          <a:lstStyle/>
          <a:p>
            <a:r>
              <a:rPr lang="en-US" altLang="zh-CN" smtClean="0">
                <a:latin typeface="Lucida Console" pitchFamily="49" charset="0"/>
              </a:rPr>
              <a:t>protected</a:t>
            </a:r>
            <a:r>
              <a:rPr lang="en-US" altLang="zh-CN" smtClean="0"/>
              <a:t> access</a:t>
            </a:r>
          </a:p>
          <a:p>
            <a:pPr lvl="1"/>
            <a:r>
              <a:rPr lang="en-US" altLang="zh-CN" smtClean="0"/>
              <a:t>Intermediate level of protection between </a:t>
            </a:r>
            <a:r>
              <a:rPr lang="en-US" altLang="zh-CN" smtClean="0">
                <a:latin typeface="Lucida Console" pitchFamily="49" charset="0"/>
              </a:rPr>
              <a:t>public</a:t>
            </a:r>
            <a:r>
              <a:rPr lang="en-US" altLang="zh-CN" smtClean="0"/>
              <a:t> and </a:t>
            </a:r>
            <a:r>
              <a:rPr lang="en-US" altLang="zh-CN" smtClean="0">
                <a:latin typeface="Lucida Console" pitchFamily="49" charset="0"/>
              </a:rPr>
              <a:t>private</a:t>
            </a:r>
            <a:endParaRPr lang="en-US" altLang="zh-CN" smtClean="0"/>
          </a:p>
          <a:p>
            <a:pPr lvl="1"/>
            <a:r>
              <a:rPr lang="en-US" altLang="zh-CN" smtClean="0">
                <a:latin typeface="Lucida Console" pitchFamily="49" charset="0"/>
              </a:rPr>
              <a:t>protected</a:t>
            </a:r>
            <a:r>
              <a:rPr lang="en-US" altLang="zh-CN" smtClean="0"/>
              <a:t> members accessible to</a:t>
            </a:r>
          </a:p>
          <a:p>
            <a:pPr lvl="2"/>
            <a:r>
              <a:rPr lang="en-US" altLang="zh-CN" smtClean="0"/>
              <a:t>superclass members</a:t>
            </a:r>
          </a:p>
          <a:p>
            <a:pPr lvl="2"/>
            <a:r>
              <a:rPr lang="en-US" altLang="zh-CN" smtClean="0"/>
              <a:t>subclass members</a:t>
            </a:r>
          </a:p>
          <a:p>
            <a:pPr lvl="2"/>
            <a:r>
              <a:rPr lang="en-US" altLang="zh-CN" smtClean="0"/>
              <a:t>Class members in the same package</a:t>
            </a:r>
          </a:p>
          <a:p>
            <a:pPr lvl="1"/>
            <a:r>
              <a:rPr lang="en-US" altLang="zh-CN" smtClean="0"/>
              <a:t>Subclass access superclass member</a:t>
            </a:r>
          </a:p>
          <a:p>
            <a:pPr lvl="2"/>
            <a:r>
              <a:rPr lang="en-US" altLang="zh-CN" smtClean="0"/>
              <a:t>Keyword </a:t>
            </a:r>
            <a:r>
              <a:rPr lang="en-US" altLang="zh-CN" smtClean="0">
                <a:latin typeface="Lucida Console" pitchFamily="49" charset="0"/>
              </a:rPr>
              <a:t>super</a:t>
            </a:r>
            <a:r>
              <a:rPr lang="en-US" altLang="zh-CN" smtClean="0"/>
              <a:t> and a dot (.)</a:t>
            </a:r>
          </a:p>
        </p:txBody>
      </p:sp>
      <p:sp>
        <p:nvSpPr>
          <p:cNvPr id="4" name="日期占位符 3"/>
          <p:cNvSpPr>
            <a:spLocks noGrp="1"/>
          </p:cNvSpPr>
          <p:nvPr>
            <p:ph type="dt" sz="half" idx="10"/>
          </p:nvPr>
        </p:nvSpPr>
        <p:spPr/>
        <p:txBody>
          <a:bodyPr/>
          <a:lstStyle/>
          <a:p>
            <a:fld id="{70B0CFCE-382A-4CFC-BA82-5C87306804A4}"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B81FAA79-7D2E-40F2-B0D0-BADCE0579D46}" type="slidenum">
              <a:rPr lang="en-US" altLang="zh-CN"/>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7"/>
          <p:cNvSpPr>
            <a:spLocks noGrp="1" noChangeArrowheads="1"/>
          </p:cNvSpPr>
          <p:nvPr>
            <p:ph type="title"/>
          </p:nvPr>
        </p:nvSpPr>
        <p:spPr/>
        <p:txBody>
          <a:bodyPr/>
          <a:lstStyle/>
          <a:p>
            <a:pPr eaLnBrk="1" hangingPunct="1"/>
            <a:r>
              <a:rPr lang="en-US" altLang="zh-CN" smtClean="0"/>
              <a:t>Keyword - protected</a:t>
            </a:r>
          </a:p>
        </p:txBody>
      </p:sp>
      <p:graphicFrame>
        <p:nvGraphicFramePr>
          <p:cNvPr id="672797" name="Group 29"/>
          <p:cNvGraphicFramePr>
            <a:graphicFrameLocks noGrp="1"/>
          </p:cNvGraphicFramePr>
          <p:nvPr>
            <p:ph idx="1"/>
          </p:nvPr>
        </p:nvGraphicFramePr>
        <p:xfrm>
          <a:off x="684213" y="1916113"/>
          <a:ext cx="8164512" cy="4114800"/>
        </p:xfrm>
        <a:graphic>
          <a:graphicData uri="http://schemas.openxmlformats.org/drawingml/2006/table">
            <a:tbl>
              <a:tblPr/>
              <a:tblGrid>
                <a:gridCol w="4083050"/>
                <a:gridCol w="4081462"/>
              </a:tblGrid>
              <a:tr h="3130550">
                <a:tc row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 @author Patty</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public class </a:t>
                      </a:r>
                      <a:r>
                        <a:rPr kumimoji="0" lang="en-US" altLang="zh-CN" sz="1600" b="0" i="0" u="none" strike="noStrike" cap="none" normalizeH="0" baseline="0" dirty="0" err="1" smtClean="0">
                          <a:ln>
                            <a:noFill/>
                          </a:ln>
                          <a:solidFill>
                            <a:schemeClr val="tx1"/>
                          </a:solidFill>
                          <a:effectLst/>
                          <a:latin typeface="Arial" charset="0"/>
                          <a:ea typeface="宋体" pitchFamily="2" charset="-122"/>
                        </a:rPr>
                        <a:t>ProtectedKeyword</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public static void main(String[] </a:t>
                      </a:r>
                      <a:r>
                        <a:rPr kumimoji="0" lang="en-US" altLang="zh-CN" sz="1600" b="0" i="0" u="none" strike="noStrike" cap="none" normalizeH="0" baseline="0" dirty="0" err="1" smtClean="0">
                          <a:ln>
                            <a:noFill/>
                          </a:ln>
                          <a:solidFill>
                            <a:schemeClr val="tx1"/>
                          </a:solidFill>
                          <a:effectLst/>
                          <a:latin typeface="Arial" charset="0"/>
                          <a:ea typeface="宋体" pitchFamily="2" charset="-122"/>
                        </a:rPr>
                        <a:t>args</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B </a:t>
                      </a:r>
                      <a:r>
                        <a:rPr kumimoji="0" lang="en-US" altLang="zh-CN" sz="1600" b="0" i="0" u="none" strike="noStrike" cap="none" normalizeH="0" baseline="0" dirty="0" err="1" smtClean="0">
                          <a:ln>
                            <a:noFill/>
                          </a:ln>
                          <a:solidFill>
                            <a:schemeClr val="tx1"/>
                          </a:solidFill>
                          <a:effectLst/>
                          <a:latin typeface="Arial" charset="0"/>
                          <a:ea typeface="宋体" pitchFamily="2" charset="-122"/>
                        </a:rPr>
                        <a:t>b</a:t>
                      </a:r>
                      <a:r>
                        <a:rPr kumimoji="0" lang="en-US" altLang="zh-CN" sz="1600" b="0" i="0" u="none" strike="noStrike" cap="none" normalizeH="0" baseline="0" dirty="0" smtClean="0">
                          <a:ln>
                            <a:noFill/>
                          </a:ln>
                          <a:solidFill>
                            <a:schemeClr val="tx1"/>
                          </a:solidFill>
                          <a:effectLst/>
                          <a:latin typeface="Arial" charset="0"/>
                          <a:ea typeface="宋体" pitchFamily="2" charset="-122"/>
                        </a:rPr>
                        <a:t> = new 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b.print</a:t>
                      </a:r>
                      <a:r>
                        <a:rPr kumimoji="0" lang="en-US" altLang="zh-CN" sz="1600" b="0"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}//main()</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rPr>
                        <a:t>ProtectedKeyword</a:t>
                      </a:r>
                      <a:r>
                        <a:rPr kumimoji="0" lang="en-US" altLang="zh-CN" sz="1600" b="0" i="0" u="none" strike="noStrike" cap="none" normalizeH="0" baseline="0" dirty="0" smtClean="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class A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protected void print()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System.out.println("A");</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}//print()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A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class B extends A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 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42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Output:</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日期占位符 4"/>
          <p:cNvSpPr>
            <a:spLocks noGrp="1"/>
          </p:cNvSpPr>
          <p:nvPr>
            <p:ph type="dt" sz="half" idx="10"/>
          </p:nvPr>
        </p:nvSpPr>
        <p:spPr/>
        <p:txBody>
          <a:bodyPr/>
          <a:lstStyle/>
          <a:p>
            <a:fld id="{69EE0817-A4EC-44CE-9AFD-22346F4AF868}"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D8633EA7-1B49-441A-8AE7-F9BFA1D00EC9}" type="slidenum">
              <a:rPr lang="en-US" altLang="zh-CN"/>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5750" y="714375"/>
            <a:ext cx="8143875" cy="647700"/>
          </a:xfrm>
        </p:spPr>
        <p:txBody>
          <a:bodyPr/>
          <a:lstStyle/>
          <a:p>
            <a:r>
              <a:rPr lang="en-US" altLang="zh-CN" sz="2800" smtClean="0">
                <a:solidFill>
                  <a:schemeClr val="bg2"/>
                </a:solidFill>
                <a:cs typeface="Times New Roman" pitchFamily="18" charset="0"/>
              </a:rPr>
              <a:t>Relationship between Superclasses and Subclasses</a:t>
            </a:r>
          </a:p>
        </p:txBody>
      </p:sp>
      <p:sp>
        <p:nvSpPr>
          <p:cNvPr id="31747" name="Rectangle 3"/>
          <p:cNvSpPr>
            <a:spLocks noGrp="1" noChangeArrowheads="1"/>
          </p:cNvSpPr>
          <p:nvPr>
            <p:ph idx="1"/>
          </p:nvPr>
        </p:nvSpPr>
        <p:spPr/>
        <p:txBody>
          <a:bodyPr/>
          <a:lstStyle/>
          <a:p>
            <a:r>
              <a:rPr lang="en-US" altLang="zh-CN" smtClean="0"/>
              <a:t>Superclass and subclass relationship</a:t>
            </a:r>
          </a:p>
          <a:p>
            <a:pPr lvl="1"/>
            <a:r>
              <a:rPr lang="en-US" altLang="zh-CN" smtClean="0"/>
              <a:t>Example: Point/circle inheritance hierarchy</a:t>
            </a:r>
          </a:p>
          <a:p>
            <a:pPr lvl="2"/>
            <a:r>
              <a:rPr lang="en-US" altLang="zh-CN" smtClean="0"/>
              <a:t>Point</a:t>
            </a:r>
          </a:p>
          <a:p>
            <a:pPr lvl="3"/>
            <a:r>
              <a:rPr lang="en-US" altLang="zh-CN" smtClean="0"/>
              <a:t>x-y coordinate pair</a:t>
            </a:r>
          </a:p>
          <a:p>
            <a:pPr lvl="2"/>
            <a:r>
              <a:rPr lang="en-US" altLang="zh-CN" smtClean="0"/>
              <a:t>Circle</a:t>
            </a:r>
          </a:p>
          <a:p>
            <a:pPr lvl="3"/>
            <a:r>
              <a:rPr lang="en-US" altLang="zh-CN" smtClean="0"/>
              <a:t>x-y coordinate pair</a:t>
            </a:r>
          </a:p>
          <a:p>
            <a:pPr lvl="3"/>
            <a:r>
              <a:rPr lang="en-US" altLang="zh-CN" smtClean="0"/>
              <a:t>Radius</a:t>
            </a:r>
          </a:p>
        </p:txBody>
      </p:sp>
      <p:sp>
        <p:nvSpPr>
          <p:cNvPr id="4" name="日期占位符 3"/>
          <p:cNvSpPr>
            <a:spLocks noGrp="1"/>
          </p:cNvSpPr>
          <p:nvPr>
            <p:ph type="dt" sz="half" idx="10"/>
          </p:nvPr>
        </p:nvSpPr>
        <p:spPr/>
        <p:txBody>
          <a:bodyPr/>
          <a:lstStyle/>
          <a:p>
            <a:fld id="{A37F32AE-1E75-408D-AD50-95A2D2CFD8BA}"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62575701-C3F3-4266-8FCD-F869425A7F73}"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defRPr/>
            </a:pPr>
            <a:r>
              <a:rPr lang="en-US" altLang="zh-CN" dirty="0" smtClean="0"/>
              <a:t>Inheritance</a:t>
            </a:r>
          </a:p>
        </p:txBody>
      </p:sp>
      <p:sp>
        <p:nvSpPr>
          <p:cNvPr id="5123" name="文本占位符 4"/>
          <p:cNvSpPr>
            <a:spLocks noGrp="1"/>
          </p:cNvSpPr>
          <p:nvPr>
            <p:ph type="body" idx="1"/>
          </p:nvPr>
        </p:nvSpPr>
        <p:spPr/>
        <p:txBody>
          <a:bodyPr/>
          <a:lstStyle/>
          <a:p>
            <a:endParaRPr lang="zh-CN" altLang="en-US" smtClean="0"/>
          </a:p>
        </p:txBody>
      </p:sp>
      <p:sp>
        <p:nvSpPr>
          <p:cNvPr id="5" name="日期占位符 4"/>
          <p:cNvSpPr>
            <a:spLocks noGrp="1"/>
          </p:cNvSpPr>
          <p:nvPr>
            <p:ph type="dt" sz="half" idx="10"/>
          </p:nvPr>
        </p:nvSpPr>
        <p:spPr/>
        <p:txBody>
          <a:bodyPr/>
          <a:lstStyle/>
          <a:p>
            <a:fld id="{E6873625-1E56-4B27-B5A6-530D752326A4}"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1A151CEE-B447-4166-8F8C-0371D92272B7}" type="slidenum">
              <a:rPr lang="en-US" altLang="zh-CN"/>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Sample code – Point.java</a:t>
            </a:r>
            <a:endParaRPr lang="zh-CN" altLang="en-US" smtClean="0"/>
          </a:p>
        </p:txBody>
      </p:sp>
      <p:sp>
        <p:nvSpPr>
          <p:cNvPr id="13" name="日期占位符 12"/>
          <p:cNvSpPr>
            <a:spLocks noGrp="1"/>
          </p:cNvSpPr>
          <p:nvPr>
            <p:ph type="dt" sz="half" idx="10"/>
          </p:nvPr>
        </p:nvSpPr>
        <p:spPr/>
        <p:txBody>
          <a:bodyPr/>
          <a:lstStyle/>
          <a:p>
            <a:fld id="{9F2DCD77-9949-4670-9F2A-8A6FD3FE4D14}"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7A24DAA4-C8E6-4528-901B-A9FCE4CC92FA}" type="slidenum">
              <a:rPr lang="en-US" altLang="zh-CN"/>
              <a:pPr/>
              <a:t>30</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a:t>
                      </a: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Point.java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Point class declaration represents an x-y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x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y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setX(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357563" y="1643063"/>
            <a:ext cx="4114800" cy="838200"/>
            <a:chOff x="2640" y="2304"/>
            <a:chExt cx="2592" cy="528"/>
          </a:xfrm>
        </p:grpSpPr>
        <p:sp>
          <p:nvSpPr>
            <p:cNvPr id="32784" name="Text Box 5"/>
            <p:cNvSpPr txBox="1">
              <a:spLocks noChangeArrowheads="1"/>
            </p:cNvSpPr>
            <p:nvPr/>
          </p:nvSpPr>
          <p:spPr bwMode="auto">
            <a:xfrm>
              <a:off x="3552" y="2304"/>
              <a:ext cx="1680" cy="52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-coordinates as </a:t>
              </a:r>
              <a:r>
                <a:rPr lang="en-US" altLang="zh-CN">
                  <a:latin typeface="Lucida Console" pitchFamily="49" charset="0"/>
                </a:rPr>
                <a:t>private</a:t>
              </a:r>
              <a:r>
                <a:rPr lang="en-US" altLang="zh-CN">
                  <a:latin typeface="Times New Roman" pitchFamily="18" charset="0"/>
                </a:rPr>
                <a:t> instance variables.</a:t>
              </a:r>
            </a:p>
          </p:txBody>
        </p:sp>
        <p:sp>
          <p:nvSpPr>
            <p:cNvPr id="32785" name="Line 6"/>
            <p:cNvSpPr>
              <a:spLocks noChangeShapeType="1"/>
            </p:cNvSpPr>
            <p:nvPr/>
          </p:nvSpPr>
          <p:spPr bwMode="auto">
            <a:xfrm flipH="1">
              <a:off x="2640" y="2400"/>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grpSp>
        <p:nvGrpSpPr>
          <p:cNvPr id="3" name="Group 7"/>
          <p:cNvGrpSpPr>
            <a:grpSpLocks/>
          </p:cNvGrpSpPr>
          <p:nvPr/>
        </p:nvGrpSpPr>
        <p:grpSpPr bwMode="auto">
          <a:xfrm>
            <a:off x="3786188" y="3429000"/>
            <a:ext cx="3476625" cy="646113"/>
            <a:chOff x="2576" y="2304"/>
            <a:chExt cx="3112" cy="407"/>
          </a:xfrm>
        </p:grpSpPr>
        <p:sp>
          <p:nvSpPr>
            <p:cNvPr id="32782" name="Text Box 8"/>
            <p:cNvSpPr txBox="1">
              <a:spLocks noChangeArrowheads="1"/>
            </p:cNvSpPr>
            <p:nvPr/>
          </p:nvSpPr>
          <p:spPr bwMode="auto">
            <a:xfrm>
              <a:off x="3552" y="2304"/>
              <a:ext cx="2136"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Implicit call to Object constructor</a:t>
              </a:r>
            </a:p>
          </p:txBody>
        </p:sp>
        <p:sp>
          <p:nvSpPr>
            <p:cNvPr id="32783" name="Line 9"/>
            <p:cNvSpPr>
              <a:spLocks noChangeShapeType="1"/>
            </p:cNvSpPr>
            <p:nvPr/>
          </p:nvSpPr>
          <p:spPr bwMode="auto">
            <a:xfrm flipH="1" flipV="1">
              <a:off x="2576" y="2304"/>
              <a:ext cx="959" cy="225"/>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Sample code – Point.java</a:t>
            </a:r>
            <a:endParaRPr lang="zh-CN" altLang="en-US" smtClean="0"/>
          </a:p>
        </p:txBody>
      </p:sp>
      <p:sp>
        <p:nvSpPr>
          <p:cNvPr id="10" name="日期占位符 9"/>
          <p:cNvSpPr>
            <a:spLocks noGrp="1"/>
          </p:cNvSpPr>
          <p:nvPr>
            <p:ph type="dt" sz="half" idx="10"/>
          </p:nvPr>
        </p:nvSpPr>
        <p:spPr/>
        <p:txBody>
          <a:bodyPr/>
          <a:lstStyle/>
          <a:p>
            <a:fld id="{0469A375-95E0-491E-A704-09CFF794E295}" type="datetime3">
              <a:rPr lang="en-US" altLang="zh-CN"/>
              <a:pPr/>
              <a:t>25 February 2015</a:t>
            </a:fld>
            <a:endParaRPr lang="en-US" altLang="zh-CN"/>
          </a:p>
        </p:txBody>
      </p:sp>
      <p:sp>
        <p:nvSpPr>
          <p:cNvPr id="12" name="页脚占位符 11"/>
          <p:cNvSpPr>
            <a:spLocks noGrp="1"/>
          </p:cNvSpPr>
          <p:nvPr>
            <p:ph type="ftr" sz="quarter" idx="11"/>
          </p:nvPr>
        </p:nvSpPr>
        <p:spPr/>
        <p:txBody>
          <a:bodyPr/>
          <a:lstStyle/>
          <a:p>
            <a:pPr>
              <a:defRPr/>
            </a:pPr>
            <a:r>
              <a:rPr lang="en-US" altLang="zh-CN" smtClean="0"/>
              <a:t>Java Programming Language</a:t>
            </a:r>
            <a:endParaRPr lang="en-US" altLang="zh-CN"/>
          </a:p>
        </p:txBody>
      </p:sp>
      <p:sp>
        <p:nvSpPr>
          <p:cNvPr id="11" name="灯片编号占位符 10"/>
          <p:cNvSpPr>
            <a:spLocks noGrp="1"/>
          </p:cNvSpPr>
          <p:nvPr>
            <p:ph type="sldNum" sz="quarter" idx="12"/>
          </p:nvPr>
        </p:nvSpPr>
        <p:spPr/>
        <p:txBody>
          <a:bodyPr/>
          <a:lstStyle/>
          <a:p>
            <a:fld id="{D8BD9F78-10DA-4182-B4C4-6122D7CE1942}" type="slidenum">
              <a:rPr lang="en-US" altLang="zh-CN"/>
              <a:pPr/>
              <a:t>31</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x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setY(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y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Point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x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Point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071813" y="4214813"/>
            <a:ext cx="4572000" cy="838200"/>
            <a:chOff x="2640" y="2304"/>
            <a:chExt cx="2880" cy="528"/>
          </a:xfrm>
        </p:grpSpPr>
        <p:sp>
          <p:nvSpPr>
            <p:cNvPr id="33805" name="Text Box 5"/>
            <p:cNvSpPr txBox="1">
              <a:spLocks noChangeArrowheads="1"/>
            </p:cNvSpPr>
            <p:nvPr/>
          </p:nvSpPr>
          <p:spPr bwMode="auto">
            <a:xfrm>
              <a:off x="3552" y="2304"/>
              <a:ext cx="1968"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Override method </a:t>
              </a:r>
              <a:r>
                <a:rPr lang="en-US" altLang="zh-CN">
                  <a:latin typeface="Lucida Console" pitchFamily="49" charset="0"/>
                </a:rPr>
                <a:t>toString</a:t>
              </a:r>
              <a:r>
                <a:rPr lang="en-US" altLang="zh-CN">
                  <a:latin typeface="Times New Roman" pitchFamily="18" charset="0"/>
                </a:rPr>
                <a:t> of class </a:t>
              </a:r>
              <a:r>
                <a:rPr lang="en-US" altLang="zh-CN">
                  <a:latin typeface="Lucida Console" pitchFamily="49" charset="0"/>
                </a:rPr>
                <a:t>Object</a:t>
              </a:r>
            </a:p>
          </p:txBody>
        </p:sp>
        <p:sp>
          <p:nvSpPr>
            <p:cNvPr id="33806" name="Line 6"/>
            <p:cNvSpPr>
              <a:spLocks noChangeShapeType="1"/>
            </p:cNvSpPr>
            <p:nvPr/>
          </p:nvSpPr>
          <p:spPr bwMode="auto">
            <a:xfrm flipH="1">
              <a:off x="2640" y="2400"/>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Sample code – PointTest.java</a:t>
            </a:r>
            <a:endParaRPr lang="zh-CN" altLang="en-US" smtClean="0"/>
          </a:p>
        </p:txBody>
      </p:sp>
      <p:sp>
        <p:nvSpPr>
          <p:cNvPr id="17" name="日期占位符 16"/>
          <p:cNvSpPr>
            <a:spLocks noGrp="1"/>
          </p:cNvSpPr>
          <p:nvPr>
            <p:ph type="dt" sz="half" idx="10"/>
          </p:nvPr>
        </p:nvSpPr>
        <p:spPr/>
        <p:txBody>
          <a:bodyPr/>
          <a:lstStyle/>
          <a:p>
            <a:fld id="{09E0BD1E-1887-4FBC-A2E6-CCAB60D4DBCB}" type="datetime3">
              <a:rPr lang="en-US" altLang="zh-CN"/>
              <a:pPr/>
              <a:t>25 February 2015</a:t>
            </a:fld>
            <a:endParaRPr lang="en-US" altLang="zh-CN"/>
          </a:p>
        </p:txBody>
      </p:sp>
      <p:sp>
        <p:nvSpPr>
          <p:cNvPr id="19" name="页脚占位符 18"/>
          <p:cNvSpPr>
            <a:spLocks noGrp="1"/>
          </p:cNvSpPr>
          <p:nvPr>
            <p:ph type="ftr" sz="quarter" idx="11"/>
          </p:nvPr>
        </p:nvSpPr>
        <p:spPr/>
        <p:txBody>
          <a:bodyPr/>
          <a:lstStyle/>
          <a:p>
            <a:pPr>
              <a:defRPr/>
            </a:pPr>
            <a:r>
              <a:rPr lang="en-US" altLang="zh-CN" smtClean="0"/>
              <a:t>Java Programming Language</a:t>
            </a:r>
            <a:endParaRPr lang="en-US" altLang="zh-CN"/>
          </a:p>
        </p:txBody>
      </p:sp>
      <p:sp>
        <p:nvSpPr>
          <p:cNvPr id="18" name="灯片编号占位符 17"/>
          <p:cNvSpPr>
            <a:spLocks noGrp="1"/>
          </p:cNvSpPr>
          <p:nvPr>
            <p:ph type="sldNum" sz="quarter" idx="12"/>
          </p:nvPr>
        </p:nvSpPr>
        <p:spPr/>
        <p:txBody>
          <a:bodyPr/>
          <a:lstStyle/>
          <a:p>
            <a:fld id="{650322E8-5C6B-4D23-A2CB-91D8B5F6D414}" type="slidenum">
              <a:rPr lang="en-US" altLang="zh-CN"/>
              <a:pPr/>
              <a:t>32</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PointTest.java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Testing class Point.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javax.swing.JOptionPane;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PointTest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point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72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115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create Point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point coordinates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"X coordinate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point.getX()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"\nY coordinate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point.getY();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point.setX(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point.setY(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String representation of new point value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"\n\nThe new location of point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output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System.exit(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PointTest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000375" y="2000250"/>
            <a:ext cx="4114800" cy="838200"/>
            <a:chOff x="2640" y="2304"/>
            <a:chExt cx="2592" cy="528"/>
          </a:xfrm>
        </p:grpSpPr>
        <p:sp>
          <p:nvSpPr>
            <p:cNvPr id="34836" name="Text Box 5"/>
            <p:cNvSpPr txBox="1">
              <a:spLocks noChangeArrowheads="1"/>
            </p:cNvSpPr>
            <p:nvPr/>
          </p:nvSpPr>
          <p:spPr bwMode="auto">
            <a:xfrm>
              <a:off x="3552" y="2304"/>
              <a:ext cx="1680" cy="218"/>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Instantiate </a:t>
              </a:r>
              <a:r>
                <a:rPr lang="en-US" altLang="zh-CN">
                  <a:latin typeface="Lucida Console" pitchFamily="49" charset="0"/>
                </a:rPr>
                <a:t>Point</a:t>
              </a:r>
              <a:r>
                <a:rPr lang="en-US" altLang="zh-CN">
                  <a:latin typeface="Times New Roman" pitchFamily="18" charset="0"/>
                </a:rPr>
                <a:t> object</a:t>
              </a:r>
            </a:p>
          </p:txBody>
        </p:sp>
        <p:sp>
          <p:nvSpPr>
            <p:cNvPr id="34837" name="Line 6"/>
            <p:cNvSpPr>
              <a:spLocks noChangeShapeType="1"/>
            </p:cNvSpPr>
            <p:nvPr/>
          </p:nvSpPr>
          <p:spPr bwMode="auto">
            <a:xfrm flipH="1">
              <a:off x="2640" y="2400"/>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grpSp>
        <p:nvGrpSpPr>
          <p:cNvPr id="3" name="Group 10"/>
          <p:cNvGrpSpPr>
            <a:grpSpLocks/>
          </p:cNvGrpSpPr>
          <p:nvPr/>
        </p:nvGrpSpPr>
        <p:grpSpPr bwMode="auto">
          <a:xfrm>
            <a:off x="3857625" y="4000500"/>
            <a:ext cx="3687763" cy="646113"/>
            <a:chOff x="2640" y="2529"/>
            <a:chExt cx="3060" cy="407"/>
          </a:xfrm>
        </p:grpSpPr>
        <p:sp>
          <p:nvSpPr>
            <p:cNvPr id="34834" name="Text Box 11"/>
            <p:cNvSpPr txBox="1">
              <a:spLocks noChangeArrowheads="1"/>
            </p:cNvSpPr>
            <p:nvPr/>
          </p:nvSpPr>
          <p:spPr bwMode="auto">
            <a:xfrm>
              <a:off x="3648" y="2529"/>
              <a:ext cx="2052"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Implicitly call point’s </a:t>
              </a:r>
              <a:r>
                <a:rPr lang="en-US" altLang="zh-CN">
                  <a:latin typeface="Lucida Console" pitchFamily="49" charset="0"/>
                </a:rPr>
                <a:t>toString</a:t>
              </a:r>
              <a:r>
                <a:rPr lang="en-US" altLang="zh-CN">
                  <a:latin typeface="Times New Roman" pitchFamily="18" charset="0"/>
                </a:rPr>
                <a:t> method</a:t>
              </a:r>
            </a:p>
          </p:txBody>
        </p:sp>
        <p:sp>
          <p:nvSpPr>
            <p:cNvPr id="34835" name="Line 12"/>
            <p:cNvSpPr>
              <a:spLocks noChangeShapeType="1"/>
            </p:cNvSpPr>
            <p:nvPr/>
          </p:nvSpPr>
          <p:spPr bwMode="auto">
            <a:xfrm flipH="1">
              <a:off x="2640" y="2754"/>
              <a:ext cx="1008" cy="78"/>
            </a:xfrm>
            <a:prstGeom prst="line">
              <a:avLst/>
            </a:prstGeom>
            <a:noFill/>
            <a:ln w="9525">
              <a:solidFill>
                <a:schemeClr val="tx1"/>
              </a:solidFill>
              <a:round/>
              <a:headEnd/>
              <a:tailEnd type="triangle" w="med" len="med"/>
            </a:ln>
          </p:spPr>
          <p:txBody>
            <a:bodyPr anchor="ctr">
              <a:spAutoFit/>
            </a:bodyPr>
            <a:lstStyle/>
            <a:p>
              <a:endParaRPr lang="en-US"/>
            </a:p>
          </p:txBody>
        </p:sp>
      </p:grpSp>
      <p:pic>
        <p:nvPicPr>
          <p:cNvPr id="34827" name="Picture 13"/>
          <p:cNvPicPr>
            <a:picLocks noChangeAspect="1" noChangeArrowheads="1"/>
          </p:cNvPicPr>
          <p:nvPr/>
        </p:nvPicPr>
        <p:blipFill>
          <a:blip r:embed="rId2"/>
          <a:srcRect/>
          <a:stretch>
            <a:fillRect/>
          </a:stretch>
        </p:blipFill>
        <p:spPr bwMode="auto">
          <a:xfrm>
            <a:off x="5857875" y="4857750"/>
            <a:ext cx="2654300" cy="1454150"/>
          </a:xfrm>
          <a:prstGeom prst="rect">
            <a:avLst/>
          </a:prstGeom>
          <a:noFill/>
          <a:ln w="9525">
            <a:noFill/>
            <a:miter lim="800000"/>
            <a:headEnd/>
            <a:tailEnd/>
          </a:ln>
        </p:spPr>
      </p:pic>
      <p:grpSp>
        <p:nvGrpSpPr>
          <p:cNvPr id="4" name="Group 7"/>
          <p:cNvGrpSpPr>
            <a:grpSpLocks/>
          </p:cNvGrpSpPr>
          <p:nvPr/>
        </p:nvGrpSpPr>
        <p:grpSpPr bwMode="auto">
          <a:xfrm>
            <a:off x="3143250" y="3071813"/>
            <a:ext cx="4572000" cy="838200"/>
            <a:chOff x="2640" y="2304"/>
            <a:chExt cx="2880" cy="528"/>
          </a:xfrm>
        </p:grpSpPr>
        <p:sp>
          <p:nvSpPr>
            <p:cNvPr id="34832" name="Text Box 8"/>
            <p:cNvSpPr txBox="1">
              <a:spLocks noChangeArrowheads="1"/>
            </p:cNvSpPr>
            <p:nvPr/>
          </p:nvSpPr>
          <p:spPr bwMode="auto">
            <a:xfrm>
              <a:off x="3552" y="2304"/>
              <a:ext cx="1968"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Change the value of point’s x- and y- coordinates</a:t>
              </a:r>
            </a:p>
          </p:txBody>
        </p:sp>
        <p:sp>
          <p:nvSpPr>
            <p:cNvPr id="34833" name="Line 9"/>
            <p:cNvSpPr>
              <a:spLocks noChangeShapeType="1"/>
            </p:cNvSpPr>
            <p:nvPr/>
          </p:nvSpPr>
          <p:spPr bwMode="auto">
            <a:xfrm flipH="1">
              <a:off x="2640" y="2484"/>
              <a:ext cx="900" cy="348"/>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Sample code – Circle.java</a:t>
            </a:r>
            <a:endParaRPr lang="zh-CN" altLang="en-US" smtClean="0"/>
          </a:p>
        </p:txBody>
      </p:sp>
      <p:sp>
        <p:nvSpPr>
          <p:cNvPr id="13" name="日期占位符 12"/>
          <p:cNvSpPr>
            <a:spLocks noGrp="1"/>
          </p:cNvSpPr>
          <p:nvPr>
            <p:ph type="dt" sz="half" idx="10"/>
          </p:nvPr>
        </p:nvSpPr>
        <p:spPr/>
        <p:txBody>
          <a:bodyPr/>
          <a:lstStyle/>
          <a:p>
            <a:fld id="{0A587337-4970-497C-B655-8612173E2B94}"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CB2B6848-3DFC-493D-B417-C21EFCDB28AE}" type="slidenum">
              <a:rPr lang="en-US" altLang="zh-CN"/>
              <a:pPr/>
              <a:t>33</a:t>
            </a:fld>
            <a:endParaRPr lang="en-US" altLang="zh-CN"/>
          </a:p>
        </p:txBody>
      </p:sp>
      <p:graphicFrame>
        <p:nvGraphicFramePr>
          <p:cNvPr id="7" name="Group 29"/>
          <p:cNvGraphicFramePr>
            <a:graphicFrameLocks noGrp="1"/>
          </p:cNvGraphicFramePr>
          <p:nvPr/>
        </p:nvGraphicFramePr>
        <p:xfrm>
          <a:off x="457200" y="1484313"/>
          <a:ext cx="8229600" cy="495300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 class contains x-y coordinate pair and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x-coordinate of Circle's center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y-coordinate of Circle's center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Circle's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 in coordinate pair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setX(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929063" y="1785938"/>
            <a:ext cx="4500562" cy="923925"/>
            <a:chOff x="1200" y="192"/>
            <a:chExt cx="2835" cy="582"/>
          </a:xfrm>
        </p:grpSpPr>
        <p:sp>
          <p:nvSpPr>
            <p:cNvPr id="35856" name="Text Box 5"/>
            <p:cNvSpPr txBox="1">
              <a:spLocks noChangeArrowheads="1"/>
            </p:cNvSpPr>
            <p:nvPr/>
          </p:nvSpPr>
          <p:spPr bwMode="auto">
            <a:xfrm>
              <a:off x="2112" y="192"/>
              <a:ext cx="1923"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x</a:t>
              </a:r>
              <a:r>
                <a:rPr lang="en-US" altLang="zh-CN">
                  <a:latin typeface="Times New Roman" pitchFamily="18" charset="0"/>
                </a:rPr>
                <a:t>-</a:t>
              </a:r>
              <a:r>
                <a:rPr lang="en-US" altLang="zh-CN">
                  <a:latin typeface="Lucida Console" pitchFamily="49" charset="0"/>
                </a:rPr>
                <a:t>y</a:t>
              </a:r>
              <a:r>
                <a:rPr lang="en-US" altLang="zh-CN">
                  <a:latin typeface="Times New Roman" pitchFamily="18" charset="0"/>
                </a:rPr>
                <a:t> coordinates and </a:t>
              </a:r>
              <a:r>
                <a:rPr lang="en-US" altLang="zh-CN">
                  <a:latin typeface="Lucida Console" pitchFamily="49" charset="0"/>
                </a:rPr>
                <a:t>radius</a:t>
              </a:r>
              <a:r>
                <a:rPr lang="en-US" altLang="zh-CN">
                  <a:latin typeface="Times New Roman" pitchFamily="18" charset="0"/>
                </a:rPr>
                <a:t> as </a:t>
              </a:r>
              <a:r>
                <a:rPr lang="en-US" altLang="zh-CN">
                  <a:latin typeface="Lucida Console" pitchFamily="49" charset="0"/>
                </a:rPr>
                <a:t>private</a:t>
              </a:r>
              <a:r>
                <a:rPr lang="en-US" altLang="zh-CN">
                  <a:latin typeface="Times New Roman" pitchFamily="18" charset="0"/>
                </a:rPr>
                <a:t> instance variables.</a:t>
              </a:r>
            </a:p>
          </p:txBody>
        </p:sp>
        <p:sp>
          <p:nvSpPr>
            <p:cNvPr id="35857" name="Line 6"/>
            <p:cNvSpPr>
              <a:spLocks noChangeShapeType="1"/>
            </p:cNvSpPr>
            <p:nvPr/>
          </p:nvSpPr>
          <p:spPr bwMode="auto">
            <a:xfrm flipH="1">
              <a:off x="1200" y="507"/>
              <a:ext cx="900" cy="213"/>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3357563" y="5000625"/>
            <a:ext cx="4738687" cy="642938"/>
            <a:chOff x="552" y="1033"/>
            <a:chExt cx="2985" cy="405"/>
          </a:xfrm>
        </p:grpSpPr>
        <p:sp>
          <p:nvSpPr>
            <p:cNvPr id="35854" name="Line 9"/>
            <p:cNvSpPr>
              <a:spLocks noChangeShapeType="1"/>
            </p:cNvSpPr>
            <p:nvPr/>
          </p:nvSpPr>
          <p:spPr bwMode="auto">
            <a:xfrm flipH="1">
              <a:off x="552" y="1233"/>
              <a:ext cx="1335" cy="205"/>
            </a:xfrm>
            <a:prstGeom prst="line">
              <a:avLst/>
            </a:prstGeom>
            <a:noFill/>
            <a:ln w="9525">
              <a:solidFill>
                <a:schemeClr val="tx1"/>
              </a:solidFill>
              <a:round/>
              <a:headEnd/>
              <a:tailEnd type="triangle" w="med" len="med"/>
            </a:ln>
          </p:spPr>
          <p:txBody>
            <a:bodyPr anchor="ctr">
              <a:spAutoFit/>
            </a:bodyPr>
            <a:lstStyle/>
            <a:p>
              <a:endParaRPr lang="en-US"/>
            </a:p>
          </p:txBody>
        </p:sp>
        <p:sp>
          <p:nvSpPr>
            <p:cNvPr id="35855" name="Text Box 8"/>
            <p:cNvSpPr txBox="1">
              <a:spLocks noChangeArrowheads="1"/>
            </p:cNvSpPr>
            <p:nvPr/>
          </p:nvSpPr>
          <p:spPr bwMode="auto">
            <a:xfrm>
              <a:off x="1857" y="1033"/>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Note code similar to </a:t>
              </a:r>
              <a:r>
                <a:rPr lang="en-US" altLang="zh-CN">
                  <a:latin typeface="Lucida Console" pitchFamily="49" charset="0"/>
                </a:rPr>
                <a:t>Point</a:t>
              </a:r>
              <a:r>
                <a:rPr lang="en-US" altLang="zh-CN">
                  <a:latin typeface="Times New Roman" pitchFamily="18" charset="0"/>
                </a:rPr>
                <a:t> code.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Sample code – Circle.java</a:t>
            </a:r>
            <a:endParaRPr lang="zh-CN" altLang="en-US" smtClean="0"/>
          </a:p>
        </p:txBody>
      </p:sp>
      <p:sp>
        <p:nvSpPr>
          <p:cNvPr id="15" name="日期占位符 14"/>
          <p:cNvSpPr>
            <a:spLocks noGrp="1"/>
          </p:cNvSpPr>
          <p:nvPr>
            <p:ph type="dt" sz="half" idx="10"/>
          </p:nvPr>
        </p:nvSpPr>
        <p:spPr/>
        <p:txBody>
          <a:bodyPr/>
          <a:lstStyle/>
          <a:p>
            <a:fld id="{83143417-0119-43D9-A76E-03D961372F7C}" type="datetime3">
              <a:rPr lang="en-US" altLang="zh-CN"/>
              <a:pPr/>
              <a:t>25 February 2015</a:t>
            </a:fld>
            <a:endParaRPr lang="en-US" altLang="zh-CN"/>
          </a:p>
        </p:txBody>
      </p:sp>
      <p:sp>
        <p:nvSpPr>
          <p:cNvPr id="17" name="页脚占位符 16"/>
          <p:cNvSpPr>
            <a:spLocks noGrp="1"/>
          </p:cNvSpPr>
          <p:nvPr>
            <p:ph type="ftr" sz="quarter" idx="11"/>
          </p:nvPr>
        </p:nvSpPr>
        <p:spPr/>
        <p:txBody>
          <a:bodyPr/>
          <a:lstStyle/>
          <a:p>
            <a:pPr>
              <a:defRPr/>
            </a:pPr>
            <a:r>
              <a:rPr lang="en-US" altLang="zh-CN" smtClean="0"/>
              <a:t>Java Programming Language</a:t>
            </a:r>
            <a:endParaRPr lang="en-US" altLang="zh-CN"/>
          </a:p>
        </p:txBody>
      </p:sp>
      <p:sp>
        <p:nvSpPr>
          <p:cNvPr id="16" name="灯片编号占位符 15"/>
          <p:cNvSpPr>
            <a:spLocks noGrp="1"/>
          </p:cNvSpPr>
          <p:nvPr>
            <p:ph type="sldNum" sz="quarter" idx="12"/>
          </p:nvPr>
        </p:nvSpPr>
        <p:spPr/>
        <p:txBody>
          <a:bodyPr/>
          <a:lstStyle/>
          <a:p>
            <a:fld id="{6AC61151-6095-4A6C-AB94-C63A6BB553EE}" type="slidenum">
              <a:rPr lang="en-US" altLang="zh-CN"/>
              <a:pPr/>
              <a:t>34</a:t>
            </a:fld>
            <a:endParaRPr lang="en-US" altLang="zh-CN"/>
          </a:p>
        </p:txBody>
      </p:sp>
      <p:graphicFrame>
        <p:nvGraphicFramePr>
          <p:cNvPr id="7" name="Group 29"/>
          <p:cNvGraphicFramePr>
            <a:graphicFrameLocks noGrp="1"/>
          </p:cNvGraphicFramePr>
          <p:nvPr/>
        </p:nvGraphicFramePr>
        <p:xfrm>
          <a:off x="457200" y="1484313"/>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x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 in coordinate pair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setY(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y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 ( radiusValue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59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286000" y="1785938"/>
            <a:ext cx="5029200" cy="2438400"/>
            <a:chOff x="1584" y="288"/>
            <a:chExt cx="3168" cy="1536"/>
          </a:xfrm>
        </p:grpSpPr>
        <p:sp>
          <p:nvSpPr>
            <p:cNvPr id="36880" name="Text Box 5"/>
            <p:cNvSpPr txBox="1">
              <a:spLocks noChangeArrowheads="1"/>
            </p:cNvSpPr>
            <p:nvPr/>
          </p:nvSpPr>
          <p:spPr bwMode="auto">
            <a:xfrm>
              <a:off x="3072" y="626"/>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Note code similar to </a:t>
              </a:r>
              <a:r>
                <a:rPr lang="en-US" altLang="zh-CN">
                  <a:latin typeface="Lucida Console" pitchFamily="49" charset="0"/>
                </a:rPr>
                <a:t>Point</a:t>
              </a:r>
              <a:r>
                <a:rPr lang="en-US" altLang="zh-CN">
                  <a:latin typeface="Times New Roman" pitchFamily="18" charset="0"/>
                </a:rPr>
                <a:t> code.</a:t>
              </a:r>
            </a:p>
          </p:txBody>
        </p:sp>
        <p:sp>
          <p:nvSpPr>
            <p:cNvPr id="36881" name="Line 6"/>
            <p:cNvSpPr>
              <a:spLocks noChangeShapeType="1"/>
            </p:cNvSpPr>
            <p:nvPr/>
          </p:nvSpPr>
          <p:spPr bwMode="auto">
            <a:xfrm flipH="1" flipV="1">
              <a:off x="1584" y="288"/>
              <a:ext cx="1488" cy="434"/>
            </a:xfrm>
            <a:prstGeom prst="line">
              <a:avLst/>
            </a:prstGeom>
            <a:noFill/>
            <a:ln w="9525">
              <a:solidFill>
                <a:schemeClr val="tx1"/>
              </a:solidFill>
              <a:round/>
              <a:headEnd/>
              <a:tailEnd type="triangle" w="med" len="med"/>
            </a:ln>
          </p:spPr>
          <p:txBody>
            <a:bodyPr anchor="ctr">
              <a:spAutoFit/>
            </a:bodyPr>
            <a:lstStyle/>
            <a:p>
              <a:endParaRPr lang="en-US"/>
            </a:p>
          </p:txBody>
        </p:sp>
        <p:sp>
          <p:nvSpPr>
            <p:cNvPr id="36882" name="Line 7"/>
            <p:cNvSpPr>
              <a:spLocks noChangeShapeType="1"/>
            </p:cNvSpPr>
            <p:nvPr/>
          </p:nvSpPr>
          <p:spPr bwMode="auto">
            <a:xfrm flipH="1">
              <a:off x="1944" y="722"/>
              <a:ext cx="1128" cy="196"/>
            </a:xfrm>
            <a:prstGeom prst="line">
              <a:avLst/>
            </a:prstGeom>
            <a:noFill/>
            <a:ln w="9525">
              <a:solidFill>
                <a:schemeClr val="tx1"/>
              </a:solidFill>
              <a:round/>
              <a:headEnd/>
              <a:tailEnd type="triangle" w="med" len="med"/>
            </a:ln>
          </p:spPr>
          <p:txBody>
            <a:bodyPr anchor="ctr">
              <a:spAutoFit/>
            </a:bodyPr>
            <a:lstStyle/>
            <a:p>
              <a:endParaRPr lang="en-US"/>
            </a:p>
          </p:txBody>
        </p:sp>
        <p:sp>
          <p:nvSpPr>
            <p:cNvPr id="36883" name="Line 8"/>
            <p:cNvSpPr>
              <a:spLocks noChangeShapeType="1"/>
            </p:cNvSpPr>
            <p:nvPr/>
          </p:nvSpPr>
          <p:spPr bwMode="auto">
            <a:xfrm flipH="1">
              <a:off x="1584" y="722"/>
              <a:ext cx="1488" cy="1102"/>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9"/>
          <p:cNvGrpSpPr>
            <a:grpSpLocks/>
          </p:cNvGrpSpPr>
          <p:nvPr/>
        </p:nvGrpSpPr>
        <p:grpSpPr bwMode="auto">
          <a:xfrm>
            <a:off x="3786188" y="5286375"/>
            <a:ext cx="4114800" cy="1047750"/>
            <a:chOff x="1824" y="672"/>
            <a:chExt cx="2592" cy="660"/>
          </a:xfrm>
        </p:grpSpPr>
        <p:sp>
          <p:nvSpPr>
            <p:cNvPr id="36878" name="Text Box 10"/>
            <p:cNvSpPr txBox="1">
              <a:spLocks noChangeArrowheads="1"/>
            </p:cNvSpPr>
            <p:nvPr/>
          </p:nvSpPr>
          <p:spPr bwMode="auto">
            <a:xfrm>
              <a:off x="2736" y="960"/>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Ensure non-negative value for </a:t>
              </a:r>
              <a:r>
                <a:rPr lang="en-US" altLang="zh-CN">
                  <a:latin typeface="Lucida Console" pitchFamily="49" charset="0"/>
                </a:rPr>
                <a:t>radius</a:t>
              </a:r>
              <a:r>
                <a:rPr lang="en-US" altLang="zh-CN">
                  <a:latin typeface="Times New Roman" pitchFamily="18" charset="0"/>
                </a:rPr>
                <a:t>.</a:t>
              </a:r>
            </a:p>
          </p:txBody>
        </p:sp>
        <p:sp>
          <p:nvSpPr>
            <p:cNvPr id="36879" name="Line 11"/>
            <p:cNvSpPr>
              <a:spLocks noChangeShapeType="1"/>
            </p:cNvSpPr>
            <p:nvPr/>
          </p:nvSpPr>
          <p:spPr bwMode="auto">
            <a:xfrm flipH="1" flipV="1">
              <a:off x="1824" y="672"/>
              <a:ext cx="912" cy="384"/>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Sample code – Circle.java</a:t>
            </a:r>
            <a:endParaRPr lang="zh-CN" altLang="en-US" smtClean="0"/>
          </a:p>
        </p:txBody>
      </p:sp>
      <p:sp>
        <p:nvSpPr>
          <p:cNvPr id="8" name="日期占位符 7"/>
          <p:cNvSpPr>
            <a:spLocks noGrp="1"/>
          </p:cNvSpPr>
          <p:nvPr>
            <p:ph type="dt" sz="half" idx="10"/>
          </p:nvPr>
        </p:nvSpPr>
        <p:spPr/>
        <p:txBody>
          <a:bodyPr/>
          <a:lstStyle/>
          <a:p>
            <a:fld id="{4BFF9D75-7DFE-4025-A1DA-ACEDA2BB2CD3}"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AB24593E-0F90-491A-90AC-7EF0F2800A4E}" type="slidenum">
              <a:rPr lang="en-US" altLang="zh-CN"/>
              <a:pPr/>
              <a:t>35</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getCircumference()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Circle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"Center =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Radius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Sample code – CircleTest.java</a:t>
            </a:r>
            <a:endParaRPr lang="zh-CN" altLang="en-US" smtClean="0"/>
          </a:p>
        </p:txBody>
      </p:sp>
      <p:sp>
        <p:nvSpPr>
          <p:cNvPr id="16" name="日期占位符 15"/>
          <p:cNvSpPr>
            <a:spLocks noGrp="1"/>
          </p:cNvSpPr>
          <p:nvPr>
            <p:ph type="dt" sz="half" idx="10"/>
          </p:nvPr>
        </p:nvSpPr>
        <p:spPr/>
        <p:txBody>
          <a:bodyPr/>
          <a:lstStyle/>
          <a:p>
            <a:fld id="{96FF80A9-A422-4F5D-8273-F7C443469A57}" type="datetime3">
              <a:rPr lang="en-US" altLang="zh-CN"/>
              <a:pPr/>
              <a:t>25 February 2015</a:t>
            </a:fld>
            <a:endParaRPr lang="en-US" altLang="zh-CN"/>
          </a:p>
        </p:txBody>
      </p:sp>
      <p:sp>
        <p:nvSpPr>
          <p:cNvPr id="18" name="页脚占位符 17"/>
          <p:cNvSpPr>
            <a:spLocks noGrp="1"/>
          </p:cNvSpPr>
          <p:nvPr>
            <p:ph type="ftr" sz="quarter" idx="11"/>
          </p:nvPr>
        </p:nvSpPr>
        <p:spPr/>
        <p:txBody>
          <a:bodyPr/>
          <a:lstStyle/>
          <a:p>
            <a:pPr>
              <a:defRPr/>
            </a:pPr>
            <a:r>
              <a:rPr lang="en-US" altLang="zh-CN" smtClean="0"/>
              <a:t>Java Programming Language</a:t>
            </a:r>
            <a:endParaRPr lang="en-US" altLang="zh-CN"/>
          </a:p>
        </p:txBody>
      </p:sp>
      <p:sp>
        <p:nvSpPr>
          <p:cNvPr id="17" name="灯片编号占位符 16"/>
          <p:cNvSpPr>
            <a:spLocks noGrp="1"/>
          </p:cNvSpPr>
          <p:nvPr>
            <p:ph type="sldNum" sz="quarter" idx="12"/>
          </p:nvPr>
        </p:nvSpPr>
        <p:spPr/>
        <p:txBody>
          <a:bodyPr/>
          <a:lstStyle/>
          <a:p>
            <a:fld id="{C138BCBC-BBD5-4D64-9A98-4198BCE37FAE}" type="slidenum">
              <a:rPr lang="en-US" altLang="zh-CN"/>
              <a:pPr/>
              <a:t>36</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CircleTest.java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Testing class Circle.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java.text.DecimalFormat;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javax.swing.JOptionPane;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circle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37</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43</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create Circle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initial x-y coordinates and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"X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circle.getX()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"\nY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"\nRadius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x-coordinate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y-coordinate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circle.setRadius(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radius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String representation of new circle value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"\n\nThe new location and radius of circle are\n"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circle.toString();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format floating-point values with 2 digits of precision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twoDigits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643313" y="2143125"/>
            <a:ext cx="4114800" cy="838200"/>
            <a:chOff x="1800" y="1776"/>
            <a:chExt cx="2592" cy="528"/>
          </a:xfrm>
        </p:grpSpPr>
        <p:sp>
          <p:nvSpPr>
            <p:cNvPr id="38931" name="Text Box 5"/>
            <p:cNvSpPr txBox="1">
              <a:spLocks noChangeArrowheads="1"/>
            </p:cNvSpPr>
            <p:nvPr/>
          </p:nvSpPr>
          <p:spPr bwMode="auto">
            <a:xfrm>
              <a:off x="2712" y="1776"/>
              <a:ext cx="1680" cy="218"/>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Create </a:t>
              </a:r>
              <a:r>
                <a:rPr lang="en-US" altLang="zh-CN">
                  <a:latin typeface="Lucida Console" pitchFamily="49" charset="0"/>
                </a:rPr>
                <a:t>Circle</a:t>
              </a:r>
              <a:r>
                <a:rPr lang="en-US" altLang="zh-CN">
                  <a:latin typeface="Times New Roman" pitchFamily="18" charset="0"/>
                </a:rPr>
                <a:t> object.</a:t>
              </a:r>
            </a:p>
          </p:txBody>
        </p:sp>
        <p:sp>
          <p:nvSpPr>
            <p:cNvPr id="38932" name="Line 6"/>
            <p:cNvSpPr>
              <a:spLocks noChangeShapeType="1"/>
            </p:cNvSpPr>
            <p:nvPr/>
          </p:nvSpPr>
          <p:spPr bwMode="auto">
            <a:xfrm flipH="1">
              <a:off x="1800" y="1872"/>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grpSp>
        <p:nvGrpSpPr>
          <p:cNvPr id="3" name="Group 7"/>
          <p:cNvGrpSpPr>
            <a:grpSpLocks/>
          </p:cNvGrpSpPr>
          <p:nvPr/>
        </p:nvGrpSpPr>
        <p:grpSpPr bwMode="auto">
          <a:xfrm>
            <a:off x="3714750" y="3748088"/>
            <a:ext cx="4500563" cy="752475"/>
            <a:chOff x="1539" y="598"/>
            <a:chExt cx="2835" cy="474"/>
          </a:xfrm>
        </p:grpSpPr>
        <p:sp>
          <p:nvSpPr>
            <p:cNvPr id="38929" name="Text Box 8"/>
            <p:cNvSpPr txBox="1">
              <a:spLocks noChangeArrowheads="1"/>
            </p:cNvSpPr>
            <p:nvPr/>
          </p:nvSpPr>
          <p:spPr bwMode="auto">
            <a:xfrm>
              <a:off x="2400" y="598"/>
              <a:ext cx="1974"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set methods to modify </a:t>
              </a:r>
              <a:r>
                <a:rPr lang="en-US" altLang="zh-CN">
                  <a:latin typeface="Lucida Console" pitchFamily="49" charset="0"/>
                </a:rPr>
                <a:t>private</a:t>
              </a:r>
              <a:r>
                <a:rPr lang="en-US" altLang="zh-CN">
                  <a:latin typeface="Times New Roman" pitchFamily="18" charset="0"/>
                </a:rPr>
                <a:t> instance variable.</a:t>
              </a:r>
            </a:p>
          </p:txBody>
        </p:sp>
        <p:sp>
          <p:nvSpPr>
            <p:cNvPr id="38930" name="Line 9"/>
            <p:cNvSpPr>
              <a:spLocks noChangeShapeType="1"/>
            </p:cNvSpPr>
            <p:nvPr/>
          </p:nvSpPr>
          <p:spPr bwMode="auto">
            <a:xfrm flipH="1">
              <a:off x="1539" y="694"/>
              <a:ext cx="861" cy="378"/>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0"/>
          <p:cNvGrpSpPr>
            <a:grpSpLocks/>
          </p:cNvGrpSpPr>
          <p:nvPr/>
        </p:nvGrpSpPr>
        <p:grpSpPr bwMode="auto">
          <a:xfrm>
            <a:off x="3929063" y="5357813"/>
            <a:ext cx="3786187" cy="646112"/>
            <a:chOff x="2640" y="2304"/>
            <a:chExt cx="3141" cy="407"/>
          </a:xfrm>
        </p:grpSpPr>
        <p:sp>
          <p:nvSpPr>
            <p:cNvPr id="38927" name="Text Box 11"/>
            <p:cNvSpPr txBox="1">
              <a:spLocks noChangeArrowheads="1"/>
            </p:cNvSpPr>
            <p:nvPr/>
          </p:nvSpPr>
          <p:spPr bwMode="auto">
            <a:xfrm>
              <a:off x="3551" y="2304"/>
              <a:ext cx="2230"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Explicitly call circle’s </a:t>
              </a:r>
              <a:r>
                <a:rPr lang="en-US" altLang="zh-CN">
                  <a:latin typeface="Lucida Console" pitchFamily="49" charset="0"/>
                </a:rPr>
                <a:t>toString</a:t>
              </a:r>
              <a:r>
                <a:rPr lang="en-US" altLang="zh-CN">
                  <a:latin typeface="Times New Roman" pitchFamily="18" charset="0"/>
                </a:rPr>
                <a:t> method</a:t>
              </a:r>
            </a:p>
          </p:txBody>
        </p:sp>
        <p:sp>
          <p:nvSpPr>
            <p:cNvPr id="38928" name="Line 12"/>
            <p:cNvSpPr>
              <a:spLocks noChangeShapeType="1"/>
            </p:cNvSpPr>
            <p:nvPr/>
          </p:nvSpPr>
          <p:spPr bwMode="auto">
            <a:xfrm flipH="1" flipV="1">
              <a:off x="2640" y="2304"/>
              <a:ext cx="912" cy="96"/>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Sample code – CircleTest.java</a:t>
            </a:r>
            <a:endParaRPr lang="zh-CN" altLang="en-US" smtClean="0"/>
          </a:p>
        </p:txBody>
      </p:sp>
      <p:sp>
        <p:nvSpPr>
          <p:cNvPr id="13" name="日期占位符 12"/>
          <p:cNvSpPr>
            <a:spLocks noGrp="1"/>
          </p:cNvSpPr>
          <p:nvPr>
            <p:ph type="dt" sz="half" idx="10"/>
          </p:nvPr>
        </p:nvSpPr>
        <p:spPr/>
        <p:txBody>
          <a:bodyPr/>
          <a:lstStyle/>
          <a:p>
            <a:fld id="{11B0E080-5BB7-4E1A-A1F0-729C4FE346D9}"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1A9E9DC8-6E75-4BAE-93B7-D1AD4EE75E27}" type="slidenum">
              <a:rPr lang="en-US" altLang="zh-CN"/>
              <a:pPr/>
              <a:t>37</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"\nDiameter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circle.getDiameter()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"\nCircumference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circle.getCircumference()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"\nArea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twoDigits.format( circle.getArea()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output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System.exit(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CircleTest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786188" y="1714500"/>
            <a:ext cx="4286250" cy="1447800"/>
            <a:chOff x="3168" y="432"/>
            <a:chExt cx="2700" cy="912"/>
          </a:xfrm>
        </p:grpSpPr>
        <p:sp>
          <p:nvSpPr>
            <p:cNvPr id="39950" name="Text Box 5"/>
            <p:cNvSpPr txBox="1">
              <a:spLocks noChangeArrowheads="1"/>
            </p:cNvSpPr>
            <p:nvPr/>
          </p:nvSpPr>
          <p:spPr bwMode="auto">
            <a:xfrm>
              <a:off x="4176" y="720"/>
              <a:ext cx="1692"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get methods to obtain circle’s diameter, circumference and area.</a:t>
              </a:r>
            </a:p>
          </p:txBody>
        </p:sp>
        <p:sp>
          <p:nvSpPr>
            <p:cNvPr id="39951" name="Line 6"/>
            <p:cNvSpPr>
              <a:spLocks noChangeShapeType="1"/>
            </p:cNvSpPr>
            <p:nvPr/>
          </p:nvSpPr>
          <p:spPr bwMode="auto">
            <a:xfrm flipH="1" flipV="1">
              <a:off x="3168" y="432"/>
              <a:ext cx="1008" cy="528"/>
            </a:xfrm>
            <a:prstGeom prst="line">
              <a:avLst/>
            </a:prstGeom>
            <a:noFill/>
            <a:ln w="9525">
              <a:solidFill>
                <a:schemeClr val="tx1"/>
              </a:solidFill>
              <a:round/>
              <a:headEnd/>
              <a:tailEnd type="triangle" w="med" len="med"/>
            </a:ln>
          </p:spPr>
          <p:txBody>
            <a:bodyPr anchor="ctr">
              <a:spAutoFit/>
            </a:bodyPr>
            <a:lstStyle/>
            <a:p>
              <a:endParaRPr lang="en-US"/>
            </a:p>
          </p:txBody>
        </p:sp>
        <p:sp>
          <p:nvSpPr>
            <p:cNvPr id="39952" name="Line 7"/>
            <p:cNvSpPr>
              <a:spLocks noChangeShapeType="1"/>
            </p:cNvSpPr>
            <p:nvPr/>
          </p:nvSpPr>
          <p:spPr bwMode="auto">
            <a:xfrm flipH="1" flipV="1">
              <a:off x="3504" y="960"/>
              <a:ext cx="672" cy="0"/>
            </a:xfrm>
            <a:prstGeom prst="line">
              <a:avLst/>
            </a:prstGeom>
            <a:noFill/>
            <a:ln w="9525">
              <a:solidFill>
                <a:schemeClr val="tx1"/>
              </a:solidFill>
              <a:round/>
              <a:headEnd/>
              <a:tailEnd type="triangle" w="med" len="med"/>
            </a:ln>
          </p:spPr>
          <p:txBody>
            <a:bodyPr anchor="ctr">
              <a:spAutoFit/>
            </a:bodyPr>
            <a:lstStyle/>
            <a:p>
              <a:endParaRPr lang="en-US"/>
            </a:p>
          </p:txBody>
        </p:sp>
        <p:sp>
          <p:nvSpPr>
            <p:cNvPr id="39953" name="Line 8"/>
            <p:cNvSpPr>
              <a:spLocks noChangeShapeType="1"/>
            </p:cNvSpPr>
            <p:nvPr/>
          </p:nvSpPr>
          <p:spPr bwMode="auto">
            <a:xfrm flipH="1">
              <a:off x="3648" y="960"/>
              <a:ext cx="528" cy="384"/>
            </a:xfrm>
            <a:prstGeom prst="line">
              <a:avLst/>
            </a:prstGeom>
            <a:noFill/>
            <a:ln w="9525">
              <a:solidFill>
                <a:schemeClr val="tx1"/>
              </a:solidFill>
              <a:round/>
              <a:headEnd/>
              <a:tailEnd type="triangle" w="med" len="med"/>
            </a:ln>
          </p:spPr>
          <p:txBody>
            <a:bodyPr anchor="ctr">
              <a:spAutoFit/>
            </a:bodyPr>
            <a:lstStyle/>
            <a:p>
              <a:endParaRPr lang="en-US"/>
            </a:p>
          </p:txBody>
        </p:sp>
      </p:grpSp>
      <p:pic>
        <p:nvPicPr>
          <p:cNvPr id="39946" name="Picture 9"/>
          <p:cNvPicPr>
            <a:picLocks noChangeAspect="1" noChangeArrowheads="1"/>
          </p:cNvPicPr>
          <p:nvPr/>
        </p:nvPicPr>
        <p:blipFill>
          <a:blip r:embed="rId2"/>
          <a:srcRect/>
          <a:stretch>
            <a:fillRect/>
          </a:stretch>
        </p:blipFill>
        <p:spPr bwMode="auto">
          <a:xfrm>
            <a:off x="5000625" y="4000500"/>
            <a:ext cx="2955925" cy="2332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Sample code – Circle2.java</a:t>
            </a:r>
            <a:endParaRPr lang="zh-CN" altLang="en-US" smtClean="0"/>
          </a:p>
        </p:txBody>
      </p:sp>
      <p:sp>
        <p:nvSpPr>
          <p:cNvPr id="16" name="日期占位符 15"/>
          <p:cNvSpPr>
            <a:spLocks noGrp="1"/>
          </p:cNvSpPr>
          <p:nvPr>
            <p:ph type="dt" sz="half" idx="10"/>
          </p:nvPr>
        </p:nvSpPr>
        <p:spPr/>
        <p:txBody>
          <a:bodyPr/>
          <a:lstStyle/>
          <a:p>
            <a:fld id="{EE3DBA65-E7F3-496D-8F92-C6A960DF98DB}" type="datetime3">
              <a:rPr lang="en-US" altLang="zh-CN"/>
              <a:pPr/>
              <a:t>25 February 2015</a:t>
            </a:fld>
            <a:endParaRPr lang="en-US" altLang="zh-CN"/>
          </a:p>
        </p:txBody>
      </p:sp>
      <p:sp>
        <p:nvSpPr>
          <p:cNvPr id="18" name="页脚占位符 17"/>
          <p:cNvSpPr>
            <a:spLocks noGrp="1"/>
          </p:cNvSpPr>
          <p:nvPr>
            <p:ph type="ftr" sz="quarter" idx="11"/>
          </p:nvPr>
        </p:nvSpPr>
        <p:spPr/>
        <p:txBody>
          <a:bodyPr/>
          <a:lstStyle/>
          <a:p>
            <a:pPr>
              <a:defRPr/>
            </a:pPr>
            <a:r>
              <a:rPr lang="en-US" altLang="zh-CN" smtClean="0"/>
              <a:t>Java Programming Language</a:t>
            </a:r>
            <a:endParaRPr lang="en-US" altLang="zh-CN"/>
          </a:p>
        </p:txBody>
      </p:sp>
      <p:sp>
        <p:nvSpPr>
          <p:cNvPr id="17" name="灯片编号占位符 16"/>
          <p:cNvSpPr>
            <a:spLocks noGrp="1"/>
          </p:cNvSpPr>
          <p:nvPr>
            <p:ph type="sldNum" sz="quarter" idx="12"/>
          </p:nvPr>
        </p:nvSpPr>
        <p:spPr/>
        <p:txBody>
          <a:bodyPr/>
          <a:lstStyle/>
          <a:p>
            <a:fld id="{6512A79F-B36C-425D-BB1B-D46F84614540}" type="slidenum">
              <a:rPr lang="en-US" altLang="zh-CN"/>
              <a:pPr/>
              <a:t>38</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Circle2.java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Circle2 class inherits from Point.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Circle2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Circle2's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Circle2(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 xValue;  </a:t>
                      </a:r>
                      <a:r>
                        <a:rPr kumimoji="0" lang="en-US" altLang="zh-CN" sz="1100" b="0"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 not allowed: x private in 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 = yValue;  </a:t>
                      </a:r>
                      <a:r>
                        <a:rPr kumimoji="0" lang="en-US" altLang="zh-CN" sz="1100" b="0"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 not allowed: y private in 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 ( radiusValue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4214813" y="2357438"/>
            <a:ext cx="3929062" cy="646112"/>
            <a:chOff x="1872" y="96"/>
            <a:chExt cx="2475" cy="407"/>
          </a:xfrm>
        </p:grpSpPr>
        <p:sp>
          <p:nvSpPr>
            <p:cNvPr id="40979" name="Text Box 5"/>
            <p:cNvSpPr txBox="1">
              <a:spLocks noChangeArrowheads="1"/>
            </p:cNvSpPr>
            <p:nvPr/>
          </p:nvSpPr>
          <p:spPr bwMode="auto">
            <a:xfrm>
              <a:off x="2784" y="96"/>
              <a:ext cx="1563"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Class </a:t>
              </a:r>
              <a:r>
                <a:rPr lang="en-US" altLang="zh-CN">
                  <a:latin typeface="Lucida Console" pitchFamily="49" charset="0"/>
                </a:rPr>
                <a:t>Circle2</a:t>
              </a:r>
              <a:r>
                <a:rPr lang="en-US" altLang="zh-CN">
                  <a:latin typeface="Times New Roman" pitchFamily="18" charset="0"/>
                </a:rPr>
                <a:t> extends class </a:t>
              </a:r>
              <a:r>
                <a:rPr lang="en-US" altLang="zh-CN">
                  <a:latin typeface="Lucida Console" pitchFamily="49" charset="0"/>
                </a:rPr>
                <a:t>Point</a:t>
              </a:r>
              <a:r>
                <a:rPr lang="en-US" altLang="zh-CN">
                  <a:latin typeface="Times New Roman" pitchFamily="18" charset="0"/>
                </a:rPr>
                <a:t>.</a:t>
              </a:r>
            </a:p>
          </p:txBody>
        </p:sp>
        <p:sp>
          <p:nvSpPr>
            <p:cNvPr id="40980" name="Line 6"/>
            <p:cNvSpPr>
              <a:spLocks noChangeShapeType="1"/>
            </p:cNvSpPr>
            <p:nvPr/>
          </p:nvSpPr>
          <p:spPr bwMode="auto">
            <a:xfrm flipH="1">
              <a:off x="1872" y="288"/>
              <a:ext cx="912" cy="180"/>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3986213" y="3348038"/>
            <a:ext cx="4114800" cy="590550"/>
            <a:chOff x="1728" y="726"/>
            <a:chExt cx="2592" cy="372"/>
          </a:xfrm>
        </p:grpSpPr>
        <p:sp>
          <p:nvSpPr>
            <p:cNvPr id="40977" name="Text Box 8"/>
            <p:cNvSpPr txBox="1">
              <a:spLocks noChangeArrowheads="1"/>
            </p:cNvSpPr>
            <p:nvPr/>
          </p:nvSpPr>
          <p:spPr bwMode="auto">
            <a:xfrm>
              <a:off x="2640" y="726"/>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private</a:t>
              </a:r>
              <a:r>
                <a:rPr lang="en-US" altLang="zh-CN">
                  <a:latin typeface="Times New Roman" pitchFamily="18" charset="0"/>
                </a:rPr>
                <a:t> instance variable </a:t>
              </a:r>
              <a:r>
                <a:rPr lang="en-US" altLang="zh-CN">
                  <a:latin typeface="Lucida Console" pitchFamily="49" charset="0"/>
                </a:rPr>
                <a:t>radius</a:t>
              </a:r>
              <a:r>
                <a:rPr lang="en-US" altLang="zh-CN">
                  <a:latin typeface="Times New Roman" pitchFamily="18" charset="0"/>
                </a:rPr>
                <a:t>.</a:t>
              </a:r>
            </a:p>
          </p:txBody>
        </p:sp>
        <p:sp>
          <p:nvSpPr>
            <p:cNvPr id="40978" name="Line 9"/>
            <p:cNvSpPr>
              <a:spLocks noChangeShapeType="1"/>
            </p:cNvSpPr>
            <p:nvPr/>
          </p:nvSpPr>
          <p:spPr bwMode="auto">
            <a:xfrm flipH="1" flipV="1">
              <a:off x="1728" y="726"/>
              <a:ext cx="912" cy="240"/>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0"/>
          <p:cNvGrpSpPr>
            <a:grpSpLocks/>
          </p:cNvGrpSpPr>
          <p:nvPr/>
        </p:nvGrpSpPr>
        <p:grpSpPr bwMode="auto">
          <a:xfrm>
            <a:off x="3376613" y="4776788"/>
            <a:ext cx="4953000" cy="1223962"/>
            <a:chOff x="1152" y="2086"/>
            <a:chExt cx="2592" cy="771"/>
          </a:xfrm>
        </p:grpSpPr>
        <p:sp>
          <p:nvSpPr>
            <p:cNvPr id="40975" name="Text Box 11"/>
            <p:cNvSpPr txBox="1">
              <a:spLocks noChangeArrowheads="1"/>
            </p:cNvSpPr>
            <p:nvPr/>
          </p:nvSpPr>
          <p:spPr bwMode="auto">
            <a:xfrm>
              <a:off x="2064" y="2086"/>
              <a:ext cx="1680" cy="771"/>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Attempting to access superclass </a:t>
              </a:r>
              <a:r>
                <a:rPr lang="en-US" altLang="zh-CN">
                  <a:latin typeface="Lucida Console" pitchFamily="49" charset="0"/>
                </a:rPr>
                <a:t>Point</a:t>
              </a:r>
              <a:r>
                <a:rPr lang="en-US" altLang="zh-CN">
                  <a:latin typeface="Times New Roman" pitchFamily="18" charset="0"/>
                </a:rPr>
                <a:t>’s </a:t>
              </a:r>
              <a:r>
                <a:rPr lang="en-US" altLang="zh-CN">
                  <a:latin typeface="Lucida Console" pitchFamily="49" charset="0"/>
                </a:rPr>
                <a:t>private</a:t>
              </a:r>
              <a:r>
                <a:rPr lang="en-US" altLang="zh-CN">
                  <a:latin typeface="Times New Roman" pitchFamily="18" charset="0"/>
                </a:rPr>
                <a:t>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 results in syntax errors.</a:t>
              </a:r>
            </a:p>
          </p:txBody>
        </p:sp>
        <p:sp>
          <p:nvSpPr>
            <p:cNvPr id="40976" name="Line 12"/>
            <p:cNvSpPr>
              <a:spLocks noChangeShapeType="1"/>
            </p:cNvSpPr>
            <p:nvPr/>
          </p:nvSpPr>
          <p:spPr bwMode="auto">
            <a:xfrm flipH="1">
              <a:off x="1152" y="2182"/>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Sample code – Circle2.java</a:t>
            </a:r>
            <a:endParaRPr lang="zh-CN" altLang="en-US" smtClean="0"/>
          </a:p>
        </p:txBody>
      </p:sp>
      <p:sp>
        <p:nvSpPr>
          <p:cNvPr id="11" name="日期占位符 10"/>
          <p:cNvSpPr>
            <a:spLocks noGrp="1"/>
          </p:cNvSpPr>
          <p:nvPr>
            <p:ph type="dt" sz="half" idx="10"/>
          </p:nvPr>
        </p:nvSpPr>
        <p:spPr/>
        <p:txBody>
          <a:bodyPr/>
          <a:lstStyle/>
          <a:p>
            <a:fld id="{D821BE59-ADF0-456A-BAC4-426DFB40F704}" type="datetime3">
              <a:rPr lang="en-US" altLang="zh-CN"/>
              <a:pPr/>
              <a:t>25 February 2015</a:t>
            </a:fld>
            <a:endParaRPr lang="en-US" altLang="zh-CN"/>
          </a:p>
        </p:txBody>
      </p:sp>
      <p:sp>
        <p:nvSpPr>
          <p:cNvPr id="13" name="页脚占位符 12"/>
          <p:cNvSpPr>
            <a:spLocks noGrp="1"/>
          </p:cNvSpPr>
          <p:nvPr>
            <p:ph type="ftr" sz="quarter" idx="11"/>
          </p:nvPr>
        </p:nvSpPr>
        <p:spPr/>
        <p:txBody>
          <a:bodyPr/>
          <a:lstStyle/>
          <a:p>
            <a:pPr>
              <a:defRPr/>
            </a:pPr>
            <a:r>
              <a:rPr lang="en-US" altLang="zh-CN" smtClean="0"/>
              <a:t>Java Programming Language</a:t>
            </a:r>
            <a:endParaRPr lang="en-US" altLang="zh-CN"/>
          </a:p>
        </p:txBody>
      </p:sp>
      <p:sp>
        <p:nvSpPr>
          <p:cNvPr id="12" name="灯片编号占位符 11"/>
          <p:cNvSpPr>
            <a:spLocks noGrp="1"/>
          </p:cNvSpPr>
          <p:nvPr>
            <p:ph type="sldNum" sz="quarter" idx="12"/>
          </p:nvPr>
        </p:nvSpPr>
        <p:spPr/>
        <p:txBody>
          <a:bodyPr/>
          <a:lstStyle/>
          <a:p>
            <a:fld id="{034B446F-FB9D-4ABA-8184-8162F5D7C7E0}" type="slidenum">
              <a:rPr lang="en-US" altLang="zh-CN"/>
              <a:pPr/>
              <a:t>39</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getCircumference()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Circle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55    </a:t>
                      </a:r>
                      <a:r>
                        <a:rPr kumimoji="0" lang="en-US" altLang="zh-CN" sz="1100" b="0"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 use of x and y not allowed: x and y private in Point</a:t>
                      </a:r>
                      <a:r>
                        <a:rPr kumimoji="0" lang="en-US" altLang="zh-CN" sz="1100" b="0"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56    </a:t>
                      </a:r>
                      <a:r>
                        <a:rPr kumimoji="0" lang="en-US" altLang="zh-CN" sz="1100" b="0"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"Center = ["</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x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Radius = "</a:t>
                      </a:r>
                      <a:r>
                        <a:rPr kumimoji="0" lang="en-US" altLang="zh-CN" sz="11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Circle2</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286000" y="5143500"/>
            <a:ext cx="6248400" cy="1200150"/>
            <a:chOff x="1400" y="2208"/>
            <a:chExt cx="3499" cy="756"/>
          </a:xfrm>
        </p:grpSpPr>
        <p:sp>
          <p:nvSpPr>
            <p:cNvPr id="41997" name="Text Box 5"/>
            <p:cNvSpPr txBox="1">
              <a:spLocks noChangeArrowheads="1"/>
            </p:cNvSpPr>
            <p:nvPr/>
          </p:nvSpPr>
          <p:spPr bwMode="auto">
            <a:xfrm>
              <a:off x="3013" y="2208"/>
              <a:ext cx="1886"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Attempting to access superclass </a:t>
              </a:r>
              <a:r>
                <a:rPr lang="en-US" altLang="zh-CN">
                  <a:latin typeface="Lucida Console" pitchFamily="49" charset="0"/>
                </a:rPr>
                <a:t>Point</a:t>
              </a:r>
              <a:r>
                <a:rPr lang="en-US" altLang="zh-CN">
                  <a:latin typeface="Times New Roman" pitchFamily="18" charset="0"/>
                </a:rPr>
                <a:t>’s </a:t>
              </a:r>
              <a:r>
                <a:rPr lang="en-US" altLang="zh-CN">
                  <a:latin typeface="Lucida Console" pitchFamily="49" charset="0"/>
                </a:rPr>
                <a:t>private</a:t>
              </a:r>
              <a:r>
                <a:rPr lang="en-US" altLang="zh-CN">
                  <a:latin typeface="Times New Roman" pitchFamily="18" charset="0"/>
                </a:rPr>
                <a:t>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 results in syntax errors.</a:t>
              </a:r>
            </a:p>
          </p:txBody>
        </p:sp>
        <p:sp>
          <p:nvSpPr>
            <p:cNvPr id="41998" name="Line 6"/>
            <p:cNvSpPr>
              <a:spLocks noChangeShapeType="1"/>
            </p:cNvSpPr>
            <p:nvPr/>
          </p:nvSpPr>
          <p:spPr bwMode="auto">
            <a:xfrm flipH="1" flipV="1">
              <a:off x="1760" y="2388"/>
              <a:ext cx="1240" cy="360"/>
            </a:xfrm>
            <a:prstGeom prst="line">
              <a:avLst/>
            </a:prstGeom>
            <a:noFill/>
            <a:ln w="9525">
              <a:solidFill>
                <a:schemeClr val="tx1"/>
              </a:solidFill>
              <a:round/>
              <a:headEnd/>
              <a:tailEnd type="triangle" w="med" len="med"/>
            </a:ln>
          </p:spPr>
          <p:txBody>
            <a:bodyPr anchor="ctr">
              <a:spAutoFit/>
            </a:bodyPr>
            <a:lstStyle/>
            <a:p>
              <a:endParaRPr lang="en-US"/>
            </a:p>
          </p:txBody>
        </p:sp>
        <p:sp>
          <p:nvSpPr>
            <p:cNvPr id="41999" name="Line 7"/>
            <p:cNvSpPr>
              <a:spLocks noChangeShapeType="1"/>
            </p:cNvSpPr>
            <p:nvPr/>
          </p:nvSpPr>
          <p:spPr bwMode="auto">
            <a:xfrm flipH="1" flipV="1">
              <a:off x="1400" y="2433"/>
              <a:ext cx="1600" cy="315"/>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What is inheritance</a:t>
            </a:r>
          </a:p>
        </p:txBody>
      </p:sp>
      <p:sp>
        <p:nvSpPr>
          <p:cNvPr id="6147" name="Rectangle 3"/>
          <p:cNvSpPr>
            <a:spLocks noGrp="1" noChangeArrowheads="1"/>
          </p:cNvSpPr>
          <p:nvPr>
            <p:ph idx="1"/>
          </p:nvPr>
        </p:nvSpPr>
        <p:spPr/>
        <p:txBody>
          <a:bodyPr/>
          <a:lstStyle/>
          <a:p>
            <a:pPr eaLnBrk="1" hangingPunct="1"/>
            <a:r>
              <a:rPr lang="en-US" altLang="zh-CN" smtClean="0"/>
              <a:t>Inheritance is one of the most crucial concepts in object-oriented programming, and it has a very direct effect on how you design and write your Java classes.</a:t>
            </a:r>
          </a:p>
        </p:txBody>
      </p:sp>
      <p:sp>
        <p:nvSpPr>
          <p:cNvPr id="5" name="日期占位符 4"/>
          <p:cNvSpPr>
            <a:spLocks noGrp="1"/>
          </p:cNvSpPr>
          <p:nvPr>
            <p:ph type="dt" sz="half" idx="10"/>
          </p:nvPr>
        </p:nvSpPr>
        <p:spPr/>
        <p:txBody>
          <a:bodyPr/>
          <a:lstStyle/>
          <a:p>
            <a:fld id="{90E6D59D-D3A6-4BBB-9B2C-A38FE4CF800C}"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3FE33CEE-57F1-417A-86E9-BAA45DCBA380}"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4"/>
          <p:cNvSpPr>
            <a:spLocks noGrp="1" noChangeArrowheads="1"/>
          </p:cNvSpPr>
          <p:nvPr>
            <p:ph type="title"/>
          </p:nvPr>
        </p:nvSpPr>
        <p:spPr/>
        <p:txBody>
          <a:bodyPr/>
          <a:lstStyle/>
          <a:p>
            <a:pPr eaLnBrk="1" hangingPunct="1"/>
            <a:r>
              <a:rPr lang="en-US" altLang="zh-CN" smtClean="0"/>
              <a:t>Sample code – Circle2.java</a:t>
            </a:r>
          </a:p>
        </p:txBody>
      </p:sp>
      <p:sp>
        <p:nvSpPr>
          <p:cNvPr id="43011" name="Text Box 4"/>
          <p:cNvSpPr>
            <a:spLocks noGrp="1" noChangeArrowheads="1"/>
          </p:cNvSpPr>
          <p:nvPr>
            <p:ph idx="1"/>
          </p:nvPr>
        </p:nvSpPr>
        <p:spPr>
          <a:xfrm>
            <a:off x="571500" y="1500188"/>
            <a:ext cx="8229600" cy="2936875"/>
          </a:xfrm>
          <a:solidFill>
            <a:srgbClr val="FFC000"/>
          </a:solidFill>
        </p:spPr>
        <p:txBody>
          <a:bodyPr>
            <a:spAutoFit/>
          </a:bodyPr>
          <a:lstStyle/>
          <a:p>
            <a:pPr>
              <a:buFont typeface="Wingdings" pitchFamily="2" charset="2"/>
              <a:buNone/>
            </a:pPr>
            <a:r>
              <a:rPr lang="en-US" altLang="zh-CN" sz="1200" smtClean="0">
                <a:solidFill>
                  <a:srgbClr val="000000"/>
                </a:solidFill>
                <a:cs typeface="Times New Roman" pitchFamily="18" charset="0"/>
              </a:rPr>
              <a:t>Circle2.java:17: x has private access in Point</a:t>
            </a:r>
          </a:p>
          <a:p>
            <a:pPr>
              <a:buFont typeface="Wingdings" pitchFamily="2" charset="2"/>
              <a:buNone/>
            </a:pPr>
            <a:r>
              <a:rPr lang="en-US" altLang="zh-CN" sz="1200" smtClean="0">
                <a:solidFill>
                  <a:srgbClr val="000000"/>
                </a:solidFill>
                <a:cs typeface="Times New Roman" pitchFamily="18" charset="0"/>
              </a:rPr>
              <a:t>      x = xValue;  // not allowed: x private in Point</a:t>
            </a:r>
          </a:p>
          <a:p>
            <a:pPr>
              <a:buFont typeface="Wingdings" pitchFamily="2" charset="2"/>
              <a:buNone/>
            </a:pPr>
            <a:r>
              <a:rPr lang="en-US" altLang="zh-CN" sz="1200" smtClean="0">
                <a:solidFill>
                  <a:srgbClr val="000000"/>
                </a:solidFill>
                <a:cs typeface="Times New Roman" pitchFamily="18" charset="0"/>
              </a:rPr>
              <a:t>      ^</a:t>
            </a:r>
          </a:p>
          <a:p>
            <a:pPr>
              <a:buFont typeface="Wingdings" pitchFamily="2" charset="2"/>
              <a:buNone/>
            </a:pPr>
            <a:r>
              <a:rPr lang="en-US" altLang="zh-CN" sz="1200" smtClean="0">
                <a:solidFill>
                  <a:srgbClr val="000000"/>
                </a:solidFill>
                <a:cs typeface="Times New Roman" pitchFamily="18" charset="0"/>
              </a:rPr>
              <a:t>Circle2.java:18: y has private access in Point</a:t>
            </a:r>
          </a:p>
          <a:p>
            <a:pPr>
              <a:buFont typeface="Wingdings" pitchFamily="2" charset="2"/>
              <a:buNone/>
            </a:pPr>
            <a:r>
              <a:rPr lang="en-US" altLang="zh-CN" sz="1200" smtClean="0">
                <a:solidFill>
                  <a:srgbClr val="000000"/>
                </a:solidFill>
                <a:cs typeface="Times New Roman" pitchFamily="18" charset="0"/>
              </a:rPr>
              <a:t>      y = yValue;  // not allowed: y private in Point</a:t>
            </a:r>
          </a:p>
          <a:p>
            <a:pPr>
              <a:buFont typeface="Wingdings" pitchFamily="2" charset="2"/>
              <a:buNone/>
            </a:pPr>
            <a:r>
              <a:rPr lang="en-US" altLang="zh-CN" sz="1200" smtClean="0">
                <a:solidFill>
                  <a:srgbClr val="000000"/>
                </a:solidFill>
                <a:cs typeface="Times New Roman" pitchFamily="18" charset="0"/>
              </a:rPr>
              <a:t>      ^</a:t>
            </a:r>
          </a:p>
          <a:p>
            <a:pPr>
              <a:buFont typeface="Wingdings" pitchFamily="2" charset="2"/>
              <a:buNone/>
            </a:pPr>
            <a:r>
              <a:rPr lang="en-US" altLang="zh-CN" sz="1200" smtClean="0">
                <a:solidFill>
                  <a:srgbClr val="000000"/>
                </a:solidFill>
                <a:cs typeface="Times New Roman" pitchFamily="18" charset="0"/>
              </a:rPr>
              <a:t>Circle2.java:56: x has private access in Point</a:t>
            </a:r>
          </a:p>
          <a:p>
            <a:pPr>
              <a:buFont typeface="Wingdings" pitchFamily="2" charset="2"/>
              <a:buNone/>
            </a:pPr>
            <a:r>
              <a:rPr lang="en-US" altLang="zh-CN" sz="1200" smtClean="0">
                <a:solidFill>
                  <a:srgbClr val="000000"/>
                </a:solidFill>
                <a:cs typeface="Times New Roman" pitchFamily="18" charset="0"/>
              </a:rPr>
              <a:t>      return "Center = [" + x + ", " + y + "]; Radius = " + radius;</a:t>
            </a:r>
          </a:p>
          <a:p>
            <a:pPr>
              <a:buFont typeface="Wingdings" pitchFamily="2" charset="2"/>
              <a:buNone/>
            </a:pPr>
            <a:r>
              <a:rPr lang="en-US" altLang="zh-CN" sz="1200" smtClean="0">
                <a:solidFill>
                  <a:srgbClr val="000000"/>
                </a:solidFill>
                <a:cs typeface="Times New Roman" pitchFamily="18" charset="0"/>
              </a:rPr>
              <a:t>                                         ^</a:t>
            </a:r>
          </a:p>
          <a:p>
            <a:pPr>
              <a:buFont typeface="Wingdings" pitchFamily="2" charset="2"/>
              <a:buNone/>
            </a:pPr>
            <a:r>
              <a:rPr lang="en-US" altLang="zh-CN" sz="1200" smtClean="0">
                <a:solidFill>
                  <a:srgbClr val="000000"/>
                </a:solidFill>
                <a:cs typeface="Times New Roman" pitchFamily="18" charset="0"/>
              </a:rPr>
              <a:t>Circle2.java:56: y has private access in Point</a:t>
            </a:r>
          </a:p>
          <a:p>
            <a:pPr>
              <a:buFont typeface="Wingdings" pitchFamily="2" charset="2"/>
              <a:buNone/>
            </a:pPr>
            <a:r>
              <a:rPr lang="en-US" altLang="zh-CN" sz="1200" smtClean="0">
                <a:solidFill>
                  <a:srgbClr val="000000"/>
                </a:solidFill>
                <a:cs typeface="Times New Roman" pitchFamily="18" charset="0"/>
              </a:rPr>
              <a:t>      return "Center = [" + x + ", " + y + "]; Radius = " + radius;</a:t>
            </a:r>
          </a:p>
          <a:p>
            <a:pPr>
              <a:buFont typeface="Wingdings" pitchFamily="2" charset="2"/>
              <a:buNone/>
            </a:pPr>
            <a:r>
              <a:rPr lang="en-US" altLang="zh-CN" sz="1200" smtClean="0">
                <a:solidFill>
                  <a:srgbClr val="000000"/>
                </a:solidFill>
                <a:cs typeface="Times New Roman" pitchFamily="18" charset="0"/>
              </a:rPr>
              <a:t>                                                        ^</a:t>
            </a:r>
          </a:p>
          <a:p>
            <a:pPr>
              <a:buFont typeface="Wingdings" pitchFamily="2" charset="2"/>
              <a:buNone/>
            </a:pPr>
            <a:r>
              <a:rPr lang="en-US" altLang="zh-CN" sz="1200" smtClean="0">
                <a:solidFill>
                  <a:srgbClr val="000000"/>
                </a:solidFill>
                <a:cs typeface="Times New Roman" pitchFamily="18" charset="0"/>
              </a:rPr>
              <a:t>4 errors</a:t>
            </a:r>
          </a:p>
        </p:txBody>
      </p:sp>
      <p:sp>
        <p:nvSpPr>
          <p:cNvPr id="13" name="日期占位符 12"/>
          <p:cNvSpPr>
            <a:spLocks noGrp="1"/>
          </p:cNvSpPr>
          <p:nvPr>
            <p:ph type="dt" sz="half" idx="10"/>
          </p:nvPr>
        </p:nvSpPr>
        <p:spPr/>
        <p:txBody>
          <a:bodyPr/>
          <a:lstStyle/>
          <a:p>
            <a:fld id="{FA503DBF-F9BC-4C70-9B70-A62F21BC405C}"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63081EBB-3D12-4F53-A4DB-C73117AD5447}" type="slidenum">
              <a:rPr lang="en-US" altLang="zh-CN"/>
              <a:pPr/>
              <a:t>40</a:t>
            </a:fld>
            <a:endParaRPr lang="en-US" altLang="zh-CN"/>
          </a:p>
        </p:txBody>
      </p:sp>
      <p:grpSp>
        <p:nvGrpSpPr>
          <p:cNvPr id="2" name="Group 4"/>
          <p:cNvGrpSpPr>
            <a:grpSpLocks/>
          </p:cNvGrpSpPr>
          <p:nvPr/>
        </p:nvGrpSpPr>
        <p:grpSpPr bwMode="auto">
          <a:xfrm>
            <a:off x="1357313" y="2000250"/>
            <a:ext cx="6000750" cy="4451350"/>
            <a:chOff x="-822" y="492"/>
            <a:chExt cx="3780" cy="2804"/>
          </a:xfrm>
        </p:grpSpPr>
        <p:sp>
          <p:nvSpPr>
            <p:cNvPr id="43016" name="Text Box 5"/>
            <p:cNvSpPr txBox="1">
              <a:spLocks noChangeArrowheads="1"/>
            </p:cNvSpPr>
            <p:nvPr/>
          </p:nvSpPr>
          <p:spPr bwMode="auto">
            <a:xfrm>
              <a:off x="768" y="2540"/>
              <a:ext cx="2190"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Attempting to access superclass </a:t>
              </a:r>
              <a:r>
                <a:rPr lang="en-US" altLang="zh-CN">
                  <a:latin typeface="Lucida Console" pitchFamily="49" charset="0"/>
                </a:rPr>
                <a:t>Point</a:t>
              </a:r>
              <a:r>
                <a:rPr lang="en-US" altLang="zh-CN">
                  <a:latin typeface="Times New Roman" pitchFamily="18" charset="0"/>
                </a:rPr>
                <a:t>’s </a:t>
              </a:r>
              <a:r>
                <a:rPr lang="en-US" altLang="zh-CN">
                  <a:latin typeface="Lucida Console" pitchFamily="49" charset="0"/>
                </a:rPr>
                <a:t>private</a:t>
              </a:r>
              <a:r>
                <a:rPr lang="en-US" altLang="zh-CN">
                  <a:latin typeface="Times New Roman" pitchFamily="18" charset="0"/>
                </a:rPr>
                <a:t>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 results in syntax errors.</a:t>
              </a:r>
            </a:p>
          </p:txBody>
        </p:sp>
        <p:sp>
          <p:nvSpPr>
            <p:cNvPr id="43017" name="Line 6"/>
            <p:cNvSpPr>
              <a:spLocks noChangeShapeType="1"/>
            </p:cNvSpPr>
            <p:nvPr/>
          </p:nvSpPr>
          <p:spPr bwMode="auto">
            <a:xfrm flipH="1" flipV="1">
              <a:off x="-12" y="1842"/>
              <a:ext cx="1845" cy="675"/>
            </a:xfrm>
            <a:prstGeom prst="line">
              <a:avLst/>
            </a:prstGeom>
            <a:noFill/>
            <a:ln w="9525">
              <a:solidFill>
                <a:schemeClr val="tx1"/>
              </a:solidFill>
              <a:round/>
              <a:headEnd/>
              <a:tailEnd type="triangle" w="med" len="med"/>
            </a:ln>
          </p:spPr>
          <p:txBody>
            <a:bodyPr anchor="ctr">
              <a:spAutoFit/>
            </a:bodyPr>
            <a:lstStyle/>
            <a:p>
              <a:endParaRPr lang="en-US"/>
            </a:p>
          </p:txBody>
        </p:sp>
        <p:sp>
          <p:nvSpPr>
            <p:cNvPr id="43018" name="Line 7"/>
            <p:cNvSpPr>
              <a:spLocks noChangeShapeType="1"/>
            </p:cNvSpPr>
            <p:nvPr/>
          </p:nvSpPr>
          <p:spPr bwMode="auto">
            <a:xfrm flipH="1" flipV="1">
              <a:off x="-237" y="1347"/>
              <a:ext cx="2115" cy="1215"/>
            </a:xfrm>
            <a:prstGeom prst="line">
              <a:avLst/>
            </a:prstGeom>
            <a:noFill/>
            <a:ln w="9525">
              <a:solidFill>
                <a:schemeClr val="tx1"/>
              </a:solidFill>
              <a:round/>
              <a:headEnd/>
              <a:tailEnd type="triangle" w="med" len="med"/>
            </a:ln>
          </p:spPr>
          <p:txBody>
            <a:bodyPr anchor="ctr">
              <a:spAutoFit/>
            </a:bodyPr>
            <a:lstStyle/>
            <a:p>
              <a:endParaRPr lang="en-US"/>
            </a:p>
          </p:txBody>
        </p:sp>
        <p:sp>
          <p:nvSpPr>
            <p:cNvPr id="43019" name="Line 8"/>
            <p:cNvSpPr>
              <a:spLocks noChangeShapeType="1"/>
            </p:cNvSpPr>
            <p:nvPr/>
          </p:nvSpPr>
          <p:spPr bwMode="auto">
            <a:xfrm flipH="1" flipV="1">
              <a:off x="-777" y="897"/>
              <a:ext cx="2655" cy="1665"/>
            </a:xfrm>
            <a:prstGeom prst="line">
              <a:avLst/>
            </a:prstGeom>
            <a:noFill/>
            <a:ln w="9525">
              <a:solidFill>
                <a:schemeClr val="tx1"/>
              </a:solidFill>
              <a:round/>
              <a:headEnd/>
              <a:tailEnd type="triangle" w="med" len="med"/>
            </a:ln>
          </p:spPr>
          <p:txBody>
            <a:bodyPr anchor="ctr">
              <a:spAutoFit/>
            </a:bodyPr>
            <a:lstStyle/>
            <a:p>
              <a:endParaRPr lang="en-US"/>
            </a:p>
          </p:txBody>
        </p:sp>
        <p:sp>
          <p:nvSpPr>
            <p:cNvPr id="43020" name="Line 9"/>
            <p:cNvSpPr>
              <a:spLocks noChangeShapeType="1"/>
            </p:cNvSpPr>
            <p:nvPr/>
          </p:nvSpPr>
          <p:spPr bwMode="auto">
            <a:xfrm flipH="1" flipV="1">
              <a:off x="-822" y="492"/>
              <a:ext cx="2700" cy="2070"/>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Sample code – Point2.java</a:t>
            </a:r>
            <a:endParaRPr lang="zh-CN" altLang="en-US" smtClean="0"/>
          </a:p>
        </p:txBody>
      </p:sp>
      <p:sp>
        <p:nvSpPr>
          <p:cNvPr id="10" name="日期占位符 9"/>
          <p:cNvSpPr>
            <a:spLocks noGrp="1"/>
          </p:cNvSpPr>
          <p:nvPr>
            <p:ph type="dt" sz="half" idx="10"/>
          </p:nvPr>
        </p:nvSpPr>
        <p:spPr/>
        <p:txBody>
          <a:bodyPr/>
          <a:lstStyle/>
          <a:p>
            <a:fld id="{0F9D386F-3DC8-4D77-8DBB-D084223AD568}" type="datetime3">
              <a:rPr lang="en-US" altLang="zh-CN"/>
              <a:pPr/>
              <a:t>25 February 2015</a:t>
            </a:fld>
            <a:endParaRPr lang="en-US" altLang="zh-CN"/>
          </a:p>
        </p:txBody>
      </p:sp>
      <p:sp>
        <p:nvSpPr>
          <p:cNvPr id="12" name="页脚占位符 11"/>
          <p:cNvSpPr>
            <a:spLocks noGrp="1"/>
          </p:cNvSpPr>
          <p:nvPr>
            <p:ph type="ftr" sz="quarter" idx="11"/>
          </p:nvPr>
        </p:nvSpPr>
        <p:spPr/>
        <p:txBody>
          <a:bodyPr/>
          <a:lstStyle/>
          <a:p>
            <a:pPr>
              <a:defRPr/>
            </a:pPr>
            <a:r>
              <a:rPr lang="en-US" altLang="zh-CN" smtClean="0"/>
              <a:t>Java Programming Language</a:t>
            </a:r>
            <a:endParaRPr lang="en-US" altLang="zh-CN"/>
          </a:p>
        </p:txBody>
      </p:sp>
      <p:sp>
        <p:nvSpPr>
          <p:cNvPr id="11" name="灯片编号占位符 10"/>
          <p:cNvSpPr>
            <a:spLocks noGrp="1"/>
          </p:cNvSpPr>
          <p:nvPr>
            <p:ph type="sldNum" sz="quarter" idx="12"/>
          </p:nvPr>
        </p:nvSpPr>
        <p:spPr/>
        <p:txBody>
          <a:bodyPr/>
          <a:lstStyle/>
          <a:p>
            <a:fld id="{56D7C51A-3BC5-4408-8F8A-7EC5D504A167}" type="slidenum">
              <a:rPr lang="en-US" altLang="zh-CN"/>
              <a:pPr/>
              <a:t>41</a:t>
            </a:fld>
            <a:endParaRPr lang="en-US" altLang="zh-CN"/>
          </a:p>
        </p:txBody>
      </p:sp>
      <p:graphicFrame>
        <p:nvGraphicFramePr>
          <p:cNvPr id="7" name="Group 29"/>
          <p:cNvGraphicFramePr>
            <a:graphicFrameLocks noGrp="1"/>
          </p:cNvGraphicFramePr>
          <p:nvPr/>
        </p:nvGraphicFramePr>
        <p:xfrm>
          <a:off x="457200" y="1484313"/>
          <a:ext cx="8229600" cy="495300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Point2.java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Point2 class declaration represents an x-y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protected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x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protected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y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Point2(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setX(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571875" y="1643063"/>
            <a:ext cx="4714875" cy="923925"/>
            <a:chOff x="912" y="2112"/>
            <a:chExt cx="2970" cy="582"/>
          </a:xfrm>
        </p:grpSpPr>
        <p:sp>
          <p:nvSpPr>
            <p:cNvPr id="44045" name="Text Box 5"/>
            <p:cNvSpPr txBox="1">
              <a:spLocks noChangeArrowheads="1"/>
            </p:cNvSpPr>
            <p:nvPr/>
          </p:nvSpPr>
          <p:spPr bwMode="auto">
            <a:xfrm>
              <a:off x="1824" y="2112"/>
              <a:ext cx="2058"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-coordinates as </a:t>
              </a:r>
              <a:r>
                <a:rPr lang="en-US" altLang="zh-CN">
                  <a:latin typeface="Lucida Console" pitchFamily="49" charset="0"/>
                </a:rPr>
                <a:t>protected</a:t>
              </a:r>
              <a:r>
                <a:rPr lang="en-US" altLang="zh-CN">
                  <a:latin typeface="Times New Roman" pitchFamily="18" charset="0"/>
                </a:rPr>
                <a:t> instance variables, accessible to subclasses.</a:t>
              </a:r>
            </a:p>
          </p:txBody>
        </p:sp>
        <p:sp>
          <p:nvSpPr>
            <p:cNvPr id="44046" name="Line 6"/>
            <p:cNvSpPr>
              <a:spLocks noChangeShapeType="1"/>
            </p:cNvSpPr>
            <p:nvPr/>
          </p:nvSpPr>
          <p:spPr bwMode="auto">
            <a:xfrm flipH="1">
              <a:off x="912" y="2208"/>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t>Sample code – Point2.java</a:t>
            </a:r>
            <a:endParaRPr lang="zh-CN" altLang="en-US" smtClean="0"/>
          </a:p>
        </p:txBody>
      </p:sp>
      <p:sp>
        <p:nvSpPr>
          <p:cNvPr id="8" name="日期占位符 7"/>
          <p:cNvSpPr>
            <a:spLocks noGrp="1"/>
          </p:cNvSpPr>
          <p:nvPr>
            <p:ph type="dt" sz="half" idx="10"/>
          </p:nvPr>
        </p:nvSpPr>
        <p:spPr/>
        <p:txBody>
          <a:bodyPr/>
          <a:lstStyle/>
          <a:p>
            <a:fld id="{A8E49DD5-8A52-4C13-BC35-D9C45093A723}"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E28DC463-F9F5-4225-96AE-8E50C1ED7A1C}" type="slidenum">
              <a:rPr lang="en-US" altLang="zh-CN"/>
              <a:pPr/>
              <a:t>42</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x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getX()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setY(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y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Point2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Point2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Sample code – Circle3.java</a:t>
            </a:r>
            <a:endParaRPr lang="zh-CN" altLang="en-US" smtClean="0"/>
          </a:p>
        </p:txBody>
      </p:sp>
      <p:sp>
        <p:nvSpPr>
          <p:cNvPr id="21" name="日期占位符 20"/>
          <p:cNvSpPr>
            <a:spLocks noGrp="1"/>
          </p:cNvSpPr>
          <p:nvPr>
            <p:ph type="dt" sz="half" idx="10"/>
          </p:nvPr>
        </p:nvSpPr>
        <p:spPr/>
        <p:txBody>
          <a:bodyPr/>
          <a:lstStyle/>
          <a:p>
            <a:fld id="{A7D81C57-3AB8-4791-9173-7BEFB08ACA76}" type="datetime3">
              <a:rPr lang="en-US" altLang="zh-CN"/>
              <a:pPr/>
              <a:t>25 February 2015</a:t>
            </a:fld>
            <a:endParaRPr lang="en-US" altLang="zh-CN"/>
          </a:p>
        </p:txBody>
      </p:sp>
      <p:sp>
        <p:nvSpPr>
          <p:cNvPr id="23" name="页脚占位符 22"/>
          <p:cNvSpPr>
            <a:spLocks noGrp="1"/>
          </p:cNvSpPr>
          <p:nvPr>
            <p:ph type="ftr" sz="quarter" idx="11"/>
          </p:nvPr>
        </p:nvSpPr>
        <p:spPr/>
        <p:txBody>
          <a:bodyPr/>
          <a:lstStyle/>
          <a:p>
            <a:pPr>
              <a:defRPr/>
            </a:pPr>
            <a:r>
              <a:rPr lang="en-US" altLang="zh-CN" smtClean="0"/>
              <a:t>Java Programming Language</a:t>
            </a:r>
            <a:endParaRPr lang="en-US" altLang="zh-CN"/>
          </a:p>
        </p:txBody>
      </p:sp>
      <p:sp>
        <p:nvSpPr>
          <p:cNvPr id="22" name="灯片编号占位符 21"/>
          <p:cNvSpPr>
            <a:spLocks noGrp="1"/>
          </p:cNvSpPr>
          <p:nvPr>
            <p:ph type="sldNum" sz="quarter" idx="12"/>
          </p:nvPr>
        </p:nvSpPr>
        <p:spPr/>
        <p:txBody>
          <a:bodyPr/>
          <a:lstStyle/>
          <a:p>
            <a:fld id="{828D8586-3715-4836-AC41-38F7617038EF}" type="slidenum">
              <a:rPr lang="en-US" altLang="zh-CN"/>
              <a:pPr/>
              <a:t>43</a:t>
            </a:fld>
            <a:endParaRPr lang="en-US" altLang="zh-CN"/>
          </a:p>
        </p:txBody>
      </p:sp>
      <p:graphicFrame>
        <p:nvGraphicFramePr>
          <p:cNvPr id="7" name="Group 29"/>
          <p:cNvGraphicFramePr>
            <a:graphicFrameLocks noGrp="1"/>
          </p:cNvGraphicFramePr>
          <p:nvPr/>
        </p:nvGraphicFramePr>
        <p:xfrm>
          <a:off x="457200" y="1484313"/>
          <a:ext cx="8229600" cy="495300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Circle3.java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Circle3 class inherits from Point2 and has access to Point2</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protected members x and y.</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Circle3's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Point2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Point2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 ( radiusValue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714625" y="1571625"/>
            <a:ext cx="4829175" cy="590550"/>
            <a:chOff x="750" y="528"/>
            <a:chExt cx="3042" cy="372"/>
          </a:xfrm>
        </p:grpSpPr>
        <p:sp>
          <p:nvSpPr>
            <p:cNvPr id="46104" name="Text Box 5"/>
            <p:cNvSpPr txBox="1">
              <a:spLocks noChangeArrowheads="1"/>
            </p:cNvSpPr>
            <p:nvPr/>
          </p:nvSpPr>
          <p:spPr bwMode="auto">
            <a:xfrm>
              <a:off x="2112" y="528"/>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Class </a:t>
              </a:r>
              <a:r>
                <a:rPr lang="en-US" altLang="zh-CN">
                  <a:latin typeface="Lucida Console" pitchFamily="49" charset="0"/>
                </a:rPr>
                <a:t>Circle3</a:t>
              </a:r>
              <a:r>
                <a:rPr lang="en-US" altLang="zh-CN">
                  <a:latin typeface="Times New Roman" pitchFamily="18" charset="0"/>
                </a:rPr>
                <a:t> inherits from class </a:t>
              </a:r>
              <a:r>
                <a:rPr lang="en-US" altLang="zh-CN">
                  <a:latin typeface="Lucida Console" pitchFamily="49" charset="0"/>
                </a:rPr>
                <a:t>Point2</a:t>
              </a:r>
              <a:r>
                <a:rPr lang="en-US" altLang="zh-CN">
                  <a:latin typeface="Times New Roman" pitchFamily="18" charset="0"/>
                </a:rPr>
                <a:t>.</a:t>
              </a:r>
            </a:p>
          </p:txBody>
        </p:sp>
        <p:sp>
          <p:nvSpPr>
            <p:cNvPr id="46105" name="Line 6"/>
            <p:cNvSpPr>
              <a:spLocks noChangeShapeType="1"/>
            </p:cNvSpPr>
            <p:nvPr/>
          </p:nvSpPr>
          <p:spPr bwMode="auto">
            <a:xfrm flipH="1">
              <a:off x="750" y="708"/>
              <a:ext cx="1350" cy="180"/>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2928938" y="2357438"/>
            <a:ext cx="4929187" cy="646112"/>
            <a:chOff x="1029" y="2928"/>
            <a:chExt cx="3105" cy="407"/>
          </a:xfrm>
        </p:grpSpPr>
        <p:sp>
          <p:nvSpPr>
            <p:cNvPr id="46102" name="Text Box 8"/>
            <p:cNvSpPr txBox="1">
              <a:spLocks noChangeArrowheads="1"/>
            </p:cNvSpPr>
            <p:nvPr/>
          </p:nvSpPr>
          <p:spPr bwMode="auto">
            <a:xfrm>
              <a:off x="2256" y="2928"/>
              <a:ext cx="1878"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private</a:t>
              </a:r>
              <a:r>
                <a:rPr lang="en-US" altLang="zh-CN">
                  <a:latin typeface="Times New Roman" pitchFamily="18" charset="0"/>
                </a:rPr>
                <a:t> instance variables </a:t>
              </a:r>
              <a:r>
                <a:rPr lang="en-US" altLang="zh-CN">
                  <a:latin typeface="Lucida Console" pitchFamily="49" charset="0"/>
                </a:rPr>
                <a:t>radius</a:t>
              </a:r>
              <a:r>
                <a:rPr lang="en-US" altLang="zh-CN">
                  <a:latin typeface="Times New Roman" pitchFamily="18" charset="0"/>
                </a:rPr>
                <a:t>.</a:t>
              </a:r>
            </a:p>
          </p:txBody>
        </p:sp>
        <p:sp>
          <p:nvSpPr>
            <p:cNvPr id="46103" name="Line 9"/>
            <p:cNvSpPr>
              <a:spLocks noChangeShapeType="1"/>
            </p:cNvSpPr>
            <p:nvPr/>
          </p:nvSpPr>
          <p:spPr bwMode="auto">
            <a:xfrm flipH="1" flipV="1">
              <a:off x="1029" y="3063"/>
              <a:ext cx="1215" cy="90"/>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0"/>
          <p:cNvGrpSpPr>
            <a:grpSpLocks/>
          </p:cNvGrpSpPr>
          <p:nvPr/>
        </p:nvGrpSpPr>
        <p:grpSpPr bwMode="auto">
          <a:xfrm>
            <a:off x="3357563" y="3429000"/>
            <a:ext cx="4972050" cy="857250"/>
            <a:chOff x="1539" y="1677"/>
            <a:chExt cx="3132" cy="540"/>
          </a:xfrm>
        </p:grpSpPr>
        <p:sp>
          <p:nvSpPr>
            <p:cNvPr id="46099" name="Text Box 11"/>
            <p:cNvSpPr txBox="1">
              <a:spLocks noChangeArrowheads="1"/>
            </p:cNvSpPr>
            <p:nvPr/>
          </p:nvSpPr>
          <p:spPr bwMode="auto">
            <a:xfrm>
              <a:off x="2496" y="1728"/>
              <a:ext cx="2175"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Implicitly calls superclass’s </a:t>
              </a:r>
            </a:p>
            <a:p>
              <a:r>
                <a:rPr lang="en-US" altLang="zh-CN">
                  <a:latin typeface="Times New Roman" pitchFamily="18" charset="0"/>
                </a:rPr>
                <a:t>default constructor.</a:t>
              </a:r>
            </a:p>
          </p:txBody>
        </p:sp>
        <p:sp>
          <p:nvSpPr>
            <p:cNvPr id="46100" name="Line 12"/>
            <p:cNvSpPr>
              <a:spLocks noChangeShapeType="1"/>
            </p:cNvSpPr>
            <p:nvPr/>
          </p:nvSpPr>
          <p:spPr bwMode="auto">
            <a:xfrm flipH="1">
              <a:off x="1809" y="1920"/>
              <a:ext cx="687" cy="297"/>
            </a:xfrm>
            <a:prstGeom prst="line">
              <a:avLst/>
            </a:prstGeom>
            <a:noFill/>
            <a:ln w="9525">
              <a:solidFill>
                <a:schemeClr val="tx1"/>
              </a:solidFill>
              <a:round/>
              <a:headEnd/>
              <a:tailEnd type="triangle" w="med" len="med"/>
            </a:ln>
          </p:spPr>
          <p:txBody>
            <a:bodyPr anchor="ctr">
              <a:spAutoFit/>
            </a:bodyPr>
            <a:lstStyle/>
            <a:p>
              <a:endParaRPr lang="en-US"/>
            </a:p>
          </p:txBody>
        </p:sp>
        <p:sp>
          <p:nvSpPr>
            <p:cNvPr id="46101" name="Line 13"/>
            <p:cNvSpPr>
              <a:spLocks noChangeShapeType="1"/>
            </p:cNvSpPr>
            <p:nvPr/>
          </p:nvSpPr>
          <p:spPr bwMode="auto">
            <a:xfrm flipH="1" flipV="1">
              <a:off x="1539" y="1677"/>
              <a:ext cx="957" cy="243"/>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5" name="Group 14"/>
          <p:cNvGrpSpPr>
            <a:grpSpLocks/>
          </p:cNvGrpSpPr>
          <p:nvPr/>
        </p:nvGrpSpPr>
        <p:grpSpPr bwMode="auto">
          <a:xfrm>
            <a:off x="3357563" y="4572000"/>
            <a:ext cx="5143500" cy="995363"/>
            <a:chOff x="1107" y="1107"/>
            <a:chExt cx="3240" cy="627"/>
          </a:xfrm>
        </p:grpSpPr>
        <p:sp>
          <p:nvSpPr>
            <p:cNvPr id="46096" name="Text Box 15"/>
            <p:cNvSpPr txBox="1">
              <a:spLocks noChangeArrowheads="1"/>
            </p:cNvSpPr>
            <p:nvPr/>
          </p:nvSpPr>
          <p:spPr bwMode="auto">
            <a:xfrm>
              <a:off x="2064" y="1152"/>
              <a:ext cx="2283"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Modify inherited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 declared </a:t>
              </a:r>
              <a:r>
                <a:rPr lang="en-US" altLang="zh-CN">
                  <a:latin typeface="Lucida Console" pitchFamily="49" charset="0"/>
                </a:rPr>
                <a:t>protected</a:t>
              </a:r>
            </a:p>
            <a:p>
              <a:r>
                <a:rPr lang="en-US" altLang="zh-CN">
                  <a:latin typeface="Times New Roman" pitchFamily="18" charset="0"/>
                </a:rPr>
                <a:t>in superclass </a:t>
              </a:r>
              <a:r>
                <a:rPr lang="en-US" altLang="zh-CN">
                  <a:latin typeface="Lucida Console" pitchFamily="49" charset="0"/>
                </a:rPr>
                <a:t>Point2</a:t>
              </a:r>
              <a:r>
                <a:rPr lang="en-US" altLang="zh-CN">
                  <a:latin typeface="Times New Roman" pitchFamily="18" charset="0"/>
                </a:rPr>
                <a:t>.</a:t>
              </a:r>
            </a:p>
          </p:txBody>
        </p:sp>
        <p:sp>
          <p:nvSpPr>
            <p:cNvPr id="46097" name="Line 16"/>
            <p:cNvSpPr>
              <a:spLocks noChangeShapeType="1"/>
            </p:cNvSpPr>
            <p:nvPr/>
          </p:nvSpPr>
          <p:spPr bwMode="auto">
            <a:xfrm flipH="1" flipV="1">
              <a:off x="1107" y="1107"/>
              <a:ext cx="945" cy="360"/>
            </a:xfrm>
            <a:prstGeom prst="line">
              <a:avLst/>
            </a:prstGeom>
            <a:noFill/>
            <a:ln w="9525">
              <a:solidFill>
                <a:schemeClr val="tx1"/>
              </a:solidFill>
              <a:round/>
              <a:headEnd/>
              <a:tailEnd type="triangle" w="med" len="med"/>
            </a:ln>
          </p:spPr>
          <p:txBody>
            <a:bodyPr anchor="ctr">
              <a:spAutoFit/>
            </a:bodyPr>
            <a:lstStyle/>
            <a:p>
              <a:endParaRPr lang="en-US"/>
            </a:p>
          </p:txBody>
        </p:sp>
        <p:sp>
          <p:nvSpPr>
            <p:cNvPr id="46098" name="Line 17"/>
            <p:cNvSpPr>
              <a:spLocks noChangeShapeType="1"/>
            </p:cNvSpPr>
            <p:nvPr/>
          </p:nvSpPr>
          <p:spPr bwMode="auto">
            <a:xfrm flipH="1" flipV="1">
              <a:off x="1107" y="1242"/>
              <a:ext cx="945" cy="225"/>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612775" y="500063"/>
            <a:ext cx="6264275" cy="647700"/>
          </a:xfrm>
        </p:spPr>
        <p:txBody>
          <a:bodyPr>
            <a:normAutofit fontScale="90000"/>
          </a:bodyPr>
          <a:lstStyle/>
          <a:p>
            <a:r>
              <a:rPr lang="en-US" altLang="zh-CN" smtClean="0"/>
              <a:t>Sample code – Circle3.java</a:t>
            </a:r>
            <a:endParaRPr lang="zh-CN" altLang="en-US" smtClean="0"/>
          </a:p>
        </p:txBody>
      </p:sp>
      <p:sp>
        <p:nvSpPr>
          <p:cNvPr id="11" name="日期占位符 10"/>
          <p:cNvSpPr>
            <a:spLocks noGrp="1"/>
          </p:cNvSpPr>
          <p:nvPr>
            <p:ph type="dt" sz="half" idx="10"/>
          </p:nvPr>
        </p:nvSpPr>
        <p:spPr/>
        <p:txBody>
          <a:bodyPr/>
          <a:lstStyle/>
          <a:p>
            <a:fld id="{4816379C-BEC9-43D0-BC1B-307952DDD229}" type="datetime3">
              <a:rPr lang="en-US" altLang="zh-CN"/>
              <a:pPr/>
              <a:t>25 February 2015</a:t>
            </a:fld>
            <a:endParaRPr lang="en-US" altLang="zh-CN"/>
          </a:p>
        </p:txBody>
      </p:sp>
      <p:sp>
        <p:nvSpPr>
          <p:cNvPr id="13" name="页脚占位符 12"/>
          <p:cNvSpPr>
            <a:spLocks noGrp="1"/>
          </p:cNvSpPr>
          <p:nvPr>
            <p:ph type="ftr" sz="quarter" idx="11"/>
          </p:nvPr>
        </p:nvSpPr>
        <p:spPr/>
        <p:txBody>
          <a:bodyPr/>
          <a:lstStyle/>
          <a:p>
            <a:pPr>
              <a:defRPr/>
            </a:pPr>
            <a:r>
              <a:rPr lang="en-US" altLang="zh-CN" smtClean="0"/>
              <a:t>Java Programming Language</a:t>
            </a:r>
            <a:endParaRPr lang="en-US" altLang="zh-CN"/>
          </a:p>
        </p:txBody>
      </p:sp>
      <p:sp>
        <p:nvSpPr>
          <p:cNvPr id="12" name="灯片编号占位符 11"/>
          <p:cNvSpPr>
            <a:spLocks noGrp="1"/>
          </p:cNvSpPr>
          <p:nvPr>
            <p:ph type="sldNum" sz="quarter" idx="12"/>
          </p:nvPr>
        </p:nvSpPr>
        <p:spPr/>
        <p:txBody>
          <a:bodyPr/>
          <a:lstStyle/>
          <a:p>
            <a:fld id="{51FFDCE2-0FD5-49BE-8502-DF2C8915CEF3}" type="slidenum">
              <a:rPr lang="en-US" altLang="zh-CN"/>
              <a:pPr/>
              <a:t>44</a:t>
            </a:fld>
            <a:endParaRPr lang="en-US" altLang="zh-CN"/>
          </a:p>
        </p:txBody>
      </p:sp>
      <p:graphicFrame>
        <p:nvGraphicFramePr>
          <p:cNvPr id="7" name="Group 29"/>
          <p:cNvGraphicFramePr>
            <a:graphicFrameLocks noGrp="1"/>
          </p:cNvGraphicFramePr>
          <p:nvPr/>
        </p:nvGraphicFramePr>
        <p:xfrm>
          <a:off x="500063" y="1143000"/>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getCircumference()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 *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Circle3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"Center =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Radius =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Circle3</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357438" y="4786313"/>
            <a:ext cx="5319712" cy="1285875"/>
            <a:chOff x="1920" y="2784"/>
            <a:chExt cx="3351" cy="810"/>
          </a:xfrm>
        </p:grpSpPr>
        <p:sp>
          <p:nvSpPr>
            <p:cNvPr id="47117" name="Text Box 5"/>
            <p:cNvSpPr txBox="1">
              <a:spLocks noChangeArrowheads="1"/>
            </p:cNvSpPr>
            <p:nvPr/>
          </p:nvSpPr>
          <p:spPr bwMode="auto">
            <a:xfrm>
              <a:off x="3192" y="2784"/>
              <a:ext cx="2079"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Access inherited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 declared </a:t>
              </a:r>
              <a:r>
                <a:rPr lang="en-US" altLang="zh-CN">
                  <a:latin typeface="Lucida Console" pitchFamily="49" charset="0"/>
                </a:rPr>
                <a:t>protected</a:t>
              </a:r>
              <a:r>
                <a:rPr lang="en-US" altLang="zh-CN">
                  <a:latin typeface="Times New Roman" pitchFamily="18" charset="0"/>
                </a:rPr>
                <a:t> in superclass </a:t>
              </a:r>
              <a:r>
                <a:rPr lang="en-US" altLang="zh-CN">
                  <a:latin typeface="Lucida Console" pitchFamily="49" charset="0"/>
                </a:rPr>
                <a:t>Point2</a:t>
              </a:r>
              <a:r>
                <a:rPr lang="en-US" altLang="zh-CN">
                  <a:latin typeface="Times New Roman" pitchFamily="18" charset="0"/>
                </a:rPr>
                <a:t>.</a:t>
              </a:r>
            </a:p>
          </p:txBody>
        </p:sp>
        <p:sp>
          <p:nvSpPr>
            <p:cNvPr id="47118" name="Line 6"/>
            <p:cNvSpPr>
              <a:spLocks noChangeShapeType="1"/>
            </p:cNvSpPr>
            <p:nvPr/>
          </p:nvSpPr>
          <p:spPr bwMode="auto">
            <a:xfrm flipH="1">
              <a:off x="1920" y="3234"/>
              <a:ext cx="1260" cy="318"/>
            </a:xfrm>
            <a:prstGeom prst="line">
              <a:avLst/>
            </a:prstGeom>
            <a:noFill/>
            <a:ln w="9525">
              <a:solidFill>
                <a:schemeClr val="tx1"/>
              </a:solidFill>
              <a:round/>
              <a:headEnd/>
              <a:tailEnd type="triangle" w="med" len="med"/>
            </a:ln>
          </p:spPr>
          <p:txBody>
            <a:bodyPr anchor="ctr">
              <a:spAutoFit/>
            </a:bodyPr>
            <a:lstStyle/>
            <a:p>
              <a:endParaRPr lang="en-US"/>
            </a:p>
          </p:txBody>
        </p:sp>
        <p:sp>
          <p:nvSpPr>
            <p:cNvPr id="47119" name="Line 7"/>
            <p:cNvSpPr>
              <a:spLocks noChangeShapeType="1"/>
            </p:cNvSpPr>
            <p:nvPr/>
          </p:nvSpPr>
          <p:spPr bwMode="auto">
            <a:xfrm flipH="1">
              <a:off x="2235" y="3234"/>
              <a:ext cx="945" cy="360"/>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CircleTest3.java</a:t>
            </a:r>
            <a:endParaRPr lang="zh-CN" altLang="en-US" sz="3200" smtClean="0"/>
          </a:p>
        </p:txBody>
      </p:sp>
      <p:sp>
        <p:nvSpPr>
          <p:cNvPr id="24" name="日期占位符 23"/>
          <p:cNvSpPr>
            <a:spLocks noGrp="1"/>
          </p:cNvSpPr>
          <p:nvPr>
            <p:ph type="dt" sz="half" idx="10"/>
          </p:nvPr>
        </p:nvSpPr>
        <p:spPr/>
        <p:txBody>
          <a:bodyPr/>
          <a:lstStyle/>
          <a:p>
            <a:fld id="{67754DE1-1257-4363-8462-1368A0AC6699}" type="datetime3">
              <a:rPr lang="en-US" altLang="zh-CN"/>
              <a:pPr/>
              <a:t>25 February 2015</a:t>
            </a:fld>
            <a:endParaRPr lang="en-US" altLang="zh-CN"/>
          </a:p>
        </p:txBody>
      </p:sp>
      <p:sp>
        <p:nvSpPr>
          <p:cNvPr id="26" name="页脚占位符 25"/>
          <p:cNvSpPr>
            <a:spLocks noGrp="1"/>
          </p:cNvSpPr>
          <p:nvPr>
            <p:ph type="ftr" sz="quarter" idx="11"/>
          </p:nvPr>
        </p:nvSpPr>
        <p:spPr/>
        <p:txBody>
          <a:bodyPr/>
          <a:lstStyle/>
          <a:p>
            <a:pPr>
              <a:defRPr/>
            </a:pPr>
            <a:r>
              <a:rPr lang="en-US" altLang="zh-CN" smtClean="0"/>
              <a:t>Java Programming Language</a:t>
            </a:r>
            <a:endParaRPr lang="en-US" altLang="zh-CN"/>
          </a:p>
        </p:txBody>
      </p:sp>
      <p:sp>
        <p:nvSpPr>
          <p:cNvPr id="25" name="灯片编号占位符 24"/>
          <p:cNvSpPr>
            <a:spLocks noGrp="1"/>
          </p:cNvSpPr>
          <p:nvPr>
            <p:ph type="sldNum" sz="quarter" idx="12"/>
          </p:nvPr>
        </p:nvSpPr>
        <p:spPr/>
        <p:txBody>
          <a:bodyPr/>
          <a:lstStyle/>
          <a:p>
            <a:fld id="{7BBA0338-ADC2-4E9F-A7E0-DB12C09FF3DD}" type="slidenum">
              <a:rPr lang="en-US" altLang="zh-CN"/>
              <a:pPr/>
              <a:t>45</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CircleTest3.java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Testing class Circle3.</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java.text.DecimalFormat;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javax.swing.JOptionPane;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CircleTest3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instantiate Circle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Circle3 circle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Circle3(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37</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43</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Circle3's initial x-y coordinates and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"X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"\nY coordinate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circle.getY()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"\nRadius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x-coordinate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y-coordinate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circle.setRadius(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radius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String representation of new circle value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"\n\nThe new location and radius of circle are\n"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714625" y="2428875"/>
            <a:ext cx="5429250" cy="1428750"/>
            <a:chOff x="2473" y="1558"/>
            <a:chExt cx="3095" cy="900"/>
          </a:xfrm>
        </p:grpSpPr>
        <p:sp>
          <p:nvSpPr>
            <p:cNvPr id="48154" name="Text Box 5"/>
            <p:cNvSpPr txBox="1">
              <a:spLocks noChangeArrowheads="1"/>
            </p:cNvSpPr>
            <p:nvPr/>
          </p:nvSpPr>
          <p:spPr bwMode="auto">
            <a:xfrm>
              <a:off x="3888" y="1558"/>
              <a:ext cx="1680" cy="52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inherited get methods to access inherited </a:t>
              </a:r>
              <a:r>
                <a:rPr lang="en-US" altLang="zh-CN">
                  <a:latin typeface="Lucida Console" pitchFamily="49" charset="0"/>
                </a:rPr>
                <a:t>protected</a:t>
              </a:r>
              <a:r>
                <a:rPr lang="en-US" altLang="zh-CN">
                  <a:latin typeface="Times New Roman" pitchFamily="18" charset="0"/>
                </a:rPr>
                <a:t> instance variables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a:t>
              </a:r>
            </a:p>
          </p:txBody>
        </p:sp>
        <p:sp>
          <p:nvSpPr>
            <p:cNvPr id="48155" name="Line 6"/>
            <p:cNvSpPr>
              <a:spLocks noChangeShapeType="1"/>
            </p:cNvSpPr>
            <p:nvPr/>
          </p:nvSpPr>
          <p:spPr bwMode="auto">
            <a:xfrm flipH="1">
              <a:off x="2473" y="1654"/>
              <a:ext cx="1415" cy="804"/>
            </a:xfrm>
            <a:prstGeom prst="line">
              <a:avLst/>
            </a:prstGeom>
            <a:noFill/>
            <a:ln w="9525">
              <a:solidFill>
                <a:schemeClr val="tx1"/>
              </a:solidFill>
              <a:round/>
              <a:headEnd/>
              <a:tailEnd type="triangle" w="med" len="med"/>
            </a:ln>
          </p:spPr>
          <p:txBody>
            <a:bodyPr anchor="ctr">
              <a:spAutoFit/>
            </a:bodyPr>
            <a:lstStyle/>
            <a:p>
              <a:endParaRPr lang="en-US"/>
            </a:p>
          </p:txBody>
        </p:sp>
        <p:sp>
          <p:nvSpPr>
            <p:cNvPr id="48156" name="Line 7"/>
            <p:cNvSpPr>
              <a:spLocks noChangeShapeType="1"/>
            </p:cNvSpPr>
            <p:nvPr/>
          </p:nvSpPr>
          <p:spPr bwMode="auto">
            <a:xfrm flipH="1">
              <a:off x="2921" y="1654"/>
              <a:ext cx="967" cy="759"/>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8"/>
          <p:cNvGrpSpPr>
            <a:grpSpLocks/>
          </p:cNvGrpSpPr>
          <p:nvPr/>
        </p:nvGrpSpPr>
        <p:grpSpPr bwMode="auto">
          <a:xfrm>
            <a:off x="2928938" y="1785938"/>
            <a:ext cx="4095750" cy="1195387"/>
            <a:chOff x="1800" y="1538"/>
            <a:chExt cx="2580" cy="753"/>
          </a:xfrm>
        </p:grpSpPr>
        <p:sp>
          <p:nvSpPr>
            <p:cNvPr id="48152" name="Text Box 9"/>
            <p:cNvSpPr txBox="1">
              <a:spLocks noChangeArrowheads="1"/>
            </p:cNvSpPr>
            <p:nvPr/>
          </p:nvSpPr>
          <p:spPr bwMode="auto">
            <a:xfrm>
              <a:off x="2700" y="1538"/>
              <a:ext cx="1680" cy="218"/>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Create </a:t>
              </a:r>
              <a:r>
                <a:rPr lang="en-US" altLang="zh-CN">
                  <a:latin typeface="Lucida Console" pitchFamily="49" charset="0"/>
                </a:rPr>
                <a:t>Circle3</a:t>
              </a:r>
              <a:r>
                <a:rPr lang="en-US" altLang="zh-CN">
                  <a:latin typeface="Times New Roman" pitchFamily="18" charset="0"/>
                </a:rPr>
                <a:t> object.</a:t>
              </a:r>
            </a:p>
          </p:txBody>
        </p:sp>
        <p:sp>
          <p:nvSpPr>
            <p:cNvPr id="48153" name="Line 10"/>
            <p:cNvSpPr>
              <a:spLocks noChangeShapeType="1"/>
            </p:cNvSpPr>
            <p:nvPr/>
          </p:nvSpPr>
          <p:spPr bwMode="auto">
            <a:xfrm flipH="1">
              <a:off x="1800" y="1673"/>
              <a:ext cx="900" cy="618"/>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1"/>
          <p:cNvGrpSpPr>
            <a:grpSpLocks/>
          </p:cNvGrpSpPr>
          <p:nvPr/>
        </p:nvGrpSpPr>
        <p:grpSpPr bwMode="auto">
          <a:xfrm>
            <a:off x="3143250" y="3429000"/>
            <a:ext cx="4748213" cy="835025"/>
            <a:chOff x="2577" y="2544"/>
            <a:chExt cx="2991" cy="526"/>
          </a:xfrm>
        </p:grpSpPr>
        <p:sp>
          <p:nvSpPr>
            <p:cNvPr id="48150" name="Text Box 12"/>
            <p:cNvSpPr txBox="1">
              <a:spLocks noChangeArrowheads="1"/>
            </p:cNvSpPr>
            <p:nvPr/>
          </p:nvSpPr>
          <p:spPr bwMode="auto">
            <a:xfrm>
              <a:off x="3888" y="2544"/>
              <a:ext cx="1680" cy="52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a:t>
              </a:r>
              <a:r>
                <a:rPr lang="en-US" altLang="zh-CN">
                  <a:latin typeface="Lucida Console" pitchFamily="49" charset="0"/>
                </a:rPr>
                <a:t>Circle3</a:t>
              </a:r>
              <a:r>
                <a:rPr lang="en-US" altLang="zh-CN">
                  <a:latin typeface="Times New Roman" pitchFamily="18" charset="0"/>
                </a:rPr>
                <a:t> get method to access </a:t>
              </a:r>
              <a:r>
                <a:rPr lang="en-US" altLang="zh-CN">
                  <a:latin typeface="Lucida Console" pitchFamily="49" charset="0"/>
                </a:rPr>
                <a:t>private</a:t>
              </a:r>
              <a:r>
                <a:rPr lang="en-US" altLang="zh-CN">
                  <a:latin typeface="Times New Roman" pitchFamily="18" charset="0"/>
                </a:rPr>
                <a:t> instance variables.</a:t>
              </a:r>
            </a:p>
          </p:txBody>
        </p:sp>
        <p:sp>
          <p:nvSpPr>
            <p:cNvPr id="48151" name="Line 13"/>
            <p:cNvSpPr>
              <a:spLocks noChangeShapeType="1"/>
            </p:cNvSpPr>
            <p:nvPr/>
          </p:nvSpPr>
          <p:spPr bwMode="auto">
            <a:xfrm flipH="1">
              <a:off x="2577" y="2859"/>
              <a:ext cx="1305" cy="135"/>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5" name="Group 14"/>
          <p:cNvGrpSpPr>
            <a:grpSpLocks/>
          </p:cNvGrpSpPr>
          <p:nvPr/>
        </p:nvGrpSpPr>
        <p:grpSpPr bwMode="auto">
          <a:xfrm>
            <a:off x="3571875" y="4500563"/>
            <a:ext cx="4929188" cy="941387"/>
            <a:chOff x="1758" y="327"/>
            <a:chExt cx="3105" cy="593"/>
          </a:xfrm>
        </p:grpSpPr>
        <p:sp>
          <p:nvSpPr>
            <p:cNvPr id="48147" name="Text Box 15"/>
            <p:cNvSpPr txBox="1">
              <a:spLocks noChangeArrowheads="1"/>
            </p:cNvSpPr>
            <p:nvPr/>
          </p:nvSpPr>
          <p:spPr bwMode="auto">
            <a:xfrm>
              <a:off x="2784" y="338"/>
              <a:ext cx="2079"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inherited set methods to modify inherited </a:t>
              </a:r>
              <a:r>
                <a:rPr lang="en-US" altLang="zh-CN">
                  <a:latin typeface="Lucida Console" pitchFamily="49" charset="0"/>
                </a:rPr>
                <a:t>protected</a:t>
              </a:r>
              <a:r>
                <a:rPr lang="en-US" altLang="zh-CN">
                  <a:latin typeface="Times New Roman" pitchFamily="18" charset="0"/>
                </a:rPr>
                <a:t> data </a:t>
              </a:r>
              <a:r>
                <a:rPr lang="en-US" altLang="zh-CN">
                  <a:latin typeface="Lucida Console" pitchFamily="49" charset="0"/>
                </a:rPr>
                <a:t>x</a:t>
              </a:r>
              <a:r>
                <a:rPr lang="en-US" altLang="zh-CN">
                  <a:latin typeface="Times New Roman" pitchFamily="18" charset="0"/>
                </a:rPr>
                <a:t> and </a:t>
              </a:r>
              <a:r>
                <a:rPr lang="en-US" altLang="zh-CN">
                  <a:latin typeface="Lucida Console" pitchFamily="49" charset="0"/>
                </a:rPr>
                <a:t>y</a:t>
              </a:r>
              <a:r>
                <a:rPr lang="en-US" altLang="zh-CN">
                  <a:latin typeface="Times New Roman" pitchFamily="18" charset="0"/>
                </a:rPr>
                <a:t>.</a:t>
              </a:r>
            </a:p>
          </p:txBody>
        </p:sp>
        <p:sp>
          <p:nvSpPr>
            <p:cNvPr id="48148" name="Line 16"/>
            <p:cNvSpPr>
              <a:spLocks noChangeShapeType="1"/>
            </p:cNvSpPr>
            <p:nvPr/>
          </p:nvSpPr>
          <p:spPr bwMode="auto">
            <a:xfrm flipH="1" flipV="1">
              <a:off x="1758" y="327"/>
              <a:ext cx="1026" cy="332"/>
            </a:xfrm>
            <a:prstGeom prst="line">
              <a:avLst/>
            </a:prstGeom>
            <a:noFill/>
            <a:ln w="9525">
              <a:solidFill>
                <a:schemeClr val="tx1"/>
              </a:solidFill>
              <a:round/>
              <a:headEnd/>
              <a:tailEnd type="triangle" w="med" len="med"/>
            </a:ln>
          </p:spPr>
          <p:txBody>
            <a:bodyPr anchor="ctr">
              <a:spAutoFit/>
            </a:bodyPr>
            <a:lstStyle/>
            <a:p>
              <a:endParaRPr lang="en-US"/>
            </a:p>
          </p:txBody>
        </p:sp>
        <p:sp>
          <p:nvSpPr>
            <p:cNvPr id="48149" name="Line 17"/>
            <p:cNvSpPr>
              <a:spLocks noChangeShapeType="1"/>
            </p:cNvSpPr>
            <p:nvPr/>
          </p:nvSpPr>
          <p:spPr bwMode="auto">
            <a:xfrm flipH="1" flipV="1">
              <a:off x="1758" y="462"/>
              <a:ext cx="1026" cy="186"/>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6" name="Group 18"/>
          <p:cNvGrpSpPr>
            <a:grpSpLocks/>
          </p:cNvGrpSpPr>
          <p:nvPr/>
        </p:nvGrpSpPr>
        <p:grpSpPr bwMode="auto">
          <a:xfrm>
            <a:off x="2571750" y="5000625"/>
            <a:ext cx="5857875" cy="1338263"/>
            <a:chOff x="1698" y="190"/>
            <a:chExt cx="3690" cy="843"/>
          </a:xfrm>
        </p:grpSpPr>
        <p:sp>
          <p:nvSpPr>
            <p:cNvPr id="48145" name="Text Box 19"/>
            <p:cNvSpPr txBox="1">
              <a:spLocks noChangeArrowheads="1"/>
            </p:cNvSpPr>
            <p:nvPr/>
          </p:nvSpPr>
          <p:spPr bwMode="auto">
            <a:xfrm>
              <a:off x="2784" y="626"/>
              <a:ext cx="2604"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a:t>
              </a:r>
              <a:r>
                <a:rPr lang="en-US" altLang="zh-CN">
                  <a:latin typeface="Lucida Console" pitchFamily="49" charset="0"/>
                </a:rPr>
                <a:t>Circle3</a:t>
              </a:r>
              <a:r>
                <a:rPr lang="en-US" altLang="zh-CN">
                  <a:latin typeface="Times New Roman" pitchFamily="18" charset="0"/>
                </a:rPr>
                <a:t> set method to modify </a:t>
              </a:r>
              <a:r>
                <a:rPr lang="en-US" altLang="zh-CN">
                  <a:latin typeface="Lucida Console" pitchFamily="49" charset="0"/>
                </a:rPr>
                <a:t>private</a:t>
              </a:r>
              <a:r>
                <a:rPr lang="en-US" altLang="zh-CN">
                  <a:latin typeface="Times New Roman" pitchFamily="18" charset="0"/>
                </a:rPr>
                <a:t> data </a:t>
              </a:r>
              <a:r>
                <a:rPr lang="en-US" altLang="zh-CN">
                  <a:latin typeface="Lucida Console" pitchFamily="49" charset="0"/>
                </a:rPr>
                <a:t>radius</a:t>
              </a:r>
              <a:r>
                <a:rPr lang="en-US" altLang="zh-CN">
                  <a:latin typeface="Times New Roman" pitchFamily="18" charset="0"/>
                </a:rPr>
                <a:t>.</a:t>
              </a:r>
            </a:p>
          </p:txBody>
        </p:sp>
        <p:sp>
          <p:nvSpPr>
            <p:cNvPr id="48146" name="Line 20"/>
            <p:cNvSpPr>
              <a:spLocks noChangeShapeType="1"/>
            </p:cNvSpPr>
            <p:nvPr/>
          </p:nvSpPr>
          <p:spPr bwMode="auto">
            <a:xfrm flipH="1" flipV="1">
              <a:off x="1698" y="190"/>
              <a:ext cx="1086" cy="532"/>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CircleTest3.java</a:t>
            </a:r>
            <a:endParaRPr lang="zh-CN" altLang="en-US" sz="3200" smtClean="0"/>
          </a:p>
        </p:txBody>
      </p:sp>
      <p:sp>
        <p:nvSpPr>
          <p:cNvPr id="8" name="日期占位符 7"/>
          <p:cNvSpPr>
            <a:spLocks noGrp="1"/>
          </p:cNvSpPr>
          <p:nvPr>
            <p:ph type="dt" sz="half" idx="10"/>
          </p:nvPr>
        </p:nvSpPr>
        <p:spPr/>
        <p:txBody>
          <a:bodyPr/>
          <a:lstStyle/>
          <a:p>
            <a:fld id="{A4503C70-CF5B-4B9A-A182-42268BDB5D66}"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8E133FB5-56CF-40AB-AC51-AE233E4108FC}" type="slidenum">
              <a:rPr lang="en-US" altLang="zh-CN"/>
              <a:pPr/>
              <a:t>46</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format floating-point values with 2 digits of precision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twoDigits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"\nDiameter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circle.getDiameter()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"\nCircumference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circle.getCircumference()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"\nArea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circle.getArea()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output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System.exit(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method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CircleTest3</a:t>
                      </a: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pic>
        <p:nvPicPr>
          <p:cNvPr id="49161" name="Picture 4"/>
          <p:cNvPicPr>
            <a:picLocks noChangeAspect="1" noChangeArrowheads="1"/>
          </p:cNvPicPr>
          <p:nvPr/>
        </p:nvPicPr>
        <p:blipFill>
          <a:blip r:embed="rId2"/>
          <a:srcRect/>
          <a:stretch>
            <a:fillRect/>
          </a:stretch>
        </p:blipFill>
        <p:spPr bwMode="auto">
          <a:xfrm>
            <a:off x="5214938" y="3857625"/>
            <a:ext cx="2955925" cy="233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12775" y="692150"/>
            <a:ext cx="7173913" cy="647700"/>
          </a:xfrm>
        </p:spPr>
        <p:txBody>
          <a:bodyPr>
            <a:normAutofit fontScale="90000"/>
          </a:bodyPr>
          <a:lstStyle/>
          <a:p>
            <a:pPr>
              <a:defRPr/>
            </a:pPr>
            <a:r>
              <a:rPr lang="en-US" altLang="zh-CN" dirty="0" smtClean="0">
                <a:solidFill>
                  <a:schemeClr val="tx1"/>
                </a:solidFill>
                <a:cs typeface="Times New Roman" pitchFamily="18" charset="0"/>
              </a:rPr>
              <a:t>Relationship </a:t>
            </a:r>
            <a:r>
              <a:rPr lang="en-US" altLang="zh-CN" dirty="0">
                <a:solidFill>
                  <a:schemeClr val="tx1"/>
                </a:solidFill>
                <a:cs typeface="Times New Roman" pitchFamily="18" charset="0"/>
              </a:rPr>
              <a:t>between </a:t>
            </a:r>
            <a:r>
              <a:rPr lang="en-US" altLang="zh-CN" dirty="0" err="1">
                <a:solidFill>
                  <a:schemeClr val="tx1"/>
                </a:solidFill>
                <a:cs typeface="Times New Roman" pitchFamily="18" charset="0"/>
              </a:rPr>
              <a:t>Superclasses</a:t>
            </a:r>
            <a:r>
              <a:rPr lang="en-US" altLang="zh-CN" dirty="0">
                <a:solidFill>
                  <a:schemeClr val="tx1"/>
                </a:solidFill>
                <a:cs typeface="Times New Roman" pitchFamily="18" charset="0"/>
              </a:rPr>
              <a:t> and Subclasses (Cont.)</a:t>
            </a:r>
          </a:p>
        </p:txBody>
      </p:sp>
      <p:sp>
        <p:nvSpPr>
          <p:cNvPr id="209923" name="Rectangle 3"/>
          <p:cNvSpPr>
            <a:spLocks noGrp="1" noChangeArrowheads="1"/>
          </p:cNvSpPr>
          <p:nvPr>
            <p:ph idx="1"/>
          </p:nvPr>
        </p:nvSpPr>
        <p:spPr>
          <a:xfrm>
            <a:off x="1447800" y="1600200"/>
            <a:ext cx="7498080" cy="4800600"/>
          </a:xfrm>
        </p:spPr>
        <p:txBody>
          <a:bodyPr>
            <a:normAutofit fontScale="92500" lnSpcReduction="20000"/>
          </a:bodyPr>
          <a:lstStyle/>
          <a:p>
            <a:pPr>
              <a:defRPr/>
            </a:pPr>
            <a:r>
              <a:rPr lang="en-US" altLang="zh-CN" dirty="0"/>
              <a:t>Using </a:t>
            </a:r>
            <a:r>
              <a:rPr lang="en-US" altLang="zh-CN" dirty="0">
                <a:latin typeface="Lucida Console" pitchFamily="49" charset="0"/>
              </a:rPr>
              <a:t>protected</a:t>
            </a:r>
            <a:r>
              <a:rPr lang="en-US" altLang="zh-CN" dirty="0"/>
              <a:t> instance variables</a:t>
            </a:r>
          </a:p>
          <a:p>
            <a:pPr lvl="1">
              <a:defRPr/>
            </a:pPr>
            <a:r>
              <a:rPr lang="en-US" altLang="zh-CN" dirty="0"/>
              <a:t>Advantages</a:t>
            </a:r>
          </a:p>
          <a:p>
            <a:pPr lvl="2">
              <a:defRPr/>
            </a:pPr>
            <a:r>
              <a:rPr lang="en-US" altLang="zh-CN" dirty="0"/>
              <a:t>subclasses can modify values directly</a:t>
            </a:r>
          </a:p>
          <a:p>
            <a:pPr lvl="2">
              <a:defRPr/>
            </a:pPr>
            <a:r>
              <a:rPr lang="en-US" altLang="zh-CN" dirty="0"/>
              <a:t>Slight increase in performance</a:t>
            </a:r>
          </a:p>
          <a:p>
            <a:pPr lvl="3">
              <a:defRPr/>
            </a:pPr>
            <a:r>
              <a:rPr lang="en-US" altLang="zh-CN" dirty="0"/>
              <a:t>Avoid set/get function call overhead</a:t>
            </a:r>
          </a:p>
          <a:p>
            <a:pPr lvl="1">
              <a:defRPr/>
            </a:pPr>
            <a:r>
              <a:rPr lang="en-US" altLang="zh-CN" dirty="0"/>
              <a:t>Disadvantages</a:t>
            </a:r>
          </a:p>
          <a:p>
            <a:pPr lvl="2">
              <a:defRPr/>
            </a:pPr>
            <a:r>
              <a:rPr lang="en-US" altLang="zh-CN" dirty="0"/>
              <a:t>No validity checking</a:t>
            </a:r>
          </a:p>
          <a:p>
            <a:pPr lvl="3">
              <a:defRPr/>
            </a:pPr>
            <a:r>
              <a:rPr lang="en-US" altLang="zh-CN" dirty="0"/>
              <a:t>subclass can assign illegal value</a:t>
            </a:r>
          </a:p>
          <a:p>
            <a:pPr lvl="2">
              <a:defRPr/>
            </a:pPr>
            <a:r>
              <a:rPr lang="en-US" altLang="zh-CN" dirty="0"/>
              <a:t>Implementation dependent</a:t>
            </a:r>
          </a:p>
          <a:p>
            <a:pPr lvl="3">
              <a:defRPr/>
            </a:pPr>
            <a:r>
              <a:rPr lang="en-US" altLang="zh-CN" dirty="0"/>
              <a:t>subclass methods more likely dependent on </a:t>
            </a:r>
            <a:r>
              <a:rPr lang="en-US" altLang="zh-CN" dirty="0" err="1"/>
              <a:t>superclass</a:t>
            </a:r>
            <a:r>
              <a:rPr lang="en-US" altLang="zh-CN" dirty="0"/>
              <a:t> implementation</a:t>
            </a:r>
          </a:p>
          <a:p>
            <a:pPr lvl="3">
              <a:defRPr/>
            </a:pPr>
            <a:r>
              <a:rPr lang="en-US" altLang="zh-CN" dirty="0" err="1"/>
              <a:t>superclass</a:t>
            </a:r>
            <a:r>
              <a:rPr lang="en-US" altLang="zh-CN" dirty="0"/>
              <a:t> implementation changes may result in subclass modifications</a:t>
            </a:r>
          </a:p>
          <a:p>
            <a:pPr lvl="4">
              <a:defRPr/>
            </a:pPr>
            <a:r>
              <a:rPr lang="en-US" altLang="zh-CN" dirty="0"/>
              <a:t>Fragile (brittle) software</a:t>
            </a:r>
          </a:p>
        </p:txBody>
      </p:sp>
      <p:sp>
        <p:nvSpPr>
          <p:cNvPr id="4" name="日期占位符 3"/>
          <p:cNvSpPr>
            <a:spLocks noGrp="1"/>
          </p:cNvSpPr>
          <p:nvPr>
            <p:ph type="dt" sz="half" idx="10"/>
          </p:nvPr>
        </p:nvSpPr>
        <p:spPr/>
        <p:txBody>
          <a:bodyPr/>
          <a:lstStyle/>
          <a:p>
            <a:fld id="{07721AAA-4041-4EA3-B8E2-21CD676B03A7}"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43CA35BF-4721-43BD-9F33-DA93C9D45959}" type="slidenum">
              <a:rPr lang="en-US" altLang="zh-CN"/>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Sample code – Point3.java</a:t>
            </a:r>
            <a:endParaRPr lang="zh-CN" altLang="en-US" smtClean="0"/>
          </a:p>
        </p:txBody>
      </p:sp>
      <p:sp>
        <p:nvSpPr>
          <p:cNvPr id="10" name="日期占位符 9"/>
          <p:cNvSpPr>
            <a:spLocks noGrp="1"/>
          </p:cNvSpPr>
          <p:nvPr>
            <p:ph type="dt" sz="half" idx="10"/>
          </p:nvPr>
        </p:nvSpPr>
        <p:spPr/>
        <p:txBody>
          <a:bodyPr/>
          <a:lstStyle/>
          <a:p>
            <a:fld id="{2CBD43C5-81A9-4F9C-BBB2-F8C993E4DDD7}" type="datetime3">
              <a:rPr lang="en-US" altLang="zh-CN"/>
              <a:pPr/>
              <a:t>25 February 2015</a:t>
            </a:fld>
            <a:endParaRPr lang="en-US" altLang="zh-CN"/>
          </a:p>
        </p:txBody>
      </p:sp>
      <p:sp>
        <p:nvSpPr>
          <p:cNvPr id="12" name="页脚占位符 11"/>
          <p:cNvSpPr>
            <a:spLocks noGrp="1"/>
          </p:cNvSpPr>
          <p:nvPr>
            <p:ph type="ftr" sz="quarter" idx="11"/>
          </p:nvPr>
        </p:nvSpPr>
        <p:spPr/>
        <p:txBody>
          <a:bodyPr/>
          <a:lstStyle/>
          <a:p>
            <a:pPr>
              <a:defRPr/>
            </a:pPr>
            <a:r>
              <a:rPr lang="en-US" altLang="zh-CN" smtClean="0"/>
              <a:t>Java Programming Language</a:t>
            </a:r>
            <a:endParaRPr lang="en-US" altLang="zh-CN"/>
          </a:p>
        </p:txBody>
      </p:sp>
      <p:sp>
        <p:nvSpPr>
          <p:cNvPr id="11" name="灯片编号占位符 10"/>
          <p:cNvSpPr>
            <a:spLocks noGrp="1"/>
          </p:cNvSpPr>
          <p:nvPr>
            <p:ph type="sldNum" sz="quarter" idx="12"/>
          </p:nvPr>
        </p:nvSpPr>
        <p:spPr/>
        <p:txBody>
          <a:bodyPr/>
          <a:lstStyle/>
          <a:p>
            <a:fld id="{E8A2EFFB-CE86-4BB7-B5DC-7F469D53536E}" type="slidenum">
              <a:rPr lang="en-US" altLang="zh-CN"/>
              <a:pPr/>
              <a:t>48</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Point3.java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Point class declaration represents an x-y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x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y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setX(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3571875" y="1643063"/>
            <a:ext cx="4786313" cy="923925"/>
            <a:chOff x="960" y="2112"/>
            <a:chExt cx="3015" cy="582"/>
          </a:xfrm>
        </p:grpSpPr>
        <p:sp>
          <p:nvSpPr>
            <p:cNvPr id="51213" name="Text Box 5"/>
            <p:cNvSpPr txBox="1">
              <a:spLocks noChangeArrowheads="1"/>
            </p:cNvSpPr>
            <p:nvPr/>
          </p:nvSpPr>
          <p:spPr bwMode="auto">
            <a:xfrm>
              <a:off x="1872" y="2112"/>
              <a:ext cx="2103"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Better software-engineering practice: </a:t>
              </a:r>
              <a:r>
                <a:rPr lang="en-US" altLang="zh-CN">
                  <a:latin typeface="Lucida Console" pitchFamily="49" charset="0"/>
                </a:rPr>
                <a:t>private</a:t>
              </a:r>
              <a:r>
                <a:rPr lang="en-US" altLang="zh-CN">
                  <a:latin typeface="Times New Roman" pitchFamily="18" charset="0"/>
                </a:rPr>
                <a:t> over </a:t>
              </a:r>
              <a:r>
                <a:rPr lang="en-US" altLang="zh-CN">
                  <a:latin typeface="Lucida Console" pitchFamily="49" charset="0"/>
                </a:rPr>
                <a:t>protected</a:t>
              </a:r>
              <a:r>
                <a:rPr lang="en-US" altLang="zh-CN">
                  <a:latin typeface="Times New Roman" pitchFamily="18" charset="0"/>
                </a:rPr>
                <a:t> when possible.</a:t>
              </a:r>
            </a:p>
          </p:txBody>
        </p:sp>
        <p:sp>
          <p:nvSpPr>
            <p:cNvPr id="51214" name="Line 6"/>
            <p:cNvSpPr>
              <a:spLocks noChangeShapeType="1"/>
            </p:cNvSpPr>
            <p:nvPr/>
          </p:nvSpPr>
          <p:spPr bwMode="auto">
            <a:xfrm flipH="1">
              <a:off x="960" y="2382"/>
              <a:ext cx="900" cy="258"/>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Sample code – Point3.java</a:t>
            </a:r>
            <a:endParaRPr lang="zh-CN" altLang="en-US" smtClean="0"/>
          </a:p>
        </p:txBody>
      </p:sp>
      <p:sp>
        <p:nvSpPr>
          <p:cNvPr id="11" name="日期占位符 10"/>
          <p:cNvSpPr>
            <a:spLocks noGrp="1"/>
          </p:cNvSpPr>
          <p:nvPr>
            <p:ph type="dt" sz="half" idx="10"/>
          </p:nvPr>
        </p:nvSpPr>
        <p:spPr/>
        <p:txBody>
          <a:bodyPr/>
          <a:lstStyle/>
          <a:p>
            <a:fld id="{3D6A6AA7-BFB7-4F69-A2ED-1369BCF7782E}" type="datetime3">
              <a:rPr lang="en-US" altLang="zh-CN"/>
              <a:pPr/>
              <a:t>25 February 2015</a:t>
            </a:fld>
            <a:endParaRPr lang="en-US" altLang="zh-CN"/>
          </a:p>
        </p:txBody>
      </p:sp>
      <p:sp>
        <p:nvSpPr>
          <p:cNvPr id="13" name="页脚占位符 12"/>
          <p:cNvSpPr>
            <a:spLocks noGrp="1"/>
          </p:cNvSpPr>
          <p:nvPr>
            <p:ph type="ftr" sz="quarter" idx="11"/>
          </p:nvPr>
        </p:nvSpPr>
        <p:spPr/>
        <p:txBody>
          <a:bodyPr/>
          <a:lstStyle/>
          <a:p>
            <a:pPr>
              <a:defRPr/>
            </a:pPr>
            <a:r>
              <a:rPr lang="en-US" altLang="zh-CN" smtClean="0"/>
              <a:t>Java Programming Language</a:t>
            </a:r>
            <a:endParaRPr lang="en-US" altLang="zh-CN"/>
          </a:p>
        </p:txBody>
      </p:sp>
      <p:sp>
        <p:nvSpPr>
          <p:cNvPr id="12" name="灯片编号占位符 11"/>
          <p:cNvSpPr>
            <a:spLocks noGrp="1"/>
          </p:cNvSpPr>
          <p:nvPr>
            <p:ph type="sldNum" sz="quarter" idx="12"/>
          </p:nvPr>
        </p:nvSpPr>
        <p:spPr/>
        <p:txBody>
          <a:bodyPr/>
          <a:lstStyle/>
          <a:p>
            <a:fld id="{6ADC9E17-EC29-46A9-94E2-1C49A235D14E}" type="slidenum">
              <a:rPr lang="en-US" altLang="zh-CN"/>
              <a:pPr/>
              <a:t>49</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x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setY(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y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Point3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getX()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Point3</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1928813" y="5286375"/>
            <a:ext cx="6053137" cy="1003300"/>
            <a:chOff x="1368" y="2079"/>
            <a:chExt cx="3813" cy="632"/>
          </a:xfrm>
        </p:grpSpPr>
        <p:sp>
          <p:nvSpPr>
            <p:cNvPr id="52237" name="Text Box 5"/>
            <p:cNvSpPr txBox="1">
              <a:spLocks noChangeArrowheads="1"/>
            </p:cNvSpPr>
            <p:nvPr/>
          </p:nvSpPr>
          <p:spPr bwMode="auto">
            <a:xfrm>
              <a:off x="2904" y="2304"/>
              <a:ext cx="2277"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a:t>
              </a:r>
              <a:r>
                <a:rPr lang="en-US" altLang="zh-CN">
                  <a:latin typeface="Lucida Console" pitchFamily="49" charset="0"/>
                </a:rPr>
                <a:t>public</a:t>
              </a:r>
              <a:r>
                <a:rPr lang="en-US" altLang="zh-CN">
                  <a:latin typeface="Times New Roman" pitchFamily="18" charset="0"/>
                </a:rPr>
                <a:t> methods to access </a:t>
              </a:r>
              <a:r>
                <a:rPr lang="en-US" altLang="zh-CN">
                  <a:latin typeface="Lucida Console" pitchFamily="49" charset="0"/>
                </a:rPr>
                <a:t>private</a:t>
              </a:r>
              <a:r>
                <a:rPr lang="en-US" altLang="zh-CN">
                  <a:latin typeface="Times New Roman" pitchFamily="18" charset="0"/>
                </a:rPr>
                <a:t> instance variables.</a:t>
              </a:r>
            </a:p>
          </p:txBody>
        </p:sp>
        <p:sp>
          <p:nvSpPr>
            <p:cNvPr id="52238" name="Line 6"/>
            <p:cNvSpPr>
              <a:spLocks noChangeShapeType="1"/>
            </p:cNvSpPr>
            <p:nvPr/>
          </p:nvSpPr>
          <p:spPr bwMode="auto">
            <a:xfrm flipH="1" flipV="1">
              <a:off x="1368" y="2079"/>
              <a:ext cx="1536" cy="321"/>
            </a:xfrm>
            <a:prstGeom prst="line">
              <a:avLst/>
            </a:prstGeom>
            <a:noFill/>
            <a:ln w="9525">
              <a:solidFill>
                <a:schemeClr val="tx1"/>
              </a:solidFill>
              <a:round/>
              <a:headEnd/>
              <a:tailEnd type="triangle" w="med" len="med"/>
            </a:ln>
          </p:spPr>
          <p:txBody>
            <a:bodyPr anchor="ctr">
              <a:spAutoFit/>
            </a:bodyPr>
            <a:lstStyle/>
            <a:p>
              <a:endParaRPr lang="en-US"/>
            </a:p>
          </p:txBody>
        </p:sp>
        <p:sp>
          <p:nvSpPr>
            <p:cNvPr id="52239" name="Line 7"/>
            <p:cNvSpPr>
              <a:spLocks noChangeShapeType="1"/>
            </p:cNvSpPr>
            <p:nvPr/>
          </p:nvSpPr>
          <p:spPr bwMode="auto">
            <a:xfrm flipH="1" flipV="1">
              <a:off x="1908" y="2079"/>
              <a:ext cx="996" cy="321"/>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Inheritance</a:t>
            </a:r>
            <a:endParaRPr lang="zh-CN" altLang="en-US" smtClean="0"/>
          </a:p>
        </p:txBody>
      </p:sp>
      <p:sp>
        <p:nvSpPr>
          <p:cNvPr id="7171" name="内容占位符 2"/>
          <p:cNvSpPr>
            <a:spLocks noGrp="1"/>
          </p:cNvSpPr>
          <p:nvPr>
            <p:ph idx="1"/>
          </p:nvPr>
        </p:nvSpPr>
        <p:spPr/>
        <p:txBody>
          <a:bodyPr>
            <a:normAutofit lnSpcReduction="10000"/>
          </a:bodyPr>
          <a:lstStyle/>
          <a:p>
            <a:r>
              <a:rPr lang="en-US" altLang="zh-CN" smtClean="0"/>
              <a:t>Software reusability</a:t>
            </a:r>
          </a:p>
          <a:p>
            <a:r>
              <a:rPr lang="en-US" altLang="zh-CN" smtClean="0"/>
              <a:t>Create new class from existing class</a:t>
            </a:r>
          </a:p>
          <a:p>
            <a:pPr lvl="1"/>
            <a:r>
              <a:rPr lang="en-US" altLang="zh-CN" smtClean="0"/>
              <a:t>Absorb existing class’s data and behaviors</a:t>
            </a:r>
          </a:p>
          <a:p>
            <a:pPr lvl="1"/>
            <a:r>
              <a:rPr lang="en-US" altLang="zh-CN" smtClean="0"/>
              <a:t>Enhance with new capabilities</a:t>
            </a:r>
          </a:p>
          <a:p>
            <a:r>
              <a:rPr lang="en-US" altLang="zh-CN" smtClean="0"/>
              <a:t>Subclass extends superclass</a:t>
            </a:r>
          </a:p>
          <a:p>
            <a:pPr lvl="1"/>
            <a:r>
              <a:rPr lang="en-US" altLang="zh-CN" smtClean="0"/>
              <a:t>Subclass</a:t>
            </a:r>
          </a:p>
          <a:p>
            <a:pPr lvl="2"/>
            <a:r>
              <a:rPr lang="en-US" altLang="zh-CN" smtClean="0"/>
              <a:t>More specialized group of objects</a:t>
            </a:r>
          </a:p>
          <a:p>
            <a:pPr lvl="2"/>
            <a:r>
              <a:rPr lang="en-US" altLang="zh-CN" smtClean="0"/>
              <a:t>Behaviors inherited from superclass</a:t>
            </a:r>
          </a:p>
          <a:p>
            <a:pPr lvl="3"/>
            <a:r>
              <a:rPr lang="en-US" altLang="zh-CN" smtClean="0"/>
              <a:t>Can customize</a:t>
            </a:r>
          </a:p>
          <a:p>
            <a:pPr lvl="2"/>
            <a:r>
              <a:rPr lang="en-US" altLang="zh-CN" smtClean="0"/>
              <a:t>Additional behaviors</a:t>
            </a:r>
          </a:p>
          <a:p>
            <a:endParaRPr lang="zh-CN" altLang="en-US" smtClean="0"/>
          </a:p>
        </p:txBody>
      </p:sp>
      <p:sp>
        <p:nvSpPr>
          <p:cNvPr id="7" name="日期占位符 6"/>
          <p:cNvSpPr>
            <a:spLocks noGrp="1"/>
          </p:cNvSpPr>
          <p:nvPr>
            <p:ph type="dt" sz="half" idx="10"/>
          </p:nvPr>
        </p:nvSpPr>
        <p:spPr/>
        <p:txBody>
          <a:bodyPr/>
          <a:lstStyle/>
          <a:p>
            <a:fld id="{2208E9D4-35CF-4CA3-8C0F-9459B9AAA274}"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6DA8BF9A-7F83-4EA4-ABCF-81D4ABD856E9}" type="slidenum">
              <a:rPr lang="en-US" altLang="zh-CN"/>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Sample code – Circle4.java</a:t>
            </a:r>
            <a:endParaRPr lang="zh-CN" altLang="en-US" smtClean="0"/>
          </a:p>
        </p:txBody>
      </p:sp>
      <p:sp>
        <p:nvSpPr>
          <p:cNvPr id="13" name="日期占位符 12"/>
          <p:cNvSpPr>
            <a:spLocks noGrp="1"/>
          </p:cNvSpPr>
          <p:nvPr>
            <p:ph type="dt" sz="half" idx="10"/>
          </p:nvPr>
        </p:nvSpPr>
        <p:spPr/>
        <p:txBody>
          <a:bodyPr/>
          <a:lstStyle/>
          <a:p>
            <a:fld id="{AC8B6955-3DEE-4AF0-AA05-BF138DE2B6E1}"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DAA785CC-0EC7-4B98-886C-F53483A7B836}" type="slidenum">
              <a:rPr lang="en-US" altLang="zh-CN"/>
              <a:pPr/>
              <a:t>50</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Circle4.java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Circle4 class inherits from Point3 and accesses Point3's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private x and y via Point3's public methods.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Circle4's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Point3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yValue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call Point3 constructor explicitly</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 ( radiusValue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928938" y="1643063"/>
            <a:ext cx="4114800" cy="642937"/>
            <a:chOff x="1104" y="528"/>
            <a:chExt cx="2592" cy="405"/>
          </a:xfrm>
        </p:grpSpPr>
        <p:sp>
          <p:nvSpPr>
            <p:cNvPr id="53264" name="Text Box 5"/>
            <p:cNvSpPr txBox="1">
              <a:spLocks noChangeArrowheads="1"/>
            </p:cNvSpPr>
            <p:nvPr/>
          </p:nvSpPr>
          <p:spPr bwMode="auto">
            <a:xfrm>
              <a:off x="2016" y="528"/>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Class </a:t>
              </a:r>
              <a:r>
                <a:rPr lang="en-US" altLang="zh-CN">
                  <a:latin typeface="Lucida Console" pitchFamily="49" charset="0"/>
                </a:rPr>
                <a:t>Circle4</a:t>
              </a:r>
              <a:r>
                <a:rPr lang="en-US" altLang="zh-CN">
                  <a:latin typeface="Times New Roman" pitchFamily="18" charset="0"/>
                </a:rPr>
                <a:t> inherits from class </a:t>
              </a:r>
              <a:r>
                <a:rPr lang="en-US" altLang="zh-CN">
                  <a:latin typeface="Lucida Console" pitchFamily="49" charset="0"/>
                </a:rPr>
                <a:t>Point3</a:t>
              </a:r>
              <a:r>
                <a:rPr lang="en-US" altLang="zh-CN">
                  <a:latin typeface="Times New Roman" pitchFamily="18" charset="0"/>
                </a:rPr>
                <a:t>.</a:t>
              </a:r>
            </a:p>
          </p:txBody>
        </p:sp>
        <p:sp>
          <p:nvSpPr>
            <p:cNvPr id="53265" name="Line 6"/>
            <p:cNvSpPr>
              <a:spLocks noChangeShapeType="1"/>
            </p:cNvSpPr>
            <p:nvPr/>
          </p:nvSpPr>
          <p:spPr bwMode="auto">
            <a:xfrm flipH="1">
              <a:off x="1104" y="624"/>
              <a:ext cx="912" cy="309"/>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2714625" y="2500313"/>
            <a:ext cx="4400550" cy="590550"/>
            <a:chOff x="1164" y="2928"/>
            <a:chExt cx="2772" cy="372"/>
          </a:xfrm>
        </p:grpSpPr>
        <p:sp>
          <p:nvSpPr>
            <p:cNvPr id="53262" name="Text Box 8"/>
            <p:cNvSpPr txBox="1">
              <a:spLocks noChangeArrowheads="1"/>
            </p:cNvSpPr>
            <p:nvPr/>
          </p:nvSpPr>
          <p:spPr bwMode="auto">
            <a:xfrm>
              <a:off x="2256" y="2928"/>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private</a:t>
              </a:r>
              <a:r>
                <a:rPr lang="en-US" altLang="zh-CN">
                  <a:latin typeface="Times New Roman" pitchFamily="18" charset="0"/>
                </a:rPr>
                <a:t> instance variable </a:t>
              </a:r>
              <a:r>
                <a:rPr lang="en-US" altLang="zh-CN">
                  <a:latin typeface="Lucida Console" pitchFamily="49" charset="0"/>
                </a:rPr>
                <a:t>radius</a:t>
              </a:r>
              <a:r>
                <a:rPr lang="en-US" altLang="zh-CN">
                  <a:latin typeface="Times New Roman" pitchFamily="18" charset="0"/>
                </a:rPr>
                <a:t>.</a:t>
              </a:r>
            </a:p>
          </p:txBody>
        </p:sp>
        <p:sp>
          <p:nvSpPr>
            <p:cNvPr id="53263" name="Line 9"/>
            <p:cNvSpPr>
              <a:spLocks noChangeShapeType="1"/>
            </p:cNvSpPr>
            <p:nvPr/>
          </p:nvSpPr>
          <p:spPr bwMode="auto">
            <a:xfrm flipH="1">
              <a:off x="1164" y="3024"/>
              <a:ext cx="1092" cy="129"/>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612775" y="500063"/>
            <a:ext cx="6264275" cy="647700"/>
          </a:xfrm>
        </p:spPr>
        <p:txBody>
          <a:bodyPr>
            <a:normAutofit fontScale="90000"/>
          </a:bodyPr>
          <a:lstStyle/>
          <a:p>
            <a:r>
              <a:rPr lang="en-US" altLang="zh-CN" smtClean="0"/>
              <a:t>Sample code – Circle4.java</a:t>
            </a:r>
            <a:endParaRPr lang="zh-CN" altLang="en-US" smtClean="0"/>
          </a:p>
        </p:txBody>
      </p:sp>
      <p:sp>
        <p:nvSpPr>
          <p:cNvPr id="16" name="日期占位符 15"/>
          <p:cNvSpPr>
            <a:spLocks noGrp="1"/>
          </p:cNvSpPr>
          <p:nvPr>
            <p:ph type="dt" sz="half" idx="10"/>
          </p:nvPr>
        </p:nvSpPr>
        <p:spPr/>
        <p:txBody>
          <a:bodyPr/>
          <a:lstStyle/>
          <a:p>
            <a:fld id="{1C9336D4-9E56-4B96-99FA-A64F57CBE811}" type="datetime3">
              <a:rPr lang="en-US" altLang="zh-CN"/>
              <a:pPr/>
              <a:t>25 February 2015</a:t>
            </a:fld>
            <a:endParaRPr lang="en-US" altLang="zh-CN"/>
          </a:p>
        </p:txBody>
      </p:sp>
      <p:sp>
        <p:nvSpPr>
          <p:cNvPr id="18" name="页脚占位符 17"/>
          <p:cNvSpPr>
            <a:spLocks noGrp="1"/>
          </p:cNvSpPr>
          <p:nvPr>
            <p:ph type="ftr" sz="quarter" idx="11"/>
          </p:nvPr>
        </p:nvSpPr>
        <p:spPr/>
        <p:txBody>
          <a:bodyPr/>
          <a:lstStyle/>
          <a:p>
            <a:pPr>
              <a:defRPr/>
            </a:pPr>
            <a:r>
              <a:rPr lang="en-US" altLang="zh-CN" smtClean="0"/>
              <a:t>Java Programming Language</a:t>
            </a:r>
            <a:endParaRPr lang="en-US" altLang="zh-CN"/>
          </a:p>
        </p:txBody>
      </p:sp>
      <p:sp>
        <p:nvSpPr>
          <p:cNvPr id="17" name="灯片编号占位符 16"/>
          <p:cNvSpPr>
            <a:spLocks noGrp="1"/>
          </p:cNvSpPr>
          <p:nvPr>
            <p:ph type="sldNum" sz="quarter" idx="12"/>
          </p:nvPr>
        </p:nvSpPr>
        <p:spPr/>
        <p:txBody>
          <a:bodyPr/>
          <a:lstStyle/>
          <a:p>
            <a:fld id="{801672F7-93B9-4382-B060-2B360820816E}" type="slidenum">
              <a:rPr lang="en-US" altLang="zh-CN"/>
              <a:pPr/>
              <a:t>51</a:t>
            </a:fld>
            <a:endParaRPr lang="en-US" altLang="zh-CN"/>
          </a:p>
        </p:txBody>
      </p:sp>
      <p:graphicFrame>
        <p:nvGraphicFramePr>
          <p:cNvPr id="7" name="Group 29"/>
          <p:cNvGraphicFramePr>
            <a:graphicFrameLocks noGrp="1"/>
          </p:cNvGraphicFramePr>
          <p:nvPr/>
        </p:nvGraphicFramePr>
        <p:xfrm>
          <a:off x="457200" y="1143000"/>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getCircumference()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Circle4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"Center =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.toString()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Radius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Circle4</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357438" y="2590800"/>
            <a:ext cx="5715000" cy="2981325"/>
            <a:chOff x="1581" y="1728"/>
            <a:chExt cx="3600" cy="1878"/>
          </a:xfrm>
        </p:grpSpPr>
        <p:sp>
          <p:nvSpPr>
            <p:cNvPr id="54288" name="Text Box 5"/>
            <p:cNvSpPr txBox="1">
              <a:spLocks noChangeArrowheads="1"/>
            </p:cNvSpPr>
            <p:nvPr/>
          </p:nvSpPr>
          <p:spPr bwMode="auto">
            <a:xfrm>
              <a:off x="2784" y="1728"/>
              <a:ext cx="2397"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method </a:t>
              </a:r>
              <a:r>
                <a:rPr lang="en-US" altLang="zh-CN">
                  <a:latin typeface="Lucida Console" pitchFamily="49" charset="0"/>
                </a:rPr>
                <a:t>getRadius</a:t>
              </a:r>
              <a:r>
                <a:rPr lang="en-US" altLang="zh-CN">
                  <a:latin typeface="Times New Roman" pitchFamily="18" charset="0"/>
                </a:rPr>
                <a:t> rather than directly accessing instance variable </a:t>
              </a:r>
              <a:r>
                <a:rPr lang="en-US" altLang="zh-CN">
                  <a:latin typeface="Lucida Console" pitchFamily="49" charset="0"/>
                </a:rPr>
                <a:t>radius</a:t>
              </a:r>
              <a:r>
                <a:rPr lang="en-US" altLang="zh-CN">
                  <a:latin typeface="Times New Roman" pitchFamily="18" charset="0"/>
                </a:rPr>
                <a:t>.</a:t>
              </a:r>
            </a:p>
          </p:txBody>
        </p:sp>
        <p:sp>
          <p:nvSpPr>
            <p:cNvPr id="54289" name="Line 6"/>
            <p:cNvSpPr>
              <a:spLocks noChangeShapeType="1"/>
            </p:cNvSpPr>
            <p:nvPr/>
          </p:nvSpPr>
          <p:spPr bwMode="auto">
            <a:xfrm flipH="1" flipV="1">
              <a:off x="1626" y="1851"/>
              <a:ext cx="1125" cy="135"/>
            </a:xfrm>
            <a:prstGeom prst="line">
              <a:avLst/>
            </a:prstGeom>
            <a:noFill/>
            <a:ln w="9525">
              <a:solidFill>
                <a:schemeClr val="tx1"/>
              </a:solidFill>
              <a:round/>
              <a:headEnd/>
              <a:tailEnd type="triangle" w="med" len="med"/>
            </a:ln>
          </p:spPr>
          <p:txBody>
            <a:bodyPr anchor="ctr">
              <a:spAutoFit/>
            </a:bodyPr>
            <a:lstStyle/>
            <a:p>
              <a:endParaRPr lang="en-US"/>
            </a:p>
          </p:txBody>
        </p:sp>
        <p:sp>
          <p:nvSpPr>
            <p:cNvPr id="54290" name="Line 7"/>
            <p:cNvSpPr>
              <a:spLocks noChangeShapeType="1"/>
            </p:cNvSpPr>
            <p:nvPr/>
          </p:nvSpPr>
          <p:spPr bwMode="auto">
            <a:xfrm flipH="1">
              <a:off x="1581" y="2301"/>
              <a:ext cx="1710" cy="765"/>
            </a:xfrm>
            <a:prstGeom prst="line">
              <a:avLst/>
            </a:prstGeom>
            <a:noFill/>
            <a:ln w="9525">
              <a:solidFill>
                <a:schemeClr val="tx1"/>
              </a:solidFill>
              <a:round/>
              <a:headEnd/>
              <a:tailEnd type="triangle" w="med" len="med"/>
            </a:ln>
          </p:spPr>
          <p:txBody>
            <a:bodyPr anchor="ctr">
              <a:spAutoFit/>
            </a:bodyPr>
            <a:lstStyle/>
            <a:p>
              <a:endParaRPr lang="en-US"/>
            </a:p>
          </p:txBody>
        </p:sp>
        <p:sp>
          <p:nvSpPr>
            <p:cNvPr id="54291" name="Line 8"/>
            <p:cNvSpPr>
              <a:spLocks noChangeShapeType="1"/>
            </p:cNvSpPr>
            <p:nvPr/>
          </p:nvSpPr>
          <p:spPr bwMode="auto">
            <a:xfrm flipH="1">
              <a:off x="2256" y="2301"/>
              <a:ext cx="1035" cy="720"/>
            </a:xfrm>
            <a:prstGeom prst="line">
              <a:avLst/>
            </a:prstGeom>
            <a:noFill/>
            <a:ln w="9525">
              <a:solidFill>
                <a:schemeClr val="tx1"/>
              </a:solidFill>
              <a:round/>
              <a:headEnd/>
              <a:tailEnd type="triangle" w="med" len="med"/>
            </a:ln>
          </p:spPr>
          <p:txBody>
            <a:bodyPr anchor="ctr">
              <a:spAutoFit/>
            </a:bodyPr>
            <a:lstStyle/>
            <a:p>
              <a:endParaRPr lang="en-US"/>
            </a:p>
          </p:txBody>
        </p:sp>
        <p:sp>
          <p:nvSpPr>
            <p:cNvPr id="54292" name="Line 9"/>
            <p:cNvSpPr>
              <a:spLocks noChangeShapeType="1"/>
            </p:cNvSpPr>
            <p:nvPr/>
          </p:nvSpPr>
          <p:spPr bwMode="auto">
            <a:xfrm flipH="1">
              <a:off x="2976" y="2301"/>
              <a:ext cx="315" cy="1305"/>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10"/>
          <p:cNvGrpSpPr>
            <a:grpSpLocks/>
          </p:cNvGrpSpPr>
          <p:nvPr/>
        </p:nvGrpSpPr>
        <p:grpSpPr bwMode="auto">
          <a:xfrm>
            <a:off x="4214813" y="5572125"/>
            <a:ext cx="4114800" cy="733425"/>
            <a:chOff x="1440" y="1062"/>
            <a:chExt cx="2592" cy="462"/>
          </a:xfrm>
        </p:grpSpPr>
        <p:sp>
          <p:nvSpPr>
            <p:cNvPr id="54286" name="Text Box 11"/>
            <p:cNvSpPr txBox="1">
              <a:spLocks noChangeArrowheads="1"/>
            </p:cNvSpPr>
            <p:nvPr/>
          </p:nvSpPr>
          <p:spPr bwMode="auto">
            <a:xfrm>
              <a:off x="2352" y="1152"/>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Redefine class </a:t>
              </a:r>
              <a:r>
                <a:rPr lang="en-US" altLang="zh-CN">
                  <a:latin typeface="Lucida Console" pitchFamily="49" charset="0"/>
                </a:rPr>
                <a:t>Point3</a:t>
              </a:r>
              <a:r>
                <a:rPr lang="en-US" altLang="zh-CN">
                  <a:latin typeface="Times New Roman" pitchFamily="18" charset="0"/>
                </a:rPr>
                <a:t>’s method toString.</a:t>
              </a:r>
            </a:p>
          </p:txBody>
        </p:sp>
        <p:sp>
          <p:nvSpPr>
            <p:cNvPr id="54287" name="Line 12"/>
            <p:cNvSpPr>
              <a:spLocks noChangeShapeType="1"/>
            </p:cNvSpPr>
            <p:nvPr/>
          </p:nvSpPr>
          <p:spPr bwMode="auto">
            <a:xfrm flipH="1" flipV="1">
              <a:off x="1440" y="1062"/>
              <a:ext cx="912" cy="186"/>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CircleTest4.java</a:t>
            </a:r>
            <a:endParaRPr lang="zh-CN" altLang="en-US" sz="3200" smtClean="0"/>
          </a:p>
        </p:txBody>
      </p:sp>
      <p:sp>
        <p:nvSpPr>
          <p:cNvPr id="24" name="日期占位符 23"/>
          <p:cNvSpPr>
            <a:spLocks noGrp="1"/>
          </p:cNvSpPr>
          <p:nvPr>
            <p:ph type="dt" sz="half" idx="10"/>
          </p:nvPr>
        </p:nvSpPr>
        <p:spPr/>
        <p:txBody>
          <a:bodyPr/>
          <a:lstStyle/>
          <a:p>
            <a:fld id="{E601FC79-3617-46A2-9BDF-6A9D5753594B}" type="datetime3">
              <a:rPr lang="en-US" altLang="zh-CN"/>
              <a:pPr/>
              <a:t>25 February 2015</a:t>
            </a:fld>
            <a:endParaRPr lang="en-US" altLang="zh-CN"/>
          </a:p>
        </p:txBody>
      </p:sp>
      <p:sp>
        <p:nvSpPr>
          <p:cNvPr id="26" name="页脚占位符 25"/>
          <p:cNvSpPr>
            <a:spLocks noGrp="1"/>
          </p:cNvSpPr>
          <p:nvPr>
            <p:ph type="ftr" sz="quarter" idx="11"/>
          </p:nvPr>
        </p:nvSpPr>
        <p:spPr/>
        <p:txBody>
          <a:bodyPr/>
          <a:lstStyle/>
          <a:p>
            <a:pPr>
              <a:defRPr/>
            </a:pPr>
            <a:r>
              <a:rPr lang="en-US" altLang="zh-CN" smtClean="0"/>
              <a:t>Java Programming Language</a:t>
            </a:r>
            <a:endParaRPr lang="en-US" altLang="zh-CN"/>
          </a:p>
        </p:txBody>
      </p:sp>
      <p:sp>
        <p:nvSpPr>
          <p:cNvPr id="25" name="灯片编号占位符 24"/>
          <p:cNvSpPr>
            <a:spLocks noGrp="1"/>
          </p:cNvSpPr>
          <p:nvPr>
            <p:ph type="sldNum" sz="quarter" idx="12"/>
          </p:nvPr>
        </p:nvSpPr>
        <p:spPr/>
        <p:txBody>
          <a:bodyPr/>
          <a:lstStyle/>
          <a:p>
            <a:fld id="{62AF0890-6EB9-4A38-A98C-28BDAA585983}" type="slidenum">
              <a:rPr lang="en-US" altLang="zh-CN"/>
              <a:pPr/>
              <a:t>52</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CircleTest4.java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Testing class Circle4.</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java.text.DecimalFormat;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javax.swing.JOptionPane;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CircleTest4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instantiate Circle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 circle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37</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43</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Circle4's initial x-y coordinates and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"X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"\nY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"\nRadius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circle.getRadius();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x-coordinate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y-coordinate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circle.setRadius(</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4.25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radius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String representation of new circle value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"\n\nThe new location and radius of circle are\n"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714625" y="2071688"/>
            <a:ext cx="4471988" cy="1071562"/>
            <a:chOff x="1575" y="1776"/>
            <a:chExt cx="2817" cy="675"/>
          </a:xfrm>
        </p:grpSpPr>
        <p:sp>
          <p:nvSpPr>
            <p:cNvPr id="55323" name="Text Box 5"/>
            <p:cNvSpPr txBox="1">
              <a:spLocks noChangeArrowheads="1"/>
            </p:cNvSpPr>
            <p:nvPr/>
          </p:nvSpPr>
          <p:spPr bwMode="auto">
            <a:xfrm>
              <a:off x="2712" y="1776"/>
              <a:ext cx="1680" cy="218"/>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Create </a:t>
              </a:r>
              <a:r>
                <a:rPr lang="en-US" altLang="zh-CN">
                  <a:latin typeface="Lucida Console" pitchFamily="49" charset="0"/>
                </a:rPr>
                <a:t>Circle4</a:t>
              </a:r>
              <a:r>
                <a:rPr lang="en-US" altLang="zh-CN">
                  <a:latin typeface="Times New Roman" pitchFamily="18" charset="0"/>
                </a:rPr>
                <a:t> object.</a:t>
              </a:r>
            </a:p>
          </p:txBody>
        </p:sp>
        <p:sp>
          <p:nvSpPr>
            <p:cNvPr id="55324" name="Line 6"/>
            <p:cNvSpPr>
              <a:spLocks noChangeShapeType="1"/>
            </p:cNvSpPr>
            <p:nvPr/>
          </p:nvSpPr>
          <p:spPr bwMode="auto">
            <a:xfrm flipH="1">
              <a:off x="1575" y="1872"/>
              <a:ext cx="1137" cy="579"/>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2786063" y="2643188"/>
            <a:ext cx="5357812" cy="1285875"/>
            <a:chOff x="2610" y="1392"/>
            <a:chExt cx="3375" cy="810"/>
          </a:xfrm>
        </p:grpSpPr>
        <p:sp>
          <p:nvSpPr>
            <p:cNvPr id="55320" name="Text Box 8"/>
            <p:cNvSpPr txBox="1">
              <a:spLocks noChangeArrowheads="1"/>
            </p:cNvSpPr>
            <p:nvPr/>
          </p:nvSpPr>
          <p:spPr bwMode="auto">
            <a:xfrm>
              <a:off x="3792" y="1392"/>
              <a:ext cx="2193"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inherited get methods to access inherited </a:t>
              </a:r>
              <a:r>
                <a:rPr lang="en-US" altLang="zh-CN">
                  <a:latin typeface="Lucida Console" pitchFamily="49" charset="0"/>
                </a:rPr>
                <a:t>private</a:t>
              </a:r>
              <a:r>
                <a:rPr lang="en-US" altLang="zh-CN">
                  <a:latin typeface="Times New Roman" pitchFamily="18" charset="0"/>
                </a:rPr>
                <a:t> instance variables x and y.</a:t>
              </a:r>
            </a:p>
          </p:txBody>
        </p:sp>
        <p:sp>
          <p:nvSpPr>
            <p:cNvPr id="55321" name="Line 9"/>
            <p:cNvSpPr>
              <a:spLocks noChangeShapeType="1"/>
            </p:cNvSpPr>
            <p:nvPr/>
          </p:nvSpPr>
          <p:spPr bwMode="auto">
            <a:xfrm flipH="1">
              <a:off x="2610" y="1488"/>
              <a:ext cx="1182" cy="714"/>
            </a:xfrm>
            <a:prstGeom prst="line">
              <a:avLst/>
            </a:prstGeom>
            <a:noFill/>
            <a:ln w="9525">
              <a:solidFill>
                <a:schemeClr val="tx1"/>
              </a:solidFill>
              <a:round/>
              <a:headEnd/>
              <a:tailEnd type="triangle" w="med" len="med"/>
            </a:ln>
          </p:spPr>
          <p:txBody>
            <a:bodyPr anchor="ctr">
              <a:spAutoFit/>
            </a:bodyPr>
            <a:lstStyle/>
            <a:p>
              <a:endParaRPr lang="en-US"/>
            </a:p>
          </p:txBody>
        </p:sp>
        <p:sp>
          <p:nvSpPr>
            <p:cNvPr id="55322" name="Line 10"/>
            <p:cNvSpPr>
              <a:spLocks noChangeShapeType="1"/>
            </p:cNvSpPr>
            <p:nvPr/>
          </p:nvSpPr>
          <p:spPr bwMode="auto">
            <a:xfrm flipH="1">
              <a:off x="3195" y="1488"/>
              <a:ext cx="597" cy="53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1"/>
          <p:cNvGrpSpPr>
            <a:grpSpLocks/>
          </p:cNvGrpSpPr>
          <p:nvPr/>
        </p:nvGrpSpPr>
        <p:grpSpPr bwMode="auto">
          <a:xfrm>
            <a:off x="3143250" y="3643313"/>
            <a:ext cx="5427663" cy="646112"/>
            <a:chOff x="2478" y="2544"/>
            <a:chExt cx="3010" cy="407"/>
          </a:xfrm>
        </p:grpSpPr>
        <p:sp>
          <p:nvSpPr>
            <p:cNvPr id="55318" name="Text Box 12"/>
            <p:cNvSpPr txBox="1">
              <a:spLocks noChangeArrowheads="1"/>
            </p:cNvSpPr>
            <p:nvPr/>
          </p:nvSpPr>
          <p:spPr bwMode="auto">
            <a:xfrm>
              <a:off x="3349" y="2544"/>
              <a:ext cx="2139"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a:t>
              </a:r>
              <a:r>
                <a:rPr lang="en-US" altLang="zh-CN">
                  <a:latin typeface="Lucida Console" pitchFamily="49" charset="0"/>
                </a:rPr>
                <a:t>Circle4</a:t>
              </a:r>
              <a:r>
                <a:rPr lang="en-US" altLang="zh-CN">
                  <a:latin typeface="Times New Roman" pitchFamily="18" charset="0"/>
                </a:rPr>
                <a:t> get method to access </a:t>
              </a:r>
              <a:r>
                <a:rPr lang="en-US" altLang="zh-CN">
                  <a:latin typeface="Lucida Console" pitchFamily="49" charset="0"/>
                </a:rPr>
                <a:t>private</a:t>
              </a:r>
              <a:r>
                <a:rPr lang="en-US" altLang="zh-CN">
                  <a:latin typeface="Times New Roman" pitchFamily="18" charset="0"/>
                </a:rPr>
                <a:t> instance variable radius.</a:t>
              </a:r>
            </a:p>
          </p:txBody>
        </p:sp>
        <p:sp>
          <p:nvSpPr>
            <p:cNvPr id="55319" name="Line 13"/>
            <p:cNvSpPr>
              <a:spLocks noChangeShapeType="1"/>
            </p:cNvSpPr>
            <p:nvPr/>
          </p:nvSpPr>
          <p:spPr bwMode="auto">
            <a:xfrm flipH="1">
              <a:off x="2478" y="2724"/>
              <a:ext cx="872" cy="135"/>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5" name="Group 14"/>
          <p:cNvGrpSpPr>
            <a:grpSpLocks/>
          </p:cNvGrpSpPr>
          <p:nvPr/>
        </p:nvGrpSpPr>
        <p:grpSpPr bwMode="auto">
          <a:xfrm>
            <a:off x="3643313" y="4357688"/>
            <a:ext cx="4495800" cy="923925"/>
            <a:chOff x="2106" y="225"/>
            <a:chExt cx="2832" cy="582"/>
          </a:xfrm>
        </p:grpSpPr>
        <p:sp>
          <p:nvSpPr>
            <p:cNvPr id="55315" name="Text Box 15"/>
            <p:cNvSpPr txBox="1">
              <a:spLocks noChangeArrowheads="1"/>
            </p:cNvSpPr>
            <p:nvPr/>
          </p:nvSpPr>
          <p:spPr bwMode="auto">
            <a:xfrm>
              <a:off x="2781" y="225"/>
              <a:ext cx="2157"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inherited seta methods to modify inherited </a:t>
              </a:r>
              <a:r>
                <a:rPr lang="en-US" altLang="zh-CN">
                  <a:latin typeface="Lucida Console" pitchFamily="49" charset="0"/>
                </a:rPr>
                <a:t>private</a:t>
              </a:r>
              <a:r>
                <a:rPr lang="en-US" altLang="zh-CN">
                  <a:latin typeface="Times New Roman" pitchFamily="18" charset="0"/>
                </a:rPr>
                <a:t> instance variables x and y.</a:t>
              </a:r>
            </a:p>
          </p:txBody>
        </p:sp>
        <p:sp>
          <p:nvSpPr>
            <p:cNvPr id="55316" name="Line 16"/>
            <p:cNvSpPr>
              <a:spLocks noChangeShapeType="1"/>
            </p:cNvSpPr>
            <p:nvPr/>
          </p:nvSpPr>
          <p:spPr bwMode="auto">
            <a:xfrm flipH="1" flipV="1">
              <a:off x="2106" y="315"/>
              <a:ext cx="678" cy="119"/>
            </a:xfrm>
            <a:prstGeom prst="line">
              <a:avLst/>
            </a:prstGeom>
            <a:noFill/>
            <a:ln w="9525">
              <a:solidFill>
                <a:schemeClr val="tx1"/>
              </a:solidFill>
              <a:round/>
              <a:headEnd/>
              <a:tailEnd type="triangle" w="med" len="med"/>
            </a:ln>
          </p:spPr>
          <p:txBody>
            <a:bodyPr anchor="ctr">
              <a:spAutoFit/>
            </a:bodyPr>
            <a:lstStyle/>
            <a:p>
              <a:endParaRPr lang="en-US"/>
            </a:p>
          </p:txBody>
        </p:sp>
        <p:sp>
          <p:nvSpPr>
            <p:cNvPr id="55317" name="Line 17"/>
            <p:cNvSpPr>
              <a:spLocks noChangeShapeType="1"/>
            </p:cNvSpPr>
            <p:nvPr/>
          </p:nvSpPr>
          <p:spPr bwMode="auto">
            <a:xfrm flipH="1">
              <a:off x="2151" y="434"/>
              <a:ext cx="633" cy="29"/>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6" name="Group 18"/>
          <p:cNvGrpSpPr>
            <a:grpSpLocks/>
          </p:cNvGrpSpPr>
          <p:nvPr/>
        </p:nvGrpSpPr>
        <p:grpSpPr bwMode="auto">
          <a:xfrm>
            <a:off x="3214688" y="4929188"/>
            <a:ext cx="5133975" cy="1146175"/>
            <a:chOff x="1743" y="280"/>
            <a:chExt cx="3234" cy="722"/>
          </a:xfrm>
        </p:grpSpPr>
        <p:sp>
          <p:nvSpPr>
            <p:cNvPr id="55313" name="Text Box 19"/>
            <p:cNvSpPr txBox="1">
              <a:spLocks noChangeArrowheads="1"/>
            </p:cNvSpPr>
            <p:nvPr/>
          </p:nvSpPr>
          <p:spPr bwMode="auto">
            <a:xfrm>
              <a:off x="2688" y="595"/>
              <a:ext cx="2289"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Use </a:t>
              </a:r>
              <a:r>
                <a:rPr lang="en-US" altLang="zh-CN">
                  <a:latin typeface="Lucida Console" pitchFamily="49" charset="0"/>
                </a:rPr>
                <a:t>Circle4</a:t>
              </a:r>
              <a:r>
                <a:rPr lang="en-US" altLang="zh-CN">
                  <a:latin typeface="Times New Roman" pitchFamily="18" charset="0"/>
                </a:rPr>
                <a:t> set method to modify </a:t>
              </a:r>
              <a:r>
                <a:rPr lang="en-US" altLang="zh-CN">
                  <a:latin typeface="Lucida Console" pitchFamily="49" charset="0"/>
                </a:rPr>
                <a:t>private</a:t>
              </a:r>
              <a:r>
                <a:rPr lang="en-US" altLang="zh-CN">
                  <a:latin typeface="Times New Roman" pitchFamily="18" charset="0"/>
                </a:rPr>
                <a:t> instance variable radius.</a:t>
              </a:r>
            </a:p>
          </p:txBody>
        </p:sp>
        <p:sp>
          <p:nvSpPr>
            <p:cNvPr id="55314" name="Line 20"/>
            <p:cNvSpPr>
              <a:spLocks noChangeShapeType="1"/>
            </p:cNvSpPr>
            <p:nvPr/>
          </p:nvSpPr>
          <p:spPr bwMode="auto">
            <a:xfrm flipH="1" flipV="1">
              <a:off x="1743" y="280"/>
              <a:ext cx="945" cy="495"/>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CircleTest4.java</a:t>
            </a:r>
            <a:endParaRPr lang="zh-CN" altLang="en-US" sz="3200" smtClean="0"/>
          </a:p>
        </p:txBody>
      </p:sp>
      <p:sp>
        <p:nvSpPr>
          <p:cNvPr id="8" name="日期占位符 7"/>
          <p:cNvSpPr>
            <a:spLocks noGrp="1"/>
          </p:cNvSpPr>
          <p:nvPr>
            <p:ph type="dt" sz="half" idx="10"/>
          </p:nvPr>
        </p:nvSpPr>
        <p:spPr/>
        <p:txBody>
          <a:bodyPr/>
          <a:lstStyle/>
          <a:p>
            <a:fld id="{E8472B24-91E5-4C4C-BCCC-C50B0D1CF31A}"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F2F004D7-35D5-4C53-AF1B-C451E27483F1}" type="slidenum">
              <a:rPr lang="en-US" altLang="zh-CN"/>
              <a:pPr/>
              <a:t>53</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format floating-point values with 2 digits of precision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twoDigits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"\nDiameter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circle.getDiameter()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"\nCircumference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circle.getCircumference()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Circle's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"\nArea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twoDigits.format( circle.getArea()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output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System.exit(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CircleTest4</a:t>
                      </a: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pic>
        <p:nvPicPr>
          <p:cNvPr id="56329" name="Picture 4"/>
          <p:cNvPicPr>
            <a:picLocks noChangeAspect="1" noChangeArrowheads="1"/>
          </p:cNvPicPr>
          <p:nvPr/>
        </p:nvPicPr>
        <p:blipFill>
          <a:blip r:embed="rId2"/>
          <a:srcRect/>
          <a:stretch>
            <a:fillRect/>
          </a:stretch>
        </p:blipFill>
        <p:spPr bwMode="auto">
          <a:xfrm>
            <a:off x="5286375" y="3857625"/>
            <a:ext cx="2955925" cy="233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12775" y="692150"/>
            <a:ext cx="7245350" cy="647700"/>
          </a:xfrm>
        </p:spPr>
        <p:txBody>
          <a:bodyPr/>
          <a:lstStyle/>
          <a:p>
            <a:r>
              <a:rPr lang="en-US" altLang="zh-CN" sz="2400" dirty="0" smtClean="0">
                <a:solidFill>
                  <a:schemeClr val="tx1"/>
                </a:solidFill>
                <a:cs typeface="Times New Roman" pitchFamily="18" charset="0"/>
              </a:rPr>
              <a:t>Case Study: Three-Level Inheritance Hierarchy</a:t>
            </a:r>
          </a:p>
        </p:txBody>
      </p:sp>
      <p:sp>
        <p:nvSpPr>
          <p:cNvPr id="57347" name="Rectangle 3"/>
          <p:cNvSpPr>
            <a:spLocks noGrp="1" noChangeArrowheads="1"/>
          </p:cNvSpPr>
          <p:nvPr>
            <p:ph idx="1"/>
          </p:nvPr>
        </p:nvSpPr>
        <p:spPr/>
        <p:txBody>
          <a:bodyPr/>
          <a:lstStyle/>
          <a:p>
            <a:r>
              <a:rPr lang="en-US" altLang="zh-CN" smtClean="0"/>
              <a:t>Three level point/circle/cylinder hierarchy</a:t>
            </a:r>
          </a:p>
          <a:p>
            <a:pPr lvl="1"/>
            <a:r>
              <a:rPr lang="en-US" altLang="zh-CN" smtClean="0"/>
              <a:t>Point</a:t>
            </a:r>
          </a:p>
          <a:p>
            <a:pPr lvl="2"/>
            <a:r>
              <a:rPr lang="en-US" altLang="zh-CN" smtClean="0"/>
              <a:t>x-y coordinate pair</a:t>
            </a:r>
          </a:p>
          <a:p>
            <a:pPr lvl="1"/>
            <a:r>
              <a:rPr lang="en-US" altLang="zh-CN" smtClean="0"/>
              <a:t>Circle</a:t>
            </a:r>
          </a:p>
          <a:p>
            <a:pPr lvl="2"/>
            <a:r>
              <a:rPr lang="en-US" altLang="zh-CN" smtClean="0"/>
              <a:t>x-y coordinate pair</a:t>
            </a:r>
          </a:p>
          <a:p>
            <a:pPr lvl="2"/>
            <a:r>
              <a:rPr lang="en-US" altLang="zh-CN" smtClean="0"/>
              <a:t>Radius</a:t>
            </a:r>
          </a:p>
          <a:p>
            <a:pPr lvl="1"/>
            <a:r>
              <a:rPr lang="en-US" altLang="zh-CN" smtClean="0"/>
              <a:t>Cylinder</a:t>
            </a:r>
          </a:p>
          <a:p>
            <a:pPr lvl="2"/>
            <a:r>
              <a:rPr lang="en-US" altLang="zh-CN" smtClean="0"/>
              <a:t>x-y coordinate pair</a:t>
            </a:r>
          </a:p>
          <a:p>
            <a:pPr lvl="2"/>
            <a:r>
              <a:rPr lang="en-US" altLang="zh-CN" smtClean="0"/>
              <a:t>Radius</a:t>
            </a:r>
          </a:p>
          <a:p>
            <a:pPr lvl="2"/>
            <a:r>
              <a:rPr lang="en-US" altLang="zh-CN" smtClean="0"/>
              <a:t>Height</a:t>
            </a:r>
          </a:p>
        </p:txBody>
      </p:sp>
      <p:sp>
        <p:nvSpPr>
          <p:cNvPr id="4" name="日期占位符 3"/>
          <p:cNvSpPr>
            <a:spLocks noGrp="1"/>
          </p:cNvSpPr>
          <p:nvPr>
            <p:ph type="dt" sz="half" idx="10"/>
          </p:nvPr>
        </p:nvSpPr>
        <p:spPr/>
        <p:txBody>
          <a:bodyPr/>
          <a:lstStyle/>
          <a:p>
            <a:fld id="{A8073F7D-04E8-4F80-B36D-82523F9AF306}"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7C874DB4-BCFF-4054-BC58-8913DBD5090A}" type="slidenum">
              <a:rPr lang="en-US" altLang="zh-CN"/>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Sample code – Cylinder.java</a:t>
            </a:r>
            <a:endParaRPr lang="zh-CN" altLang="en-US" smtClean="0"/>
          </a:p>
        </p:txBody>
      </p:sp>
      <p:sp>
        <p:nvSpPr>
          <p:cNvPr id="13" name="日期占位符 12"/>
          <p:cNvSpPr>
            <a:spLocks noGrp="1"/>
          </p:cNvSpPr>
          <p:nvPr>
            <p:ph type="dt" sz="half" idx="10"/>
          </p:nvPr>
        </p:nvSpPr>
        <p:spPr/>
        <p:txBody>
          <a:bodyPr/>
          <a:lstStyle/>
          <a:p>
            <a:fld id="{32DD5A2A-B4EE-41B7-ADA2-A202519314BC}" type="datetime3">
              <a:rPr lang="en-US" altLang="zh-CN"/>
              <a:pPr/>
              <a:t>25 February 2015</a:t>
            </a:fld>
            <a:endParaRPr lang="en-US" altLang="zh-CN"/>
          </a:p>
        </p:txBody>
      </p:sp>
      <p:sp>
        <p:nvSpPr>
          <p:cNvPr id="15" name="页脚占位符 14"/>
          <p:cNvSpPr>
            <a:spLocks noGrp="1"/>
          </p:cNvSpPr>
          <p:nvPr>
            <p:ph type="ftr" sz="quarter" idx="11"/>
          </p:nvPr>
        </p:nvSpPr>
        <p:spPr/>
        <p:txBody>
          <a:bodyPr/>
          <a:lstStyle/>
          <a:p>
            <a:pPr>
              <a:defRPr/>
            </a:pPr>
            <a:r>
              <a:rPr lang="en-US" altLang="zh-CN" smtClean="0"/>
              <a:t>Java Programming Language</a:t>
            </a:r>
            <a:endParaRPr lang="en-US" altLang="zh-CN"/>
          </a:p>
        </p:txBody>
      </p:sp>
      <p:sp>
        <p:nvSpPr>
          <p:cNvPr id="14" name="灯片编号占位符 13"/>
          <p:cNvSpPr>
            <a:spLocks noGrp="1"/>
          </p:cNvSpPr>
          <p:nvPr>
            <p:ph type="sldNum" sz="quarter" idx="12"/>
          </p:nvPr>
        </p:nvSpPr>
        <p:spPr/>
        <p:txBody>
          <a:bodyPr/>
          <a:lstStyle/>
          <a:p>
            <a:fld id="{5034235E-46D6-4052-874F-4C0273F7BB10}" type="slidenum">
              <a:rPr lang="en-US" altLang="zh-CN"/>
              <a:pPr/>
              <a:t>55</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Fig. Sample code: Cylinder.java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Cylinder class inherits from Circle4.</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Cylinder's height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Circle4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yValue, radiusValue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call Circle4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setHeight( heightValue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Cylinder's height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setHeight(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 = ( heightValue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26 </a:t>
                      </a:r>
                      <a:endPar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928938" y="2214563"/>
            <a:ext cx="3962400" cy="857250"/>
            <a:chOff x="1968" y="624"/>
            <a:chExt cx="2496" cy="540"/>
          </a:xfrm>
        </p:grpSpPr>
        <p:sp>
          <p:nvSpPr>
            <p:cNvPr id="58384" name="Text Box 5"/>
            <p:cNvSpPr txBox="1">
              <a:spLocks noChangeArrowheads="1"/>
            </p:cNvSpPr>
            <p:nvPr/>
          </p:nvSpPr>
          <p:spPr bwMode="auto">
            <a:xfrm>
              <a:off x="2784" y="792"/>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Class </a:t>
              </a:r>
              <a:r>
                <a:rPr lang="en-US" altLang="zh-CN">
                  <a:latin typeface="Lucida Console" pitchFamily="49" charset="0"/>
                </a:rPr>
                <a:t>Cylinder</a:t>
              </a:r>
              <a:r>
                <a:rPr lang="en-US" altLang="zh-CN">
                  <a:latin typeface="Times New Roman" pitchFamily="18" charset="0"/>
                </a:rPr>
                <a:t> extends class </a:t>
              </a:r>
              <a:r>
                <a:rPr lang="en-US" altLang="zh-CN">
                  <a:latin typeface="Lucida Console" pitchFamily="49" charset="0"/>
                </a:rPr>
                <a:t>Circle4</a:t>
              </a:r>
              <a:r>
                <a:rPr lang="en-US" altLang="zh-CN">
                  <a:latin typeface="Times New Roman" pitchFamily="18" charset="0"/>
                </a:rPr>
                <a:t>.</a:t>
              </a:r>
            </a:p>
          </p:txBody>
        </p:sp>
        <p:sp>
          <p:nvSpPr>
            <p:cNvPr id="58385" name="Line 6"/>
            <p:cNvSpPr>
              <a:spLocks noChangeShapeType="1"/>
            </p:cNvSpPr>
            <p:nvPr/>
          </p:nvSpPr>
          <p:spPr bwMode="auto">
            <a:xfrm flipH="1" flipV="1">
              <a:off x="1968" y="624"/>
              <a:ext cx="816" cy="26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3429000" y="1500188"/>
            <a:ext cx="4114800" cy="838200"/>
            <a:chOff x="1344" y="2928"/>
            <a:chExt cx="2592" cy="528"/>
          </a:xfrm>
        </p:grpSpPr>
        <p:sp>
          <p:nvSpPr>
            <p:cNvPr id="58382" name="Text Box 8"/>
            <p:cNvSpPr txBox="1">
              <a:spLocks noChangeArrowheads="1"/>
            </p:cNvSpPr>
            <p:nvPr/>
          </p:nvSpPr>
          <p:spPr bwMode="auto">
            <a:xfrm>
              <a:off x="2256" y="2928"/>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Maintain </a:t>
              </a:r>
              <a:r>
                <a:rPr lang="en-US" altLang="zh-CN">
                  <a:latin typeface="Lucida Console" pitchFamily="49" charset="0"/>
                </a:rPr>
                <a:t>private</a:t>
              </a:r>
              <a:r>
                <a:rPr lang="en-US" altLang="zh-CN">
                  <a:latin typeface="Times New Roman" pitchFamily="18" charset="0"/>
                </a:rPr>
                <a:t> instance variable </a:t>
              </a:r>
              <a:r>
                <a:rPr lang="en-US" altLang="zh-CN">
                  <a:latin typeface="Lucida Console" pitchFamily="49" charset="0"/>
                </a:rPr>
                <a:t>height</a:t>
              </a:r>
              <a:r>
                <a:rPr lang="en-US" altLang="zh-CN">
                  <a:latin typeface="Times New Roman" pitchFamily="18" charset="0"/>
                </a:rPr>
                <a:t>.</a:t>
              </a:r>
            </a:p>
          </p:txBody>
        </p:sp>
        <p:sp>
          <p:nvSpPr>
            <p:cNvPr id="58383" name="Line 9"/>
            <p:cNvSpPr>
              <a:spLocks noChangeShapeType="1"/>
            </p:cNvSpPr>
            <p:nvPr/>
          </p:nvSpPr>
          <p:spPr bwMode="auto">
            <a:xfrm flipH="1">
              <a:off x="1344" y="3024"/>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Sample code – Cylinder.java</a:t>
            </a:r>
            <a:endParaRPr lang="zh-CN" altLang="en-US" smtClean="0"/>
          </a:p>
        </p:txBody>
      </p:sp>
      <p:sp>
        <p:nvSpPr>
          <p:cNvPr id="20" name="日期占位符 19"/>
          <p:cNvSpPr>
            <a:spLocks noGrp="1"/>
          </p:cNvSpPr>
          <p:nvPr>
            <p:ph type="dt" sz="half" idx="10"/>
          </p:nvPr>
        </p:nvSpPr>
        <p:spPr/>
        <p:txBody>
          <a:bodyPr/>
          <a:lstStyle/>
          <a:p>
            <a:fld id="{1A4BB240-2CCC-4565-A8C1-F1977F816047}" type="datetime3">
              <a:rPr lang="en-US" altLang="zh-CN"/>
              <a:pPr/>
              <a:t>25 February 2015</a:t>
            </a:fld>
            <a:endParaRPr lang="en-US" altLang="zh-CN"/>
          </a:p>
        </p:txBody>
      </p:sp>
      <p:sp>
        <p:nvSpPr>
          <p:cNvPr id="22" name="页脚占位符 21"/>
          <p:cNvSpPr>
            <a:spLocks noGrp="1"/>
          </p:cNvSpPr>
          <p:nvPr>
            <p:ph type="ftr" sz="quarter" idx="11"/>
          </p:nvPr>
        </p:nvSpPr>
        <p:spPr/>
        <p:txBody>
          <a:bodyPr/>
          <a:lstStyle/>
          <a:p>
            <a:pPr>
              <a:defRPr/>
            </a:pPr>
            <a:r>
              <a:rPr lang="en-US" altLang="zh-CN" smtClean="0"/>
              <a:t>Java Programming Language</a:t>
            </a:r>
            <a:endParaRPr lang="en-US" altLang="zh-CN"/>
          </a:p>
        </p:txBody>
      </p:sp>
      <p:sp>
        <p:nvSpPr>
          <p:cNvPr id="21" name="灯片编号占位符 20"/>
          <p:cNvSpPr>
            <a:spLocks noGrp="1"/>
          </p:cNvSpPr>
          <p:nvPr>
            <p:ph type="sldNum" sz="quarter" idx="12"/>
          </p:nvPr>
        </p:nvSpPr>
        <p:spPr/>
        <p:txBody>
          <a:bodyPr/>
          <a:lstStyle/>
          <a:p>
            <a:fld id="{A5582DDA-788E-47C7-91FB-7D19CD6E8028}" type="slidenum">
              <a:rPr lang="en-US" altLang="zh-CN"/>
              <a:pPr/>
              <a:t>56</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height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override Circle4 method getArea to calculate Cylinder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.getArea() + getCircumference() * getHeight();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Cylinder volume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getVolume()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.getArea() * getHeight();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Cylinder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.toString()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Height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Cylinder</a:t>
                      </a: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427288" y="1643063"/>
            <a:ext cx="5788025" cy="1143000"/>
            <a:chOff x="1037" y="1466"/>
            <a:chExt cx="3043" cy="720"/>
          </a:xfrm>
        </p:grpSpPr>
        <p:sp>
          <p:nvSpPr>
            <p:cNvPr id="59415" name="Text Box 5"/>
            <p:cNvSpPr txBox="1">
              <a:spLocks noChangeArrowheads="1"/>
            </p:cNvSpPr>
            <p:nvPr/>
          </p:nvSpPr>
          <p:spPr bwMode="auto">
            <a:xfrm>
              <a:off x="2400" y="1466"/>
              <a:ext cx="1680" cy="680"/>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Redefine superclass </a:t>
              </a:r>
              <a:r>
                <a:rPr lang="en-US" altLang="zh-CN">
                  <a:latin typeface="Lucida Console" pitchFamily="49" charset="0"/>
                </a:rPr>
                <a:t>Circle4</a:t>
              </a:r>
              <a:r>
                <a:rPr lang="en-US" altLang="zh-CN">
                  <a:latin typeface="Times New Roman" pitchFamily="18" charset="0"/>
                </a:rPr>
                <a:t>’s method </a:t>
              </a:r>
              <a:r>
                <a:rPr lang="en-US" altLang="zh-CN">
                  <a:latin typeface="Lucida Console" pitchFamily="49" charset="0"/>
                </a:rPr>
                <a:t>getArea</a:t>
              </a:r>
              <a:r>
                <a:rPr lang="en-US" altLang="zh-CN">
                  <a:latin typeface="Times New Roman" pitchFamily="18" charset="0"/>
                </a:rPr>
                <a:t> to return </a:t>
              </a:r>
              <a:r>
                <a:rPr lang="en-US" altLang="zh-CN">
                  <a:latin typeface="Lucida Console" pitchFamily="49" charset="0"/>
                </a:rPr>
                <a:t>Cylinder</a:t>
              </a:r>
              <a:r>
                <a:rPr lang="en-US" altLang="zh-CN">
                  <a:latin typeface="Times New Roman" pitchFamily="18" charset="0"/>
                </a:rPr>
                <a:t> surface area.</a:t>
              </a:r>
            </a:p>
          </p:txBody>
        </p:sp>
        <p:sp>
          <p:nvSpPr>
            <p:cNvPr id="59416" name="Line 6"/>
            <p:cNvSpPr>
              <a:spLocks noChangeShapeType="1"/>
            </p:cNvSpPr>
            <p:nvPr/>
          </p:nvSpPr>
          <p:spPr bwMode="auto">
            <a:xfrm flipH="1">
              <a:off x="1037" y="1826"/>
              <a:ext cx="1353" cy="360"/>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2071688" y="2857500"/>
            <a:ext cx="6000750" cy="1143000"/>
            <a:chOff x="924" y="768"/>
            <a:chExt cx="3780" cy="720"/>
          </a:xfrm>
        </p:grpSpPr>
        <p:sp>
          <p:nvSpPr>
            <p:cNvPr id="59412" name="Text Box 8"/>
            <p:cNvSpPr txBox="1">
              <a:spLocks noChangeArrowheads="1"/>
            </p:cNvSpPr>
            <p:nvPr/>
          </p:nvSpPr>
          <p:spPr bwMode="auto">
            <a:xfrm>
              <a:off x="2832" y="768"/>
              <a:ext cx="1872"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superclass </a:t>
              </a:r>
              <a:r>
                <a:rPr lang="en-US" altLang="zh-CN">
                  <a:latin typeface="Lucida Console" pitchFamily="49" charset="0"/>
                </a:rPr>
                <a:t>Circle4</a:t>
              </a:r>
              <a:r>
                <a:rPr lang="en-US" altLang="zh-CN">
                  <a:latin typeface="Times New Roman" pitchFamily="18" charset="0"/>
                </a:rPr>
                <a:t>’s </a:t>
              </a:r>
              <a:r>
                <a:rPr lang="en-US" altLang="zh-CN">
                  <a:latin typeface="Lucida Console" pitchFamily="49" charset="0"/>
                </a:rPr>
                <a:t>getArea</a:t>
              </a:r>
              <a:r>
                <a:rPr lang="en-US" altLang="zh-CN">
                  <a:latin typeface="Times New Roman" pitchFamily="18" charset="0"/>
                </a:rPr>
                <a:t> method using keyword super.</a:t>
              </a:r>
            </a:p>
          </p:txBody>
        </p:sp>
        <p:sp>
          <p:nvSpPr>
            <p:cNvPr id="59413" name="Line 9"/>
            <p:cNvSpPr>
              <a:spLocks noChangeShapeType="1"/>
            </p:cNvSpPr>
            <p:nvPr/>
          </p:nvSpPr>
          <p:spPr bwMode="auto">
            <a:xfrm flipH="1" flipV="1">
              <a:off x="969" y="835"/>
              <a:ext cx="1863" cy="29"/>
            </a:xfrm>
            <a:prstGeom prst="line">
              <a:avLst/>
            </a:prstGeom>
            <a:noFill/>
            <a:ln w="9525">
              <a:solidFill>
                <a:schemeClr val="tx1"/>
              </a:solidFill>
              <a:round/>
              <a:headEnd/>
              <a:tailEnd type="triangle" w="med" len="med"/>
            </a:ln>
          </p:spPr>
          <p:txBody>
            <a:bodyPr anchor="ctr">
              <a:spAutoFit/>
            </a:bodyPr>
            <a:lstStyle/>
            <a:p>
              <a:endParaRPr lang="en-US"/>
            </a:p>
          </p:txBody>
        </p:sp>
        <p:sp>
          <p:nvSpPr>
            <p:cNvPr id="59414" name="Line 10"/>
            <p:cNvSpPr>
              <a:spLocks noChangeShapeType="1"/>
            </p:cNvSpPr>
            <p:nvPr/>
          </p:nvSpPr>
          <p:spPr bwMode="auto">
            <a:xfrm flipH="1">
              <a:off x="924" y="864"/>
              <a:ext cx="1908" cy="62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1"/>
          <p:cNvGrpSpPr>
            <a:grpSpLocks/>
          </p:cNvGrpSpPr>
          <p:nvPr/>
        </p:nvGrpSpPr>
        <p:grpSpPr bwMode="auto">
          <a:xfrm>
            <a:off x="3357563" y="4000500"/>
            <a:ext cx="4529137" cy="838200"/>
            <a:chOff x="1440" y="1152"/>
            <a:chExt cx="2853" cy="528"/>
          </a:xfrm>
        </p:grpSpPr>
        <p:sp>
          <p:nvSpPr>
            <p:cNvPr id="59410" name="Text Box 12"/>
            <p:cNvSpPr txBox="1">
              <a:spLocks noChangeArrowheads="1"/>
            </p:cNvSpPr>
            <p:nvPr/>
          </p:nvSpPr>
          <p:spPr bwMode="auto">
            <a:xfrm>
              <a:off x="2352" y="1152"/>
              <a:ext cx="1941"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Redefine class </a:t>
              </a:r>
              <a:r>
                <a:rPr lang="en-US" altLang="zh-CN">
                  <a:latin typeface="Lucida Console" pitchFamily="49" charset="0"/>
                </a:rPr>
                <a:t>Circle4</a:t>
              </a:r>
              <a:r>
                <a:rPr lang="en-US" altLang="zh-CN">
                  <a:latin typeface="Times New Roman" pitchFamily="18" charset="0"/>
                </a:rPr>
                <a:t>’s method </a:t>
              </a:r>
              <a:r>
                <a:rPr lang="en-US" altLang="zh-CN">
                  <a:latin typeface="Lucida Console" pitchFamily="49" charset="0"/>
                </a:rPr>
                <a:t>toString</a:t>
              </a:r>
              <a:r>
                <a:rPr lang="en-US" altLang="zh-CN">
                  <a:latin typeface="Times New Roman" pitchFamily="18" charset="0"/>
                </a:rPr>
                <a:t>.</a:t>
              </a:r>
            </a:p>
          </p:txBody>
        </p:sp>
        <p:sp>
          <p:nvSpPr>
            <p:cNvPr id="59411" name="Line 13"/>
            <p:cNvSpPr>
              <a:spLocks noChangeShapeType="1"/>
            </p:cNvSpPr>
            <p:nvPr/>
          </p:nvSpPr>
          <p:spPr bwMode="auto">
            <a:xfrm flipH="1">
              <a:off x="1440" y="1248"/>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grpSp>
      <p:grpSp>
        <p:nvGrpSpPr>
          <p:cNvPr id="5" name="Group 14"/>
          <p:cNvGrpSpPr>
            <a:grpSpLocks/>
          </p:cNvGrpSpPr>
          <p:nvPr/>
        </p:nvGrpSpPr>
        <p:grpSpPr bwMode="auto">
          <a:xfrm>
            <a:off x="2214563" y="5286375"/>
            <a:ext cx="5857875" cy="1138238"/>
            <a:chOff x="675" y="1017"/>
            <a:chExt cx="3690" cy="717"/>
          </a:xfrm>
        </p:grpSpPr>
        <p:sp>
          <p:nvSpPr>
            <p:cNvPr id="59408" name="Text Box 15"/>
            <p:cNvSpPr txBox="1">
              <a:spLocks noChangeArrowheads="1"/>
            </p:cNvSpPr>
            <p:nvPr/>
          </p:nvSpPr>
          <p:spPr bwMode="auto">
            <a:xfrm>
              <a:off x="2352" y="1152"/>
              <a:ext cx="2013"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superclass </a:t>
              </a:r>
              <a:r>
                <a:rPr lang="en-US" altLang="zh-CN">
                  <a:latin typeface="Lucida Console" pitchFamily="49" charset="0"/>
                </a:rPr>
                <a:t>Circle4</a:t>
              </a:r>
              <a:r>
                <a:rPr lang="en-US" altLang="zh-CN">
                  <a:latin typeface="Times New Roman" pitchFamily="18" charset="0"/>
                </a:rPr>
                <a:t>’s </a:t>
              </a:r>
              <a:r>
                <a:rPr lang="en-US" altLang="zh-CN">
                  <a:latin typeface="Lucida Console" pitchFamily="49" charset="0"/>
                </a:rPr>
                <a:t>toString</a:t>
              </a:r>
              <a:r>
                <a:rPr lang="en-US" altLang="zh-CN">
                  <a:latin typeface="Times New Roman" pitchFamily="18" charset="0"/>
                </a:rPr>
                <a:t> method using keyword super.</a:t>
              </a:r>
            </a:p>
          </p:txBody>
        </p:sp>
        <p:sp>
          <p:nvSpPr>
            <p:cNvPr id="59409" name="Line 16"/>
            <p:cNvSpPr>
              <a:spLocks noChangeShapeType="1"/>
            </p:cNvSpPr>
            <p:nvPr/>
          </p:nvSpPr>
          <p:spPr bwMode="auto">
            <a:xfrm flipH="1" flipV="1">
              <a:off x="675" y="1017"/>
              <a:ext cx="1677" cy="231"/>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CylinderTest.java</a:t>
            </a:r>
            <a:endParaRPr lang="zh-CN" altLang="en-US" sz="3200" smtClean="0"/>
          </a:p>
        </p:txBody>
      </p:sp>
      <p:sp>
        <p:nvSpPr>
          <p:cNvPr id="30" name="日期占位符 29"/>
          <p:cNvSpPr>
            <a:spLocks noGrp="1"/>
          </p:cNvSpPr>
          <p:nvPr>
            <p:ph type="dt" sz="half" idx="10"/>
          </p:nvPr>
        </p:nvSpPr>
        <p:spPr/>
        <p:txBody>
          <a:bodyPr/>
          <a:lstStyle/>
          <a:p>
            <a:fld id="{A51821AC-C587-4E7A-B917-B777C41197FE}" type="datetime3">
              <a:rPr lang="en-US" altLang="zh-CN"/>
              <a:pPr/>
              <a:t>25 February 2015</a:t>
            </a:fld>
            <a:endParaRPr lang="en-US" altLang="zh-CN"/>
          </a:p>
        </p:txBody>
      </p:sp>
      <p:sp>
        <p:nvSpPr>
          <p:cNvPr id="32" name="页脚占位符 31"/>
          <p:cNvSpPr>
            <a:spLocks noGrp="1"/>
          </p:cNvSpPr>
          <p:nvPr>
            <p:ph type="ftr" sz="quarter" idx="11"/>
          </p:nvPr>
        </p:nvSpPr>
        <p:spPr/>
        <p:txBody>
          <a:bodyPr/>
          <a:lstStyle/>
          <a:p>
            <a:pPr>
              <a:defRPr/>
            </a:pPr>
            <a:r>
              <a:rPr lang="en-US" altLang="zh-CN" smtClean="0"/>
              <a:t>Java Programming Language</a:t>
            </a:r>
            <a:endParaRPr lang="en-US" altLang="zh-CN"/>
          </a:p>
        </p:txBody>
      </p:sp>
      <p:sp>
        <p:nvSpPr>
          <p:cNvPr id="31" name="灯片编号占位符 30"/>
          <p:cNvSpPr>
            <a:spLocks noGrp="1"/>
          </p:cNvSpPr>
          <p:nvPr>
            <p:ph type="sldNum" sz="quarter" idx="12"/>
          </p:nvPr>
        </p:nvSpPr>
        <p:spPr/>
        <p:txBody>
          <a:bodyPr/>
          <a:lstStyle/>
          <a:p>
            <a:fld id="{C3997E9B-B8FA-4A90-BB94-8E6411DE405F}" type="slidenum">
              <a:rPr lang="en-US" altLang="zh-CN"/>
              <a:pPr/>
              <a:t>57</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CylinderTest.java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Testing class Cylinder.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java.text.DecimalFormat;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import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javax.swing.JOptionPane;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CylinderTest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create Cylinder object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 cylinder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23</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initial x-y coordinates, radius and height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"X coordinate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cylinder.getX()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"\nY coordinate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cylinder.getY()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"\nRadius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cylinder.getRadius()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"\nHeight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cylinder.getHeight();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cylinder.setX(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35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x-coordinate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cylinder.setY(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y-coordinate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cylinder.setRadius(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4.25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radius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cylinder.setHeight(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10.75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new height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String representation of new cylinder value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"\n\nThe new location, radius and height of cylinder are\n"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cylinder.toString();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857500" y="1571625"/>
            <a:ext cx="4310063" cy="2428875"/>
            <a:chOff x="2565" y="1344"/>
            <a:chExt cx="2715" cy="1530"/>
          </a:xfrm>
        </p:grpSpPr>
        <p:sp>
          <p:nvSpPr>
            <p:cNvPr id="60448" name="Text Box 5"/>
            <p:cNvSpPr txBox="1">
              <a:spLocks noChangeArrowheads="1"/>
            </p:cNvSpPr>
            <p:nvPr/>
          </p:nvSpPr>
          <p:spPr bwMode="auto">
            <a:xfrm>
              <a:off x="3600" y="1344"/>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indirectly inherited </a:t>
              </a:r>
              <a:r>
                <a:rPr lang="en-US" altLang="zh-CN">
                  <a:latin typeface="Lucida Console" pitchFamily="49" charset="0"/>
                </a:rPr>
                <a:t>Point3</a:t>
              </a:r>
              <a:r>
                <a:rPr lang="en-US" altLang="zh-CN">
                  <a:latin typeface="Times New Roman" pitchFamily="18" charset="0"/>
                </a:rPr>
                <a:t> get methods.</a:t>
              </a:r>
            </a:p>
          </p:txBody>
        </p:sp>
        <p:sp>
          <p:nvSpPr>
            <p:cNvPr id="60449" name="Line 6"/>
            <p:cNvSpPr>
              <a:spLocks noChangeShapeType="1"/>
            </p:cNvSpPr>
            <p:nvPr/>
          </p:nvSpPr>
          <p:spPr bwMode="auto">
            <a:xfrm flipH="1">
              <a:off x="2565" y="1440"/>
              <a:ext cx="1035" cy="1434"/>
            </a:xfrm>
            <a:prstGeom prst="line">
              <a:avLst/>
            </a:prstGeom>
            <a:noFill/>
            <a:ln w="9525">
              <a:solidFill>
                <a:schemeClr val="tx1"/>
              </a:solidFill>
              <a:round/>
              <a:headEnd/>
              <a:tailEnd type="triangle" w="med" len="med"/>
            </a:ln>
          </p:spPr>
          <p:txBody>
            <a:bodyPr anchor="ctr">
              <a:spAutoFit/>
            </a:bodyPr>
            <a:lstStyle/>
            <a:p>
              <a:endParaRPr lang="en-US"/>
            </a:p>
          </p:txBody>
        </p:sp>
        <p:sp>
          <p:nvSpPr>
            <p:cNvPr id="60450" name="Line 7"/>
            <p:cNvSpPr>
              <a:spLocks noChangeShapeType="1"/>
            </p:cNvSpPr>
            <p:nvPr/>
          </p:nvSpPr>
          <p:spPr bwMode="auto">
            <a:xfrm flipH="1">
              <a:off x="3105" y="1440"/>
              <a:ext cx="495" cy="134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8"/>
          <p:cNvGrpSpPr>
            <a:grpSpLocks/>
          </p:cNvGrpSpPr>
          <p:nvPr/>
        </p:nvGrpSpPr>
        <p:grpSpPr bwMode="auto">
          <a:xfrm>
            <a:off x="3714750" y="4429125"/>
            <a:ext cx="4651375" cy="646113"/>
            <a:chOff x="2734" y="2688"/>
            <a:chExt cx="2930" cy="407"/>
          </a:xfrm>
        </p:grpSpPr>
        <p:sp>
          <p:nvSpPr>
            <p:cNvPr id="60446" name="Text Box 9"/>
            <p:cNvSpPr txBox="1">
              <a:spLocks noChangeArrowheads="1"/>
            </p:cNvSpPr>
            <p:nvPr/>
          </p:nvSpPr>
          <p:spPr bwMode="auto">
            <a:xfrm>
              <a:off x="3984" y="2688"/>
              <a:ext cx="1680"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directly inherited </a:t>
              </a:r>
              <a:r>
                <a:rPr lang="en-US" altLang="zh-CN">
                  <a:latin typeface="Lucida Console" pitchFamily="49" charset="0"/>
                </a:rPr>
                <a:t>Circle4</a:t>
              </a:r>
              <a:r>
                <a:rPr lang="en-US" altLang="zh-CN">
                  <a:latin typeface="Times New Roman" pitchFamily="18" charset="0"/>
                </a:rPr>
                <a:t> set method.</a:t>
              </a:r>
            </a:p>
          </p:txBody>
        </p:sp>
        <p:sp>
          <p:nvSpPr>
            <p:cNvPr id="60447" name="Line 10"/>
            <p:cNvSpPr>
              <a:spLocks noChangeShapeType="1"/>
            </p:cNvSpPr>
            <p:nvPr/>
          </p:nvSpPr>
          <p:spPr bwMode="auto">
            <a:xfrm flipH="1">
              <a:off x="2734" y="2784"/>
              <a:ext cx="1250" cy="129"/>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4" name="Group 11"/>
          <p:cNvGrpSpPr>
            <a:grpSpLocks/>
          </p:cNvGrpSpPr>
          <p:nvPr/>
        </p:nvGrpSpPr>
        <p:grpSpPr bwMode="auto">
          <a:xfrm>
            <a:off x="4214813" y="2928938"/>
            <a:ext cx="2433637" cy="1143000"/>
            <a:chOff x="4062" y="1428"/>
            <a:chExt cx="1432" cy="720"/>
          </a:xfrm>
        </p:grpSpPr>
        <p:sp>
          <p:nvSpPr>
            <p:cNvPr id="60444" name="Text Box 12"/>
            <p:cNvSpPr txBox="1">
              <a:spLocks noChangeArrowheads="1"/>
            </p:cNvSpPr>
            <p:nvPr/>
          </p:nvSpPr>
          <p:spPr bwMode="auto">
            <a:xfrm>
              <a:off x="4233" y="1428"/>
              <a:ext cx="1261" cy="407"/>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a:t>
              </a:r>
              <a:r>
                <a:rPr lang="en-US" altLang="zh-CN">
                  <a:latin typeface="Lucida Console" pitchFamily="49" charset="0"/>
                </a:rPr>
                <a:t>Cylinder</a:t>
              </a:r>
              <a:r>
                <a:rPr lang="en-US" altLang="zh-CN">
                  <a:latin typeface="Times New Roman" pitchFamily="18" charset="0"/>
                </a:rPr>
                <a:t> get method.</a:t>
              </a:r>
            </a:p>
          </p:txBody>
        </p:sp>
        <p:sp>
          <p:nvSpPr>
            <p:cNvPr id="60445" name="Line 13"/>
            <p:cNvSpPr>
              <a:spLocks noChangeShapeType="1"/>
            </p:cNvSpPr>
            <p:nvPr/>
          </p:nvSpPr>
          <p:spPr bwMode="auto">
            <a:xfrm flipH="1">
              <a:off x="4062" y="1826"/>
              <a:ext cx="258" cy="322"/>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5" name="Group 14"/>
          <p:cNvGrpSpPr>
            <a:grpSpLocks/>
          </p:cNvGrpSpPr>
          <p:nvPr/>
        </p:nvGrpSpPr>
        <p:grpSpPr bwMode="auto">
          <a:xfrm>
            <a:off x="3857625" y="3786188"/>
            <a:ext cx="4495800" cy="857250"/>
            <a:chOff x="1584" y="216"/>
            <a:chExt cx="2832" cy="540"/>
          </a:xfrm>
        </p:grpSpPr>
        <p:sp>
          <p:nvSpPr>
            <p:cNvPr id="60441" name="Text Box 15"/>
            <p:cNvSpPr txBox="1">
              <a:spLocks noChangeArrowheads="1"/>
            </p:cNvSpPr>
            <p:nvPr/>
          </p:nvSpPr>
          <p:spPr bwMode="auto">
            <a:xfrm>
              <a:off x="2736" y="216"/>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indirectly inherited </a:t>
              </a:r>
              <a:r>
                <a:rPr lang="en-US" altLang="zh-CN">
                  <a:latin typeface="Lucida Console" pitchFamily="49" charset="0"/>
                </a:rPr>
                <a:t>Point3</a:t>
              </a:r>
              <a:r>
                <a:rPr lang="en-US" altLang="zh-CN">
                  <a:latin typeface="Times New Roman" pitchFamily="18" charset="0"/>
                </a:rPr>
                <a:t> set methods.</a:t>
              </a:r>
            </a:p>
          </p:txBody>
        </p:sp>
        <p:sp>
          <p:nvSpPr>
            <p:cNvPr id="60442" name="Line 16"/>
            <p:cNvSpPr>
              <a:spLocks noChangeShapeType="1"/>
            </p:cNvSpPr>
            <p:nvPr/>
          </p:nvSpPr>
          <p:spPr bwMode="auto">
            <a:xfrm flipH="1">
              <a:off x="1584" y="312"/>
              <a:ext cx="1152" cy="309"/>
            </a:xfrm>
            <a:prstGeom prst="line">
              <a:avLst/>
            </a:prstGeom>
            <a:noFill/>
            <a:ln w="9525">
              <a:solidFill>
                <a:schemeClr val="tx1"/>
              </a:solidFill>
              <a:round/>
              <a:headEnd/>
              <a:tailEnd type="triangle" w="med" len="med"/>
            </a:ln>
          </p:spPr>
          <p:txBody>
            <a:bodyPr anchor="ctr">
              <a:spAutoFit/>
            </a:bodyPr>
            <a:lstStyle/>
            <a:p>
              <a:endParaRPr lang="en-US"/>
            </a:p>
          </p:txBody>
        </p:sp>
        <p:sp>
          <p:nvSpPr>
            <p:cNvPr id="60443" name="Line 17"/>
            <p:cNvSpPr>
              <a:spLocks noChangeShapeType="1"/>
            </p:cNvSpPr>
            <p:nvPr/>
          </p:nvSpPr>
          <p:spPr bwMode="auto">
            <a:xfrm flipH="1">
              <a:off x="1584" y="312"/>
              <a:ext cx="1152" cy="44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6" name="Group 21"/>
          <p:cNvGrpSpPr>
            <a:grpSpLocks/>
          </p:cNvGrpSpPr>
          <p:nvPr/>
        </p:nvGrpSpPr>
        <p:grpSpPr bwMode="auto">
          <a:xfrm>
            <a:off x="3714750" y="5000625"/>
            <a:ext cx="4641850" cy="671513"/>
            <a:chOff x="1492" y="621"/>
            <a:chExt cx="2924" cy="423"/>
          </a:xfrm>
        </p:grpSpPr>
        <p:sp>
          <p:nvSpPr>
            <p:cNvPr id="60439" name="Text Box 22"/>
            <p:cNvSpPr txBox="1">
              <a:spLocks noChangeArrowheads="1"/>
            </p:cNvSpPr>
            <p:nvPr/>
          </p:nvSpPr>
          <p:spPr bwMode="auto">
            <a:xfrm>
              <a:off x="2736" y="672"/>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a:t>
              </a:r>
              <a:r>
                <a:rPr lang="en-US" altLang="zh-CN">
                  <a:latin typeface="Lucida Console" pitchFamily="49" charset="0"/>
                </a:rPr>
                <a:t>Cylinder</a:t>
              </a:r>
              <a:r>
                <a:rPr lang="en-US" altLang="zh-CN">
                  <a:latin typeface="Times New Roman" pitchFamily="18" charset="0"/>
                </a:rPr>
                <a:t> set method.</a:t>
              </a:r>
            </a:p>
          </p:txBody>
        </p:sp>
        <p:sp>
          <p:nvSpPr>
            <p:cNvPr id="60440" name="Line 23"/>
            <p:cNvSpPr>
              <a:spLocks noChangeShapeType="1"/>
            </p:cNvSpPr>
            <p:nvPr/>
          </p:nvSpPr>
          <p:spPr bwMode="auto">
            <a:xfrm flipH="1" flipV="1">
              <a:off x="1492" y="621"/>
              <a:ext cx="1244" cy="195"/>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8" name="Group 24"/>
          <p:cNvGrpSpPr>
            <a:grpSpLocks/>
          </p:cNvGrpSpPr>
          <p:nvPr/>
        </p:nvGrpSpPr>
        <p:grpSpPr bwMode="auto">
          <a:xfrm>
            <a:off x="2428875" y="5795963"/>
            <a:ext cx="5213350" cy="590550"/>
            <a:chOff x="1132" y="672"/>
            <a:chExt cx="3284" cy="372"/>
          </a:xfrm>
        </p:grpSpPr>
        <p:sp>
          <p:nvSpPr>
            <p:cNvPr id="60437" name="Text Box 25"/>
            <p:cNvSpPr txBox="1">
              <a:spLocks noChangeArrowheads="1"/>
            </p:cNvSpPr>
            <p:nvPr/>
          </p:nvSpPr>
          <p:spPr bwMode="auto">
            <a:xfrm>
              <a:off x="2736" y="672"/>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overridden </a:t>
              </a:r>
              <a:r>
                <a:rPr lang="en-US" altLang="zh-CN">
                  <a:latin typeface="Lucida Console" pitchFamily="49" charset="0"/>
                </a:rPr>
                <a:t>toString</a:t>
              </a:r>
              <a:r>
                <a:rPr lang="en-US" altLang="zh-CN">
                  <a:latin typeface="Times New Roman" pitchFamily="18" charset="0"/>
                </a:rPr>
                <a:t> method.</a:t>
              </a:r>
            </a:p>
          </p:txBody>
        </p:sp>
        <p:sp>
          <p:nvSpPr>
            <p:cNvPr id="60438" name="Line 26"/>
            <p:cNvSpPr>
              <a:spLocks noChangeShapeType="1"/>
            </p:cNvSpPr>
            <p:nvPr/>
          </p:nvSpPr>
          <p:spPr bwMode="auto">
            <a:xfrm flipH="1" flipV="1">
              <a:off x="1132" y="711"/>
              <a:ext cx="1604" cy="105"/>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9" name="Group 8"/>
          <p:cNvGrpSpPr>
            <a:grpSpLocks/>
          </p:cNvGrpSpPr>
          <p:nvPr/>
        </p:nvGrpSpPr>
        <p:grpSpPr bwMode="auto">
          <a:xfrm>
            <a:off x="2214563" y="2214563"/>
            <a:ext cx="4937125" cy="2071687"/>
            <a:chOff x="2554" y="2688"/>
            <a:chExt cx="3110" cy="1305"/>
          </a:xfrm>
        </p:grpSpPr>
        <p:sp>
          <p:nvSpPr>
            <p:cNvPr id="60435" name="Text Box 9"/>
            <p:cNvSpPr txBox="1">
              <a:spLocks noChangeArrowheads="1"/>
            </p:cNvSpPr>
            <p:nvPr/>
          </p:nvSpPr>
          <p:spPr bwMode="auto">
            <a:xfrm>
              <a:off x="3984" y="2688"/>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directly inherited </a:t>
              </a:r>
              <a:r>
                <a:rPr lang="en-US" altLang="zh-CN">
                  <a:latin typeface="Lucida Console" pitchFamily="49" charset="0"/>
                </a:rPr>
                <a:t>Circle4</a:t>
              </a:r>
              <a:r>
                <a:rPr lang="en-US" altLang="zh-CN">
                  <a:latin typeface="Times New Roman" pitchFamily="18" charset="0"/>
                </a:rPr>
                <a:t> get method.</a:t>
              </a:r>
            </a:p>
          </p:txBody>
        </p:sp>
        <p:sp>
          <p:nvSpPr>
            <p:cNvPr id="60436" name="Line 10"/>
            <p:cNvSpPr>
              <a:spLocks noChangeShapeType="1"/>
            </p:cNvSpPr>
            <p:nvPr/>
          </p:nvSpPr>
          <p:spPr bwMode="auto">
            <a:xfrm flipH="1">
              <a:off x="2554" y="2784"/>
              <a:ext cx="1430" cy="1209"/>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lang="en-US" altLang="zh-CN" sz="3200" smtClean="0"/>
              <a:t>Sample code – CylinderTest.java</a:t>
            </a:r>
            <a:endParaRPr lang="zh-CN" altLang="en-US" sz="3200" smtClean="0"/>
          </a:p>
        </p:txBody>
      </p:sp>
      <p:sp>
        <p:nvSpPr>
          <p:cNvPr id="11" name="日期占位符 10"/>
          <p:cNvSpPr>
            <a:spLocks noGrp="1"/>
          </p:cNvSpPr>
          <p:nvPr>
            <p:ph type="dt" sz="half" idx="10"/>
          </p:nvPr>
        </p:nvSpPr>
        <p:spPr/>
        <p:txBody>
          <a:bodyPr/>
          <a:lstStyle/>
          <a:p>
            <a:fld id="{060CB797-446E-48ED-BED6-4E43C983E782}" type="datetime3">
              <a:rPr lang="en-US" altLang="zh-CN"/>
              <a:pPr/>
              <a:t>25 February 2015</a:t>
            </a:fld>
            <a:endParaRPr lang="en-US" altLang="zh-CN"/>
          </a:p>
        </p:txBody>
      </p:sp>
      <p:sp>
        <p:nvSpPr>
          <p:cNvPr id="13" name="页脚占位符 12"/>
          <p:cNvSpPr>
            <a:spLocks noGrp="1"/>
          </p:cNvSpPr>
          <p:nvPr>
            <p:ph type="ftr" sz="quarter" idx="11"/>
          </p:nvPr>
        </p:nvSpPr>
        <p:spPr/>
        <p:txBody>
          <a:bodyPr/>
          <a:lstStyle/>
          <a:p>
            <a:pPr>
              <a:defRPr/>
            </a:pPr>
            <a:r>
              <a:rPr lang="en-US" altLang="zh-CN" smtClean="0"/>
              <a:t>Java Programming Language</a:t>
            </a:r>
            <a:endParaRPr lang="en-US" altLang="zh-CN"/>
          </a:p>
        </p:txBody>
      </p:sp>
      <p:sp>
        <p:nvSpPr>
          <p:cNvPr id="12" name="灯片编号占位符 11"/>
          <p:cNvSpPr>
            <a:spLocks noGrp="1"/>
          </p:cNvSpPr>
          <p:nvPr>
            <p:ph type="sldNum" sz="quarter" idx="12"/>
          </p:nvPr>
        </p:nvSpPr>
        <p:spPr/>
        <p:txBody>
          <a:bodyPr/>
          <a:lstStyle/>
          <a:p>
            <a:fld id="{9F8236BD-950A-41EA-8594-A1845A8E62C6}" type="slidenum">
              <a:rPr lang="en-US" altLang="zh-CN"/>
              <a:pPr/>
              <a:t>58</a:t>
            </a:fld>
            <a:endParaRPr lang="en-US" altLang="zh-CN"/>
          </a:p>
        </p:txBody>
      </p:sp>
      <p:graphicFrame>
        <p:nvGraphicFramePr>
          <p:cNvPr id="7" name="Group 29"/>
          <p:cNvGraphicFramePr>
            <a:graphicFrameLocks noGrp="1"/>
          </p:cNvGraphicFramePr>
          <p:nvPr/>
        </p:nvGraphicFramePr>
        <p:xfrm>
          <a:off x="457200" y="1484313"/>
          <a:ext cx="8229600" cy="4945063"/>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format floating-point values with 2 digits of precision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twoDigits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DecimalFormat(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"\n\nDiameter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cylinder.getDiameter()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"\nCircumference is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twoDigits.format( cylinder.getCircumference()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"\nArea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twoDigits.format( cylinder.getArea()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get Cylinder's volume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"\nVolume is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twoDigits.format( cylinder.getVolume()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JOptionPane.showMessageDialog(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output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output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System.exit(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CylinderTest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4143375" y="2509838"/>
            <a:ext cx="4284663" cy="990600"/>
            <a:chOff x="1717" y="672"/>
            <a:chExt cx="2699" cy="624"/>
          </a:xfrm>
        </p:grpSpPr>
        <p:sp>
          <p:nvSpPr>
            <p:cNvPr id="61454" name="Text Box 5"/>
            <p:cNvSpPr txBox="1">
              <a:spLocks noChangeArrowheads="1"/>
            </p:cNvSpPr>
            <p:nvPr/>
          </p:nvSpPr>
          <p:spPr bwMode="auto">
            <a:xfrm>
              <a:off x="2736" y="672"/>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Invoke overridden </a:t>
              </a:r>
              <a:r>
                <a:rPr lang="en-US" altLang="zh-CN">
                  <a:latin typeface="Lucida Console" pitchFamily="49" charset="0"/>
                </a:rPr>
                <a:t>getArea</a:t>
              </a:r>
              <a:r>
                <a:rPr lang="en-US" altLang="zh-CN">
                  <a:latin typeface="Times New Roman" pitchFamily="18" charset="0"/>
                </a:rPr>
                <a:t> method.</a:t>
              </a:r>
            </a:p>
          </p:txBody>
        </p:sp>
        <p:sp>
          <p:nvSpPr>
            <p:cNvPr id="61455" name="Line 6"/>
            <p:cNvSpPr>
              <a:spLocks noChangeShapeType="1"/>
            </p:cNvSpPr>
            <p:nvPr/>
          </p:nvSpPr>
          <p:spPr bwMode="auto">
            <a:xfrm flipH="1">
              <a:off x="1717" y="816"/>
              <a:ext cx="1019" cy="480"/>
            </a:xfrm>
            <a:prstGeom prst="line">
              <a:avLst/>
            </a:prstGeom>
            <a:noFill/>
            <a:ln w="9525">
              <a:solidFill>
                <a:schemeClr val="tx1"/>
              </a:solidFill>
              <a:round/>
              <a:headEnd/>
              <a:tailEnd type="triangle" w="med" len="med"/>
            </a:ln>
          </p:spPr>
          <p:txBody>
            <a:bodyPr anchor="ctr">
              <a:spAutoFit/>
            </a:bodyPr>
            <a:lstStyle/>
            <a:p>
              <a:endParaRPr lang="en-US"/>
            </a:p>
          </p:txBody>
        </p:sp>
      </p:grpSp>
      <p:pic>
        <p:nvPicPr>
          <p:cNvPr id="61450" name="Picture 7"/>
          <p:cNvPicPr>
            <a:picLocks noChangeAspect="1" noChangeArrowheads="1"/>
          </p:cNvPicPr>
          <p:nvPr/>
        </p:nvPicPr>
        <p:blipFill>
          <a:blip r:embed="rId2"/>
          <a:srcRect/>
          <a:stretch>
            <a:fillRect/>
          </a:stretch>
        </p:blipFill>
        <p:spPr bwMode="auto">
          <a:xfrm>
            <a:off x="4929188" y="3500438"/>
            <a:ext cx="3482975" cy="2849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2775" y="692150"/>
            <a:ext cx="7102475" cy="647700"/>
          </a:xfrm>
        </p:spPr>
        <p:txBody>
          <a:bodyPr/>
          <a:lstStyle/>
          <a:p>
            <a:r>
              <a:rPr lang="en-US" altLang="zh-CN" sz="2800" dirty="0" smtClean="0">
                <a:solidFill>
                  <a:schemeClr val="tx1"/>
                </a:solidFill>
                <a:cs typeface="Times New Roman" pitchFamily="18" charset="0"/>
              </a:rPr>
              <a:t>Constructors and </a:t>
            </a:r>
            <a:r>
              <a:rPr lang="en-US" altLang="zh-CN" sz="2800" dirty="0" err="1" smtClean="0">
                <a:solidFill>
                  <a:schemeClr val="tx1"/>
                </a:solidFill>
                <a:cs typeface="Times New Roman" pitchFamily="18" charset="0"/>
              </a:rPr>
              <a:t>Finalizers</a:t>
            </a:r>
            <a:r>
              <a:rPr lang="en-US" altLang="zh-CN" sz="2800" dirty="0" smtClean="0">
                <a:solidFill>
                  <a:schemeClr val="tx1"/>
                </a:solidFill>
                <a:cs typeface="Times New Roman" pitchFamily="18" charset="0"/>
              </a:rPr>
              <a:t> in Subclasses</a:t>
            </a:r>
          </a:p>
        </p:txBody>
      </p:sp>
      <p:sp>
        <p:nvSpPr>
          <p:cNvPr id="64515" name="Rectangle 3"/>
          <p:cNvSpPr>
            <a:spLocks noGrp="1" noChangeArrowheads="1"/>
          </p:cNvSpPr>
          <p:nvPr>
            <p:ph idx="1"/>
          </p:nvPr>
        </p:nvSpPr>
        <p:spPr/>
        <p:txBody>
          <a:bodyPr>
            <a:normAutofit/>
          </a:bodyPr>
          <a:lstStyle/>
          <a:p>
            <a:pPr>
              <a:defRPr/>
            </a:pPr>
            <a:r>
              <a:rPr lang="en-US" altLang="zh-CN" dirty="0" smtClean="0"/>
              <a:t>Instantiating subclass object</a:t>
            </a:r>
          </a:p>
          <a:p>
            <a:pPr lvl="1">
              <a:defRPr/>
            </a:pPr>
            <a:r>
              <a:rPr lang="en-US" altLang="zh-CN" dirty="0" smtClean="0"/>
              <a:t>Chain of constructor calls</a:t>
            </a:r>
          </a:p>
          <a:p>
            <a:pPr lvl="2">
              <a:defRPr/>
            </a:pPr>
            <a:r>
              <a:rPr lang="en-US" altLang="zh-CN" dirty="0" smtClean="0"/>
              <a:t>subclass constructor invokes </a:t>
            </a:r>
            <a:r>
              <a:rPr lang="en-US" altLang="zh-CN" dirty="0" err="1" smtClean="0"/>
              <a:t>superclass</a:t>
            </a:r>
            <a:r>
              <a:rPr lang="en-US" altLang="zh-CN" dirty="0" smtClean="0"/>
              <a:t> constructor</a:t>
            </a:r>
          </a:p>
          <a:p>
            <a:pPr lvl="3">
              <a:defRPr/>
            </a:pPr>
            <a:r>
              <a:rPr lang="en-US" altLang="zh-CN" dirty="0" smtClean="0"/>
              <a:t>Implicitly or explicitly</a:t>
            </a:r>
          </a:p>
          <a:p>
            <a:pPr lvl="2">
              <a:defRPr/>
            </a:pPr>
            <a:r>
              <a:rPr lang="en-US" altLang="zh-CN" dirty="0" smtClean="0"/>
              <a:t>Base of inheritance hierarchy</a:t>
            </a:r>
          </a:p>
          <a:p>
            <a:pPr lvl="3">
              <a:defRPr/>
            </a:pPr>
            <a:r>
              <a:rPr lang="en-US" altLang="zh-CN" dirty="0" smtClean="0"/>
              <a:t>Last constructor called in chain is </a:t>
            </a:r>
            <a:r>
              <a:rPr lang="en-US" altLang="zh-CN" dirty="0" smtClean="0">
                <a:latin typeface="Lucida Console" pitchFamily="49" charset="0"/>
              </a:rPr>
              <a:t>Object</a:t>
            </a:r>
            <a:r>
              <a:rPr lang="en-US" altLang="zh-CN" dirty="0" smtClean="0"/>
              <a:t>’s constructor</a:t>
            </a:r>
          </a:p>
          <a:p>
            <a:pPr lvl="3">
              <a:defRPr/>
            </a:pPr>
            <a:r>
              <a:rPr lang="en-US" altLang="zh-CN" dirty="0" smtClean="0"/>
              <a:t>Original subclass constructor’s body finishes executing last</a:t>
            </a:r>
          </a:p>
          <a:p>
            <a:pPr lvl="3">
              <a:defRPr/>
            </a:pPr>
            <a:r>
              <a:rPr lang="en-US" altLang="zh-CN" dirty="0" smtClean="0"/>
              <a:t>Example: </a:t>
            </a:r>
            <a:r>
              <a:rPr lang="en-US" altLang="zh-CN" dirty="0" smtClean="0">
                <a:latin typeface="Lucida Console" pitchFamily="49" charset="0"/>
              </a:rPr>
              <a:t>Point3</a:t>
            </a:r>
            <a:r>
              <a:rPr lang="en-US" altLang="zh-CN" dirty="0" smtClean="0"/>
              <a:t>/</a:t>
            </a:r>
            <a:r>
              <a:rPr lang="en-US" altLang="zh-CN" dirty="0" smtClean="0">
                <a:latin typeface="Lucida Console" pitchFamily="49" charset="0"/>
              </a:rPr>
              <a:t>Circle4</a:t>
            </a:r>
            <a:r>
              <a:rPr lang="en-US" altLang="zh-CN" dirty="0" smtClean="0"/>
              <a:t>/</a:t>
            </a:r>
            <a:r>
              <a:rPr lang="en-US" altLang="zh-CN" dirty="0" smtClean="0">
                <a:latin typeface="Lucida Console" pitchFamily="49" charset="0"/>
              </a:rPr>
              <a:t>Cylinder</a:t>
            </a:r>
            <a:r>
              <a:rPr lang="en-US" altLang="zh-CN" dirty="0" smtClean="0"/>
              <a:t> hierarchy</a:t>
            </a:r>
          </a:p>
          <a:p>
            <a:pPr lvl="4">
              <a:defRPr/>
            </a:pPr>
            <a:r>
              <a:rPr lang="en-US" altLang="zh-CN" dirty="0" smtClean="0">
                <a:latin typeface="Lucida Console" pitchFamily="49" charset="0"/>
              </a:rPr>
              <a:t>Point3</a:t>
            </a:r>
            <a:r>
              <a:rPr lang="en-US" altLang="zh-CN" dirty="0" smtClean="0"/>
              <a:t> constructor called second last (last is </a:t>
            </a:r>
            <a:r>
              <a:rPr lang="en-US" altLang="zh-CN" dirty="0" smtClean="0">
                <a:latin typeface="Lucida Console" pitchFamily="49" charset="0"/>
              </a:rPr>
              <a:t>Object </a:t>
            </a:r>
            <a:r>
              <a:rPr lang="en-US" altLang="zh-CN" dirty="0" smtClean="0"/>
              <a:t>constructor)</a:t>
            </a:r>
          </a:p>
          <a:p>
            <a:pPr lvl="4">
              <a:defRPr/>
            </a:pPr>
            <a:r>
              <a:rPr lang="en-US" altLang="zh-CN" dirty="0" smtClean="0">
                <a:latin typeface="Lucida Console" pitchFamily="49" charset="0"/>
              </a:rPr>
              <a:t>Point3</a:t>
            </a:r>
            <a:r>
              <a:rPr lang="en-US" altLang="zh-CN" dirty="0" smtClean="0"/>
              <a:t> constructor’s body finishes execution second (first is </a:t>
            </a:r>
            <a:r>
              <a:rPr lang="en-US" altLang="zh-CN" dirty="0" smtClean="0">
                <a:latin typeface="Lucida Console" pitchFamily="49" charset="0"/>
              </a:rPr>
              <a:t>Object</a:t>
            </a:r>
            <a:r>
              <a:rPr lang="en-US" altLang="zh-CN" dirty="0" smtClean="0"/>
              <a:t> constructor’s body)</a:t>
            </a:r>
          </a:p>
        </p:txBody>
      </p:sp>
      <p:sp>
        <p:nvSpPr>
          <p:cNvPr id="4" name="日期占位符 3"/>
          <p:cNvSpPr>
            <a:spLocks noGrp="1"/>
          </p:cNvSpPr>
          <p:nvPr>
            <p:ph type="dt" sz="half" idx="10"/>
          </p:nvPr>
        </p:nvSpPr>
        <p:spPr/>
        <p:txBody>
          <a:bodyPr/>
          <a:lstStyle/>
          <a:p>
            <a:fld id="{D22DE172-303F-454F-B6AF-90D097582369}"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93B9C87E-3FD7-4F91-A849-645689A5CE23}" type="slidenum">
              <a:rPr lang="en-US" altLang="zh-CN"/>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The features of inheritance</a:t>
            </a:r>
          </a:p>
        </p:txBody>
      </p:sp>
      <p:sp>
        <p:nvSpPr>
          <p:cNvPr id="8195" name="Rectangle 3"/>
          <p:cNvSpPr>
            <a:spLocks noGrp="1" noChangeArrowheads="1"/>
          </p:cNvSpPr>
          <p:nvPr>
            <p:ph idx="1"/>
          </p:nvPr>
        </p:nvSpPr>
        <p:spPr/>
        <p:txBody>
          <a:bodyPr/>
          <a:lstStyle/>
          <a:p>
            <a:pPr eaLnBrk="1" hangingPunct="1"/>
            <a:r>
              <a:rPr lang="en-US" altLang="zh-CN" smtClean="0"/>
              <a:t>Subclasses inherit all the methods and variables from their superclasses—that is, in any particular class, if the superclass defines behavior that your class needs, you don’t have to redefine it or copy that code from some other class.</a:t>
            </a:r>
          </a:p>
          <a:p>
            <a:pPr eaLnBrk="1" hangingPunct="1"/>
            <a:r>
              <a:rPr lang="en-US" altLang="zh-CN" smtClean="0"/>
              <a:t>In other word, the subclass becomes a combination of all the features of the classes above it in the hierarchy.</a:t>
            </a:r>
          </a:p>
        </p:txBody>
      </p:sp>
      <p:sp>
        <p:nvSpPr>
          <p:cNvPr id="5" name="日期占位符 4"/>
          <p:cNvSpPr>
            <a:spLocks noGrp="1"/>
          </p:cNvSpPr>
          <p:nvPr>
            <p:ph type="dt" sz="half" idx="10"/>
          </p:nvPr>
        </p:nvSpPr>
        <p:spPr/>
        <p:txBody>
          <a:bodyPr/>
          <a:lstStyle/>
          <a:p>
            <a:fld id="{FC119F53-C81F-4E14-9AEC-93F5DA4178B9}"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2C9BB847-1CEA-4473-B27E-C3C7FB2F3C0A}" type="slidenum">
              <a:rPr lang="en-US" altLang="zh-CN"/>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2775" y="692150"/>
            <a:ext cx="7102475" cy="647700"/>
          </a:xfrm>
        </p:spPr>
        <p:txBody>
          <a:bodyPr/>
          <a:lstStyle/>
          <a:p>
            <a:r>
              <a:rPr lang="en-US" altLang="zh-CN" sz="2400" dirty="0" smtClean="0">
                <a:solidFill>
                  <a:schemeClr val="tx1"/>
                </a:solidFill>
                <a:cs typeface="Times New Roman" pitchFamily="18" charset="0"/>
              </a:rPr>
              <a:t>Constructors and Destructors in Derived Classes</a:t>
            </a:r>
          </a:p>
        </p:txBody>
      </p:sp>
      <p:sp>
        <p:nvSpPr>
          <p:cNvPr id="63491" name="Rectangle 3"/>
          <p:cNvSpPr>
            <a:spLocks noGrp="1" noChangeArrowheads="1"/>
          </p:cNvSpPr>
          <p:nvPr>
            <p:ph idx="1"/>
          </p:nvPr>
        </p:nvSpPr>
        <p:spPr/>
        <p:txBody>
          <a:bodyPr/>
          <a:lstStyle/>
          <a:p>
            <a:r>
              <a:rPr lang="en-US" altLang="zh-CN" smtClean="0"/>
              <a:t>Garbage collecting subclass object</a:t>
            </a:r>
          </a:p>
          <a:p>
            <a:pPr lvl="1"/>
            <a:r>
              <a:rPr lang="en-US" altLang="zh-CN" smtClean="0"/>
              <a:t>Chain of </a:t>
            </a:r>
            <a:r>
              <a:rPr lang="en-US" altLang="zh-CN" smtClean="0">
                <a:latin typeface="Lucida Console" pitchFamily="49" charset="0"/>
              </a:rPr>
              <a:t>finalize</a:t>
            </a:r>
            <a:r>
              <a:rPr lang="en-US" altLang="zh-CN" smtClean="0"/>
              <a:t> method calls</a:t>
            </a:r>
          </a:p>
          <a:p>
            <a:pPr lvl="2"/>
            <a:r>
              <a:rPr lang="en-US" altLang="zh-CN" smtClean="0"/>
              <a:t>Reverse order of constructor chain</a:t>
            </a:r>
          </a:p>
          <a:p>
            <a:pPr lvl="2"/>
            <a:r>
              <a:rPr lang="en-US" altLang="zh-CN" smtClean="0"/>
              <a:t>Finalizer of subclass called first</a:t>
            </a:r>
          </a:p>
          <a:p>
            <a:pPr lvl="2"/>
            <a:r>
              <a:rPr lang="en-US" altLang="zh-CN" smtClean="0"/>
              <a:t>Finalizer of next superclass up hierarchy next</a:t>
            </a:r>
          </a:p>
          <a:p>
            <a:pPr lvl="3"/>
            <a:r>
              <a:rPr lang="en-US" altLang="zh-CN" smtClean="0"/>
              <a:t>Continue up hierarchy until final superreached</a:t>
            </a:r>
          </a:p>
          <a:p>
            <a:pPr lvl="4"/>
            <a:r>
              <a:rPr lang="en-US" altLang="zh-CN" smtClean="0"/>
              <a:t>After final superclass (</a:t>
            </a:r>
            <a:r>
              <a:rPr lang="en-US" altLang="zh-CN" smtClean="0">
                <a:latin typeface="Lucida Console" pitchFamily="49" charset="0"/>
              </a:rPr>
              <a:t>Object</a:t>
            </a:r>
            <a:r>
              <a:rPr lang="en-US" altLang="zh-CN" smtClean="0"/>
              <a:t>) finalizer, object removed from memory</a:t>
            </a:r>
          </a:p>
        </p:txBody>
      </p:sp>
      <p:sp>
        <p:nvSpPr>
          <p:cNvPr id="4" name="日期占位符 3"/>
          <p:cNvSpPr>
            <a:spLocks noGrp="1"/>
          </p:cNvSpPr>
          <p:nvPr>
            <p:ph type="dt" sz="half" idx="10"/>
          </p:nvPr>
        </p:nvSpPr>
        <p:spPr/>
        <p:txBody>
          <a:bodyPr/>
          <a:lstStyle/>
          <a:p>
            <a:fld id="{C27B3380-742E-4BDF-AA7F-D8AFF57C1B1B}"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E2999722-8B20-4B08-9044-C44D28B74817}"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612775" y="571500"/>
            <a:ext cx="6264275" cy="647700"/>
          </a:xfrm>
        </p:spPr>
        <p:txBody>
          <a:bodyPr>
            <a:normAutofit fontScale="90000"/>
          </a:bodyPr>
          <a:lstStyle/>
          <a:p>
            <a:r>
              <a:rPr lang="en-US" altLang="zh-CN" smtClean="0"/>
              <a:t>Sample code – Point.java</a:t>
            </a:r>
            <a:endParaRPr lang="zh-CN" altLang="en-US" smtClean="0"/>
          </a:p>
        </p:txBody>
      </p:sp>
      <p:sp>
        <p:nvSpPr>
          <p:cNvPr id="12" name="日期占位符 11"/>
          <p:cNvSpPr>
            <a:spLocks noGrp="1"/>
          </p:cNvSpPr>
          <p:nvPr>
            <p:ph type="dt" sz="half" idx="10"/>
          </p:nvPr>
        </p:nvSpPr>
        <p:spPr/>
        <p:txBody>
          <a:bodyPr/>
          <a:lstStyle/>
          <a:p>
            <a:fld id="{23AE0339-4524-4454-B02E-4C088BC95C24}" type="datetime3">
              <a:rPr lang="en-US" altLang="zh-CN"/>
              <a:pPr/>
              <a:t>25 February 2015</a:t>
            </a:fld>
            <a:endParaRPr lang="en-US" altLang="zh-CN"/>
          </a:p>
        </p:txBody>
      </p:sp>
      <p:sp>
        <p:nvSpPr>
          <p:cNvPr id="14" name="页脚占位符 13"/>
          <p:cNvSpPr>
            <a:spLocks noGrp="1"/>
          </p:cNvSpPr>
          <p:nvPr>
            <p:ph type="ftr" sz="quarter" idx="11"/>
          </p:nvPr>
        </p:nvSpPr>
        <p:spPr/>
        <p:txBody>
          <a:bodyPr/>
          <a:lstStyle/>
          <a:p>
            <a:pPr>
              <a:defRPr/>
            </a:pPr>
            <a:r>
              <a:rPr lang="en-US" altLang="zh-CN" smtClean="0"/>
              <a:t>Java Programming Language</a:t>
            </a:r>
            <a:endParaRPr lang="en-US" altLang="zh-CN"/>
          </a:p>
        </p:txBody>
      </p:sp>
      <p:sp>
        <p:nvSpPr>
          <p:cNvPr id="13" name="灯片编号占位符 12"/>
          <p:cNvSpPr>
            <a:spLocks noGrp="1"/>
          </p:cNvSpPr>
          <p:nvPr>
            <p:ph type="sldNum" sz="quarter" idx="12"/>
          </p:nvPr>
        </p:nvSpPr>
        <p:spPr/>
        <p:txBody>
          <a:bodyPr/>
          <a:lstStyle/>
          <a:p>
            <a:fld id="{4F65B3E9-7588-4306-A366-7A8DD608C37F}" type="slidenum">
              <a:rPr lang="en-US" altLang="zh-CN"/>
              <a:pPr/>
              <a:t>61</a:t>
            </a:fld>
            <a:endParaRPr lang="en-US" altLang="zh-CN"/>
          </a:p>
        </p:txBody>
      </p:sp>
      <p:graphicFrame>
        <p:nvGraphicFramePr>
          <p:cNvPr id="7" name="Group 29"/>
          <p:cNvGraphicFramePr>
            <a:graphicFrameLocks noGrp="1"/>
          </p:cNvGraphicFramePr>
          <p:nvPr/>
        </p:nvGraphicFramePr>
        <p:xfrm>
          <a:off x="457200" y="1236663"/>
          <a:ext cx="8229600" cy="512064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Point.java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Point class declaration represents an x-y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x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y part of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"Point no-argument constructor: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Object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"Point constructor: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finalizer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protected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finalize()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"Point finalizer: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286000" y="2714625"/>
            <a:ext cx="6286500" cy="3048000"/>
            <a:chOff x="1728" y="1632"/>
            <a:chExt cx="3960" cy="1920"/>
          </a:xfrm>
        </p:grpSpPr>
        <p:sp>
          <p:nvSpPr>
            <p:cNvPr id="64525" name="Text Box 5"/>
            <p:cNvSpPr txBox="1">
              <a:spLocks noChangeArrowheads="1"/>
            </p:cNvSpPr>
            <p:nvPr/>
          </p:nvSpPr>
          <p:spPr bwMode="auto">
            <a:xfrm>
              <a:off x="3744" y="1872"/>
              <a:ext cx="1944" cy="582"/>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Constructor and finalizer output messages to demonstrate method call order.</a:t>
              </a:r>
            </a:p>
          </p:txBody>
        </p:sp>
        <p:sp>
          <p:nvSpPr>
            <p:cNvPr id="64526" name="Line 6"/>
            <p:cNvSpPr>
              <a:spLocks noChangeShapeType="1"/>
            </p:cNvSpPr>
            <p:nvPr/>
          </p:nvSpPr>
          <p:spPr bwMode="auto">
            <a:xfrm flipH="1" flipV="1">
              <a:off x="1728" y="1632"/>
              <a:ext cx="2016" cy="488"/>
            </a:xfrm>
            <a:prstGeom prst="line">
              <a:avLst/>
            </a:prstGeom>
            <a:noFill/>
            <a:ln w="9525">
              <a:solidFill>
                <a:schemeClr val="tx1"/>
              </a:solidFill>
              <a:round/>
              <a:headEnd/>
              <a:tailEnd type="triangle" w="med" len="med"/>
            </a:ln>
          </p:spPr>
          <p:txBody>
            <a:bodyPr anchor="ctr">
              <a:spAutoFit/>
            </a:bodyPr>
            <a:lstStyle/>
            <a:p>
              <a:endParaRPr lang="en-US"/>
            </a:p>
          </p:txBody>
        </p:sp>
        <p:sp>
          <p:nvSpPr>
            <p:cNvPr id="64527" name="Line 7"/>
            <p:cNvSpPr>
              <a:spLocks noChangeShapeType="1"/>
            </p:cNvSpPr>
            <p:nvPr/>
          </p:nvSpPr>
          <p:spPr bwMode="auto">
            <a:xfrm flipH="1">
              <a:off x="2400" y="2120"/>
              <a:ext cx="1344" cy="616"/>
            </a:xfrm>
            <a:prstGeom prst="line">
              <a:avLst/>
            </a:prstGeom>
            <a:noFill/>
            <a:ln w="9525">
              <a:solidFill>
                <a:schemeClr val="tx1"/>
              </a:solidFill>
              <a:round/>
              <a:headEnd/>
              <a:tailEnd type="triangle" w="med" len="med"/>
            </a:ln>
          </p:spPr>
          <p:txBody>
            <a:bodyPr anchor="ctr">
              <a:spAutoFit/>
            </a:bodyPr>
            <a:lstStyle/>
            <a:p>
              <a:endParaRPr lang="en-US"/>
            </a:p>
          </p:txBody>
        </p:sp>
        <p:sp>
          <p:nvSpPr>
            <p:cNvPr id="64528" name="Line 8"/>
            <p:cNvSpPr>
              <a:spLocks noChangeShapeType="1"/>
            </p:cNvSpPr>
            <p:nvPr/>
          </p:nvSpPr>
          <p:spPr bwMode="auto">
            <a:xfrm flipH="1">
              <a:off x="2256" y="2120"/>
              <a:ext cx="1488" cy="1432"/>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612775" y="571500"/>
            <a:ext cx="6264275" cy="647700"/>
          </a:xfrm>
        </p:spPr>
        <p:txBody>
          <a:bodyPr>
            <a:normAutofit fontScale="90000"/>
          </a:bodyPr>
          <a:lstStyle/>
          <a:p>
            <a:r>
              <a:rPr lang="en-US" altLang="zh-CN" smtClean="0"/>
              <a:t>Sample code – Point.java</a:t>
            </a:r>
            <a:endParaRPr lang="zh-CN" altLang="en-US" smtClean="0"/>
          </a:p>
        </p:txBody>
      </p:sp>
      <p:sp>
        <p:nvSpPr>
          <p:cNvPr id="8" name="日期占位符 7"/>
          <p:cNvSpPr>
            <a:spLocks noGrp="1"/>
          </p:cNvSpPr>
          <p:nvPr>
            <p:ph type="dt" sz="half" idx="10"/>
          </p:nvPr>
        </p:nvSpPr>
        <p:spPr/>
        <p:txBody>
          <a:bodyPr/>
          <a:lstStyle/>
          <a:p>
            <a:fld id="{897AD334-8E9C-491F-BF2F-D59561C0798F}"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0D967B69-8AEE-404D-8E47-4C4AC0547A7C}" type="slidenum">
              <a:rPr lang="en-US" altLang="zh-CN"/>
              <a:pPr/>
              <a:t>62</a:t>
            </a:fld>
            <a:endParaRPr lang="en-US" altLang="zh-CN"/>
          </a:p>
        </p:txBody>
      </p:sp>
      <p:graphicFrame>
        <p:nvGraphicFramePr>
          <p:cNvPr id="7" name="Group 29"/>
          <p:cNvGraphicFramePr>
            <a:graphicFrameLocks noGrp="1"/>
          </p:cNvGraphicFramePr>
          <p:nvPr/>
        </p:nvGraphicFramePr>
        <p:xfrm>
          <a:off x="457200" y="1214438"/>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x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setX(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 = xValue;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x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getX()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y in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setY(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 = yValue;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 need for validation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y from coordinate pair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Point4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getX()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getY()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Point</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612775" y="500063"/>
            <a:ext cx="6264275" cy="647700"/>
          </a:xfrm>
        </p:spPr>
        <p:txBody>
          <a:bodyPr/>
          <a:lstStyle/>
          <a:p>
            <a:r>
              <a:rPr lang="en-US" altLang="zh-CN" smtClean="0"/>
              <a:t>Sample code – Circle.java</a:t>
            </a:r>
            <a:endParaRPr lang="zh-CN" altLang="en-US" smtClean="0"/>
          </a:p>
        </p:txBody>
      </p:sp>
      <p:sp>
        <p:nvSpPr>
          <p:cNvPr id="12" name="日期占位符 11"/>
          <p:cNvSpPr>
            <a:spLocks noGrp="1"/>
          </p:cNvSpPr>
          <p:nvPr>
            <p:ph type="dt" sz="half" idx="10"/>
          </p:nvPr>
        </p:nvSpPr>
        <p:spPr/>
        <p:txBody>
          <a:bodyPr/>
          <a:lstStyle/>
          <a:p>
            <a:fld id="{FB32EDEB-BD8F-426D-8E8F-E0E69178DC4F}" type="datetime3">
              <a:rPr lang="en-US" altLang="zh-CN"/>
              <a:pPr/>
              <a:t>25 February 2015</a:t>
            </a:fld>
            <a:endParaRPr lang="en-US" altLang="zh-CN"/>
          </a:p>
        </p:txBody>
      </p:sp>
      <p:sp>
        <p:nvSpPr>
          <p:cNvPr id="14" name="页脚占位符 13"/>
          <p:cNvSpPr>
            <a:spLocks noGrp="1"/>
          </p:cNvSpPr>
          <p:nvPr>
            <p:ph type="ftr" sz="quarter" idx="11"/>
          </p:nvPr>
        </p:nvSpPr>
        <p:spPr/>
        <p:txBody>
          <a:bodyPr/>
          <a:lstStyle/>
          <a:p>
            <a:pPr>
              <a:defRPr/>
            </a:pPr>
            <a:r>
              <a:rPr lang="en-US" altLang="zh-CN" smtClean="0"/>
              <a:t>Java Programming Language</a:t>
            </a:r>
            <a:endParaRPr lang="en-US" altLang="zh-CN"/>
          </a:p>
        </p:txBody>
      </p:sp>
      <p:sp>
        <p:nvSpPr>
          <p:cNvPr id="13" name="灯片编号占位符 12"/>
          <p:cNvSpPr>
            <a:spLocks noGrp="1"/>
          </p:cNvSpPr>
          <p:nvPr>
            <p:ph type="sldNum" sz="quarter" idx="12"/>
          </p:nvPr>
        </p:nvSpPr>
        <p:spPr/>
        <p:txBody>
          <a:bodyPr/>
          <a:lstStyle/>
          <a:p>
            <a:fld id="{F86CB02E-B1BA-425F-BDAC-34D6468A7274}" type="slidenum">
              <a:rPr lang="en-US" altLang="zh-CN"/>
              <a:pPr/>
              <a:t>63</a:t>
            </a:fld>
            <a:endParaRPr lang="en-US" altLang="zh-CN"/>
          </a:p>
        </p:txBody>
      </p:sp>
      <p:graphicFrame>
        <p:nvGraphicFramePr>
          <p:cNvPr id="7" name="Group 29"/>
          <p:cNvGraphicFramePr>
            <a:graphicFrameLocks noGrp="1"/>
          </p:cNvGraphicFramePr>
          <p:nvPr/>
        </p:nvGraphicFramePr>
        <p:xfrm>
          <a:off x="457200" y="1143000"/>
          <a:ext cx="8229600" cy="52882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Circle.java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Circle5 class declaration.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extends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private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Circle's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no-argument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implicit call to Point constructor occurs here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"Circle no-argument constructor: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int</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yValue,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xValue, yValue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call Point constructor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19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20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"Circle constructor: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finalizer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protected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finalize()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"Circle finalizer: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this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.finalize();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call superclass finalize method</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428875" y="2786063"/>
            <a:ext cx="6143625" cy="2743200"/>
            <a:chOff x="1728" y="1632"/>
            <a:chExt cx="3870" cy="1728"/>
          </a:xfrm>
        </p:grpSpPr>
        <p:sp>
          <p:nvSpPr>
            <p:cNvPr id="66573" name="Text Box 5"/>
            <p:cNvSpPr txBox="1">
              <a:spLocks noChangeArrowheads="1"/>
            </p:cNvSpPr>
            <p:nvPr/>
          </p:nvSpPr>
          <p:spPr bwMode="auto">
            <a:xfrm>
              <a:off x="3744" y="1776"/>
              <a:ext cx="1854"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Constructor and finalizer output messages to demonstrate method call order.</a:t>
              </a:r>
            </a:p>
          </p:txBody>
        </p:sp>
        <p:sp>
          <p:nvSpPr>
            <p:cNvPr id="66574" name="Line 6"/>
            <p:cNvSpPr>
              <a:spLocks noChangeShapeType="1"/>
            </p:cNvSpPr>
            <p:nvPr/>
          </p:nvSpPr>
          <p:spPr bwMode="auto">
            <a:xfrm flipH="1" flipV="1">
              <a:off x="1728" y="1632"/>
              <a:ext cx="2016" cy="392"/>
            </a:xfrm>
            <a:prstGeom prst="line">
              <a:avLst/>
            </a:prstGeom>
            <a:noFill/>
            <a:ln w="9525">
              <a:solidFill>
                <a:schemeClr val="tx1"/>
              </a:solidFill>
              <a:round/>
              <a:headEnd/>
              <a:tailEnd type="triangle" w="med" len="med"/>
            </a:ln>
          </p:spPr>
          <p:txBody>
            <a:bodyPr anchor="ctr">
              <a:spAutoFit/>
            </a:bodyPr>
            <a:lstStyle/>
            <a:p>
              <a:endParaRPr lang="en-US"/>
            </a:p>
          </p:txBody>
        </p:sp>
        <p:sp>
          <p:nvSpPr>
            <p:cNvPr id="66575" name="Line 7"/>
            <p:cNvSpPr>
              <a:spLocks noChangeShapeType="1"/>
            </p:cNvSpPr>
            <p:nvPr/>
          </p:nvSpPr>
          <p:spPr bwMode="auto">
            <a:xfrm flipH="1">
              <a:off x="2400" y="2024"/>
              <a:ext cx="1344" cy="616"/>
            </a:xfrm>
            <a:prstGeom prst="line">
              <a:avLst/>
            </a:prstGeom>
            <a:noFill/>
            <a:ln w="9525">
              <a:solidFill>
                <a:schemeClr val="tx1"/>
              </a:solidFill>
              <a:round/>
              <a:headEnd/>
              <a:tailEnd type="triangle" w="med" len="med"/>
            </a:ln>
          </p:spPr>
          <p:txBody>
            <a:bodyPr anchor="ctr">
              <a:spAutoFit/>
            </a:bodyPr>
            <a:lstStyle/>
            <a:p>
              <a:endParaRPr lang="en-US"/>
            </a:p>
          </p:txBody>
        </p:sp>
        <p:sp>
          <p:nvSpPr>
            <p:cNvPr id="66576" name="Line 8"/>
            <p:cNvSpPr>
              <a:spLocks noChangeShapeType="1"/>
            </p:cNvSpPr>
            <p:nvPr/>
          </p:nvSpPr>
          <p:spPr bwMode="auto">
            <a:xfrm flipH="1">
              <a:off x="2256" y="2024"/>
              <a:ext cx="1488" cy="1336"/>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612775" y="500063"/>
            <a:ext cx="6264275" cy="647700"/>
          </a:xfrm>
        </p:spPr>
        <p:txBody>
          <a:bodyPr/>
          <a:lstStyle/>
          <a:p>
            <a:r>
              <a:rPr lang="en-US" altLang="zh-CN" smtClean="0"/>
              <a:t>Sample code – Circle.java</a:t>
            </a:r>
            <a:endParaRPr lang="zh-CN" altLang="en-US" smtClean="0"/>
          </a:p>
        </p:txBody>
      </p:sp>
      <p:sp>
        <p:nvSpPr>
          <p:cNvPr id="8" name="日期占位符 7"/>
          <p:cNvSpPr>
            <a:spLocks noGrp="1"/>
          </p:cNvSpPr>
          <p:nvPr>
            <p:ph type="dt" sz="half" idx="10"/>
          </p:nvPr>
        </p:nvSpPr>
        <p:spPr/>
        <p:txBody>
          <a:bodyPr/>
          <a:lstStyle/>
          <a:p>
            <a:fld id="{96BF2896-179D-4A98-9691-3DEE594975BC}" type="datetime3">
              <a:rPr lang="en-US" altLang="zh-CN"/>
              <a:pPr/>
              <a:t>25 February 2015</a:t>
            </a:fld>
            <a:endParaRPr lang="en-US" altLang="zh-CN"/>
          </a:p>
        </p:txBody>
      </p:sp>
      <p:sp>
        <p:nvSpPr>
          <p:cNvPr id="10" name="页脚占位符 9"/>
          <p:cNvSpPr>
            <a:spLocks noGrp="1"/>
          </p:cNvSpPr>
          <p:nvPr>
            <p:ph type="ftr" sz="quarter" idx="11"/>
          </p:nvPr>
        </p:nvSpPr>
        <p:spPr/>
        <p:txBody>
          <a:bodyPr/>
          <a:lstStyle/>
          <a:p>
            <a:pPr>
              <a:defRPr/>
            </a:pPr>
            <a:r>
              <a:rPr lang="en-US" altLang="zh-CN" smtClean="0"/>
              <a:t>Java Programming Language</a:t>
            </a:r>
            <a:endParaRPr lang="en-US" altLang="zh-CN"/>
          </a:p>
        </p:txBody>
      </p:sp>
      <p:sp>
        <p:nvSpPr>
          <p:cNvPr id="9" name="灯片编号占位符 8"/>
          <p:cNvSpPr>
            <a:spLocks noGrp="1"/>
          </p:cNvSpPr>
          <p:nvPr>
            <p:ph type="sldNum" sz="quarter" idx="12"/>
          </p:nvPr>
        </p:nvSpPr>
        <p:spPr/>
        <p:txBody>
          <a:bodyPr/>
          <a:lstStyle/>
          <a:p>
            <a:fld id="{7341F528-2E00-4E07-988C-889020359899}" type="slidenum">
              <a:rPr lang="en-US" altLang="zh-CN"/>
              <a:pPr/>
              <a:t>64</a:t>
            </a:fld>
            <a:endParaRPr lang="en-US" altLang="zh-CN"/>
          </a:p>
        </p:txBody>
      </p:sp>
      <p:graphicFrame>
        <p:nvGraphicFramePr>
          <p:cNvPr id="7" name="Group 29"/>
          <p:cNvGraphicFramePr>
            <a:graphicFrameLocks noGrp="1"/>
          </p:cNvGraphicFramePr>
          <p:nvPr/>
        </p:nvGraphicFramePr>
        <p:xfrm>
          <a:off x="557213" y="642938"/>
          <a:ext cx="8229600" cy="612648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set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setRadius(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 = ( radiusValue &lt;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0.0</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radiusValue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radius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39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diameter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49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circumference</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getCircumference()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getDiameter();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 56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calculate and return area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double</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getArea()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59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Math.</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PI</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return String representation of Circle5 object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63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String 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return</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"Center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super</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.toString()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 "; Radius =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getRadius();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Times New Roman" pitchFamily="18" charset="0"/>
                          <a:ea typeface="宋体" pitchFamily="2" charset="-122"/>
                          <a:cs typeface="Arial" charset="0"/>
                        </a:rPr>
                        <a:t>68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Circle</a:t>
                      </a:r>
                      <a:endParaRPr kumimoji="0" lang="en-US" altLang="zh-CN" sz="1100" b="0" i="0" u="none" strike="noStrike" cap="none" normalizeH="0" baseline="0" smtClean="0">
                        <a:ln>
                          <a:noFill/>
                        </a:ln>
                        <a:solidFill>
                          <a:schemeClr val="tx1"/>
                        </a:solidFill>
                        <a:effectLst/>
                        <a:latin typeface="Times New Roman" pitchFamily="18" charset="0"/>
                        <a:ea typeface="宋体" pitchFamily="2" charset="-122"/>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612775" y="500063"/>
            <a:ext cx="6264275" cy="647700"/>
          </a:xfrm>
        </p:spPr>
        <p:txBody>
          <a:bodyPr/>
          <a:lstStyle/>
          <a:p>
            <a:r>
              <a:rPr lang="en-US" altLang="zh-CN" sz="2400" smtClean="0"/>
              <a:t>Sample code – ConstructorFinalizerTest.java</a:t>
            </a:r>
            <a:endParaRPr lang="zh-CN" altLang="en-US" sz="2400" smtClean="0"/>
          </a:p>
        </p:txBody>
      </p:sp>
      <p:sp>
        <p:nvSpPr>
          <p:cNvPr id="14" name="日期占位符 13"/>
          <p:cNvSpPr>
            <a:spLocks noGrp="1"/>
          </p:cNvSpPr>
          <p:nvPr>
            <p:ph type="dt" sz="half" idx="10"/>
          </p:nvPr>
        </p:nvSpPr>
        <p:spPr/>
        <p:txBody>
          <a:bodyPr/>
          <a:lstStyle/>
          <a:p>
            <a:fld id="{8C6B454E-C6CA-446E-92FE-851FB75A8FBC}" type="datetime3">
              <a:rPr lang="en-US" altLang="zh-CN"/>
              <a:pPr/>
              <a:t>25 February 2015</a:t>
            </a:fld>
            <a:endParaRPr lang="en-US" altLang="zh-CN"/>
          </a:p>
        </p:txBody>
      </p:sp>
      <p:sp>
        <p:nvSpPr>
          <p:cNvPr id="16" name="页脚占位符 15"/>
          <p:cNvSpPr>
            <a:spLocks noGrp="1"/>
          </p:cNvSpPr>
          <p:nvPr>
            <p:ph type="ftr" sz="quarter" idx="11"/>
          </p:nvPr>
        </p:nvSpPr>
        <p:spPr/>
        <p:txBody>
          <a:bodyPr/>
          <a:lstStyle/>
          <a:p>
            <a:pPr>
              <a:defRPr/>
            </a:pPr>
            <a:r>
              <a:rPr lang="en-US" altLang="zh-CN" smtClean="0"/>
              <a:t>Java Programming Language</a:t>
            </a:r>
            <a:endParaRPr lang="en-US" altLang="zh-CN"/>
          </a:p>
        </p:txBody>
      </p:sp>
      <p:sp>
        <p:nvSpPr>
          <p:cNvPr id="15" name="灯片编号占位符 14"/>
          <p:cNvSpPr>
            <a:spLocks noGrp="1"/>
          </p:cNvSpPr>
          <p:nvPr>
            <p:ph type="sldNum" sz="quarter" idx="12"/>
          </p:nvPr>
        </p:nvSpPr>
        <p:spPr/>
        <p:txBody>
          <a:bodyPr/>
          <a:lstStyle/>
          <a:p>
            <a:fld id="{E5989BC5-56ED-4D2C-AE78-A02572D8FF36}" type="slidenum">
              <a:rPr lang="en-US" altLang="zh-CN"/>
              <a:pPr/>
              <a:t>65</a:t>
            </a:fld>
            <a:endParaRPr lang="en-US" altLang="zh-CN"/>
          </a:p>
        </p:txBody>
      </p:sp>
      <p:graphicFrame>
        <p:nvGraphicFramePr>
          <p:cNvPr id="7" name="Group 29"/>
          <p:cNvGraphicFramePr>
            <a:graphicFrameLocks noGrp="1"/>
          </p:cNvGraphicFramePr>
          <p:nvPr/>
        </p:nvGraphicFramePr>
        <p:xfrm>
          <a:off x="457200" y="1143000"/>
          <a:ext cx="8229600" cy="5120640"/>
        </p:xfrm>
        <a:graphic>
          <a:graphicData uri="http://schemas.openxmlformats.org/drawingml/2006/table">
            <a:tbl>
              <a:tblPr/>
              <a:tblGrid>
                <a:gridCol w="8229600"/>
              </a:tblGrid>
              <a:tr h="4945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Sample code: ConstructorFinalizerTest.java</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Display order in which superclass and subclass</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constructors and finalizers are called.</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4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5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class</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ConstructorFinalizerTest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public static void</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main( String args[]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circle1, circle2;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11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11</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15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circle1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72</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29</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4.5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16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circle2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new</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5</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7</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99FF"/>
                          </a:solidFill>
                          <a:effectLst/>
                          <a:latin typeface="Times New Roman" pitchFamily="18" charset="0"/>
                          <a:ea typeface="宋体" pitchFamily="2" charset="-122"/>
                          <a:cs typeface="Times New Roman" pitchFamily="18" charset="0"/>
                        </a:rPr>
                        <a:t>10.67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19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point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mark for garbage collection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21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circle1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mark for garbage collection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22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circle2 = </a:t>
                      </a:r>
                      <a:r>
                        <a:rPr kumimoji="0" lang="en-US" altLang="zh-CN" sz="11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null</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mark for garbage collection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23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24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System.out.println();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26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System.gc();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call the garbage collector</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27    </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28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main</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29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5F5F5F"/>
                          </a:solidFill>
                          <a:effectLst/>
                          <a:latin typeface="Arial" charset="0"/>
                          <a:ea typeface="宋体" pitchFamily="2" charset="-122"/>
                          <a:cs typeface="Arial" charset="0"/>
                        </a:rPr>
                        <a:t>30    </a:t>
                      </a:r>
                      <a:r>
                        <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en-US" altLang="zh-CN" sz="1100" b="0"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 end class ConstructorFinalizerTest</a:t>
                      </a:r>
                      <a:endParaRPr kumimoji="0" lang="en-US" altLang="zh-CN" sz="11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87057" marR="8705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B9D5"/>
                    </a:solidFill>
                  </a:tcPr>
                </a:tc>
              </a:tr>
            </a:tbl>
          </a:graphicData>
        </a:graphic>
      </p:graphicFrame>
      <p:grpSp>
        <p:nvGrpSpPr>
          <p:cNvPr id="2" name="Group 4"/>
          <p:cNvGrpSpPr>
            <a:grpSpLocks/>
          </p:cNvGrpSpPr>
          <p:nvPr/>
        </p:nvGrpSpPr>
        <p:grpSpPr bwMode="auto">
          <a:xfrm>
            <a:off x="2714625" y="2000250"/>
            <a:ext cx="4114800" cy="1143000"/>
            <a:chOff x="1584" y="1466"/>
            <a:chExt cx="2592" cy="720"/>
          </a:xfrm>
        </p:grpSpPr>
        <p:sp>
          <p:nvSpPr>
            <p:cNvPr id="68625" name="Text Box 5"/>
            <p:cNvSpPr txBox="1">
              <a:spLocks noChangeArrowheads="1"/>
            </p:cNvSpPr>
            <p:nvPr/>
          </p:nvSpPr>
          <p:spPr bwMode="auto">
            <a:xfrm>
              <a:off x="2496" y="1466"/>
              <a:ext cx="1680" cy="372"/>
            </a:xfrm>
            <a:prstGeom prst="rect">
              <a:avLst/>
            </a:prstGeom>
            <a:solidFill>
              <a:schemeClr val="folHlink"/>
            </a:solidFill>
            <a:ln w="9525">
              <a:solidFill>
                <a:schemeClr val="tx1"/>
              </a:solidFill>
              <a:miter lim="800000"/>
              <a:headEnd/>
              <a:tailEnd/>
            </a:ln>
          </p:spPr>
          <p:txBody>
            <a:bodyPr>
              <a:spAutoFit/>
            </a:bodyPr>
            <a:lstStyle/>
            <a:p>
              <a:r>
                <a:rPr lang="en-US" altLang="zh-CN">
                  <a:latin typeface="Lucida Console" pitchFamily="49" charset="0"/>
                </a:rPr>
                <a:t>Point</a:t>
              </a:r>
              <a:r>
                <a:rPr lang="en-US" altLang="zh-CN">
                  <a:latin typeface="Times New Roman" pitchFamily="18" charset="0"/>
                </a:rPr>
                <a:t> object goes in and out of scope immediately.</a:t>
              </a:r>
            </a:p>
          </p:txBody>
        </p:sp>
        <p:sp>
          <p:nvSpPr>
            <p:cNvPr id="68626" name="Line 6"/>
            <p:cNvSpPr>
              <a:spLocks noChangeShapeType="1"/>
            </p:cNvSpPr>
            <p:nvPr/>
          </p:nvSpPr>
          <p:spPr bwMode="auto">
            <a:xfrm flipH="1">
              <a:off x="1584" y="1562"/>
              <a:ext cx="912" cy="624"/>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7"/>
          <p:cNvGrpSpPr>
            <a:grpSpLocks/>
          </p:cNvGrpSpPr>
          <p:nvPr/>
        </p:nvGrpSpPr>
        <p:grpSpPr bwMode="auto">
          <a:xfrm>
            <a:off x="3071813" y="2786063"/>
            <a:ext cx="5072062" cy="1357312"/>
            <a:chOff x="1536" y="2195"/>
            <a:chExt cx="3383" cy="855"/>
          </a:xfrm>
        </p:grpSpPr>
        <p:sp>
          <p:nvSpPr>
            <p:cNvPr id="68622" name="Text Box 8"/>
            <p:cNvSpPr txBox="1">
              <a:spLocks noChangeArrowheads="1"/>
            </p:cNvSpPr>
            <p:nvPr/>
          </p:nvSpPr>
          <p:spPr bwMode="auto">
            <a:xfrm>
              <a:off x="2496" y="2195"/>
              <a:ext cx="2423"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Instantiate two </a:t>
              </a:r>
              <a:r>
                <a:rPr lang="en-US" altLang="zh-CN">
                  <a:latin typeface="Lucida Console" pitchFamily="49" charset="0"/>
                </a:rPr>
                <a:t>Circle</a:t>
              </a:r>
              <a:r>
                <a:rPr lang="en-US" altLang="zh-CN">
                  <a:latin typeface="Times New Roman" pitchFamily="18" charset="0"/>
                </a:rPr>
                <a:t> objects to demonstrate order of subclass and superclass constructor/finalizer method calls.</a:t>
              </a:r>
            </a:p>
          </p:txBody>
        </p:sp>
        <p:sp>
          <p:nvSpPr>
            <p:cNvPr id="68623" name="Line 9"/>
            <p:cNvSpPr>
              <a:spLocks noChangeShapeType="1"/>
            </p:cNvSpPr>
            <p:nvPr/>
          </p:nvSpPr>
          <p:spPr bwMode="auto">
            <a:xfrm flipH="1">
              <a:off x="1584" y="2291"/>
              <a:ext cx="912" cy="432"/>
            </a:xfrm>
            <a:prstGeom prst="line">
              <a:avLst/>
            </a:prstGeom>
            <a:noFill/>
            <a:ln w="9525">
              <a:solidFill>
                <a:schemeClr val="tx1"/>
              </a:solidFill>
              <a:round/>
              <a:headEnd/>
              <a:tailEnd type="triangle" w="med" len="med"/>
            </a:ln>
          </p:spPr>
          <p:txBody>
            <a:bodyPr wrap="none" anchor="ctr">
              <a:spAutoFit/>
            </a:bodyPr>
            <a:lstStyle/>
            <a:p>
              <a:endParaRPr lang="en-US"/>
            </a:p>
          </p:txBody>
        </p:sp>
        <p:sp>
          <p:nvSpPr>
            <p:cNvPr id="68624" name="Line 10"/>
            <p:cNvSpPr>
              <a:spLocks noChangeShapeType="1"/>
            </p:cNvSpPr>
            <p:nvPr/>
          </p:nvSpPr>
          <p:spPr bwMode="auto">
            <a:xfrm flipH="1">
              <a:off x="1536" y="2291"/>
              <a:ext cx="960" cy="759"/>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4"/>
          <p:cNvSpPr>
            <a:spLocks noGrp="1" noChangeArrowheads="1"/>
          </p:cNvSpPr>
          <p:nvPr>
            <p:ph type="title"/>
          </p:nvPr>
        </p:nvSpPr>
        <p:spPr>
          <a:xfrm>
            <a:off x="612775" y="692150"/>
            <a:ext cx="7673975" cy="647700"/>
          </a:xfrm>
        </p:spPr>
        <p:txBody>
          <a:bodyPr/>
          <a:lstStyle/>
          <a:p>
            <a:pPr eaLnBrk="1" hangingPunct="1"/>
            <a:r>
              <a:rPr lang="en-US" altLang="zh-CN" sz="2800" smtClean="0"/>
              <a:t>Sample code – ConstructorFinalizerTest.java</a:t>
            </a:r>
          </a:p>
        </p:txBody>
      </p:sp>
      <p:sp>
        <p:nvSpPr>
          <p:cNvPr id="69635" name="Text Box 4"/>
          <p:cNvSpPr>
            <a:spLocks noGrp="1" noChangeArrowheads="1"/>
          </p:cNvSpPr>
          <p:nvPr>
            <p:ph idx="1"/>
          </p:nvPr>
        </p:nvSpPr>
        <p:spPr>
          <a:xfrm>
            <a:off x="571500" y="1500188"/>
            <a:ext cx="8229600" cy="2936875"/>
          </a:xfrm>
          <a:solidFill>
            <a:srgbClr val="FFC000"/>
          </a:solidFill>
        </p:spPr>
        <p:txBody>
          <a:bodyPr>
            <a:spAutoFit/>
          </a:bodyPr>
          <a:lstStyle/>
          <a:p>
            <a:pPr>
              <a:buFont typeface="Wingdings" pitchFamily="2" charset="2"/>
              <a:buNone/>
            </a:pPr>
            <a:r>
              <a:rPr lang="en-US" altLang="zh-CN" sz="1200" smtClean="0">
                <a:solidFill>
                  <a:srgbClr val="000000"/>
                </a:solidFill>
                <a:latin typeface="Lucida Console" pitchFamily="49" charset="0"/>
              </a:rPr>
              <a:t>Point constructor: [11, 22]</a:t>
            </a:r>
          </a:p>
          <a:p>
            <a:pPr>
              <a:buFont typeface="Wingdings" pitchFamily="2" charset="2"/>
              <a:buNone/>
            </a:pPr>
            <a:r>
              <a:rPr lang="en-US" altLang="zh-CN" sz="1200" smtClean="0"/>
              <a:t> </a:t>
            </a:r>
            <a:endParaRPr lang="en-US" altLang="zh-CN" sz="1200" smtClean="0">
              <a:solidFill>
                <a:srgbClr val="000000"/>
              </a:solidFill>
              <a:latin typeface="Lucida Console" pitchFamily="49" charset="0"/>
            </a:endParaRPr>
          </a:p>
          <a:p>
            <a:pPr>
              <a:buFont typeface="Wingdings" pitchFamily="2" charset="2"/>
              <a:buNone/>
            </a:pPr>
            <a:r>
              <a:rPr lang="en-US" altLang="zh-CN" sz="1200" smtClean="0">
                <a:solidFill>
                  <a:srgbClr val="000000"/>
                </a:solidFill>
                <a:latin typeface="Lucida Console" pitchFamily="49" charset="0"/>
              </a:rPr>
              <a:t>Point constructor: Center = [72, 29]; Radius = 0.0</a:t>
            </a:r>
          </a:p>
          <a:p>
            <a:pPr>
              <a:buFont typeface="Wingdings" pitchFamily="2" charset="2"/>
              <a:buNone/>
            </a:pPr>
            <a:r>
              <a:rPr lang="en-US" altLang="zh-CN" sz="1200" smtClean="0">
                <a:solidFill>
                  <a:srgbClr val="000000"/>
                </a:solidFill>
                <a:latin typeface="Lucida Console" pitchFamily="49" charset="0"/>
              </a:rPr>
              <a:t>Circle constructor: Center = [72, 29]; Radius = 4.5</a:t>
            </a:r>
          </a:p>
          <a:p>
            <a:pPr>
              <a:buFont typeface="Wingdings" pitchFamily="2" charset="2"/>
              <a:buNone/>
            </a:pPr>
            <a:r>
              <a:rPr lang="en-US" altLang="zh-CN" sz="1200" smtClean="0"/>
              <a:t> </a:t>
            </a:r>
            <a:endParaRPr lang="en-US" altLang="zh-CN" sz="1200" smtClean="0">
              <a:solidFill>
                <a:srgbClr val="000000"/>
              </a:solidFill>
              <a:latin typeface="Lucida Console" pitchFamily="49" charset="0"/>
            </a:endParaRPr>
          </a:p>
          <a:p>
            <a:pPr>
              <a:buFont typeface="Wingdings" pitchFamily="2" charset="2"/>
              <a:buNone/>
            </a:pPr>
            <a:r>
              <a:rPr lang="en-US" altLang="zh-CN" sz="1200" smtClean="0">
                <a:solidFill>
                  <a:srgbClr val="000000"/>
                </a:solidFill>
                <a:latin typeface="Lucida Console" pitchFamily="49" charset="0"/>
              </a:rPr>
              <a:t>Point constructor: Center = [5, 7]; Radius = 0.0</a:t>
            </a:r>
          </a:p>
          <a:p>
            <a:pPr>
              <a:buFont typeface="Wingdings" pitchFamily="2" charset="2"/>
              <a:buNone/>
            </a:pPr>
            <a:r>
              <a:rPr lang="en-US" altLang="zh-CN" sz="1200" smtClean="0">
                <a:solidFill>
                  <a:srgbClr val="000000"/>
                </a:solidFill>
                <a:latin typeface="Lucida Console" pitchFamily="49" charset="0"/>
              </a:rPr>
              <a:t>Circle constructor: Center = [5, 7]; Radius = 10.67</a:t>
            </a:r>
          </a:p>
          <a:p>
            <a:pPr>
              <a:buFont typeface="Wingdings" pitchFamily="2" charset="2"/>
              <a:buNone/>
            </a:pPr>
            <a:r>
              <a:rPr lang="en-US" altLang="zh-CN" sz="1200" smtClean="0"/>
              <a:t> </a:t>
            </a:r>
            <a:endParaRPr lang="en-US" altLang="zh-CN" sz="1200" smtClean="0">
              <a:solidFill>
                <a:srgbClr val="000000"/>
              </a:solidFill>
              <a:latin typeface="Lucida Console" pitchFamily="49" charset="0"/>
            </a:endParaRPr>
          </a:p>
          <a:p>
            <a:pPr>
              <a:buFont typeface="Wingdings" pitchFamily="2" charset="2"/>
              <a:buNone/>
            </a:pPr>
            <a:r>
              <a:rPr lang="en-US" altLang="zh-CN" sz="1200" smtClean="0">
                <a:solidFill>
                  <a:srgbClr val="000000"/>
                </a:solidFill>
                <a:latin typeface="Lucida Console" pitchFamily="49" charset="0"/>
              </a:rPr>
              <a:t>Point finalizer: [11, 22]</a:t>
            </a:r>
          </a:p>
          <a:p>
            <a:pPr>
              <a:buFont typeface="Wingdings" pitchFamily="2" charset="2"/>
              <a:buNone/>
            </a:pPr>
            <a:r>
              <a:rPr lang="en-US" altLang="zh-CN" sz="1200" smtClean="0">
                <a:solidFill>
                  <a:srgbClr val="000000"/>
                </a:solidFill>
                <a:latin typeface="Lucida Console" pitchFamily="49" charset="0"/>
              </a:rPr>
              <a:t>Circle finalizer: Center = [72, 29]; Radius = 4.5</a:t>
            </a:r>
          </a:p>
          <a:p>
            <a:pPr>
              <a:buFont typeface="Wingdings" pitchFamily="2" charset="2"/>
              <a:buNone/>
            </a:pPr>
            <a:r>
              <a:rPr lang="en-US" altLang="zh-CN" sz="1200" smtClean="0">
                <a:solidFill>
                  <a:srgbClr val="000000"/>
                </a:solidFill>
                <a:latin typeface="Lucida Console" pitchFamily="49" charset="0"/>
              </a:rPr>
              <a:t>Point finalizer: Center = [72, 29]; Radius = 4.5</a:t>
            </a:r>
          </a:p>
          <a:p>
            <a:pPr>
              <a:buFont typeface="Wingdings" pitchFamily="2" charset="2"/>
              <a:buNone/>
            </a:pPr>
            <a:r>
              <a:rPr lang="en-US" altLang="zh-CN" sz="1200" smtClean="0">
                <a:solidFill>
                  <a:srgbClr val="000000"/>
                </a:solidFill>
                <a:latin typeface="Lucida Console" pitchFamily="49" charset="0"/>
              </a:rPr>
              <a:t>Circle finalizer: Center = [5, 7]; Radius = 10.67</a:t>
            </a:r>
          </a:p>
          <a:p>
            <a:pPr>
              <a:buFont typeface="Wingdings" pitchFamily="2" charset="2"/>
              <a:buNone/>
            </a:pPr>
            <a:r>
              <a:rPr lang="en-US" altLang="zh-CN" sz="1200" smtClean="0">
                <a:solidFill>
                  <a:srgbClr val="000000"/>
                </a:solidFill>
                <a:latin typeface="Lucida Console" pitchFamily="49" charset="0"/>
              </a:rPr>
              <a:t>Point finalizer: Center = [5, 7]; Radius = 10.67</a:t>
            </a:r>
          </a:p>
        </p:txBody>
      </p:sp>
      <p:sp>
        <p:nvSpPr>
          <p:cNvPr id="14" name="日期占位符 13"/>
          <p:cNvSpPr>
            <a:spLocks noGrp="1"/>
          </p:cNvSpPr>
          <p:nvPr>
            <p:ph type="dt" sz="half" idx="10"/>
          </p:nvPr>
        </p:nvSpPr>
        <p:spPr/>
        <p:txBody>
          <a:bodyPr/>
          <a:lstStyle/>
          <a:p>
            <a:fld id="{9B21C746-D812-4E8D-BBA2-078370D6CAB1}" type="datetime3">
              <a:rPr lang="en-US" altLang="zh-CN"/>
              <a:pPr/>
              <a:t>25 February 2015</a:t>
            </a:fld>
            <a:endParaRPr lang="en-US" altLang="zh-CN"/>
          </a:p>
        </p:txBody>
      </p:sp>
      <p:sp>
        <p:nvSpPr>
          <p:cNvPr id="16" name="页脚占位符 15"/>
          <p:cNvSpPr>
            <a:spLocks noGrp="1"/>
          </p:cNvSpPr>
          <p:nvPr>
            <p:ph type="ftr" sz="quarter" idx="11"/>
          </p:nvPr>
        </p:nvSpPr>
        <p:spPr/>
        <p:txBody>
          <a:bodyPr/>
          <a:lstStyle/>
          <a:p>
            <a:pPr>
              <a:defRPr/>
            </a:pPr>
            <a:r>
              <a:rPr lang="en-US" altLang="zh-CN" smtClean="0"/>
              <a:t>Java Programming Language</a:t>
            </a:r>
            <a:endParaRPr lang="en-US" altLang="zh-CN"/>
          </a:p>
        </p:txBody>
      </p:sp>
      <p:sp>
        <p:nvSpPr>
          <p:cNvPr id="15" name="灯片编号占位符 14"/>
          <p:cNvSpPr>
            <a:spLocks noGrp="1"/>
          </p:cNvSpPr>
          <p:nvPr>
            <p:ph type="sldNum" sz="quarter" idx="12"/>
          </p:nvPr>
        </p:nvSpPr>
        <p:spPr/>
        <p:txBody>
          <a:bodyPr/>
          <a:lstStyle/>
          <a:p>
            <a:fld id="{C3C1E8B9-D86B-45C5-B696-7CDD9DCF44D4}" type="slidenum">
              <a:rPr lang="en-US" altLang="zh-CN"/>
              <a:pPr/>
              <a:t>66</a:t>
            </a:fld>
            <a:endParaRPr lang="en-US" altLang="zh-CN"/>
          </a:p>
        </p:txBody>
      </p:sp>
      <p:grpSp>
        <p:nvGrpSpPr>
          <p:cNvPr id="2" name="Group 5"/>
          <p:cNvGrpSpPr>
            <a:grpSpLocks/>
          </p:cNvGrpSpPr>
          <p:nvPr/>
        </p:nvGrpSpPr>
        <p:grpSpPr bwMode="auto">
          <a:xfrm>
            <a:off x="5214938" y="2143125"/>
            <a:ext cx="3643312" cy="1557338"/>
            <a:chOff x="2295" y="591"/>
            <a:chExt cx="2295" cy="981"/>
          </a:xfrm>
        </p:grpSpPr>
        <p:sp>
          <p:nvSpPr>
            <p:cNvPr id="69644" name="Text Box 6"/>
            <p:cNvSpPr txBox="1">
              <a:spLocks noChangeArrowheads="1"/>
            </p:cNvSpPr>
            <p:nvPr/>
          </p:nvSpPr>
          <p:spPr bwMode="auto">
            <a:xfrm>
              <a:off x="2712" y="816"/>
              <a:ext cx="1878" cy="75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Subclass </a:t>
              </a:r>
              <a:r>
                <a:rPr lang="en-US" altLang="zh-CN">
                  <a:latin typeface="Lucida Console" pitchFamily="49" charset="0"/>
                </a:rPr>
                <a:t>Circle</a:t>
              </a:r>
              <a:r>
                <a:rPr lang="en-US" altLang="zh-CN">
                  <a:latin typeface="Times New Roman" pitchFamily="18" charset="0"/>
                </a:rPr>
                <a:t> constructor body executes after superclass </a:t>
              </a:r>
              <a:r>
                <a:rPr lang="en-US" altLang="zh-CN">
                  <a:latin typeface="Lucida Console" pitchFamily="49" charset="0"/>
                </a:rPr>
                <a:t>Point4</a:t>
              </a:r>
              <a:r>
                <a:rPr lang="en-US" altLang="zh-CN">
                  <a:latin typeface="Times New Roman" pitchFamily="18" charset="0"/>
                </a:rPr>
                <a:t>’s constructor finishes execution.</a:t>
              </a:r>
            </a:p>
          </p:txBody>
        </p:sp>
        <p:sp>
          <p:nvSpPr>
            <p:cNvPr id="69645" name="Line 7"/>
            <p:cNvSpPr>
              <a:spLocks noChangeShapeType="1"/>
            </p:cNvSpPr>
            <p:nvPr/>
          </p:nvSpPr>
          <p:spPr bwMode="auto">
            <a:xfrm flipH="1" flipV="1">
              <a:off x="2295" y="591"/>
              <a:ext cx="417" cy="321"/>
            </a:xfrm>
            <a:prstGeom prst="line">
              <a:avLst/>
            </a:prstGeom>
            <a:noFill/>
            <a:ln w="9525">
              <a:solidFill>
                <a:schemeClr val="tx1"/>
              </a:solidFill>
              <a:round/>
              <a:headEnd/>
              <a:tailEnd type="triangle" w="med" len="med"/>
            </a:ln>
          </p:spPr>
          <p:txBody>
            <a:bodyPr anchor="ctr">
              <a:spAutoFit/>
            </a:bodyPr>
            <a:lstStyle/>
            <a:p>
              <a:endParaRPr lang="en-US"/>
            </a:p>
          </p:txBody>
        </p:sp>
      </p:grpSp>
      <p:grpSp>
        <p:nvGrpSpPr>
          <p:cNvPr id="3" name="Group 8"/>
          <p:cNvGrpSpPr>
            <a:grpSpLocks/>
          </p:cNvGrpSpPr>
          <p:nvPr/>
        </p:nvGrpSpPr>
        <p:grpSpPr bwMode="auto">
          <a:xfrm>
            <a:off x="5214938" y="3643313"/>
            <a:ext cx="3614737" cy="1835150"/>
            <a:chOff x="2139" y="1146"/>
            <a:chExt cx="2277" cy="1156"/>
          </a:xfrm>
        </p:grpSpPr>
        <p:sp>
          <p:nvSpPr>
            <p:cNvPr id="69641" name="Text Box 9"/>
            <p:cNvSpPr txBox="1">
              <a:spLocks noChangeArrowheads="1"/>
            </p:cNvSpPr>
            <p:nvPr/>
          </p:nvSpPr>
          <p:spPr bwMode="auto">
            <a:xfrm>
              <a:off x="2736" y="1776"/>
              <a:ext cx="1680" cy="526"/>
            </a:xfrm>
            <a:prstGeom prst="rect">
              <a:avLst/>
            </a:prstGeom>
            <a:solidFill>
              <a:schemeClr val="folHlink"/>
            </a:solidFill>
            <a:ln w="9525">
              <a:solidFill>
                <a:schemeClr val="tx1"/>
              </a:solidFill>
              <a:miter lim="800000"/>
              <a:headEnd/>
              <a:tailEnd/>
            </a:ln>
          </p:spPr>
          <p:txBody>
            <a:bodyPr>
              <a:spAutoFit/>
            </a:bodyPr>
            <a:lstStyle/>
            <a:p>
              <a:r>
                <a:rPr lang="en-US" altLang="zh-CN">
                  <a:latin typeface="Times New Roman" pitchFamily="18" charset="0"/>
                </a:rPr>
                <a:t>Finalizer for </a:t>
              </a:r>
              <a:r>
                <a:rPr lang="en-US" altLang="zh-CN">
                  <a:latin typeface="Lucida Console" pitchFamily="49" charset="0"/>
                </a:rPr>
                <a:t>Circle</a:t>
              </a:r>
              <a:r>
                <a:rPr lang="en-US" altLang="zh-CN">
                  <a:latin typeface="Times New Roman" pitchFamily="18" charset="0"/>
                </a:rPr>
                <a:t> object called in reverse order of constructors.</a:t>
              </a:r>
            </a:p>
          </p:txBody>
        </p:sp>
        <p:sp>
          <p:nvSpPr>
            <p:cNvPr id="69642" name="Line 10"/>
            <p:cNvSpPr>
              <a:spLocks noChangeShapeType="1"/>
            </p:cNvSpPr>
            <p:nvPr/>
          </p:nvSpPr>
          <p:spPr bwMode="auto">
            <a:xfrm flipH="1" flipV="1">
              <a:off x="2184" y="1146"/>
              <a:ext cx="552" cy="726"/>
            </a:xfrm>
            <a:prstGeom prst="line">
              <a:avLst/>
            </a:prstGeom>
            <a:noFill/>
            <a:ln w="9525">
              <a:solidFill>
                <a:schemeClr val="tx1"/>
              </a:solidFill>
              <a:round/>
              <a:headEnd/>
              <a:tailEnd type="triangle" w="med" len="med"/>
            </a:ln>
          </p:spPr>
          <p:txBody>
            <a:bodyPr anchor="ctr">
              <a:spAutoFit/>
            </a:bodyPr>
            <a:lstStyle/>
            <a:p>
              <a:endParaRPr lang="en-US"/>
            </a:p>
          </p:txBody>
        </p:sp>
        <p:sp>
          <p:nvSpPr>
            <p:cNvPr id="69643" name="Line 11"/>
            <p:cNvSpPr>
              <a:spLocks noChangeShapeType="1"/>
            </p:cNvSpPr>
            <p:nvPr/>
          </p:nvSpPr>
          <p:spPr bwMode="auto">
            <a:xfrm flipH="1" flipV="1">
              <a:off x="2139" y="1281"/>
              <a:ext cx="597" cy="591"/>
            </a:xfrm>
            <a:prstGeom prst="line">
              <a:avLst/>
            </a:prstGeom>
            <a:noFill/>
            <a:ln w="9525">
              <a:solidFill>
                <a:schemeClr val="tx1"/>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2800" smtClean="0">
                <a:solidFill>
                  <a:schemeClr val="tx1"/>
                </a:solidFill>
                <a:cs typeface="Times New Roman" pitchFamily="18" charset="0"/>
              </a:rPr>
              <a:t>Software Engineering with Inheritance</a:t>
            </a:r>
          </a:p>
        </p:txBody>
      </p:sp>
      <p:sp>
        <p:nvSpPr>
          <p:cNvPr id="70659" name="Rectangle 3"/>
          <p:cNvSpPr>
            <a:spLocks noGrp="1" noChangeArrowheads="1"/>
          </p:cNvSpPr>
          <p:nvPr>
            <p:ph idx="1"/>
          </p:nvPr>
        </p:nvSpPr>
        <p:spPr/>
        <p:txBody>
          <a:bodyPr/>
          <a:lstStyle/>
          <a:p>
            <a:r>
              <a:rPr lang="en-US" altLang="zh-CN" smtClean="0"/>
              <a:t>Customizing existing software</a:t>
            </a:r>
          </a:p>
          <a:p>
            <a:pPr lvl="1"/>
            <a:r>
              <a:rPr lang="en-US" altLang="zh-CN" smtClean="0"/>
              <a:t>Inherit from existing classes</a:t>
            </a:r>
          </a:p>
          <a:p>
            <a:pPr lvl="2"/>
            <a:r>
              <a:rPr lang="en-US" altLang="zh-CN" smtClean="0"/>
              <a:t>Include additional members</a:t>
            </a:r>
          </a:p>
          <a:p>
            <a:pPr lvl="2"/>
            <a:r>
              <a:rPr lang="en-US" altLang="zh-CN" smtClean="0"/>
              <a:t>Redefine superclass members</a:t>
            </a:r>
          </a:p>
          <a:p>
            <a:pPr lvl="2"/>
            <a:r>
              <a:rPr lang="en-US" altLang="zh-CN" smtClean="0"/>
              <a:t>No direct access to superclass’s source code</a:t>
            </a:r>
          </a:p>
          <a:p>
            <a:pPr lvl="3"/>
            <a:r>
              <a:rPr lang="en-US" altLang="zh-CN" smtClean="0"/>
              <a:t>Link to object code</a:t>
            </a:r>
          </a:p>
          <a:p>
            <a:pPr lvl="1"/>
            <a:r>
              <a:rPr lang="en-US" altLang="zh-CN" smtClean="0"/>
              <a:t>Independent software vendors (ISVs)</a:t>
            </a:r>
          </a:p>
          <a:p>
            <a:pPr lvl="2"/>
            <a:r>
              <a:rPr lang="en-US" altLang="zh-CN" smtClean="0"/>
              <a:t>Develop proprietary code for sale/license</a:t>
            </a:r>
          </a:p>
          <a:p>
            <a:pPr lvl="3"/>
            <a:r>
              <a:rPr lang="en-US" altLang="zh-CN" smtClean="0"/>
              <a:t>Available in object-code format</a:t>
            </a:r>
          </a:p>
          <a:p>
            <a:pPr lvl="2"/>
            <a:r>
              <a:rPr lang="en-US" altLang="zh-CN" smtClean="0"/>
              <a:t>Users derive new classes </a:t>
            </a:r>
          </a:p>
          <a:p>
            <a:pPr lvl="3"/>
            <a:r>
              <a:rPr lang="en-US" altLang="zh-CN" smtClean="0"/>
              <a:t>Without accessing ISV proprietary source code</a:t>
            </a:r>
          </a:p>
          <a:p>
            <a:pPr lvl="3">
              <a:buFontTx/>
              <a:buNone/>
            </a:pPr>
            <a:endParaRPr lang="en-US" altLang="zh-CN" smtClean="0"/>
          </a:p>
        </p:txBody>
      </p:sp>
      <p:sp>
        <p:nvSpPr>
          <p:cNvPr id="4" name="日期占位符 3"/>
          <p:cNvSpPr>
            <a:spLocks noGrp="1"/>
          </p:cNvSpPr>
          <p:nvPr>
            <p:ph type="dt" sz="half" idx="10"/>
          </p:nvPr>
        </p:nvSpPr>
        <p:spPr/>
        <p:txBody>
          <a:bodyPr/>
          <a:lstStyle/>
          <a:p>
            <a:fld id="{6EEAEEB4-5EC0-4188-BB92-AA414AEB7813}" type="datetime3">
              <a:rPr lang="en-US" altLang="zh-CN"/>
              <a:pPr/>
              <a:t>25 February 2015</a:t>
            </a:fld>
            <a:endParaRPr lang="en-US" altLang="zh-CN"/>
          </a:p>
        </p:txBody>
      </p:sp>
      <p:sp>
        <p:nvSpPr>
          <p:cNvPr id="6" name="页脚占位符 5"/>
          <p:cNvSpPr>
            <a:spLocks noGrp="1"/>
          </p:cNvSpPr>
          <p:nvPr>
            <p:ph type="ftr" sz="quarter" idx="11"/>
          </p:nvPr>
        </p:nvSpPr>
        <p:spPr/>
        <p:txBody>
          <a:bodyPr/>
          <a:lstStyle/>
          <a:p>
            <a:pPr>
              <a:defRPr/>
            </a:pPr>
            <a:r>
              <a:rPr lang="en-US" altLang="zh-CN" smtClean="0"/>
              <a:t>Java Programming Language</a:t>
            </a:r>
            <a:endParaRPr lang="en-US" altLang="zh-CN"/>
          </a:p>
        </p:txBody>
      </p:sp>
      <p:sp>
        <p:nvSpPr>
          <p:cNvPr id="5" name="灯片编号占位符 4"/>
          <p:cNvSpPr>
            <a:spLocks noGrp="1"/>
          </p:cNvSpPr>
          <p:nvPr>
            <p:ph type="sldNum" sz="quarter" idx="12"/>
          </p:nvPr>
        </p:nvSpPr>
        <p:spPr/>
        <p:txBody>
          <a:bodyPr/>
          <a:lstStyle/>
          <a:p>
            <a:fld id="{AFBD6BE3-806F-405B-A012-84D3C65DAD10}" type="slidenum">
              <a:rPr lang="en-US" altLang="zh-CN"/>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ctrTitle"/>
          </p:nvPr>
        </p:nvSpPr>
        <p:spPr/>
        <p:txBody>
          <a:bodyPr/>
          <a:lstStyle/>
          <a:p>
            <a:pPr eaLnBrk="1" hangingPunct="1"/>
            <a:r>
              <a:rPr lang="en-US" altLang="zh-CN" smtClean="0">
                <a:ea typeface="黑体" pitchFamily="49" charset="-122"/>
              </a:rPr>
              <a:t>Thanks</a:t>
            </a:r>
            <a:endParaRPr lang="zh-CN" altLang="en-US" smtClean="0">
              <a:ea typeface="黑体" pitchFamily="49" charset="-122"/>
            </a:endParaRPr>
          </a:p>
        </p:txBody>
      </p:sp>
      <p:sp>
        <p:nvSpPr>
          <p:cNvPr id="71683" name="Rectangle 5"/>
          <p:cNvSpPr>
            <a:spLocks noGrp="1" noChangeArrowheads="1"/>
          </p:cNvSpPr>
          <p:nvPr>
            <p:ph type="subTitle" idx="1"/>
          </p:nvPr>
        </p:nvSpPr>
        <p:spPr/>
        <p:txBody>
          <a:bodyPr/>
          <a:lstStyle/>
          <a:p>
            <a:pPr eaLnBrk="1" hangingPunct="1"/>
            <a:endParaRPr lang="en-US" altLang="zh-CN" dirty="0"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The benefits of inheritance</a:t>
            </a:r>
          </a:p>
        </p:txBody>
      </p:sp>
      <p:sp>
        <p:nvSpPr>
          <p:cNvPr id="9219" name="Rectangle 3"/>
          <p:cNvSpPr>
            <a:spLocks noGrp="1" noChangeArrowheads="1"/>
          </p:cNvSpPr>
          <p:nvPr>
            <p:ph idx="1"/>
          </p:nvPr>
        </p:nvSpPr>
        <p:spPr/>
        <p:txBody>
          <a:bodyPr>
            <a:normAutofit fontScale="92500" lnSpcReduction="10000"/>
          </a:bodyPr>
          <a:lstStyle/>
          <a:p>
            <a:pPr eaLnBrk="1" hangingPunct="1"/>
            <a:r>
              <a:rPr lang="en-US" altLang="zh-CN" smtClean="0"/>
              <a:t>Inheritance is a powerful mechanism that means when you write a class you only have to specify how that class is different from some other class, while also giving you dynamic access to the information contained in those other classes.</a:t>
            </a:r>
          </a:p>
          <a:p>
            <a:pPr eaLnBrk="1" hangingPunct="1"/>
            <a:r>
              <a:rPr lang="en-US" altLang="zh-CN" smtClean="0"/>
              <a:t>With inheritance, all classes—those you write, those from other class libraries that you use, and those from the standard utility classes as well—are arranged in a strict hierarchy.</a:t>
            </a:r>
          </a:p>
        </p:txBody>
      </p:sp>
      <p:sp>
        <p:nvSpPr>
          <p:cNvPr id="5" name="日期占位符 4"/>
          <p:cNvSpPr>
            <a:spLocks noGrp="1"/>
          </p:cNvSpPr>
          <p:nvPr>
            <p:ph type="dt" sz="half" idx="10"/>
          </p:nvPr>
        </p:nvSpPr>
        <p:spPr/>
        <p:txBody>
          <a:bodyPr/>
          <a:lstStyle/>
          <a:p>
            <a:fld id="{674E0090-CD3C-49AB-8470-E46993D1720B}"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A7185A61-C1CB-40F0-981D-EC5EFD845B7C}" type="slidenum">
              <a:rPr lang="en-US" altLang="zh-CN"/>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Class hierarchy</a:t>
            </a:r>
            <a:endParaRPr lang="zh-CN" altLang="en-US" smtClean="0"/>
          </a:p>
        </p:txBody>
      </p:sp>
      <p:sp>
        <p:nvSpPr>
          <p:cNvPr id="10243" name="内容占位符 2"/>
          <p:cNvSpPr>
            <a:spLocks noGrp="1"/>
          </p:cNvSpPr>
          <p:nvPr>
            <p:ph idx="1"/>
          </p:nvPr>
        </p:nvSpPr>
        <p:spPr/>
        <p:txBody>
          <a:bodyPr/>
          <a:lstStyle/>
          <a:p>
            <a:r>
              <a:rPr lang="en-US" altLang="zh-CN" smtClean="0"/>
              <a:t>Direct superclass</a:t>
            </a:r>
          </a:p>
          <a:p>
            <a:pPr lvl="1"/>
            <a:r>
              <a:rPr lang="en-US" altLang="zh-CN" smtClean="0"/>
              <a:t>Inherited explicitly (one level up hierarchy)</a:t>
            </a:r>
          </a:p>
          <a:p>
            <a:r>
              <a:rPr lang="en-US" altLang="zh-CN" smtClean="0"/>
              <a:t>Indirect superclass</a:t>
            </a:r>
          </a:p>
          <a:p>
            <a:pPr lvl="1"/>
            <a:r>
              <a:rPr lang="en-US" altLang="zh-CN" smtClean="0"/>
              <a:t>Inherited two or more levels up hierarchy</a:t>
            </a:r>
          </a:p>
          <a:p>
            <a:r>
              <a:rPr lang="en-US" altLang="zh-CN" smtClean="0"/>
              <a:t>Single inheritance</a:t>
            </a:r>
          </a:p>
          <a:p>
            <a:pPr lvl="1"/>
            <a:r>
              <a:rPr lang="en-US" altLang="zh-CN" smtClean="0"/>
              <a:t>Inherits from one superclass</a:t>
            </a:r>
          </a:p>
          <a:p>
            <a:r>
              <a:rPr lang="en-US" altLang="zh-CN" smtClean="0"/>
              <a:t>Multiple inheritance</a:t>
            </a:r>
          </a:p>
          <a:p>
            <a:pPr lvl="1"/>
            <a:r>
              <a:rPr lang="en-US" altLang="zh-CN" smtClean="0"/>
              <a:t>Inherits from multiple superclasses</a:t>
            </a:r>
          </a:p>
          <a:p>
            <a:pPr lvl="2"/>
            <a:r>
              <a:rPr lang="en-US" altLang="zh-CN" smtClean="0"/>
              <a:t>Java does not support multiple inheritance</a:t>
            </a:r>
            <a:endParaRPr lang="zh-CN" altLang="en-US" smtClean="0"/>
          </a:p>
        </p:txBody>
      </p:sp>
      <p:sp>
        <p:nvSpPr>
          <p:cNvPr id="7" name="日期占位符 6"/>
          <p:cNvSpPr>
            <a:spLocks noGrp="1"/>
          </p:cNvSpPr>
          <p:nvPr>
            <p:ph type="dt" sz="half" idx="10"/>
          </p:nvPr>
        </p:nvSpPr>
        <p:spPr/>
        <p:txBody>
          <a:bodyPr/>
          <a:lstStyle/>
          <a:p>
            <a:fld id="{8C29A86D-FDD0-47A6-AD78-1BD8366FBF3A}" type="datetime3">
              <a:rPr lang="en-US" altLang="zh-CN"/>
              <a:pPr/>
              <a:t>25 February 2015</a:t>
            </a:fld>
            <a:endParaRPr lang="en-US" altLang="zh-CN"/>
          </a:p>
        </p:txBody>
      </p:sp>
      <p:sp>
        <p:nvSpPr>
          <p:cNvPr id="9" name="页脚占位符 8"/>
          <p:cNvSpPr>
            <a:spLocks noGrp="1"/>
          </p:cNvSpPr>
          <p:nvPr>
            <p:ph type="ftr" sz="quarter" idx="11"/>
          </p:nvPr>
        </p:nvSpPr>
        <p:spPr/>
        <p:txBody>
          <a:bodyPr/>
          <a:lstStyle/>
          <a:p>
            <a:pPr>
              <a:defRPr/>
            </a:pPr>
            <a:r>
              <a:rPr lang="en-US" altLang="zh-CN" smtClean="0"/>
              <a:t>Java Programming Language</a:t>
            </a:r>
            <a:endParaRPr lang="en-US" altLang="zh-CN"/>
          </a:p>
        </p:txBody>
      </p:sp>
      <p:sp>
        <p:nvSpPr>
          <p:cNvPr id="8" name="灯片编号占位符 7"/>
          <p:cNvSpPr>
            <a:spLocks noGrp="1"/>
          </p:cNvSpPr>
          <p:nvPr>
            <p:ph type="sldNum" sz="quarter" idx="12"/>
          </p:nvPr>
        </p:nvSpPr>
        <p:spPr/>
        <p:txBody>
          <a:bodyPr/>
          <a:lstStyle/>
          <a:p>
            <a:fld id="{DFFB56B8-C968-41D8-A2EA-2261A03E90C0}" type="slidenum">
              <a:rPr lang="en-US" altLang="zh-CN"/>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Single inheritance</a:t>
            </a:r>
          </a:p>
        </p:txBody>
      </p:sp>
      <p:sp>
        <p:nvSpPr>
          <p:cNvPr id="11267" name="Rectangle 3"/>
          <p:cNvSpPr>
            <a:spLocks noGrp="1" noChangeArrowheads="1"/>
          </p:cNvSpPr>
          <p:nvPr>
            <p:ph idx="1"/>
          </p:nvPr>
        </p:nvSpPr>
        <p:spPr/>
        <p:txBody>
          <a:bodyPr/>
          <a:lstStyle/>
          <a:p>
            <a:pPr eaLnBrk="1" hangingPunct="1"/>
            <a:r>
              <a:rPr lang="en-US" altLang="zh-CN" smtClean="0"/>
              <a:t>Java’s form of inheritance, as you learned in the previous sections, is called single inheritance.</a:t>
            </a:r>
          </a:p>
          <a:p>
            <a:pPr eaLnBrk="1" hangingPunct="1"/>
            <a:r>
              <a:rPr lang="en-US" altLang="zh-CN" smtClean="0"/>
              <a:t>Single inheritance means that each Java class can have only one superclass (although any given superclass can have multiple subclasses).</a:t>
            </a:r>
          </a:p>
        </p:txBody>
      </p:sp>
      <p:sp>
        <p:nvSpPr>
          <p:cNvPr id="5" name="日期占位符 4"/>
          <p:cNvSpPr>
            <a:spLocks noGrp="1"/>
          </p:cNvSpPr>
          <p:nvPr>
            <p:ph type="dt" sz="half" idx="10"/>
          </p:nvPr>
        </p:nvSpPr>
        <p:spPr/>
        <p:txBody>
          <a:bodyPr/>
          <a:lstStyle/>
          <a:p>
            <a:fld id="{B3A3CD2C-8108-4EA4-80EB-1605009913E5}" type="datetime3">
              <a:rPr lang="en-US" altLang="zh-CN"/>
              <a:pPr/>
              <a:t>25 February 2015</a:t>
            </a:fld>
            <a:endParaRPr lang="en-US" altLang="zh-CN"/>
          </a:p>
        </p:txBody>
      </p:sp>
      <p:sp>
        <p:nvSpPr>
          <p:cNvPr id="7" name="页脚占位符 6"/>
          <p:cNvSpPr>
            <a:spLocks noGrp="1"/>
          </p:cNvSpPr>
          <p:nvPr>
            <p:ph type="ftr" sz="quarter" idx="11"/>
          </p:nvPr>
        </p:nvSpPr>
        <p:spPr/>
        <p:txBody>
          <a:bodyPr/>
          <a:lstStyle/>
          <a:p>
            <a:pPr>
              <a:defRPr/>
            </a:pPr>
            <a:r>
              <a:rPr lang="en-US" altLang="zh-CN" smtClean="0"/>
              <a:t>Java Programming Language</a:t>
            </a:r>
            <a:endParaRPr lang="en-US" altLang="zh-CN"/>
          </a:p>
        </p:txBody>
      </p:sp>
      <p:sp>
        <p:nvSpPr>
          <p:cNvPr id="6" name="灯片编号占位符 5"/>
          <p:cNvSpPr>
            <a:spLocks noGrp="1"/>
          </p:cNvSpPr>
          <p:nvPr>
            <p:ph type="sldNum" sz="quarter" idx="12"/>
          </p:nvPr>
        </p:nvSpPr>
        <p:spPr/>
        <p:txBody>
          <a:bodyPr/>
          <a:lstStyle/>
          <a:p>
            <a:fld id="{2726FE06-C476-4150-844E-6296B5FB4DCA}" type="slidenum">
              <a:rPr lang="en-US" altLang="zh-CN"/>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TotalTime>
  <Words>6921</Words>
  <Application>Microsoft Office PowerPoint</Application>
  <PresentationFormat>On-screen Show (4:3)</PresentationFormat>
  <Paragraphs>1484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Solstice</vt:lpstr>
      <vt:lpstr>JAVA Programming Language LESSON 12:  Object-Oriented Programming: Inheritance</vt:lpstr>
      <vt:lpstr>Outline</vt:lpstr>
      <vt:lpstr>Inheritance</vt:lpstr>
      <vt:lpstr>What is inheritance</vt:lpstr>
      <vt:lpstr>Inheritance</vt:lpstr>
      <vt:lpstr>The features of inheritance</vt:lpstr>
      <vt:lpstr>The benefits of inheritance</vt:lpstr>
      <vt:lpstr>Class hierarchy</vt:lpstr>
      <vt:lpstr>Single inheritance</vt:lpstr>
      <vt:lpstr>Inheritance</vt:lpstr>
      <vt:lpstr>Superclasses and Subclasses</vt:lpstr>
      <vt:lpstr>Superclasses and Subclasses (Cont.)</vt:lpstr>
      <vt:lpstr>Superclasses and Subclasses (Cont.)</vt:lpstr>
      <vt:lpstr>Inheritance hierarchy</vt:lpstr>
      <vt:lpstr>Inheritance hierarchy</vt:lpstr>
      <vt:lpstr>Inheritance hierarchy</vt:lpstr>
      <vt:lpstr>The top super class</vt:lpstr>
      <vt:lpstr>The class diagram of Object</vt:lpstr>
      <vt:lpstr>Subclassing</vt:lpstr>
      <vt:lpstr>Creating class hierarchy</vt:lpstr>
      <vt:lpstr>Sample code</vt:lpstr>
      <vt:lpstr>How inheritance works</vt:lpstr>
      <vt:lpstr>Method locating</vt:lpstr>
      <vt:lpstr>Sample code</vt:lpstr>
      <vt:lpstr>Overriding</vt:lpstr>
      <vt:lpstr>Sample code</vt:lpstr>
      <vt:lpstr>protected Members</vt:lpstr>
      <vt:lpstr>Keyword - protected</vt:lpstr>
      <vt:lpstr>Relationship between Superclasses and Subclasses</vt:lpstr>
      <vt:lpstr>Sample code – Point.java</vt:lpstr>
      <vt:lpstr>Sample code – Point.java</vt:lpstr>
      <vt:lpstr>Sample code – PointTest.java</vt:lpstr>
      <vt:lpstr>Sample code – Circle.java</vt:lpstr>
      <vt:lpstr>Sample code – Circle.java</vt:lpstr>
      <vt:lpstr>Sample code – Circle.java</vt:lpstr>
      <vt:lpstr>Sample code – CircleTest.java</vt:lpstr>
      <vt:lpstr>Sample code – CircleTest.java</vt:lpstr>
      <vt:lpstr>Sample code – Circle2.java</vt:lpstr>
      <vt:lpstr>Sample code – Circle2.java</vt:lpstr>
      <vt:lpstr>Sample code – Circle2.java</vt:lpstr>
      <vt:lpstr>Sample code – Point2.java</vt:lpstr>
      <vt:lpstr>Sample code – Point2.java</vt:lpstr>
      <vt:lpstr>Sample code – Circle3.java</vt:lpstr>
      <vt:lpstr>Sample code – Circle3.java</vt:lpstr>
      <vt:lpstr>Sample code – CircleTest3.java</vt:lpstr>
      <vt:lpstr>Sample code – CircleTest3.java</vt:lpstr>
      <vt:lpstr>Relationship between Superclasses and Subclasses (Cont.)</vt:lpstr>
      <vt:lpstr>Sample code – Point3.java</vt:lpstr>
      <vt:lpstr>Sample code – Point3.java</vt:lpstr>
      <vt:lpstr>Sample code – Circle4.java</vt:lpstr>
      <vt:lpstr>Sample code – Circle4.java</vt:lpstr>
      <vt:lpstr>Sample code – CircleTest4.java</vt:lpstr>
      <vt:lpstr>Sample code – CircleTest4.java</vt:lpstr>
      <vt:lpstr>Case Study: Three-Level Inheritance Hierarchy</vt:lpstr>
      <vt:lpstr>Sample code – Cylinder.java</vt:lpstr>
      <vt:lpstr>Sample code – Cylinder.java</vt:lpstr>
      <vt:lpstr>Sample code – CylinderTest.java</vt:lpstr>
      <vt:lpstr>Sample code – CylinderTest.java</vt:lpstr>
      <vt:lpstr>Constructors and Finalizers in Subclasses</vt:lpstr>
      <vt:lpstr>Constructors and Destructors in Derived Classes</vt:lpstr>
      <vt:lpstr>Sample code – Point.java</vt:lpstr>
      <vt:lpstr>Sample code – Point.java</vt:lpstr>
      <vt:lpstr>Sample code – Circle.java</vt:lpstr>
      <vt:lpstr>Sample code – Circle.java</vt:lpstr>
      <vt:lpstr>Sample code – ConstructorFinalizerTest.java</vt:lpstr>
      <vt:lpstr>Sample code – ConstructorFinalizerTest.java</vt:lpstr>
      <vt:lpstr>Software Engineering with Inheritance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 LESSON 5:  Object-Oriented Programming: Inheritance</dc:title>
  <dc:creator>patty</dc:creator>
  <cp:lastModifiedBy>EMMY</cp:lastModifiedBy>
  <cp:revision>3</cp:revision>
  <dcterms:created xsi:type="dcterms:W3CDTF">2014-05-07T05:42:25Z</dcterms:created>
  <dcterms:modified xsi:type="dcterms:W3CDTF">2015-02-25T17:07:54Z</dcterms:modified>
</cp:coreProperties>
</file>