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7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A4A9F-C3E6-430D-9664-B8DC9E42CF4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2BE0-2ACE-4F33-A783-5B01877ED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A4A9F-C3E6-430D-9664-B8DC9E42CF4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2BE0-2ACE-4F33-A783-5B01877ED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A4A9F-C3E6-430D-9664-B8DC9E42CF4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2BE0-2ACE-4F33-A783-5B01877ED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A4A9F-C3E6-430D-9664-B8DC9E42CF4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2BE0-2ACE-4F33-A783-5B01877ED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A4A9F-C3E6-430D-9664-B8DC9E42CF4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2BE0-2ACE-4F33-A783-5B01877ED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A4A9F-C3E6-430D-9664-B8DC9E42CF4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2BE0-2ACE-4F33-A783-5B01877ED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A4A9F-C3E6-430D-9664-B8DC9E42CF4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2BE0-2ACE-4F33-A783-5B01877ED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A4A9F-C3E6-430D-9664-B8DC9E42CF4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2BE0-2ACE-4F33-A783-5B01877ED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A4A9F-C3E6-430D-9664-B8DC9E42CF4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2BE0-2ACE-4F33-A783-5B01877ED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A4A9F-C3E6-430D-9664-B8DC9E42CF4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2BE0-2ACE-4F33-A783-5B01877ED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A4A9F-C3E6-430D-9664-B8DC9E42CF4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2BE0-2ACE-4F33-A783-5B01877ED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03A4A9F-C3E6-430D-9664-B8DC9E42CF4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7702BE0-2ACE-4F33-A783-5B01877ED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ctrTitle"/>
          </p:nvPr>
        </p:nvSpPr>
        <p:spPr>
          <a:xfrm>
            <a:off x="468313" y="1628775"/>
            <a:ext cx="8135937" cy="15144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800" dirty="0" smtClean="0">
                <a:ea typeface="黑体" pitchFamily="49" charset="-122"/>
              </a:rPr>
              <a:t>JAVA Programming Language</a:t>
            </a:r>
            <a:br>
              <a:rPr lang="en-US" altLang="zh-CN" sz="3800" dirty="0" smtClean="0">
                <a:ea typeface="黑体" pitchFamily="49" charset="-122"/>
              </a:rPr>
            </a:br>
            <a:r>
              <a:rPr lang="en-US" altLang="zh-CN" sz="2800" dirty="0" smtClean="0">
                <a:ea typeface="黑体" pitchFamily="49" charset="-122"/>
              </a:rPr>
              <a:t>LESSON 13: </a:t>
            </a:r>
            <a:br>
              <a:rPr lang="en-US" altLang="zh-CN" sz="2800" dirty="0" smtClean="0">
                <a:ea typeface="黑体" pitchFamily="49" charset="-122"/>
              </a:rPr>
            </a:br>
            <a:r>
              <a:rPr lang="en-US" altLang="zh-CN" sz="2800" dirty="0" smtClean="0">
                <a:ea typeface="黑体" pitchFamily="49" charset="-122"/>
              </a:rPr>
              <a:t>Object-Oriented Programming: Polymorphism</a:t>
            </a:r>
            <a:endParaRPr lang="zh-CN" altLang="en-US" sz="2800" dirty="0" smtClean="0">
              <a:ea typeface="黑体" pitchFamily="49" charset="-122"/>
            </a:endParaRPr>
          </a:p>
        </p:txBody>
      </p:sp>
      <p:sp>
        <p:nvSpPr>
          <p:cNvPr id="3075" name="副标题 4"/>
          <p:cNvSpPr>
            <a:spLocks noGrp="1"/>
          </p:cNvSpPr>
          <p:nvPr>
            <p:ph type="subTitle" idx="1"/>
          </p:nvPr>
        </p:nvSpPr>
        <p:spPr>
          <a:xfrm>
            <a:off x="1295400" y="3962400"/>
            <a:ext cx="7406640" cy="1752600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ea typeface="黑体" pitchFamily="49" charset="-122"/>
              </a:rPr>
              <a:t>KANIMBA Patrick</a:t>
            </a:r>
          </a:p>
          <a:p>
            <a:pPr algn="l" eaLnBrk="1" hangingPunct="1"/>
            <a:r>
              <a:rPr lang="en-US" altLang="zh-CN" sz="3200" dirty="0" smtClean="0">
                <a:ea typeface="黑体" pitchFamily="49" charset="-122"/>
              </a:rPr>
              <a:t>IPRC SOUTH</a:t>
            </a:r>
          </a:p>
          <a:p>
            <a:pPr algn="l" eaLnBrk="1" hangingPunct="1"/>
            <a:r>
              <a:rPr lang="en-US" altLang="zh-CN" dirty="0" smtClean="0">
                <a:ea typeface="黑体" pitchFamily="49" charset="-122"/>
              </a:rPr>
              <a:t>ICT Department</a:t>
            </a:r>
            <a:endParaRPr lang="en-US" altLang="zh-CN" sz="3200" dirty="0" smtClean="0">
              <a:ea typeface="黑体" pitchFamily="49" charset="-122"/>
            </a:endParaRPr>
          </a:p>
          <a:p>
            <a:pPr algn="l" eaLnBrk="1" hangingPunct="1"/>
            <a:endParaRPr lang="en-US" altLang="zh-CN" sz="3200" dirty="0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745288" cy="647700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Sample code – HierarchyRelationshipTest3.java</a:t>
            </a:r>
            <a:endParaRPr lang="zh-CN" altLang="en-US" sz="32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8669-CE4C-4C12-8FFE-438B330BED1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84EA-14B4-44FA-B848-6FF4EAEC9140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071563"/>
          <a:ext cx="8229600" cy="545592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HierarchyRelationshipTest3.java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Attempting to invoke subclass-only member methods through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 superclass reference.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HierarchyRelationshipTest3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String[] args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Point3 point;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Circle4 circle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Circle4(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89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2.7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point = circle;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aim superclass reference at subclass object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invoke superclass (Point3) methods on subclass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(Circle4) object through superclass reference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= point.getX();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y = point.getY();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point.setX(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point.setY(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point.toString();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 attempt to invoke subclass-only (Circle4) methods on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 subclass object through superclass (Point3) reference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double radius = point.getRadius(); 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point.setRadius( 33.33 );          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double diameter = point.getDiameter();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double circumference = point.getCircumference();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double area = point.getArea();     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HierarchyRelationshipTest3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00375" y="4643438"/>
            <a:ext cx="5500688" cy="1214437"/>
            <a:chOff x="837" y="2046"/>
            <a:chExt cx="3465" cy="765"/>
          </a:xfrm>
        </p:grpSpPr>
        <p:sp>
          <p:nvSpPr>
            <p:cNvPr id="12301" name="Text Box 5"/>
            <p:cNvSpPr txBox="1">
              <a:spLocks noChangeArrowheads="1"/>
            </p:cNvSpPr>
            <p:nvPr/>
          </p:nvSpPr>
          <p:spPr bwMode="auto">
            <a:xfrm>
              <a:off x="1827" y="2046"/>
              <a:ext cx="2475" cy="58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Attempt to invoke subclass-only (</a:t>
              </a:r>
              <a:r>
                <a:rPr lang="en-US" altLang="zh-CN">
                  <a:latin typeface="Lucida Console" pitchFamily="49" charset="0"/>
                </a:rPr>
                <a:t>Circle4</a:t>
              </a:r>
              <a:r>
                <a:rPr lang="en-US" altLang="zh-CN">
                  <a:latin typeface="Times New Roman" pitchFamily="18" charset="0"/>
                </a:rPr>
                <a:t>) methods on subclass object through superclass (</a:t>
              </a:r>
              <a:r>
                <a:rPr lang="en-US" altLang="zh-CN">
                  <a:latin typeface="Lucida Console" pitchFamily="49" charset="0"/>
                </a:rPr>
                <a:t>Point3</a:t>
              </a:r>
              <a:r>
                <a:rPr lang="en-US" altLang="zh-CN">
                  <a:latin typeface="Times New Roman" pitchFamily="18" charset="0"/>
                </a:rPr>
                <a:t>) reference.</a:t>
              </a:r>
            </a:p>
          </p:txBody>
        </p:sp>
        <p:sp>
          <p:nvSpPr>
            <p:cNvPr id="12302" name="Line 6"/>
            <p:cNvSpPr>
              <a:spLocks noChangeShapeType="1"/>
            </p:cNvSpPr>
            <p:nvPr/>
          </p:nvSpPr>
          <p:spPr bwMode="auto">
            <a:xfrm flipH="1">
              <a:off x="837" y="2631"/>
              <a:ext cx="139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4"/>
          <p:cNvSpPr>
            <a:spLocks noGrp="1" noChangeArrowheads="1"/>
          </p:cNvSpPr>
          <p:nvPr>
            <p:ph type="title"/>
          </p:nvPr>
        </p:nvSpPr>
        <p:spPr>
          <a:xfrm>
            <a:off x="571500" y="571500"/>
            <a:ext cx="7388225" cy="4111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2400" dirty="0" smtClean="0"/>
              <a:t>Sample code – HierarchyRelationshipTest3.java</a:t>
            </a:r>
          </a:p>
        </p:txBody>
      </p:sp>
      <p:sp>
        <p:nvSpPr>
          <p:cNvPr id="13318" name="Text Box 4"/>
          <p:cNvSpPr>
            <a:spLocks noGrp="1" noChangeArrowheads="1"/>
          </p:cNvSpPr>
          <p:nvPr>
            <p:ph idx="1"/>
          </p:nvPr>
        </p:nvSpPr>
        <p:spPr>
          <a:xfrm>
            <a:off x="571500" y="928688"/>
            <a:ext cx="8229600" cy="5816600"/>
          </a:xfrm>
          <a:solidFill>
            <a:srgbClr val="FFC000"/>
          </a:solidFill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HierarchyRelationshipTest3.java:24: cannot resolve symbol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symbol  : method getRadius ()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location: class Point3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      double radius = point.getRadius();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                           ^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HierarchyRelationshipTest3.java:25: cannot resolve symbol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symbol  : method setRadius (double)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location: class Point3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      point.setRadius( 33.33 );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           ^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HierarchyRelationshipTest3.java:26: cannot resolve symbol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symbol  : method getDiameter ()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location: class Point3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      double diameter = point.getDiameter();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                             ^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HierarchyRelationshipTest3.java:27: cannot resolve symbol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symbol  : method getCircumference ()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location: class Point3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      double circumference = point.getCircumference();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                                  ^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HierarchyRelationshipTest3.java:28: cannot resolve symbol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symbol  : method getArea ()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location: class Point3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      double area = point.getArea();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                         ^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cs typeface="Times New Roman" pitchFamily="18" charset="0"/>
              </a:rPr>
              <a:t>5 errors</a:t>
            </a: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6D16-DD3F-41FD-ACC9-FE07E086832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3813-3BE6-4050-AE85-78776DC87E3E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Polymorphism Examples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000" smtClean="0"/>
              <a:t>Examples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Suppose </a:t>
            </a:r>
            <a:r>
              <a:rPr lang="en-US" altLang="zh-CN" sz="2600" smtClean="0">
                <a:latin typeface="Lucida Console" pitchFamily="49" charset="0"/>
              </a:rPr>
              <a:t>Rectangle</a:t>
            </a:r>
            <a:r>
              <a:rPr lang="en-US" altLang="zh-CN" sz="2600" smtClean="0"/>
              <a:t> derives from </a:t>
            </a:r>
            <a:r>
              <a:rPr lang="en-US" altLang="zh-CN" sz="2600" smtClean="0">
                <a:latin typeface="Lucida Console" pitchFamily="49" charset="0"/>
              </a:rPr>
              <a:t>Quadrilateral</a:t>
            </a:r>
          </a:p>
          <a:p>
            <a:pPr lvl="2">
              <a:lnSpc>
                <a:spcPct val="80000"/>
              </a:lnSpc>
            </a:pPr>
            <a:r>
              <a:rPr lang="en-US" altLang="zh-CN" sz="2200" smtClean="0">
                <a:latin typeface="Lucida Console" pitchFamily="49" charset="0"/>
              </a:rPr>
              <a:t>Rectangle</a:t>
            </a:r>
            <a:r>
              <a:rPr lang="en-US" altLang="zh-CN" sz="2200" smtClean="0"/>
              <a:t> more specific than </a:t>
            </a:r>
            <a:r>
              <a:rPr lang="en-US" altLang="zh-CN" sz="2200" smtClean="0">
                <a:latin typeface="Lucida Console" pitchFamily="49" charset="0"/>
              </a:rPr>
              <a:t>Quadrilateral</a:t>
            </a:r>
          </a:p>
          <a:p>
            <a:pPr lvl="2">
              <a:lnSpc>
                <a:spcPct val="80000"/>
              </a:lnSpc>
            </a:pPr>
            <a:r>
              <a:rPr lang="en-US" altLang="zh-CN" sz="2200" smtClean="0"/>
              <a:t>Any operation on </a:t>
            </a:r>
            <a:r>
              <a:rPr lang="en-US" altLang="zh-CN" sz="2200" smtClean="0">
                <a:latin typeface="Lucida Console" pitchFamily="49" charset="0"/>
              </a:rPr>
              <a:t>Quadrilateral</a:t>
            </a:r>
            <a:r>
              <a:rPr lang="en-US" altLang="zh-CN" sz="2200" smtClean="0"/>
              <a:t> can be done on </a:t>
            </a:r>
            <a:r>
              <a:rPr lang="en-US" altLang="zh-CN" sz="2200" smtClean="0">
                <a:latin typeface="Lucida Console" pitchFamily="49" charset="0"/>
              </a:rPr>
              <a:t>Rectangle</a:t>
            </a:r>
            <a:r>
              <a:rPr lang="en-US" altLang="zh-CN" sz="2200" smtClean="0"/>
              <a:t> (i.e., perimeter, area) </a:t>
            </a:r>
            <a:endParaRPr lang="en-US" altLang="zh-CN" sz="2200" smtClean="0">
              <a:latin typeface="Lucida Console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3000" smtClean="0"/>
              <a:t>Suppose designing video game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Superclass </a:t>
            </a:r>
            <a:r>
              <a:rPr lang="en-US" altLang="zh-CN" sz="2600" smtClean="0">
                <a:latin typeface="Lucida Console" pitchFamily="49" charset="0"/>
              </a:rPr>
              <a:t>SpaceObject</a:t>
            </a:r>
          </a:p>
          <a:p>
            <a:pPr lvl="2">
              <a:lnSpc>
                <a:spcPct val="80000"/>
              </a:lnSpc>
            </a:pPr>
            <a:r>
              <a:rPr lang="en-US" altLang="zh-CN" sz="2200" smtClean="0"/>
              <a:t>Subclasses </a:t>
            </a:r>
            <a:r>
              <a:rPr lang="en-US" altLang="zh-CN" sz="2200" smtClean="0">
                <a:latin typeface="Lucida Console" pitchFamily="49" charset="0"/>
              </a:rPr>
              <a:t>Martian</a:t>
            </a:r>
            <a:r>
              <a:rPr lang="en-US" altLang="zh-CN" sz="2200" smtClean="0"/>
              <a:t>, </a:t>
            </a:r>
            <a:r>
              <a:rPr lang="en-US" altLang="zh-CN" sz="2200" smtClean="0">
                <a:latin typeface="Lucida Console" pitchFamily="49" charset="0"/>
              </a:rPr>
              <a:t>SpaceShip</a:t>
            </a:r>
            <a:r>
              <a:rPr lang="en-US" altLang="zh-CN" sz="2200" smtClean="0"/>
              <a:t>, </a:t>
            </a:r>
            <a:r>
              <a:rPr lang="en-US" altLang="zh-CN" sz="2200" smtClean="0">
                <a:latin typeface="Lucida Console" pitchFamily="49" charset="0"/>
              </a:rPr>
              <a:t>LaserBeam</a:t>
            </a:r>
          </a:p>
          <a:p>
            <a:pPr lvl="2">
              <a:lnSpc>
                <a:spcPct val="80000"/>
              </a:lnSpc>
            </a:pPr>
            <a:r>
              <a:rPr lang="en-US" altLang="zh-CN" sz="2200" smtClean="0"/>
              <a:t>Contains method </a:t>
            </a:r>
            <a:r>
              <a:rPr lang="en-US" altLang="zh-CN" sz="2200" smtClean="0">
                <a:latin typeface="Lucida Console" pitchFamily="49" charset="0"/>
              </a:rPr>
              <a:t>draw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To refresh screen</a:t>
            </a:r>
          </a:p>
          <a:p>
            <a:pPr lvl="2">
              <a:lnSpc>
                <a:spcPct val="80000"/>
              </a:lnSpc>
            </a:pPr>
            <a:r>
              <a:rPr lang="en-US" altLang="zh-CN" sz="2200" smtClean="0"/>
              <a:t>Send </a:t>
            </a:r>
            <a:r>
              <a:rPr lang="en-US" altLang="zh-CN" sz="2200" smtClean="0">
                <a:latin typeface="Lucida Console" pitchFamily="49" charset="0"/>
              </a:rPr>
              <a:t>draw</a:t>
            </a:r>
            <a:r>
              <a:rPr lang="en-US" altLang="zh-CN" sz="2200" smtClean="0"/>
              <a:t> message to each object</a:t>
            </a:r>
          </a:p>
          <a:p>
            <a:pPr lvl="2">
              <a:lnSpc>
                <a:spcPct val="80000"/>
              </a:lnSpc>
            </a:pPr>
            <a:r>
              <a:rPr lang="en-US" altLang="zh-CN" sz="2200" smtClean="0"/>
              <a:t>Same message has “many forms” of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Polymorphism Examples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Video game example, continued</a:t>
            </a:r>
          </a:p>
          <a:p>
            <a:pPr lvl="1"/>
            <a:r>
              <a:rPr lang="en-US" altLang="zh-CN" smtClean="0"/>
              <a:t>Easy to add class </a:t>
            </a:r>
            <a:r>
              <a:rPr lang="en-US" altLang="zh-CN" smtClean="0">
                <a:latin typeface="Lucida Console" pitchFamily="49" charset="0"/>
              </a:rPr>
              <a:t>Mercurian</a:t>
            </a:r>
          </a:p>
          <a:p>
            <a:pPr lvl="2"/>
            <a:r>
              <a:rPr lang="en-US" altLang="zh-CN" smtClean="0"/>
              <a:t>Extends </a:t>
            </a:r>
            <a:r>
              <a:rPr lang="en-US" altLang="zh-CN" smtClean="0">
                <a:latin typeface="Lucida Console" pitchFamily="49" charset="0"/>
              </a:rPr>
              <a:t>SpaceObject</a:t>
            </a:r>
          </a:p>
          <a:p>
            <a:pPr lvl="2"/>
            <a:r>
              <a:rPr lang="en-US" altLang="zh-CN" smtClean="0"/>
              <a:t>Provides its own implementation of </a:t>
            </a:r>
            <a:r>
              <a:rPr lang="en-US" altLang="zh-CN" smtClean="0">
                <a:latin typeface="Lucida Console" pitchFamily="49" charset="0"/>
              </a:rPr>
              <a:t>draw</a:t>
            </a:r>
          </a:p>
          <a:p>
            <a:pPr lvl="1"/>
            <a:r>
              <a:rPr lang="en-US" altLang="zh-CN" smtClean="0"/>
              <a:t>Programmer does not need to change code</a:t>
            </a:r>
          </a:p>
          <a:p>
            <a:pPr lvl="2"/>
            <a:r>
              <a:rPr lang="en-US" altLang="zh-CN" smtClean="0"/>
              <a:t>Calls </a:t>
            </a:r>
            <a:r>
              <a:rPr lang="en-US" altLang="zh-CN" smtClean="0">
                <a:latin typeface="Lucida Console" pitchFamily="49" charset="0"/>
              </a:rPr>
              <a:t>draw</a:t>
            </a:r>
            <a:r>
              <a:rPr lang="en-US" altLang="zh-CN" smtClean="0"/>
              <a:t> regardless of object’s type</a:t>
            </a:r>
          </a:p>
          <a:p>
            <a:pPr lvl="2"/>
            <a:r>
              <a:rPr lang="en-US" altLang="zh-CN" smtClean="0">
                <a:latin typeface="Lucida Console" pitchFamily="49" charset="0"/>
              </a:rPr>
              <a:t>Mercurian</a:t>
            </a:r>
            <a:r>
              <a:rPr lang="en-US" altLang="zh-CN" smtClean="0"/>
              <a:t> objects “plug right in”</a:t>
            </a:r>
          </a:p>
          <a:p>
            <a:pPr lvl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Abstract Classes and Methods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Abstract classes  </a:t>
            </a:r>
          </a:p>
          <a:p>
            <a:pPr lvl="1"/>
            <a:r>
              <a:rPr lang="en-US" altLang="zh-CN" smtClean="0"/>
              <a:t>Are superclasses (called abstract superclasses)</a:t>
            </a:r>
          </a:p>
          <a:p>
            <a:pPr lvl="1"/>
            <a:r>
              <a:rPr lang="en-US" altLang="zh-CN" smtClean="0"/>
              <a:t>Cannot be instantiated </a:t>
            </a:r>
          </a:p>
          <a:p>
            <a:pPr lvl="1"/>
            <a:r>
              <a:rPr lang="en-US" altLang="zh-CN" smtClean="0"/>
              <a:t>Incomplete</a:t>
            </a:r>
          </a:p>
          <a:p>
            <a:pPr lvl="2"/>
            <a:r>
              <a:rPr lang="en-US" altLang="zh-CN" smtClean="0"/>
              <a:t>subclasses fill in "missing pieces"</a:t>
            </a:r>
          </a:p>
          <a:p>
            <a:r>
              <a:rPr lang="en-US" altLang="zh-CN" smtClean="0"/>
              <a:t>Concrete classes</a:t>
            </a:r>
          </a:p>
          <a:p>
            <a:pPr lvl="1"/>
            <a:r>
              <a:rPr lang="en-US" altLang="zh-CN" smtClean="0"/>
              <a:t>Can be instantiated</a:t>
            </a:r>
          </a:p>
          <a:p>
            <a:pPr lvl="1"/>
            <a:r>
              <a:rPr lang="en-US" altLang="zh-CN" smtClean="0"/>
              <a:t>Implement every method they declare</a:t>
            </a:r>
          </a:p>
          <a:p>
            <a:pPr lvl="1"/>
            <a:r>
              <a:rPr lang="en-US" altLang="zh-CN" smtClean="0"/>
              <a:t>Provide specifics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7031038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Abstract </a:t>
            </a:r>
            <a:r>
              <a:rPr lang="en-US" altLang="zh-CN" dirty="0"/>
              <a:t>Classes and Methods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Abstract classes not required, but reduce client code dependencies</a:t>
            </a:r>
          </a:p>
          <a:p>
            <a:r>
              <a:rPr lang="en-US" altLang="zh-CN" smtClean="0"/>
              <a:t>To make a class abstract</a:t>
            </a:r>
          </a:p>
          <a:p>
            <a:pPr lvl="1"/>
            <a:r>
              <a:rPr lang="en-US" altLang="zh-CN" smtClean="0"/>
              <a:t>Declare with keyword </a:t>
            </a:r>
            <a:r>
              <a:rPr lang="en-US" altLang="zh-CN" smtClean="0">
                <a:latin typeface="Lucida Console" pitchFamily="49" charset="0"/>
              </a:rPr>
              <a:t>abstract</a:t>
            </a:r>
          </a:p>
          <a:p>
            <a:pPr lvl="1"/>
            <a:r>
              <a:rPr lang="en-US" altLang="zh-CN" smtClean="0"/>
              <a:t>Contain one or more </a:t>
            </a:r>
            <a:r>
              <a:rPr lang="en-US" altLang="zh-CN" b="1" i="1" smtClean="0"/>
              <a:t>abstract methods</a:t>
            </a:r>
          </a:p>
          <a:p>
            <a:pPr lvl="2">
              <a:buFontTx/>
              <a:buNone/>
            </a:pPr>
            <a:r>
              <a:rPr lang="en-US" altLang="zh-CN" smtClean="0">
                <a:latin typeface="Lucida Console" pitchFamily="49" charset="0"/>
              </a:rPr>
              <a:t>public abstract void draw();</a:t>
            </a:r>
          </a:p>
          <a:p>
            <a:pPr lvl="1"/>
            <a:r>
              <a:rPr lang="en-US" altLang="zh-CN" b="1" i="1" smtClean="0"/>
              <a:t>Abstract methods</a:t>
            </a:r>
          </a:p>
          <a:p>
            <a:pPr lvl="2"/>
            <a:r>
              <a:rPr lang="en-US" altLang="zh-CN" smtClean="0"/>
              <a:t>No implementation, must be overridden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6888163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Abstract </a:t>
            </a:r>
            <a:r>
              <a:rPr lang="en-US" altLang="zh-CN" dirty="0"/>
              <a:t>Classes and Methods (Cont.)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3000" smtClean="0"/>
              <a:t>Application example</a:t>
            </a:r>
          </a:p>
          <a:p>
            <a:pPr lvl="1">
              <a:lnSpc>
                <a:spcPct val="90000"/>
              </a:lnSpc>
            </a:pPr>
            <a:r>
              <a:rPr lang="en-US" altLang="zh-CN" sz="2600" smtClean="0"/>
              <a:t>Abstract class </a:t>
            </a:r>
            <a:r>
              <a:rPr lang="en-US" altLang="zh-CN" sz="2600" smtClean="0">
                <a:latin typeface="Lucida Console" pitchFamily="49" charset="0"/>
              </a:rPr>
              <a:t>Shape</a:t>
            </a:r>
            <a:endParaRPr lang="en-US" altLang="zh-CN" sz="2600" smtClean="0"/>
          </a:p>
          <a:p>
            <a:pPr lvl="2">
              <a:lnSpc>
                <a:spcPct val="90000"/>
              </a:lnSpc>
            </a:pPr>
            <a:r>
              <a:rPr lang="en-US" altLang="zh-CN" sz="2200" smtClean="0"/>
              <a:t>Declares </a:t>
            </a:r>
            <a:r>
              <a:rPr lang="en-US" altLang="zh-CN" sz="2200" smtClean="0">
                <a:latin typeface="Lucida Console" pitchFamily="49" charset="0"/>
              </a:rPr>
              <a:t>draw</a:t>
            </a:r>
            <a:r>
              <a:rPr lang="en-US" altLang="zh-CN" sz="2200" smtClean="0"/>
              <a:t> as abstract method</a:t>
            </a:r>
          </a:p>
          <a:p>
            <a:pPr lvl="1">
              <a:lnSpc>
                <a:spcPct val="90000"/>
              </a:lnSpc>
            </a:pPr>
            <a:r>
              <a:rPr lang="en-US" altLang="zh-CN" sz="2600" smtClean="0">
                <a:latin typeface="Lucida Console" pitchFamily="49" charset="0"/>
              </a:rPr>
              <a:t>Circle</a:t>
            </a:r>
            <a:r>
              <a:rPr lang="en-US" altLang="zh-CN" sz="2600" smtClean="0"/>
              <a:t>, </a:t>
            </a:r>
            <a:r>
              <a:rPr lang="en-US" altLang="zh-CN" sz="2600" smtClean="0">
                <a:latin typeface="Lucida Console" pitchFamily="49" charset="0"/>
              </a:rPr>
              <a:t>Triangle</a:t>
            </a:r>
            <a:r>
              <a:rPr lang="en-US" altLang="zh-CN" sz="2600" smtClean="0"/>
              <a:t>, </a:t>
            </a:r>
            <a:r>
              <a:rPr lang="en-US" altLang="zh-CN" sz="2600" smtClean="0">
                <a:latin typeface="Lucida Console" pitchFamily="49" charset="0"/>
              </a:rPr>
              <a:t>Rectangle</a:t>
            </a:r>
            <a:r>
              <a:rPr lang="en-US" altLang="zh-CN" sz="2600" smtClean="0"/>
              <a:t> extends </a:t>
            </a:r>
            <a:r>
              <a:rPr lang="en-US" altLang="zh-CN" sz="2600" smtClean="0">
                <a:latin typeface="Lucida Console" pitchFamily="49" charset="0"/>
              </a:rPr>
              <a:t>Shape</a:t>
            </a:r>
          </a:p>
          <a:p>
            <a:pPr lvl="2">
              <a:lnSpc>
                <a:spcPct val="90000"/>
              </a:lnSpc>
            </a:pPr>
            <a:r>
              <a:rPr lang="en-US" altLang="zh-CN" sz="2200" smtClean="0"/>
              <a:t>Each must implement </a:t>
            </a:r>
            <a:r>
              <a:rPr lang="en-US" altLang="zh-CN" sz="2200" smtClean="0">
                <a:latin typeface="Lucida Console" pitchFamily="49" charset="0"/>
              </a:rPr>
              <a:t>draw</a:t>
            </a:r>
          </a:p>
          <a:p>
            <a:pPr lvl="1">
              <a:lnSpc>
                <a:spcPct val="90000"/>
              </a:lnSpc>
            </a:pPr>
            <a:r>
              <a:rPr lang="en-US" altLang="zh-CN" sz="2600" smtClean="0"/>
              <a:t>Each object can draw itself</a:t>
            </a:r>
          </a:p>
          <a:p>
            <a:pPr>
              <a:lnSpc>
                <a:spcPct val="90000"/>
              </a:lnSpc>
            </a:pPr>
            <a:r>
              <a:rPr lang="en-US" altLang="zh-CN" sz="3000" smtClean="0"/>
              <a:t>Iterators</a:t>
            </a:r>
          </a:p>
          <a:p>
            <a:pPr lvl="1">
              <a:lnSpc>
                <a:spcPct val="90000"/>
              </a:lnSpc>
            </a:pPr>
            <a:r>
              <a:rPr lang="en-US" altLang="zh-CN" sz="2600" smtClean="0"/>
              <a:t>Array, ArrayList</a:t>
            </a:r>
          </a:p>
          <a:p>
            <a:pPr lvl="1">
              <a:lnSpc>
                <a:spcPct val="90000"/>
              </a:lnSpc>
            </a:pPr>
            <a:r>
              <a:rPr lang="en-US" altLang="zh-CN" sz="2600" smtClean="0"/>
              <a:t>Walk through list elements</a:t>
            </a:r>
          </a:p>
          <a:p>
            <a:pPr lvl="1">
              <a:lnSpc>
                <a:spcPct val="90000"/>
              </a:lnSpc>
            </a:pPr>
            <a:r>
              <a:rPr lang="en-US" altLang="zh-CN" sz="2600" smtClean="0"/>
              <a:t>Used in polymorphic programming to traverse a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7245350" cy="647700"/>
          </a:xfrm>
        </p:spPr>
        <p:txBody>
          <a:bodyPr/>
          <a:lstStyle/>
          <a:p>
            <a:r>
              <a:rPr lang="en-US" altLang="zh-CN" sz="2400" smtClean="0"/>
              <a:t>Case Study: Inheriting Interface and Implementation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Make abstract superclass </a:t>
            </a:r>
            <a:r>
              <a:rPr lang="en-US" altLang="zh-CN" smtClean="0">
                <a:latin typeface="Lucida Console" pitchFamily="49" charset="0"/>
              </a:rPr>
              <a:t>Shape</a:t>
            </a:r>
          </a:p>
          <a:p>
            <a:pPr lvl="1"/>
            <a:r>
              <a:rPr lang="en-US" altLang="zh-CN" smtClean="0"/>
              <a:t>Abstract method (must be implemented)</a:t>
            </a:r>
          </a:p>
          <a:p>
            <a:pPr lvl="2"/>
            <a:r>
              <a:rPr lang="en-US" altLang="zh-CN" smtClean="0">
                <a:latin typeface="Lucida Console" pitchFamily="49" charset="0"/>
              </a:rPr>
              <a:t>getName</a:t>
            </a:r>
            <a:r>
              <a:rPr lang="en-US" altLang="zh-CN" smtClean="0"/>
              <a:t>, </a:t>
            </a:r>
            <a:r>
              <a:rPr lang="en-US" altLang="zh-CN" smtClean="0">
                <a:latin typeface="Lucida Console" pitchFamily="49" charset="0"/>
              </a:rPr>
              <a:t>print</a:t>
            </a:r>
          </a:p>
          <a:p>
            <a:pPr lvl="2"/>
            <a:r>
              <a:rPr lang="en-US" altLang="zh-CN" smtClean="0"/>
              <a:t>Default implementation does not make sense</a:t>
            </a:r>
          </a:p>
          <a:p>
            <a:pPr lvl="1"/>
            <a:r>
              <a:rPr lang="en-US" altLang="zh-CN" smtClean="0"/>
              <a:t>Methods may be overridden</a:t>
            </a:r>
          </a:p>
          <a:p>
            <a:pPr lvl="2"/>
            <a:r>
              <a:rPr lang="en-US" altLang="zh-CN" smtClean="0">
                <a:latin typeface="Lucida Console" pitchFamily="49" charset="0"/>
              </a:rPr>
              <a:t>getArea</a:t>
            </a:r>
            <a:r>
              <a:rPr lang="en-US" altLang="zh-CN" smtClean="0"/>
              <a:t>, </a:t>
            </a:r>
            <a:r>
              <a:rPr lang="en-US" altLang="zh-CN" smtClean="0">
                <a:latin typeface="Lucida Console" pitchFamily="49" charset="0"/>
              </a:rPr>
              <a:t>getVolume</a:t>
            </a:r>
          </a:p>
          <a:p>
            <a:pPr lvl="3"/>
            <a:r>
              <a:rPr lang="en-US" altLang="zh-CN" smtClean="0"/>
              <a:t>Default implementations return </a:t>
            </a:r>
            <a:r>
              <a:rPr lang="en-US" altLang="zh-CN" smtClean="0">
                <a:latin typeface="Lucida Console" pitchFamily="49" charset="0"/>
              </a:rPr>
              <a:t>0.0</a:t>
            </a:r>
          </a:p>
          <a:p>
            <a:pPr lvl="2"/>
            <a:r>
              <a:rPr lang="en-US" altLang="zh-CN" smtClean="0"/>
              <a:t>If not overridden, uses superclass default implementation</a:t>
            </a:r>
          </a:p>
          <a:p>
            <a:pPr lvl="1"/>
            <a:r>
              <a:rPr lang="en-US" altLang="zh-CN" smtClean="0"/>
              <a:t>Subclasses </a:t>
            </a:r>
            <a:r>
              <a:rPr lang="en-US" altLang="zh-CN" smtClean="0">
                <a:latin typeface="Lucida Console" pitchFamily="49" charset="0"/>
              </a:rPr>
              <a:t>Point</a:t>
            </a:r>
            <a:r>
              <a:rPr lang="en-US" altLang="zh-CN" smtClean="0"/>
              <a:t>, </a:t>
            </a:r>
            <a:r>
              <a:rPr lang="en-US" altLang="zh-CN" smtClean="0">
                <a:latin typeface="Lucida Console" pitchFamily="49" charset="0"/>
              </a:rPr>
              <a:t>Circle</a:t>
            </a:r>
            <a:r>
              <a:rPr lang="en-US" altLang="zh-CN" smtClean="0"/>
              <a:t>, </a:t>
            </a:r>
            <a:r>
              <a:rPr lang="en-US" altLang="zh-CN" smtClean="0">
                <a:latin typeface="Lucida Console" pitchFamily="49" charset="0"/>
              </a:rPr>
              <a:t>Cylinder</a:t>
            </a:r>
          </a:p>
          <a:p>
            <a:pPr lvl="1">
              <a:buFontTx/>
              <a:buNone/>
            </a:pPr>
            <a:endParaRPr lang="en-US" altLang="zh-CN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7245350" cy="647700"/>
          </a:xfrm>
        </p:spPr>
        <p:txBody>
          <a:bodyPr/>
          <a:lstStyle/>
          <a:p>
            <a:r>
              <a:rPr lang="en-US" altLang="zh-CN" sz="2400" smtClean="0"/>
              <a:t>Case Study: Inheriting Interface and Implementation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960563"/>
            <a:ext cx="7313613" cy="4040187"/>
            <a:chOff x="0" y="0"/>
            <a:chExt cx="20000" cy="20000"/>
          </a:xfrm>
        </p:grpSpPr>
        <p:sp>
          <p:nvSpPr>
            <p:cNvPr id="20485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429" y="2395"/>
              <a:ext cx="3142" cy="15210"/>
              <a:chOff x="574" y="0"/>
              <a:chExt cx="18852" cy="20002"/>
            </a:xfrm>
          </p:grpSpPr>
          <p:sp>
            <p:nvSpPr>
              <p:cNvPr id="20487" name="Freeform 6"/>
              <p:cNvSpPr>
                <a:spLocks/>
              </p:cNvSpPr>
              <p:nvPr/>
            </p:nvSpPr>
            <p:spPr bwMode="auto">
              <a:xfrm>
                <a:off x="9994" y="2977"/>
                <a:ext cx="12" cy="269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39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574" y="11345"/>
                <a:ext cx="18852" cy="2976"/>
                <a:chOff x="0" y="0"/>
                <a:chExt cx="20000" cy="20000"/>
              </a:xfrm>
            </p:grpSpPr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19" y="0"/>
                  <a:ext cx="19981" cy="20000"/>
                  <a:chOff x="0" y="0"/>
                  <a:chExt cx="20000" cy="20000"/>
                </a:xfrm>
              </p:grpSpPr>
              <p:sp>
                <p:nvSpPr>
                  <p:cNvPr id="20508" name="Freeform 9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2 w 20000"/>
                      <a:gd name="T1" fmla="*/ 0 h 20000"/>
                      <a:gd name="T2" fmla="*/ 19982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2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2" y="0"/>
                        </a:moveTo>
                        <a:lnTo>
                          <a:pt x="19982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2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9" name="Freeform 1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2 w 20000"/>
                      <a:gd name="T1" fmla="*/ 0 h 20000"/>
                      <a:gd name="T2" fmla="*/ 19982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2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2" y="0"/>
                        </a:moveTo>
                        <a:lnTo>
                          <a:pt x="19982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2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zh-CN" altLang="en-US"/>
                  </a:p>
                </p:txBody>
              </p:sp>
            </p:grpSp>
            <p:sp>
              <p:nvSpPr>
                <p:cNvPr id="20507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6001"/>
                  <a:ext cx="20000" cy="1027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Circle</a:t>
                  </a:r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574" y="17025"/>
                <a:ext cx="18852" cy="2977"/>
                <a:chOff x="0" y="0"/>
                <a:chExt cx="20000" cy="20000"/>
              </a:xfrm>
            </p:grpSpPr>
            <p:grpSp>
              <p:nvGrpSpPr>
                <p:cNvPr id="7" name="Group 13"/>
                <p:cNvGrpSpPr>
                  <a:grpSpLocks/>
                </p:cNvGrpSpPr>
                <p:nvPr/>
              </p:nvGrpSpPr>
              <p:grpSpPr bwMode="auto">
                <a:xfrm>
                  <a:off x="19" y="0"/>
                  <a:ext cx="19981" cy="20000"/>
                  <a:chOff x="0" y="0"/>
                  <a:chExt cx="20000" cy="20000"/>
                </a:xfrm>
              </p:grpSpPr>
              <p:sp>
                <p:nvSpPr>
                  <p:cNvPr id="20504" name="Freeform 1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2 w 20000"/>
                      <a:gd name="T1" fmla="*/ 0 h 20000"/>
                      <a:gd name="T2" fmla="*/ 19982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2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2" y="0"/>
                        </a:moveTo>
                        <a:lnTo>
                          <a:pt x="19982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2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zh-CN" altLang="en-US"/>
                  </a:p>
                </p:txBody>
              </p:sp>
              <p:sp>
                <p:nvSpPr>
                  <p:cNvPr id="20505" name="Freeform 1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2 w 20000"/>
                      <a:gd name="T1" fmla="*/ 0 h 20000"/>
                      <a:gd name="T2" fmla="*/ 19982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2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2" y="0"/>
                        </a:moveTo>
                        <a:lnTo>
                          <a:pt x="19982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2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03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5999"/>
                  <a:ext cx="20000" cy="1027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Cylinder</a:t>
                  </a:r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574" y="5673"/>
                <a:ext cx="18852" cy="2976"/>
                <a:chOff x="0" y="0"/>
                <a:chExt cx="20000" cy="20000"/>
              </a:xfrm>
            </p:grpSpPr>
            <p:grpSp>
              <p:nvGrpSpPr>
                <p:cNvPr id="9" name="Group 18"/>
                <p:cNvGrpSpPr>
                  <a:grpSpLocks/>
                </p:cNvGrpSpPr>
                <p:nvPr/>
              </p:nvGrpSpPr>
              <p:grpSpPr bwMode="auto">
                <a:xfrm>
                  <a:off x="19" y="0"/>
                  <a:ext cx="19981" cy="20000"/>
                  <a:chOff x="0" y="0"/>
                  <a:chExt cx="20000" cy="20000"/>
                </a:xfrm>
              </p:grpSpPr>
              <p:sp>
                <p:nvSpPr>
                  <p:cNvPr id="20500" name="Freeform 19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2 w 20000"/>
                      <a:gd name="T1" fmla="*/ 0 h 20000"/>
                      <a:gd name="T2" fmla="*/ 19982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2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2" y="0"/>
                        </a:moveTo>
                        <a:lnTo>
                          <a:pt x="19982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2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1" name="Freeform 2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2 w 20000"/>
                      <a:gd name="T1" fmla="*/ 0 h 20000"/>
                      <a:gd name="T2" fmla="*/ 19982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2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2" y="0"/>
                        </a:moveTo>
                        <a:lnTo>
                          <a:pt x="19982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2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zh-CN" altLang="en-US"/>
                  </a:p>
                </p:txBody>
              </p:sp>
            </p:grpSp>
            <p:sp>
              <p:nvSpPr>
                <p:cNvPr id="20499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6001"/>
                  <a:ext cx="20000" cy="1027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Point</a:t>
                  </a:r>
                </a:p>
              </p:txBody>
            </p:sp>
          </p:grpSp>
          <p:grpSp>
            <p:nvGrpSpPr>
              <p:cNvPr id="10" name="Group 22"/>
              <p:cNvGrpSpPr>
                <a:grpSpLocks/>
              </p:cNvGrpSpPr>
              <p:nvPr/>
            </p:nvGrpSpPr>
            <p:grpSpPr bwMode="auto">
              <a:xfrm>
                <a:off x="574" y="0"/>
                <a:ext cx="18852" cy="2977"/>
                <a:chOff x="0" y="0"/>
                <a:chExt cx="20000" cy="20000"/>
              </a:xfrm>
            </p:grpSpPr>
            <p:grpSp>
              <p:nvGrpSpPr>
                <p:cNvPr id="11" name="Group 23"/>
                <p:cNvGrpSpPr>
                  <a:grpSpLocks/>
                </p:cNvGrpSpPr>
                <p:nvPr/>
              </p:nvGrpSpPr>
              <p:grpSpPr bwMode="auto">
                <a:xfrm>
                  <a:off x="19" y="0"/>
                  <a:ext cx="19981" cy="20000"/>
                  <a:chOff x="0" y="0"/>
                  <a:chExt cx="20000" cy="20000"/>
                </a:xfrm>
              </p:grpSpPr>
              <p:sp>
                <p:nvSpPr>
                  <p:cNvPr id="20496" name="Freeform 2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2 w 20000"/>
                      <a:gd name="T1" fmla="*/ 0 h 20000"/>
                      <a:gd name="T2" fmla="*/ 19982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2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2" y="0"/>
                        </a:moveTo>
                        <a:lnTo>
                          <a:pt x="19982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2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97" name="Freeform 2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2 w 20000"/>
                      <a:gd name="T1" fmla="*/ 0 h 20000"/>
                      <a:gd name="T2" fmla="*/ 19982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2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2" y="0"/>
                        </a:moveTo>
                        <a:lnTo>
                          <a:pt x="19982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2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endParaRPr lang="zh-CN" altLang="en-US"/>
                  </a:p>
                </p:txBody>
              </p:sp>
            </p:grpSp>
            <p:sp>
              <p:nvSpPr>
                <p:cNvPr id="20495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6006"/>
                  <a:ext cx="20000" cy="10279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 b="1" i="1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Shape</a:t>
                  </a:r>
                </a:p>
              </p:txBody>
            </p:sp>
          </p:grpSp>
          <p:sp>
            <p:nvSpPr>
              <p:cNvPr id="20492" name="Freeform 27"/>
              <p:cNvSpPr>
                <a:spLocks/>
              </p:cNvSpPr>
              <p:nvPr/>
            </p:nvSpPr>
            <p:spPr bwMode="auto">
              <a:xfrm>
                <a:off x="9994" y="8649"/>
                <a:ext cx="12" cy="269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39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Freeform 28"/>
              <p:cNvSpPr>
                <a:spLocks/>
              </p:cNvSpPr>
              <p:nvPr/>
            </p:nvSpPr>
            <p:spPr bwMode="auto">
              <a:xfrm>
                <a:off x="9994" y="14321"/>
                <a:ext cx="12" cy="2704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39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484" name="Text Box 29"/>
          <p:cNvSpPr txBox="1">
            <a:spLocks noChangeArrowheads="1"/>
          </p:cNvSpPr>
          <p:nvPr/>
        </p:nvSpPr>
        <p:spPr bwMode="auto">
          <a:xfrm>
            <a:off x="2286000" y="6143625"/>
            <a:ext cx="4608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Shape hierarchy class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566738"/>
            <a:ext cx="7173913" cy="647700"/>
          </a:xfrm>
        </p:spPr>
        <p:txBody>
          <a:bodyPr/>
          <a:lstStyle/>
          <a:p>
            <a:r>
              <a:rPr lang="en-US" altLang="zh-CN" sz="2400" smtClean="0"/>
              <a:t>Case Study: Inheriting Interface and Implementation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214438"/>
            <a:ext cx="7848600" cy="4724400"/>
            <a:chOff x="0" y="0"/>
            <a:chExt cx="20000" cy="20000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78" y="1242"/>
              <a:ext cx="18444" cy="17510"/>
              <a:chOff x="-1" y="0"/>
              <a:chExt cx="20003" cy="2000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653" y="1622"/>
                <a:ext cx="4337" cy="4594"/>
                <a:chOff x="0" y="0"/>
                <a:chExt cx="20000" cy="20000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21596" name="Freeform 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97" name="Freeform 9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95" name="Rectangle 10"/>
                <p:cNvSpPr>
                  <a:spLocks noChangeArrowheads="1"/>
                </p:cNvSpPr>
                <p:nvPr/>
              </p:nvSpPr>
              <p:spPr bwMode="auto">
                <a:xfrm>
                  <a:off x="1098" y="2351"/>
                  <a:ext cx="17791" cy="1650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endPara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0.0</a:t>
                  </a:r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6990" y="1622"/>
                <a:ext cx="4337" cy="4594"/>
                <a:chOff x="0" y="0"/>
                <a:chExt cx="20000" cy="20000"/>
              </a:xfrm>
            </p:grpSpPr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21592" name="Freeform 1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93" name="Freeform 1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91" name="Rectangle 15"/>
                <p:cNvSpPr>
                  <a:spLocks noChangeArrowheads="1"/>
                </p:cNvSpPr>
                <p:nvPr/>
              </p:nvSpPr>
              <p:spPr bwMode="auto">
                <a:xfrm>
                  <a:off x="1098" y="2351"/>
                  <a:ext cx="17791" cy="1650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endPara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0.0</a:t>
                  </a:r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11327" y="1622"/>
                <a:ext cx="4338" cy="4594"/>
                <a:chOff x="0" y="0"/>
                <a:chExt cx="20000" cy="20000"/>
              </a:xfrm>
            </p:grpSpPr>
            <p:grpSp>
              <p:nvGrpSpPr>
                <p:cNvPr id="9" name="Group 1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21588" name="Freeform 1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89" name="Freeform 19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87" name="Rectangle 20"/>
                <p:cNvSpPr>
                  <a:spLocks noChangeArrowheads="1"/>
                </p:cNvSpPr>
                <p:nvPr/>
              </p:nvSpPr>
              <p:spPr bwMode="auto">
                <a:xfrm>
                  <a:off x="1102" y="2351"/>
                  <a:ext cx="17787" cy="1650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endPara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= 0</a:t>
                  </a:r>
                </a:p>
              </p:txBody>
            </p:sp>
          </p:grpSp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15665" y="1622"/>
                <a:ext cx="4337" cy="4594"/>
                <a:chOff x="0" y="0"/>
                <a:chExt cx="20000" cy="20000"/>
              </a:xfrm>
            </p:grpSpPr>
            <p:grpSp>
              <p:nvGrpSpPr>
                <p:cNvPr id="11" name="Group 2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21584" name="Freeform 2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85" name="Freeform 2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83" name="Rectangle 25"/>
                <p:cNvSpPr>
                  <a:spLocks noChangeArrowheads="1"/>
                </p:cNvSpPr>
                <p:nvPr/>
              </p:nvSpPr>
              <p:spPr bwMode="auto">
                <a:xfrm>
                  <a:off x="1098" y="2351"/>
                  <a:ext cx="17791" cy="1650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endPara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= 0</a:t>
                  </a:r>
                </a:p>
              </p:txBody>
            </p:sp>
          </p:grpSp>
          <p:grpSp>
            <p:nvGrpSpPr>
              <p:cNvPr id="12" name="Group 26"/>
              <p:cNvGrpSpPr>
                <a:grpSpLocks/>
              </p:cNvGrpSpPr>
              <p:nvPr/>
            </p:nvGrpSpPr>
            <p:grpSpPr bwMode="auto">
              <a:xfrm>
                <a:off x="2653" y="6216"/>
                <a:ext cx="4337" cy="4595"/>
                <a:chOff x="0" y="0"/>
                <a:chExt cx="20000" cy="20000"/>
              </a:xfrm>
            </p:grpSpPr>
            <p:grpSp>
              <p:nvGrpSpPr>
                <p:cNvPr id="13" name="Group 2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21580" name="Freeform 2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81" name="Freeform 29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79" name="Rectangle 30"/>
                <p:cNvSpPr>
                  <a:spLocks noChangeArrowheads="1"/>
                </p:cNvSpPr>
                <p:nvPr/>
              </p:nvSpPr>
              <p:spPr bwMode="auto">
                <a:xfrm>
                  <a:off x="1098" y="2355"/>
                  <a:ext cx="17791" cy="1649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endPara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0.0</a:t>
                  </a:r>
                </a:p>
              </p:txBody>
            </p:sp>
          </p:grpSp>
          <p:grpSp>
            <p:nvGrpSpPr>
              <p:cNvPr id="14" name="Group 31"/>
              <p:cNvGrpSpPr>
                <a:grpSpLocks/>
              </p:cNvGrpSpPr>
              <p:nvPr/>
            </p:nvGrpSpPr>
            <p:grpSpPr bwMode="auto">
              <a:xfrm>
                <a:off x="6990" y="6216"/>
                <a:ext cx="4337" cy="4595"/>
                <a:chOff x="0" y="0"/>
                <a:chExt cx="20000" cy="20000"/>
              </a:xfrm>
            </p:grpSpPr>
            <p:grpSp>
              <p:nvGrpSpPr>
                <p:cNvPr id="15" name="Group 3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21576" name="Freeform 3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77" name="Freeform 3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75" name="Rectangle 35"/>
                <p:cNvSpPr>
                  <a:spLocks noChangeArrowheads="1"/>
                </p:cNvSpPr>
                <p:nvPr/>
              </p:nvSpPr>
              <p:spPr bwMode="auto">
                <a:xfrm>
                  <a:off x="1093" y="2355"/>
                  <a:ext cx="17796" cy="1649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endPara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0.0</a:t>
                  </a:r>
                </a:p>
              </p:txBody>
            </p:sp>
          </p:grpSp>
          <p:grpSp>
            <p:nvGrpSpPr>
              <p:cNvPr id="16" name="Group 36"/>
              <p:cNvGrpSpPr>
                <a:grpSpLocks/>
              </p:cNvGrpSpPr>
              <p:nvPr/>
            </p:nvGrpSpPr>
            <p:grpSpPr bwMode="auto">
              <a:xfrm>
                <a:off x="11327" y="6216"/>
                <a:ext cx="4338" cy="4595"/>
                <a:chOff x="0" y="0"/>
                <a:chExt cx="20000" cy="20000"/>
              </a:xfrm>
            </p:grpSpPr>
            <p:grpSp>
              <p:nvGrpSpPr>
                <p:cNvPr id="17" name="Group 3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21572" name="Freeform 3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73" name="Freeform 39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71" name="Rectangle 40"/>
                <p:cNvSpPr>
                  <a:spLocks noChangeArrowheads="1"/>
                </p:cNvSpPr>
                <p:nvPr/>
              </p:nvSpPr>
              <p:spPr bwMode="auto">
                <a:xfrm>
                  <a:off x="1102" y="2355"/>
                  <a:ext cx="17787" cy="1649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endPara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"Point"</a:t>
                  </a:r>
                </a:p>
              </p:txBody>
            </p:sp>
          </p:grpSp>
          <p:grpSp>
            <p:nvGrpSpPr>
              <p:cNvPr id="18" name="Group 41"/>
              <p:cNvGrpSpPr>
                <a:grpSpLocks/>
              </p:cNvGrpSpPr>
              <p:nvPr/>
            </p:nvGrpSpPr>
            <p:grpSpPr bwMode="auto">
              <a:xfrm>
                <a:off x="15665" y="6216"/>
                <a:ext cx="4337" cy="4595"/>
                <a:chOff x="0" y="0"/>
                <a:chExt cx="20000" cy="20000"/>
              </a:xfrm>
            </p:grpSpPr>
            <p:grpSp>
              <p:nvGrpSpPr>
                <p:cNvPr id="19" name="Group 4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21568" name="Freeform 4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69" name="Freeform 4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67" name="Rectangle 45"/>
                <p:cNvSpPr>
                  <a:spLocks noChangeArrowheads="1"/>
                </p:cNvSpPr>
                <p:nvPr/>
              </p:nvSpPr>
              <p:spPr bwMode="auto">
                <a:xfrm>
                  <a:off x="1098" y="2355"/>
                  <a:ext cx="17791" cy="1649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endPara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[x,y]</a:t>
                  </a:r>
                </a:p>
              </p:txBody>
            </p:sp>
          </p:grpSp>
          <p:grpSp>
            <p:nvGrpSpPr>
              <p:cNvPr id="20" name="Group 46"/>
              <p:cNvGrpSpPr>
                <a:grpSpLocks/>
              </p:cNvGrpSpPr>
              <p:nvPr/>
            </p:nvGrpSpPr>
            <p:grpSpPr bwMode="auto">
              <a:xfrm>
                <a:off x="2653" y="10811"/>
                <a:ext cx="4337" cy="4594"/>
                <a:chOff x="0" y="0"/>
                <a:chExt cx="20000" cy="20000"/>
              </a:xfrm>
            </p:grpSpPr>
            <p:grpSp>
              <p:nvGrpSpPr>
                <p:cNvPr id="21" name="Group 4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21564" name="Freeform 4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65" name="Freeform 49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63" name="Rectangle 50"/>
                <p:cNvSpPr>
                  <a:spLocks noChangeArrowheads="1"/>
                </p:cNvSpPr>
                <p:nvPr/>
              </p:nvSpPr>
              <p:spPr bwMode="auto">
                <a:xfrm>
                  <a:off x="1098" y="2351"/>
                  <a:ext cx="17791" cy="1650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endParaRPr lang="en-US" altLang="zh-CN" sz="1400" noProof="1">
                    <a:solidFill>
                      <a:srgbClr val="000000"/>
                    </a:solidFill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</a:rPr>
                    <a:t>p</a:t>
                  </a:r>
                  <a:r>
                    <a:rPr lang="en-US" altLang="zh-CN" sz="1400" i="1" noProof="1">
                      <a:solidFill>
                        <a:srgbClr val="000000"/>
                      </a:solidFill>
                    </a:rPr>
                    <a:t>r</a:t>
                  </a:r>
                  <a:r>
                    <a:rPr lang="en-US" altLang="zh-CN" sz="1400" i="1" baseline="30000" noProof="1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2" name="Group 51"/>
              <p:cNvGrpSpPr>
                <a:grpSpLocks/>
              </p:cNvGrpSpPr>
              <p:nvPr/>
            </p:nvGrpSpPr>
            <p:grpSpPr bwMode="auto">
              <a:xfrm>
                <a:off x="6990" y="10811"/>
                <a:ext cx="4337" cy="4594"/>
                <a:chOff x="0" y="0"/>
                <a:chExt cx="20000" cy="20000"/>
              </a:xfrm>
            </p:grpSpPr>
            <p:grpSp>
              <p:nvGrpSpPr>
                <p:cNvPr id="23" name="Group 5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21560" name="Freeform 5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61" name="Freeform 5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59" name="Rectangle 55"/>
                <p:cNvSpPr>
                  <a:spLocks noChangeArrowheads="1"/>
                </p:cNvSpPr>
                <p:nvPr/>
              </p:nvSpPr>
              <p:spPr bwMode="auto">
                <a:xfrm>
                  <a:off x="1093" y="2351"/>
                  <a:ext cx="17796" cy="1650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endPara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0.0</a:t>
                  </a:r>
                </a:p>
              </p:txBody>
            </p:sp>
          </p:grpSp>
          <p:grpSp>
            <p:nvGrpSpPr>
              <p:cNvPr id="24" name="Group 56"/>
              <p:cNvGrpSpPr>
                <a:grpSpLocks/>
              </p:cNvGrpSpPr>
              <p:nvPr/>
            </p:nvGrpSpPr>
            <p:grpSpPr bwMode="auto">
              <a:xfrm>
                <a:off x="11327" y="10811"/>
                <a:ext cx="4338" cy="4594"/>
                <a:chOff x="0" y="0"/>
                <a:chExt cx="20000" cy="20000"/>
              </a:xfrm>
            </p:grpSpPr>
            <p:grpSp>
              <p:nvGrpSpPr>
                <p:cNvPr id="25" name="Group 5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21556" name="Freeform 5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57" name="Freeform 59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55" name="Rectangle 60"/>
                <p:cNvSpPr>
                  <a:spLocks noChangeArrowheads="1"/>
                </p:cNvSpPr>
                <p:nvPr/>
              </p:nvSpPr>
              <p:spPr bwMode="auto">
                <a:xfrm>
                  <a:off x="1102" y="2351"/>
                  <a:ext cx="17787" cy="1650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endPara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"Circle"</a:t>
                  </a:r>
                </a:p>
              </p:txBody>
            </p:sp>
          </p:grpSp>
          <p:grpSp>
            <p:nvGrpSpPr>
              <p:cNvPr id="26" name="Group 61"/>
              <p:cNvGrpSpPr>
                <a:grpSpLocks/>
              </p:cNvGrpSpPr>
              <p:nvPr/>
            </p:nvGrpSpPr>
            <p:grpSpPr bwMode="auto">
              <a:xfrm>
                <a:off x="15665" y="10811"/>
                <a:ext cx="4337" cy="4594"/>
                <a:chOff x="0" y="0"/>
                <a:chExt cx="20000" cy="20000"/>
              </a:xfrm>
            </p:grpSpPr>
            <p:sp>
              <p:nvSpPr>
                <p:cNvPr id="21552" name="Freeform 62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71 h 20000"/>
                    <a:gd name="T4" fmla="*/ 0 w 20000"/>
                    <a:gd name="T5" fmla="*/ 19971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71"/>
                      </a:lnTo>
                      <a:lnTo>
                        <a:pt x="0" y="19971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3" name="Freeform 63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71 h 20000"/>
                    <a:gd name="T4" fmla="*/ 0 w 20000"/>
                    <a:gd name="T5" fmla="*/ 19971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71"/>
                      </a:lnTo>
                      <a:lnTo>
                        <a:pt x="0" y="19971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23" name="Rectangle 64"/>
              <p:cNvSpPr>
                <a:spLocks noChangeArrowheads="1"/>
              </p:cNvSpPr>
              <p:nvPr/>
            </p:nvSpPr>
            <p:spPr bwMode="auto">
              <a:xfrm>
                <a:off x="15903" y="12027"/>
                <a:ext cx="3858" cy="243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lnSpc>
                    <a:spcPct val="80000"/>
                  </a:lnSpc>
                </a:pPr>
                <a:r>
                  <a: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rPr>
                  <a:t>center=[x,y]; radius=r</a:t>
                </a:r>
              </a:p>
            </p:txBody>
          </p:sp>
          <p:grpSp>
            <p:nvGrpSpPr>
              <p:cNvPr id="27" name="Group 65"/>
              <p:cNvGrpSpPr>
                <a:grpSpLocks/>
              </p:cNvGrpSpPr>
              <p:nvPr/>
            </p:nvGrpSpPr>
            <p:grpSpPr bwMode="auto">
              <a:xfrm>
                <a:off x="2653" y="15405"/>
                <a:ext cx="4337" cy="4595"/>
                <a:chOff x="0" y="0"/>
                <a:chExt cx="20000" cy="20000"/>
              </a:xfrm>
            </p:grpSpPr>
            <p:grpSp>
              <p:nvGrpSpPr>
                <p:cNvPr id="28" name="Group 6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21550" name="Freeform 67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51" name="Freeform 6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49" name="Rectangle 69"/>
                <p:cNvSpPr>
                  <a:spLocks noChangeArrowheads="1"/>
                </p:cNvSpPr>
                <p:nvPr/>
              </p:nvSpPr>
              <p:spPr bwMode="auto">
                <a:xfrm>
                  <a:off x="1098" y="2355"/>
                  <a:ext cx="17791" cy="1649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endParaRPr lang="en-US" altLang="zh-CN" sz="1400" noProof="1">
                    <a:solidFill>
                      <a:srgbClr val="000000"/>
                    </a:solidFill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</a:rPr>
                    <a:t>2p</a:t>
                  </a:r>
                  <a:r>
                    <a:rPr lang="en-US" altLang="zh-CN" sz="1400" i="1" noProof="1">
                      <a:solidFill>
                        <a:srgbClr val="000000"/>
                      </a:solidFill>
                    </a:rPr>
                    <a:t>r</a:t>
                  </a:r>
                  <a:r>
                    <a:rPr lang="en-US" altLang="zh-CN" sz="1400" i="1" baseline="30000" noProof="1">
                      <a:solidFill>
                        <a:srgbClr val="000000"/>
                      </a:solidFill>
                    </a:rPr>
                    <a:t>2 </a:t>
                  </a:r>
                  <a:r>
                    <a:rPr lang="en-US" altLang="zh-CN" sz="1400">
                      <a:solidFill>
                        <a:srgbClr val="000000"/>
                      </a:solidFill>
                    </a:rPr>
                    <a:t>+2</a:t>
                  </a:r>
                  <a:r>
                    <a:rPr lang="en-US" altLang="zh-CN" sz="1400" noProof="1">
                      <a:solidFill>
                        <a:srgbClr val="000000"/>
                      </a:solidFill>
                    </a:rPr>
                    <a:t>p</a:t>
                  </a:r>
                  <a:r>
                    <a:rPr lang="en-US" altLang="zh-CN" sz="1400" i="1" noProof="1">
                      <a:solidFill>
                        <a:srgbClr val="000000"/>
                      </a:solidFill>
                    </a:rPr>
                    <a:t>r</a:t>
                  </a:r>
                  <a:r>
                    <a:rPr lang="en-US" altLang="zh-CN" sz="1400" i="1">
                      <a:solidFill>
                        <a:srgbClr val="000000"/>
                      </a:solidFill>
                    </a:rPr>
                    <a:t>h</a:t>
                  </a:r>
                  <a:endParaRPr lang="en-US" altLang="zh-CN" sz="1400" i="1" baseline="30000" noProof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9" name="Group 70"/>
              <p:cNvGrpSpPr>
                <a:grpSpLocks/>
              </p:cNvGrpSpPr>
              <p:nvPr/>
            </p:nvGrpSpPr>
            <p:grpSpPr bwMode="auto">
              <a:xfrm>
                <a:off x="6990" y="15405"/>
                <a:ext cx="4337" cy="4595"/>
                <a:chOff x="0" y="0"/>
                <a:chExt cx="20000" cy="20000"/>
              </a:xfrm>
            </p:grpSpPr>
            <p:grpSp>
              <p:nvGrpSpPr>
                <p:cNvPr id="30" name="Group 7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21546" name="Freeform 7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47" name="Freeform 7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45" name="Rectangle 74"/>
                <p:cNvSpPr>
                  <a:spLocks noChangeArrowheads="1"/>
                </p:cNvSpPr>
                <p:nvPr/>
              </p:nvSpPr>
              <p:spPr bwMode="auto">
                <a:xfrm>
                  <a:off x="1093" y="2355"/>
                  <a:ext cx="17796" cy="1649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endParaRPr lang="en-US" altLang="zh-CN" sz="1400" noProof="1">
                    <a:solidFill>
                      <a:srgbClr val="000000"/>
                    </a:solidFill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</a:rPr>
                    <a:t>p</a:t>
                  </a:r>
                  <a:r>
                    <a:rPr lang="en-US" altLang="zh-CN" sz="1400" i="1" noProof="1">
                      <a:solidFill>
                        <a:srgbClr val="000000"/>
                      </a:solidFill>
                    </a:rPr>
                    <a:t>r</a:t>
                  </a:r>
                  <a:r>
                    <a:rPr lang="en-US" altLang="zh-CN" sz="1400" i="1" baseline="30000" noProof="1">
                      <a:solidFill>
                        <a:srgbClr val="000000"/>
                      </a:solidFill>
                    </a:rPr>
                    <a:t>2</a:t>
                  </a:r>
                  <a:r>
                    <a:rPr lang="en-US" altLang="zh-CN" sz="1400" i="1">
                      <a:solidFill>
                        <a:srgbClr val="000000"/>
                      </a:solidFill>
                    </a:rPr>
                    <a:t>h</a:t>
                  </a:r>
                  <a:endParaRPr lang="en-US" altLang="zh-CN" sz="1400" i="1" noProof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1" name="Group 75"/>
              <p:cNvGrpSpPr>
                <a:grpSpLocks/>
              </p:cNvGrpSpPr>
              <p:nvPr/>
            </p:nvGrpSpPr>
            <p:grpSpPr bwMode="auto">
              <a:xfrm>
                <a:off x="11327" y="15405"/>
                <a:ext cx="4338" cy="4595"/>
                <a:chOff x="0" y="0"/>
                <a:chExt cx="20000" cy="20000"/>
              </a:xfrm>
            </p:grpSpPr>
            <p:grpSp>
              <p:nvGrpSpPr>
                <p:cNvPr id="21504" name="Group 7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21542" name="Freeform 77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43" name="Freeform 7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41" name="Rectangle 79"/>
                <p:cNvSpPr>
                  <a:spLocks noChangeArrowheads="1"/>
                </p:cNvSpPr>
                <p:nvPr/>
              </p:nvSpPr>
              <p:spPr bwMode="auto">
                <a:xfrm>
                  <a:off x="1102" y="2355"/>
                  <a:ext cx="17787" cy="1649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endPara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"Cylinder"</a:t>
                  </a:r>
                </a:p>
              </p:txBody>
            </p:sp>
          </p:grpSp>
          <p:grpSp>
            <p:nvGrpSpPr>
              <p:cNvPr id="21505" name="Group 80"/>
              <p:cNvGrpSpPr>
                <a:grpSpLocks/>
              </p:cNvGrpSpPr>
              <p:nvPr/>
            </p:nvGrpSpPr>
            <p:grpSpPr bwMode="auto">
              <a:xfrm>
                <a:off x="15665" y="15405"/>
                <a:ext cx="4337" cy="4595"/>
                <a:chOff x="0" y="0"/>
                <a:chExt cx="20000" cy="20000"/>
              </a:xfrm>
            </p:grpSpPr>
            <p:grpSp>
              <p:nvGrpSpPr>
                <p:cNvPr id="21507" name="Group 8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21538" name="Freeform 8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9" name="Freeform 8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71 h 20000"/>
                      <a:gd name="T4" fmla="*/ 0 w 20000"/>
                      <a:gd name="T5" fmla="*/ 19971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71"/>
                        </a:lnTo>
                        <a:lnTo>
                          <a:pt x="0" y="19971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37" name="Rectangle 84"/>
                <p:cNvSpPr>
                  <a:spLocks noChangeArrowheads="1"/>
                </p:cNvSpPr>
                <p:nvPr/>
              </p:nvSpPr>
              <p:spPr bwMode="auto">
                <a:xfrm>
                  <a:off x="1098" y="2355"/>
                  <a:ext cx="17791" cy="1649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center=[x,y]; radius=r; height=h</a:t>
                  </a:r>
                </a:p>
              </p:txBody>
            </p:sp>
          </p:grpSp>
          <p:sp>
            <p:nvSpPr>
              <p:cNvPr id="21528" name="Rectangle 85"/>
              <p:cNvSpPr>
                <a:spLocks noChangeArrowheads="1"/>
              </p:cNvSpPr>
              <p:nvPr/>
            </p:nvSpPr>
            <p:spPr bwMode="auto">
              <a:xfrm>
                <a:off x="2891" y="0"/>
                <a:ext cx="3858" cy="135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rPr>
                  <a:t>getArea</a:t>
                </a:r>
              </a:p>
            </p:txBody>
          </p:sp>
          <p:sp>
            <p:nvSpPr>
              <p:cNvPr id="21529" name="Rectangle 86"/>
              <p:cNvSpPr>
                <a:spLocks noChangeArrowheads="1"/>
              </p:cNvSpPr>
              <p:nvPr/>
            </p:nvSpPr>
            <p:spPr bwMode="auto">
              <a:xfrm>
                <a:off x="15903" y="0"/>
                <a:ext cx="3858" cy="135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rPr>
                  <a:t>print</a:t>
                </a:r>
              </a:p>
            </p:txBody>
          </p:sp>
          <p:sp>
            <p:nvSpPr>
              <p:cNvPr id="21530" name="Rectangle 87"/>
              <p:cNvSpPr>
                <a:spLocks noChangeArrowheads="1"/>
              </p:cNvSpPr>
              <p:nvPr/>
            </p:nvSpPr>
            <p:spPr bwMode="auto">
              <a:xfrm>
                <a:off x="11566" y="0"/>
                <a:ext cx="3858" cy="135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rPr>
                  <a:t>getName</a:t>
                </a:r>
              </a:p>
            </p:txBody>
          </p:sp>
          <p:sp>
            <p:nvSpPr>
              <p:cNvPr id="21531" name="Rectangle 88"/>
              <p:cNvSpPr>
                <a:spLocks noChangeArrowheads="1"/>
              </p:cNvSpPr>
              <p:nvPr/>
            </p:nvSpPr>
            <p:spPr bwMode="auto">
              <a:xfrm>
                <a:off x="7227" y="0"/>
                <a:ext cx="3859" cy="135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rPr>
                  <a:t>getVolume</a:t>
                </a:r>
              </a:p>
            </p:txBody>
          </p:sp>
          <p:sp>
            <p:nvSpPr>
              <p:cNvPr id="21532" name="Rectangle 89"/>
              <p:cNvSpPr>
                <a:spLocks noChangeArrowheads="1"/>
              </p:cNvSpPr>
              <p:nvPr/>
            </p:nvSpPr>
            <p:spPr bwMode="auto">
              <a:xfrm>
                <a:off x="-1" y="3379"/>
                <a:ext cx="2412" cy="135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lnSpc>
                    <a:spcPct val="80000"/>
                  </a:lnSpc>
                </a:pPr>
                <a:r>
                  <a: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rPr>
                  <a:t>Shape</a:t>
                </a:r>
              </a:p>
            </p:txBody>
          </p:sp>
          <p:sp>
            <p:nvSpPr>
              <p:cNvPr id="21533" name="Rectangle 90"/>
              <p:cNvSpPr>
                <a:spLocks noChangeArrowheads="1"/>
              </p:cNvSpPr>
              <p:nvPr/>
            </p:nvSpPr>
            <p:spPr bwMode="auto">
              <a:xfrm>
                <a:off x="-1" y="7973"/>
                <a:ext cx="2412" cy="135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lnSpc>
                    <a:spcPct val="80000"/>
                  </a:lnSpc>
                </a:pPr>
                <a:r>
                  <a: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rPr>
                  <a:t>Point</a:t>
                </a:r>
              </a:p>
            </p:txBody>
          </p:sp>
          <p:sp>
            <p:nvSpPr>
              <p:cNvPr id="21534" name="Rectangle 91"/>
              <p:cNvSpPr>
                <a:spLocks noChangeArrowheads="1"/>
              </p:cNvSpPr>
              <p:nvPr/>
            </p:nvSpPr>
            <p:spPr bwMode="auto">
              <a:xfrm>
                <a:off x="-1" y="12568"/>
                <a:ext cx="2412" cy="135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lnSpc>
                    <a:spcPct val="80000"/>
                  </a:lnSpc>
                </a:pPr>
                <a:r>
                  <a: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rPr>
                  <a:t>Circle</a:t>
                </a:r>
              </a:p>
            </p:txBody>
          </p:sp>
          <p:sp>
            <p:nvSpPr>
              <p:cNvPr id="21535" name="Rectangle 92"/>
              <p:cNvSpPr>
                <a:spLocks noChangeArrowheads="1"/>
              </p:cNvSpPr>
              <p:nvPr/>
            </p:nvSpPr>
            <p:spPr bwMode="auto">
              <a:xfrm>
                <a:off x="-1" y="17162"/>
                <a:ext cx="2412" cy="135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lnSpc>
                    <a:spcPct val="80000"/>
                  </a:lnSpc>
                </a:pPr>
                <a:r>
                  <a:rPr lang="en-US" altLang="zh-CN" sz="1400" noProof="1">
                    <a:solidFill>
                      <a:srgbClr val="000000"/>
                    </a:solidFill>
                    <a:latin typeface="Lucida Console" pitchFamily="49" charset="0"/>
                  </a:rPr>
                  <a:t>Cylinder</a:t>
                </a:r>
              </a:p>
            </p:txBody>
          </p:sp>
        </p:grpSp>
      </p:grpSp>
      <p:sp>
        <p:nvSpPr>
          <p:cNvPr id="21508" name="Text Box 93"/>
          <p:cNvSpPr txBox="1">
            <a:spLocks noChangeArrowheads="1"/>
          </p:cNvSpPr>
          <p:nvPr/>
        </p:nvSpPr>
        <p:spPr bwMode="auto">
          <a:xfrm>
            <a:off x="1524000" y="6059488"/>
            <a:ext cx="6705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Polimorphic interface for the Shape hierarchy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</a:p>
          <a:p>
            <a:r>
              <a:rPr lang="en-US" altLang="zh-CN" smtClean="0"/>
              <a:t>Abstract class</a:t>
            </a:r>
          </a:p>
          <a:p>
            <a:r>
              <a:rPr lang="en-US" altLang="zh-CN" smtClean="0"/>
              <a:t>Interface</a:t>
            </a:r>
          </a:p>
          <a:p>
            <a:r>
              <a:rPr lang="en-US" altLang="zh-CN" smtClean="0"/>
              <a:t>Some discussion</a:t>
            </a:r>
          </a:p>
          <a:p>
            <a:r>
              <a:rPr lang="en-US" altLang="zh-CN" smtClean="0"/>
              <a:t>Inner class</a:t>
            </a:r>
          </a:p>
          <a:p>
            <a:r>
              <a:rPr lang="en-US" altLang="zh-CN" smtClean="0"/>
              <a:t>Anoymous Inner class</a:t>
            </a:r>
          </a:p>
          <a:p>
            <a:r>
              <a:rPr lang="en-US" altLang="zh-CN" smtClean="0"/>
              <a:t>Some discussion</a:t>
            </a:r>
          </a:p>
          <a:p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90A-069F-430A-9668-F4EFA721DA2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A66-1BEB-43DC-A9D9-2DFC1BBB52CE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Sample code – Shape.java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8B00-C79D-4C16-BAE6-0583FCF7AE5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FBFA-27F7-4F63-B519-BA16E751E58A}" type="slidenum">
              <a:rPr lang="en-US" altLang="zh-CN"/>
              <a:pPr/>
              <a:t>20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Shape.java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Shape abstract-superclass declaration.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abstract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Shape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Object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area of shape; 0.0 by default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getArea()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volume of shape; 0.0 by default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getVolume()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abstract method, overridden by subclasses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abstract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getName();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abstract class Shape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71625" y="1857375"/>
            <a:ext cx="5357813" cy="893763"/>
            <a:chOff x="1059" y="852"/>
            <a:chExt cx="3375" cy="563"/>
          </a:xfrm>
        </p:grpSpPr>
        <p:sp>
          <p:nvSpPr>
            <p:cNvPr id="22544" name="Text Box 5"/>
            <p:cNvSpPr txBox="1">
              <a:spLocks noChangeArrowheads="1"/>
            </p:cNvSpPr>
            <p:nvPr/>
          </p:nvSpPr>
          <p:spPr bwMode="auto">
            <a:xfrm>
              <a:off x="2256" y="1008"/>
              <a:ext cx="2178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Keyword </a:t>
              </a:r>
              <a:r>
                <a:rPr lang="en-US" altLang="zh-CN">
                  <a:latin typeface="Lucida Console" pitchFamily="49" charset="0"/>
                </a:rPr>
                <a:t>abstract</a:t>
              </a:r>
              <a:r>
                <a:rPr lang="en-US" altLang="zh-CN">
                  <a:latin typeface="Times New Roman" pitchFamily="18" charset="0"/>
                </a:rPr>
                <a:t> declares class </a:t>
              </a:r>
              <a:r>
                <a:rPr lang="en-US" altLang="zh-CN">
                  <a:latin typeface="Lucida Console" pitchFamily="49" charset="0"/>
                </a:rPr>
                <a:t>Shape</a:t>
              </a:r>
              <a:r>
                <a:rPr lang="en-US" altLang="zh-CN">
                  <a:latin typeface="Times New Roman" pitchFamily="18" charset="0"/>
                </a:rPr>
                <a:t> as abstract class</a:t>
              </a:r>
            </a:p>
          </p:txBody>
        </p:sp>
        <p:sp>
          <p:nvSpPr>
            <p:cNvPr id="22545" name="Line 6"/>
            <p:cNvSpPr>
              <a:spLocks noChangeShapeType="1"/>
            </p:cNvSpPr>
            <p:nvPr/>
          </p:nvSpPr>
          <p:spPr bwMode="auto">
            <a:xfrm flipH="1" flipV="1">
              <a:off x="1059" y="852"/>
              <a:ext cx="1197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71625" y="4357688"/>
            <a:ext cx="5643563" cy="893762"/>
            <a:chOff x="1254" y="852"/>
            <a:chExt cx="2954" cy="563"/>
          </a:xfrm>
        </p:grpSpPr>
        <p:sp>
          <p:nvSpPr>
            <p:cNvPr id="22542" name="Text Box 8"/>
            <p:cNvSpPr txBox="1">
              <a:spLocks noChangeArrowheads="1"/>
            </p:cNvSpPr>
            <p:nvPr/>
          </p:nvSpPr>
          <p:spPr bwMode="auto">
            <a:xfrm>
              <a:off x="2256" y="1008"/>
              <a:ext cx="1952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Keyword </a:t>
              </a:r>
              <a:r>
                <a:rPr lang="en-US" altLang="zh-CN">
                  <a:latin typeface="Lucida Console" pitchFamily="49" charset="0"/>
                </a:rPr>
                <a:t>abstract</a:t>
              </a:r>
              <a:r>
                <a:rPr lang="en-US" altLang="zh-CN">
                  <a:latin typeface="Times New Roman" pitchFamily="18" charset="0"/>
                </a:rPr>
                <a:t> declares method </a:t>
              </a:r>
              <a:r>
                <a:rPr lang="en-US" altLang="zh-CN">
                  <a:latin typeface="Lucida Console" pitchFamily="49" charset="0"/>
                </a:rPr>
                <a:t>getName</a:t>
              </a:r>
              <a:r>
                <a:rPr lang="en-US" altLang="zh-CN">
                  <a:latin typeface="Times New Roman" pitchFamily="18" charset="0"/>
                </a:rPr>
                <a:t> as abstract method</a:t>
              </a:r>
            </a:p>
          </p:txBody>
        </p:sp>
        <p:sp>
          <p:nvSpPr>
            <p:cNvPr id="22543" name="Line 9"/>
            <p:cNvSpPr>
              <a:spLocks noChangeShapeType="1"/>
            </p:cNvSpPr>
            <p:nvPr/>
          </p:nvSpPr>
          <p:spPr bwMode="auto">
            <a:xfrm flipH="1" flipV="1">
              <a:off x="1254" y="852"/>
              <a:ext cx="1002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Sample code – Point.java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9811-A5A1-4BD1-BD40-725C32B8F5B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6315-77F8-4F47-8F82-D5623D3B5068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Point.java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Point class declaration inherits from Shape.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Point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Shape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x part of coordinate pair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y;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y part of coordinate pair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no-argument constructor; x and y default to 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Point()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implicit call to Object constructor occurs here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constructor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Point(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xValue,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yValue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implicit call to Object constructor occurs here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x = xValue;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no need for validation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y = yValue;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no need for validation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x in coordinate pair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setX(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xValue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x = xValue;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no need for validation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Sample code – Point.java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52C-D33B-42C2-A146-E9E9EF74D8A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A38-6568-47EC-AD38-3D0B8791A80A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528828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x from coordinate pair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getX()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y in coordinate pair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setY(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yValue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y = yValue;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no need for validation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y from coordinate pair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override abstract method getName to return "Point"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getName()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"Point"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override toString to return String representation of Point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toString()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"["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getX()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",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getY()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"]"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Point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14625" y="4429125"/>
            <a:ext cx="4211638" cy="646113"/>
            <a:chOff x="1557" y="2934"/>
            <a:chExt cx="3979" cy="407"/>
          </a:xfrm>
        </p:grpSpPr>
        <p:sp>
          <p:nvSpPr>
            <p:cNvPr id="24589" name="Text Box 5"/>
            <p:cNvSpPr txBox="1">
              <a:spLocks noChangeArrowheads="1"/>
            </p:cNvSpPr>
            <p:nvPr/>
          </p:nvSpPr>
          <p:spPr bwMode="auto">
            <a:xfrm>
              <a:off x="2974" y="2934"/>
              <a:ext cx="2562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Override </a:t>
              </a:r>
              <a:r>
                <a:rPr lang="en-US" altLang="zh-CN">
                  <a:latin typeface="Lucida Console" pitchFamily="49" charset="0"/>
                </a:rPr>
                <a:t>abstract</a:t>
              </a:r>
              <a:r>
                <a:rPr lang="en-US" altLang="zh-CN">
                  <a:latin typeface="Times New Roman" pitchFamily="18" charset="0"/>
                </a:rPr>
                <a:t> method </a:t>
              </a:r>
              <a:r>
                <a:rPr lang="en-US" altLang="zh-CN">
                  <a:latin typeface="Lucida Console" pitchFamily="49" charset="0"/>
                </a:rPr>
                <a:t>getName</a:t>
              </a:r>
              <a:r>
                <a:rPr lang="en-US" altLang="zh-CN"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24590" name="Line 6"/>
            <p:cNvSpPr>
              <a:spLocks noChangeShapeType="1"/>
            </p:cNvSpPr>
            <p:nvPr/>
          </p:nvSpPr>
          <p:spPr bwMode="auto">
            <a:xfrm flipH="1" flipV="1">
              <a:off x="1557" y="3024"/>
              <a:ext cx="1452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Sample code – Circle.java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28A-E95E-4A29-9AFE-22F0161CC445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BE4-A45A-4F71-A744-2D5AAD1528D1}" type="slidenum">
              <a:rPr lang="en-US" altLang="zh-CN"/>
              <a:pPr/>
              <a:t>23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51206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Circle.java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Circle class inherits from Point.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Circle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Point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radius;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Circle's radius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no-argument constructor; radius defaults to 0.0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Circle()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implicit call to Point constructor occurs here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constructor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Circle(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y,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radiusValue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 x, y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call Point constructor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setRadius( radiusValue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radius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setRadius(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radiusValue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radius = ( radiusValue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?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: radiusValue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radius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getRadius()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radius;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  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433387"/>
          </a:xfrm>
        </p:spPr>
        <p:txBody>
          <a:bodyPr>
            <a:normAutofit fontScale="90000"/>
          </a:bodyPr>
          <a:lstStyle/>
          <a:p>
            <a:r>
              <a:rPr lang="en-US" altLang="zh-CN" sz="2800" smtClean="0"/>
              <a:t>Sample code – Circle.java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A11-3540-453A-AE3D-5672A29C5E3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C00E-C2F0-409C-BB40-74AFAA290322}" type="slidenum">
              <a:rPr lang="en-US" altLang="zh-CN"/>
              <a:pPr/>
              <a:t>24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973138"/>
          <a:ext cx="8229600" cy="545592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calculate and return diameter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getDiameter()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 getRadius();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calculate and return circumference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getCircumference()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Math.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PI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 getDiameter();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override method getArea to return Circle area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getArea()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Math.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PI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 getRadius() * getRadius();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override abstract method getName to return "Circle"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getName()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"Circle"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override toString to return String representation of Circle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toString()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"Center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.toString()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"; Radius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getRadius();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Circle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00375" y="2286000"/>
            <a:ext cx="4530725" cy="928688"/>
            <a:chOff x="1728" y="2913"/>
            <a:chExt cx="4281" cy="585"/>
          </a:xfrm>
        </p:grpSpPr>
        <p:sp>
          <p:nvSpPr>
            <p:cNvPr id="26640" name="Text Box 5"/>
            <p:cNvSpPr txBox="1">
              <a:spLocks noChangeArrowheads="1"/>
            </p:cNvSpPr>
            <p:nvPr/>
          </p:nvSpPr>
          <p:spPr bwMode="auto">
            <a:xfrm>
              <a:off x="3042" y="2913"/>
              <a:ext cx="2967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Override method </a:t>
              </a:r>
              <a:r>
                <a:rPr lang="en-US" altLang="zh-CN">
                  <a:latin typeface="Lucida Console" pitchFamily="49" charset="0"/>
                </a:rPr>
                <a:t>getArea</a:t>
              </a:r>
              <a:r>
                <a:rPr lang="en-US" altLang="zh-CN">
                  <a:latin typeface="Times New Roman" pitchFamily="18" charset="0"/>
                </a:rPr>
                <a:t> to return circle area</a:t>
              </a:r>
            </a:p>
          </p:txBody>
        </p:sp>
        <p:sp>
          <p:nvSpPr>
            <p:cNvPr id="26641" name="Line 6"/>
            <p:cNvSpPr>
              <a:spLocks noChangeShapeType="1"/>
            </p:cNvSpPr>
            <p:nvPr/>
          </p:nvSpPr>
          <p:spPr bwMode="auto">
            <a:xfrm flipH="1">
              <a:off x="1728" y="3093"/>
              <a:ext cx="1317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857500" y="4500563"/>
            <a:ext cx="4357688" cy="646112"/>
            <a:chOff x="1734" y="342"/>
            <a:chExt cx="2745" cy="407"/>
          </a:xfrm>
        </p:grpSpPr>
        <p:sp>
          <p:nvSpPr>
            <p:cNvPr id="26638" name="Text Box 5"/>
            <p:cNvSpPr txBox="1">
              <a:spLocks noChangeArrowheads="1"/>
            </p:cNvSpPr>
            <p:nvPr/>
          </p:nvSpPr>
          <p:spPr bwMode="auto">
            <a:xfrm>
              <a:off x="2736" y="342"/>
              <a:ext cx="1743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Override </a:t>
              </a:r>
              <a:r>
                <a:rPr lang="en-US" altLang="zh-CN">
                  <a:latin typeface="Lucida Console" pitchFamily="49" charset="0"/>
                </a:rPr>
                <a:t>abstract</a:t>
              </a:r>
              <a:r>
                <a:rPr lang="en-US" altLang="zh-CN">
                  <a:latin typeface="Times New Roman" pitchFamily="18" charset="0"/>
                </a:rPr>
                <a:t> method </a:t>
              </a:r>
              <a:r>
                <a:rPr lang="en-US" altLang="zh-CN">
                  <a:latin typeface="Lucida Console" pitchFamily="49" charset="0"/>
                </a:rPr>
                <a:t>getName</a:t>
              </a:r>
            </a:p>
          </p:txBody>
        </p:sp>
        <p:sp>
          <p:nvSpPr>
            <p:cNvPr id="26639" name="Line 6"/>
            <p:cNvSpPr>
              <a:spLocks noChangeShapeType="1"/>
            </p:cNvSpPr>
            <p:nvPr/>
          </p:nvSpPr>
          <p:spPr bwMode="auto">
            <a:xfrm flipH="1" flipV="1">
              <a:off x="1734" y="477"/>
              <a:ext cx="1002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Cylinder.java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9E5F-8223-4663-90B3-D6BF584BE98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5F30-EEBF-439B-8FEA-C03EBCDE639E}" type="slidenum">
              <a:rPr lang="en-US" altLang="zh-CN"/>
              <a:pPr/>
              <a:t>25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Cylinder.java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Cylinder class inherits from Circle.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Cylinder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Circle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height;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Cylinder's height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no-argument constructor; height defaults to 0.0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Cylinder()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implicit call to Circle constructor occurs here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constructor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Cylinder(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y,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radius,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heightValue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 x, y, radius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call Circle constructor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setHeight( heightValue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Cylinder's height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setHeight(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heightValue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height = ( heightValue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?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: heightValue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Cylinder.java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9A46-E30F-4E71-9BF8-6A2F25B2A56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18C6-494F-4902-932B-E532FB7813A9}" type="slidenum">
              <a:rPr lang="en-US" altLang="zh-CN"/>
              <a:pPr/>
              <a:t>26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528828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get Cylinder's height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getHeight()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height;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override abstract method getArea to return Cylinder area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getArea()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.getArea() + getCircumference() * getHeight();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override abstract method getVolume to return Cylinder volume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getVolume()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.getArea() * getHeight();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override abstract method getName to return "Cylinder"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getName()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"Cylinder"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override toString to return String representation of Cylinder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toString()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.toString()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"; Height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getHeight();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Cylinder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                  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43250" y="4714875"/>
            <a:ext cx="4000500" cy="646113"/>
            <a:chOff x="1824" y="342"/>
            <a:chExt cx="2520" cy="407"/>
          </a:xfrm>
        </p:grpSpPr>
        <p:sp>
          <p:nvSpPr>
            <p:cNvPr id="28691" name="Text Box 5"/>
            <p:cNvSpPr txBox="1">
              <a:spLocks noChangeArrowheads="1"/>
            </p:cNvSpPr>
            <p:nvPr/>
          </p:nvSpPr>
          <p:spPr bwMode="auto">
            <a:xfrm>
              <a:off x="2736" y="342"/>
              <a:ext cx="1608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Override </a:t>
              </a:r>
              <a:r>
                <a:rPr lang="en-US" altLang="zh-CN">
                  <a:latin typeface="Lucida Console" pitchFamily="49" charset="0"/>
                </a:rPr>
                <a:t>abstract</a:t>
              </a:r>
              <a:r>
                <a:rPr lang="en-US" altLang="zh-CN">
                  <a:latin typeface="Times New Roman" pitchFamily="18" charset="0"/>
                </a:rPr>
                <a:t> method </a:t>
              </a:r>
              <a:r>
                <a:rPr lang="en-US" altLang="zh-CN">
                  <a:latin typeface="Lucida Console" pitchFamily="49" charset="0"/>
                </a:rPr>
                <a:t>getName</a:t>
              </a:r>
              <a:r>
                <a:rPr lang="en-US" altLang="zh-CN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8692" name="Line 6"/>
            <p:cNvSpPr>
              <a:spLocks noChangeShapeType="1"/>
            </p:cNvSpPr>
            <p:nvPr/>
          </p:nvSpPr>
          <p:spPr bwMode="auto">
            <a:xfrm flipH="1" flipV="1">
              <a:off x="1824" y="342"/>
              <a:ext cx="912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86125" y="2071688"/>
            <a:ext cx="4143375" cy="646112"/>
            <a:chOff x="1391" y="1632"/>
            <a:chExt cx="3915" cy="407"/>
          </a:xfrm>
        </p:grpSpPr>
        <p:sp>
          <p:nvSpPr>
            <p:cNvPr id="28689" name="Text Box 8"/>
            <p:cNvSpPr txBox="1">
              <a:spLocks noChangeArrowheads="1"/>
            </p:cNvSpPr>
            <p:nvPr/>
          </p:nvSpPr>
          <p:spPr bwMode="auto">
            <a:xfrm>
              <a:off x="2640" y="1632"/>
              <a:ext cx="2666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Override method </a:t>
              </a:r>
              <a:r>
                <a:rPr lang="en-US" altLang="zh-CN">
                  <a:latin typeface="Lucida Console" pitchFamily="49" charset="0"/>
                </a:rPr>
                <a:t>getArea</a:t>
              </a:r>
              <a:r>
                <a:rPr lang="en-US" altLang="zh-CN">
                  <a:latin typeface="Times New Roman" pitchFamily="18" charset="0"/>
                </a:rPr>
                <a:t> to return cylinder area</a:t>
              </a:r>
            </a:p>
          </p:txBody>
        </p:sp>
        <p:sp>
          <p:nvSpPr>
            <p:cNvPr id="28690" name="Line 9"/>
            <p:cNvSpPr>
              <a:spLocks noChangeShapeType="1"/>
            </p:cNvSpPr>
            <p:nvPr/>
          </p:nvSpPr>
          <p:spPr bwMode="auto">
            <a:xfrm flipH="1" flipV="1">
              <a:off x="1391" y="1939"/>
              <a:ext cx="1249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857500" y="3500438"/>
            <a:ext cx="4857750" cy="931862"/>
            <a:chOff x="1186" y="1452"/>
            <a:chExt cx="4097" cy="587"/>
          </a:xfrm>
        </p:grpSpPr>
        <p:sp>
          <p:nvSpPr>
            <p:cNvPr id="28687" name="Text Box 11"/>
            <p:cNvSpPr txBox="1">
              <a:spLocks noChangeArrowheads="1"/>
            </p:cNvSpPr>
            <p:nvPr/>
          </p:nvSpPr>
          <p:spPr bwMode="auto">
            <a:xfrm>
              <a:off x="2640" y="1632"/>
              <a:ext cx="2643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Override method </a:t>
              </a:r>
              <a:r>
                <a:rPr lang="en-US" altLang="zh-CN">
                  <a:latin typeface="Lucida Console" pitchFamily="49" charset="0"/>
                </a:rPr>
                <a:t>getVolume</a:t>
              </a:r>
              <a:r>
                <a:rPr lang="en-US" altLang="zh-CN">
                  <a:latin typeface="Times New Roman" pitchFamily="18" charset="0"/>
                </a:rPr>
                <a:t> to return cylinder volume</a:t>
              </a:r>
            </a:p>
          </p:txBody>
        </p:sp>
        <p:sp>
          <p:nvSpPr>
            <p:cNvPr id="28688" name="Line 12"/>
            <p:cNvSpPr>
              <a:spLocks noChangeShapeType="1"/>
            </p:cNvSpPr>
            <p:nvPr/>
          </p:nvSpPr>
          <p:spPr bwMode="auto">
            <a:xfrm flipH="1" flipV="1">
              <a:off x="1186" y="1452"/>
              <a:ext cx="1454" cy="5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>
            <a:normAutofit/>
          </a:bodyPr>
          <a:lstStyle/>
          <a:p>
            <a:r>
              <a:rPr lang="en-US" altLang="zh-CN" sz="2500" smtClean="0"/>
              <a:t>Sample code – AbstractInheritanceTest.java</a:t>
            </a:r>
            <a:endParaRPr lang="zh-CN" altLang="en-US" sz="25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CFBD-70A7-49AA-9418-D3FDDA4BFD7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8DFF-D9D8-42A4-A8D1-FA5E6BB9C400}" type="slidenum">
              <a:rPr lang="en-US" altLang="zh-CN"/>
              <a:pPr/>
              <a:t>27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AbstractInheritanceTest.java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Driver for shape, point, circle, cylinder hierarchy.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java.text.DecimalFormat;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AbstractInheritanceTest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floating-point number format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DecimalFormat twoDigits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DecimalFormat(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"0.00"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create Point, Circle and Cylinder objects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Point point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Point(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Circle circle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Circle(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Cylinder cylinder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Cylinder(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10.75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obtain name and string representation of each object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point.getName()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point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circle.getName()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circle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cylinder.getName()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cylinder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Shape arrayOfShapes[]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Shape[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];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create Shape array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>
            <a:normAutofit/>
          </a:bodyPr>
          <a:lstStyle/>
          <a:p>
            <a:r>
              <a:rPr lang="en-US" altLang="zh-CN" sz="2500" smtClean="0"/>
              <a:t>Sample code – AbstractInheritanceTest.java</a:t>
            </a:r>
            <a:endParaRPr lang="zh-CN" altLang="en-US" sz="25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60C0-70C6-43F0-9B63-0110F2DADBC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4CFF-4364-408E-9573-3FABDEE23549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aim arrayOfShapes[ 0 ] at subclass Point object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arrayOfShapes[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] = point;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aim arrayOfShapes[ 1 ] at subclass Circle object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arrayOfShapes[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] = circle;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aim arrayOfShapes[ 2 ] at subclass Cylinder object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arrayOfShapes[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] = cylinder;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loop through arrayOfShapes to get name, string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representation, area and volume of every Shape in array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i &lt; arrayOfShapes.length; i++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arrayOfShapes[ i ].getName()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arrayOfShapes[ i ].toString()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"\nArea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twoDigits.format( arrayOfShapes[ i ].getArea()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"\nVolume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twoDigits.format( arrayOfShapes[ i ].getVolume()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display output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AbstractInheritanceTest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   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0438" y="1500188"/>
            <a:ext cx="4946650" cy="1071562"/>
            <a:chOff x="2094" y="276"/>
            <a:chExt cx="2240" cy="675"/>
          </a:xfrm>
        </p:grpSpPr>
        <p:sp>
          <p:nvSpPr>
            <p:cNvPr id="30737" name="Text Box 5"/>
            <p:cNvSpPr txBox="1">
              <a:spLocks noChangeArrowheads="1"/>
            </p:cNvSpPr>
            <p:nvPr/>
          </p:nvSpPr>
          <p:spPr bwMode="auto">
            <a:xfrm>
              <a:off x="2987" y="486"/>
              <a:ext cx="1347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Create an array of generic </a:t>
              </a:r>
              <a:r>
                <a:rPr lang="en-US" altLang="zh-CN">
                  <a:latin typeface="Lucida Console" pitchFamily="49" charset="0"/>
                </a:rPr>
                <a:t>Shape</a:t>
              </a:r>
              <a:r>
                <a:rPr lang="en-US" altLang="zh-CN">
                  <a:latin typeface="Times New Roman" pitchFamily="18" charset="0"/>
                </a:rPr>
                <a:t> objects</a:t>
              </a:r>
            </a:p>
          </p:txBody>
        </p:sp>
        <p:sp>
          <p:nvSpPr>
            <p:cNvPr id="30738" name="Line 6"/>
            <p:cNvSpPr>
              <a:spLocks noChangeShapeType="1"/>
            </p:cNvSpPr>
            <p:nvPr/>
          </p:nvSpPr>
          <p:spPr bwMode="auto">
            <a:xfrm flipH="1" flipV="1">
              <a:off x="2094" y="276"/>
              <a:ext cx="893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39" name="Line 7"/>
            <p:cNvSpPr>
              <a:spLocks noChangeShapeType="1"/>
            </p:cNvSpPr>
            <p:nvPr/>
          </p:nvSpPr>
          <p:spPr bwMode="auto">
            <a:xfrm flipH="1">
              <a:off x="2127" y="672"/>
              <a:ext cx="860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40" name="Line 8"/>
            <p:cNvSpPr>
              <a:spLocks noChangeShapeType="1"/>
            </p:cNvSpPr>
            <p:nvPr/>
          </p:nvSpPr>
          <p:spPr bwMode="auto">
            <a:xfrm flipH="1" flipV="1">
              <a:off x="2094" y="591"/>
              <a:ext cx="893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143375" y="3357563"/>
            <a:ext cx="4500563" cy="1066800"/>
            <a:chOff x="3290" y="534"/>
            <a:chExt cx="2835" cy="672"/>
          </a:xfrm>
        </p:grpSpPr>
        <p:sp>
          <p:nvSpPr>
            <p:cNvPr id="30735" name="Text Box 10"/>
            <p:cNvSpPr txBox="1">
              <a:spLocks noChangeArrowheads="1"/>
            </p:cNvSpPr>
            <p:nvPr/>
          </p:nvSpPr>
          <p:spPr bwMode="auto">
            <a:xfrm>
              <a:off x="3447" y="624"/>
              <a:ext cx="2678" cy="58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Loop through </a:t>
              </a:r>
              <a:r>
                <a:rPr lang="en-US" altLang="zh-CN">
                  <a:latin typeface="Lucida Console" pitchFamily="49" charset="0"/>
                </a:rPr>
                <a:t>arrayOfShapes</a:t>
              </a:r>
              <a:r>
                <a:rPr lang="en-US" altLang="zh-CN">
                  <a:latin typeface="Times New Roman" pitchFamily="18" charset="0"/>
                </a:rPr>
                <a:t> to get name, string representation, area and volume of every shape in array</a:t>
              </a:r>
            </a:p>
          </p:txBody>
        </p:sp>
        <p:sp>
          <p:nvSpPr>
            <p:cNvPr id="30736" name="Line 11"/>
            <p:cNvSpPr>
              <a:spLocks noChangeShapeType="1"/>
            </p:cNvSpPr>
            <p:nvPr/>
          </p:nvSpPr>
          <p:spPr bwMode="auto">
            <a:xfrm flipH="1" flipV="1">
              <a:off x="3290" y="534"/>
              <a:ext cx="148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5" y="2286000"/>
            <a:ext cx="3697288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Lucida Console" pitchFamily="49" charset="0"/>
              </a:rPr>
              <a:t>final</a:t>
            </a:r>
            <a:r>
              <a:rPr lang="en-US" altLang="zh-CN" smtClean="0"/>
              <a:t> Methods and Classes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Lucida Console" pitchFamily="49" charset="0"/>
              </a:rPr>
              <a:t>final</a:t>
            </a:r>
            <a:r>
              <a:rPr lang="en-US" altLang="zh-CN" smtClean="0"/>
              <a:t> methods</a:t>
            </a:r>
          </a:p>
          <a:p>
            <a:pPr lvl="1"/>
            <a:r>
              <a:rPr lang="en-US" altLang="zh-CN" smtClean="0"/>
              <a:t>Cannot be overridden</a:t>
            </a:r>
          </a:p>
          <a:p>
            <a:pPr lvl="1"/>
            <a:r>
              <a:rPr lang="en-US" altLang="zh-CN" smtClean="0">
                <a:latin typeface="Lucida Console" pitchFamily="49" charset="0"/>
              </a:rPr>
              <a:t>private</a:t>
            </a:r>
            <a:r>
              <a:rPr lang="en-US" altLang="zh-CN" smtClean="0"/>
              <a:t> methods are implicitly </a:t>
            </a:r>
            <a:r>
              <a:rPr lang="en-US" altLang="zh-CN" smtClean="0">
                <a:latin typeface="Lucida Console" pitchFamily="49" charset="0"/>
              </a:rPr>
              <a:t>final</a:t>
            </a:r>
          </a:p>
          <a:p>
            <a:pPr lvl="1"/>
            <a:r>
              <a:rPr lang="en-US" altLang="zh-CN" smtClean="0">
                <a:latin typeface="Lucida Console" pitchFamily="49" charset="0"/>
              </a:rPr>
              <a:t>static</a:t>
            </a:r>
            <a:r>
              <a:rPr lang="en-US" altLang="zh-CN" smtClean="0"/>
              <a:t> methods are implicitly </a:t>
            </a:r>
            <a:r>
              <a:rPr lang="en-US" altLang="zh-CN" smtClean="0">
                <a:latin typeface="Lucida Console" pitchFamily="49" charset="0"/>
              </a:rPr>
              <a:t>final</a:t>
            </a:r>
          </a:p>
          <a:p>
            <a:r>
              <a:rPr lang="en-US" altLang="zh-CN" smtClean="0">
                <a:latin typeface="Lucida Console" pitchFamily="49" charset="0"/>
              </a:rPr>
              <a:t>final</a:t>
            </a:r>
            <a:r>
              <a:rPr lang="en-US" altLang="zh-CN" smtClean="0"/>
              <a:t> classes</a:t>
            </a:r>
          </a:p>
          <a:p>
            <a:pPr lvl="1"/>
            <a:r>
              <a:rPr lang="en-US" altLang="zh-CN" smtClean="0"/>
              <a:t>Cannot be superclasses</a:t>
            </a:r>
          </a:p>
          <a:p>
            <a:pPr lvl="1"/>
            <a:r>
              <a:rPr lang="en-US" altLang="zh-CN" smtClean="0"/>
              <a:t>Methods in </a:t>
            </a:r>
            <a:r>
              <a:rPr lang="en-US" altLang="zh-CN" smtClean="0">
                <a:latin typeface="Lucida Console" pitchFamily="49" charset="0"/>
              </a:rPr>
              <a:t>final</a:t>
            </a:r>
            <a:r>
              <a:rPr lang="en-US" altLang="zh-CN" smtClean="0"/>
              <a:t> classes are implicitly </a:t>
            </a:r>
            <a:r>
              <a:rPr lang="en-US" altLang="zh-CN" smtClean="0">
                <a:latin typeface="Lucida Console" pitchFamily="49" charset="0"/>
              </a:rPr>
              <a:t>final</a:t>
            </a:r>
          </a:p>
          <a:p>
            <a:pPr lvl="1"/>
            <a:r>
              <a:rPr lang="en-US" altLang="zh-CN" smtClean="0"/>
              <a:t>e.g., class </a:t>
            </a:r>
            <a:r>
              <a:rPr lang="en-US" altLang="zh-CN" smtClean="0">
                <a:latin typeface="Lucida Console" pitchFamily="49" charset="0"/>
              </a:rPr>
              <a:t>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3000" smtClean="0"/>
              <a:t>Polymorphism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“Program in the general”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Treat objects in same class hierarchy as if all superclass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Abstract class</a:t>
            </a:r>
          </a:p>
          <a:p>
            <a:pPr lvl="2">
              <a:lnSpc>
                <a:spcPct val="80000"/>
              </a:lnSpc>
            </a:pPr>
            <a:r>
              <a:rPr lang="en-US" altLang="zh-CN" sz="2200" smtClean="0"/>
              <a:t>Common functionality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Makes programs extensible</a:t>
            </a:r>
          </a:p>
          <a:p>
            <a:pPr lvl="2">
              <a:lnSpc>
                <a:spcPct val="80000"/>
              </a:lnSpc>
            </a:pPr>
            <a:r>
              <a:rPr lang="en-US" altLang="zh-CN" sz="2200" smtClean="0"/>
              <a:t>New classes added easily, can still be processed</a:t>
            </a:r>
          </a:p>
          <a:p>
            <a:pPr>
              <a:lnSpc>
                <a:spcPct val="80000"/>
              </a:lnSpc>
            </a:pPr>
            <a:r>
              <a:rPr lang="en-US" altLang="zh-CN" sz="3000" smtClean="0"/>
              <a:t>In our examples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Use abstract superclass </a:t>
            </a:r>
            <a:r>
              <a:rPr lang="en-US" altLang="zh-CN" sz="2600" smtClean="0">
                <a:latin typeface="Lucida Console" pitchFamily="49" charset="0"/>
              </a:rPr>
              <a:t>Shape</a:t>
            </a:r>
          </a:p>
          <a:p>
            <a:pPr lvl="2">
              <a:lnSpc>
                <a:spcPct val="80000"/>
              </a:lnSpc>
            </a:pPr>
            <a:r>
              <a:rPr lang="en-US" altLang="zh-CN" sz="2200" smtClean="0"/>
              <a:t>Defines common interface (functionality)</a:t>
            </a:r>
          </a:p>
          <a:p>
            <a:pPr lvl="2">
              <a:lnSpc>
                <a:spcPct val="80000"/>
              </a:lnSpc>
            </a:pPr>
            <a:r>
              <a:rPr lang="en-US" altLang="zh-CN" sz="2200" smtClean="0">
                <a:latin typeface="Lucida Console" pitchFamily="49" charset="0"/>
              </a:rPr>
              <a:t>Point</a:t>
            </a:r>
            <a:r>
              <a:rPr lang="en-US" altLang="zh-CN" sz="2200" smtClean="0"/>
              <a:t>, </a:t>
            </a:r>
            <a:r>
              <a:rPr lang="en-US" altLang="zh-CN" sz="2200" smtClean="0">
                <a:latin typeface="Lucida Console" pitchFamily="49" charset="0"/>
              </a:rPr>
              <a:t>Circle</a:t>
            </a:r>
            <a:r>
              <a:rPr lang="en-US" altLang="zh-CN" sz="2200" smtClean="0"/>
              <a:t> and </a:t>
            </a:r>
            <a:r>
              <a:rPr lang="en-US" altLang="zh-CN" sz="2200" smtClean="0">
                <a:latin typeface="Lucida Console" pitchFamily="49" charset="0"/>
              </a:rPr>
              <a:t>Cylinder</a:t>
            </a:r>
            <a:r>
              <a:rPr lang="en-US" altLang="zh-CN" sz="2200" smtClean="0"/>
              <a:t> inherit from </a:t>
            </a:r>
            <a:r>
              <a:rPr lang="en-US" altLang="zh-CN" sz="2200" smtClean="0">
                <a:latin typeface="Lucida Console" pitchFamily="49" charset="0"/>
              </a:rPr>
              <a:t>Shape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Class </a:t>
            </a:r>
            <a:r>
              <a:rPr lang="en-US" altLang="zh-CN" sz="2600" smtClean="0">
                <a:latin typeface="Lucida Console" pitchFamily="49" charset="0"/>
              </a:rPr>
              <a:t>Employee</a:t>
            </a:r>
            <a:r>
              <a:rPr lang="en-US" altLang="zh-CN" sz="2600" smtClean="0"/>
              <a:t> for a natural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7388225" cy="647700"/>
          </a:xfrm>
        </p:spPr>
        <p:txBody>
          <a:bodyPr/>
          <a:lstStyle/>
          <a:p>
            <a:r>
              <a:rPr lang="en-US" altLang="zh-CN" sz="2400" smtClean="0"/>
              <a:t>Case Study: Payroll System Using Polymorphism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Create a payroll program</a:t>
            </a:r>
          </a:p>
          <a:p>
            <a:pPr lvl="1"/>
            <a:r>
              <a:rPr lang="en-US" altLang="zh-CN" smtClean="0"/>
              <a:t>Use abstract methods and polymorphism</a:t>
            </a:r>
          </a:p>
          <a:p>
            <a:r>
              <a:rPr lang="en-US" altLang="zh-CN" smtClean="0"/>
              <a:t>Problem statement</a:t>
            </a:r>
          </a:p>
          <a:p>
            <a:pPr lvl="1"/>
            <a:r>
              <a:rPr lang="en-US" altLang="zh-CN" smtClean="0"/>
              <a:t>4 types of employees, paid weekly</a:t>
            </a:r>
          </a:p>
          <a:p>
            <a:pPr lvl="2"/>
            <a:r>
              <a:rPr lang="en-US" altLang="zh-CN" smtClean="0"/>
              <a:t>Salaried (fixed salary, no matter the hours)</a:t>
            </a:r>
          </a:p>
          <a:p>
            <a:pPr lvl="2"/>
            <a:r>
              <a:rPr lang="en-US" altLang="zh-CN" smtClean="0"/>
              <a:t>Hourly (overtime [&gt;40 hours] pays time and a half)</a:t>
            </a:r>
          </a:p>
          <a:p>
            <a:pPr lvl="2"/>
            <a:r>
              <a:rPr lang="en-US" altLang="zh-CN" smtClean="0"/>
              <a:t>Commission (paid percentage of sales)</a:t>
            </a:r>
          </a:p>
          <a:p>
            <a:pPr lvl="2"/>
            <a:r>
              <a:rPr lang="en-US" altLang="zh-CN" smtClean="0"/>
              <a:t>Base-plus-commission (base salary + percentage of sales)</a:t>
            </a:r>
          </a:p>
          <a:p>
            <a:pPr lvl="3"/>
            <a:r>
              <a:rPr lang="en-US" altLang="zh-CN" smtClean="0"/>
              <a:t>Boss wants to raise pay by 10%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7102475" cy="647700"/>
          </a:xfrm>
        </p:spPr>
        <p:txBody>
          <a:bodyPr/>
          <a:lstStyle/>
          <a:p>
            <a:r>
              <a:rPr lang="en-US" altLang="zh-CN" sz="2400" smtClean="0"/>
              <a:t>Case Study: Payroll System Using Polymorphism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2301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mtClean="0"/>
              <a:t>Superclass </a:t>
            </a:r>
            <a:r>
              <a:rPr lang="en-US" altLang="zh-CN" smtClean="0">
                <a:latin typeface="Lucida Console" pitchFamily="49" charset="0"/>
              </a:rPr>
              <a:t>Employee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Abstract method </a:t>
            </a:r>
            <a:r>
              <a:rPr lang="en-US" altLang="zh-CN" smtClean="0">
                <a:latin typeface="Lucida Console" pitchFamily="49" charset="0"/>
              </a:rPr>
              <a:t>earnings</a:t>
            </a:r>
            <a:r>
              <a:rPr lang="en-US" altLang="zh-CN" smtClean="0"/>
              <a:t> (returns pay)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abstract because need to know employee type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Cannot calculate for generic employee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Other classes extend </a:t>
            </a:r>
            <a:r>
              <a:rPr lang="en-US" altLang="zh-CN" smtClean="0">
                <a:latin typeface="Lucida Console" pitchFamily="49" charset="0"/>
              </a:rPr>
              <a:t>Employee</a:t>
            </a:r>
            <a:endParaRPr lang="en-US" altLang="zh-CN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5813" y="3754438"/>
            <a:ext cx="7391400" cy="2746375"/>
            <a:chOff x="0" y="0"/>
            <a:chExt cx="20000" cy="20000"/>
          </a:xfrm>
        </p:grpSpPr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000" y="1367"/>
              <a:ext cx="18000" cy="17266"/>
              <a:chOff x="2" y="0"/>
              <a:chExt cx="19994" cy="20002"/>
            </a:xfrm>
          </p:grpSpPr>
          <p:sp>
            <p:nvSpPr>
              <p:cNvPr id="33799" name="Freeform 7"/>
              <p:cNvSpPr>
                <a:spLocks/>
              </p:cNvSpPr>
              <p:nvPr/>
            </p:nvSpPr>
            <p:spPr bwMode="auto">
              <a:xfrm>
                <a:off x="5188" y="3158"/>
                <a:ext cx="2715" cy="5727"/>
              </a:xfrm>
              <a:custGeom>
                <a:avLst/>
                <a:gdLst>
                  <a:gd name="T0" fmla="*/ 0 w 20000"/>
                  <a:gd name="T1" fmla="*/ 3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71"/>
                    </a:moveTo>
                    <a:lnTo>
                      <a:pt x="19977" y="0"/>
                    </a:lnTo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7283" y="0"/>
                <a:ext cx="5432" cy="3158"/>
                <a:chOff x="0" y="0"/>
                <a:chExt cx="20000" cy="20000"/>
              </a:xfrm>
            </p:grpSpPr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7" y="0"/>
                  <a:ext cx="19993" cy="20000"/>
                  <a:chOff x="0" y="0"/>
                  <a:chExt cx="20000" cy="20000"/>
                </a:xfrm>
              </p:grpSpPr>
              <p:sp>
                <p:nvSpPr>
                  <p:cNvPr id="33826" name="Freeform 1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9 w 20000"/>
                      <a:gd name="T1" fmla="*/ 0 h 20000"/>
                      <a:gd name="T2" fmla="*/ 19989 w 20000"/>
                      <a:gd name="T3" fmla="*/ 19947 h 20000"/>
                      <a:gd name="T4" fmla="*/ 0 w 20000"/>
                      <a:gd name="T5" fmla="*/ 19947 h 20000"/>
                      <a:gd name="T6" fmla="*/ 0 w 20000"/>
                      <a:gd name="T7" fmla="*/ 0 h 20000"/>
                      <a:gd name="T8" fmla="*/ 19989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9" y="0"/>
                        </a:moveTo>
                        <a:lnTo>
                          <a:pt x="19989" y="19947"/>
                        </a:lnTo>
                        <a:lnTo>
                          <a:pt x="0" y="19947"/>
                        </a:lnTo>
                        <a:lnTo>
                          <a:pt x="0" y="0"/>
                        </a:lnTo>
                        <a:lnTo>
                          <a:pt x="19989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7" name="Freeform 11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89 w 20000"/>
                      <a:gd name="T1" fmla="*/ 0 h 20000"/>
                      <a:gd name="T2" fmla="*/ 19989 w 20000"/>
                      <a:gd name="T3" fmla="*/ 19947 h 20000"/>
                      <a:gd name="T4" fmla="*/ 0 w 20000"/>
                      <a:gd name="T5" fmla="*/ 19947 h 20000"/>
                      <a:gd name="T6" fmla="*/ 0 w 20000"/>
                      <a:gd name="T7" fmla="*/ 0 h 20000"/>
                      <a:gd name="T8" fmla="*/ 19989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9" y="0"/>
                        </a:moveTo>
                        <a:lnTo>
                          <a:pt x="19989" y="19947"/>
                        </a:lnTo>
                        <a:lnTo>
                          <a:pt x="0" y="19947"/>
                        </a:lnTo>
                        <a:lnTo>
                          <a:pt x="0" y="0"/>
                        </a:lnTo>
                        <a:lnTo>
                          <a:pt x="19989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825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5972"/>
                  <a:ext cx="20000" cy="1019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 b="1" i="1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Employee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2" y="8885"/>
                <a:ext cx="5926" cy="3032"/>
                <a:chOff x="0" y="0"/>
                <a:chExt cx="20000" cy="20000"/>
              </a:xfrm>
            </p:grpSpPr>
            <p:grpSp>
              <p:nvGrpSpPr>
                <p:cNvPr id="7" name="Group 14"/>
                <p:cNvGrpSpPr>
                  <a:grpSpLocks/>
                </p:cNvGrpSpPr>
                <p:nvPr/>
              </p:nvGrpSpPr>
              <p:grpSpPr bwMode="auto">
                <a:xfrm>
                  <a:off x="10" y="0"/>
                  <a:ext cx="19990" cy="20000"/>
                  <a:chOff x="0" y="0"/>
                  <a:chExt cx="20000" cy="20000"/>
                </a:xfrm>
              </p:grpSpPr>
              <p:sp>
                <p:nvSpPr>
                  <p:cNvPr id="33822" name="Freeform 1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0 w 20000"/>
                      <a:gd name="T1" fmla="*/ 0 h 20000"/>
                      <a:gd name="T2" fmla="*/ 19990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90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0" y="0"/>
                        </a:moveTo>
                        <a:lnTo>
                          <a:pt x="19990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90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3" name="Freeform 16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0 w 20000"/>
                      <a:gd name="T1" fmla="*/ 0 h 20000"/>
                      <a:gd name="T2" fmla="*/ 19990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90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0" y="0"/>
                        </a:moveTo>
                        <a:lnTo>
                          <a:pt x="19990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90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821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6003"/>
                  <a:ext cx="20000" cy="10277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SalariedEmployee</a:t>
                  </a:r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14070" y="8885"/>
                <a:ext cx="5926" cy="3032"/>
                <a:chOff x="0" y="0"/>
                <a:chExt cx="20000" cy="20000"/>
              </a:xfrm>
            </p:grpSpPr>
            <p:grpSp>
              <p:nvGrpSpPr>
                <p:cNvPr id="9" name="Group 19"/>
                <p:cNvGrpSpPr>
                  <a:grpSpLocks/>
                </p:cNvGrpSpPr>
                <p:nvPr/>
              </p:nvGrpSpPr>
              <p:grpSpPr bwMode="auto">
                <a:xfrm>
                  <a:off x="10" y="0"/>
                  <a:ext cx="19990" cy="20000"/>
                  <a:chOff x="0" y="0"/>
                  <a:chExt cx="20000" cy="20000"/>
                </a:xfrm>
              </p:grpSpPr>
              <p:sp>
                <p:nvSpPr>
                  <p:cNvPr id="33818" name="Freeform 2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0 w 20000"/>
                      <a:gd name="T1" fmla="*/ 0 h 20000"/>
                      <a:gd name="T2" fmla="*/ 19990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90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0" y="0"/>
                        </a:moveTo>
                        <a:lnTo>
                          <a:pt x="19990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90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19" name="Freeform 21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0 w 20000"/>
                      <a:gd name="T1" fmla="*/ 0 h 20000"/>
                      <a:gd name="T2" fmla="*/ 19990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90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0" y="0"/>
                        </a:moveTo>
                        <a:lnTo>
                          <a:pt x="19990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90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817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6003"/>
                  <a:ext cx="20000" cy="10277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HourlyEmployee</a:t>
                  </a:r>
                </a:p>
              </p:txBody>
            </p:sp>
          </p:grpSp>
          <p:sp>
            <p:nvSpPr>
              <p:cNvPr id="33803" name="Freeform 23"/>
              <p:cNvSpPr>
                <a:spLocks/>
              </p:cNvSpPr>
              <p:nvPr/>
            </p:nvSpPr>
            <p:spPr bwMode="auto">
              <a:xfrm>
                <a:off x="12098" y="3158"/>
                <a:ext cx="2715" cy="5727"/>
              </a:xfrm>
              <a:custGeom>
                <a:avLst/>
                <a:gdLst>
                  <a:gd name="T0" fmla="*/ 0 w 20000"/>
                  <a:gd name="T1" fmla="*/ 3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77" y="19971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4" name="Freeform 24"/>
              <p:cNvSpPr>
                <a:spLocks/>
              </p:cNvSpPr>
              <p:nvPr/>
            </p:nvSpPr>
            <p:spPr bwMode="auto">
              <a:xfrm>
                <a:off x="9998" y="11832"/>
                <a:ext cx="2" cy="5138"/>
              </a:xfrm>
              <a:custGeom>
                <a:avLst/>
                <a:gdLst>
                  <a:gd name="T0" fmla="*/ 0 w 20000"/>
                  <a:gd name="T1" fmla="*/ 2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67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7035" y="8885"/>
                <a:ext cx="5928" cy="3032"/>
                <a:chOff x="0" y="0"/>
                <a:chExt cx="20000" cy="20000"/>
              </a:xfrm>
            </p:grpSpPr>
            <p:grpSp>
              <p:nvGrpSpPr>
                <p:cNvPr id="11" name="Group 26"/>
                <p:cNvGrpSpPr>
                  <a:grpSpLocks/>
                </p:cNvGrpSpPr>
                <p:nvPr/>
              </p:nvGrpSpPr>
              <p:grpSpPr bwMode="auto">
                <a:xfrm>
                  <a:off x="13" y="0"/>
                  <a:ext cx="19987" cy="20000"/>
                  <a:chOff x="0" y="0"/>
                  <a:chExt cx="20000" cy="20000"/>
                </a:xfrm>
              </p:grpSpPr>
              <p:sp>
                <p:nvSpPr>
                  <p:cNvPr id="33814" name="Freeform 27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0 w 20000"/>
                      <a:gd name="T1" fmla="*/ 0 h 20000"/>
                      <a:gd name="T2" fmla="*/ 19990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90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0" y="0"/>
                        </a:moveTo>
                        <a:lnTo>
                          <a:pt x="19990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90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15" name="Freeform 2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0 w 20000"/>
                      <a:gd name="T1" fmla="*/ 0 h 20000"/>
                      <a:gd name="T2" fmla="*/ 19990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90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0" y="0"/>
                        </a:moveTo>
                        <a:lnTo>
                          <a:pt x="19990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90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813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6003"/>
                  <a:ext cx="20000" cy="10277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CommissionEmployee</a:t>
                  </a:r>
                </a:p>
              </p:txBody>
            </p:sp>
          </p:grpSp>
          <p:sp>
            <p:nvSpPr>
              <p:cNvPr id="33806" name="Freeform 30"/>
              <p:cNvSpPr>
                <a:spLocks/>
              </p:cNvSpPr>
              <p:nvPr/>
            </p:nvSpPr>
            <p:spPr bwMode="auto">
              <a:xfrm>
                <a:off x="9998" y="3158"/>
                <a:ext cx="2" cy="5727"/>
              </a:xfrm>
              <a:custGeom>
                <a:avLst/>
                <a:gdLst>
                  <a:gd name="T0" fmla="*/ 0 w 20000"/>
                  <a:gd name="T1" fmla="*/ 3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71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678" y="16970"/>
                <a:ext cx="8642" cy="3032"/>
                <a:chOff x="0" y="0"/>
                <a:chExt cx="20000" cy="20000"/>
              </a:xfrm>
            </p:grpSpPr>
            <p:grpSp>
              <p:nvGrpSpPr>
                <p:cNvPr id="13" name="Group 32"/>
                <p:cNvGrpSpPr>
                  <a:grpSpLocks/>
                </p:cNvGrpSpPr>
                <p:nvPr/>
              </p:nvGrpSpPr>
              <p:grpSpPr bwMode="auto">
                <a:xfrm>
                  <a:off x="7" y="0"/>
                  <a:ext cx="19993" cy="20000"/>
                  <a:chOff x="0" y="0"/>
                  <a:chExt cx="20000" cy="20000"/>
                </a:xfrm>
              </p:grpSpPr>
              <p:sp>
                <p:nvSpPr>
                  <p:cNvPr id="33810" name="Freeform 3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3 w 20000"/>
                      <a:gd name="T1" fmla="*/ 0 h 20000"/>
                      <a:gd name="T2" fmla="*/ 19993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93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3" y="0"/>
                        </a:moveTo>
                        <a:lnTo>
                          <a:pt x="19993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93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11" name="Freeform 3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3 w 20000"/>
                      <a:gd name="T1" fmla="*/ 0 h 20000"/>
                      <a:gd name="T2" fmla="*/ 19993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93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3" y="0"/>
                        </a:moveTo>
                        <a:lnTo>
                          <a:pt x="19993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93" y="0"/>
                        </a:lnTo>
                        <a:close/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809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6003"/>
                  <a:ext cx="20000" cy="10277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140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BasePlusCommissionEmployee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504825"/>
          </a:xfrm>
        </p:spPr>
        <p:txBody>
          <a:bodyPr>
            <a:normAutofit/>
          </a:bodyPr>
          <a:lstStyle/>
          <a:p>
            <a:r>
              <a:rPr lang="en-US" altLang="zh-CN" sz="2500" smtClean="0"/>
              <a:t>Sample code – Employee.java</a:t>
            </a:r>
            <a:endParaRPr lang="zh-CN" altLang="en-US" sz="25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C92-4A15-425D-95E6-E2BED165CC2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643F-642B-4B65-B957-EC07CFD7B06E}" type="slidenum">
              <a:rPr lang="en-US" altLang="zh-CN"/>
              <a:pPr/>
              <a:t>32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000125"/>
          <a:ext cx="8229600" cy="562356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Employee.java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Employee abstract superclass.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abstract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Employee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firstName;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lastName;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socialSecurityNumber;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constructor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Employee( String first, String last, String ssn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firstName = first;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lastName = last;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socialSecurityNumber = ssn;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first name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setFirstName( String first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firstName = first;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first name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getFirstName()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firstName;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last name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setLastName( String last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lastName = last;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28938" y="1500188"/>
            <a:ext cx="4214812" cy="646112"/>
            <a:chOff x="2160" y="432"/>
            <a:chExt cx="2655" cy="407"/>
          </a:xfrm>
        </p:grpSpPr>
        <p:sp>
          <p:nvSpPr>
            <p:cNvPr id="34829" name="Text Box 5"/>
            <p:cNvSpPr txBox="1">
              <a:spLocks noChangeArrowheads="1"/>
            </p:cNvSpPr>
            <p:nvPr/>
          </p:nvSpPr>
          <p:spPr bwMode="auto">
            <a:xfrm>
              <a:off x="2747" y="432"/>
              <a:ext cx="2068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Declares class </a:t>
              </a:r>
              <a:r>
                <a:rPr lang="en-US" altLang="zh-CN">
                  <a:latin typeface="Lucida Console" pitchFamily="49" charset="0"/>
                </a:rPr>
                <a:t>Empoyee</a:t>
              </a:r>
              <a:r>
                <a:rPr lang="en-US" altLang="zh-CN">
                  <a:latin typeface="Times New Roman" pitchFamily="18" charset="0"/>
                </a:rPr>
                <a:t> as </a:t>
              </a:r>
              <a:r>
                <a:rPr lang="en-US" altLang="zh-CN">
                  <a:latin typeface="Lucida Console" pitchFamily="49" charset="0"/>
                </a:rPr>
                <a:t>abstract</a:t>
              </a:r>
              <a:r>
                <a:rPr lang="en-US" altLang="zh-CN">
                  <a:latin typeface="Times New Roman" pitchFamily="18" charset="0"/>
                </a:rPr>
                <a:t> class.</a:t>
              </a:r>
            </a:p>
          </p:txBody>
        </p:sp>
        <p:sp>
          <p:nvSpPr>
            <p:cNvPr id="34830" name="Line 6"/>
            <p:cNvSpPr>
              <a:spLocks noChangeShapeType="1"/>
            </p:cNvSpPr>
            <p:nvPr/>
          </p:nvSpPr>
          <p:spPr bwMode="auto">
            <a:xfrm flipH="1">
              <a:off x="2160" y="618"/>
              <a:ext cx="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Employee.java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24A4-4548-45A0-B0AE-5C7487BB909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B076-3931-453B-BF87-5DEC0D4CFF0B}" type="slidenum">
              <a:rPr lang="en-US" altLang="zh-CN"/>
              <a:pPr/>
              <a:t>33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528828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last name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getLastName()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lastName;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social security number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setSocialSecurityNumber( String number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socialSecurityNumber = number;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should validate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46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social security number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getSocialSecurityNumber()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socialSecurityNumber;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String representation of Employee object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toString()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getFirstName()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getLastName()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"\nsocial security number: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getSocialSecurityNumber();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abstract method overridden by subclasses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abstract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earnings();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abstract class Employee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71875" y="5500688"/>
            <a:ext cx="4000500" cy="646112"/>
            <a:chOff x="2160" y="342"/>
            <a:chExt cx="2520" cy="407"/>
          </a:xfrm>
        </p:grpSpPr>
        <p:sp>
          <p:nvSpPr>
            <p:cNvPr id="35853" name="Text Box 5"/>
            <p:cNvSpPr txBox="1">
              <a:spLocks noChangeArrowheads="1"/>
            </p:cNvSpPr>
            <p:nvPr/>
          </p:nvSpPr>
          <p:spPr bwMode="auto">
            <a:xfrm>
              <a:off x="2747" y="342"/>
              <a:ext cx="1933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Abstract method overridden</a:t>
              </a:r>
            </a:p>
            <a:p>
              <a:r>
                <a:rPr lang="en-US" altLang="zh-CN">
                  <a:latin typeface="Times New Roman" pitchFamily="18" charset="0"/>
                </a:rPr>
                <a:t>by subclasses</a:t>
              </a:r>
            </a:p>
          </p:txBody>
        </p:sp>
        <p:sp>
          <p:nvSpPr>
            <p:cNvPr id="35854" name="Line 6"/>
            <p:cNvSpPr>
              <a:spLocks noChangeShapeType="1"/>
            </p:cNvSpPr>
            <p:nvPr/>
          </p:nvSpPr>
          <p:spPr bwMode="auto">
            <a:xfrm flipH="1">
              <a:off x="2160" y="528"/>
              <a:ext cx="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SalariedEmployee.java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45D6-5ED9-4992-86EF-4698F5A42C5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F47D-AD0F-42FF-86E7-EDD3F8642D19}" type="slidenum">
              <a:rPr lang="en-US" altLang="zh-CN"/>
              <a:pPr/>
              <a:t>34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SalariedEmployee.java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SalariedEmployee class extends Employee.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SalariedEmployee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Employee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weeklySalary;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constructor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SalariedEmployee( String first, String last,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socialSecurityNumber,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salary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 first, last, socialSecurityNumber 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setWeeklySalary( salary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salaried employee's salary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setWeeklySalary(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salary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weeklySalary = salary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?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: salary;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salaried employee's salary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getWeeklySalary()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weeklySalary;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29000" y="2000250"/>
            <a:ext cx="4114800" cy="838200"/>
            <a:chOff x="1344" y="1248"/>
            <a:chExt cx="2592" cy="528"/>
          </a:xfrm>
        </p:grpSpPr>
        <p:sp>
          <p:nvSpPr>
            <p:cNvPr id="36877" name="Text Box 5"/>
            <p:cNvSpPr txBox="1">
              <a:spLocks noChangeArrowheads="1"/>
            </p:cNvSpPr>
            <p:nvPr/>
          </p:nvSpPr>
          <p:spPr bwMode="auto">
            <a:xfrm>
              <a:off x="2256" y="1248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Use superclass constructor for basic fields.</a:t>
              </a:r>
            </a:p>
          </p:txBody>
        </p:sp>
        <p:sp>
          <p:nvSpPr>
            <p:cNvPr id="36878" name="Line 6"/>
            <p:cNvSpPr>
              <a:spLocks noChangeShapeType="1"/>
            </p:cNvSpPr>
            <p:nvPr/>
          </p:nvSpPr>
          <p:spPr bwMode="auto">
            <a:xfrm flipH="1">
              <a:off x="1344" y="134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SalariedEmployee.java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E019-1A29-4C9A-846B-E6C99635ED9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60D6-9CB7-4291-8357-C9103E2D3C30}" type="slidenum">
              <a:rPr lang="en-US" altLang="zh-CN"/>
              <a:pPr/>
              <a:t>35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calculate salaried employee's pay;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override abstract method earnings in Employee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earnings()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getWeeklySalary();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String representation of SalariedEmployee object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toString()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"\nsalaried employee: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.toString();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SalariedEmployee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28938" y="1385888"/>
            <a:ext cx="4691062" cy="590550"/>
            <a:chOff x="933" y="720"/>
            <a:chExt cx="2955" cy="372"/>
          </a:xfrm>
        </p:grpSpPr>
        <p:sp>
          <p:nvSpPr>
            <p:cNvPr id="37901" name="Text Box 5"/>
            <p:cNvSpPr txBox="1">
              <a:spLocks noChangeArrowheads="1"/>
            </p:cNvSpPr>
            <p:nvPr/>
          </p:nvSpPr>
          <p:spPr bwMode="auto">
            <a:xfrm>
              <a:off x="2208" y="720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Must implement abstract method earnings.</a:t>
              </a:r>
            </a:p>
          </p:txBody>
        </p:sp>
        <p:sp>
          <p:nvSpPr>
            <p:cNvPr id="37902" name="Line 6"/>
            <p:cNvSpPr>
              <a:spLocks noChangeShapeType="1"/>
            </p:cNvSpPr>
            <p:nvPr/>
          </p:nvSpPr>
          <p:spPr bwMode="auto">
            <a:xfrm flipH="1">
              <a:off x="933" y="816"/>
              <a:ext cx="1275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HourlyEmployee.java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A090-261E-47F9-A77F-FA542FCC289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F703-F795-42BF-8D79-A20BF93CEBF6}" type="slidenum">
              <a:rPr lang="en-US" altLang="zh-CN"/>
              <a:pPr/>
              <a:t>36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HourlyEmployee.java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HourlyEmployee class extends Employee.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HourlyEmployee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Employee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wage;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wage per hour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hours;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hours worked for week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constructor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HourlyEmployee( String first, String last,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socialSecurityNumber,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hourlyWage,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hoursWorked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 first, last, socialSecurityNumber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setWage( hourlyWage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setHours( hoursWorked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hourly employee's wage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setWage(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wageAmount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wage = wageAmount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?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: wageAmount;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wage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getWage()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wage;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HourlyEmployee.java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5DF1-C5C9-4E28-AD8B-C28C6023D6B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7443-567E-4F20-A388-94352BA86A5F}" type="slidenum">
              <a:rPr lang="en-US" altLang="zh-CN"/>
              <a:pPr/>
              <a:t>37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51206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hourly employee's hours worked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setHours(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hoursWorked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hours = ( hoursWorked &gt;=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&amp;&amp; hoursWorked &lt;=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168.0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hoursWorked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hours worked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getHours()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hours;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calculate hourly employee's pay;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override abstract method earnings in Employee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earnings()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hours &lt;=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no overtime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wage * hours;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                         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 wage + ( hours -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* wage *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String representation of HourlyEmployee object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toString()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"\nhourly employee: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.toString();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HourlyEmployee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14625" y="3857625"/>
            <a:ext cx="4638675" cy="804863"/>
            <a:chOff x="1062" y="1845"/>
            <a:chExt cx="2922" cy="507"/>
          </a:xfrm>
        </p:grpSpPr>
        <p:sp>
          <p:nvSpPr>
            <p:cNvPr id="39949" name="Text Box 5"/>
            <p:cNvSpPr txBox="1">
              <a:spLocks noChangeArrowheads="1"/>
            </p:cNvSpPr>
            <p:nvPr/>
          </p:nvSpPr>
          <p:spPr bwMode="auto">
            <a:xfrm>
              <a:off x="2304" y="1980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Must implement abstract method earnings.</a:t>
              </a:r>
            </a:p>
          </p:txBody>
        </p:sp>
        <p:sp>
          <p:nvSpPr>
            <p:cNvPr id="39950" name="Line 6"/>
            <p:cNvSpPr>
              <a:spLocks noChangeShapeType="1"/>
            </p:cNvSpPr>
            <p:nvPr/>
          </p:nvSpPr>
          <p:spPr bwMode="auto">
            <a:xfrm flipH="1" flipV="1">
              <a:off x="1062" y="1845"/>
              <a:ext cx="1242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612775" y="571500"/>
            <a:ext cx="6264275" cy="500063"/>
          </a:xfrm>
        </p:spPr>
        <p:txBody>
          <a:bodyPr>
            <a:normAutofit/>
          </a:bodyPr>
          <a:lstStyle/>
          <a:p>
            <a:r>
              <a:rPr lang="en-US" altLang="zh-CN" sz="2500" smtClean="0"/>
              <a:t>Sample code – CommissionEmployee.java</a:t>
            </a:r>
            <a:endParaRPr lang="zh-CN" altLang="en-US" sz="25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2FE2-CFBE-40EF-8EA9-9675C2DFF94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4A-A3F1-4FF8-8CA7-FE88E439ECF1}" type="slidenum">
              <a:rPr lang="en-US" altLang="zh-CN"/>
              <a:pPr/>
              <a:t>38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CommissionEmployee.java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CommissionEmployee class extends Employee.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CommissionEmployee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Employee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grossSales;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gross weekly sales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commissionRate;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commission percentage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constructor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CommissionEmployee( String first, String last,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socialSecurityNumber,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grossWeeklySales,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percent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 first, last, socialSecurityNumber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setGrossSales( grossWeeklySales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setCommissionRate( percent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commission employee's rate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setCommissionRate(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rate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commissionRate = ( rate &gt;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&amp;&amp; rate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? rate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commission employee's rate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getCommissionRate()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commissionRate;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612775" y="571500"/>
            <a:ext cx="6264275" cy="500063"/>
          </a:xfrm>
        </p:spPr>
        <p:txBody>
          <a:bodyPr>
            <a:normAutofit/>
          </a:bodyPr>
          <a:lstStyle/>
          <a:p>
            <a:r>
              <a:rPr lang="en-US" altLang="zh-CN" sz="2500" smtClean="0"/>
              <a:t>Sample code – CommissionEmployee.java</a:t>
            </a:r>
            <a:endParaRPr lang="zh-CN" altLang="en-US" sz="25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824-D05F-40BA-A70B-27D34E0EA49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E617-634C-40C1-AFD2-F188CE5DBC16}" type="slidenum">
              <a:rPr lang="en-US" altLang="zh-CN"/>
              <a:pPr/>
              <a:t>39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commission employee's weekly base salary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setGrossSales(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sales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grossSales = sales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?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: sales;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commission employee's gross sales amount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getGrossSales()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grossSales;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calculate commission employee's pay;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override abstract method earnings in Employee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earnings()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getCommissionRate() * getGrossSales();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String representation of CommissionEmployee object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toString()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"\ncommission employee: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.toString();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CommissionEmployee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14750" y="3429000"/>
            <a:ext cx="3352800" cy="590550"/>
            <a:chOff x="1872" y="1872"/>
            <a:chExt cx="2112" cy="372"/>
          </a:xfrm>
        </p:grpSpPr>
        <p:sp>
          <p:nvSpPr>
            <p:cNvPr id="41997" name="Text Box 5"/>
            <p:cNvSpPr txBox="1">
              <a:spLocks noChangeArrowheads="1"/>
            </p:cNvSpPr>
            <p:nvPr/>
          </p:nvSpPr>
          <p:spPr bwMode="auto">
            <a:xfrm>
              <a:off x="2304" y="187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Must implement abstract method earnings.</a:t>
              </a:r>
            </a:p>
          </p:txBody>
        </p:sp>
        <p:sp>
          <p:nvSpPr>
            <p:cNvPr id="41998" name="Line 6"/>
            <p:cNvSpPr>
              <a:spLocks noChangeShapeType="1"/>
            </p:cNvSpPr>
            <p:nvPr/>
          </p:nvSpPr>
          <p:spPr bwMode="auto">
            <a:xfrm flipH="1">
              <a:off x="1872" y="2064"/>
              <a:ext cx="432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6316663" cy="647700"/>
          </a:xfrm>
        </p:spPr>
        <p:txBody>
          <a:bodyPr>
            <a:normAutofit fontScale="90000"/>
          </a:bodyPr>
          <a:lstStyle/>
          <a:p>
            <a:r>
              <a:rPr lang="en-US" altLang="zh-CN" sz="2400" smtClean="0"/>
              <a:t>Relationships Among Objects in an Inheritance Hierarchy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CN" dirty="0"/>
              <a:t>Previously </a:t>
            </a:r>
            <a:r>
              <a:rPr lang="en-US" altLang="zh-CN" dirty="0" smtClean="0"/>
              <a:t>(Chapter5)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latin typeface="Lucida Console" pitchFamily="49" charset="0"/>
              </a:rPr>
              <a:t>Circle</a:t>
            </a:r>
            <a:r>
              <a:rPr lang="en-US" altLang="zh-CN" dirty="0"/>
              <a:t> inherited from </a:t>
            </a:r>
            <a:r>
              <a:rPr lang="en-US" altLang="zh-CN" dirty="0">
                <a:latin typeface="Lucida Console" pitchFamily="49" charset="0"/>
              </a:rPr>
              <a:t>Point</a:t>
            </a:r>
          </a:p>
          <a:p>
            <a:pPr lvl="1">
              <a:defRPr/>
            </a:pPr>
            <a:r>
              <a:rPr lang="en-US" altLang="zh-CN" dirty="0"/>
              <a:t>Manipulated </a:t>
            </a:r>
            <a:r>
              <a:rPr lang="en-US" altLang="zh-CN" dirty="0">
                <a:latin typeface="Lucida Console" pitchFamily="49" charset="0"/>
              </a:rPr>
              <a:t>Point</a:t>
            </a:r>
            <a:r>
              <a:rPr lang="en-US" altLang="zh-CN" dirty="0"/>
              <a:t> and </a:t>
            </a:r>
            <a:r>
              <a:rPr lang="en-US" altLang="zh-CN" dirty="0">
                <a:latin typeface="Lucida Console" pitchFamily="49" charset="0"/>
              </a:rPr>
              <a:t>Circle</a:t>
            </a:r>
            <a:r>
              <a:rPr lang="en-US" altLang="zh-CN" dirty="0"/>
              <a:t> objects using references to invoke methods</a:t>
            </a:r>
          </a:p>
          <a:p>
            <a:pPr>
              <a:defRPr/>
            </a:pPr>
            <a:r>
              <a:rPr lang="en-US" altLang="zh-CN" dirty="0"/>
              <a:t>This section</a:t>
            </a:r>
          </a:p>
          <a:p>
            <a:pPr lvl="1">
              <a:defRPr/>
            </a:pPr>
            <a:r>
              <a:rPr lang="en-US" altLang="zh-CN" dirty="0"/>
              <a:t>Invoking </a:t>
            </a:r>
            <a:r>
              <a:rPr lang="en-US" altLang="zh-CN" dirty="0" err="1"/>
              <a:t>superclass</a:t>
            </a:r>
            <a:r>
              <a:rPr lang="en-US" altLang="zh-CN" dirty="0"/>
              <a:t> methods from subclass objects</a:t>
            </a:r>
          </a:p>
          <a:p>
            <a:pPr lvl="1">
              <a:defRPr/>
            </a:pPr>
            <a:r>
              <a:rPr lang="en-US" altLang="zh-CN" dirty="0"/>
              <a:t>Using </a:t>
            </a:r>
            <a:r>
              <a:rPr lang="en-US" altLang="zh-CN" dirty="0" err="1"/>
              <a:t>superclass</a:t>
            </a:r>
            <a:r>
              <a:rPr lang="en-US" altLang="zh-CN" dirty="0"/>
              <a:t> references with subclass-type variables</a:t>
            </a:r>
          </a:p>
          <a:p>
            <a:pPr lvl="1">
              <a:defRPr/>
            </a:pPr>
            <a:r>
              <a:rPr lang="en-US" altLang="zh-CN" dirty="0"/>
              <a:t>Subclass method calls via </a:t>
            </a:r>
            <a:r>
              <a:rPr lang="en-US" altLang="zh-CN" dirty="0" err="1"/>
              <a:t>superclass</a:t>
            </a:r>
            <a:r>
              <a:rPr lang="en-US" altLang="zh-CN" dirty="0"/>
              <a:t>-type variables</a:t>
            </a:r>
          </a:p>
          <a:p>
            <a:pPr>
              <a:defRPr/>
            </a:pPr>
            <a:r>
              <a:rPr lang="en-US" altLang="zh-CN" dirty="0"/>
              <a:t>Key concept</a:t>
            </a:r>
          </a:p>
          <a:p>
            <a:pPr lvl="1">
              <a:defRPr/>
            </a:pPr>
            <a:r>
              <a:rPr lang="en-US" altLang="zh-CN" dirty="0"/>
              <a:t>subclass object can be treated as </a:t>
            </a:r>
            <a:r>
              <a:rPr lang="en-US" altLang="zh-CN" dirty="0" err="1"/>
              <a:t>superclass</a:t>
            </a:r>
            <a:r>
              <a:rPr lang="en-US" altLang="zh-CN" dirty="0"/>
              <a:t> object</a:t>
            </a:r>
          </a:p>
          <a:p>
            <a:pPr lvl="2">
              <a:defRPr/>
            </a:pPr>
            <a:r>
              <a:rPr lang="en-US" altLang="zh-CN" dirty="0"/>
              <a:t>“is-a” relationship</a:t>
            </a:r>
          </a:p>
          <a:p>
            <a:pPr lvl="2">
              <a:defRPr/>
            </a:pPr>
            <a:r>
              <a:rPr lang="en-US" altLang="zh-CN" dirty="0" err="1"/>
              <a:t>superclass</a:t>
            </a:r>
            <a:r>
              <a:rPr lang="en-US" altLang="zh-CN" dirty="0"/>
              <a:t> is not a subclass object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612775" y="571500"/>
            <a:ext cx="7173913" cy="500063"/>
          </a:xfrm>
        </p:spPr>
        <p:txBody>
          <a:bodyPr/>
          <a:lstStyle/>
          <a:p>
            <a:r>
              <a:rPr lang="en-US" altLang="zh-CN" sz="2400" smtClean="0"/>
              <a:t>Sample code – BasePlusCommissionEmployee.java</a:t>
            </a:r>
            <a:endParaRPr lang="zh-CN" altLang="en-US" sz="24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8A58-349E-4A4F-97F2-A110D62BD9F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13BC-2298-4467-8A96-8745D860E39B}" type="slidenum">
              <a:rPr lang="en-US" altLang="zh-CN"/>
              <a:pPr/>
              <a:t>40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BasePlusCommissionEmployee.java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BasePlusCommissionEmployee class extends CommissionEmployee.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BasePlusCommissionEmployee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CommissionEmployee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baseSalary;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base salary per week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constructor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BasePlusCommissionEmployee( String first, String last,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String socialSecurityNumber,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grossSalesAmount,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rate,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baseSalaryAmount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 first, last, socialSecurityNumber, grossSalesAmount, rate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setBaseSalary( baseSalaryAmount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base-salaried commission employee's base salary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setBaseSalary(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salary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baseSalary = salary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?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: salary;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base-salaried commission employee's base salary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getBaseSalary()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baseSalary;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612775" y="571500"/>
            <a:ext cx="7173913" cy="500063"/>
          </a:xfrm>
        </p:spPr>
        <p:txBody>
          <a:bodyPr/>
          <a:lstStyle/>
          <a:p>
            <a:r>
              <a:rPr lang="en-US" altLang="zh-CN" sz="2400" smtClean="0"/>
              <a:t>Sample code – BasePlusCommissionEmployee.java</a:t>
            </a:r>
            <a:endParaRPr lang="zh-CN" altLang="en-US" sz="24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ACCB-90F4-464A-8225-9325D6E0FC7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0C16-1C7C-4A2A-AEC4-931BF6FE7509}" type="slidenum">
              <a:rPr lang="en-US" altLang="zh-CN"/>
              <a:pPr/>
              <a:t>41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calculate base-salaried commission employee's earnings;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override method earnings in CommissionEmployee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earnings()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getBaseSalary()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.earnings();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String representation of BasePlusCommissionEmployee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toString()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"\nbase-salaried commission employee: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.getFirstName()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.getLastName() +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"\nsocial security number: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.getSocialSecurityNumber();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BasePlusCommissionEmployee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86125" y="1785938"/>
            <a:ext cx="4929188" cy="876300"/>
            <a:chOff x="1555" y="1800"/>
            <a:chExt cx="2429" cy="552"/>
          </a:xfrm>
        </p:grpSpPr>
        <p:sp>
          <p:nvSpPr>
            <p:cNvPr id="44045" name="Text Box 5"/>
            <p:cNvSpPr txBox="1">
              <a:spLocks noChangeArrowheads="1"/>
            </p:cNvSpPr>
            <p:nvPr/>
          </p:nvSpPr>
          <p:spPr bwMode="auto">
            <a:xfrm>
              <a:off x="2304" y="1980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Override method </a:t>
              </a:r>
              <a:r>
                <a:rPr lang="en-US" altLang="zh-CN">
                  <a:latin typeface="Lucida Console" pitchFamily="49" charset="0"/>
                </a:rPr>
                <a:t>earnings</a:t>
              </a:r>
              <a:r>
                <a:rPr lang="en-US" altLang="zh-CN">
                  <a:latin typeface="Times New Roman" pitchFamily="18" charset="0"/>
                </a:rPr>
                <a:t> in </a:t>
              </a:r>
              <a:r>
                <a:rPr lang="en-US" altLang="zh-CN">
                  <a:latin typeface="Lucida Console" pitchFamily="49" charset="0"/>
                </a:rPr>
                <a:t>CommissionEmployee</a:t>
              </a:r>
            </a:p>
          </p:txBody>
        </p:sp>
        <p:sp>
          <p:nvSpPr>
            <p:cNvPr id="44046" name="Line 6"/>
            <p:cNvSpPr>
              <a:spLocks noChangeShapeType="1"/>
            </p:cNvSpPr>
            <p:nvPr/>
          </p:nvSpPr>
          <p:spPr bwMode="auto">
            <a:xfrm flipH="1" flipV="1">
              <a:off x="1555" y="1800"/>
              <a:ext cx="749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612775" y="571500"/>
            <a:ext cx="7173913" cy="500063"/>
          </a:xfrm>
        </p:spPr>
        <p:txBody>
          <a:bodyPr/>
          <a:lstStyle/>
          <a:p>
            <a:r>
              <a:rPr lang="en-US" altLang="zh-CN" sz="2400" smtClean="0"/>
              <a:t>Sample code – PayrollSystemTest.java</a:t>
            </a:r>
            <a:endParaRPr lang="zh-CN" altLang="en-US" sz="24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003A-D3E9-415F-AC35-4875643D806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B7AF-237F-40C8-BEBD-36E5E6E40B28}" type="slidenum">
              <a:rPr lang="en-US" altLang="zh-CN"/>
              <a:pPr/>
              <a:t>42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51206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PayrollSystemTest.java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Employee hierarchy test program.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java.text.DecimalFormat;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PayrollSystemTest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String[] args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DecimalFormat twoDigits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DecimalFormat(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"0.00"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create Employee array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Employee employees[]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Employee[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initialize array with Employees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employees[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]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SalariedEmployee(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"John"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"Smith"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"111-11-1111"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800.00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employees[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]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CommissionEmployee(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"Sue"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"Jones"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"222-22-2222"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.06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employees[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]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BasePlusCommissionEmployee(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"Bob"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"Lewis"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"333-33-3333"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5000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.04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employees[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]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HourlyEmployee(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"Karen"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"Price"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"444-44-4444"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16.75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generically process each element in array employees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i &lt; employees.length; i++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employees[ i ].toString();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612775" y="571500"/>
            <a:ext cx="7173913" cy="500063"/>
          </a:xfrm>
        </p:spPr>
        <p:txBody>
          <a:bodyPr/>
          <a:lstStyle/>
          <a:p>
            <a:r>
              <a:rPr lang="en-US" altLang="zh-CN" sz="2400" smtClean="0"/>
              <a:t>Sample code – PayrollSystemTest.java</a:t>
            </a:r>
            <a:endParaRPr lang="zh-CN" altLang="en-US" sz="24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9DA-D80C-400F-9D39-00B410A8222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A1F1-2FAC-4A79-9C66-FB8FE007CE1D}" type="slidenum">
              <a:rPr lang="en-US" altLang="zh-CN"/>
              <a:pPr/>
              <a:t>43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545592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determine whether element is a BasePlusCommissionEmployee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employees[ i ]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instanceof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BasePlusCommissionEmployee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downcast Employee reference to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BasePlusCommissionEmployee reference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BasePlusCommissionEmployee currentEmployee =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( BasePlusCommissionEmployee ) employees[ i 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oldBaseSalary = currentEmployee.getBaseSalary();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"\nold base salary: $"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oldBaseSalary;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currentEmployee.setBaseSalary(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 oldBaseSalary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"\nnew base salary with 10% increase is: $"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currentEmployee.getBaseSalary();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if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"\nearned $"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employees[ i ].earnings()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for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get type name of each object in employees array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j &lt; employees.length; j++ )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"\nEmployee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j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is a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employees[ j ].getClass().getName();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display output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PayrollSystemTest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27350" y="1571625"/>
            <a:ext cx="5432425" cy="923925"/>
            <a:chOff x="1129" y="1980"/>
            <a:chExt cx="3136" cy="582"/>
          </a:xfrm>
        </p:grpSpPr>
        <p:sp>
          <p:nvSpPr>
            <p:cNvPr id="46100" name="Text Box 5"/>
            <p:cNvSpPr txBox="1">
              <a:spLocks noChangeArrowheads="1"/>
            </p:cNvSpPr>
            <p:nvPr/>
          </p:nvSpPr>
          <p:spPr bwMode="auto">
            <a:xfrm>
              <a:off x="2120" y="1980"/>
              <a:ext cx="2145" cy="58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Determine whether element is a </a:t>
              </a:r>
              <a:r>
                <a:rPr lang="en-US" altLang="zh-CN">
                  <a:latin typeface="Lucida Console" pitchFamily="49" charset="0"/>
                </a:rPr>
                <a:t>BasePlusCommissionEmployee</a:t>
              </a:r>
            </a:p>
          </p:txBody>
        </p:sp>
        <p:sp>
          <p:nvSpPr>
            <p:cNvPr id="46101" name="Line 6"/>
            <p:cNvSpPr>
              <a:spLocks noChangeShapeType="1"/>
            </p:cNvSpPr>
            <p:nvPr/>
          </p:nvSpPr>
          <p:spPr bwMode="auto">
            <a:xfrm flipH="1" flipV="1">
              <a:off x="1129" y="1980"/>
              <a:ext cx="99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071938" y="2714625"/>
            <a:ext cx="4643437" cy="923925"/>
            <a:chOff x="2123" y="1586"/>
            <a:chExt cx="2712" cy="582"/>
          </a:xfrm>
        </p:grpSpPr>
        <p:sp>
          <p:nvSpPr>
            <p:cNvPr id="46098" name="Text Box 8"/>
            <p:cNvSpPr txBox="1">
              <a:spLocks noChangeArrowheads="1"/>
            </p:cNvSpPr>
            <p:nvPr/>
          </p:nvSpPr>
          <p:spPr bwMode="auto">
            <a:xfrm>
              <a:off x="2614" y="1586"/>
              <a:ext cx="2221" cy="58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Downcast </a:t>
              </a:r>
              <a:r>
                <a:rPr lang="en-US" altLang="zh-CN">
                  <a:latin typeface="Lucida Console" pitchFamily="49" charset="0"/>
                </a:rPr>
                <a:t>Employee</a:t>
              </a:r>
              <a:r>
                <a:rPr lang="en-US" altLang="zh-CN">
                  <a:latin typeface="Times New Roman" pitchFamily="18" charset="0"/>
                </a:rPr>
                <a:t> reference to </a:t>
              </a:r>
              <a:r>
                <a:rPr lang="en-US" altLang="zh-CN">
                  <a:latin typeface="Lucida Console" pitchFamily="49" charset="0"/>
                </a:rPr>
                <a:t>BasePlusCommissionEmployee</a:t>
              </a:r>
              <a:r>
                <a:rPr lang="en-US" altLang="zh-CN">
                  <a:latin typeface="Times New Roman" pitchFamily="18" charset="0"/>
                </a:rPr>
                <a:t> reference</a:t>
              </a:r>
            </a:p>
          </p:txBody>
        </p:sp>
        <p:sp>
          <p:nvSpPr>
            <p:cNvPr id="46099" name="Line 9"/>
            <p:cNvSpPr>
              <a:spLocks noChangeShapeType="1"/>
            </p:cNvSpPr>
            <p:nvPr/>
          </p:nvSpPr>
          <p:spPr bwMode="auto">
            <a:xfrm flipH="1" flipV="1">
              <a:off x="2123" y="1670"/>
              <a:ext cx="49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429000" y="5000625"/>
            <a:ext cx="4429125" cy="835025"/>
            <a:chOff x="1365" y="1980"/>
            <a:chExt cx="2619" cy="526"/>
          </a:xfrm>
        </p:grpSpPr>
        <p:sp>
          <p:nvSpPr>
            <p:cNvPr id="46096" name="Text Box 6"/>
            <p:cNvSpPr txBox="1">
              <a:spLocks noChangeArrowheads="1"/>
            </p:cNvSpPr>
            <p:nvPr/>
          </p:nvSpPr>
          <p:spPr bwMode="auto">
            <a:xfrm>
              <a:off x="2304" y="1980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Get type name of each object in </a:t>
              </a:r>
              <a:r>
                <a:rPr lang="en-US" altLang="zh-CN">
                  <a:latin typeface="Lucida Console" pitchFamily="49" charset="0"/>
                </a:rPr>
                <a:t>employees</a:t>
              </a:r>
              <a:r>
                <a:rPr lang="en-US" altLang="zh-CN">
                  <a:latin typeface="Times New Roman" pitchFamily="18" charset="0"/>
                </a:rPr>
                <a:t> array</a:t>
              </a:r>
            </a:p>
          </p:txBody>
        </p:sp>
        <p:sp>
          <p:nvSpPr>
            <p:cNvPr id="46097" name="Line 7"/>
            <p:cNvSpPr>
              <a:spLocks noChangeShapeType="1"/>
            </p:cNvSpPr>
            <p:nvPr/>
          </p:nvSpPr>
          <p:spPr bwMode="auto">
            <a:xfrm flipH="1" flipV="1">
              <a:off x="1365" y="2115"/>
              <a:ext cx="939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5" y="1571625"/>
            <a:ext cx="3386138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7102475" cy="647700"/>
          </a:xfrm>
        </p:spPr>
        <p:txBody>
          <a:bodyPr/>
          <a:lstStyle/>
          <a:p>
            <a:r>
              <a:rPr lang="en-US" altLang="zh-CN" sz="2800" smtClean="0">
                <a:solidFill>
                  <a:srgbClr val="FF0000"/>
                </a:solidFill>
                <a:cs typeface="Times New Roman" pitchFamily="18" charset="0"/>
              </a:rPr>
              <a:t>Case Study: Creating and Using Interfaces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zh-CN" smtClean="0"/>
              <a:t>Use </a:t>
            </a:r>
            <a:r>
              <a:rPr lang="en-US" altLang="zh-CN" smtClean="0">
                <a:latin typeface="Lucida Console" pitchFamily="49" charset="0"/>
              </a:rPr>
              <a:t>interface</a:t>
            </a:r>
            <a:r>
              <a:rPr lang="en-US" altLang="zh-CN" smtClean="0"/>
              <a:t> </a:t>
            </a:r>
            <a:r>
              <a:rPr lang="en-US" altLang="zh-CN" smtClean="0">
                <a:latin typeface="Lucida Console" pitchFamily="49" charset="0"/>
              </a:rPr>
              <a:t>Shape</a:t>
            </a:r>
          </a:p>
          <a:p>
            <a:pPr lvl="1"/>
            <a:r>
              <a:rPr lang="en-US" altLang="zh-CN" smtClean="0"/>
              <a:t>Replace </a:t>
            </a:r>
            <a:r>
              <a:rPr lang="en-US" altLang="zh-CN" smtClean="0">
                <a:latin typeface="Lucida Console" pitchFamily="49" charset="0"/>
              </a:rPr>
              <a:t>abstract</a:t>
            </a:r>
            <a:r>
              <a:rPr lang="en-US" altLang="zh-CN" smtClean="0"/>
              <a:t> class </a:t>
            </a:r>
            <a:r>
              <a:rPr lang="en-US" altLang="zh-CN" smtClean="0">
                <a:latin typeface="Lucida Console" pitchFamily="49" charset="0"/>
              </a:rPr>
              <a:t>Shape</a:t>
            </a:r>
          </a:p>
          <a:p>
            <a:r>
              <a:rPr lang="en-US" altLang="zh-CN" smtClean="0"/>
              <a:t>Interface</a:t>
            </a:r>
          </a:p>
          <a:p>
            <a:pPr lvl="1"/>
            <a:r>
              <a:rPr lang="en-US" altLang="zh-CN" smtClean="0"/>
              <a:t>Declaration begins with </a:t>
            </a:r>
            <a:r>
              <a:rPr lang="en-US" altLang="zh-CN" smtClean="0">
                <a:latin typeface="Lucida Console" pitchFamily="49" charset="0"/>
              </a:rPr>
              <a:t>interface</a:t>
            </a:r>
            <a:r>
              <a:rPr lang="en-US" altLang="zh-CN" smtClean="0"/>
              <a:t> keyword</a:t>
            </a:r>
          </a:p>
          <a:p>
            <a:pPr lvl="1"/>
            <a:r>
              <a:rPr lang="en-US" altLang="zh-CN" smtClean="0"/>
              <a:t>Classes </a:t>
            </a:r>
            <a:r>
              <a:rPr lang="en-US" altLang="zh-CN" smtClean="0">
                <a:latin typeface="Lucida Console" pitchFamily="49" charset="0"/>
              </a:rPr>
              <a:t>implement</a:t>
            </a:r>
            <a:r>
              <a:rPr lang="en-US" altLang="zh-CN" smtClean="0"/>
              <a:t> an interface (and its methods)</a:t>
            </a:r>
          </a:p>
          <a:p>
            <a:pPr lvl="1"/>
            <a:r>
              <a:rPr lang="en-US" altLang="zh-CN" smtClean="0"/>
              <a:t>Contains </a:t>
            </a:r>
            <a:r>
              <a:rPr lang="en-US" altLang="zh-CN" smtClean="0">
                <a:latin typeface="Lucida Console" pitchFamily="49" charset="0"/>
              </a:rPr>
              <a:t>public</a:t>
            </a:r>
            <a:r>
              <a:rPr lang="en-US" altLang="zh-CN" smtClean="0"/>
              <a:t> </a:t>
            </a:r>
            <a:r>
              <a:rPr lang="en-US" altLang="zh-CN" smtClean="0">
                <a:latin typeface="Lucida Console" pitchFamily="49" charset="0"/>
              </a:rPr>
              <a:t>abstract</a:t>
            </a:r>
            <a:r>
              <a:rPr lang="en-US" altLang="zh-CN" smtClean="0"/>
              <a:t> methods</a:t>
            </a:r>
          </a:p>
          <a:p>
            <a:pPr lvl="2"/>
            <a:r>
              <a:rPr lang="en-US" altLang="zh-CN" smtClean="0"/>
              <a:t>Classes (that </a:t>
            </a:r>
            <a:r>
              <a:rPr lang="en-US" altLang="zh-CN" smtClean="0">
                <a:latin typeface="Lucida Console" pitchFamily="49" charset="0"/>
              </a:rPr>
              <a:t>implement</a:t>
            </a:r>
            <a:r>
              <a:rPr lang="en-US" altLang="zh-CN" smtClean="0"/>
              <a:t> the interface) must implement these methods</a:t>
            </a:r>
          </a:p>
          <a:p>
            <a:pPr lvl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Shape.java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A8D7-874C-477D-86F6-513A8732CB7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3C06-35FC-4BF3-B4BE-C5F46B1F5906}" type="slidenum">
              <a:rPr lang="en-US" altLang="zh-CN"/>
              <a:pPr/>
              <a:t>45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Fig. Sample code: Shape.java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Shape interface declaration.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interface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Shape {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getArea();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calculate area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getVolume();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calculate volume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getName();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shape name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interface Shape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28875" y="2214563"/>
            <a:ext cx="5348288" cy="2074862"/>
            <a:chOff x="1338" y="-384"/>
            <a:chExt cx="3369" cy="1307"/>
          </a:xfrm>
        </p:grpSpPr>
        <p:sp>
          <p:nvSpPr>
            <p:cNvPr id="48141" name="Line 5"/>
            <p:cNvSpPr>
              <a:spLocks noChangeShapeType="1"/>
            </p:cNvSpPr>
            <p:nvPr/>
          </p:nvSpPr>
          <p:spPr bwMode="auto">
            <a:xfrm flipH="1" flipV="1">
              <a:off x="1698" y="-249"/>
              <a:ext cx="900" cy="7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8142" name="Text Box 6"/>
            <p:cNvSpPr txBox="1">
              <a:spLocks noChangeArrowheads="1"/>
            </p:cNvSpPr>
            <p:nvPr/>
          </p:nvSpPr>
          <p:spPr bwMode="auto">
            <a:xfrm>
              <a:off x="2463" y="516"/>
              <a:ext cx="2244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Classes that </a:t>
              </a:r>
              <a:r>
                <a:rPr lang="en-US" altLang="zh-CN">
                  <a:latin typeface="Lucida Console" pitchFamily="49" charset="0"/>
                </a:rPr>
                <a:t>implement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Shape</a:t>
              </a:r>
              <a:r>
                <a:rPr lang="en-US" altLang="zh-CN">
                  <a:latin typeface="Times New Roman" pitchFamily="18" charset="0"/>
                </a:rPr>
                <a:t> must implement these methods</a:t>
              </a:r>
            </a:p>
          </p:txBody>
        </p:sp>
        <p:sp>
          <p:nvSpPr>
            <p:cNvPr id="48143" name="Line 7"/>
            <p:cNvSpPr>
              <a:spLocks noChangeShapeType="1"/>
            </p:cNvSpPr>
            <p:nvPr/>
          </p:nvSpPr>
          <p:spPr bwMode="auto">
            <a:xfrm flipH="1" flipV="1">
              <a:off x="1338" y="-204"/>
              <a:ext cx="1125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8144" name="Line 8"/>
            <p:cNvSpPr>
              <a:spLocks noChangeShapeType="1"/>
            </p:cNvSpPr>
            <p:nvPr/>
          </p:nvSpPr>
          <p:spPr bwMode="auto">
            <a:xfrm flipH="1" flipV="1">
              <a:off x="2148" y="-384"/>
              <a:ext cx="540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Point.java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1C45-C0B3-437A-B336-BA0963C6BE0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9A81-0D1F-49EF-9B72-12B27BC5B763}" type="slidenum">
              <a:rPr lang="en-US" altLang="zh-CN"/>
              <a:pPr/>
              <a:t>46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28625" y="571500"/>
          <a:ext cx="8229600" cy="59588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Fig. Sample code: Point.java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Point class declaration implements interface Shape.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Point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Object 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implements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Shape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x part of coordinate pair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y;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y part of coordinate pair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no-argument constructor; x and y default to 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Point()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implicit call to Object constructor occurs here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constructor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Point(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xValue,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yValue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implicit call to Object constructor occurs here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x = xValue;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no need for validation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y = yValue;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no need for validation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x in coordinate pair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setX(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xValue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x = xValue;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no need for validation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x from coordinate pair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getX()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0438" y="1357313"/>
            <a:ext cx="4643437" cy="1493837"/>
            <a:chOff x="1908" y="804"/>
            <a:chExt cx="2925" cy="581"/>
          </a:xfrm>
        </p:grpSpPr>
        <p:sp>
          <p:nvSpPr>
            <p:cNvPr id="49165" name="Line 5"/>
            <p:cNvSpPr>
              <a:spLocks noChangeShapeType="1"/>
            </p:cNvSpPr>
            <p:nvPr/>
          </p:nvSpPr>
          <p:spPr bwMode="auto">
            <a:xfrm flipH="1" flipV="1">
              <a:off x="1908" y="804"/>
              <a:ext cx="1308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166" name="Text Box 6"/>
            <p:cNvSpPr txBox="1">
              <a:spLocks noChangeArrowheads="1"/>
            </p:cNvSpPr>
            <p:nvPr/>
          </p:nvSpPr>
          <p:spPr bwMode="auto">
            <a:xfrm>
              <a:off x="2448" y="1152"/>
              <a:ext cx="2385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Point</a:t>
              </a:r>
              <a:r>
                <a:rPr lang="en-US" altLang="zh-CN">
                  <a:latin typeface="Times New Roman" pitchFamily="18" charset="0"/>
                </a:rPr>
                <a:t> implements interface </a:t>
              </a:r>
              <a:r>
                <a:rPr lang="en-US" altLang="zh-CN">
                  <a:latin typeface="Lucida Console" pitchFamily="49" charset="0"/>
                </a:rPr>
                <a:t>Shape</a:t>
              </a:r>
              <a:endParaRPr lang="en-US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Point.java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5FB3-5892-4E25-8389-080879BDA63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F8D3-CD15-455C-B1B4-534FDEDE315C}" type="slidenum">
              <a:rPr lang="en-US" altLang="zh-CN"/>
              <a:pPr/>
              <a:t>47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51206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y in coordinate pair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setY(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yValue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y = yValue;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no need for validation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y from coordinate pair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45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declare abstract method getArea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getArea()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declare abstract method getVolume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getVolume()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override abstract method getName to return "Point"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getName()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"Point"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00375" y="3286125"/>
            <a:ext cx="5195888" cy="1857375"/>
            <a:chOff x="1287" y="378"/>
            <a:chExt cx="3273" cy="1170"/>
          </a:xfrm>
        </p:grpSpPr>
        <p:sp>
          <p:nvSpPr>
            <p:cNvPr id="50189" name="Line 5"/>
            <p:cNvSpPr>
              <a:spLocks noChangeShapeType="1"/>
            </p:cNvSpPr>
            <p:nvPr/>
          </p:nvSpPr>
          <p:spPr bwMode="auto">
            <a:xfrm flipH="1" flipV="1">
              <a:off x="1377" y="1053"/>
              <a:ext cx="1455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190" name="Text Box 6"/>
            <p:cNvSpPr txBox="1">
              <a:spLocks noChangeArrowheads="1"/>
            </p:cNvSpPr>
            <p:nvPr/>
          </p:nvSpPr>
          <p:spPr bwMode="auto">
            <a:xfrm>
              <a:off x="2832" y="906"/>
              <a:ext cx="1728" cy="5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Implement methods specified by interface </a:t>
              </a:r>
              <a:r>
                <a:rPr lang="en-US" altLang="zh-CN">
                  <a:latin typeface="Lucida Console" pitchFamily="49" charset="0"/>
                </a:rPr>
                <a:t>Shape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50191" name="Line 7"/>
            <p:cNvSpPr>
              <a:spLocks noChangeShapeType="1"/>
            </p:cNvSpPr>
            <p:nvPr/>
          </p:nvSpPr>
          <p:spPr bwMode="auto">
            <a:xfrm flipH="1" flipV="1">
              <a:off x="1287" y="378"/>
              <a:ext cx="1545" cy="7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192" name="Line 8"/>
            <p:cNvSpPr>
              <a:spLocks noChangeShapeType="1"/>
            </p:cNvSpPr>
            <p:nvPr/>
          </p:nvSpPr>
          <p:spPr bwMode="auto">
            <a:xfrm flipH="1">
              <a:off x="1557" y="1092"/>
              <a:ext cx="1275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Shape.java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AB6C-5CBA-4C01-A70E-40F03D6523B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C55D-88D4-4680-BFD3-FC5161F9E795}" type="slidenum">
              <a:rPr lang="en-US" altLang="zh-CN"/>
              <a:pPr/>
              <a:t>48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override toString to return String representation of Point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toString()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"["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getX()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",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getY()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"]"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Point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Shape.java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36DC-A955-4437-B30C-5149D4F440C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9A72-DA4D-4088-BB44-83EA3506F370}" type="slidenum">
              <a:rPr lang="en-US" altLang="zh-CN"/>
              <a:pPr/>
              <a:t>49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Fig. Sample code: InterfaceTest.java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Point, Circle, Cylinder hierarchy with interface Shape.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java.text.DecimalFormat;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InterfaceTest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floating-point number format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DecimalFormat twoDigits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DecimalFormat(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"0.00"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create Point, Circle and Cylinder objects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Point point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Point(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Circle circle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Circle(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Cylinder cylinder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Cylinder(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10.75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obtain name and string representation of each object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point.getName()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point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circle.getName()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circle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cylinder.getName()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cylinder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Shape arrayOfShapes[]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Shape[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];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create Shape array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71813" y="5143500"/>
            <a:ext cx="4933950" cy="560388"/>
            <a:chOff x="1308" y="2553"/>
            <a:chExt cx="3108" cy="353"/>
          </a:xfrm>
        </p:grpSpPr>
        <p:sp>
          <p:nvSpPr>
            <p:cNvPr id="52237" name="Line 5"/>
            <p:cNvSpPr>
              <a:spLocks noChangeShapeType="1"/>
            </p:cNvSpPr>
            <p:nvPr/>
          </p:nvSpPr>
          <p:spPr bwMode="auto">
            <a:xfrm flipH="1" flipV="1">
              <a:off x="1308" y="2553"/>
              <a:ext cx="1284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238" name="Text Box 6"/>
            <p:cNvSpPr txBox="1">
              <a:spLocks noChangeArrowheads="1"/>
            </p:cNvSpPr>
            <p:nvPr/>
          </p:nvSpPr>
          <p:spPr bwMode="auto">
            <a:xfrm>
              <a:off x="2592" y="2688"/>
              <a:ext cx="1824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Create </a:t>
              </a:r>
              <a:r>
                <a:rPr lang="en-US" altLang="zh-CN">
                  <a:latin typeface="Lucida Console" pitchFamily="49" charset="0"/>
                </a:rPr>
                <a:t>Shape</a:t>
              </a:r>
              <a:r>
                <a:rPr lang="en-US" altLang="zh-CN">
                  <a:latin typeface="Times New Roman" pitchFamily="18" charset="0"/>
                </a:rPr>
                <a:t> array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7102475" cy="647700"/>
          </a:xfrm>
        </p:spPr>
        <p:txBody>
          <a:bodyPr/>
          <a:lstStyle/>
          <a:p>
            <a:r>
              <a:rPr lang="en-US" altLang="zh-CN" sz="2400" smtClean="0"/>
              <a:t>Invoking Superclass Methods from Subclass Objects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Store references to superclass and subclass objects</a:t>
            </a:r>
          </a:p>
          <a:p>
            <a:pPr lvl="1"/>
            <a:r>
              <a:rPr lang="en-US" altLang="zh-CN" smtClean="0"/>
              <a:t>Assign a superclass reference to superclass-type variable</a:t>
            </a:r>
          </a:p>
          <a:p>
            <a:pPr lvl="1"/>
            <a:r>
              <a:rPr lang="en-US" altLang="zh-CN" smtClean="0"/>
              <a:t>Assign a subclass reference to a subclass-type variable</a:t>
            </a:r>
          </a:p>
          <a:p>
            <a:pPr lvl="2"/>
            <a:r>
              <a:rPr lang="en-US" altLang="zh-CN" smtClean="0"/>
              <a:t>Both straightforward</a:t>
            </a:r>
          </a:p>
          <a:p>
            <a:pPr lvl="1"/>
            <a:r>
              <a:rPr lang="en-US" altLang="zh-CN" smtClean="0"/>
              <a:t>Assign a subclass reference to a superclass variable</a:t>
            </a:r>
          </a:p>
          <a:p>
            <a:pPr lvl="2"/>
            <a:r>
              <a:rPr lang="en-US" altLang="zh-CN" smtClean="0"/>
              <a:t>“is a”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Shape.java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AF71-E880-4AFB-AE56-EDA10755739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0313-D0A5-4243-BB47-51A18290DF7F}" type="slidenum">
              <a:rPr lang="en-US" altLang="zh-CN"/>
              <a:pPr/>
              <a:t>50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aim arrayOfShapes[ 0 ] at subclass Point object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arrayOfShapes[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] = point;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aim arrayOfShapes[ 1 ] at subclass Circle object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arrayOfShapes[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] = circle;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aim arrayOfShapes[ 2 ] at subclass Cylinder object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arrayOfShapes[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] = cylinder;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loop through arrayOfShapes to get name, string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representation, area and volume of every Shape in array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i &lt; arrayOfShapes.length; i++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arrayOfShapes[ i ].getName()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arrayOfShapes[ i ].toString()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"\nArea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twoDigits.format( arrayOfShapes[ i ].getArea()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"\nVolume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twoDigits.format( arrayOfShapes[ i ].getVolume()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display output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InterfaceTest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86188" y="1285875"/>
            <a:ext cx="4714875" cy="1857375"/>
            <a:chOff x="2094" y="745"/>
            <a:chExt cx="2970" cy="1170"/>
          </a:xfrm>
        </p:grpSpPr>
        <p:sp>
          <p:nvSpPr>
            <p:cNvPr id="53262" name="Line 5"/>
            <p:cNvSpPr>
              <a:spLocks noChangeShapeType="1"/>
            </p:cNvSpPr>
            <p:nvPr/>
          </p:nvSpPr>
          <p:spPr bwMode="auto">
            <a:xfrm flipH="1">
              <a:off x="2094" y="1105"/>
              <a:ext cx="561" cy="8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263" name="Text Box 6"/>
            <p:cNvSpPr txBox="1">
              <a:spLocks noChangeArrowheads="1"/>
            </p:cNvSpPr>
            <p:nvPr/>
          </p:nvSpPr>
          <p:spPr bwMode="auto">
            <a:xfrm>
              <a:off x="2634" y="745"/>
              <a:ext cx="2430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Loop through </a:t>
              </a:r>
              <a:r>
                <a:rPr lang="en-US" altLang="zh-CN">
                  <a:latin typeface="Lucida Console" pitchFamily="49" charset="0"/>
                </a:rPr>
                <a:t>arrayOfShapes</a:t>
              </a:r>
              <a:r>
                <a:rPr lang="en-US" altLang="zh-CN">
                  <a:latin typeface="Times New Roman" pitchFamily="18" charset="0"/>
                </a:rPr>
                <a:t> to get name, string representation, area and volume of every shape in array</a:t>
              </a:r>
            </a:p>
          </p:txBody>
        </p:sp>
      </p:grpSp>
      <p:pic>
        <p:nvPicPr>
          <p:cNvPr id="5326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88" y="2500313"/>
            <a:ext cx="3697287" cy="353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7031038" cy="647700"/>
          </a:xfrm>
        </p:spPr>
        <p:txBody>
          <a:bodyPr/>
          <a:lstStyle/>
          <a:p>
            <a:r>
              <a:rPr lang="en-US" altLang="zh-CN" sz="2400" smtClean="0">
                <a:solidFill>
                  <a:srgbClr val="FF0000"/>
                </a:solidFill>
                <a:cs typeface="Times New Roman" pitchFamily="18" charset="0"/>
              </a:rPr>
              <a:t>Case Study: Creating and Using Interfaces (Cont.)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4438"/>
            <a:ext cx="8229600" cy="5256212"/>
          </a:xfrm>
        </p:spPr>
        <p:txBody>
          <a:bodyPr/>
          <a:lstStyle/>
          <a:p>
            <a:r>
              <a:rPr lang="en-US" altLang="zh-CN" smtClean="0"/>
              <a:t>Implementing Multiple Interface</a:t>
            </a:r>
          </a:p>
          <a:p>
            <a:pPr lvl="1"/>
            <a:r>
              <a:rPr lang="en-US" altLang="zh-CN" smtClean="0"/>
              <a:t>Provide common-separated list of interface names after keyword </a:t>
            </a:r>
            <a:r>
              <a:rPr lang="en-US" altLang="zh-CN" smtClean="0">
                <a:latin typeface="Lucida Console" pitchFamily="49" charset="0"/>
              </a:rPr>
              <a:t>implements</a:t>
            </a:r>
          </a:p>
          <a:p>
            <a:r>
              <a:rPr lang="en-US" altLang="zh-CN" smtClean="0"/>
              <a:t>Declaring Constants with Interfaces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smtClean="0">
                <a:latin typeface="Lucida Console" pitchFamily="49" charset="0"/>
              </a:rPr>
              <a:t>public interface Constants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smtClean="0">
                <a:latin typeface="Lucida Console" pitchFamily="49" charset="0"/>
              </a:rPr>
              <a:t> {</a:t>
            </a:r>
            <a:br>
              <a:rPr lang="en-US" altLang="zh-CN" sz="2400" smtClean="0">
                <a:latin typeface="Lucida Console" pitchFamily="49" charset="0"/>
              </a:rPr>
            </a:br>
            <a:r>
              <a:rPr lang="en-US" altLang="zh-CN" sz="2400" smtClean="0">
                <a:latin typeface="Lucida Console" pitchFamily="49" charset="0"/>
              </a:rPr>
              <a:t>public static final int ONE = 1;</a:t>
            </a:r>
            <a:br>
              <a:rPr lang="en-US" altLang="zh-CN" sz="2400" smtClean="0">
                <a:latin typeface="Lucida Console" pitchFamily="49" charset="0"/>
              </a:rPr>
            </a:br>
            <a:r>
              <a:rPr lang="en-US" altLang="zh-CN" sz="2400" smtClean="0">
                <a:latin typeface="Lucida Console" pitchFamily="49" charset="0"/>
              </a:rPr>
              <a:t>public static final int TWO = 2;</a:t>
            </a:r>
            <a:br>
              <a:rPr lang="en-US" altLang="zh-CN" sz="2400" smtClean="0">
                <a:latin typeface="Lucida Console" pitchFamily="49" charset="0"/>
              </a:rPr>
            </a:br>
            <a:r>
              <a:rPr lang="en-US" altLang="zh-CN" sz="2400" smtClean="0">
                <a:latin typeface="Lucida Console" pitchFamily="49" charset="0"/>
              </a:rPr>
              <a:t>public static final int THREE = 3;</a:t>
            </a:r>
            <a:br>
              <a:rPr lang="en-US" altLang="zh-CN" sz="2400" smtClean="0">
                <a:latin typeface="Lucida Console" pitchFamily="49" charset="0"/>
              </a:rPr>
            </a:br>
            <a:r>
              <a:rPr lang="en-US" altLang="zh-CN" sz="2400" smtClean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cs typeface="Times New Roman" pitchFamily="18" charset="0"/>
              </a:rPr>
              <a:t>Nested Classes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zh-CN" smtClean="0"/>
              <a:t>Top-level classes</a:t>
            </a:r>
          </a:p>
          <a:p>
            <a:pPr lvl="1"/>
            <a:r>
              <a:rPr lang="en-US" altLang="zh-CN" smtClean="0"/>
              <a:t>Not declared inside a class or a method</a:t>
            </a:r>
          </a:p>
          <a:p>
            <a:r>
              <a:rPr lang="en-US" altLang="zh-CN" smtClean="0"/>
              <a:t>Nested classes</a:t>
            </a:r>
          </a:p>
          <a:p>
            <a:pPr lvl="1"/>
            <a:r>
              <a:rPr lang="en-US" altLang="zh-CN" smtClean="0"/>
              <a:t>Declared inside other classes</a:t>
            </a:r>
          </a:p>
          <a:p>
            <a:pPr lvl="1"/>
            <a:r>
              <a:rPr lang="en-US" altLang="zh-CN" smtClean="0"/>
              <a:t>Inner classes</a:t>
            </a:r>
          </a:p>
          <a:p>
            <a:pPr lvl="2"/>
            <a:r>
              <a:rPr lang="en-US" altLang="zh-CN" smtClean="0"/>
              <a:t>Non-static nested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Time.java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7EE-AB8D-476F-8BF8-23E43C01F17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412D-6574-4733-99E1-E9D58541F616}" type="slidenum">
              <a:rPr lang="en-US" altLang="zh-CN"/>
              <a:pPr/>
              <a:t>53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Fig. Sample code: Time.java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Time class declaration with set and get methods.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java.text.DecimalFormat;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Time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hour;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0 - 23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minute;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0 - 59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second;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0 - 59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one formatting object to share in toString and toUniversalString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DecimalFormat twoDigits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DecimalFormat(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"00"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Time constructor initializes each instance variable to zero;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ensures that Time object starts in a consistent state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Time()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invoke Time constructor with three arguments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Time constructor: hour supplied, minute and second defaulted to 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Time(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 h,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invoke Time constructor with three arguments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Time.java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486-8892-4599-B4F9-81C2D6C5206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DA5-0AFE-4D76-8FF5-D53FF899DE8B}" type="slidenum">
              <a:rPr lang="en-US" altLang="zh-CN"/>
              <a:pPr/>
              <a:t>54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Time constructor: hour and minute supplied, second defaulted to 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Time(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 h, m,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invoke Time constructor with three arguments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Time constructor: hour, minute and second supplied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Time(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setTime( h, m, s 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Time constructor: another Time3 object supplied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Time( Time time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invoke Time constructor with three arguments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 time.getHour(), time.getMinute(), time.getSecond()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Methods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a new time value using universal time; perform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validity checks on data; set invalid values to zero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setTime(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setHour( h );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the hour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setMinute( m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the minute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setSecond( s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the second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54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Time.java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44B1-C881-44B0-B886-DD4A06754EB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1EBC-0CE9-4040-B1DF-0C3DAF896A13}" type="slidenum">
              <a:rPr lang="en-US" altLang="zh-CN"/>
              <a:pPr/>
              <a:t>55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validate and set hour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setHour(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hour = ( ( h &gt;=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&amp;&amp; h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? h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validate and set minute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setMinute(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minute = ( ( m &gt;=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&amp;&amp; m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? m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67       // validate and set second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68       public void setSecond( int s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69      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70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     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eco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nd = ( ( s &gt;= 0 &amp;&amp; s &lt; 60 )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? s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0 )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71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72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//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 Get M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ethods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74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// get hour value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pu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ic int 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Hour(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76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77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 hour;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79    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Time.java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8520-3860-4727-B78B-87D918C7511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D2B4-2F5F-434A-B01A-4041616E06ED}" type="slidenum">
              <a:rPr lang="en-US" altLang="zh-CN"/>
              <a:pPr/>
              <a:t>56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51206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get minute value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getMinute()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minute;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get second value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getSecond()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second;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convert to String in universal-time format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toUniversalString()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twoDigits.format( getHour()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twoDigits.format( getMinute()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twoDigits.format( getSecond()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100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convert to String in standard-time format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toString()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102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103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( getHour()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|| getHour()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?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104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: getHour() %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twoDigits.format( getMinute()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105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twoDigits.format( getSecond() )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106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( getHour()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?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AM"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PM"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107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108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109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Time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28875" y="3786188"/>
            <a:ext cx="5514975" cy="1123950"/>
            <a:chOff x="1824" y="2124"/>
            <a:chExt cx="3474" cy="708"/>
          </a:xfrm>
        </p:grpSpPr>
        <p:sp>
          <p:nvSpPr>
            <p:cNvPr id="59405" name="Text Box 5"/>
            <p:cNvSpPr txBox="1">
              <a:spLocks noChangeArrowheads="1"/>
            </p:cNvSpPr>
            <p:nvPr/>
          </p:nvSpPr>
          <p:spPr bwMode="auto">
            <a:xfrm>
              <a:off x="2589" y="2124"/>
              <a:ext cx="2709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Override method </a:t>
              </a:r>
              <a:r>
                <a:rPr lang="en-US" altLang="zh-CN">
                  <a:latin typeface="Lucida Console" pitchFamily="49" charset="0"/>
                </a:rPr>
                <a:t>java.lang.Object.toString</a:t>
              </a:r>
            </a:p>
          </p:txBody>
        </p:sp>
        <p:sp>
          <p:nvSpPr>
            <p:cNvPr id="59406" name="Line 6"/>
            <p:cNvSpPr>
              <a:spLocks noChangeShapeType="1"/>
            </p:cNvSpPr>
            <p:nvPr/>
          </p:nvSpPr>
          <p:spPr bwMode="auto">
            <a:xfrm flipH="1">
              <a:off x="1824" y="2529"/>
              <a:ext cx="1935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TimeTestWindow.java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CD99-E3F0-4109-B283-ABE067D6081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46A-62C8-45D4-8813-D03CDA3EC241}" type="slidenum">
              <a:rPr lang="en-US" altLang="zh-CN"/>
              <a:pPr/>
              <a:t>57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51206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Fig. Sample Code: TimeTestWindow.java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Inner class declarations used to create event handlers.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java.awt.event.*;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7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TimeTestWindow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JFrame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Time time;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 hourLabel, minuteLabel, secondLabel;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 hourField, minuteField, secondField, displayField;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JButton exitButton;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up GUI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TimeTestWindow()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call JFrame constructor to set title bar string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"Inner Class Demonstration"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time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Time();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create Time object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use inherited method getContentPane to get window's content pane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 container = getContentPane();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container.setLayout(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FlowLayout()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change layout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up hourLabel and hourField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hourLabel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"Set Hour"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hourField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hourLabel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hourField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71875" y="2928938"/>
            <a:ext cx="4214813" cy="646112"/>
            <a:chOff x="2370" y="1728"/>
            <a:chExt cx="2655" cy="407"/>
          </a:xfrm>
        </p:grpSpPr>
        <p:sp>
          <p:nvSpPr>
            <p:cNvPr id="60435" name="Text Box 5"/>
            <p:cNvSpPr txBox="1">
              <a:spLocks noChangeArrowheads="1"/>
            </p:cNvSpPr>
            <p:nvPr/>
          </p:nvSpPr>
          <p:spPr bwMode="auto">
            <a:xfrm>
              <a:off x="3120" y="1728"/>
              <a:ext cx="1905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JFrame</a:t>
              </a:r>
              <a:r>
                <a:rPr lang="en-US" altLang="zh-CN">
                  <a:latin typeface="Times New Roman" pitchFamily="18" charset="0"/>
                </a:rPr>
                <a:t> (unlike </a:t>
              </a:r>
              <a:r>
                <a:rPr lang="en-US" altLang="zh-CN">
                  <a:latin typeface="Lucida Console" pitchFamily="49" charset="0"/>
                </a:rPr>
                <a:t>JApplet</a:t>
              </a:r>
              <a:r>
                <a:rPr lang="en-US" altLang="zh-CN">
                  <a:latin typeface="Times New Roman" pitchFamily="18" charset="0"/>
                </a:rPr>
                <a:t>) has constructor</a:t>
              </a:r>
            </a:p>
          </p:txBody>
        </p:sp>
        <p:sp>
          <p:nvSpPr>
            <p:cNvPr id="60436" name="Line 6"/>
            <p:cNvSpPr>
              <a:spLocks noChangeShapeType="1"/>
            </p:cNvSpPr>
            <p:nvPr/>
          </p:nvSpPr>
          <p:spPr bwMode="auto">
            <a:xfrm flipH="1">
              <a:off x="2370" y="1920"/>
              <a:ext cx="750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00438" y="4000500"/>
            <a:ext cx="4000500" cy="369888"/>
            <a:chOff x="1554" y="2208"/>
            <a:chExt cx="2520" cy="233"/>
          </a:xfrm>
        </p:grpSpPr>
        <p:sp>
          <p:nvSpPr>
            <p:cNvPr id="60433" name="Line 8"/>
            <p:cNvSpPr>
              <a:spLocks noChangeShapeType="1"/>
            </p:cNvSpPr>
            <p:nvPr/>
          </p:nvSpPr>
          <p:spPr bwMode="auto">
            <a:xfrm flipH="1">
              <a:off x="1554" y="2298"/>
              <a:ext cx="798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434" name="Text Box 9"/>
            <p:cNvSpPr txBox="1">
              <a:spLocks noChangeArrowheads="1"/>
            </p:cNvSpPr>
            <p:nvPr/>
          </p:nvSpPr>
          <p:spPr bwMode="auto">
            <a:xfrm>
              <a:off x="2352" y="2208"/>
              <a:ext cx="1722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Instantiate </a:t>
              </a:r>
              <a:r>
                <a:rPr lang="en-US" altLang="zh-CN">
                  <a:latin typeface="Lucida Console" pitchFamily="49" charset="0"/>
                </a:rPr>
                <a:t>Time</a:t>
              </a:r>
              <a:r>
                <a:rPr lang="en-US" altLang="zh-CN">
                  <a:latin typeface="Times New Roman" pitchFamily="18" charset="0"/>
                </a:rPr>
                <a:t> object</a:t>
              </a: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3357563" y="1285875"/>
            <a:ext cx="4572000" cy="857250"/>
            <a:chOff x="1545" y="528"/>
            <a:chExt cx="2880" cy="540"/>
          </a:xfrm>
        </p:grpSpPr>
        <p:sp>
          <p:nvSpPr>
            <p:cNvPr id="60431" name="Line 11"/>
            <p:cNvSpPr>
              <a:spLocks noChangeShapeType="1"/>
            </p:cNvSpPr>
            <p:nvPr/>
          </p:nvSpPr>
          <p:spPr bwMode="auto">
            <a:xfrm flipH="1">
              <a:off x="1545" y="753"/>
              <a:ext cx="855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432" name="Text Box 12"/>
            <p:cNvSpPr txBox="1">
              <a:spLocks noChangeArrowheads="1"/>
            </p:cNvSpPr>
            <p:nvPr/>
          </p:nvSpPr>
          <p:spPr bwMode="auto">
            <a:xfrm>
              <a:off x="2400" y="528"/>
              <a:ext cx="2025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JFrame</a:t>
              </a:r>
              <a:r>
                <a:rPr lang="en-US" altLang="zh-CN">
                  <a:latin typeface="Times New Roman" pitchFamily="18" charset="0"/>
                </a:rPr>
                <a:t> provides basic window attributes and behaviors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TimeTestWindow.java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7A8F-2CF5-48A2-819B-DFF11CEB9CB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A66-23CA-450F-BF96-62672F4C3463}" type="slidenum">
              <a:rPr lang="en-US" altLang="zh-CN"/>
              <a:pPr/>
              <a:t>58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up minuteLabel and minuteField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minuteLabel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"Set Minute"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minuteField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minuteLabel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minuteField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up secondLabel and secondField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secondLabel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"Set Second"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secondField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secondLabel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secondField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up displayField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displayField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displayField.setEditable(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displayField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up exitButton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exitButton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JButton(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"Exit"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exitButton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create an instance of inner class ActionEventHandler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ActionEventHandler handler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ActionEventHandler();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54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00375" y="3143250"/>
            <a:ext cx="4857750" cy="1447800"/>
            <a:chOff x="2352" y="2256"/>
            <a:chExt cx="3060" cy="912"/>
          </a:xfrm>
        </p:grpSpPr>
        <p:sp>
          <p:nvSpPr>
            <p:cNvPr id="61453" name="Text Box 5"/>
            <p:cNvSpPr txBox="1">
              <a:spLocks noChangeArrowheads="1"/>
            </p:cNvSpPr>
            <p:nvPr/>
          </p:nvSpPr>
          <p:spPr bwMode="auto">
            <a:xfrm>
              <a:off x="3072" y="2256"/>
              <a:ext cx="2340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Instantiate object of inner-class that implements </a:t>
              </a:r>
              <a:r>
                <a:rPr lang="en-US" altLang="zh-CN">
                  <a:latin typeface="Lucida Console" pitchFamily="49" charset="0"/>
                </a:rPr>
                <a:t>ActionListener</a:t>
              </a:r>
            </a:p>
          </p:txBody>
        </p:sp>
        <p:sp>
          <p:nvSpPr>
            <p:cNvPr id="61454" name="Line 6"/>
            <p:cNvSpPr>
              <a:spLocks noChangeShapeType="1"/>
            </p:cNvSpPr>
            <p:nvPr/>
          </p:nvSpPr>
          <p:spPr bwMode="auto">
            <a:xfrm flipH="1">
              <a:off x="2352" y="2544"/>
              <a:ext cx="72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TimeTestWindow.java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1D5B-72C2-48B4-BC51-77D22F6F189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0875-9109-4308-8C60-7DF870CFBAE5}" type="slidenum">
              <a:rPr lang="en-US" altLang="zh-CN"/>
              <a:pPr/>
              <a:t>59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register event handlers; the object referenced by handler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is the ActionListener, which contains method actionPerformed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that will be called to handle action events generated by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hourField, minuteField, secondField and exitButton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hourField.addActionListener( handler );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minuteField.addActionListener( handler );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secondField.addActionListener( handler );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exitButton.addActionListener( handler );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constructor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display time in displayField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displayTime()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displayField.setText(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"The time is: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time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launch application: create, size and display TimeTestWindow;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when main terminates, program continues execution because a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window is displayed by the statements in main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TimeTestWindow window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TimeTestWindow();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window.setSize(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window.setVisible(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main                             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29000" y="1857375"/>
            <a:ext cx="4929188" cy="835025"/>
            <a:chOff x="3072" y="649"/>
            <a:chExt cx="2189" cy="526"/>
          </a:xfrm>
        </p:grpSpPr>
        <p:sp>
          <p:nvSpPr>
            <p:cNvPr id="62477" name="Text Box 5"/>
            <p:cNvSpPr txBox="1">
              <a:spLocks noChangeArrowheads="1"/>
            </p:cNvSpPr>
            <p:nvPr/>
          </p:nvSpPr>
          <p:spPr bwMode="auto">
            <a:xfrm>
              <a:off x="3696" y="649"/>
              <a:ext cx="1565" cy="5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Register </a:t>
              </a:r>
              <a:r>
                <a:rPr lang="en-US" altLang="zh-CN">
                  <a:latin typeface="Lucida Console" pitchFamily="49" charset="0"/>
                </a:rPr>
                <a:t>ActionEventHandler</a:t>
              </a:r>
              <a:r>
                <a:rPr lang="en-US" altLang="zh-CN">
                  <a:latin typeface="Times New Roman" pitchFamily="18" charset="0"/>
                </a:rPr>
                <a:t> with GUI components</a:t>
              </a:r>
            </a:p>
          </p:txBody>
        </p:sp>
        <p:sp>
          <p:nvSpPr>
            <p:cNvPr id="62478" name="Line 6"/>
            <p:cNvSpPr>
              <a:spLocks noChangeShapeType="1"/>
            </p:cNvSpPr>
            <p:nvPr/>
          </p:nvSpPr>
          <p:spPr bwMode="auto">
            <a:xfrm flipH="1" flipV="1">
              <a:off x="3072" y="9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571500" y="495300"/>
            <a:ext cx="6888163" cy="433388"/>
          </a:xfrm>
        </p:spPr>
        <p:txBody>
          <a:bodyPr>
            <a:normAutofit fontScale="90000"/>
          </a:bodyPr>
          <a:lstStyle/>
          <a:p>
            <a:r>
              <a:rPr lang="en-US" altLang="zh-CN" sz="2400" smtClean="0"/>
              <a:t>Sample code – HierarchyRelationshipTest1.java</a:t>
            </a:r>
            <a:endParaRPr lang="zh-CN" altLang="en-US" sz="24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AF06-F6B3-4EE7-944B-53DFACC3103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9B46-7879-435E-A09F-97F54BFC7266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28625" y="541338"/>
          <a:ext cx="8229600" cy="59588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68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HierarchyRelationshipTest1.java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Assigning superclass and subclass references to superclass- and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subclass-type variables.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HierarchyRelationshipTest1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String[] args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assign superclass reference to superclass-type variable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Point3 point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Point3(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assign subclass reference to subclass-type variable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Circle4 circle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Circle4(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89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2.7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invoke toString on superclass object using superclass variable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"Call Point3's toString with superclass"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reference to superclass object: 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point.toString();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invoke toString on subclass object using subclass variable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"\n\nCall Circle4's toString with subclass"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reference to subclass object: 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circle.toString();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invoke toString on subclass object using superclass variable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Point3 pointRef = circle;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"\n\nCall Circle4's toString with superclass"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reference to subclass object: 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pointRef.toString();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display output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HierarchyRelationshipTest1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000500" y="2695575"/>
            <a:ext cx="3857625" cy="590550"/>
            <a:chOff x="2640" y="1218"/>
            <a:chExt cx="2064" cy="372"/>
          </a:xfrm>
        </p:grpSpPr>
        <p:sp>
          <p:nvSpPr>
            <p:cNvPr id="8212" name="Text Box 8"/>
            <p:cNvSpPr txBox="1">
              <a:spLocks noChangeArrowheads="1"/>
            </p:cNvSpPr>
            <p:nvPr/>
          </p:nvSpPr>
          <p:spPr bwMode="auto">
            <a:xfrm>
              <a:off x="3120" y="1218"/>
              <a:ext cx="1584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Assign subclass reference to subclass-type variable</a:t>
              </a:r>
            </a:p>
          </p:txBody>
        </p:sp>
        <p:sp>
          <p:nvSpPr>
            <p:cNvPr id="8213" name="Line 9"/>
            <p:cNvSpPr>
              <a:spLocks noChangeShapeType="1"/>
            </p:cNvSpPr>
            <p:nvPr/>
          </p:nvSpPr>
          <p:spPr bwMode="auto">
            <a:xfrm flipH="1">
              <a:off x="2640" y="14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286250" y="4357688"/>
            <a:ext cx="3714750" cy="590550"/>
            <a:chOff x="2640" y="1218"/>
            <a:chExt cx="2064" cy="372"/>
          </a:xfrm>
        </p:grpSpPr>
        <p:sp>
          <p:nvSpPr>
            <p:cNvPr id="8210" name="Text Box 5"/>
            <p:cNvSpPr txBox="1">
              <a:spLocks noChangeArrowheads="1"/>
            </p:cNvSpPr>
            <p:nvPr/>
          </p:nvSpPr>
          <p:spPr bwMode="auto">
            <a:xfrm>
              <a:off x="3120" y="1218"/>
              <a:ext cx="1584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Assign subclass reference to superclass-type variable</a:t>
              </a:r>
            </a:p>
          </p:txBody>
        </p:sp>
        <p:sp>
          <p:nvSpPr>
            <p:cNvPr id="8211" name="Line 6"/>
            <p:cNvSpPr>
              <a:spLocks noChangeShapeType="1"/>
            </p:cNvSpPr>
            <p:nvPr/>
          </p:nvSpPr>
          <p:spPr bwMode="auto">
            <a:xfrm flipH="1">
              <a:off x="2640" y="14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643438" y="5143500"/>
            <a:ext cx="3714750" cy="646113"/>
            <a:chOff x="3936" y="2064"/>
            <a:chExt cx="1818" cy="407"/>
          </a:xfrm>
        </p:grpSpPr>
        <p:sp>
          <p:nvSpPr>
            <p:cNvPr id="8208" name="Text Box 8"/>
            <p:cNvSpPr txBox="1">
              <a:spLocks noChangeArrowheads="1"/>
            </p:cNvSpPr>
            <p:nvPr/>
          </p:nvSpPr>
          <p:spPr bwMode="auto">
            <a:xfrm>
              <a:off x="4176" y="2064"/>
              <a:ext cx="1578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Invoke </a:t>
              </a:r>
              <a:r>
                <a:rPr lang="en-US" altLang="zh-CN">
                  <a:latin typeface="Lucida Console" pitchFamily="49" charset="0"/>
                </a:rPr>
                <a:t>toString</a:t>
              </a:r>
              <a:r>
                <a:rPr lang="en-US" altLang="zh-CN">
                  <a:latin typeface="Times New Roman" pitchFamily="18" charset="0"/>
                </a:rPr>
                <a:t> on subclass object using superclass variable</a:t>
              </a:r>
            </a:p>
          </p:txBody>
        </p:sp>
        <p:sp>
          <p:nvSpPr>
            <p:cNvPr id="8209" name="Line 9"/>
            <p:cNvSpPr>
              <a:spLocks noChangeShapeType="1"/>
            </p:cNvSpPr>
            <p:nvPr/>
          </p:nvSpPr>
          <p:spPr bwMode="auto">
            <a:xfrm flipH="1"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1230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857500"/>
            <a:ext cx="3789363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TimeTestWindow.java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D852-2049-454B-8F1E-39A764942E8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5159-9E71-4C86-94CB-E568B6FED011}" type="slidenum">
              <a:rPr lang="en-US" altLang="zh-CN"/>
              <a:pPr/>
              <a:t>60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inner class declaration for handling JTextField and JButton events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ActionEventHandler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implements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ActionListener {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method to handle action events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actionPerformed( ActionEvent event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user pressed exitButton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event.getSource() == exitButton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terminate the application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user pressed Enter key in hourField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event.getSource() == hourField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time.setHour( Integer.parseInt(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event.getActionCommand() 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hourField.setText(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100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user pressed Enter key in minuteField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102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event.getSource() == minuteField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103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time.setMinute( Integer.parseInt(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104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event.getActionCommand() 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105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minuteField.setText(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106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107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43375" y="1643063"/>
            <a:ext cx="4214813" cy="646112"/>
            <a:chOff x="2124" y="720"/>
            <a:chExt cx="2655" cy="407"/>
          </a:xfrm>
        </p:grpSpPr>
        <p:sp>
          <p:nvSpPr>
            <p:cNvPr id="63511" name="Text Box 5"/>
            <p:cNvSpPr txBox="1">
              <a:spLocks noChangeArrowheads="1"/>
            </p:cNvSpPr>
            <p:nvPr/>
          </p:nvSpPr>
          <p:spPr bwMode="auto">
            <a:xfrm>
              <a:off x="2544" y="720"/>
              <a:ext cx="2235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Declare inner class that implements </a:t>
              </a:r>
              <a:r>
                <a:rPr lang="en-US" altLang="zh-CN">
                  <a:latin typeface="Lucida Console" pitchFamily="49" charset="0"/>
                </a:rPr>
                <a:t>ActionListener</a:t>
              </a:r>
              <a:r>
                <a:rPr lang="en-US" altLang="zh-CN">
                  <a:latin typeface="Times New Roman" pitchFamily="18" charset="0"/>
                </a:rPr>
                <a:t> interface</a:t>
              </a:r>
            </a:p>
          </p:txBody>
        </p:sp>
        <p:sp>
          <p:nvSpPr>
            <p:cNvPr id="63512" name="Line 6"/>
            <p:cNvSpPr>
              <a:spLocks noChangeShapeType="1"/>
            </p:cNvSpPr>
            <p:nvPr/>
          </p:nvSpPr>
          <p:spPr bwMode="auto">
            <a:xfrm flipH="1" flipV="1">
              <a:off x="2124" y="744"/>
              <a:ext cx="438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429000" y="2071688"/>
            <a:ext cx="5214938" cy="2136775"/>
            <a:chOff x="2205" y="405"/>
            <a:chExt cx="3285" cy="1346"/>
          </a:xfrm>
        </p:grpSpPr>
        <p:sp>
          <p:nvSpPr>
            <p:cNvPr id="63509" name="Text Box 8"/>
            <p:cNvSpPr txBox="1">
              <a:spLocks noChangeArrowheads="1"/>
            </p:cNvSpPr>
            <p:nvPr/>
          </p:nvSpPr>
          <p:spPr bwMode="auto">
            <a:xfrm>
              <a:off x="2544" y="1344"/>
              <a:ext cx="2946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Must implement method </a:t>
              </a:r>
              <a:r>
                <a:rPr lang="en-US" altLang="zh-CN">
                  <a:latin typeface="Lucida Console" pitchFamily="49" charset="0"/>
                </a:rPr>
                <a:t>actionPerformed</a:t>
              </a:r>
              <a:r>
                <a:rPr lang="en-US" altLang="zh-CN">
                  <a:latin typeface="Times New Roman" pitchFamily="18" charset="0"/>
                </a:rPr>
                <a:t> of </a:t>
              </a:r>
              <a:r>
                <a:rPr lang="en-US" altLang="zh-CN">
                  <a:latin typeface="Lucida Console" pitchFamily="49" charset="0"/>
                </a:rPr>
                <a:t>ActionListener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63510" name="Line 9"/>
            <p:cNvSpPr>
              <a:spLocks noChangeShapeType="1"/>
            </p:cNvSpPr>
            <p:nvPr/>
          </p:nvSpPr>
          <p:spPr bwMode="auto">
            <a:xfrm flipH="1" flipV="1">
              <a:off x="2205" y="405"/>
              <a:ext cx="378" cy="1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3643313" y="2286000"/>
            <a:ext cx="5000625" cy="1093788"/>
            <a:chOff x="2049" y="1878"/>
            <a:chExt cx="3150" cy="689"/>
          </a:xfrm>
        </p:grpSpPr>
        <p:sp>
          <p:nvSpPr>
            <p:cNvPr id="63507" name="Text Box 11"/>
            <p:cNvSpPr txBox="1">
              <a:spLocks noChangeArrowheads="1"/>
            </p:cNvSpPr>
            <p:nvPr/>
          </p:nvSpPr>
          <p:spPr bwMode="auto">
            <a:xfrm>
              <a:off x="2544" y="2160"/>
              <a:ext cx="2655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When user presses </a:t>
              </a:r>
              <a:r>
                <a:rPr lang="en-US" altLang="zh-CN">
                  <a:latin typeface="Lucida Console" pitchFamily="49" charset="0"/>
                </a:rPr>
                <a:t>JButton</a:t>
              </a:r>
              <a:r>
                <a:rPr lang="en-US" altLang="zh-CN">
                  <a:latin typeface="Times New Roman" pitchFamily="18" charset="0"/>
                </a:rPr>
                <a:t> or </a:t>
              </a:r>
              <a:r>
                <a:rPr lang="en-US" altLang="zh-CN"/>
                <a:t>Enter</a:t>
              </a:r>
              <a:r>
                <a:rPr lang="en-US" altLang="zh-CN">
                  <a:latin typeface="Times New Roman" pitchFamily="18" charset="0"/>
                </a:rPr>
                <a:t> key, method </a:t>
              </a:r>
              <a:r>
                <a:rPr lang="en-US" altLang="zh-CN">
                  <a:latin typeface="Lucida Console" pitchFamily="49" charset="0"/>
                </a:rPr>
                <a:t>actionPerformed</a:t>
              </a:r>
              <a:r>
                <a:rPr lang="en-US" altLang="zh-CN">
                  <a:latin typeface="Times New Roman" pitchFamily="18" charset="0"/>
                </a:rPr>
                <a:t> is invoked</a:t>
              </a:r>
            </a:p>
          </p:txBody>
        </p:sp>
        <p:sp>
          <p:nvSpPr>
            <p:cNvPr id="63508" name="Line 12"/>
            <p:cNvSpPr>
              <a:spLocks noChangeShapeType="1"/>
            </p:cNvSpPr>
            <p:nvPr/>
          </p:nvSpPr>
          <p:spPr bwMode="auto">
            <a:xfrm flipH="1" flipV="1">
              <a:off x="2049" y="1878"/>
              <a:ext cx="516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3143250" y="3500438"/>
            <a:ext cx="4410075" cy="1795462"/>
            <a:chOff x="2358" y="2361"/>
            <a:chExt cx="2778" cy="1131"/>
          </a:xfrm>
        </p:grpSpPr>
        <p:sp>
          <p:nvSpPr>
            <p:cNvPr id="63504" name="Text Box 14"/>
            <p:cNvSpPr txBox="1">
              <a:spLocks noChangeArrowheads="1"/>
            </p:cNvSpPr>
            <p:nvPr/>
          </p:nvSpPr>
          <p:spPr bwMode="auto">
            <a:xfrm>
              <a:off x="3504" y="3120"/>
              <a:ext cx="1632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Determine action depending on where event originated</a:t>
              </a:r>
            </a:p>
          </p:txBody>
        </p:sp>
        <p:sp>
          <p:nvSpPr>
            <p:cNvPr id="63505" name="Line 15"/>
            <p:cNvSpPr>
              <a:spLocks noChangeShapeType="1"/>
            </p:cNvSpPr>
            <p:nvPr/>
          </p:nvSpPr>
          <p:spPr bwMode="auto">
            <a:xfrm flipH="1" flipV="1">
              <a:off x="2403" y="2361"/>
              <a:ext cx="1101" cy="9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3506" name="Line 16"/>
            <p:cNvSpPr>
              <a:spLocks noChangeShapeType="1"/>
            </p:cNvSpPr>
            <p:nvPr/>
          </p:nvSpPr>
          <p:spPr bwMode="auto">
            <a:xfrm flipH="1">
              <a:off x="2358" y="3264"/>
              <a:ext cx="1146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TimeTestWindow.java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E889-7B68-48E1-9DAC-A433E36134F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6963-25AD-4A70-8196-367C4EF4DE28}" type="slidenum">
              <a:rPr lang="en-US" altLang="zh-CN"/>
              <a:pPr/>
              <a:t>61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108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user pressed Enter key in secondField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109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event.getSource() == secondField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110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time.setSecond( Integer.parseInt(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event.getActionCommand() 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112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secondField.setText(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113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114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115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displayTime();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call outer class's method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116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117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method actionPerformed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118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119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inner class ActionEventHandler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120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TimeTestWindow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pic>
        <p:nvPicPr>
          <p:cNvPr id="645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85875"/>
            <a:ext cx="3902075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857500"/>
            <a:ext cx="3902075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429125"/>
            <a:ext cx="3902075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cs typeface="Times New Roman" pitchFamily="18" charset="0"/>
              </a:rPr>
              <a:t>Nested Classes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Anonymous inner class</a:t>
            </a:r>
          </a:p>
          <a:p>
            <a:pPr lvl="1"/>
            <a:r>
              <a:rPr lang="en-US" altLang="zh-CN" smtClean="0"/>
              <a:t>Declared inside a method of a class</a:t>
            </a:r>
          </a:p>
          <a:p>
            <a:pPr lvl="1"/>
            <a:r>
              <a:rPr lang="en-US" altLang="zh-CN" smtClean="0"/>
              <a:t>Has no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TimeTestWindow2.java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7BD3-83F2-43FD-AB45-9499B8D1D26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1FEF-EB35-4422-BFF3-24E33EDE184E}" type="slidenum">
              <a:rPr lang="en-US" altLang="zh-CN"/>
              <a:pPr/>
              <a:t>63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TimeTestWindow2.java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Demonstrating the Time class set and get methods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java.awt.event.*;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TimeTestWindow2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JFrame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Time time;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 hourLabel, minuteLabel, secondLabel;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 hourField, minuteField, secondField, displayField;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constructor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TimeTestWindow2()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call JFrame constructor to set title bar string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"Anonymous Inner Class Demonstration"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time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Time();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create Time object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createGUI();  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up GUI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registerEventHandlers();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up event handling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create GUI components and attach to content pane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createGUI()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 container = getContentPane();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container.setLayout(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FlowLayout()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TimeTestWindow.java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F0C9-014A-4FE4-89B7-3D79C605AAA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664F-7939-49A1-B621-8FD1CACCA4DA}" type="slidenum">
              <a:rPr lang="en-US" altLang="zh-CN"/>
              <a:pPr/>
              <a:t>64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hourLabel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"Set Hour"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hourField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hourLabel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hourField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minuteLabel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"Set minute"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minuteField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minuteLabel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minuteField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secondLabel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"Set Second"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secondField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secondLabel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secondField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displayField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displayField.setEditable(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displayField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method createGUI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register event handlers for hourField, minuteField and secondField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registerEventHandlers()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TimeTestWindow.java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552-499F-4A67-B8E8-98212E59173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2300-98C4-4F94-A986-0CDD85D83BF6}" type="slidenum">
              <a:rPr lang="en-US" altLang="zh-CN"/>
              <a:pPr/>
              <a:t>65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register hourField event handler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hourField.addActionListener(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ActionListener() {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anonymous inner class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actionPerformed( ActionEvent event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{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time.setHour( Integer.parseInt(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event.getActionCommand() ) );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hourField.setText(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displayTime();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}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anonymous inner class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call to addActionListener for hourField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70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register minuteField event handler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71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minuteField.addActionListener(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72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73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ActionListener() {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anonymous inner class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74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75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actionPerformed( ActionEvent event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76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77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time.setMinute( Integer.parseInt(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78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event.getActionCommand() 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79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minuteField.setText(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displayTime();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}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57563" y="2357438"/>
            <a:ext cx="4929187" cy="957262"/>
            <a:chOff x="2175" y="1323"/>
            <a:chExt cx="3105" cy="603"/>
          </a:xfrm>
        </p:grpSpPr>
        <p:sp>
          <p:nvSpPr>
            <p:cNvPr id="68631" name="Text Box 5"/>
            <p:cNvSpPr txBox="1">
              <a:spLocks noChangeArrowheads="1"/>
            </p:cNvSpPr>
            <p:nvPr/>
          </p:nvSpPr>
          <p:spPr bwMode="auto">
            <a:xfrm>
              <a:off x="3168" y="1344"/>
              <a:ext cx="2112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Inner class implements method </a:t>
              </a:r>
              <a:r>
                <a:rPr lang="en-US" altLang="zh-CN">
                  <a:latin typeface="Lucida Console" pitchFamily="49" charset="0"/>
                </a:rPr>
                <a:t>actionPerformed</a:t>
              </a:r>
              <a:r>
                <a:rPr lang="en-US" altLang="zh-CN">
                  <a:latin typeface="Times New Roman" pitchFamily="18" charset="0"/>
                </a:rPr>
                <a:t> of </a:t>
              </a:r>
              <a:r>
                <a:rPr lang="en-US" altLang="zh-CN">
                  <a:latin typeface="Lucida Console" pitchFamily="49" charset="0"/>
                </a:rPr>
                <a:t>ActionListener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68632" name="Line 6"/>
            <p:cNvSpPr>
              <a:spLocks noChangeShapeType="1"/>
            </p:cNvSpPr>
            <p:nvPr/>
          </p:nvSpPr>
          <p:spPr bwMode="auto">
            <a:xfrm flipH="1" flipV="1">
              <a:off x="2175" y="1323"/>
              <a:ext cx="993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714625" y="1143000"/>
            <a:ext cx="5357813" cy="646113"/>
            <a:chOff x="1641" y="604"/>
            <a:chExt cx="3375" cy="407"/>
          </a:xfrm>
        </p:grpSpPr>
        <p:sp>
          <p:nvSpPr>
            <p:cNvPr id="68629" name="Text Box 8"/>
            <p:cNvSpPr txBox="1">
              <a:spLocks noChangeArrowheads="1"/>
            </p:cNvSpPr>
            <p:nvPr/>
          </p:nvSpPr>
          <p:spPr bwMode="auto">
            <a:xfrm>
              <a:off x="2541" y="604"/>
              <a:ext cx="2475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Define anonymous inner class that implements </a:t>
              </a:r>
              <a:r>
                <a:rPr lang="en-US" altLang="zh-CN">
                  <a:latin typeface="Lucida Console" pitchFamily="49" charset="0"/>
                </a:rPr>
                <a:t>ActionListener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68630" name="Line 9"/>
            <p:cNvSpPr>
              <a:spLocks noChangeShapeType="1"/>
            </p:cNvSpPr>
            <p:nvPr/>
          </p:nvSpPr>
          <p:spPr bwMode="auto">
            <a:xfrm flipH="1">
              <a:off x="1641" y="784"/>
              <a:ext cx="90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3214688" y="1857375"/>
            <a:ext cx="5124450" cy="2803525"/>
            <a:chOff x="1668" y="910"/>
            <a:chExt cx="3228" cy="1766"/>
          </a:xfrm>
        </p:grpSpPr>
        <p:sp>
          <p:nvSpPr>
            <p:cNvPr id="68627" name="Text Box 11"/>
            <p:cNvSpPr txBox="1">
              <a:spLocks noChangeArrowheads="1"/>
            </p:cNvSpPr>
            <p:nvPr/>
          </p:nvSpPr>
          <p:spPr bwMode="auto">
            <a:xfrm>
              <a:off x="2976" y="1920"/>
              <a:ext cx="1920" cy="75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Pass </a:t>
              </a:r>
              <a:r>
                <a:rPr lang="en-US" altLang="zh-CN">
                  <a:latin typeface="Lucida Console" pitchFamily="49" charset="0"/>
                </a:rPr>
                <a:t>ActionListener</a:t>
              </a:r>
              <a:r>
                <a:rPr lang="en-US" altLang="zh-CN">
                  <a:latin typeface="Times New Roman" pitchFamily="18" charset="0"/>
                </a:rPr>
                <a:t> as argument to GUI component’s method </a:t>
              </a:r>
              <a:r>
                <a:rPr lang="en-US" altLang="zh-CN">
                  <a:latin typeface="Lucida Console" pitchFamily="49" charset="0"/>
                </a:rPr>
                <a:t>addActionListener</a:t>
              </a:r>
              <a:r>
                <a:rPr lang="en-US" altLang="zh-CN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8628" name="Line 12"/>
            <p:cNvSpPr>
              <a:spLocks noChangeShapeType="1"/>
            </p:cNvSpPr>
            <p:nvPr/>
          </p:nvSpPr>
          <p:spPr bwMode="auto">
            <a:xfrm flipH="1" flipV="1">
              <a:off x="1668" y="910"/>
              <a:ext cx="1308" cy="1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3357563" y="4786313"/>
            <a:ext cx="4929187" cy="1063625"/>
            <a:chOff x="2190" y="3145"/>
            <a:chExt cx="3105" cy="670"/>
          </a:xfrm>
        </p:grpSpPr>
        <p:sp>
          <p:nvSpPr>
            <p:cNvPr id="68624" name="Text Box 14"/>
            <p:cNvSpPr txBox="1">
              <a:spLocks noChangeArrowheads="1"/>
            </p:cNvSpPr>
            <p:nvPr/>
          </p:nvSpPr>
          <p:spPr bwMode="auto">
            <a:xfrm>
              <a:off x="2880" y="3408"/>
              <a:ext cx="2415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Repeat process for </a:t>
              </a:r>
              <a:r>
                <a:rPr lang="en-US" altLang="zh-CN">
                  <a:latin typeface="Lucida Console" pitchFamily="49" charset="0"/>
                </a:rPr>
                <a:t>JTextField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minuteField</a:t>
              </a:r>
            </a:p>
          </p:txBody>
        </p:sp>
        <p:sp>
          <p:nvSpPr>
            <p:cNvPr id="68625" name="Line 15"/>
            <p:cNvSpPr>
              <a:spLocks noChangeShapeType="1"/>
            </p:cNvSpPr>
            <p:nvPr/>
          </p:nvSpPr>
          <p:spPr bwMode="auto">
            <a:xfrm flipH="1" flipV="1">
              <a:off x="2190" y="3145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8626" name="Line 16"/>
            <p:cNvSpPr>
              <a:spLocks noChangeShapeType="1"/>
            </p:cNvSpPr>
            <p:nvPr/>
          </p:nvSpPr>
          <p:spPr bwMode="auto">
            <a:xfrm flipH="1" flipV="1">
              <a:off x="2208" y="3456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TimeTestWindow.java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068C-740A-4A43-B58A-470AE0DDD00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640-23A1-45FF-8B1B-1092A160E202}" type="slidenum">
              <a:rPr lang="en-US" altLang="zh-CN"/>
              <a:pPr/>
              <a:t>66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anonymous inner class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call to addActionListener for minuteField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secondField.addActionListener(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ActionListener() {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anonymous inner class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actionPerformed( ActionEvent event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time.setSecond( Integer.parseInt(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event.getActionCommand() 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secondField.setText(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displayTime();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anonymous inner class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100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call to addActionListener for secondField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102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103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method registerEventHandlers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104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105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display time in displayField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106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displayTime()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107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108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displayField.setText(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"The time is: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time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109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29063" y="1928813"/>
            <a:ext cx="4572000" cy="685800"/>
            <a:chOff x="2256" y="2208"/>
            <a:chExt cx="2544" cy="432"/>
          </a:xfrm>
        </p:grpSpPr>
        <p:sp>
          <p:nvSpPr>
            <p:cNvPr id="69645" name="Text Box 5"/>
            <p:cNvSpPr txBox="1">
              <a:spLocks noChangeArrowheads="1"/>
            </p:cNvSpPr>
            <p:nvPr/>
          </p:nvSpPr>
          <p:spPr bwMode="auto">
            <a:xfrm>
              <a:off x="2880" y="2208"/>
              <a:ext cx="1920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Repeat process for </a:t>
              </a:r>
              <a:r>
                <a:rPr lang="en-US" altLang="zh-CN">
                  <a:latin typeface="Lucida Console" pitchFamily="49" charset="0"/>
                </a:rPr>
                <a:t>JTextField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secondField</a:t>
              </a:r>
            </a:p>
          </p:txBody>
        </p:sp>
        <p:sp>
          <p:nvSpPr>
            <p:cNvPr id="69646" name="Line 6"/>
            <p:cNvSpPr>
              <a:spLocks noChangeShapeType="1"/>
            </p:cNvSpPr>
            <p:nvPr/>
          </p:nvSpPr>
          <p:spPr bwMode="auto">
            <a:xfrm flipH="1" flipV="1">
              <a:off x="2496" y="2304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9647" name="Line 7"/>
            <p:cNvSpPr>
              <a:spLocks noChangeShapeType="1"/>
            </p:cNvSpPr>
            <p:nvPr/>
          </p:nvSpPr>
          <p:spPr bwMode="auto">
            <a:xfrm flipH="1">
              <a:off x="2256" y="2400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800" smtClean="0"/>
              <a:t>Sample code – TimeTestWindow.java</a:t>
            </a:r>
            <a:endParaRPr lang="zh-CN" altLang="en-US" sz="28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1F20-8AB7-4376-8C85-32D3F3DA3415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D14A-CA15-4250-8FAB-8A604952BC4B}" type="slidenum">
              <a:rPr lang="en-US" altLang="zh-CN"/>
              <a:pPr/>
              <a:t>67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143000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110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create TimeTestWindow2 object, register for its window events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112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and display it to begin application's execution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113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114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115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TimeTestWindow2 window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TimeTestWindow2();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116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117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register listener for windowClosing event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118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window.addWindowListener(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119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120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anonymous inner class for windowClosing event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WindowAdapter() {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122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123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terminate application when user closes window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124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windowClosing( WindowEvent event )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125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{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126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127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}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128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129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anonymous inner class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130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call to addWindowListener for window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132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133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window.setSize(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134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window.setVisible(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135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136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137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138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TimeTestWindow2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71813" y="2428875"/>
            <a:ext cx="5429250" cy="923925"/>
            <a:chOff x="2160" y="2208"/>
            <a:chExt cx="3420" cy="582"/>
          </a:xfrm>
        </p:grpSpPr>
        <p:sp>
          <p:nvSpPr>
            <p:cNvPr id="70671" name="Text Box 5"/>
            <p:cNvSpPr txBox="1">
              <a:spLocks noChangeArrowheads="1"/>
            </p:cNvSpPr>
            <p:nvPr/>
          </p:nvSpPr>
          <p:spPr bwMode="auto">
            <a:xfrm>
              <a:off x="3360" y="2208"/>
              <a:ext cx="2220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Declare anonymous inner class that extends </a:t>
              </a:r>
              <a:r>
                <a:rPr lang="en-US" altLang="zh-CN">
                  <a:latin typeface="Lucida Console" pitchFamily="49" charset="0"/>
                </a:rPr>
                <a:t>WindowsAdapter</a:t>
              </a:r>
              <a:r>
                <a:rPr lang="en-US" altLang="zh-CN">
                  <a:latin typeface="Times New Roman" pitchFamily="18" charset="0"/>
                </a:rPr>
                <a:t> to enable closing of </a:t>
              </a:r>
              <a:r>
                <a:rPr lang="en-US" altLang="zh-CN">
                  <a:latin typeface="Lucida Console" pitchFamily="49" charset="0"/>
                </a:rPr>
                <a:t>JFrame</a:t>
              </a:r>
              <a:r>
                <a:rPr lang="en-US" altLang="zh-CN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70672" name="Line 6"/>
            <p:cNvSpPr>
              <a:spLocks noChangeShapeType="1"/>
            </p:cNvSpPr>
            <p:nvPr/>
          </p:nvSpPr>
          <p:spPr bwMode="auto">
            <a:xfrm flipH="1">
              <a:off x="2160" y="2448"/>
              <a:ext cx="120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7066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786188"/>
            <a:ext cx="3902075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7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5000625"/>
            <a:ext cx="3902075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cs typeface="Times New Roman" pitchFamily="18" charset="0"/>
              </a:rPr>
              <a:t>Nested Classes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smtClean="0"/>
              <a:t>Notes on nested classes</a:t>
            </a:r>
          </a:p>
          <a:p>
            <a:pPr lvl="1"/>
            <a:r>
              <a:rPr lang="en-US" altLang="zh-CN" smtClean="0"/>
              <a:t>Compiling class that contains nested class</a:t>
            </a:r>
          </a:p>
          <a:p>
            <a:pPr lvl="2"/>
            <a:r>
              <a:rPr lang="en-US" altLang="zh-CN" smtClean="0"/>
              <a:t>Results in separate </a:t>
            </a:r>
            <a:r>
              <a:rPr lang="en-US" altLang="zh-CN" smtClean="0">
                <a:latin typeface="Lucida Console" pitchFamily="49" charset="0"/>
              </a:rPr>
              <a:t>.class</a:t>
            </a:r>
            <a:r>
              <a:rPr lang="en-US" altLang="zh-CN" smtClean="0"/>
              <a:t> file</a:t>
            </a:r>
          </a:p>
          <a:p>
            <a:pPr lvl="1"/>
            <a:r>
              <a:rPr lang="en-US" altLang="zh-CN" smtClean="0"/>
              <a:t>Inner classes with names can be declared as</a:t>
            </a:r>
          </a:p>
          <a:p>
            <a:pPr lvl="2"/>
            <a:r>
              <a:rPr lang="en-US" altLang="zh-CN" smtClean="0">
                <a:latin typeface="Lucida Console" pitchFamily="49" charset="0"/>
              </a:rPr>
              <a:t>public</a:t>
            </a:r>
            <a:r>
              <a:rPr lang="en-US" altLang="zh-CN" smtClean="0"/>
              <a:t>, </a:t>
            </a:r>
            <a:r>
              <a:rPr lang="en-US" altLang="zh-CN" smtClean="0">
                <a:latin typeface="Lucida Console" pitchFamily="49" charset="0"/>
              </a:rPr>
              <a:t>protected</a:t>
            </a:r>
            <a:r>
              <a:rPr lang="en-US" altLang="zh-CN" smtClean="0"/>
              <a:t>, </a:t>
            </a:r>
            <a:r>
              <a:rPr lang="en-US" altLang="zh-CN" smtClean="0">
                <a:latin typeface="Lucida Console" pitchFamily="49" charset="0"/>
              </a:rPr>
              <a:t>private</a:t>
            </a:r>
            <a:r>
              <a:rPr lang="en-US" altLang="zh-CN" smtClean="0"/>
              <a:t> or package access</a:t>
            </a:r>
          </a:p>
          <a:p>
            <a:pPr lvl="1"/>
            <a:r>
              <a:rPr lang="en-US" altLang="zh-CN" smtClean="0"/>
              <a:t>Access outer class’s </a:t>
            </a:r>
            <a:r>
              <a:rPr lang="en-US" altLang="zh-CN" smtClean="0">
                <a:latin typeface="Lucida Console" pitchFamily="49" charset="0"/>
              </a:rPr>
              <a:t>this</a:t>
            </a:r>
            <a:r>
              <a:rPr lang="en-US" altLang="zh-CN" smtClean="0"/>
              <a:t> reference</a:t>
            </a:r>
          </a:p>
          <a:p>
            <a:pPr lvl="2">
              <a:buFontTx/>
              <a:buNone/>
            </a:pPr>
            <a:r>
              <a:rPr lang="en-US" altLang="zh-CN" i="1" smtClean="0"/>
              <a:t>OuterClassName</a:t>
            </a:r>
            <a:r>
              <a:rPr lang="en-US" altLang="zh-CN" smtClean="0">
                <a:latin typeface="Lucida Console" pitchFamily="49" charset="0"/>
              </a:rPr>
              <a:t>.this</a:t>
            </a:r>
          </a:p>
          <a:p>
            <a:pPr lvl="1"/>
            <a:r>
              <a:rPr lang="en-US" altLang="zh-CN" smtClean="0"/>
              <a:t>Outer class is responsible for creating inner class objects</a:t>
            </a:r>
          </a:p>
          <a:p>
            <a:pPr lvl="1"/>
            <a:r>
              <a:rPr lang="en-US" altLang="zh-CN" smtClean="0"/>
              <a:t>Nested classes can be declared </a:t>
            </a:r>
            <a:r>
              <a:rPr lang="en-US" altLang="zh-CN" smtClean="0">
                <a:latin typeface="Lucida Console" pitchFamily="49" charset="0"/>
              </a:rPr>
              <a:t>static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6816725" cy="647700"/>
          </a:xfrm>
        </p:spPr>
        <p:txBody>
          <a:bodyPr/>
          <a:lstStyle/>
          <a:p>
            <a:r>
              <a:rPr lang="en-US" altLang="zh-CN" sz="2800" smtClean="0">
                <a:solidFill>
                  <a:srgbClr val="FF0000"/>
                </a:solidFill>
                <a:cs typeface="Times New Roman" pitchFamily="18" charset="0"/>
              </a:rPr>
              <a:t>Type-Wrapper Classes for Primitive Types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zh-CN" smtClean="0"/>
              <a:t>Type-wrapper class</a:t>
            </a:r>
          </a:p>
          <a:p>
            <a:pPr lvl="1"/>
            <a:r>
              <a:rPr lang="en-US" altLang="zh-CN" smtClean="0"/>
              <a:t>Each primitive type has one</a:t>
            </a:r>
          </a:p>
          <a:p>
            <a:pPr lvl="2"/>
            <a:r>
              <a:rPr lang="en-US" altLang="zh-CN" smtClean="0">
                <a:latin typeface="Lucida Console" pitchFamily="49" charset="0"/>
              </a:rPr>
              <a:t>Character</a:t>
            </a:r>
            <a:r>
              <a:rPr lang="en-US" altLang="zh-CN" smtClean="0"/>
              <a:t>, </a:t>
            </a:r>
            <a:r>
              <a:rPr lang="en-US" altLang="zh-CN" smtClean="0">
                <a:latin typeface="Lucida Console" pitchFamily="49" charset="0"/>
              </a:rPr>
              <a:t>Byte</a:t>
            </a:r>
            <a:r>
              <a:rPr lang="en-US" altLang="zh-CN" smtClean="0"/>
              <a:t>, </a:t>
            </a:r>
            <a:r>
              <a:rPr lang="en-US" altLang="zh-CN" smtClean="0">
                <a:latin typeface="Lucida Console" pitchFamily="49" charset="0"/>
              </a:rPr>
              <a:t>Integer</a:t>
            </a:r>
            <a:r>
              <a:rPr lang="en-US" altLang="zh-CN" smtClean="0"/>
              <a:t>, </a:t>
            </a:r>
            <a:r>
              <a:rPr lang="en-US" altLang="zh-CN" smtClean="0">
                <a:latin typeface="Lucida Console" pitchFamily="49" charset="0"/>
              </a:rPr>
              <a:t>Boolean</a:t>
            </a:r>
            <a:r>
              <a:rPr lang="en-US" altLang="zh-CN" smtClean="0"/>
              <a:t>, etc.</a:t>
            </a:r>
          </a:p>
          <a:p>
            <a:pPr lvl="1"/>
            <a:r>
              <a:rPr lang="en-US" altLang="zh-CN" smtClean="0"/>
              <a:t>Enable to represent primitive as </a:t>
            </a:r>
            <a:r>
              <a:rPr lang="en-US" altLang="zh-CN" smtClean="0">
                <a:latin typeface="Lucida Console" pitchFamily="49" charset="0"/>
              </a:rPr>
              <a:t>Object</a:t>
            </a:r>
          </a:p>
          <a:p>
            <a:pPr lvl="2"/>
            <a:r>
              <a:rPr lang="en-US" altLang="zh-CN" smtClean="0"/>
              <a:t>Primitive types can be processed polymorphically</a:t>
            </a:r>
          </a:p>
          <a:p>
            <a:pPr lvl="1"/>
            <a:r>
              <a:rPr lang="en-US" altLang="zh-CN" smtClean="0"/>
              <a:t>Declared as </a:t>
            </a:r>
            <a:r>
              <a:rPr lang="en-US" altLang="zh-CN" smtClean="0">
                <a:latin typeface="Lucida Console" pitchFamily="49" charset="0"/>
              </a:rPr>
              <a:t>final</a:t>
            </a:r>
          </a:p>
          <a:p>
            <a:pPr lvl="1"/>
            <a:r>
              <a:rPr lang="en-US" altLang="zh-CN" smtClean="0"/>
              <a:t>Many methods are declared </a:t>
            </a:r>
            <a:r>
              <a:rPr lang="en-US" altLang="zh-CN" smtClean="0">
                <a:latin typeface="Lucida Console" pitchFamily="49" charset="0"/>
              </a:rPr>
              <a:t>static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642938"/>
            <a:ext cx="8174037" cy="647700"/>
          </a:xfrm>
        </p:spPr>
        <p:txBody>
          <a:bodyPr/>
          <a:lstStyle/>
          <a:p>
            <a:r>
              <a:rPr lang="en-US" altLang="zh-CN" sz="2400" smtClean="0"/>
              <a:t>Using Superclass References with Subclass-Type Variables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71438" y="1484313"/>
            <a:ext cx="9001125" cy="51133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dirty="0"/>
              <a:t>Previous example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/>
              <a:t>Assigned subclass reference to </a:t>
            </a:r>
            <a:r>
              <a:rPr lang="en-US" altLang="zh-CN" dirty="0" err="1"/>
              <a:t>superclass</a:t>
            </a:r>
            <a:r>
              <a:rPr lang="en-US" altLang="zh-CN" dirty="0"/>
              <a:t>-type variable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latin typeface="Lucida Console" pitchFamily="49" charset="0"/>
              </a:rPr>
              <a:t>Circle</a:t>
            </a:r>
            <a:r>
              <a:rPr lang="en-US" altLang="zh-CN" dirty="0"/>
              <a:t> “is a” </a:t>
            </a:r>
            <a:r>
              <a:rPr lang="en-US" altLang="zh-CN" dirty="0">
                <a:latin typeface="Lucida Console" pitchFamily="49" charset="0"/>
              </a:rPr>
              <a:t>Point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/>
              <a:t>Assign </a:t>
            </a:r>
            <a:r>
              <a:rPr lang="en-US" altLang="zh-CN" dirty="0" err="1"/>
              <a:t>superclass</a:t>
            </a:r>
            <a:r>
              <a:rPr lang="en-US" altLang="zh-CN" dirty="0"/>
              <a:t> reference to subclass-type variable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/>
              <a:t>Compiler error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/>
              <a:t>No “is a” relationship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latin typeface="Lucida Console" pitchFamily="49" charset="0"/>
              </a:rPr>
              <a:t>Point</a:t>
            </a:r>
            <a:r>
              <a:rPr lang="en-US" altLang="zh-CN" dirty="0"/>
              <a:t> is not a </a:t>
            </a:r>
            <a:r>
              <a:rPr lang="en-US" altLang="zh-CN" dirty="0">
                <a:latin typeface="Lucida Console" pitchFamily="49" charset="0"/>
              </a:rPr>
              <a:t>Circle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latin typeface="Lucida Console" pitchFamily="49" charset="0"/>
              </a:rPr>
              <a:t>Circle</a:t>
            </a:r>
            <a:r>
              <a:rPr lang="en-US" altLang="zh-CN" dirty="0"/>
              <a:t> has data/methods that </a:t>
            </a:r>
            <a:r>
              <a:rPr lang="en-US" altLang="zh-CN" dirty="0">
                <a:latin typeface="Lucida Console" pitchFamily="49" charset="0"/>
              </a:rPr>
              <a:t>Point</a:t>
            </a:r>
            <a:r>
              <a:rPr lang="en-US" altLang="zh-CN" dirty="0"/>
              <a:t> does not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zh-CN" dirty="0" err="1">
                <a:latin typeface="Lucida Console" pitchFamily="49" charset="0"/>
              </a:rPr>
              <a:t>setRadius</a:t>
            </a:r>
            <a:r>
              <a:rPr lang="en-US" altLang="zh-CN" dirty="0"/>
              <a:t> (declared in </a:t>
            </a:r>
            <a:r>
              <a:rPr lang="en-US" altLang="zh-CN" dirty="0">
                <a:latin typeface="Lucida Console" pitchFamily="49" charset="0"/>
              </a:rPr>
              <a:t>Circle</a:t>
            </a:r>
            <a:r>
              <a:rPr lang="en-US" altLang="zh-CN" dirty="0"/>
              <a:t>) not declared in </a:t>
            </a:r>
            <a:r>
              <a:rPr lang="en-US" altLang="zh-CN" dirty="0">
                <a:latin typeface="Lucida Console" pitchFamily="49" charset="0"/>
              </a:rPr>
              <a:t>Point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/>
              <a:t>Cast </a:t>
            </a:r>
            <a:r>
              <a:rPr lang="en-US" altLang="zh-CN" dirty="0" err="1"/>
              <a:t>superclass</a:t>
            </a:r>
            <a:r>
              <a:rPr lang="en-US" altLang="zh-CN" dirty="0"/>
              <a:t> references to subclass references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/>
              <a:t>Called </a:t>
            </a:r>
            <a:r>
              <a:rPr lang="en-US" altLang="zh-CN" b="1" i="1" dirty="0" err="1"/>
              <a:t>downcasting</a:t>
            </a:r>
            <a:endParaRPr lang="en-US" altLang="zh-CN" b="1" i="1" dirty="0"/>
          </a:p>
          <a:p>
            <a:pPr lvl="2">
              <a:lnSpc>
                <a:spcPct val="90000"/>
              </a:lnSpc>
              <a:defRPr/>
            </a:pPr>
            <a:r>
              <a:rPr lang="en-US" altLang="zh-CN" dirty="0"/>
              <a:t>Invoke subclass functionality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Thanks</a:t>
            </a:r>
            <a:endParaRPr lang="zh-CN" altLang="en-US" smtClean="0">
              <a:ea typeface="黑体" pitchFamily="49" charset="-122"/>
            </a:endParaRPr>
          </a:p>
        </p:txBody>
      </p:sp>
      <p:sp>
        <p:nvSpPr>
          <p:cNvPr id="747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29"/>
          <p:cNvGraphicFramePr>
            <a:graphicFrameLocks noGrp="1"/>
          </p:cNvGraphicFramePr>
          <p:nvPr/>
        </p:nvGraphicFramePr>
        <p:xfrm>
          <a:off x="500063" y="1357313"/>
          <a:ext cx="8186737" cy="3143250"/>
        </p:xfrm>
        <a:graphic>
          <a:graphicData uri="http://schemas.openxmlformats.org/drawingml/2006/table">
            <a:tbl>
              <a:tblPr/>
              <a:tblGrid>
                <a:gridCol w="8186737"/>
              </a:tblGrid>
              <a:tr h="314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HierarchyRelationshipTest2.java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Attempt to assign a superclass reference to a subclass-type variable.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HierarchyRelationshipTest2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String[] args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Point3 point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Point3(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Circle4 circle;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subclass-type variable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assign superclass reference to subclass-type variable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circle = point;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Error: a Point3 is not a Circle4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HierarchyRelationshipTest2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1024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 – Circle2.java</a:t>
            </a:r>
          </a:p>
        </p:txBody>
      </p:sp>
      <p:sp>
        <p:nvSpPr>
          <p:cNvPr id="10249" name="Text Box 4"/>
          <p:cNvSpPr>
            <a:spLocks noGrp="1" noChangeArrowheads="1"/>
          </p:cNvSpPr>
          <p:nvPr>
            <p:ph idx="1"/>
          </p:nvPr>
        </p:nvSpPr>
        <p:spPr>
          <a:xfrm>
            <a:off x="571500" y="4572000"/>
            <a:ext cx="8229600" cy="1384300"/>
          </a:xfrm>
          <a:solidFill>
            <a:srgbClr val="FFC000"/>
          </a:solidFill>
        </p:spPr>
        <p:txBody>
          <a:bodyPr>
            <a:spAutoFit/>
          </a:bodyPr>
          <a:lstStyle/>
          <a:p>
            <a:pPr eaLnBrk="1" hangingPunct="1"/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HierarchyRelationshipTest2.java:12: incompatible types</a:t>
            </a:r>
          </a:p>
          <a:p>
            <a:pPr eaLnBrk="1" hangingPunct="1"/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found   : Point3</a:t>
            </a:r>
          </a:p>
          <a:p>
            <a:pPr eaLnBrk="1" hangingPunct="1"/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required: Circle4</a:t>
            </a:r>
          </a:p>
          <a:p>
            <a:pPr eaLnBrk="1" hangingPunct="1"/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      circle = point;  // Error: a Point3 is not a Circle4</a:t>
            </a:r>
          </a:p>
          <a:p>
            <a:pPr eaLnBrk="1" hangingPunct="1"/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               ^</a:t>
            </a:r>
          </a:p>
          <a:p>
            <a:pPr eaLnBrk="1" hangingPunct="1"/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1 error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635-74E3-4441-8285-B81769E0C7A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8CAF-8C75-4798-B679-F4E18F143F72}" type="slidenum">
              <a:rPr lang="en-US" altLang="zh-CN"/>
              <a:pPr/>
              <a:t>8</a:t>
            </a:fld>
            <a:endParaRPr lang="en-US" altLang="zh-CN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43313" y="3571875"/>
            <a:ext cx="4572000" cy="923925"/>
            <a:chOff x="1536" y="1632"/>
            <a:chExt cx="2880" cy="582"/>
          </a:xfrm>
        </p:grpSpPr>
        <p:sp>
          <p:nvSpPr>
            <p:cNvPr id="10255" name="Text Box 6"/>
            <p:cNvSpPr txBox="1">
              <a:spLocks noChangeArrowheads="1"/>
            </p:cNvSpPr>
            <p:nvPr/>
          </p:nvSpPr>
          <p:spPr bwMode="auto">
            <a:xfrm>
              <a:off x="2121" y="1632"/>
              <a:ext cx="2295" cy="58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Assigning superclass reference to subclass-type variable causes compiler error</a:t>
              </a:r>
            </a:p>
          </p:txBody>
        </p:sp>
        <p:sp>
          <p:nvSpPr>
            <p:cNvPr id="10256" name="Line 7"/>
            <p:cNvSpPr>
              <a:spLocks noChangeShapeType="1"/>
            </p:cNvSpPr>
            <p:nvPr/>
          </p:nvSpPr>
          <p:spPr bwMode="auto">
            <a:xfrm flipH="1" flipV="1">
              <a:off x="1536" y="1632"/>
              <a:ext cx="5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1" name="Rectangle 1028"/>
          <p:cNvSpPr>
            <a:spLocks noChangeArrowheads="1"/>
          </p:cNvSpPr>
          <p:nvPr/>
        </p:nvSpPr>
        <p:spPr bwMode="auto">
          <a:xfrm>
            <a:off x="1500188" y="6000750"/>
            <a:ext cx="6143625" cy="4000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ambria Math" pitchFamily="18" charset="0"/>
              </a:rPr>
              <a:t>How can we assign a superclass reference to subclass?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7245350" cy="647700"/>
          </a:xfrm>
        </p:spPr>
        <p:txBody>
          <a:bodyPr/>
          <a:lstStyle/>
          <a:p>
            <a:r>
              <a:rPr lang="en-US" altLang="zh-CN" sz="2400" smtClean="0"/>
              <a:t>Subclass Method Calls via Superclass-Type variables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Call a subclass method with superclass reference</a:t>
            </a:r>
          </a:p>
          <a:p>
            <a:pPr lvl="1"/>
            <a:r>
              <a:rPr lang="en-US" altLang="zh-CN" smtClean="0"/>
              <a:t>Compiler error</a:t>
            </a:r>
          </a:p>
          <a:p>
            <a:pPr lvl="2"/>
            <a:r>
              <a:rPr lang="en-US" altLang="zh-CN" smtClean="0"/>
              <a:t>Subclass methods are not superclass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</TotalTime>
  <Words>8063</Words>
  <Application>Microsoft Office PowerPoint</Application>
  <PresentationFormat>On-screen Show (4:3)</PresentationFormat>
  <Paragraphs>1655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Solstice</vt:lpstr>
      <vt:lpstr>JAVA Programming Language LESSON 13:  Object-Oriented Programming: Polymorphism</vt:lpstr>
      <vt:lpstr>Outline</vt:lpstr>
      <vt:lpstr>Introduction</vt:lpstr>
      <vt:lpstr>Relationships Among Objects in an Inheritance Hierarchy</vt:lpstr>
      <vt:lpstr>Invoking Superclass Methods from Subclass Objects</vt:lpstr>
      <vt:lpstr>Sample code – HierarchyRelationshipTest1.java</vt:lpstr>
      <vt:lpstr>Using Superclass References with Subclass-Type Variables</vt:lpstr>
      <vt:lpstr>Sample code – Circle2.java</vt:lpstr>
      <vt:lpstr>Subclass Method Calls via Superclass-Type variables</vt:lpstr>
      <vt:lpstr>Sample code – HierarchyRelationshipTest3.java</vt:lpstr>
      <vt:lpstr>Sample code – HierarchyRelationshipTest3.java</vt:lpstr>
      <vt:lpstr>Polymorphism Examples</vt:lpstr>
      <vt:lpstr>Polymorphism Examples</vt:lpstr>
      <vt:lpstr>Abstract Classes and Methods</vt:lpstr>
      <vt:lpstr>Abstract Classes and Methods (Cont.)</vt:lpstr>
      <vt:lpstr>Abstract Classes and Methods (Cont.)</vt:lpstr>
      <vt:lpstr>Case Study: Inheriting Interface and Implementation</vt:lpstr>
      <vt:lpstr>Case Study: Inheriting Interface and Implementation</vt:lpstr>
      <vt:lpstr>Case Study: Inheriting Interface and Implementation</vt:lpstr>
      <vt:lpstr>Sample code – Shape.java</vt:lpstr>
      <vt:lpstr>Sample code – Point.java</vt:lpstr>
      <vt:lpstr>Sample code – Point.java</vt:lpstr>
      <vt:lpstr>Sample code – Circle.java</vt:lpstr>
      <vt:lpstr>Sample code – Circle.java</vt:lpstr>
      <vt:lpstr>Sample code – Cylinder.java</vt:lpstr>
      <vt:lpstr>Sample code – Cylinder.java</vt:lpstr>
      <vt:lpstr>Sample code – AbstractInheritanceTest.java</vt:lpstr>
      <vt:lpstr>Sample code – AbstractInheritanceTest.java</vt:lpstr>
      <vt:lpstr>final Methods and Classes</vt:lpstr>
      <vt:lpstr>Case Study: Payroll System Using Polymorphism</vt:lpstr>
      <vt:lpstr>Case Study: Payroll System Using Polymorphism</vt:lpstr>
      <vt:lpstr>Sample code – Employee.java</vt:lpstr>
      <vt:lpstr>Sample code – Employee.java</vt:lpstr>
      <vt:lpstr>Sample code – SalariedEmployee.java</vt:lpstr>
      <vt:lpstr>Sample code – SalariedEmployee.java</vt:lpstr>
      <vt:lpstr>Sample code – HourlyEmployee.java</vt:lpstr>
      <vt:lpstr>Sample code – HourlyEmployee.java</vt:lpstr>
      <vt:lpstr>Sample code – CommissionEmployee.java</vt:lpstr>
      <vt:lpstr>Sample code – CommissionEmployee.java</vt:lpstr>
      <vt:lpstr>Sample code – BasePlusCommissionEmployee.java</vt:lpstr>
      <vt:lpstr>Sample code – BasePlusCommissionEmployee.java</vt:lpstr>
      <vt:lpstr>Sample code – PayrollSystemTest.java</vt:lpstr>
      <vt:lpstr>Sample code – PayrollSystemTest.java</vt:lpstr>
      <vt:lpstr>Case Study: Creating and Using Interfaces</vt:lpstr>
      <vt:lpstr>Sample code – Shape.java</vt:lpstr>
      <vt:lpstr>Sample code – Point.java</vt:lpstr>
      <vt:lpstr>Sample code – Point.java</vt:lpstr>
      <vt:lpstr>Sample code – Shape.java</vt:lpstr>
      <vt:lpstr>Sample code – Shape.java</vt:lpstr>
      <vt:lpstr>Sample code – Shape.java</vt:lpstr>
      <vt:lpstr>Case Study: Creating and Using Interfaces (Cont.)</vt:lpstr>
      <vt:lpstr>Nested Classes</vt:lpstr>
      <vt:lpstr>Sample code – Time.java</vt:lpstr>
      <vt:lpstr>Sample code – Time.java</vt:lpstr>
      <vt:lpstr>Sample code – Time.java</vt:lpstr>
      <vt:lpstr>Sample code – Time.java</vt:lpstr>
      <vt:lpstr>Sample code – TimeTestWindow.java</vt:lpstr>
      <vt:lpstr>Sample code – TimeTestWindow.java</vt:lpstr>
      <vt:lpstr>Sample code – TimeTestWindow.java</vt:lpstr>
      <vt:lpstr>Sample code – TimeTestWindow.java</vt:lpstr>
      <vt:lpstr>Sample code – TimeTestWindow.java</vt:lpstr>
      <vt:lpstr>Nested Classes (cont.)</vt:lpstr>
      <vt:lpstr>Sample code – TimeTestWindow2.java</vt:lpstr>
      <vt:lpstr>Sample code – TimeTestWindow.java</vt:lpstr>
      <vt:lpstr>Sample code – TimeTestWindow.java</vt:lpstr>
      <vt:lpstr>Sample code – TimeTestWindow.java</vt:lpstr>
      <vt:lpstr>Sample code – TimeTestWindow.java</vt:lpstr>
      <vt:lpstr>Nested Classes (Cont.)</vt:lpstr>
      <vt:lpstr>Type-Wrapper Classes for Primitive Types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patty</dc:creator>
  <cp:lastModifiedBy>EMMY</cp:lastModifiedBy>
  <cp:revision>3</cp:revision>
  <dcterms:created xsi:type="dcterms:W3CDTF">2014-05-07T05:48:16Z</dcterms:created>
  <dcterms:modified xsi:type="dcterms:W3CDTF">2015-02-25T17:08:27Z</dcterms:modified>
</cp:coreProperties>
</file>