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5481-76FD-4A94-81EE-A9F240A7076E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2B1B-DAE4-4418-843F-78C62C0F7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3D7533-1EF2-41A3-AC88-A35ED1059B3A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2AB298-270B-4E29-B814-141EFA23230F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84F324-0955-4000-ADFE-02F39BF16A6C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6854BE-9AC8-44C0-85C1-C8454B0A5A3B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8F4F98-92CF-4FB1-A04C-9B909FD72CF1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463E38-6F4E-49DF-86A3-433C4B137B97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79ED44-D488-4B5A-AA6F-3F1BDA246007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2CA912-42B0-4E26-9704-98810DA4E342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4DDFB9-33FB-432A-AA2B-78C668D17500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D4570E-03FE-44EB-A8DE-F3FCCDE23B6D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307FDC-E7CC-429B-92F2-FCDAFB44CCD9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982C53-D3C1-4C88-AEC3-D594DB2C7CED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A54F3A-FC3C-4161-AEE7-0A7ACFB5D05E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2C1CCF-0224-4625-A3A7-C5C2CA47F5FD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82C3D5-CA14-412C-9810-5CD872703378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6613EC-A87B-4E8D-AFCF-E3DF72306142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0D10D9-4B36-4A3B-B5AF-7ADE69A8103A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E710A9-87D5-43E4-AC41-486D43DA3FB9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B4D38E-FD16-4128-BB00-2FE23C9707E9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3265C0-B909-4AF8-BC1B-7DA657441E10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F68C85-71D3-4A54-9B96-11EE69E7350A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1AFA08-0C09-4DFD-A770-9F8400B2276D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24EEAC-3357-4DA8-967C-E29738E1C40A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090D97-DAAC-4077-912B-54CAEDD89542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8125C9-ACF2-441F-804B-FC443CA3879F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B7EE5B-34C6-412D-B31A-00A259D10A66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DEB13B-7611-40F5-B06B-53A2725DB972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2CAF68-CB6A-4F46-BDD5-E94DA82FB339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061E36-4A0C-4A6D-A591-B8DD601F8881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E52072-E044-49A8-958C-CCDFCD9915EB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7D0A76-0752-41FA-9E74-C58A007C329C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5B61C4-617C-4862-BE81-9109520C80E1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0B3809-98FA-41CD-B5FF-4F51F70743A2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3AB650-9C1F-4CD5-B74A-71B8A48B67D6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FC5D51-6085-4220-BF6E-72706D775FA6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62F53F-866C-40A4-B5D3-2E065A44B1F9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895785-F2B7-4E54-9A93-308CC89E20CC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1C0314-266C-4AE9-865A-71E73B994FC7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965EDC-B52B-4F7A-A7C8-3957914E333A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22400A-0443-4267-A5B9-211E2FD0D661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E2507B-B33E-4729-991D-78E2B90751F3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C91025-6133-4865-9C51-A72EA7A44DB1}" type="slidenum">
              <a:rPr lang="en-US" altLang="zh-CN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B06E4F-73DE-476A-9012-B41DE64CCF37}" type="slidenum">
              <a:rPr lang="en-US" altLang="zh-CN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D881DE-13E0-443C-9A90-55DA4E88779B}" type="slidenum">
              <a:rPr lang="en-US" altLang="zh-CN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7E6436-A70F-4445-AD08-ADC6F1AB2130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DB0F78-413E-4D6C-841F-6836B26287FD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05FAAE-18D3-4B6C-8A47-47246CE3DB77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509B73-2C5C-40F1-8D06-BCCE5B8D5209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D5EAF7-7598-4758-96A4-35D89BC4D278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E33C4B-5E6A-4A00-B317-1BF29ED0BCB6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916113"/>
            <a:ext cx="400526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16113"/>
            <a:ext cx="400685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FA228-2291-4D52-AF43-B51FD070610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4ED9B-AAA6-43A9-9FBB-041857F08F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916113"/>
            <a:ext cx="8164512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D6782-7061-4E60-A552-32271259C77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AF83A-251A-44E9-B471-43C5CAC934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AF85F8-8889-4568-885B-DCA10E8D730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2DC3B2-4948-472F-BA35-DB9EA21DD8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黑体" pitchFamily="49" charset="-122"/>
              </a:rPr>
              <a:t>JAVA Programming Language</a:t>
            </a:r>
            <a:br>
              <a:rPr lang="en-US" altLang="zh-CN" dirty="0" smtClean="0">
                <a:ea typeface="黑体" pitchFamily="49" charset="-122"/>
              </a:rPr>
            </a:br>
            <a:r>
              <a:rPr lang="en-US" altLang="zh-CN" sz="3100" dirty="0" smtClean="0">
                <a:ea typeface="黑体" pitchFamily="49" charset="-122"/>
              </a:rPr>
              <a:t>LESSON 15: </a:t>
            </a:r>
            <a:r>
              <a:rPr lang="en-US" altLang="zh-CN" sz="3100" dirty="0" err="1" smtClean="0">
                <a:ea typeface="黑体" pitchFamily="49" charset="-122"/>
              </a:rPr>
              <a:t>Input/Output</a:t>
            </a:r>
            <a:r>
              <a:rPr lang="en-US" altLang="zh-CN" sz="3100" dirty="0" smtClean="0">
                <a:ea typeface="黑体" pitchFamily="49" charset="-122"/>
              </a:rPr>
              <a:t> Stream</a:t>
            </a:r>
            <a:endParaRPr lang="zh-CN" altLang="en-US" sz="3100" dirty="0" smtClean="0">
              <a:ea typeface="黑体" pitchFamily="49" charset="-122"/>
            </a:endParaRPr>
          </a:p>
        </p:txBody>
      </p:sp>
      <p:sp>
        <p:nvSpPr>
          <p:cNvPr id="7171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KANIMBA PATRICK</a:t>
            </a:r>
          </a:p>
          <a:p>
            <a:pPr algn="l" eaLnBrk="1" hangingPunct="1"/>
            <a:r>
              <a:rPr lang="en-US" altLang="zh-CN" sz="3200" dirty="0" smtClean="0">
                <a:ea typeface="黑体" pitchFamily="49" charset="-122"/>
              </a:rPr>
              <a:t>IPRC SOUTH</a:t>
            </a:r>
          </a:p>
          <a:p>
            <a:pPr algn="l" eaLnBrk="1" hangingPunct="1"/>
            <a:r>
              <a:rPr lang="en-US" altLang="zh-CN" dirty="0" smtClean="0">
                <a:ea typeface="黑体" pitchFamily="49" charset="-122"/>
              </a:rPr>
              <a:t>ICT Department</a:t>
            </a:r>
            <a:endParaRPr lang="en-US" altLang="zh-CN" sz="3200" dirty="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package java.io</a:t>
            </a:r>
          </a:p>
        </p:txBody>
      </p:sp>
      <p:pic>
        <p:nvPicPr>
          <p:cNvPr id="1638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375" y="1447800"/>
            <a:ext cx="6400800" cy="4800600"/>
          </a:xfrm>
          <a:noFill/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94A9-0F89-4A3B-B848-95526B9D7E9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820B-FC4B-424A-8699-4FBBDC421317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Byte Streams</a:t>
            </a:r>
          </a:p>
        </p:txBody>
      </p:sp>
      <p:sp>
        <p:nvSpPr>
          <p:cNvPr id="17411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5DB-1703-49D7-954A-F13CA274AD8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DA21-E94A-4EAD-A748-8214E9BCFB4B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abstract class </a:t>
            </a:r>
            <a:r>
              <a:rPr lang="en-US" altLang="zh-CN" i="1" smtClean="0"/>
              <a:t>InputStream</a:t>
            </a:r>
          </a:p>
        </p:txBody>
      </p:sp>
      <p:sp>
        <p:nvSpPr>
          <p:cNvPr id="18435" name="Rectangle 5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i="1" smtClean="0"/>
              <a:t>InputStream</a:t>
            </a:r>
            <a:r>
              <a:rPr lang="en-US" altLang="zh-CN" sz="2200" smtClean="0"/>
              <a:t> is an abstract class that defines the fundamental ways in which a destination consumer reads a stream of bytes from some source.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smtClean="0"/>
              <a:t>When using an input stream, </a:t>
            </a:r>
            <a:r>
              <a:rPr lang="en-US" altLang="zh-CN" sz="2200" i="1" smtClean="0"/>
              <a:t>you</a:t>
            </a:r>
            <a:r>
              <a:rPr lang="en-US" altLang="zh-CN" sz="2200" smtClean="0"/>
              <a:t> are the destination of those bytes, and that’s all you need to know.</a:t>
            </a:r>
          </a:p>
        </p:txBody>
      </p:sp>
      <p:graphicFrame>
        <p:nvGraphicFramePr>
          <p:cNvPr id="729145" name="Group 57"/>
          <p:cNvGraphicFramePr>
            <a:graphicFrameLocks noGrp="1"/>
          </p:cNvGraphicFramePr>
          <p:nvPr>
            <p:ph sz="half" idx="2"/>
          </p:nvPr>
        </p:nvGraphicFramePr>
        <p:xfrm>
          <a:off x="4841875" y="1916113"/>
          <a:ext cx="4006850" cy="4114800"/>
        </p:xfrm>
        <a:graphic>
          <a:graphicData uri="http://schemas.openxmlformats.org/drawingml/2006/table">
            <a:tbl>
              <a:tblPr/>
              <a:tblGrid>
                <a:gridCol w="400685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available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close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mark(int readlimit)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markSupported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read(byte[]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read(byte[]b, int off, int len)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reset()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skip(long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9A5E-18A5-4CCF-A643-479D7599256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D682-CEEE-47F8-A604-7F0B007289EA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InputStream</a:t>
            </a:r>
            <a:r>
              <a:rPr lang="en-US" altLang="zh-CN" smtClean="0"/>
              <a:t> class hierarchy</a:t>
            </a:r>
          </a:p>
        </p:txBody>
      </p:sp>
      <p:graphicFrame>
        <p:nvGraphicFramePr>
          <p:cNvPr id="1026" name="Object 21"/>
          <p:cNvGraphicFramePr>
            <a:graphicFrameLocks noChangeAspect="1"/>
          </p:cNvGraphicFramePr>
          <p:nvPr>
            <p:ph idx="1"/>
          </p:nvPr>
        </p:nvGraphicFramePr>
        <p:xfrm>
          <a:off x="1143000" y="1785938"/>
          <a:ext cx="6734175" cy="3810000"/>
        </p:xfrm>
        <a:graphic>
          <a:graphicData uri="http://schemas.openxmlformats.org/presentationml/2006/ole">
            <p:oleObj spid="_x0000_s1026" name="图片" r:id="rId4" imgW="4979752" imgH="2817752" progId="Word.Picture.8">
              <p:embed/>
            </p:oleObj>
          </a:graphicData>
        </a:graphic>
      </p:graphicFrame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9C0C-2FB8-4225-B0BA-B308A9DF91A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7D87-B6CE-4A76-8070-E5ABDB678D3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Rectangle 22"/>
          <p:cNvSpPr>
            <a:spLocks noChangeArrowheads="1"/>
          </p:cNvSpPr>
          <p:nvPr/>
        </p:nvSpPr>
        <p:spPr bwMode="auto">
          <a:xfrm>
            <a:off x="0" y="2019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43455" name="Group 31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393065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18732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InputStreamTest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           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throws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is;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is =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System.in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byte[] b = new byte[6];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is.read(b);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is.mark(6);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System.out.println(new String(b));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InputStream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Hello!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Hello!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9888-2713-4D9D-BF20-8AB8E6E2335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E7A-782A-4A9E-BEF4-6464754A9C68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abstract class </a:t>
            </a:r>
            <a:r>
              <a:rPr lang="en-US" altLang="zh-CN" i="1" smtClean="0"/>
              <a:t>OutputStream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200" i="1" smtClean="0"/>
              <a:t>OutputStream</a:t>
            </a:r>
            <a:r>
              <a:rPr lang="en-US" altLang="zh-CN" sz="2200" smtClean="0"/>
              <a:t> is the abstract class that defines the fundamental ways in which a source (producer) writes a stream of bytes to some destination.</a:t>
            </a:r>
          </a:p>
          <a:p>
            <a:pPr eaLnBrk="1" hangingPunct="1"/>
            <a:r>
              <a:rPr lang="en-US" altLang="zh-CN" sz="2200" smtClean="0"/>
              <a:t>When using an output stream, </a:t>
            </a:r>
            <a:r>
              <a:rPr lang="en-US" altLang="zh-CN" sz="2200" i="1" smtClean="0"/>
              <a:t>you </a:t>
            </a:r>
            <a:r>
              <a:rPr lang="en-US" altLang="zh-CN" sz="2200" smtClean="0"/>
              <a:t>are the source of those bytes, and that’s all you need to know. </a:t>
            </a:r>
          </a:p>
        </p:txBody>
      </p:sp>
      <p:graphicFrame>
        <p:nvGraphicFramePr>
          <p:cNvPr id="722970" name="Group 26"/>
          <p:cNvGraphicFramePr>
            <a:graphicFrameLocks noGrp="1"/>
          </p:cNvGraphicFramePr>
          <p:nvPr>
            <p:ph sz="half" idx="2"/>
          </p:nvPr>
        </p:nvGraphicFramePr>
        <p:xfrm>
          <a:off x="4841875" y="1916113"/>
          <a:ext cx="4006850" cy="4114800"/>
        </p:xfrm>
        <a:graphic>
          <a:graphicData uri="http://schemas.openxmlformats.org/drawingml/2006/table">
            <a:tbl>
              <a:tblPr/>
              <a:tblGrid>
                <a:gridCol w="400685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close()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flush()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write(byte[] 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write(byte[] b, int off, int len)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write(int 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22F3-0881-4531-B864-7C5CF614BA4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78D-A6F2-4623-BFBF-3F0DC5490F77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OutputStream</a:t>
            </a:r>
            <a:r>
              <a:rPr lang="en-US" altLang="zh-CN" smtClean="0"/>
              <a:t> class hierarchy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ph idx="1"/>
          </p:nvPr>
        </p:nvGraphicFramePr>
        <p:xfrm>
          <a:off x="1071563" y="1928813"/>
          <a:ext cx="7081837" cy="3709987"/>
        </p:xfrm>
        <a:graphic>
          <a:graphicData uri="http://schemas.openxmlformats.org/presentationml/2006/ole">
            <p:oleObj spid="_x0000_s2050" name="图片" r:id="rId4" imgW="4998010" imgH="2618440" progId="Word.Picture.8">
              <p:embed/>
            </p:oleObj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CFE-CE09-494F-ADDA-1E50C40B22F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EBDE-CF59-47FA-9263-3234477C9E4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0" y="2119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45507" name="Group 3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1415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OutputStreamTest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            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throws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byte[] b = {'H', 'e', 'l', 'l', 'o', '!'};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os.write(b);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os.flush();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OutputStreamTest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3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Hello!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AA74-B8B1-4A86-B793-63EABEA7562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A05-0B03-4508-B046-ECC05389E132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DataInputStream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/>
              <a:t>DataInputStreams enable a program to read binary data from an InputStream.</a:t>
            </a:r>
          </a:p>
          <a:p>
            <a:pPr eaLnBrk="1" hangingPunct="1"/>
            <a:r>
              <a:rPr lang="en-US" altLang="zh-CN" smtClean="0"/>
              <a:t>The DataInput interface includes methods:</a:t>
            </a:r>
          </a:p>
          <a:p>
            <a:pPr lvl="1" eaLnBrk="1" hangingPunct="1"/>
            <a:r>
              <a:rPr lang="en-US" altLang="zh-CN" smtClean="0"/>
              <a:t>read (for byte arrays)</a:t>
            </a:r>
          </a:p>
          <a:p>
            <a:pPr lvl="1" eaLnBrk="1" hangingPunct="1"/>
            <a:r>
              <a:rPr lang="en-US" altLang="zh-CN" smtClean="0"/>
              <a:t>readBoolean, readByte, readChar</a:t>
            </a:r>
          </a:p>
          <a:p>
            <a:pPr lvl="1" eaLnBrk="1" hangingPunct="1"/>
            <a:r>
              <a:rPr lang="en-US" altLang="zh-CN" smtClean="0"/>
              <a:t>readDouble, readFloat, readFully (for byte arrays)</a:t>
            </a:r>
          </a:p>
          <a:p>
            <a:pPr lvl="1" eaLnBrk="1" hangingPunct="1"/>
            <a:r>
              <a:rPr lang="en-US" altLang="zh-CN" smtClean="0"/>
              <a:t>readInt, readLong, readShort, readUnsignedByte, readUnsignedShort</a:t>
            </a:r>
          </a:p>
          <a:p>
            <a:pPr lvl="1" eaLnBrk="1" hangingPunct="1"/>
            <a:r>
              <a:rPr lang="en-US" altLang="zh-CN" smtClean="0"/>
              <a:t>readUTF (for strings) and skipBytes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6544-7D6A-451F-8D94-E6E81950F18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17BD7-9B28-43A6-9F35-4CC4B2AE4C0C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61884" name="Group 2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DataInputStreamTest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System.in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byte[] b = new byte[10];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dis.mark(b.length);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for(int i = b.length; i &gt; 0; i--)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System.out.print((char)b[i - 1]);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DataInputStreamTest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E4EC-58E2-44AF-A690-1CF74B52C4E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74297-5FAA-4647-A189-0A4D5380FE4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61885" name="Text Box 29"/>
          <p:cNvSpPr txBox="1">
            <a:spLocks noChangeArrowheads="1"/>
          </p:cNvSpPr>
          <p:nvPr/>
        </p:nvSpPr>
        <p:spPr bwMode="auto">
          <a:xfrm>
            <a:off x="4859338" y="4076700"/>
            <a:ext cx="29527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Intput:</a:t>
            </a:r>
          </a:p>
          <a:p>
            <a:r>
              <a:rPr lang="en-US" altLang="zh-CN" sz="1600"/>
              <a:t>0123456789</a:t>
            </a:r>
          </a:p>
          <a:p>
            <a:r>
              <a:rPr lang="en-US" altLang="zh-CN" sz="1600"/>
              <a:t>Output:</a:t>
            </a:r>
          </a:p>
          <a:p>
            <a:r>
              <a:rPr lang="en-US" altLang="zh-CN" sz="1600"/>
              <a:t>9876543210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eight core packages of Java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java.awt</a:t>
            </a:r>
          </a:p>
          <a:p>
            <a:pPr eaLnBrk="1" hangingPunct="1"/>
            <a:r>
              <a:rPr lang="en-US" altLang="zh-CN" smtClean="0"/>
              <a:t>java.awt.event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java.io</a:t>
            </a:r>
          </a:p>
          <a:p>
            <a:pPr eaLnBrk="1" hangingPunct="1"/>
            <a:r>
              <a:rPr lang="en-US" altLang="zh-CN" smtClean="0"/>
              <a:t>java.sql</a:t>
            </a:r>
          </a:p>
          <a:p>
            <a:pPr eaLnBrk="1" hangingPunct="1"/>
            <a:r>
              <a:rPr lang="en-US" altLang="zh-CN" smtClean="0"/>
              <a:t>java.net</a:t>
            </a:r>
          </a:p>
          <a:p>
            <a:pPr eaLnBrk="1" hangingPunct="1"/>
            <a:r>
              <a:rPr lang="en-US" altLang="zh-CN" smtClean="0"/>
              <a:t>java.util</a:t>
            </a:r>
          </a:p>
          <a:p>
            <a:pPr eaLnBrk="1" hangingPunct="1"/>
            <a:r>
              <a:rPr lang="en-US" altLang="zh-CN" smtClean="0"/>
              <a:t>java.lang</a:t>
            </a:r>
          </a:p>
          <a:p>
            <a:pPr eaLnBrk="1" hangingPunct="1"/>
            <a:r>
              <a:rPr lang="en-US" altLang="zh-CN" smtClean="0"/>
              <a:t>java.applet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9A49-C4F7-4621-BEC6-2F281600E96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1C01-CB62-4B57-9AF3-EC3745C17F44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DataOutputStream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/>
              <a:t>DataOutputStreams enable a program to write binary data to an OutputStream</a:t>
            </a:r>
          </a:p>
          <a:p>
            <a:pPr eaLnBrk="1" hangingPunct="1"/>
            <a:r>
              <a:rPr lang="en-US" altLang="zh-CN" smtClean="0"/>
              <a:t>The DataOutput interface includes methods</a:t>
            </a:r>
          </a:p>
          <a:p>
            <a:pPr lvl="1" eaLnBrk="1" hangingPunct="1"/>
            <a:r>
              <a:rPr lang="en-US" altLang="zh-CN" smtClean="0"/>
              <a:t>flush, size, write (for a byte), write (for a byte array), </a:t>
            </a:r>
          </a:p>
          <a:p>
            <a:pPr lvl="1" eaLnBrk="1" hangingPunct="1"/>
            <a:r>
              <a:rPr lang="en-US" altLang="zh-CN" smtClean="0"/>
              <a:t>writeBoolean</a:t>
            </a:r>
          </a:p>
          <a:p>
            <a:pPr lvl="1" eaLnBrk="1" hangingPunct="1"/>
            <a:r>
              <a:rPr lang="en-US" altLang="zh-CN" smtClean="0"/>
              <a:t>writeByte, writeBytes, writeChar, writeChars (for Unicode Strings)</a:t>
            </a:r>
          </a:p>
          <a:p>
            <a:pPr lvl="1" eaLnBrk="1" hangingPunct="1"/>
            <a:r>
              <a:rPr lang="en-US" altLang="zh-CN" smtClean="0"/>
              <a:t>writeDouble, writeFloat, writeInt, writeLong, writeShort</a:t>
            </a:r>
          </a:p>
          <a:p>
            <a:pPr lvl="1" eaLnBrk="1" hangingPunct="1"/>
            <a:r>
              <a:rPr lang="en-US" altLang="zh-CN" smtClean="0"/>
              <a:t>writeUTF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48B5-2B9C-46FB-B486-A1318DA4198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42B-2BFC-4983-A01B-734DC152A45B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64962" name="Group 3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540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DataOutputStreamTest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dos = new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byte[] b = {'H', 'e', 'l', 'l', 'o', '!'};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dos.write(b);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dos.writeBytes("Hello!");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	dos.flush();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DataOutputStreamTest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Hello!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B8-FD2A-456C-B00D-834EDC40E0D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3E6A-82A0-44EB-83AB-4C68E17000EC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Character Stream</a:t>
            </a:r>
          </a:p>
        </p:txBody>
      </p:sp>
      <p:sp>
        <p:nvSpPr>
          <p:cNvPr id="2662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change of Java I/O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There is a significant change in the I/O library after Java 1.0, when the original byte-oriented library is supplemented with char-oriented, Unicode-based I/O classes. </a:t>
            </a:r>
          </a:p>
          <a:p>
            <a:pPr eaLnBrk="1" hangingPunct="1"/>
            <a:r>
              <a:rPr lang="en-US" altLang="zh-CN" smtClean="0"/>
              <a:t>In JDK 1.4, the new I/O classes were added for improved performance and functionality.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8E8D-0F3F-4AF8-BB94-BE1976BF505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51945-1A3F-49CE-9C15-C112D130F5AB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 key classes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two key classes of character stream are </a:t>
            </a:r>
            <a:r>
              <a:rPr lang="en-US" altLang="zh-CN" i="1" smtClean="0"/>
              <a:t>Reader</a:t>
            </a:r>
            <a:r>
              <a:rPr lang="en-US" altLang="zh-CN" smtClean="0"/>
              <a:t> and </a:t>
            </a:r>
            <a:r>
              <a:rPr lang="en-US" altLang="zh-CN" i="1" smtClean="0"/>
              <a:t>Writer.</a:t>
            </a:r>
          </a:p>
          <a:p>
            <a:pPr eaLnBrk="1" hangingPunct="1"/>
            <a:r>
              <a:rPr lang="en-US" altLang="zh-CN" smtClean="0"/>
              <a:t>InputStreamReader converts an InputStream to a Reader</a:t>
            </a:r>
            <a:endParaRPr lang="en-US" altLang="zh-CN" i="1" smtClean="0"/>
          </a:p>
          <a:p>
            <a:pPr eaLnBrk="1" hangingPunct="1"/>
            <a:r>
              <a:rPr lang="en-US" altLang="zh-CN" smtClean="0"/>
              <a:t>OutputStreamWriter converts an OutputStream to Writer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F404-A248-4E54-9C51-AA5367CF885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ABAC-1F76-4D09-83EE-DD6D39F47BAC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The features of character stream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mtClean="0"/>
              <a:t>The most important reason for the Reader and Writer hierarchies is for internationalization. </a:t>
            </a:r>
          </a:p>
          <a:p>
            <a:pPr eaLnBrk="1" hangingPunct="1"/>
            <a:r>
              <a:rPr lang="en-US" altLang="zh-CN" smtClean="0"/>
              <a:t>The old I/O stream hierarchy supports only 8-bit byte streams and doesn’t handle the 16-bit Unicode characters well. </a:t>
            </a:r>
          </a:p>
          <a:p>
            <a:pPr eaLnBrk="1" hangingPunct="1"/>
            <a:r>
              <a:rPr lang="en-US" altLang="zh-CN" smtClean="0"/>
              <a:t>The Reader and Writer hierarchies were added to support Unicode in all I/O operations. </a:t>
            </a:r>
          </a:p>
          <a:p>
            <a:pPr eaLnBrk="1" hangingPunct="1"/>
            <a:r>
              <a:rPr lang="en-US" altLang="zh-CN" smtClean="0"/>
              <a:t>In addition, the new libraries are designed for faster operations than the old.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C6A-A364-4CF7-B5FC-F40CAB51BB1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924D-0F13-42AC-9B19-3A66E38DCAED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Character stream vs. byte stream</a:t>
            </a:r>
          </a:p>
        </p:txBody>
      </p:sp>
      <p:graphicFrame>
        <p:nvGraphicFramePr>
          <p:cNvPr id="781521" name="Group 209"/>
          <p:cNvGraphicFramePr>
            <a:graphicFrameLocks noGrp="1"/>
          </p:cNvGraphicFramePr>
          <p:nvPr>
            <p:ph type="tbl"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3867150"/>
                <a:gridCol w="4297362"/>
              </a:tblGrid>
              <a:tr h="3667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Byte 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Character stream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Reader adapter: InputStreamReader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Writer adapter: OutputStreamWriter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FileInputStream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FileReader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FileWriter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StringBufferInputStream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StringReader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(no corresponding class)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StringWriter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ByteArrayInputStream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CharArrayReader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ByteArrayOutputStream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CharArrayWriter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PipedInputStream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PipedReader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PipedOutputStream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PipedWriter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005-6C1B-4230-9776-9234384D6C5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7274-4F9D-47EB-90C3-01D32DF754BD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77256" name="Group 40"/>
          <p:cNvGraphicFramePr>
            <a:graphicFrameLocks noGrp="1"/>
          </p:cNvGraphicFramePr>
          <p:nvPr>
            <p:ph idx="1"/>
          </p:nvPr>
        </p:nvGraphicFramePr>
        <p:xfrm>
          <a:off x="611188" y="1916113"/>
          <a:ext cx="8164512" cy="4059936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19859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DataOutputStreamAndBufferedWriter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“ICT209, Java!";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dos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dos.writeBytes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dos.flush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BufferedWriter bw = new BufferedWriter(new OutputStreamWriter(System.out));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bw.write(str);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bw.flush();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DataOutputStreamAndPrintWriter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21-B61B-4136-8D25-7EEBA4E9AB9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BBE2-80D5-4DB0-8F7E-38FED47618A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77259" name="Text Box 43"/>
          <p:cNvSpPr txBox="1">
            <a:spLocks noChangeArrowheads="1"/>
          </p:cNvSpPr>
          <p:nvPr/>
        </p:nvSpPr>
        <p:spPr bwMode="auto">
          <a:xfrm>
            <a:off x="4787900" y="4037013"/>
            <a:ext cx="1655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Output:</a:t>
            </a:r>
          </a:p>
          <a:p>
            <a:r>
              <a:rPr lang="en-US" altLang="zh-CN" sz="1600" dirty="0"/>
              <a:t>`}, Java!</a:t>
            </a:r>
          </a:p>
          <a:p>
            <a:r>
              <a:rPr lang="en-US" altLang="zh-CN" sz="1600" dirty="0" smtClean="0"/>
              <a:t>ICT209, </a:t>
            </a:r>
            <a:r>
              <a:rPr lang="en-US" altLang="zh-CN" sz="1600" dirty="0"/>
              <a:t>Java!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79285" name="Group 21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48328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StringEncoder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“ICT209, Java!";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dos = new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byte b[] =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str.getBytes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 = new String(b, "ISO-8859-1");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dos.writeBytes(str);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dos.flush();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StringEncoder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ICT209, Java!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53B1-6930-40C6-B178-A45C7D15A9B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3D7F-8361-404F-A6C3-B371A8CC1CF3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Console Input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Read string from the keyboard</a:t>
            </a:r>
          </a:p>
          <a:p>
            <a:pPr eaLnBrk="1" hangingPunct="1"/>
            <a:r>
              <a:rPr lang="en-US" altLang="zh-CN" smtClean="0"/>
              <a:t>InputStreamReader</a:t>
            </a:r>
          </a:p>
          <a:p>
            <a:pPr eaLnBrk="1" hangingPunct="1"/>
            <a:r>
              <a:rPr lang="en-US" altLang="zh-CN" smtClean="0"/>
              <a:t>BufferedReader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FA66-BBC4-438A-A167-71E334A0163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3DE1-2BEB-49FB-9152-BE541CAE3364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Streams</a:t>
            </a:r>
          </a:p>
          <a:p>
            <a:pPr eaLnBrk="1" hangingPunct="1"/>
            <a:r>
              <a:rPr lang="en-US" altLang="zh-CN" smtClean="0"/>
              <a:t>Byte Streams</a:t>
            </a:r>
          </a:p>
          <a:p>
            <a:pPr eaLnBrk="1" hangingPunct="1"/>
            <a:r>
              <a:rPr lang="en-US" altLang="zh-CN" smtClean="0"/>
              <a:t>Character Streams</a:t>
            </a:r>
          </a:p>
          <a:p>
            <a:pPr eaLnBrk="1" hangingPunct="1"/>
            <a:r>
              <a:rPr lang="en-US" altLang="zh-CN" smtClean="0"/>
              <a:t>Files</a:t>
            </a:r>
          </a:p>
          <a:p>
            <a:pPr eaLnBrk="1" hangingPunct="1"/>
            <a:r>
              <a:rPr lang="en-US" altLang="zh-CN" smtClean="0"/>
              <a:t>Object Serializing</a:t>
            </a:r>
          </a:p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3028-017E-4EA7-BD30-F574665AAF5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7D54-538B-423F-8A43-D72207B73BFC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87504" name="Group 4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1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71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ConsoleInputTest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strOutput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"";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while(true)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String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strTemp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BufferedReader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InputStreamReader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System.in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)).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readLine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if(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strTemp.equals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("stop"))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strOutput += strTemp + "\n";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}//while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System.out.println(strOutput);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ConsoleInputTest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3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efgh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efgh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20-3EBC-4435-8815-1213D4F708F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862B-F244-4FA5-899D-3C3BDE531ACD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Files</a:t>
            </a:r>
          </a:p>
        </p:txBody>
      </p:sp>
      <p:sp>
        <p:nvSpPr>
          <p:cNvPr id="35843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file class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File class has a deceiving name; you might think it refers to a file, but it doesn’t. </a:t>
            </a:r>
          </a:p>
          <a:p>
            <a:pPr eaLnBrk="1" hangingPunct="1"/>
            <a:r>
              <a:rPr lang="en-US" altLang="zh-CN" smtClean="0"/>
              <a:t>In face, it can represent either the name of a particular file or the names of a set of files in a directory. </a:t>
            </a:r>
          </a:p>
          <a:p>
            <a:pPr eaLnBrk="1" hangingPunct="1"/>
            <a:r>
              <a:rPr lang="en-US" altLang="zh-CN" smtClean="0"/>
              <a:t>In other word, a directory is also a file.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4D64-80C7-4E35-A7DA-7495073CFA4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18F-0DCE-4550-97B3-0E050726863C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92606" name="Group 3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4528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FileLister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File(".\\lesson6");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strFileNames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file.list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&lt;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strFileNames.length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strFileNames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FileLister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ConsoleInputTest.class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ConsoleInputTest.java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DataOutputStreamAndBufferedWriter.class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DataOutputStreamAndBufferedWriter.java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FileLister.class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FileLister.java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StringEncoder.class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StringEncoder.java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699-F678-45E8-9EA3-8174857D8BB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4F46-0189-40AF-B59F-0F3B5771CCD5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24350" name="Group 3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216718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15954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FileLister_DOS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public static void main( 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	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File(".").list();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	for (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&lt;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strFiles.length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++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	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 new File(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] ).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isDirectory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 ? "[" : ""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System.out.print( strFiles[i]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	System.out.println( new File( strFiles[i] ).isDirectory() ? "]" : ""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	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	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FileListTest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.classpath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.project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HelloWorld.class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HelloWorld.java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[lesson1]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[lesson2]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[lesson3]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[lesson4]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[lesson5]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[lesson6]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NewFile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Test1.class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Test1.java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0E52-01C7-4F0A-A524-35A2C18BDEA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59F-C209-4204-9FE2-679E07BBC5AA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FileInputStream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One of the most common uses of streams, and historically the earliest, is to attach them to files in the file system.</a:t>
            </a:r>
          </a:p>
          <a:p>
            <a:pPr eaLnBrk="1" hangingPunct="1"/>
            <a:r>
              <a:rPr lang="en-US" altLang="zh-CN" smtClean="0"/>
              <a:t>Read content from a file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B5AA-F7B1-4B45-9AE7-C7D07F298F2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9B4-5A3F-45B0-B02D-069818B967F2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03873" name="Group 33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029456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10080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FileInputStreamTest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FileInputStream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FileInputStream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(".\\lesson6\\FileInputStreamTest.java");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File(".\\lesson6\\FileInputStreamTest.java");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file.exists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for(long l = 0; l &lt; file.length(); l++)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System.out.print((char)fis.read());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FileInputStreamTest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Created on 2005-5-9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package lesson6;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Wu 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FileInputStreamTest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args) throws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FileInputStream fis = new FileInputStream(".\\lesson6\\FileInputStreamTest.java");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 file = new File(".\\lesson6\\FileInputStreamTest.java");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System.out.println(file.exists());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for(long l = 0; l &lt; file.length(); l++)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System.out.print((char)fis.read());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FileInputStreamTest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D41F-93BE-41B5-AC05-9C2939F6188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6BA-A8F6-4204-A335-F0C47AB9260B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FileOutputStream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 </a:t>
            </a:r>
            <a:r>
              <a:rPr lang="en-US" altLang="zh-CN" b="1" smtClean="0"/>
              <a:t>FileOutputStream </a:t>
            </a:r>
            <a:r>
              <a:rPr lang="en-US" altLang="zh-CN" smtClean="0"/>
              <a:t>provides methods for writing </a:t>
            </a:r>
            <a:r>
              <a:rPr lang="en-US" altLang="zh-CN" b="1" smtClean="0"/>
              <a:t>byte </a:t>
            </a:r>
            <a:r>
              <a:rPr lang="en-US" altLang="zh-CN" smtClean="0"/>
              <a:t>arrays and individual </a:t>
            </a:r>
            <a:r>
              <a:rPr lang="en-US" altLang="zh-CN" b="1" smtClean="0"/>
              <a:t>byte</a:t>
            </a:r>
            <a:r>
              <a:rPr lang="en-US" altLang="zh-CN" smtClean="0"/>
              <a:t>s to a file.</a:t>
            </a:r>
          </a:p>
          <a:p>
            <a:pPr eaLnBrk="1" hangingPunct="1"/>
            <a:r>
              <a:rPr lang="en-US" altLang="zh-CN" smtClean="0"/>
              <a:t>Create files</a:t>
            </a:r>
          </a:p>
          <a:p>
            <a:pPr eaLnBrk="1" hangingPunct="1"/>
            <a:r>
              <a:rPr lang="en-US" altLang="zh-CN" smtClean="0"/>
              <a:t>Create directories</a:t>
            </a:r>
          </a:p>
          <a:p>
            <a:pPr eaLnBrk="1" hangingPunct="1"/>
            <a:r>
              <a:rPr lang="en-US" altLang="zh-CN" smtClean="0"/>
              <a:t>Write content to a file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F642-4C99-426D-AE27-DED5269AF21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CCAA-5E9E-4704-AAC5-DE0A6A368700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05922" name="Group 3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273296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891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FileOutputStreamTest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FileOutputStream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fos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FileOutputStream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(".\\lesson6\\test.dat");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byte[] b = {'H', 'e', 'l', 'l', 'o', '!'};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fos.write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FileInputStream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FileInputStream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(".\\lesson6\\test.dat");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while((i = fis.read()) != -1)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System.out.print((char)i);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fis.close();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fos.close();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new File(".\\lesson6\\test.dat").delete();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FileOutputStreamTest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Hello!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AA5-1673-4D55-9556-934986494A9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6A8B-2CE4-441B-898B-E951855F48D4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21304" name="Group 56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FileCreation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fileNewFile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File("./lesson6/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NewFile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if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fileNewFile.createNewFile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文件创建成功！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fileNewDir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File("./lesson6/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NewDir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if (fileNewDir.mkdir())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System.out.println("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目录创建成功！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 fileNewDirs = new File("./lesson6/NewDir1/NewDir2/NewDir3");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if (fileNewDirs.mkdirs())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System.out.println("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多层目录创建成功！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System.out.println(File.separator);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FileCreation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D5DD-9357-4D20-9EF9-89CE1645A20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86DC-69EF-4075-9516-005F34A18DB8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Streams</a:t>
            </a:r>
          </a:p>
        </p:txBody>
      </p:sp>
      <p:sp>
        <p:nvSpPr>
          <p:cNvPr id="10243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571D-1E27-4C2E-AC5F-AF8334024A0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D2F3-1D04-47AE-B0CE-7FA1D1A38C28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I/O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 Datainputstream and DataOutputStream to access files.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84D6-912A-452B-89E7-845186EA662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221A-394D-4BDD-B8D7-ED7D8469F85F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07972" name="Group 36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DataIOTest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[]) throws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dos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FileOutputStream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"temp.dat"));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dos.writeBoolean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(true);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dos.writeByte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((byte) 35);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dos.writeChar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('A');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dos.writeDouble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(3.1415926);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dos.writeFloat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(3.14F);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(123456789);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dos.writeLong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(9876543210L);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dos.writeShort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((short) 1024);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dos.close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FileInputStream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"temp.dat"));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dis.readBoolean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dis.readByte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9F8-16FD-4866-A7F1-5CC5CEE2671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DEDF-15F6-4883-AE09-C7C4518CAA32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11056" name="Group 4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dis.readChar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dis.readDouble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dis.readFloat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dis.readLong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("\t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dis.readShort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dis.close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new File("temp.dat").delete();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DataIOTest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3.1415926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3.14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123456789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9876543210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DF86-0810-443D-9799-664B0C762EA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856A-E487-4E9B-B294-48EF68325428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Random-access file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RandomAccessFile is created given a file, a filename, or a file descriptor. </a:t>
            </a:r>
          </a:p>
          <a:p>
            <a:pPr eaLnBrk="1" hangingPunct="1"/>
            <a:r>
              <a:rPr lang="en-US" altLang="zh-CN" smtClean="0"/>
              <a:t>It combines in one class implementations of the DataInput and DataOutput interfaces, both tuned for “random access” to a file in the file system.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DDF-E295-495C-87F7-06A6C1EF6A5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BACB-1DD4-4B2E-809B-52F11DD62A18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13106" name="Group 5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30358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846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RandomAccessFileTest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IOException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FileNotFoundException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RandomAccessFile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raf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RandomAccessFile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("temp.dat", "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//write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 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&lt; 10;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raf.writeInt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//read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 (int i = 0; i &lt; 10; i++)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raf.seek(i * 4); //the size of int is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System.out.print(raf.readInt() + " 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}//for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//close the random access stream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raf.close();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//delete temporary file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new File("temp.dat").delete();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RandomAccessFileTest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0 1 2 3 4 5 6 7 8 9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4EA4-04B3-4BCE-9501-82DE08CB8DF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F5E9-FC77-478D-8997-379D459FE0F0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 separator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system-dependent default name-separator character.</a:t>
            </a:r>
          </a:p>
          <a:p>
            <a:pPr eaLnBrk="1" hangingPunct="1"/>
            <a:r>
              <a:rPr lang="en-US" altLang="zh-CN" smtClean="0"/>
              <a:t>Different OS has different separator.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5008-1EA6-443D-A835-45516A7F0A2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0A7E-0B15-4BD3-B177-1DB9E2933882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794640" name="Group 16"/>
          <p:cNvGraphicFramePr>
            <a:graphicFrameLocks noGrp="1"/>
          </p:cNvGraphicFramePr>
          <p:nvPr>
            <p:ph type="tbl"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FileSeparator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File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new File("."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File.separator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+ "lesson6");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strFileNames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file.list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for(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&lt;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strFileNames.length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strFileNames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FileSeparator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ConsoleInputTest.class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ConsoleInputTest.java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DataInputStreamTest.java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DataOutputStreamAndBufferedWriter.class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DataOutputStreamAndBufferedWriter.java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DataOutputStreamTest.java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FileLister.class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FileLister.java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OutputStreamTest.class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OutputStreamTest.java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StringEncoder.class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StringEncoder.java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142C-FA2F-4010-8587-D9944E07F16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A3F2-A04E-4BC6-9BE2-C8388354977A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Object serializing</a:t>
            </a:r>
          </a:p>
        </p:txBody>
      </p:sp>
      <p:sp>
        <p:nvSpPr>
          <p:cNvPr id="5222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27427" name="Group 3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4637"/>
                <a:gridCol w="4079875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ObjectSerializing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throws 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class Cat implements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Serializable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String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intAge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Cat(String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strInputName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intInputAge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strInputName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intAge = intInputAge;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}//Cat()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public String toString()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return "{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 + strName + "\t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年龄：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" + intAge + "}";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}//toString()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}/* Cat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//create objects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Cat catWhite = new Cat("TOM", 4);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Cat catBlack = new Cat("Peter", 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54EB-A5E8-47DD-9ACF-774B40DFDB0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F046-1A9E-4BCB-8685-EB288D4EEEF7}" type="slidenum">
              <a:rPr lang="en-US" altLang="zh-CN"/>
              <a:pPr/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829470" name="Group 30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//store objects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ObjectOutputStream oosMain = new ObjectOutputStream(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new FileOutputStream("cat.dat"));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oosMain.writeObject(catWhite);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oosMain.writeObject(catBlack);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oosMain.close();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//retrieve objects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ObjectInputStream oisMain = new ObjectInputStream(new FileInputStream(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     "cat.dat"));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System.out.println(((Cat) oisMain.readObject()).toString());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System.out.println(((Cat) oisMain.readObject()).toString());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oisMain.close();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ObjectSerializing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TOM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年龄：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{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姓名：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Peter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年龄：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A950-B69F-4D4C-9EF2-7440BB3774C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98C1-2E66-4FA5-BB10-8FDED475351A}" type="slidenum">
              <a:rPr lang="en-US" altLang="zh-CN"/>
              <a:pPr/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stream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</a:t>
            </a:r>
            <a:r>
              <a:rPr lang="en-US" altLang="zh-CN" i="1" smtClean="0"/>
              <a:t>stream </a:t>
            </a:r>
            <a:r>
              <a:rPr lang="en-US" altLang="zh-CN" smtClean="0"/>
              <a:t>is a path of communication between the source of some information and its destination.</a:t>
            </a:r>
          </a:p>
          <a:p>
            <a:pPr eaLnBrk="1" hangingPunct="1"/>
            <a:r>
              <a:rPr lang="en-US" altLang="zh-CN" smtClean="0"/>
              <a:t>That information, an uninterpreted byte stream, can come from any “pipe source,” the computer’s memory, or even from the Internet.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F788-E928-4A6A-8040-91BF3B80E7F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14B-D932-499F-9F0B-84C9AE62BD6B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Thanks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features of streams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source and destination of a stream are completely arbitrary producers and consumers of bytes, respectively.</a:t>
            </a:r>
          </a:p>
          <a:p>
            <a:pPr eaLnBrk="1" hangingPunct="1"/>
            <a:r>
              <a:rPr lang="en-US" altLang="zh-CN" smtClean="0"/>
              <a:t>You don’t need to know about the source of the information when reading from a stream</a:t>
            </a:r>
          </a:p>
          <a:p>
            <a:pPr eaLnBrk="1" hangingPunct="1"/>
            <a:r>
              <a:rPr lang="en-US" altLang="zh-CN" smtClean="0"/>
              <a:t>You don’t need to know about the final destination when writing to one.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8388-4100-44D9-B6C6-E6DB001883E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5F5C-4FD6-44A8-A939-6A4E00DB7BA2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The streaming processing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General-purpose methods that can read from any source accept a stream argument to specify that source</a:t>
            </a:r>
          </a:p>
          <a:p>
            <a:pPr eaLnBrk="1" hangingPunct="1"/>
            <a:r>
              <a:rPr lang="en-US" altLang="zh-CN" smtClean="0"/>
              <a:t>General methods for writing accept a stream to specify the destination. </a:t>
            </a:r>
          </a:p>
          <a:p>
            <a:pPr eaLnBrk="1" hangingPunct="1"/>
            <a:r>
              <a:rPr lang="en-US" altLang="zh-CN" smtClean="0"/>
              <a:t>Arbitrary </a:t>
            </a:r>
            <a:r>
              <a:rPr lang="en-US" altLang="zh-CN" i="1" smtClean="0"/>
              <a:t>processors </a:t>
            </a:r>
            <a:r>
              <a:rPr lang="en-US" altLang="zh-CN" smtClean="0"/>
              <a:t>(or </a:t>
            </a:r>
            <a:r>
              <a:rPr lang="en-US" altLang="zh-CN" i="1" smtClean="0"/>
              <a:t>filters</a:t>
            </a:r>
            <a:r>
              <a:rPr lang="en-US" altLang="zh-CN" smtClean="0"/>
              <a:t>) of data have two stream arguments. They read from the first, process the data, and write the results to the second.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B33C-1734-4AEC-82E7-85C68B92EA4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9A3F-B771-4776-834C-9384A74A6CD1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stream framework of Java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At the pinnacle of the byte stream framework are the two abstract classes, </a:t>
            </a:r>
            <a:r>
              <a:rPr lang="en-US" altLang="zh-CN" i="1" smtClean="0"/>
              <a:t>InputStream</a:t>
            </a:r>
            <a:r>
              <a:rPr lang="en-US" altLang="zh-CN" smtClean="0"/>
              <a:t> and </a:t>
            </a:r>
            <a:r>
              <a:rPr lang="en-US" altLang="zh-CN" i="1" smtClean="0"/>
              <a:t>OutputStream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The two basic abstract class of character stream are </a:t>
            </a:r>
            <a:r>
              <a:rPr lang="en-US" altLang="zh-CN" i="1" smtClean="0"/>
              <a:t>Reader</a:t>
            </a:r>
            <a:r>
              <a:rPr lang="en-US" altLang="zh-CN" smtClean="0"/>
              <a:t> and </a:t>
            </a:r>
            <a:r>
              <a:rPr lang="en-US" altLang="zh-CN" i="1" smtClean="0"/>
              <a:t>Writer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Any I/O errors throw instances of IOException, no errors.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D066-AAC4-4D2A-84E7-A0862343DDD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12DB-A1B3-467E-87F8-7174E655880A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Streams associated with devices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 can associates streams of bytes associated with devices. </a:t>
            </a:r>
          </a:p>
          <a:p>
            <a:pPr eaLnBrk="1" hangingPunct="1"/>
            <a:r>
              <a:rPr lang="en-US" altLang="zh-CN" smtClean="0"/>
              <a:t>In fact, Java creates three stream objects that are associated with devices when a Java program begins executing:</a:t>
            </a:r>
          </a:p>
          <a:p>
            <a:pPr lvl="1" eaLnBrk="1" hangingPunct="1"/>
            <a:r>
              <a:rPr lang="en-US" altLang="zh-CN" smtClean="0"/>
              <a:t>System.in, System.out and System.err</a:t>
            </a:r>
          </a:p>
          <a:p>
            <a:pPr eaLnBrk="1" hangingPunct="1"/>
            <a:r>
              <a:rPr lang="en-US" altLang="zh-CN" smtClean="0"/>
              <a:t>Each of these streams can be redirected. </a:t>
            </a:r>
          </a:p>
          <a:p>
            <a:pPr lvl="1" eaLnBrk="1" hangingPunct="1"/>
            <a:r>
              <a:rPr lang="en-US" altLang="zh-CN" smtClean="0"/>
              <a:t>setIn, setOut and setErr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8428-A06F-4170-9D6C-343FBE94851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B268-598C-42D5-9B6C-AE58D53FA212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2981</Words>
  <Application>Microsoft Office PowerPoint</Application>
  <PresentationFormat>On-screen Show (4:3)</PresentationFormat>
  <Paragraphs>795</Paragraphs>
  <Slides>50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Solstice</vt:lpstr>
      <vt:lpstr>图片</vt:lpstr>
      <vt:lpstr>JAVA Programming Language LESSON 15: Input/Output Stream</vt:lpstr>
      <vt:lpstr>The eight core packages of Java</vt:lpstr>
      <vt:lpstr>Outline</vt:lpstr>
      <vt:lpstr>Streams</vt:lpstr>
      <vt:lpstr>What is stream</vt:lpstr>
      <vt:lpstr>The features of streams</vt:lpstr>
      <vt:lpstr>The streaming processing methods</vt:lpstr>
      <vt:lpstr>The stream framework of Java</vt:lpstr>
      <vt:lpstr>Streams associated with devices</vt:lpstr>
      <vt:lpstr>The package java.io</vt:lpstr>
      <vt:lpstr>Byte Streams</vt:lpstr>
      <vt:lpstr>The abstract class InputStream</vt:lpstr>
      <vt:lpstr>InputStream class hierarchy</vt:lpstr>
      <vt:lpstr>Sample code</vt:lpstr>
      <vt:lpstr>The abstract class OutputStream</vt:lpstr>
      <vt:lpstr>OutputStream class hierarchy</vt:lpstr>
      <vt:lpstr>Sample code</vt:lpstr>
      <vt:lpstr>DataInputStream</vt:lpstr>
      <vt:lpstr>Sample code</vt:lpstr>
      <vt:lpstr>DataOutputStream</vt:lpstr>
      <vt:lpstr>Sample code</vt:lpstr>
      <vt:lpstr>Character Stream</vt:lpstr>
      <vt:lpstr>The change of Java I/O</vt:lpstr>
      <vt:lpstr>Two key classes</vt:lpstr>
      <vt:lpstr>The features of character stream</vt:lpstr>
      <vt:lpstr>Character stream vs. byte stream</vt:lpstr>
      <vt:lpstr>Sample code</vt:lpstr>
      <vt:lpstr>Sample code</vt:lpstr>
      <vt:lpstr>Console Input</vt:lpstr>
      <vt:lpstr>Sample code</vt:lpstr>
      <vt:lpstr>Files</vt:lpstr>
      <vt:lpstr>The file class</vt:lpstr>
      <vt:lpstr>Sample code</vt:lpstr>
      <vt:lpstr>Sample code</vt:lpstr>
      <vt:lpstr>FileInputStream</vt:lpstr>
      <vt:lpstr>Sample code</vt:lpstr>
      <vt:lpstr>FileOutputStream</vt:lpstr>
      <vt:lpstr>Sample code</vt:lpstr>
      <vt:lpstr>Sample code</vt:lpstr>
      <vt:lpstr>Data I/O</vt:lpstr>
      <vt:lpstr>Sample code</vt:lpstr>
      <vt:lpstr>Sample code</vt:lpstr>
      <vt:lpstr>Random-access file</vt:lpstr>
      <vt:lpstr>Sample code</vt:lpstr>
      <vt:lpstr>File separator</vt:lpstr>
      <vt:lpstr>Sample code</vt:lpstr>
      <vt:lpstr>Object serializing</vt:lpstr>
      <vt:lpstr>Sample code</vt:lpstr>
      <vt:lpstr>Sample code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patty</dc:creator>
  <cp:lastModifiedBy>EMMY</cp:lastModifiedBy>
  <cp:revision>10</cp:revision>
  <dcterms:created xsi:type="dcterms:W3CDTF">2014-05-07T06:56:31Z</dcterms:created>
  <dcterms:modified xsi:type="dcterms:W3CDTF">2015-02-25T17:08:51Z</dcterms:modified>
</cp:coreProperties>
</file>