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3F3621-216C-4E95-B572-9C62D4124F1B}" type="datetimeFigureOut">
              <a:rPr lang="en-US" smtClean="0"/>
              <a:pPr/>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110434-7111-41E3-A33D-BD3C020F2F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a:lstStyle/>
          <a:p>
            <a:endParaRPr lang="zh-CN" altLang="en-US" smtClean="0"/>
          </a:p>
        </p:txBody>
      </p:sp>
      <p:sp>
        <p:nvSpPr>
          <p:cNvPr id="45060" name="灯片编号占位符 3"/>
          <p:cNvSpPr>
            <a:spLocks noGrp="1"/>
          </p:cNvSpPr>
          <p:nvPr>
            <p:ph type="sldNum" sz="quarter" idx="5"/>
          </p:nvPr>
        </p:nvSpPr>
        <p:spPr bwMode="auto">
          <a:noFill/>
          <a:ln>
            <a:miter lim="800000"/>
            <a:headEnd/>
            <a:tailEnd/>
          </a:ln>
        </p:spPr>
        <p:txBody>
          <a:bodyPr/>
          <a:lstStyle/>
          <a:p>
            <a:fld id="{75D5EDBC-CBB9-42DF-82D2-399479B25362}"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a:lstStyle/>
          <a:p>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1E516C54-2ACF-46A0-AD78-65FA82123303}"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a:lstStyle/>
          <a:p>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a:lstStyle/>
          <a:p>
            <a:fld id="{A8B5C0E5-1113-4E7E-9B83-7EE345090DDB}" type="slidenum">
              <a:rPr lang="zh-CN" altLang="en-US"/>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a:lstStyle/>
          <a:p>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0037FCB7-A4D1-45CA-9984-3BBEEFE8D1F8}" type="slidenum">
              <a:rPr lang="zh-CN" altLang="en-US"/>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a:lstStyle/>
          <a:p>
            <a:endParaRPr lang="zh-CN" altLang="en-US" smtClean="0"/>
          </a:p>
        </p:txBody>
      </p:sp>
      <p:sp>
        <p:nvSpPr>
          <p:cNvPr id="57348" name="灯片编号占位符 3"/>
          <p:cNvSpPr>
            <a:spLocks noGrp="1"/>
          </p:cNvSpPr>
          <p:nvPr>
            <p:ph type="sldNum" sz="quarter" idx="5"/>
          </p:nvPr>
        </p:nvSpPr>
        <p:spPr bwMode="auto">
          <a:noFill/>
          <a:ln>
            <a:miter lim="800000"/>
            <a:headEnd/>
            <a:tailEnd/>
          </a:ln>
        </p:spPr>
        <p:txBody>
          <a:bodyPr/>
          <a:lstStyle/>
          <a:p>
            <a:fld id="{8D881433-2401-4945-B0B5-2A34DEF9E8A5}"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a:lstStyle/>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AF353427-24FE-45CA-9F40-6B761A325918}" type="slidenum">
              <a:rPr lang="zh-CN" altLang="en-US"/>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a:lstStyle/>
          <a:p>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a:lstStyle/>
          <a:p>
            <a:fld id="{E796B16C-4D4A-43CA-923A-02569FFEEB42}" type="slidenum">
              <a:rPr lang="zh-CN" altLang="en-US"/>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a:lstStyle/>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80B4F31A-6DC9-4FF8-A094-14FFBA5C8629}" type="slidenum">
              <a:rPr lang="zh-CN" altLang="en-US"/>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a:lstStyle/>
          <a:p>
            <a:endParaRPr lang="zh-CN" altLang="en-US" smtClean="0"/>
          </a:p>
        </p:txBody>
      </p:sp>
      <p:sp>
        <p:nvSpPr>
          <p:cNvPr id="61444" name="灯片编号占位符 3"/>
          <p:cNvSpPr>
            <a:spLocks noGrp="1"/>
          </p:cNvSpPr>
          <p:nvPr>
            <p:ph type="sldNum" sz="quarter" idx="5"/>
          </p:nvPr>
        </p:nvSpPr>
        <p:spPr bwMode="auto">
          <a:noFill/>
          <a:ln>
            <a:miter lim="800000"/>
            <a:headEnd/>
            <a:tailEnd/>
          </a:ln>
        </p:spPr>
        <p:txBody>
          <a:bodyPr/>
          <a:lstStyle/>
          <a:p>
            <a:fld id="{93585309-D047-44EA-BAB4-A95576621CEF}" type="slidenum">
              <a:rPr lang="zh-CN" altLang="en-US"/>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a:lstStyle/>
          <a:p>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1178527E-4C63-4BDC-84C8-3FD9248CF8AA}" type="slidenum">
              <a:rPr lang="zh-CN" altLang="en-US"/>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a:lstStyle/>
          <a:p>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a:lstStyle/>
          <a:p>
            <a:fld id="{C11E3ADD-8877-4597-B50D-FD8D6D388F00}" type="slidenum">
              <a:rPr lang="zh-CN" altLang="en-US"/>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a:lstStyle/>
          <a:p>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68B01573-DB4E-428D-811B-3A15D661EE86}"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7AC7FC62-77EE-481A-8319-6638BEF00538}" type="slidenum">
              <a:rPr lang="zh-CN" altLang="en-US"/>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a:lstStyle/>
          <a:p>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E68894C0-0C62-4A59-8D20-268B661F56F3}" type="slidenum">
              <a:rPr lang="zh-CN" altLang="en-US"/>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a:lstStyle/>
          <a:p>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D485A282-958C-4312-8229-978799C9C8FD}" type="slidenum">
              <a:rPr lang="zh-CN" altLang="en-US"/>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a:lstStyle/>
          <a:p>
            <a:endParaRPr lang="zh-CN" altLang="en-US" smtClean="0"/>
          </a:p>
        </p:txBody>
      </p:sp>
      <p:sp>
        <p:nvSpPr>
          <p:cNvPr id="67588" name="灯片编号占位符 3"/>
          <p:cNvSpPr>
            <a:spLocks noGrp="1"/>
          </p:cNvSpPr>
          <p:nvPr>
            <p:ph type="sldNum" sz="quarter" idx="5"/>
          </p:nvPr>
        </p:nvSpPr>
        <p:spPr bwMode="auto">
          <a:noFill/>
          <a:ln>
            <a:miter lim="800000"/>
            <a:headEnd/>
            <a:tailEnd/>
          </a:ln>
        </p:spPr>
        <p:txBody>
          <a:bodyPr/>
          <a:lstStyle/>
          <a:p>
            <a:fld id="{69B25967-2BB4-4A25-862E-E52421BABD6F}" type="slidenum">
              <a:rPr lang="zh-CN" altLang="en-US"/>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a:lstStyle/>
          <a:p>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65ABCDE3-4E17-4453-971F-1465100AF61D}" type="slidenum">
              <a:rPr lang="zh-CN" altLang="en-US"/>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a:lstStyle/>
          <a:p>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a:lstStyle/>
          <a:p>
            <a:fld id="{22A21309-E1DF-49A5-B267-E5EC2EA29CD6}" type="slidenum">
              <a:rPr lang="zh-CN" altLang="en-US"/>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4F531FEB-8F9C-4435-A821-64D1CDA21934}" type="slidenum">
              <a:rPr lang="zh-CN" altLang="en-US"/>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a:lstStyle/>
          <a:p>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a:lstStyle/>
          <a:p>
            <a:fld id="{D2C88ACB-8DD7-4D93-B27E-680F64BC1892}" type="slidenum">
              <a:rPr lang="zh-CN" altLang="en-US"/>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7134DBC9-10F6-494F-847F-735A8B66025B}" type="slidenum">
              <a:rPr lang="zh-CN" altLang="en-US"/>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a:lstStyle/>
          <a:p>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CC21EB9F-25D4-4BD0-A65F-67859CBE7A46}" type="slidenum">
              <a:rPr lang="zh-CN" altLang="en-US"/>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a:lstStyle/>
          <a:p>
            <a:endParaRPr lang="zh-CN" altLang="en-US" smtClean="0"/>
          </a:p>
        </p:txBody>
      </p:sp>
      <p:sp>
        <p:nvSpPr>
          <p:cNvPr id="47108" name="灯片编号占位符 3"/>
          <p:cNvSpPr>
            <a:spLocks noGrp="1"/>
          </p:cNvSpPr>
          <p:nvPr>
            <p:ph type="sldNum" sz="quarter" idx="5"/>
          </p:nvPr>
        </p:nvSpPr>
        <p:spPr bwMode="auto">
          <a:noFill/>
          <a:ln>
            <a:miter lim="800000"/>
            <a:headEnd/>
            <a:tailEnd/>
          </a:ln>
        </p:spPr>
        <p:txBody>
          <a:bodyPr/>
          <a:lstStyle/>
          <a:p>
            <a:fld id="{A9843C66-C831-48E6-93A6-9A7471D5AF13}" type="slidenum">
              <a:rPr lang="zh-CN" altLang="en-US"/>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DCC3F4DA-A4B7-46FF-945E-C24606D33FB3}" type="slidenum">
              <a:rPr lang="zh-CN" altLang="en-US"/>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a:lstStyle/>
          <a:p>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DDB85C4B-1419-4516-8399-FCF7D5E63480}" type="slidenum">
              <a:rPr lang="zh-CN" altLang="en-US"/>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1EE726B3-F40D-42C3-860D-0F96501EC58D}" type="slidenum">
              <a:rPr lang="zh-CN" altLang="en-US"/>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DF0BB9DF-895D-4646-8CC4-0DBFB2B46570}" type="slidenum">
              <a:rPr lang="zh-CN" altLang="en-US"/>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1427AFFD-FA43-4BBA-83FF-F0782A31B1D9}" type="slidenum">
              <a:rPr lang="zh-CN" altLang="en-US"/>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a:lstStyle/>
          <a:p>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47138436-E4D2-4BB4-9055-170DC74B9960}" type="slidenum">
              <a:rPr lang="zh-CN" altLang="en-US"/>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a:lstStyle/>
          <a:p>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4E21720E-71FC-44E5-B6E3-E186504C2927}" type="slidenum">
              <a:rPr lang="zh-CN" altLang="en-US"/>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a:lstStyle/>
          <a:p>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A00A399B-723C-4B8C-8EAB-F6D68D109FD5}" type="slidenum">
              <a:rPr lang="zh-CN" altLang="en-US"/>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a:lstStyle/>
          <a:p>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a:lstStyle/>
          <a:p>
            <a:fld id="{E20EA134-963E-4DFC-8214-BCDE88168613}" type="slidenum">
              <a:rPr lang="zh-CN" altLang="en-US"/>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a:lstStyle/>
          <a:p>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FA0C4789-CF48-4F14-98D4-95CCDF419E11}" type="slidenum">
              <a:rPr lang="zh-CN" altLang="en-US"/>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a:lstStyle/>
          <a:p>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8007E83D-A663-467A-911A-68A280E63791}" type="slidenum">
              <a:rPr lang="zh-CN" altLang="en-US"/>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90090F53-D18E-415B-A56C-8A059DD37881}" type="slidenum">
              <a:rPr lang="zh-CN" altLang="en-US"/>
              <a:pPr/>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364DDE79-1BF4-404D-8E69-2B7341EF763C}" type="slidenum">
              <a:rPr lang="zh-CN" altLang="en-US"/>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a:lstStyle/>
          <a:p>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44564C33-2168-4C2B-83D9-D0D115F79436}" type="slidenum">
              <a:rPr lang="zh-CN" altLang="en-US"/>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a:lstStyle/>
          <a:p>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a:lstStyle/>
          <a:p>
            <a:fld id="{F2C6E3AF-FD53-4808-95D7-9ACAB2E37CF0}" type="slidenum">
              <a:rPr lang="zh-CN" altLang="en-US"/>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a:lstStyle/>
          <a:p>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F05038E6-D402-4475-AFBA-312F2BAF81F0}"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a:lstStyle/>
          <a:p>
            <a:endParaRPr lang="zh-CN" altLang="en-US" smtClean="0"/>
          </a:p>
        </p:txBody>
      </p:sp>
      <p:sp>
        <p:nvSpPr>
          <p:cNvPr id="53252" name="灯片编号占位符 3"/>
          <p:cNvSpPr>
            <a:spLocks noGrp="1"/>
          </p:cNvSpPr>
          <p:nvPr>
            <p:ph type="sldNum" sz="quarter" idx="5"/>
          </p:nvPr>
        </p:nvSpPr>
        <p:spPr bwMode="auto">
          <a:noFill/>
          <a:ln>
            <a:miter lim="800000"/>
            <a:headEnd/>
            <a:tailEnd/>
          </a:ln>
        </p:spPr>
        <p:txBody>
          <a:bodyPr/>
          <a:lstStyle/>
          <a:p>
            <a:fld id="{E24AEED8-1CC0-4CC9-90C3-4370DFE067C3}" type="slidenum">
              <a:rPr lang="zh-CN" altLang="en-US"/>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E4BDCA4-FC27-4363-9588-263A1DB6F8F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4BDCA4-FC27-4363-9588-263A1DB6F8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4BDCA4-FC27-4363-9588-263A1DB6F8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4BDCA4-FC27-4363-9588-263A1DB6F8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4BDCA4-FC27-4363-9588-263A1DB6F8F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4BDCA4-FC27-4363-9588-263A1DB6F8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4BDCA4-FC27-4363-9588-263A1DB6F8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E4BDCA4-FC27-4363-9588-263A1DB6F8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E4BDCA4-FC27-4363-9588-263A1DB6F8F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4BDCA4-FC27-4363-9588-263A1DB6F8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F677814-8E53-416B-91F6-17582A8DFFED}"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4BDCA4-FC27-4363-9588-263A1DB6F8F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F677814-8E53-416B-91F6-17582A8DFFED}" type="datetimeFigureOut">
              <a:rPr lang="en-US" smtClean="0"/>
              <a:pPr/>
              <a:t>2/25/2015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4BDCA4-FC27-4363-9588-263A1DB6F8F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p:txBody>
          <a:bodyPr>
            <a:normAutofit/>
          </a:bodyPr>
          <a:lstStyle/>
          <a:p>
            <a:r>
              <a:rPr lang="en-US" altLang="zh-CN" sz="3800" dirty="0" smtClean="0">
                <a:ea typeface="黑体" pitchFamily="49" charset="-122"/>
              </a:rPr>
              <a:t>JAVA Programming Language</a:t>
            </a:r>
            <a:br>
              <a:rPr lang="en-US" altLang="zh-CN" sz="3800" dirty="0" smtClean="0">
                <a:ea typeface="黑体" pitchFamily="49" charset="-122"/>
              </a:rPr>
            </a:br>
            <a:r>
              <a:rPr lang="en-US" altLang="zh-CN" sz="2800" dirty="0" smtClean="0">
                <a:ea typeface="黑体" pitchFamily="49" charset="-122"/>
              </a:rPr>
              <a:t>LESSON 16: GUI Components, AWT and Swing</a:t>
            </a:r>
            <a:endParaRPr lang="zh-CN" altLang="en-US" sz="2800" dirty="0" smtClean="0">
              <a:ea typeface="黑体" pitchFamily="49" charset="-122"/>
            </a:endParaRPr>
          </a:p>
        </p:txBody>
      </p:sp>
      <p:sp>
        <p:nvSpPr>
          <p:cNvPr id="3075" name="副标题 4"/>
          <p:cNvSpPr>
            <a:spLocks noGrp="1"/>
          </p:cNvSpPr>
          <p:nvPr>
            <p:ph type="subTitle" idx="1"/>
          </p:nvPr>
        </p:nvSpPr>
        <p:spPr/>
        <p:txBody>
          <a:bodyPr/>
          <a:lstStyle/>
          <a:p>
            <a:pPr algn="l" eaLnBrk="1" hangingPunct="1"/>
            <a:r>
              <a:rPr lang="en-US" altLang="zh-CN" sz="3200" dirty="0" smtClean="0">
                <a:ea typeface="黑体" pitchFamily="49" charset="-122"/>
              </a:rPr>
              <a:t>KANIMBA Patrick</a:t>
            </a:r>
          </a:p>
          <a:p>
            <a:pPr algn="l" eaLnBrk="1" hangingPunct="1"/>
            <a:r>
              <a:rPr lang="en-US" altLang="zh-CN" dirty="0" smtClean="0">
                <a:ea typeface="黑体" pitchFamily="49" charset="-122"/>
              </a:rPr>
              <a:t>IPRC SOUTH</a:t>
            </a:r>
          </a:p>
          <a:p>
            <a:pPr algn="l" eaLnBrk="1" hangingPunct="1"/>
            <a:r>
              <a:rPr lang="en-US" altLang="zh-CN" sz="3200" dirty="0" smtClean="0">
                <a:ea typeface="黑体" pitchFamily="49" charset="-122"/>
              </a:rPr>
              <a:t>ICT Department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Canvases</a:t>
            </a:r>
          </a:p>
        </p:txBody>
      </p:sp>
      <p:sp>
        <p:nvSpPr>
          <p:cNvPr id="12291" name="Rectangle 3"/>
          <p:cNvSpPr>
            <a:spLocks noGrp="1" noChangeArrowheads="1"/>
          </p:cNvSpPr>
          <p:nvPr>
            <p:ph idx="1"/>
          </p:nvPr>
        </p:nvSpPr>
        <p:spPr/>
        <p:txBody>
          <a:bodyPr/>
          <a:lstStyle/>
          <a:p>
            <a:pPr eaLnBrk="1" hangingPunct="1"/>
            <a:r>
              <a:rPr lang="en-US" altLang="zh-CN" smtClean="0"/>
              <a:t>A canvas is a simple drawing surface.</a:t>
            </a:r>
          </a:p>
          <a:p>
            <a:pPr eaLnBrk="1" hangingPunct="1"/>
            <a:r>
              <a:rPr lang="en-US" altLang="zh-CN" smtClean="0"/>
              <a:t>Canvases are good for painting images or other graphics operations.</a:t>
            </a:r>
          </a:p>
        </p:txBody>
      </p:sp>
      <p:sp>
        <p:nvSpPr>
          <p:cNvPr id="5" name="日期占位符 4"/>
          <p:cNvSpPr>
            <a:spLocks noGrp="1"/>
          </p:cNvSpPr>
          <p:nvPr>
            <p:ph type="dt" sz="half" idx="10"/>
          </p:nvPr>
        </p:nvSpPr>
        <p:spPr/>
        <p:txBody>
          <a:bodyPr/>
          <a:lstStyle/>
          <a:p>
            <a:fld id="{BEF6267C-AEBE-4B02-8202-137611FFA3F7}"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E96D5B35-C236-4AAD-B31E-96934D35735B}" type="slidenum">
              <a:rPr lang="en-US" altLang="zh-CN"/>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UI components</a:t>
            </a:r>
          </a:p>
        </p:txBody>
      </p:sp>
      <p:sp>
        <p:nvSpPr>
          <p:cNvPr id="13315" name="Rectangle 3"/>
          <p:cNvSpPr>
            <a:spLocks noGrp="1" noChangeArrowheads="1"/>
          </p:cNvSpPr>
          <p:nvPr>
            <p:ph idx="1"/>
          </p:nvPr>
        </p:nvSpPr>
        <p:spPr/>
        <p:txBody>
          <a:bodyPr/>
          <a:lstStyle/>
          <a:p>
            <a:pPr eaLnBrk="1" hangingPunct="1"/>
            <a:r>
              <a:rPr lang="en-US" altLang="zh-CN" smtClean="0"/>
              <a:t>Include typical elements of a user interface, for examples:</a:t>
            </a:r>
          </a:p>
          <a:p>
            <a:pPr lvl="1" eaLnBrk="1" hangingPunct="1"/>
            <a:r>
              <a:rPr lang="en-US" altLang="zh-CN" smtClean="0"/>
              <a:t>buttons</a:t>
            </a:r>
          </a:p>
          <a:p>
            <a:pPr lvl="1" eaLnBrk="1" hangingPunct="1"/>
            <a:r>
              <a:rPr lang="en-US" altLang="zh-CN" smtClean="0"/>
              <a:t>lists</a:t>
            </a:r>
          </a:p>
          <a:p>
            <a:pPr lvl="1" eaLnBrk="1" hangingPunct="1"/>
            <a:r>
              <a:rPr lang="en-US" altLang="zh-CN" smtClean="0"/>
              <a:t>checkboxes</a:t>
            </a:r>
          </a:p>
          <a:p>
            <a:pPr lvl="1" eaLnBrk="1" hangingPunct="1"/>
            <a:r>
              <a:rPr lang="en-US" altLang="zh-CN" smtClean="0"/>
              <a:t>popup menus</a:t>
            </a:r>
          </a:p>
          <a:p>
            <a:pPr lvl="1" eaLnBrk="1" hangingPunct="1"/>
            <a:r>
              <a:rPr lang="en-US" altLang="zh-CN" smtClean="0"/>
              <a:t>text fields</a:t>
            </a:r>
          </a:p>
          <a:p>
            <a:pPr lvl="1" eaLnBrk="1" hangingPunct="1"/>
            <a:r>
              <a:rPr lang="en-US" altLang="zh-CN" smtClean="0"/>
              <a:t>…</a:t>
            </a:r>
          </a:p>
        </p:txBody>
      </p:sp>
      <p:sp>
        <p:nvSpPr>
          <p:cNvPr id="5" name="日期占位符 4"/>
          <p:cNvSpPr>
            <a:spLocks noGrp="1"/>
          </p:cNvSpPr>
          <p:nvPr>
            <p:ph type="dt" sz="half" idx="10"/>
          </p:nvPr>
        </p:nvSpPr>
        <p:spPr/>
        <p:txBody>
          <a:bodyPr/>
          <a:lstStyle/>
          <a:p>
            <a:fld id="{4B4F606F-BAA3-4274-AE8A-4DB77175F9DF}"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23AC6951-1D15-4650-ABDB-DE6F6B06F51A}" type="slidenum">
              <a:rPr lang="en-US" altLang="zh-CN"/>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defRPr/>
            </a:pPr>
            <a:r>
              <a:rPr lang="en-US" altLang="zh-CN" dirty="0" smtClean="0"/>
              <a:t>Window construction components</a:t>
            </a:r>
          </a:p>
        </p:txBody>
      </p:sp>
      <p:sp>
        <p:nvSpPr>
          <p:cNvPr id="14339" name="Rectangle 3"/>
          <p:cNvSpPr>
            <a:spLocks noGrp="1" noChangeArrowheads="1"/>
          </p:cNvSpPr>
          <p:nvPr>
            <p:ph idx="1"/>
          </p:nvPr>
        </p:nvSpPr>
        <p:spPr/>
        <p:txBody>
          <a:bodyPr/>
          <a:lstStyle/>
          <a:p>
            <a:pPr eaLnBrk="1" hangingPunct="1"/>
            <a:r>
              <a:rPr lang="en-US" altLang="zh-CN" smtClean="0"/>
              <a:t>windows</a:t>
            </a:r>
          </a:p>
          <a:p>
            <a:pPr eaLnBrk="1" hangingPunct="1"/>
            <a:r>
              <a:rPr lang="en-US" altLang="zh-CN" smtClean="0"/>
              <a:t>frames</a:t>
            </a:r>
          </a:p>
          <a:p>
            <a:pPr eaLnBrk="1" hangingPunct="1"/>
            <a:r>
              <a:rPr lang="en-US" altLang="zh-CN" smtClean="0"/>
              <a:t>menubars</a:t>
            </a:r>
          </a:p>
          <a:p>
            <a:pPr eaLnBrk="1" hangingPunct="1"/>
            <a:r>
              <a:rPr lang="en-US" altLang="zh-CN" smtClean="0"/>
              <a:t>dialogs</a:t>
            </a:r>
          </a:p>
        </p:txBody>
      </p:sp>
      <p:sp>
        <p:nvSpPr>
          <p:cNvPr id="5" name="日期占位符 4"/>
          <p:cNvSpPr>
            <a:spLocks noGrp="1"/>
          </p:cNvSpPr>
          <p:nvPr>
            <p:ph type="dt" sz="half" idx="10"/>
          </p:nvPr>
        </p:nvSpPr>
        <p:spPr/>
        <p:txBody>
          <a:bodyPr/>
          <a:lstStyle/>
          <a:p>
            <a:fld id="{887E5D4C-C410-48B0-A0B5-8DEC31DBE10E}"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781C96C5-D7AE-4CE3-B5BE-592FBEAE33C9}" type="slidenum">
              <a:rPr lang="en-US" altLang="zh-CN"/>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The basic UI components</a:t>
            </a:r>
          </a:p>
        </p:txBody>
      </p:sp>
      <p:sp>
        <p:nvSpPr>
          <p:cNvPr id="15363" name="Rectangle 3"/>
          <p:cNvSpPr>
            <a:spLocks noGrp="1" noChangeArrowheads="1"/>
          </p:cNvSpPr>
          <p:nvPr>
            <p:ph idx="1"/>
          </p:nvPr>
        </p:nvSpPr>
        <p:spPr/>
        <p:txBody>
          <a:bodyPr/>
          <a:lstStyle/>
          <a:p>
            <a:pPr eaLnBrk="1" hangingPunct="1"/>
            <a:r>
              <a:rPr lang="en-US" altLang="zh-CN" smtClean="0"/>
              <a:t>Frame</a:t>
            </a:r>
          </a:p>
          <a:p>
            <a:pPr eaLnBrk="1" hangingPunct="1"/>
            <a:r>
              <a:rPr lang="en-US" altLang="zh-CN" smtClean="0"/>
              <a:t>Button</a:t>
            </a:r>
          </a:p>
          <a:p>
            <a:pPr eaLnBrk="1" hangingPunct="1"/>
            <a:r>
              <a:rPr lang="en-US" altLang="zh-CN" smtClean="0"/>
              <a:t>List</a:t>
            </a:r>
          </a:p>
          <a:p>
            <a:pPr eaLnBrk="1" hangingPunct="1"/>
            <a:r>
              <a:rPr lang="en-US" altLang="zh-CN" smtClean="0"/>
              <a:t>Label</a:t>
            </a:r>
          </a:p>
        </p:txBody>
      </p:sp>
      <p:sp>
        <p:nvSpPr>
          <p:cNvPr id="5" name="日期占位符 4"/>
          <p:cNvSpPr>
            <a:spLocks noGrp="1"/>
          </p:cNvSpPr>
          <p:nvPr>
            <p:ph type="dt" sz="half" idx="10"/>
          </p:nvPr>
        </p:nvSpPr>
        <p:spPr/>
        <p:txBody>
          <a:bodyPr/>
          <a:lstStyle/>
          <a:p>
            <a:fld id="{FE36FF7A-79DC-42C8-9956-C149245D5ACE}"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EC3563C5-C9CB-4918-81BE-D4404277DC1A}" type="slidenum">
              <a:rPr lang="en-US" altLang="zh-CN"/>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2"/>
          <p:cNvSpPr>
            <a:spLocks noGrp="1" noChangeArrowheads="1"/>
          </p:cNvSpPr>
          <p:nvPr>
            <p:ph type="title"/>
          </p:nvPr>
        </p:nvSpPr>
        <p:spPr/>
        <p:txBody>
          <a:bodyPr>
            <a:normAutofit/>
          </a:bodyPr>
          <a:lstStyle/>
          <a:p>
            <a:pPr eaLnBrk="1" hangingPunct="1">
              <a:defRPr/>
            </a:pPr>
            <a:r>
              <a:rPr lang="en-US" altLang="zh-CN" dirty="0" smtClean="0"/>
              <a:t>The eight core packages of Java</a:t>
            </a:r>
          </a:p>
        </p:txBody>
      </p:sp>
      <p:sp>
        <p:nvSpPr>
          <p:cNvPr id="16387" name="Rectangle 13"/>
          <p:cNvSpPr>
            <a:spLocks noGrp="1" noChangeArrowheads="1"/>
          </p:cNvSpPr>
          <p:nvPr>
            <p:ph idx="1"/>
          </p:nvPr>
        </p:nvSpPr>
        <p:spPr/>
        <p:txBody>
          <a:bodyPr/>
          <a:lstStyle/>
          <a:p>
            <a:pPr eaLnBrk="1" hangingPunct="1"/>
            <a:r>
              <a:rPr lang="en-US" altLang="zh-CN" smtClean="0">
                <a:solidFill>
                  <a:srgbClr val="FF0000"/>
                </a:solidFill>
              </a:rPr>
              <a:t>java.awt</a:t>
            </a:r>
          </a:p>
          <a:p>
            <a:pPr eaLnBrk="1" hangingPunct="1"/>
            <a:r>
              <a:rPr lang="en-US" altLang="zh-CN" smtClean="0"/>
              <a:t>java.awt.event</a:t>
            </a:r>
          </a:p>
          <a:p>
            <a:pPr eaLnBrk="1" hangingPunct="1"/>
            <a:r>
              <a:rPr lang="en-US" altLang="zh-CN" smtClean="0"/>
              <a:t>java.io</a:t>
            </a:r>
          </a:p>
          <a:p>
            <a:pPr eaLnBrk="1" hangingPunct="1"/>
            <a:r>
              <a:rPr lang="en-US" altLang="zh-CN" smtClean="0"/>
              <a:t>java.sql</a:t>
            </a:r>
          </a:p>
          <a:p>
            <a:pPr eaLnBrk="1" hangingPunct="1"/>
            <a:r>
              <a:rPr lang="en-US" altLang="zh-CN" smtClean="0"/>
              <a:t>java.net</a:t>
            </a:r>
          </a:p>
          <a:p>
            <a:pPr eaLnBrk="1" hangingPunct="1"/>
            <a:r>
              <a:rPr lang="en-US" altLang="zh-CN" smtClean="0"/>
              <a:t>java.util</a:t>
            </a:r>
          </a:p>
          <a:p>
            <a:pPr eaLnBrk="1" hangingPunct="1"/>
            <a:r>
              <a:rPr lang="en-US" altLang="zh-CN" smtClean="0"/>
              <a:t>java.lang</a:t>
            </a:r>
          </a:p>
          <a:p>
            <a:pPr eaLnBrk="1" hangingPunct="1"/>
            <a:r>
              <a:rPr lang="en-US" altLang="zh-CN" smtClean="0"/>
              <a:t>java.applet</a:t>
            </a:r>
          </a:p>
        </p:txBody>
      </p:sp>
      <p:sp>
        <p:nvSpPr>
          <p:cNvPr id="5" name="日期占位符 4"/>
          <p:cNvSpPr>
            <a:spLocks noGrp="1"/>
          </p:cNvSpPr>
          <p:nvPr>
            <p:ph type="dt" sz="half" idx="10"/>
          </p:nvPr>
        </p:nvSpPr>
        <p:spPr/>
        <p:txBody>
          <a:bodyPr/>
          <a:lstStyle/>
          <a:p>
            <a:fld id="{BCD89ACD-1605-460E-A8DF-13D161F60B45}"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E9A15B6D-D10A-43CC-9736-45BF4D70CDB6}" type="slidenum">
              <a:rPr lang="en-US" altLang="zh-CN"/>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en-US" altLang="zh-CN" dirty="0" smtClean="0"/>
              <a:t>Overview </a:t>
            </a:r>
            <a:r>
              <a:rPr lang="en-US" altLang="zh-CN" dirty="0"/>
              <a:t>of Swing Components</a:t>
            </a:r>
          </a:p>
        </p:txBody>
      </p:sp>
      <p:sp>
        <p:nvSpPr>
          <p:cNvPr id="17411" name="Rectangle 3"/>
          <p:cNvSpPr>
            <a:spLocks noGrp="1" noChangeArrowheads="1"/>
          </p:cNvSpPr>
          <p:nvPr>
            <p:ph idx="1"/>
          </p:nvPr>
        </p:nvSpPr>
        <p:spPr>
          <a:xfrm>
            <a:off x="142875" y="1484313"/>
            <a:ext cx="8686800" cy="5113337"/>
          </a:xfrm>
        </p:spPr>
        <p:txBody>
          <a:bodyPr/>
          <a:lstStyle/>
          <a:p>
            <a:r>
              <a:rPr lang="en-US" altLang="zh-CN" smtClean="0"/>
              <a:t>Swing GUI components</a:t>
            </a:r>
          </a:p>
          <a:p>
            <a:pPr lvl="1"/>
            <a:r>
              <a:rPr lang="en-US" altLang="zh-CN" smtClean="0"/>
              <a:t>Package </a:t>
            </a:r>
            <a:r>
              <a:rPr lang="en-US" altLang="zh-CN" smtClean="0">
                <a:latin typeface="Lucida Console" pitchFamily="49" charset="0"/>
              </a:rPr>
              <a:t>javax.swing</a:t>
            </a:r>
          </a:p>
          <a:p>
            <a:pPr lvl="1"/>
            <a:r>
              <a:rPr lang="en-US" altLang="zh-CN" smtClean="0"/>
              <a:t>Components originate from AWT (</a:t>
            </a:r>
            <a:r>
              <a:rPr lang="en-US" altLang="zh-CN" sz="2400" smtClean="0"/>
              <a:t>package </a:t>
            </a:r>
            <a:r>
              <a:rPr lang="en-US" altLang="zh-CN" sz="2400" smtClean="0">
                <a:latin typeface="Lucida Console" pitchFamily="49" charset="0"/>
              </a:rPr>
              <a:t>java.awt</a:t>
            </a:r>
            <a:r>
              <a:rPr lang="en-US" altLang="zh-CN" smtClean="0"/>
              <a:t>)</a:t>
            </a:r>
          </a:p>
          <a:p>
            <a:pPr lvl="1"/>
            <a:r>
              <a:rPr lang="en-US" altLang="zh-CN" smtClean="0"/>
              <a:t>Contain </a:t>
            </a:r>
            <a:r>
              <a:rPr lang="en-US" altLang="zh-CN" i="1" smtClean="0"/>
              <a:t>look and feel</a:t>
            </a:r>
          </a:p>
          <a:p>
            <a:pPr lvl="2"/>
            <a:r>
              <a:rPr lang="en-US" altLang="zh-CN" smtClean="0"/>
              <a:t>Appearance and how users interact with program</a:t>
            </a:r>
          </a:p>
          <a:p>
            <a:pPr lvl="1"/>
            <a:r>
              <a:rPr lang="en-US" altLang="zh-CN" i="1" smtClean="0"/>
              <a:t>Lightweight components</a:t>
            </a:r>
          </a:p>
          <a:p>
            <a:pPr lvl="2"/>
            <a:r>
              <a:rPr lang="en-US" altLang="zh-CN" smtClean="0"/>
              <a:t>Written completely in Java</a:t>
            </a:r>
          </a:p>
          <a:p>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defRPr/>
            </a:pPr>
            <a:r>
              <a:rPr lang="en-US" altLang="zh-CN" dirty="0" smtClean="0"/>
              <a:t>Overview </a:t>
            </a:r>
            <a:r>
              <a:rPr lang="en-US" altLang="zh-CN" dirty="0"/>
              <a:t>of Swing Components</a:t>
            </a:r>
          </a:p>
        </p:txBody>
      </p:sp>
      <p:sp>
        <p:nvSpPr>
          <p:cNvPr id="12291" name="Rectangle 3"/>
          <p:cNvSpPr>
            <a:spLocks noGrp="1" noChangeArrowheads="1"/>
          </p:cNvSpPr>
          <p:nvPr>
            <p:ph idx="1"/>
          </p:nvPr>
        </p:nvSpPr>
        <p:spPr/>
        <p:txBody>
          <a:bodyPr>
            <a:normAutofit lnSpcReduction="10000"/>
          </a:bodyPr>
          <a:lstStyle/>
          <a:p>
            <a:r>
              <a:rPr lang="en-US" altLang="zh-CN" sz="3000" smtClean="0"/>
              <a:t>Class </a:t>
            </a:r>
            <a:r>
              <a:rPr lang="en-US" altLang="zh-CN" sz="3000" smtClean="0">
                <a:latin typeface="Lucida Console" pitchFamily="49" charset="0"/>
              </a:rPr>
              <a:t>Component</a:t>
            </a:r>
          </a:p>
          <a:p>
            <a:pPr lvl="1"/>
            <a:r>
              <a:rPr lang="en-US" altLang="zh-CN" sz="2600" smtClean="0"/>
              <a:t>Contains method </a:t>
            </a:r>
            <a:r>
              <a:rPr lang="en-US" altLang="zh-CN" sz="2600" smtClean="0">
                <a:latin typeface="Lucida Console" pitchFamily="49" charset="0"/>
              </a:rPr>
              <a:t>paint</a:t>
            </a:r>
            <a:r>
              <a:rPr lang="en-US" altLang="zh-CN" sz="2600" smtClean="0"/>
              <a:t> for drawing </a:t>
            </a:r>
            <a:r>
              <a:rPr lang="en-US" altLang="zh-CN" sz="2600" smtClean="0">
                <a:latin typeface="Lucida Console" pitchFamily="49" charset="0"/>
              </a:rPr>
              <a:t>Component</a:t>
            </a:r>
            <a:r>
              <a:rPr lang="en-US" altLang="zh-CN" sz="2600" smtClean="0"/>
              <a:t> onscreen</a:t>
            </a:r>
          </a:p>
          <a:p>
            <a:r>
              <a:rPr lang="en-US" altLang="zh-CN" sz="3000" smtClean="0"/>
              <a:t>Class </a:t>
            </a:r>
            <a:r>
              <a:rPr lang="en-US" altLang="zh-CN" sz="3000" smtClean="0">
                <a:latin typeface="Lucida Console" pitchFamily="49" charset="0"/>
              </a:rPr>
              <a:t>Container</a:t>
            </a:r>
          </a:p>
          <a:p>
            <a:pPr lvl="1"/>
            <a:r>
              <a:rPr lang="en-US" altLang="zh-CN" sz="2600" smtClean="0"/>
              <a:t>Collection of related components</a:t>
            </a:r>
          </a:p>
          <a:p>
            <a:pPr lvl="1"/>
            <a:r>
              <a:rPr lang="en-US" altLang="zh-CN" sz="2600" smtClean="0"/>
              <a:t>Contains method </a:t>
            </a:r>
            <a:r>
              <a:rPr lang="en-US" altLang="zh-CN" sz="2600" smtClean="0">
                <a:latin typeface="Lucida Console" pitchFamily="49" charset="0"/>
              </a:rPr>
              <a:t>add</a:t>
            </a:r>
            <a:r>
              <a:rPr lang="en-US" altLang="zh-CN" sz="2600" smtClean="0"/>
              <a:t> for adding components</a:t>
            </a:r>
          </a:p>
          <a:p>
            <a:r>
              <a:rPr lang="en-US" altLang="zh-CN" sz="3000" smtClean="0"/>
              <a:t>Class </a:t>
            </a:r>
            <a:r>
              <a:rPr lang="en-US" altLang="zh-CN" sz="3000" smtClean="0">
                <a:latin typeface="Lucida Console" pitchFamily="49" charset="0"/>
              </a:rPr>
              <a:t>JComponent</a:t>
            </a:r>
          </a:p>
          <a:p>
            <a:pPr lvl="1"/>
            <a:r>
              <a:rPr lang="en-US" altLang="zh-CN" sz="2600" i="1" smtClean="0"/>
              <a:t>Pluggable look and feel</a:t>
            </a:r>
            <a:r>
              <a:rPr lang="en-US" altLang="zh-CN" sz="2600" smtClean="0"/>
              <a:t> for customizing look and feel</a:t>
            </a:r>
          </a:p>
          <a:p>
            <a:pPr lvl="1"/>
            <a:r>
              <a:rPr lang="en-US" altLang="zh-CN" sz="2600" smtClean="0"/>
              <a:t>Shortcut keys (</a:t>
            </a:r>
            <a:r>
              <a:rPr lang="en-US" altLang="zh-CN" sz="2600" i="1" smtClean="0"/>
              <a:t>mnemonics</a:t>
            </a:r>
            <a:r>
              <a:rPr lang="en-US" altLang="zh-CN" sz="2600" smtClean="0"/>
              <a:t>)</a:t>
            </a:r>
          </a:p>
          <a:p>
            <a:pPr lvl="1"/>
            <a:r>
              <a:rPr lang="en-US" altLang="zh-CN" sz="2600" smtClean="0"/>
              <a:t>Common event-handling capabilities</a:t>
            </a:r>
          </a:p>
          <a:p>
            <a:endParaRPr lang="en-US" altLang="zh-CN" sz="3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775" y="692150"/>
            <a:ext cx="7388225" cy="647700"/>
          </a:xfrm>
        </p:spPr>
        <p:txBody>
          <a:bodyPr>
            <a:normAutofit fontScale="90000"/>
          </a:bodyPr>
          <a:lstStyle/>
          <a:p>
            <a:r>
              <a:rPr lang="en-US" altLang="zh-CN" sz="3200" b="0" smtClean="0">
                <a:solidFill>
                  <a:schemeClr val="tx1"/>
                </a:solidFill>
                <a:latin typeface="Arial" pitchFamily="34" charset="0"/>
                <a:cs typeface="Arial" pitchFamily="34" charset="0"/>
              </a:rPr>
              <a:t>Common superclasses of many of </a:t>
            </a:r>
            <a:br>
              <a:rPr lang="en-US" altLang="zh-CN" sz="3200" b="0" smtClean="0">
                <a:solidFill>
                  <a:schemeClr val="tx1"/>
                </a:solidFill>
                <a:latin typeface="Arial" pitchFamily="34" charset="0"/>
                <a:cs typeface="Arial" pitchFamily="34" charset="0"/>
              </a:rPr>
            </a:br>
            <a:r>
              <a:rPr lang="en-US" altLang="zh-CN" sz="3200" b="0" smtClean="0">
                <a:solidFill>
                  <a:schemeClr val="tx1"/>
                </a:solidFill>
                <a:latin typeface="Arial" pitchFamily="34" charset="0"/>
                <a:cs typeface="Arial" pitchFamily="34" charset="0"/>
              </a:rPr>
              <a:t>the Swing components</a:t>
            </a:r>
            <a:endParaRPr lang="zh-CN" altLang="en-US" sz="3200" smtClean="0"/>
          </a:p>
        </p:txBody>
      </p:sp>
      <p:sp>
        <p:nvSpPr>
          <p:cNvPr id="6" name="日期占位符 5"/>
          <p:cNvSpPr>
            <a:spLocks noGrp="1"/>
          </p:cNvSpPr>
          <p:nvPr>
            <p:ph type="dt" sz="half" idx="10"/>
          </p:nvPr>
        </p:nvSpPr>
        <p:spPr/>
        <p:txBody>
          <a:bodyPr/>
          <a:lstStyle/>
          <a:p>
            <a:fld id="{D1587A3E-B61A-48C9-81B3-653DE89006CB}" type="datetime3">
              <a:rPr lang="en-US" altLang="zh-CN"/>
              <a:pPr/>
              <a:t>25 February 2015</a:t>
            </a:fld>
            <a:endParaRPr lang="en-US" altLang="zh-CN"/>
          </a:p>
        </p:txBody>
      </p:sp>
      <p:sp>
        <p:nvSpPr>
          <p:cNvPr id="4" name="页脚占位符 3"/>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08021327-BF28-402C-A5E3-C68BCF5FB963}" type="slidenum">
              <a:rPr lang="en-US" altLang="zh-CN"/>
              <a:pPr/>
              <a:t>17</a:t>
            </a:fld>
            <a:endParaRPr lang="en-US" altLang="zh-CN"/>
          </a:p>
        </p:txBody>
      </p:sp>
      <p:sp>
        <p:nvSpPr>
          <p:cNvPr id="19462" name="Rectangle 5"/>
          <p:cNvSpPr>
            <a:spLocks noChangeArrowheads="1"/>
          </p:cNvSpPr>
          <p:nvPr/>
        </p:nvSpPr>
        <p:spPr bwMode="auto">
          <a:xfrm>
            <a:off x="1219200" y="2057400"/>
            <a:ext cx="6248400" cy="2971800"/>
          </a:xfrm>
          <a:prstGeom prst="rect">
            <a:avLst/>
          </a:prstGeom>
          <a:solidFill>
            <a:srgbClr val="FFE699"/>
          </a:solidFill>
          <a:ln w="0">
            <a:noFill/>
            <a:miter lim="800000"/>
            <a:headEnd/>
            <a:tailEnd/>
          </a:ln>
        </p:spPr>
        <p:txBody>
          <a:bodyPr/>
          <a:lstStyle/>
          <a:p>
            <a:endParaRPr lang="zh-CN" altLang="en-US"/>
          </a:p>
        </p:txBody>
      </p:sp>
      <p:grpSp>
        <p:nvGrpSpPr>
          <p:cNvPr id="3" name="Group 7"/>
          <p:cNvGrpSpPr>
            <a:grpSpLocks/>
          </p:cNvGrpSpPr>
          <p:nvPr/>
        </p:nvGrpSpPr>
        <p:grpSpPr bwMode="auto">
          <a:xfrm>
            <a:off x="1638300" y="2254250"/>
            <a:ext cx="1562100" cy="417513"/>
            <a:chOff x="0" y="-5"/>
            <a:chExt cx="20000" cy="20005"/>
          </a:xfrm>
        </p:grpSpPr>
        <p:sp>
          <p:nvSpPr>
            <p:cNvPr id="19486" name="Rectangle 8"/>
            <p:cNvSpPr>
              <a:spLocks noChangeArrowheads="1"/>
            </p:cNvSpPr>
            <p:nvPr/>
          </p:nvSpPr>
          <p:spPr bwMode="auto">
            <a:xfrm>
              <a:off x="643" y="5621"/>
              <a:ext cx="18557" cy="11748"/>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Object</a:t>
              </a:r>
            </a:p>
          </p:txBody>
        </p:sp>
        <p:grpSp>
          <p:nvGrpSpPr>
            <p:cNvPr id="7" name="Group 9"/>
            <p:cNvGrpSpPr>
              <a:grpSpLocks/>
            </p:cNvGrpSpPr>
            <p:nvPr/>
          </p:nvGrpSpPr>
          <p:grpSpPr bwMode="auto">
            <a:xfrm>
              <a:off x="0" y="-5"/>
              <a:ext cx="20000" cy="20005"/>
              <a:chOff x="0" y="0"/>
              <a:chExt cx="20000" cy="20000"/>
            </a:xfrm>
          </p:grpSpPr>
          <p:sp>
            <p:nvSpPr>
              <p:cNvPr id="19488" name="Freeform 10"/>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19489" name="Freeform 11"/>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8" name="Group 12"/>
          <p:cNvGrpSpPr>
            <a:grpSpLocks/>
          </p:cNvGrpSpPr>
          <p:nvPr/>
        </p:nvGrpSpPr>
        <p:grpSpPr bwMode="auto">
          <a:xfrm>
            <a:off x="2933700" y="2976563"/>
            <a:ext cx="1562100" cy="412750"/>
            <a:chOff x="0" y="0"/>
            <a:chExt cx="20000" cy="20000"/>
          </a:xfrm>
        </p:grpSpPr>
        <p:sp>
          <p:nvSpPr>
            <p:cNvPr id="19482" name="Rectangle 13"/>
            <p:cNvSpPr>
              <a:spLocks noChangeArrowheads="1"/>
            </p:cNvSpPr>
            <p:nvPr/>
          </p:nvSpPr>
          <p:spPr bwMode="auto">
            <a:xfrm>
              <a:off x="643" y="5619"/>
              <a:ext cx="18557" cy="11751"/>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Component</a:t>
              </a:r>
            </a:p>
          </p:txBody>
        </p:sp>
        <p:grpSp>
          <p:nvGrpSpPr>
            <p:cNvPr id="9" name="Group 14"/>
            <p:cNvGrpSpPr>
              <a:grpSpLocks/>
            </p:cNvGrpSpPr>
            <p:nvPr/>
          </p:nvGrpSpPr>
          <p:grpSpPr bwMode="auto">
            <a:xfrm>
              <a:off x="0" y="0"/>
              <a:ext cx="20000" cy="20000"/>
              <a:chOff x="0" y="0"/>
              <a:chExt cx="20000" cy="20000"/>
            </a:xfrm>
          </p:grpSpPr>
          <p:sp>
            <p:nvSpPr>
              <p:cNvPr id="19484" name="Freeform 15"/>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19485" name="Freeform 16"/>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10" name="Group 17"/>
          <p:cNvGrpSpPr>
            <a:grpSpLocks/>
          </p:cNvGrpSpPr>
          <p:nvPr/>
        </p:nvGrpSpPr>
        <p:grpSpPr bwMode="auto">
          <a:xfrm>
            <a:off x="4191000" y="3697288"/>
            <a:ext cx="1562100" cy="412750"/>
            <a:chOff x="0" y="0"/>
            <a:chExt cx="20000" cy="20000"/>
          </a:xfrm>
        </p:grpSpPr>
        <p:sp>
          <p:nvSpPr>
            <p:cNvPr id="19478" name="Rectangle 18"/>
            <p:cNvSpPr>
              <a:spLocks noChangeArrowheads="1"/>
            </p:cNvSpPr>
            <p:nvPr/>
          </p:nvSpPr>
          <p:spPr bwMode="auto">
            <a:xfrm>
              <a:off x="643" y="5625"/>
              <a:ext cx="18557" cy="11751"/>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Container</a:t>
              </a:r>
            </a:p>
          </p:txBody>
        </p:sp>
        <p:grpSp>
          <p:nvGrpSpPr>
            <p:cNvPr id="11" name="Group 19"/>
            <p:cNvGrpSpPr>
              <a:grpSpLocks/>
            </p:cNvGrpSpPr>
            <p:nvPr/>
          </p:nvGrpSpPr>
          <p:grpSpPr bwMode="auto">
            <a:xfrm>
              <a:off x="0" y="0"/>
              <a:ext cx="20000" cy="20000"/>
              <a:chOff x="0" y="0"/>
              <a:chExt cx="20000" cy="20000"/>
            </a:xfrm>
          </p:grpSpPr>
          <p:sp>
            <p:nvSpPr>
              <p:cNvPr id="19480" name="Freeform 20"/>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19481" name="Freeform 21"/>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12" name="Group 22"/>
          <p:cNvGrpSpPr>
            <a:grpSpLocks/>
          </p:cNvGrpSpPr>
          <p:nvPr/>
        </p:nvGrpSpPr>
        <p:grpSpPr bwMode="auto">
          <a:xfrm>
            <a:off x="5451475" y="4414838"/>
            <a:ext cx="1562100" cy="417512"/>
            <a:chOff x="0" y="0"/>
            <a:chExt cx="20000" cy="20000"/>
          </a:xfrm>
        </p:grpSpPr>
        <p:sp>
          <p:nvSpPr>
            <p:cNvPr id="19474" name="Rectangle 23"/>
            <p:cNvSpPr>
              <a:spLocks noChangeArrowheads="1"/>
            </p:cNvSpPr>
            <p:nvPr/>
          </p:nvSpPr>
          <p:spPr bwMode="auto">
            <a:xfrm>
              <a:off x="643" y="5625"/>
              <a:ext cx="18557" cy="11745"/>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JComponent</a:t>
              </a:r>
            </a:p>
          </p:txBody>
        </p:sp>
        <p:grpSp>
          <p:nvGrpSpPr>
            <p:cNvPr id="13" name="Group 24"/>
            <p:cNvGrpSpPr>
              <a:grpSpLocks/>
            </p:cNvGrpSpPr>
            <p:nvPr/>
          </p:nvGrpSpPr>
          <p:grpSpPr bwMode="auto">
            <a:xfrm>
              <a:off x="0" y="0"/>
              <a:ext cx="20000" cy="20000"/>
              <a:chOff x="0" y="0"/>
              <a:chExt cx="20000" cy="20000"/>
            </a:xfrm>
          </p:grpSpPr>
          <p:sp>
            <p:nvSpPr>
              <p:cNvPr id="19476" name="Freeform 25"/>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19477" name="Freeform 26"/>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sp>
        <p:nvSpPr>
          <p:cNvPr id="19467" name="Freeform 27"/>
          <p:cNvSpPr>
            <a:spLocks/>
          </p:cNvSpPr>
          <p:nvPr/>
        </p:nvSpPr>
        <p:spPr bwMode="auto">
          <a:xfrm>
            <a:off x="5018088" y="4110038"/>
            <a:ext cx="431800" cy="498475"/>
          </a:xfrm>
          <a:custGeom>
            <a:avLst/>
            <a:gdLst>
              <a:gd name="T0" fmla="*/ 0 w 20000"/>
              <a:gd name="T1" fmla="*/ 0 h 20000"/>
              <a:gd name="T2" fmla="*/ 0 w 20000"/>
              <a:gd name="T3" fmla="*/ 12385980 h 20000"/>
              <a:gd name="T4" fmla="*/ 9303907 w 20000"/>
              <a:gd name="T5" fmla="*/ 1238598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60" y="19939"/>
                </a:lnTo>
              </a:path>
            </a:pathLst>
          </a:custGeom>
          <a:noFill/>
          <a:ln w="3175">
            <a:solidFill>
              <a:srgbClr val="000000"/>
            </a:solidFill>
            <a:round/>
            <a:headEnd type="triangle" w="med" len="med"/>
            <a:tailEnd/>
          </a:ln>
        </p:spPr>
        <p:txBody>
          <a:bodyPr/>
          <a:lstStyle/>
          <a:p>
            <a:endParaRPr lang="zh-CN" altLang="en-US"/>
          </a:p>
        </p:txBody>
      </p:sp>
      <p:sp>
        <p:nvSpPr>
          <p:cNvPr id="19468" name="Freeform 28"/>
          <p:cNvSpPr>
            <a:spLocks/>
          </p:cNvSpPr>
          <p:nvPr/>
        </p:nvSpPr>
        <p:spPr bwMode="auto">
          <a:xfrm>
            <a:off x="2501900" y="2671763"/>
            <a:ext cx="431800" cy="493712"/>
          </a:xfrm>
          <a:custGeom>
            <a:avLst/>
            <a:gdLst>
              <a:gd name="T0" fmla="*/ 0 w 20000"/>
              <a:gd name="T1" fmla="*/ 0 h 20000"/>
              <a:gd name="T2" fmla="*/ 0 w 20000"/>
              <a:gd name="T3" fmla="*/ 12150399 h 20000"/>
              <a:gd name="T4" fmla="*/ 9303907 w 20000"/>
              <a:gd name="T5" fmla="*/ 12150399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60" y="19939"/>
                </a:lnTo>
              </a:path>
            </a:pathLst>
          </a:custGeom>
          <a:noFill/>
          <a:ln w="3175">
            <a:solidFill>
              <a:srgbClr val="000000"/>
            </a:solidFill>
            <a:round/>
            <a:headEnd type="triangle" w="med" len="med"/>
            <a:tailEnd/>
          </a:ln>
        </p:spPr>
        <p:txBody>
          <a:bodyPr/>
          <a:lstStyle/>
          <a:p>
            <a:endParaRPr lang="zh-CN" altLang="en-US"/>
          </a:p>
        </p:txBody>
      </p:sp>
      <p:sp>
        <p:nvSpPr>
          <p:cNvPr id="19469" name="Freeform 29"/>
          <p:cNvSpPr>
            <a:spLocks/>
          </p:cNvSpPr>
          <p:nvPr/>
        </p:nvSpPr>
        <p:spPr bwMode="auto">
          <a:xfrm>
            <a:off x="3757613" y="3389313"/>
            <a:ext cx="430212" cy="496887"/>
          </a:xfrm>
          <a:custGeom>
            <a:avLst/>
            <a:gdLst>
              <a:gd name="T0" fmla="*/ 0 w 20000"/>
              <a:gd name="T1" fmla="*/ 0 h 20000"/>
              <a:gd name="T2" fmla="*/ 0 w 20000"/>
              <a:gd name="T3" fmla="*/ 12307169 h 20000"/>
              <a:gd name="T4" fmla="*/ 9235618 w 20000"/>
              <a:gd name="T5" fmla="*/ 12307169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60" y="19939"/>
                </a:lnTo>
              </a:path>
            </a:pathLst>
          </a:custGeom>
          <a:noFill/>
          <a:ln w="3175">
            <a:solidFill>
              <a:srgbClr val="000000"/>
            </a:solidFill>
            <a:round/>
            <a:headEnd type="triangle" w="med" len="med"/>
            <a:tailEnd/>
          </a:ln>
        </p:spPr>
        <p:txBody>
          <a:bodyPr/>
          <a:lstStyle/>
          <a:p>
            <a:endParaRPr lang="zh-CN" altLang="en-US"/>
          </a:p>
        </p:txBody>
      </p:sp>
      <p:sp>
        <p:nvSpPr>
          <p:cNvPr id="19470" name="Rectangle 30"/>
          <p:cNvSpPr>
            <a:spLocks noChangeArrowheads="1"/>
          </p:cNvSpPr>
          <p:nvPr/>
        </p:nvSpPr>
        <p:spPr bwMode="auto">
          <a:xfrm>
            <a:off x="1981200" y="2330450"/>
            <a:ext cx="917575" cy="336550"/>
          </a:xfrm>
          <a:prstGeom prst="rect">
            <a:avLst/>
          </a:prstGeom>
          <a:noFill/>
          <a:ln w="9525">
            <a:noFill/>
            <a:miter lim="800000"/>
            <a:headEnd/>
            <a:tailEnd/>
          </a:ln>
        </p:spPr>
        <p:txBody>
          <a:bodyPr wrap="none">
            <a:spAutoFit/>
          </a:bodyPr>
          <a:lstStyle/>
          <a:p>
            <a:r>
              <a:rPr lang="en-US" altLang="zh-CN">
                <a:latin typeface="Lucida Console" pitchFamily="49" charset="0"/>
              </a:rPr>
              <a:t>Object</a:t>
            </a:r>
          </a:p>
        </p:txBody>
      </p:sp>
      <p:sp>
        <p:nvSpPr>
          <p:cNvPr id="19471" name="Rectangle 31"/>
          <p:cNvSpPr>
            <a:spLocks noChangeArrowheads="1"/>
          </p:cNvSpPr>
          <p:nvPr/>
        </p:nvSpPr>
        <p:spPr bwMode="auto">
          <a:xfrm>
            <a:off x="3094038" y="3016250"/>
            <a:ext cx="1284287" cy="336550"/>
          </a:xfrm>
          <a:prstGeom prst="rect">
            <a:avLst/>
          </a:prstGeom>
          <a:noFill/>
          <a:ln w="9525">
            <a:noFill/>
            <a:miter lim="800000"/>
            <a:headEnd/>
            <a:tailEnd/>
          </a:ln>
        </p:spPr>
        <p:txBody>
          <a:bodyPr wrap="none">
            <a:spAutoFit/>
          </a:bodyPr>
          <a:lstStyle/>
          <a:p>
            <a:r>
              <a:rPr lang="en-US" altLang="zh-CN">
                <a:latin typeface="Lucida Console" pitchFamily="49" charset="0"/>
              </a:rPr>
              <a:t>Component</a:t>
            </a:r>
          </a:p>
        </p:txBody>
      </p:sp>
      <p:sp>
        <p:nvSpPr>
          <p:cNvPr id="19472" name="Rectangle 32"/>
          <p:cNvSpPr>
            <a:spLocks noChangeArrowheads="1"/>
          </p:cNvSpPr>
          <p:nvPr/>
        </p:nvSpPr>
        <p:spPr bwMode="auto">
          <a:xfrm>
            <a:off x="5562600" y="4464050"/>
            <a:ext cx="1406525" cy="336550"/>
          </a:xfrm>
          <a:prstGeom prst="rect">
            <a:avLst/>
          </a:prstGeom>
          <a:noFill/>
          <a:ln w="9525">
            <a:noFill/>
            <a:miter lim="800000"/>
            <a:headEnd/>
            <a:tailEnd/>
          </a:ln>
        </p:spPr>
        <p:txBody>
          <a:bodyPr wrap="none">
            <a:spAutoFit/>
          </a:bodyPr>
          <a:lstStyle/>
          <a:p>
            <a:r>
              <a:rPr lang="en-US" altLang="zh-CN">
                <a:latin typeface="Lucida Console" pitchFamily="49" charset="0"/>
              </a:rPr>
              <a:t>JComponent</a:t>
            </a:r>
          </a:p>
        </p:txBody>
      </p:sp>
      <p:sp>
        <p:nvSpPr>
          <p:cNvPr id="19473" name="Rectangle 33"/>
          <p:cNvSpPr>
            <a:spLocks noChangeArrowheads="1"/>
          </p:cNvSpPr>
          <p:nvPr/>
        </p:nvSpPr>
        <p:spPr bwMode="auto">
          <a:xfrm>
            <a:off x="4343400" y="3778250"/>
            <a:ext cx="1284288" cy="336550"/>
          </a:xfrm>
          <a:prstGeom prst="rect">
            <a:avLst/>
          </a:prstGeom>
          <a:noFill/>
          <a:ln w="9525">
            <a:noFill/>
            <a:miter lim="800000"/>
            <a:headEnd/>
            <a:tailEnd/>
          </a:ln>
        </p:spPr>
        <p:txBody>
          <a:bodyPr wrap="none">
            <a:spAutoFit/>
          </a:bodyPr>
          <a:lstStyle/>
          <a:p>
            <a:r>
              <a:rPr lang="en-US" altLang="zh-CN">
                <a:latin typeface="Lucida Console" pitchFamily="49" charset="0"/>
              </a:rPr>
              <a:t>Container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b="0" smtClean="0">
                <a:solidFill>
                  <a:schemeClr val="tx1"/>
                </a:solidFill>
                <a:latin typeface="Arial" pitchFamily="34" charset="0"/>
                <a:cs typeface="Arial" pitchFamily="34" charset="0"/>
              </a:rPr>
              <a:t>Some basic GUI components</a:t>
            </a:r>
            <a:endParaRPr lang="zh-CN" altLang="en-US" smtClean="0"/>
          </a:p>
        </p:txBody>
      </p:sp>
      <p:graphicFrame>
        <p:nvGraphicFramePr>
          <p:cNvPr id="7" name="内容占位符 6"/>
          <p:cNvGraphicFramePr>
            <a:graphicFrameLocks noGrp="1"/>
          </p:cNvGraphicFramePr>
          <p:nvPr>
            <p:ph idx="1"/>
          </p:nvPr>
        </p:nvGraphicFramePr>
        <p:xfrm>
          <a:off x="457200" y="1893888"/>
          <a:ext cx="8229600" cy="3749040"/>
        </p:xfrm>
        <a:graphic>
          <a:graphicData uri="http://schemas.openxmlformats.org/drawingml/2006/table">
            <a:tbl>
              <a:tblPr/>
              <a:tblGrid>
                <a:gridCol w="1685925"/>
                <a:gridCol w="6543675"/>
              </a:tblGrid>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tab pos="228600" algn="l"/>
                          <a:tab pos="1219200" algn="l"/>
                          <a:tab pos="1943100" algn="l"/>
                          <a:tab pos="2286000" algn="l"/>
                          <a:tab pos="2743200" algn="l"/>
                          <a:tab pos="3200400" algn="l"/>
                          <a:tab pos="3657600" algn="l"/>
                          <a:tab pos="4114800" algn="l"/>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Component</a:t>
                      </a:r>
                      <a:endParaRPr kumimoji="0" lang="zh-CN" altLang="zh-CN" sz="2000" b="1" i="0" u="none" strike="noStrike" cap="none" normalizeH="0" baseline="0" smtClean="0">
                        <a:ln>
                          <a:noFill/>
                        </a:ln>
                        <a:solidFill>
                          <a:srgbClr val="000000"/>
                        </a:solidFill>
                        <a:effectLst/>
                        <a:latin typeface="AvantGarde" pitchFamily="34" charset="0"/>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5400" marR="0" lvl="0" indent="0" algn="ctr" defTabSz="914400" rtl="0" eaLnBrk="1" fontAlgn="base" latinLnBrk="0" hangingPunct="1">
                        <a:lnSpc>
                          <a:spcPct val="100000"/>
                        </a:lnSpc>
                        <a:spcBef>
                          <a:spcPct val="0"/>
                        </a:spcBef>
                        <a:spcAft>
                          <a:spcPct val="0"/>
                        </a:spcAft>
                        <a:buClrTx/>
                        <a:buSzTx/>
                        <a:buFontTx/>
                        <a:buNone/>
                        <a:tabLst>
                          <a:tab pos="228600" algn="l"/>
                          <a:tab pos="1219200" algn="l"/>
                          <a:tab pos="1943100" algn="l"/>
                          <a:tab pos="2286000" algn="l"/>
                          <a:tab pos="2743200" algn="l"/>
                          <a:tab pos="3200400" algn="l"/>
                          <a:tab pos="3657600" algn="l"/>
                          <a:tab pos="4114800" algn="l"/>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Description</a:t>
                      </a:r>
                      <a:endParaRPr kumimoji="0" lang="zh-CN" altLang="zh-CN" sz="2000" b="1" i="0" u="none" strike="noStrike" cap="none" normalizeH="0" baseline="0" smtClean="0">
                        <a:ln>
                          <a:noFill/>
                        </a:ln>
                        <a:solidFill>
                          <a:srgbClr val="000000"/>
                        </a:solidFill>
                        <a:effectLst/>
                        <a:latin typeface="AvantGarde" pitchFamily="34" charset="0"/>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Lucida Console" pitchFamily="49" charset="0"/>
                          <a:ea typeface="宋体" pitchFamily="2" charset="-122"/>
                          <a:cs typeface="Times New Roman" pitchFamily="18" charset="0"/>
                        </a:rPr>
                        <a:t>JLabel</a:t>
                      </a:r>
                      <a:endParaRPr kumimoji="0" lang="zh-CN" altLang="zh-CN" sz="18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An area where uneditable text or icons can be displayed.</a:t>
                      </a:r>
                      <a:endParaRPr kumimoji="0" lang="zh-CN" altLang="zh-CN" sz="16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Lucida Console" pitchFamily="49" charset="0"/>
                          <a:ea typeface="宋体" pitchFamily="2" charset="-122"/>
                          <a:cs typeface="Times New Roman" pitchFamily="18" charset="0"/>
                        </a:rPr>
                        <a:t>JTextField</a:t>
                      </a:r>
                      <a:endParaRPr kumimoji="0" lang="zh-CN" altLang="zh-CN" sz="18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An area in which the user inputs data from the keyboard. </a:t>
                      </a:r>
                    </a:p>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The area can also display information.</a:t>
                      </a:r>
                      <a:endParaRPr kumimoji="0" lang="zh-CN" altLang="zh-CN" sz="16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Lucida Console" pitchFamily="49" charset="0"/>
                          <a:ea typeface="宋体" pitchFamily="2" charset="-122"/>
                          <a:cs typeface="Times New Roman" pitchFamily="18" charset="0"/>
                        </a:rPr>
                        <a:t>JButton</a:t>
                      </a:r>
                      <a:endParaRPr kumimoji="0" lang="zh-CN" altLang="zh-CN" sz="18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An area that triggers an event when clicked with the mouse.</a:t>
                      </a:r>
                      <a:endParaRPr kumimoji="0" lang="zh-CN" altLang="zh-CN" sz="16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Lucida Console" pitchFamily="49" charset="0"/>
                          <a:ea typeface="宋体" pitchFamily="2" charset="-122"/>
                          <a:cs typeface="Times New Roman" pitchFamily="18" charset="0"/>
                        </a:rPr>
                        <a:t>JCheckBox</a:t>
                      </a:r>
                      <a:endParaRPr kumimoji="0" lang="zh-CN" altLang="zh-CN" sz="18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 GUI component that is either selected or not selected.</a:t>
                      </a:r>
                      <a:endParaRPr kumimoji="0" lang="zh-CN" altLang="zh-CN" sz="16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Lucida Console" pitchFamily="49" charset="0"/>
                          <a:ea typeface="宋体" pitchFamily="2" charset="-122"/>
                          <a:cs typeface="Times New Roman" pitchFamily="18" charset="0"/>
                        </a:rPr>
                        <a:t>JComboBox</a:t>
                      </a:r>
                      <a:endParaRPr kumimoji="0" lang="zh-CN" altLang="zh-CN" sz="18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 drop-down list of items from which the user can make a selection </a:t>
                      </a:r>
                    </a:p>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by clicking an item in the list or possibly by typing into the box.</a:t>
                      </a:r>
                      <a:endParaRPr kumimoji="0" lang="zh-CN" altLang="zh-CN" sz="16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Lucida Console" pitchFamily="49" charset="0"/>
                          <a:ea typeface="宋体" pitchFamily="2" charset="-122"/>
                          <a:cs typeface="Times New Roman" pitchFamily="18" charset="0"/>
                        </a:rPr>
                        <a:t>JList</a:t>
                      </a:r>
                      <a:endParaRPr kumimoji="0" lang="zh-CN" altLang="zh-CN" sz="18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An area containing a list of items from which the user can make a selection </a:t>
                      </a:r>
                    </a:p>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by clicking on any element in the list. Multiple elements can be selected.</a:t>
                      </a:r>
                      <a:endParaRPr kumimoji="0" lang="zh-CN" altLang="zh-CN" sz="16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457200">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Lucida Console" pitchFamily="49" charset="0"/>
                          <a:ea typeface="宋体" pitchFamily="2" charset="-122"/>
                          <a:cs typeface="Times New Roman" pitchFamily="18" charset="0"/>
                        </a:rPr>
                        <a:t>JPanel</a:t>
                      </a:r>
                      <a:endParaRPr kumimoji="0" lang="zh-CN" altLang="zh-CN" sz="18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2540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 container in which components can be placed and organized.</a:t>
                      </a:r>
                      <a:endParaRPr kumimoji="0" lang="zh-CN" altLang="zh-CN" sz="1600" b="0" i="0" u="none" strike="noStrike" cap="none" normalizeH="0" baseline="0" smtClean="0">
                        <a:ln>
                          <a:noFill/>
                        </a:ln>
                        <a:solidFill>
                          <a:srgbClr val="000000"/>
                        </a:solidFill>
                        <a:effectLst/>
                        <a:latin typeface="Times"/>
                        <a:ea typeface="宋体" pitchFamily="2" charset="-122"/>
                        <a:cs typeface="Times New Roman"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6" name="日期占位符 5"/>
          <p:cNvSpPr>
            <a:spLocks noGrp="1"/>
          </p:cNvSpPr>
          <p:nvPr>
            <p:ph type="dt" sz="half" idx="10"/>
          </p:nvPr>
        </p:nvSpPr>
        <p:spPr/>
        <p:txBody>
          <a:bodyPr/>
          <a:lstStyle/>
          <a:p>
            <a:fld id="{C3B361F4-7D45-4B30-A061-6A57B4662F9E}" type="datetime3">
              <a:rPr lang="en-US" altLang="zh-CN"/>
              <a:pPr/>
              <a:t>25 February 2015</a:t>
            </a:fld>
            <a:endParaRPr lang="en-US" altLang="zh-CN"/>
          </a:p>
        </p:txBody>
      </p:sp>
      <p:sp>
        <p:nvSpPr>
          <p:cNvPr id="4" name="页脚占位符 3"/>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9D0BFC09-1455-40C2-91FE-8023B733B83E}" type="slidenum">
              <a:rPr lang="en-US" altLang="zh-CN"/>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z="2600" smtClean="0"/>
              <a:t>Swing Component: </a:t>
            </a:r>
            <a:r>
              <a:rPr lang="en-US" altLang="zh-CN" sz="2600" b="0" smtClean="0">
                <a:latin typeface="Lucida Console" pitchFamily="49" charset="0"/>
              </a:rPr>
              <a:t>JLabel</a:t>
            </a:r>
            <a:endParaRPr lang="en-US" altLang="zh-CN" sz="2600" smtClean="0"/>
          </a:p>
        </p:txBody>
      </p:sp>
      <p:sp>
        <p:nvSpPr>
          <p:cNvPr id="21507" name="Rectangle 3"/>
          <p:cNvSpPr>
            <a:spLocks noGrp="1" noChangeArrowheads="1"/>
          </p:cNvSpPr>
          <p:nvPr>
            <p:ph idx="1"/>
          </p:nvPr>
        </p:nvSpPr>
        <p:spPr/>
        <p:txBody>
          <a:bodyPr/>
          <a:lstStyle/>
          <a:p>
            <a:r>
              <a:rPr lang="en-US" altLang="zh-CN" smtClean="0"/>
              <a:t>Label</a:t>
            </a:r>
          </a:p>
          <a:p>
            <a:pPr lvl="1"/>
            <a:r>
              <a:rPr lang="en-US" altLang="zh-CN" smtClean="0"/>
              <a:t>Provide text on GUI</a:t>
            </a:r>
          </a:p>
          <a:p>
            <a:pPr lvl="1"/>
            <a:r>
              <a:rPr lang="en-US" altLang="zh-CN" smtClean="0"/>
              <a:t>Defined with class </a:t>
            </a:r>
            <a:r>
              <a:rPr lang="en-US" altLang="zh-CN" smtClean="0">
                <a:latin typeface="Lucida Console" pitchFamily="49" charset="0"/>
              </a:rPr>
              <a:t>JLabel</a:t>
            </a:r>
          </a:p>
          <a:p>
            <a:pPr lvl="1"/>
            <a:r>
              <a:rPr lang="en-US" altLang="zh-CN" smtClean="0"/>
              <a:t>Can display:</a:t>
            </a:r>
          </a:p>
          <a:p>
            <a:pPr lvl="2"/>
            <a:r>
              <a:rPr lang="en-US" altLang="zh-CN" smtClean="0"/>
              <a:t>Single line of read-only text</a:t>
            </a:r>
          </a:p>
          <a:p>
            <a:pPr lvl="2"/>
            <a:r>
              <a:rPr lang="en-US" altLang="zh-CN" smtClean="0"/>
              <a:t>Image</a:t>
            </a:r>
          </a:p>
          <a:p>
            <a:pPr lvl="2"/>
            <a:r>
              <a:rPr lang="en-US" altLang="zh-CN" smtClean="0"/>
              <a:t>Text and image</a:t>
            </a:r>
          </a:p>
          <a:p>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altLang="zh-CN" smtClean="0"/>
              <a:t>Outline</a:t>
            </a:r>
          </a:p>
        </p:txBody>
      </p:sp>
      <p:sp>
        <p:nvSpPr>
          <p:cNvPr id="4099" name="Rectangle 5"/>
          <p:cNvSpPr>
            <a:spLocks noGrp="1" noChangeArrowheads="1"/>
          </p:cNvSpPr>
          <p:nvPr>
            <p:ph idx="1"/>
          </p:nvPr>
        </p:nvSpPr>
        <p:spPr/>
        <p:txBody>
          <a:bodyPr/>
          <a:lstStyle/>
          <a:p>
            <a:pPr eaLnBrk="1" hangingPunct="1"/>
            <a:r>
              <a:rPr lang="en-US" altLang="zh-CN" dirty="0" smtClean="0"/>
              <a:t>GUI Introduction</a:t>
            </a:r>
          </a:p>
          <a:p>
            <a:pPr eaLnBrk="1" hangingPunct="1"/>
            <a:r>
              <a:rPr lang="en-US" altLang="zh-CN" dirty="0" smtClean="0"/>
              <a:t>Overview of AWT(abstract </a:t>
            </a:r>
            <a:r>
              <a:rPr lang="en-US" altLang="zh-CN" smtClean="0"/>
              <a:t>window toolkit)</a:t>
            </a:r>
            <a:endParaRPr lang="en-US" altLang="zh-CN" dirty="0" smtClean="0"/>
          </a:p>
          <a:p>
            <a:pPr eaLnBrk="1" hangingPunct="1"/>
            <a:r>
              <a:rPr lang="en-US" altLang="zh-CN" dirty="0" smtClean="0"/>
              <a:t>Overview of Swing</a:t>
            </a:r>
          </a:p>
          <a:p>
            <a:pPr eaLnBrk="1" hangingPunct="1"/>
            <a:r>
              <a:rPr lang="en-US" altLang="zh-CN" dirty="0" smtClean="0"/>
              <a:t>The basic UI components</a:t>
            </a:r>
          </a:p>
        </p:txBody>
      </p:sp>
      <p:sp>
        <p:nvSpPr>
          <p:cNvPr id="5" name="日期占位符 4"/>
          <p:cNvSpPr>
            <a:spLocks noGrp="1"/>
          </p:cNvSpPr>
          <p:nvPr>
            <p:ph type="dt" sz="half" idx="10"/>
          </p:nvPr>
        </p:nvSpPr>
        <p:spPr/>
        <p:txBody>
          <a:bodyPr/>
          <a:lstStyle/>
          <a:p>
            <a:fld id="{31586D09-04AA-453B-95A6-E63EEE15E66E}"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FDA95AFF-5601-47BC-A79E-9C6922231220}" type="slidenum">
              <a:rPr lang="en-US" altLang="zh-CN"/>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12775" y="423863"/>
            <a:ext cx="6264275" cy="647700"/>
          </a:xfrm>
        </p:spPr>
        <p:txBody>
          <a:bodyPr/>
          <a:lstStyle/>
          <a:p>
            <a:r>
              <a:rPr lang="en-US" altLang="zh-CN" sz="2400" smtClean="0"/>
              <a:t>Sample code – LabelTest.java</a:t>
            </a:r>
            <a:endParaRPr lang="zh-CN" altLang="en-US" sz="2400" smtClean="0"/>
          </a:p>
        </p:txBody>
      </p:sp>
      <p:sp>
        <p:nvSpPr>
          <p:cNvPr id="13" name="日期占位符 12"/>
          <p:cNvSpPr>
            <a:spLocks noGrp="1"/>
          </p:cNvSpPr>
          <p:nvPr>
            <p:ph type="dt" sz="half" idx="10"/>
          </p:nvPr>
        </p:nvSpPr>
        <p:spPr/>
        <p:txBody>
          <a:bodyPr/>
          <a:lstStyle/>
          <a:p>
            <a:fld id="{A74A6729-7C0E-4231-A6D9-1C2F388483D7}"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BB7FE374-83AF-4655-9DED-B712161C86B1}" type="slidenum">
              <a:rPr lang="en-US" altLang="zh-CN"/>
              <a:pPr/>
              <a:t>20</a:t>
            </a:fld>
            <a:endParaRPr lang="en-US" altLang="zh-CN"/>
          </a:p>
        </p:txBody>
      </p:sp>
      <p:graphicFrame>
        <p:nvGraphicFramePr>
          <p:cNvPr id="7" name="Group 29"/>
          <p:cNvGraphicFramePr>
            <a:graphicFrameLocks noGrp="1"/>
          </p:cNvGraphicFramePr>
          <p:nvPr/>
        </p:nvGraphicFramePr>
        <p:xfrm>
          <a:off x="500063" y="1143000"/>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LabelTest.java</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Demonstrating the JLabel class.</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java.awt.*;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java.awt.event.*;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class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LabelTest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JFrame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JLabel label1, label2, label3;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9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up GUI</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LabelTest()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"Testing JLabel"</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14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content pane and set its layout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 container = getContentPane();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container.setLayout(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FlowLayout()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18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JLabel constructor with a string argument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label1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JLabel(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"Label with text"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label1.setToolTipText(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"This is label1"</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label1 );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23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5F5F5F"/>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286125" y="2357438"/>
            <a:ext cx="3714750" cy="369887"/>
            <a:chOff x="2688" y="1392"/>
            <a:chExt cx="2340" cy="233"/>
          </a:xfrm>
        </p:grpSpPr>
        <p:sp>
          <p:nvSpPr>
            <p:cNvPr id="22547" name="Line 5"/>
            <p:cNvSpPr>
              <a:spLocks noChangeShapeType="1"/>
            </p:cNvSpPr>
            <p:nvPr/>
          </p:nvSpPr>
          <p:spPr bwMode="auto">
            <a:xfrm flipH="1">
              <a:off x="2688" y="1488"/>
              <a:ext cx="585" cy="0"/>
            </a:xfrm>
            <a:prstGeom prst="line">
              <a:avLst/>
            </a:prstGeom>
            <a:noFill/>
            <a:ln w="9525">
              <a:solidFill>
                <a:schemeClr val="tx1"/>
              </a:solidFill>
              <a:round/>
              <a:headEnd/>
              <a:tailEnd type="triangle" w="med" len="med"/>
            </a:ln>
          </p:spPr>
          <p:txBody>
            <a:bodyPr>
              <a:spAutoFit/>
            </a:bodyPr>
            <a:lstStyle/>
            <a:p>
              <a:endParaRPr lang="en-US"/>
            </a:p>
          </p:txBody>
        </p:sp>
        <p:sp>
          <p:nvSpPr>
            <p:cNvPr id="22548" name="Text Box 6"/>
            <p:cNvSpPr txBox="1">
              <a:spLocks noChangeArrowheads="1"/>
            </p:cNvSpPr>
            <p:nvPr/>
          </p:nvSpPr>
          <p:spPr bwMode="auto">
            <a:xfrm>
              <a:off x="3264" y="1392"/>
              <a:ext cx="1764" cy="233"/>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Declare three </a:t>
              </a:r>
              <a:r>
                <a:rPr lang="en-US" altLang="zh-CN">
                  <a:latin typeface="Lucida Console" pitchFamily="49" charset="0"/>
                </a:rPr>
                <a:t>JLabel</a:t>
              </a:r>
              <a:r>
                <a:rPr lang="en-US" altLang="zh-CN">
                  <a:latin typeface="Times New Roman" pitchFamily="18" charset="0"/>
                </a:rPr>
                <a:t>s</a:t>
              </a:r>
            </a:p>
          </p:txBody>
        </p:sp>
      </p:grpSp>
      <p:grpSp>
        <p:nvGrpSpPr>
          <p:cNvPr id="3" name="Group 7"/>
          <p:cNvGrpSpPr>
            <a:grpSpLocks/>
          </p:cNvGrpSpPr>
          <p:nvPr/>
        </p:nvGrpSpPr>
        <p:grpSpPr bwMode="auto">
          <a:xfrm>
            <a:off x="3643313" y="3714750"/>
            <a:ext cx="4500562" cy="762000"/>
            <a:chOff x="3024" y="2352"/>
            <a:chExt cx="2835" cy="480"/>
          </a:xfrm>
        </p:grpSpPr>
        <p:sp>
          <p:nvSpPr>
            <p:cNvPr id="22545" name="Line 8"/>
            <p:cNvSpPr>
              <a:spLocks noChangeShapeType="1"/>
            </p:cNvSpPr>
            <p:nvPr/>
          </p:nvSpPr>
          <p:spPr bwMode="auto">
            <a:xfrm flipH="1">
              <a:off x="3024" y="2544"/>
              <a:ext cx="783" cy="288"/>
            </a:xfrm>
            <a:prstGeom prst="line">
              <a:avLst/>
            </a:prstGeom>
            <a:noFill/>
            <a:ln w="9525">
              <a:solidFill>
                <a:schemeClr val="tx1"/>
              </a:solidFill>
              <a:round/>
              <a:headEnd/>
              <a:tailEnd type="triangle" w="med" len="med"/>
            </a:ln>
          </p:spPr>
          <p:txBody>
            <a:bodyPr>
              <a:spAutoFit/>
            </a:bodyPr>
            <a:lstStyle/>
            <a:p>
              <a:endParaRPr lang="en-US"/>
            </a:p>
          </p:txBody>
        </p:sp>
        <p:sp>
          <p:nvSpPr>
            <p:cNvPr id="22546" name="Text Box 9"/>
            <p:cNvSpPr txBox="1">
              <a:spLocks noChangeArrowheads="1"/>
            </p:cNvSpPr>
            <p:nvPr/>
          </p:nvSpPr>
          <p:spPr bwMode="auto">
            <a:xfrm>
              <a:off x="3792" y="2352"/>
              <a:ext cx="2067"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Create first </a:t>
              </a:r>
              <a:r>
                <a:rPr lang="en-US" altLang="zh-CN">
                  <a:latin typeface="Lucida Console" pitchFamily="49" charset="0"/>
                </a:rPr>
                <a:t>JLabel</a:t>
              </a:r>
              <a:r>
                <a:rPr lang="en-US" altLang="zh-CN">
                  <a:latin typeface="Times New Roman" pitchFamily="18" charset="0"/>
                </a:rPr>
                <a:t> with text “</a:t>
              </a:r>
              <a:r>
                <a:rPr lang="en-US" altLang="zh-CN">
                  <a:latin typeface="Lucida Console" pitchFamily="49" charset="0"/>
                </a:rPr>
                <a:t>Label</a:t>
              </a:r>
              <a:r>
                <a:rPr lang="en-US" altLang="zh-CN">
                  <a:latin typeface="Times New Roman" pitchFamily="18" charset="0"/>
                </a:rPr>
                <a:t> </a:t>
              </a:r>
              <a:r>
                <a:rPr lang="en-US" altLang="zh-CN">
                  <a:latin typeface="Lucida Console" pitchFamily="49" charset="0"/>
                </a:rPr>
                <a:t>with</a:t>
              </a:r>
              <a:r>
                <a:rPr lang="en-US" altLang="zh-CN">
                  <a:latin typeface="Times New Roman" pitchFamily="18" charset="0"/>
                </a:rPr>
                <a:t> </a:t>
              </a:r>
              <a:r>
                <a:rPr lang="en-US" altLang="zh-CN">
                  <a:latin typeface="Lucida Console" pitchFamily="49" charset="0"/>
                </a:rPr>
                <a:t>text</a:t>
              </a:r>
              <a:r>
                <a:rPr lang="en-US" altLang="zh-CN">
                  <a:latin typeface="Times New Roman" pitchFamily="18" charset="0"/>
                </a:rPr>
                <a:t>”</a:t>
              </a:r>
            </a:p>
          </p:txBody>
        </p:sp>
      </p:grpSp>
      <p:grpSp>
        <p:nvGrpSpPr>
          <p:cNvPr id="4" name="Group 10"/>
          <p:cNvGrpSpPr>
            <a:grpSpLocks/>
          </p:cNvGrpSpPr>
          <p:nvPr/>
        </p:nvGrpSpPr>
        <p:grpSpPr bwMode="auto">
          <a:xfrm>
            <a:off x="3714750" y="4643438"/>
            <a:ext cx="4429125" cy="646112"/>
            <a:chOff x="2985" y="2928"/>
            <a:chExt cx="2790" cy="407"/>
          </a:xfrm>
        </p:grpSpPr>
        <p:sp>
          <p:nvSpPr>
            <p:cNvPr id="22543" name="Line 11"/>
            <p:cNvSpPr>
              <a:spLocks noChangeShapeType="1"/>
            </p:cNvSpPr>
            <p:nvPr/>
          </p:nvSpPr>
          <p:spPr bwMode="auto">
            <a:xfrm flipH="1" flipV="1">
              <a:off x="2985" y="2973"/>
              <a:ext cx="712" cy="99"/>
            </a:xfrm>
            <a:prstGeom prst="line">
              <a:avLst/>
            </a:prstGeom>
            <a:noFill/>
            <a:ln w="9525">
              <a:solidFill>
                <a:schemeClr val="tx1"/>
              </a:solidFill>
              <a:round/>
              <a:headEnd/>
              <a:tailEnd type="triangle" w="med" len="med"/>
            </a:ln>
          </p:spPr>
          <p:txBody>
            <a:bodyPr>
              <a:spAutoFit/>
            </a:bodyPr>
            <a:lstStyle/>
            <a:p>
              <a:endParaRPr lang="en-US"/>
            </a:p>
          </p:txBody>
        </p:sp>
        <p:sp>
          <p:nvSpPr>
            <p:cNvPr id="22544" name="Text Box 12"/>
            <p:cNvSpPr txBox="1">
              <a:spLocks noChangeArrowheads="1"/>
            </p:cNvSpPr>
            <p:nvPr/>
          </p:nvSpPr>
          <p:spPr bwMode="auto">
            <a:xfrm>
              <a:off x="3696" y="2928"/>
              <a:ext cx="2079"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Tool tip is text that appears when user moves cursor over </a:t>
              </a:r>
              <a:r>
                <a:rPr lang="en-US" altLang="zh-CN">
                  <a:latin typeface="Lucida Console" pitchFamily="49" charset="0"/>
                </a:rPr>
                <a:t>JLabel</a:t>
              </a:r>
              <a:r>
                <a:rPr lang="en-US" altLang="zh-CN">
                  <a:latin typeface="Times New Roman" pitchFamily="18" charset="0"/>
                </a:rPr>
                <a:t> </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12775" y="423863"/>
            <a:ext cx="6264275" cy="647700"/>
          </a:xfrm>
        </p:spPr>
        <p:txBody>
          <a:bodyPr/>
          <a:lstStyle/>
          <a:p>
            <a:r>
              <a:rPr lang="en-US" altLang="zh-CN" sz="2400" smtClean="0"/>
              <a:t>Sample code – LabelTest.java</a:t>
            </a:r>
            <a:endParaRPr lang="zh-CN" altLang="en-US" sz="2400" smtClean="0"/>
          </a:p>
        </p:txBody>
      </p:sp>
      <p:sp>
        <p:nvSpPr>
          <p:cNvPr id="13" name="日期占位符 12"/>
          <p:cNvSpPr>
            <a:spLocks noGrp="1"/>
          </p:cNvSpPr>
          <p:nvPr>
            <p:ph type="dt" sz="half" idx="10"/>
          </p:nvPr>
        </p:nvSpPr>
        <p:spPr/>
        <p:txBody>
          <a:bodyPr/>
          <a:lstStyle/>
          <a:p>
            <a:fld id="{503CB7B9-4978-4B95-A5D8-EC833443D83D}"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AA9F863A-7BA1-437A-B92D-D8B213B0E85D}" type="slidenum">
              <a:rPr lang="en-US" altLang="zh-CN"/>
              <a:pPr/>
              <a:t>21</a:t>
            </a:fld>
            <a:endParaRPr lang="en-US" altLang="zh-CN"/>
          </a:p>
        </p:txBody>
      </p:sp>
      <p:graphicFrame>
        <p:nvGraphicFramePr>
          <p:cNvPr id="7" name="Group 29"/>
          <p:cNvGraphicFramePr>
            <a:graphicFrameLocks noGrp="1"/>
          </p:cNvGraphicFramePr>
          <p:nvPr/>
        </p:nvGraphicFramePr>
        <p:xfrm>
          <a:off x="500063" y="1143000"/>
          <a:ext cx="8229600" cy="528828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JLabel constructor with string, Icon and alignment arguments</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Icon bug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ImageIcon(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"bug1.gif"</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label2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JLabel(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"Label with text and icon"</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SwingConstants.</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LEFT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label2.setToolTipText(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"This is label2"</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label2 );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30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JLabel constructor no arguments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label3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JLabel();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label3.setText(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"Label with icon and text at bottom"</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label3.setIcon( bug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label3.setHorizontalTextPosition(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SwingConstants.CENTER</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label3.setVerticalTextPosition(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SwingConstants.BOTTOM</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label3.setToolTipText(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"This is label3"</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label3 );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39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setSize(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275</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170</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setVisible(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true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42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constructor</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44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static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void</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LabelTest application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LabelTest();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application.setDefaultCloseOperation(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JFrame.EXIT_ON_CLOSE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50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LabelTest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5F5F5F"/>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4214813" y="1428750"/>
            <a:ext cx="3575050" cy="590550"/>
            <a:chOff x="3072" y="2688"/>
            <a:chExt cx="2300" cy="372"/>
          </a:xfrm>
        </p:grpSpPr>
        <p:sp>
          <p:nvSpPr>
            <p:cNvPr id="23570" name="Line 5"/>
            <p:cNvSpPr>
              <a:spLocks noChangeShapeType="1"/>
            </p:cNvSpPr>
            <p:nvPr/>
          </p:nvSpPr>
          <p:spPr bwMode="auto">
            <a:xfrm flipH="1">
              <a:off x="3072" y="2880"/>
              <a:ext cx="687" cy="0"/>
            </a:xfrm>
            <a:prstGeom prst="line">
              <a:avLst/>
            </a:prstGeom>
            <a:noFill/>
            <a:ln w="9525">
              <a:solidFill>
                <a:schemeClr val="tx1"/>
              </a:solidFill>
              <a:round/>
              <a:headEnd/>
              <a:tailEnd type="triangle" w="med" len="med"/>
            </a:ln>
          </p:spPr>
          <p:txBody>
            <a:bodyPr>
              <a:spAutoFit/>
            </a:bodyPr>
            <a:lstStyle/>
            <a:p>
              <a:endParaRPr lang="en-US"/>
            </a:p>
          </p:txBody>
        </p:sp>
        <p:sp>
          <p:nvSpPr>
            <p:cNvPr id="23571" name="Text Box 6"/>
            <p:cNvSpPr txBox="1">
              <a:spLocks noChangeArrowheads="1"/>
            </p:cNvSpPr>
            <p:nvPr/>
          </p:nvSpPr>
          <p:spPr bwMode="auto">
            <a:xfrm>
              <a:off x="3744" y="2688"/>
              <a:ext cx="1628" cy="372"/>
            </a:xfrm>
            <a:prstGeom prst="rect">
              <a:avLst/>
            </a:prstGeom>
            <a:solidFill>
              <a:srgbClr val="99CCFF"/>
            </a:solidFill>
            <a:ln w="9525">
              <a:solidFill>
                <a:schemeClr val="tx1"/>
              </a:solidFill>
              <a:miter lim="800000"/>
              <a:headEnd/>
              <a:tailEnd/>
            </a:ln>
          </p:spPr>
          <p:txBody>
            <a:bodyPr>
              <a:spAutoFit/>
            </a:bodyPr>
            <a:lstStyle/>
            <a:p>
              <a:pPr algn="ctr"/>
              <a:r>
                <a:rPr lang="en-US" altLang="zh-CN">
                  <a:latin typeface="Times New Roman" pitchFamily="18" charset="0"/>
                </a:rPr>
                <a:t>Create second </a:t>
              </a:r>
              <a:r>
                <a:rPr lang="en-US" altLang="zh-CN">
                  <a:latin typeface="Lucida Console" pitchFamily="49" charset="0"/>
                </a:rPr>
                <a:t>JLabel</a:t>
              </a:r>
              <a:r>
                <a:rPr lang="en-US" altLang="zh-CN">
                  <a:latin typeface="Times New Roman" pitchFamily="18" charset="0"/>
                </a:rPr>
                <a:t> with text to left of image</a:t>
              </a:r>
            </a:p>
          </p:txBody>
        </p:sp>
      </p:grpSp>
      <p:grpSp>
        <p:nvGrpSpPr>
          <p:cNvPr id="3" name="Group 7"/>
          <p:cNvGrpSpPr>
            <a:grpSpLocks/>
          </p:cNvGrpSpPr>
          <p:nvPr/>
        </p:nvGrpSpPr>
        <p:grpSpPr bwMode="auto">
          <a:xfrm>
            <a:off x="5000625" y="2928938"/>
            <a:ext cx="3319463" cy="590550"/>
            <a:chOff x="3072" y="2688"/>
            <a:chExt cx="2300" cy="372"/>
          </a:xfrm>
        </p:grpSpPr>
        <p:sp>
          <p:nvSpPr>
            <p:cNvPr id="23568" name="Line 8"/>
            <p:cNvSpPr>
              <a:spLocks noChangeShapeType="1"/>
            </p:cNvSpPr>
            <p:nvPr/>
          </p:nvSpPr>
          <p:spPr bwMode="auto">
            <a:xfrm flipH="1">
              <a:off x="3072" y="2880"/>
              <a:ext cx="687" cy="0"/>
            </a:xfrm>
            <a:prstGeom prst="line">
              <a:avLst/>
            </a:prstGeom>
            <a:noFill/>
            <a:ln w="9525">
              <a:solidFill>
                <a:schemeClr val="tx1"/>
              </a:solidFill>
              <a:round/>
              <a:headEnd/>
              <a:tailEnd type="triangle" w="med" len="med"/>
            </a:ln>
          </p:spPr>
          <p:txBody>
            <a:bodyPr>
              <a:spAutoFit/>
            </a:bodyPr>
            <a:lstStyle/>
            <a:p>
              <a:endParaRPr lang="en-US"/>
            </a:p>
          </p:txBody>
        </p:sp>
        <p:sp>
          <p:nvSpPr>
            <p:cNvPr id="23569" name="Text Box 9"/>
            <p:cNvSpPr txBox="1">
              <a:spLocks noChangeArrowheads="1"/>
            </p:cNvSpPr>
            <p:nvPr/>
          </p:nvSpPr>
          <p:spPr bwMode="auto">
            <a:xfrm>
              <a:off x="3744" y="2688"/>
              <a:ext cx="1628" cy="372"/>
            </a:xfrm>
            <a:prstGeom prst="rect">
              <a:avLst/>
            </a:prstGeom>
            <a:solidFill>
              <a:srgbClr val="99CCFF"/>
            </a:solidFill>
            <a:ln w="9525">
              <a:solidFill>
                <a:schemeClr val="tx1"/>
              </a:solidFill>
              <a:miter lim="800000"/>
              <a:headEnd/>
              <a:tailEnd/>
            </a:ln>
          </p:spPr>
          <p:txBody>
            <a:bodyPr>
              <a:spAutoFit/>
            </a:bodyPr>
            <a:lstStyle/>
            <a:p>
              <a:pPr algn="ctr"/>
              <a:r>
                <a:rPr lang="en-US" altLang="zh-CN">
                  <a:latin typeface="Times New Roman" pitchFamily="18" charset="0"/>
                </a:rPr>
                <a:t>Create third </a:t>
              </a:r>
              <a:r>
                <a:rPr lang="en-US" altLang="zh-CN">
                  <a:latin typeface="Lucida Console" pitchFamily="49" charset="0"/>
                </a:rPr>
                <a:t>JLabel</a:t>
              </a:r>
              <a:r>
                <a:rPr lang="en-US" altLang="zh-CN">
                  <a:latin typeface="Times New Roman" pitchFamily="18" charset="0"/>
                </a:rPr>
                <a:t> with text below image</a:t>
              </a:r>
            </a:p>
          </p:txBody>
        </p:sp>
      </p:grpSp>
      <p:pic>
        <p:nvPicPr>
          <p:cNvPr id="28" name="Picture 4" descr="C:\Java5e\powerpoint\ch13\13_04a.png"/>
          <p:cNvPicPr>
            <a:picLocks noChangeAspect="1" noChangeArrowheads="1"/>
          </p:cNvPicPr>
          <p:nvPr/>
        </p:nvPicPr>
        <p:blipFill>
          <a:blip r:embed="rId3"/>
          <a:srcRect/>
          <a:stretch>
            <a:fillRect/>
          </a:stretch>
        </p:blipFill>
        <p:spPr bwMode="auto">
          <a:xfrm>
            <a:off x="5929313" y="2786063"/>
            <a:ext cx="2619375" cy="1619250"/>
          </a:xfrm>
          <a:prstGeom prst="rect">
            <a:avLst/>
          </a:prstGeom>
          <a:noFill/>
          <a:ln w="9525">
            <a:noFill/>
            <a:miter lim="800000"/>
            <a:headEnd/>
            <a:tailEnd/>
          </a:ln>
        </p:spPr>
      </p:pic>
      <p:pic>
        <p:nvPicPr>
          <p:cNvPr id="29" name="Picture 5" descr="C:\Java5e\powerpoint\ch13\13_04b.png"/>
          <p:cNvPicPr>
            <a:picLocks noChangeAspect="1" noChangeArrowheads="1"/>
          </p:cNvPicPr>
          <p:nvPr/>
        </p:nvPicPr>
        <p:blipFill>
          <a:blip r:embed="rId4"/>
          <a:srcRect/>
          <a:stretch>
            <a:fillRect/>
          </a:stretch>
        </p:blipFill>
        <p:spPr bwMode="auto">
          <a:xfrm>
            <a:off x="5929313" y="4643438"/>
            <a:ext cx="2619375" cy="1619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Event Handling</a:t>
            </a:r>
          </a:p>
        </p:txBody>
      </p:sp>
      <p:sp>
        <p:nvSpPr>
          <p:cNvPr id="24579" name="Rectangle 3"/>
          <p:cNvSpPr>
            <a:spLocks noGrp="1" noChangeArrowheads="1"/>
          </p:cNvSpPr>
          <p:nvPr>
            <p:ph idx="1"/>
          </p:nvPr>
        </p:nvSpPr>
        <p:spPr/>
        <p:txBody>
          <a:bodyPr/>
          <a:lstStyle/>
          <a:p>
            <a:r>
              <a:rPr lang="en-US" altLang="zh-CN" smtClean="0"/>
              <a:t>GUIs are </a:t>
            </a:r>
            <a:r>
              <a:rPr lang="en-US" altLang="zh-CN" i="1" smtClean="0"/>
              <a:t>event driven</a:t>
            </a:r>
          </a:p>
          <a:p>
            <a:pPr lvl="1"/>
            <a:r>
              <a:rPr lang="en-US" altLang="zh-CN" smtClean="0"/>
              <a:t>Generate </a:t>
            </a:r>
            <a:r>
              <a:rPr lang="en-US" altLang="zh-CN" i="1" smtClean="0"/>
              <a:t>events</a:t>
            </a:r>
            <a:r>
              <a:rPr lang="en-US" altLang="zh-CN" smtClean="0"/>
              <a:t> when user interacts with GUI</a:t>
            </a:r>
          </a:p>
          <a:p>
            <a:pPr lvl="2"/>
            <a:r>
              <a:rPr lang="en-US" altLang="zh-CN" smtClean="0"/>
              <a:t>e.g., moving mouse, pressing button, typing in text field, etc.</a:t>
            </a:r>
          </a:p>
          <a:p>
            <a:pPr lvl="2"/>
            <a:r>
              <a:rPr lang="en-US" altLang="zh-CN" smtClean="0"/>
              <a:t>Class </a:t>
            </a:r>
            <a:r>
              <a:rPr lang="en-US" altLang="zh-CN" smtClean="0">
                <a:latin typeface="Lucida Console" pitchFamily="49" charset="0"/>
              </a:rPr>
              <a:t>java.awt.AWTEvent</a:t>
            </a:r>
          </a:p>
          <a:p>
            <a:endParaRPr lang="en-US" altLang="zh-C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692150"/>
            <a:ext cx="6959600" cy="647700"/>
          </a:xfrm>
        </p:spPr>
        <p:txBody>
          <a:bodyPr>
            <a:normAutofit fontScale="90000"/>
          </a:bodyPr>
          <a:lstStyle/>
          <a:p>
            <a:r>
              <a:rPr lang="en-US" altLang="zh-CN" sz="2800" b="0" smtClean="0">
                <a:solidFill>
                  <a:schemeClr val="tx1"/>
                </a:solidFill>
                <a:latin typeface="Arial" pitchFamily="34" charset="0"/>
                <a:cs typeface="Arial" pitchFamily="34" charset="0"/>
              </a:rPr>
              <a:t>Some event classes of package </a:t>
            </a:r>
            <a:r>
              <a:rPr lang="en-US" altLang="zh-CN" sz="2800" b="0" smtClean="0">
                <a:solidFill>
                  <a:schemeClr val="tx1"/>
                </a:solidFill>
                <a:latin typeface="Lucida Console" pitchFamily="49" charset="0"/>
                <a:cs typeface="Times New Roman" pitchFamily="18" charset="0"/>
              </a:rPr>
              <a:t>java.awt.event</a:t>
            </a:r>
            <a:endParaRPr lang="en-US" altLang="zh-CN" sz="2800" b="0" smtClean="0">
              <a:solidFill>
                <a:schemeClr val="tx1"/>
              </a:solidFill>
            </a:endParaRPr>
          </a:p>
        </p:txBody>
      </p:sp>
      <p:grpSp>
        <p:nvGrpSpPr>
          <p:cNvPr id="2" name="Group 111"/>
          <p:cNvGrpSpPr>
            <a:grpSpLocks/>
          </p:cNvGrpSpPr>
          <p:nvPr/>
        </p:nvGrpSpPr>
        <p:grpSpPr bwMode="auto">
          <a:xfrm>
            <a:off x="1524000" y="1752600"/>
            <a:ext cx="5791200" cy="3657600"/>
            <a:chOff x="1584" y="203"/>
            <a:chExt cx="2880" cy="1750"/>
          </a:xfrm>
        </p:grpSpPr>
        <p:sp>
          <p:nvSpPr>
            <p:cNvPr id="25620" name="Rectangle 5"/>
            <p:cNvSpPr>
              <a:spLocks noChangeArrowheads="1"/>
            </p:cNvSpPr>
            <p:nvPr/>
          </p:nvSpPr>
          <p:spPr bwMode="auto">
            <a:xfrm>
              <a:off x="1584" y="203"/>
              <a:ext cx="2880" cy="1750"/>
            </a:xfrm>
            <a:prstGeom prst="rect">
              <a:avLst/>
            </a:prstGeom>
            <a:solidFill>
              <a:srgbClr val="FFE699"/>
            </a:solidFill>
            <a:ln w="0">
              <a:noFill/>
              <a:miter lim="800000"/>
              <a:headEnd/>
              <a:tailEnd/>
            </a:ln>
          </p:spPr>
          <p:txBody>
            <a:bodyPr/>
            <a:lstStyle/>
            <a:p>
              <a:endParaRPr lang="zh-CN" altLang="en-US"/>
            </a:p>
          </p:txBody>
        </p:sp>
        <p:sp>
          <p:nvSpPr>
            <p:cNvPr id="25621" name="Freeform 7"/>
            <p:cNvSpPr>
              <a:spLocks/>
            </p:cNvSpPr>
            <p:nvPr/>
          </p:nvSpPr>
          <p:spPr bwMode="auto">
            <a:xfrm>
              <a:off x="2738" y="562"/>
              <a:ext cx="6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0" y="0"/>
                  </a:moveTo>
                  <a:lnTo>
                    <a:pt x="19875" y="0"/>
                  </a:lnTo>
                </a:path>
              </a:pathLst>
            </a:custGeom>
            <a:solidFill>
              <a:srgbClr val="000000"/>
            </a:solidFill>
            <a:ln w="3175">
              <a:solidFill>
                <a:srgbClr val="000000"/>
              </a:solidFill>
              <a:round/>
              <a:headEnd/>
              <a:tailEnd/>
            </a:ln>
          </p:spPr>
          <p:txBody>
            <a:bodyPr/>
            <a:lstStyle/>
            <a:p>
              <a:endParaRPr lang="zh-CN" altLang="en-US"/>
            </a:p>
          </p:txBody>
        </p:sp>
        <p:sp>
          <p:nvSpPr>
            <p:cNvPr id="25622" name="Freeform 8"/>
            <p:cNvSpPr>
              <a:spLocks/>
            </p:cNvSpPr>
            <p:nvPr/>
          </p:nvSpPr>
          <p:spPr bwMode="auto">
            <a:xfrm>
              <a:off x="2738" y="751"/>
              <a:ext cx="64" cy="1"/>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875" y="0"/>
                  </a:lnTo>
                </a:path>
              </a:pathLst>
            </a:custGeom>
            <a:solidFill>
              <a:srgbClr val="000000"/>
            </a:solidFill>
            <a:ln w="3175">
              <a:solidFill>
                <a:srgbClr val="000000"/>
              </a:solidFill>
              <a:round/>
              <a:headEnd/>
              <a:tailEnd/>
            </a:ln>
          </p:spPr>
          <p:txBody>
            <a:bodyPr/>
            <a:lstStyle/>
            <a:p>
              <a:endParaRPr lang="zh-CN" altLang="en-US"/>
            </a:p>
          </p:txBody>
        </p:sp>
        <p:sp>
          <p:nvSpPr>
            <p:cNvPr id="25623" name="Freeform 9"/>
            <p:cNvSpPr>
              <a:spLocks/>
            </p:cNvSpPr>
            <p:nvPr/>
          </p:nvSpPr>
          <p:spPr bwMode="auto">
            <a:xfrm>
              <a:off x="2738" y="941"/>
              <a:ext cx="6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0" y="0"/>
                  </a:moveTo>
                  <a:lnTo>
                    <a:pt x="19875" y="0"/>
                  </a:lnTo>
                </a:path>
              </a:pathLst>
            </a:custGeom>
            <a:solidFill>
              <a:srgbClr val="000000"/>
            </a:solidFill>
            <a:ln w="3175">
              <a:solidFill>
                <a:srgbClr val="000000"/>
              </a:solidFill>
              <a:round/>
              <a:headEnd/>
              <a:tailEnd/>
            </a:ln>
          </p:spPr>
          <p:txBody>
            <a:bodyPr/>
            <a:lstStyle/>
            <a:p>
              <a:endParaRPr lang="zh-CN" altLang="en-US"/>
            </a:p>
          </p:txBody>
        </p:sp>
        <p:sp>
          <p:nvSpPr>
            <p:cNvPr id="25624" name="Freeform 10"/>
            <p:cNvSpPr>
              <a:spLocks/>
            </p:cNvSpPr>
            <p:nvPr/>
          </p:nvSpPr>
          <p:spPr bwMode="auto">
            <a:xfrm>
              <a:off x="1660" y="337"/>
              <a:ext cx="96" cy="130"/>
            </a:xfrm>
            <a:custGeom>
              <a:avLst/>
              <a:gdLst>
                <a:gd name="T0" fmla="*/ 0 w 20000"/>
                <a:gd name="T1" fmla="*/ 0 h 20000"/>
                <a:gd name="T2" fmla="*/ 0 w 20000"/>
                <a:gd name="T3" fmla="*/ 1 h 20000"/>
                <a:gd name="T4" fmla="*/ 0 w 20000"/>
                <a:gd name="T5" fmla="*/ 1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17" y="19939"/>
                  </a:lnTo>
                </a:path>
              </a:pathLst>
            </a:custGeom>
            <a:noFill/>
            <a:ln w="3175">
              <a:solidFill>
                <a:srgbClr val="000000"/>
              </a:solidFill>
              <a:round/>
              <a:headEnd type="triangle" w="med" len="med"/>
              <a:tailEnd/>
            </a:ln>
          </p:spPr>
          <p:txBody>
            <a:bodyPr/>
            <a:lstStyle/>
            <a:p>
              <a:endParaRPr lang="zh-CN" altLang="en-US"/>
            </a:p>
          </p:txBody>
        </p:sp>
        <p:sp>
          <p:nvSpPr>
            <p:cNvPr id="25625" name="Freeform 11"/>
            <p:cNvSpPr>
              <a:spLocks/>
            </p:cNvSpPr>
            <p:nvPr/>
          </p:nvSpPr>
          <p:spPr bwMode="auto">
            <a:xfrm>
              <a:off x="1798" y="526"/>
              <a:ext cx="96" cy="131"/>
            </a:xfrm>
            <a:custGeom>
              <a:avLst/>
              <a:gdLst>
                <a:gd name="T0" fmla="*/ 0 w 20000"/>
                <a:gd name="T1" fmla="*/ 0 h 20000"/>
                <a:gd name="T2" fmla="*/ 0 w 20000"/>
                <a:gd name="T3" fmla="*/ 1 h 20000"/>
                <a:gd name="T4" fmla="*/ 0 w 20000"/>
                <a:gd name="T5" fmla="*/ 1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17" y="19939"/>
                  </a:lnTo>
                </a:path>
              </a:pathLst>
            </a:custGeom>
            <a:noFill/>
            <a:ln w="3175">
              <a:solidFill>
                <a:srgbClr val="000000"/>
              </a:solidFill>
              <a:round/>
              <a:headEnd type="triangle" w="med" len="med"/>
              <a:tailEnd/>
            </a:ln>
          </p:spPr>
          <p:txBody>
            <a:bodyPr/>
            <a:lstStyle/>
            <a:p>
              <a:endParaRPr lang="zh-CN" altLang="en-US"/>
            </a:p>
          </p:txBody>
        </p:sp>
        <p:grpSp>
          <p:nvGrpSpPr>
            <p:cNvPr id="3" name="Group 13"/>
            <p:cNvGrpSpPr>
              <a:grpSpLocks/>
            </p:cNvGrpSpPr>
            <p:nvPr/>
          </p:nvGrpSpPr>
          <p:grpSpPr bwMode="auto">
            <a:xfrm>
              <a:off x="1618" y="227"/>
              <a:ext cx="720" cy="110"/>
              <a:chOff x="0" y="0"/>
              <a:chExt cx="20000" cy="20000"/>
            </a:xfrm>
          </p:grpSpPr>
          <p:sp>
            <p:nvSpPr>
              <p:cNvPr id="25720" name="Rectangle 14"/>
              <p:cNvSpPr>
                <a:spLocks noChangeArrowheads="1"/>
              </p:cNvSpPr>
              <p:nvPr/>
            </p:nvSpPr>
            <p:spPr bwMode="auto">
              <a:xfrm>
                <a:off x="646" y="5646"/>
                <a:ext cx="18554" cy="1173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Object</a:t>
                </a:r>
              </a:p>
            </p:txBody>
          </p:sp>
          <p:grpSp>
            <p:nvGrpSpPr>
              <p:cNvPr id="4" name="Group 15"/>
              <p:cNvGrpSpPr>
                <a:grpSpLocks/>
              </p:cNvGrpSpPr>
              <p:nvPr/>
            </p:nvGrpSpPr>
            <p:grpSpPr bwMode="auto">
              <a:xfrm>
                <a:off x="0" y="0"/>
                <a:ext cx="20000" cy="20000"/>
                <a:chOff x="0" y="0"/>
                <a:chExt cx="20000" cy="20000"/>
              </a:xfrm>
            </p:grpSpPr>
            <p:sp>
              <p:nvSpPr>
                <p:cNvPr id="25722" name="Freeform 16"/>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723" name="Freeform 1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5" name="Group 18"/>
            <p:cNvGrpSpPr>
              <a:grpSpLocks/>
            </p:cNvGrpSpPr>
            <p:nvPr/>
          </p:nvGrpSpPr>
          <p:grpSpPr bwMode="auto">
            <a:xfrm>
              <a:off x="1758" y="417"/>
              <a:ext cx="720" cy="109"/>
              <a:chOff x="0" y="-1"/>
              <a:chExt cx="20000" cy="20001"/>
            </a:xfrm>
          </p:grpSpPr>
          <p:sp>
            <p:nvSpPr>
              <p:cNvPr id="25716" name="Rectangle 19"/>
              <p:cNvSpPr>
                <a:spLocks noChangeArrowheads="1"/>
              </p:cNvSpPr>
              <p:nvPr/>
            </p:nvSpPr>
            <p:spPr bwMode="auto">
              <a:xfrm>
                <a:off x="646" y="5606"/>
                <a:ext cx="18555"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EventObject</a:t>
                </a:r>
              </a:p>
            </p:txBody>
          </p:sp>
          <p:grpSp>
            <p:nvGrpSpPr>
              <p:cNvPr id="6" name="Group 20"/>
              <p:cNvGrpSpPr>
                <a:grpSpLocks/>
              </p:cNvGrpSpPr>
              <p:nvPr/>
            </p:nvGrpSpPr>
            <p:grpSpPr bwMode="auto">
              <a:xfrm>
                <a:off x="0" y="-1"/>
                <a:ext cx="20000" cy="20001"/>
                <a:chOff x="0" y="0"/>
                <a:chExt cx="20000" cy="20000"/>
              </a:xfrm>
            </p:grpSpPr>
            <p:sp>
              <p:nvSpPr>
                <p:cNvPr id="25718" name="Freeform 21"/>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719" name="Freeform 2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7" name="Group 23"/>
            <p:cNvGrpSpPr>
              <a:grpSpLocks/>
            </p:cNvGrpSpPr>
            <p:nvPr/>
          </p:nvGrpSpPr>
          <p:grpSpPr bwMode="auto">
            <a:xfrm>
              <a:off x="1898" y="606"/>
              <a:ext cx="720" cy="110"/>
              <a:chOff x="0" y="-1"/>
              <a:chExt cx="20000" cy="20001"/>
            </a:xfrm>
          </p:grpSpPr>
          <p:sp>
            <p:nvSpPr>
              <p:cNvPr id="25712" name="Rectangle 24"/>
              <p:cNvSpPr>
                <a:spLocks noChangeArrowheads="1"/>
              </p:cNvSpPr>
              <p:nvPr/>
            </p:nvSpPr>
            <p:spPr bwMode="auto">
              <a:xfrm>
                <a:off x="650" y="5606"/>
                <a:ext cx="18550"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AWTEvent</a:t>
                </a:r>
              </a:p>
            </p:txBody>
          </p:sp>
          <p:grpSp>
            <p:nvGrpSpPr>
              <p:cNvPr id="8" name="Group 25"/>
              <p:cNvGrpSpPr>
                <a:grpSpLocks/>
              </p:cNvGrpSpPr>
              <p:nvPr/>
            </p:nvGrpSpPr>
            <p:grpSpPr bwMode="auto">
              <a:xfrm>
                <a:off x="0" y="-1"/>
                <a:ext cx="20000" cy="20001"/>
                <a:chOff x="0" y="0"/>
                <a:chExt cx="20000" cy="20000"/>
              </a:xfrm>
            </p:grpSpPr>
            <p:sp>
              <p:nvSpPr>
                <p:cNvPr id="25714" name="Freeform 26"/>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715" name="Freeform 2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9" name="Group 28"/>
            <p:cNvGrpSpPr>
              <a:grpSpLocks/>
            </p:cNvGrpSpPr>
            <p:nvPr/>
          </p:nvGrpSpPr>
          <p:grpSpPr bwMode="auto">
            <a:xfrm>
              <a:off x="2802" y="317"/>
              <a:ext cx="720" cy="110"/>
              <a:chOff x="0" y="0"/>
              <a:chExt cx="20000" cy="20000"/>
            </a:xfrm>
          </p:grpSpPr>
          <p:sp>
            <p:nvSpPr>
              <p:cNvPr id="25708" name="Rectangle 29"/>
              <p:cNvSpPr>
                <a:spLocks noChangeArrowheads="1"/>
              </p:cNvSpPr>
              <p:nvPr/>
            </p:nvSpPr>
            <p:spPr bwMode="auto">
              <a:xfrm>
                <a:off x="642" y="5646"/>
                <a:ext cx="18558" cy="1173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ActionEvent</a:t>
                </a:r>
              </a:p>
            </p:txBody>
          </p:sp>
          <p:grpSp>
            <p:nvGrpSpPr>
              <p:cNvPr id="10" name="Group 30"/>
              <p:cNvGrpSpPr>
                <a:grpSpLocks/>
              </p:cNvGrpSpPr>
              <p:nvPr/>
            </p:nvGrpSpPr>
            <p:grpSpPr bwMode="auto">
              <a:xfrm>
                <a:off x="0" y="0"/>
                <a:ext cx="20000" cy="20000"/>
                <a:chOff x="0" y="0"/>
                <a:chExt cx="20000" cy="20000"/>
              </a:xfrm>
            </p:grpSpPr>
            <p:sp>
              <p:nvSpPr>
                <p:cNvPr id="25710" name="Freeform 31"/>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711" name="Freeform 3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sp>
          <p:nvSpPr>
            <p:cNvPr id="25630" name="Freeform 33"/>
            <p:cNvSpPr>
              <a:spLocks/>
            </p:cNvSpPr>
            <p:nvPr/>
          </p:nvSpPr>
          <p:spPr bwMode="auto">
            <a:xfrm>
              <a:off x="3413" y="1185"/>
              <a:ext cx="193" cy="130"/>
            </a:xfrm>
            <a:custGeom>
              <a:avLst/>
              <a:gdLst>
                <a:gd name="T0" fmla="*/ 0 w 20000"/>
                <a:gd name="T1" fmla="*/ 0 h 20000"/>
                <a:gd name="T2" fmla="*/ 0 w 20000"/>
                <a:gd name="T3" fmla="*/ 1 h 20000"/>
                <a:gd name="T4" fmla="*/ 2 w 20000"/>
                <a:gd name="T5" fmla="*/ 1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59" y="19939"/>
                  </a:lnTo>
                </a:path>
              </a:pathLst>
            </a:custGeom>
            <a:noFill/>
            <a:ln w="3175">
              <a:solidFill>
                <a:srgbClr val="000000"/>
              </a:solidFill>
              <a:round/>
              <a:headEnd type="triangle" w="med" len="med"/>
              <a:tailEnd/>
            </a:ln>
          </p:spPr>
          <p:txBody>
            <a:bodyPr/>
            <a:lstStyle/>
            <a:p>
              <a:endParaRPr lang="zh-CN" altLang="en-US"/>
            </a:p>
          </p:txBody>
        </p:sp>
        <p:grpSp>
          <p:nvGrpSpPr>
            <p:cNvPr id="11" name="Group 34"/>
            <p:cNvGrpSpPr>
              <a:grpSpLocks/>
            </p:cNvGrpSpPr>
            <p:nvPr/>
          </p:nvGrpSpPr>
          <p:grpSpPr bwMode="auto">
            <a:xfrm>
              <a:off x="2802" y="507"/>
              <a:ext cx="720" cy="110"/>
              <a:chOff x="0" y="-1"/>
              <a:chExt cx="20000" cy="20001"/>
            </a:xfrm>
          </p:grpSpPr>
          <p:sp>
            <p:nvSpPr>
              <p:cNvPr id="25704" name="Rectangle 35"/>
              <p:cNvSpPr>
                <a:spLocks noChangeArrowheads="1"/>
              </p:cNvSpPr>
              <p:nvPr/>
            </p:nvSpPr>
            <p:spPr bwMode="auto">
              <a:xfrm>
                <a:off x="646" y="5606"/>
                <a:ext cx="18554"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AdjustmentEvent</a:t>
                </a:r>
              </a:p>
            </p:txBody>
          </p:sp>
          <p:grpSp>
            <p:nvGrpSpPr>
              <p:cNvPr id="12" name="Group 36"/>
              <p:cNvGrpSpPr>
                <a:grpSpLocks/>
              </p:cNvGrpSpPr>
              <p:nvPr/>
            </p:nvGrpSpPr>
            <p:grpSpPr bwMode="auto">
              <a:xfrm>
                <a:off x="0" y="-1"/>
                <a:ext cx="20000" cy="20001"/>
                <a:chOff x="0" y="0"/>
                <a:chExt cx="20000" cy="20000"/>
              </a:xfrm>
            </p:grpSpPr>
            <p:sp>
              <p:nvSpPr>
                <p:cNvPr id="25706" name="Freeform 3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707" name="Freeform 38"/>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13" name="Group 39"/>
            <p:cNvGrpSpPr>
              <a:grpSpLocks/>
            </p:cNvGrpSpPr>
            <p:nvPr/>
          </p:nvGrpSpPr>
          <p:grpSpPr bwMode="auto">
            <a:xfrm>
              <a:off x="2802" y="697"/>
              <a:ext cx="720" cy="109"/>
              <a:chOff x="0" y="-1"/>
              <a:chExt cx="20000" cy="20001"/>
            </a:xfrm>
          </p:grpSpPr>
          <p:sp>
            <p:nvSpPr>
              <p:cNvPr id="25700" name="Rectangle 40"/>
              <p:cNvSpPr>
                <a:spLocks noChangeArrowheads="1"/>
              </p:cNvSpPr>
              <p:nvPr/>
            </p:nvSpPr>
            <p:spPr bwMode="auto">
              <a:xfrm>
                <a:off x="646" y="5606"/>
                <a:ext cx="18554"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ItemEvent</a:t>
                </a:r>
              </a:p>
            </p:txBody>
          </p:sp>
          <p:grpSp>
            <p:nvGrpSpPr>
              <p:cNvPr id="14" name="Group 41"/>
              <p:cNvGrpSpPr>
                <a:grpSpLocks/>
              </p:cNvGrpSpPr>
              <p:nvPr/>
            </p:nvGrpSpPr>
            <p:grpSpPr bwMode="auto">
              <a:xfrm>
                <a:off x="0" y="-1"/>
                <a:ext cx="20000" cy="20001"/>
                <a:chOff x="0" y="0"/>
                <a:chExt cx="20000" cy="20000"/>
              </a:xfrm>
            </p:grpSpPr>
            <p:sp>
              <p:nvSpPr>
                <p:cNvPr id="25702" name="Freeform 4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703" name="Freeform 43"/>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15" name="Group 44"/>
            <p:cNvGrpSpPr>
              <a:grpSpLocks/>
            </p:cNvGrpSpPr>
            <p:nvPr/>
          </p:nvGrpSpPr>
          <p:grpSpPr bwMode="auto">
            <a:xfrm>
              <a:off x="2802" y="886"/>
              <a:ext cx="720" cy="110"/>
              <a:chOff x="0" y="-1"/>
              <a:chExt cx="20000" cy="20001"/>
            </a:xfrm>
          </p:grpSpPr>
          <p:sp>
            <p:nvSpPr>
              <p:cNvPr id="25696" name="Rectangle 45"/>
              <p:cNvSpPr>
                <a:spLocks noChangeArrowheads="1"/>
              </p:cNvSpPr>
              <p:nvPr/>
            </p:nvSpPr>
            <p:spPr bwMode="auto">
              <a:xfrm>
                <a:off x="646" y="5606"/>
                <a:ext cx="18554"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TextEvent</a:t>
                </a:r>
              </a:p>
            </p:txBody>
          </p:sp>
          <p:grpSp>
            <p:nvGrpSpPr>
              <p:cNvPr id="16" name="Group 46"/>
              <p:cNvGrpSpPr>
                <a:grpSpLocks/>
              </p:cNvGrpSpPr>
              <p:nvPr/>
            </p:nvGrpSpPr>
            <p:grpSpPr bwMode="auto">
              <a:xfrm>
                <a:off x="0" y="-1"/>
                <a:ext cx="20000" cy="20001"/>
                <a:chOff x="0" y="0"/>
                <a:chExt cx="20000" cy="20000"/>
              </a:xfrm>
            </p:grpSpPr>
            <p:sp>
              <p:nvSpPr>
                <p:cNvPr id="25698" name="Freeform 4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99" name="Freeform 48"/>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17" name="Group 49"/>
            <p:cNvGrpSpPr>
              <a:grpSpLocks/>
            </p:cNvGrpSpPr>
            <p:nvPr/>
          </p:nvGrpSpPr>
          <p:grpSpPr bwMode="auto">
            <a:xfrm>
              <a:off x="3669" y="602"/>
              <a:ext cx="720" cy="109"/>
              <a:chOff x="0" y="-1"/>
              <a:chExt cx="20000" cy="20001"/>
            </a:xfrm>
          </p:grpSpPr>
          <p:sp>
            <p:nvSpPr>
              <p:cNvPr id="25692" name="Rectangle 50"/>
              <p:cNvSpPr>
                <a:spLocks noChangeArrowheads="1"/>
              </p:cNvSpPr>
              <p:nvPr/>
            </p:nvSpPr>
            <p:spPr bwMode="auto">
              <a:xfrm>
                <a:off x="642" y="5606"/>
                <a:ext cx="18558"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ContainerEvent</a:t>
                </a:r>
              </a:p>
            </p:txBody>
          </p:sp>
          <p:grpSp>
            <p:nvGrpSpPr>
              <p:cNvPr id="18" name="Group 51"/>
              <p:cNvGrpSpPr>
                <a:grpSpLocks/>
              </p:cNvGrpSpPr>
              <p:nvPr/>
            </p:nvGrpSpPr>
            <p:grpSpPr bwMode="auto">
              <a:xfrm>
                <a:off x="0" y="-1"/>
                <a:ext cx="20000" cy="20001"/>
                <a:chOff x="0" y="0"/>
                <a:chExt cx="20000" cy="20000"/>
              </a:xfrm>
            </p:grpSpPr>
            <p:sp>
              <p:nvSpPr>
                <p:cNvPr id="25694" name="Freeform 5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95" name="Freeform 53"/>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19" name="Group 54"/>
            <p:cNvGrpSpPr>
              <a:grpSpLocks/>
            </p:cNvGrpSpPr>
            <p:nvPr/>
          </p:nvGrpSpPr>
          <p:grpSpPr bwMode="auto">
            <a:xfrm>
              <a:off x="3669" y="791"/>
              <a:ext cx="720" cy="110"/>
              <a:chOff x="0" y="-1"/>
              <a:chExt cx="20000" cy="20001"/>
            </a:xfrm>
          </p:grpSpPr>
          <p:sp>
            <p:nvSpPr>
              <p:cNvPr id="25688" name="Rectangle 55"/>
              <p:cNvSpPr>
                <a:spLocks noChangeArrowheads="1"/>
              </p:cNvSpPr>
              <p:nvPr/>
            </p:nvSpPr>
            <p:spPr bwMode="auto">
              <a:xfrm>
                <a:off x="642" y="5606"/>
                <a:ext cx="18558"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FocusEvent</a:t>
                </a:r>
              </a:p>
            </p:txBody>
          </p:sp>
          <p:grpSp>
            <p:nvGrpSpPr>
              <p:cNvPr id="20" name="Group 56"/>
              <p:cNvGrpSpPr>
                <a:grpSpLocks/>
              </p:cNvGrpSpPr>
              <p:nvPr/>
            </p:nvGrpSpPr>
            <p:grpSpPr bwMode="auto">
              <a:xfrm>
                <a:off x="0" y="-1"/>
                <a:ext cx="20000" cy="20001"/>
                <a:chOff x="0" y="0"/>
                <a:chExt cx="20000" cy="20000"/>
              </a:xfrm>
            </p:grpSpPr>
            <p:sp>
              <p:nvSpPr>
                <p:cNvPr id="25690" name="Freeform 5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91" name="Freeform 58"/>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21" name="Group 59"/>
            <p:cNvGrpSpPr>
              <a:grpSpLocks/>
            </p:cNvGrpSpPr>
            <p:nvPr/>
          </p:nvGrpSpPr>
          <p:grpSpPr bwMode="auto">
            <a:xfrm>
              <a:off x="3669" y="981"/>
              <a:ext cx="720" cy="109"/>
              <a:chOff x="0" y="0"/>
              <a:chExt cx="20000" cy="20000"/>
            </a:xfrm>
          </p:grpSpPr>
          <p:sp>
            <p:nvSpPr>
              <p:cNvPr id="25684" name="Rectangle 60"/>
              <p:cNvSpPr>
                <a:spLocks noChangeArrowheads="1"/>
              </p:cNvSpPr>
              <p:nvPr/>
            </p:nvSpPr>
            <p:spPr bwMode="auto">
              <a:xfrm>
                <a:off x="642" y="5646"/>
                <a:ext cx="18558" cy="1173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PaintEvent</a:t>
                </a:r>
              </a:p>
            </p:txBody>
          </p:sp>
          <p:grpSp>
            <p:nvGrpSpPr>
              <p:cNvPr id="22" name="Group 61"/>
              <p:cNvGrpSpPr>
                <a:grpSpLocks/>
              </p:cNvGrpSpPr>
              <p:nvPr/>
            </p:nvGrpSpPr>
            <p:grpSpPr bwMode="auto">
              <a:xfrm>
                <a:off x="0" y="0"/>
                <a:ext cx="20000" cy="20000"/>
                <a:chOff x="0" y="0"/>
                <a:chExt cx="20000" cy="20000"/>
              </a:xfrm>
            </p:grpSpPr>
            <p:sp>
              <p:nvSpPr>
                <p:cNvPr id="25686" name="Freeform 6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87" name="Freeform 63"/>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23" name="Group 64"/>
            <p:cNvGrpSpPr>
              <a:grpSpLocks/>
            </p:cNvGrpSpPr>
            <p:nvPr/>
          </p:nvGrpSpPr>
          <p:grpSpPr bwMode="auto">
            <a:xfrm>
              <a:off x="3669" y="1171"/>
              <a:ext cx="720" cy="109"/>
              <a:chOff x="0" y="-1"/>
              <a:chExt cx="20000" cy="20001"/>
            </a:xfrm>
          </p:grpSpPr>
          <p:sp>
            <p:nvSpPr>
              <p:cNvPr id="25680" name="Rectangle 65"/>
              <p:cNvSpPr>
                <a:spLocks noChangeArrowheads="1"/>
              </p:cNvSpPr>
              <p:nvPr/>
            </p:nvSpPr>
            <p:spPr bwMode="auto">
              <a:xfrm>
                <a:off x="642" y="5606"/>
                <a:ext cx="18558"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WindowEvent</a:t>
                </a:r>
              </a:p>
            </p:txBody>
          </p:sp>
          <p:grpSp>
            <p:nvGrpSpPr>
              <p:cNvPr id="24" name="Group 66"/>
              <p:cNvGrpSpPr>
                <a:grpSpLocks/>
              </p:cNvGrpSpPr>
              <p:nvPr/>
            </p:nvGrpSpPr>
            <p:grpSpPr bwMode="auto">
              <a:xfrm>
                <a:off x="0" y="-1"/>
                <a:ext cx="20000" cy="20001"/>
                <a:chOff x="0" y="0"/>
                <a:chExt cx="20000" cy="20000"/>
              </a:xfrm>
            </p:grpSpPr>
            <p:sp>
              <p:nvSpPr>
                <p:cNvPr id="25682" name="Freeform 6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83" name="Freeform 68"/>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25" name="Group 69"/>
            <p:cNvGrpSpPr>
              <a:grpSpLocks/>
            </p:cNvGrpSpPr>
            <p:nvPr/>
          </p:nvGrpSpPr>
          <p:grpSpPr bwMode="auto">
            <a:xfrm>
              <a:off x="3669" y="1360"/>
              <a:ext cx="720" cy="110"/>
              <a:chOff x="0" y="-1"/>
              <a:chExt cx="20000" cy="20001"/>
            </a:xfrm>
          </p:grpSpPr>
          <p:sp>
            <p:nvSpPr>
              <p:cNvPr id="25676" name="Rectangle 70"/>
              <p:cNvSpPr>
                <a:spLocks noChangeArrowheads="1"/>
              </p:cNvSpPr>
              <p:nvPr/>
            </p:nvSpPr>
            <p:spPr bwMode="auto">
              <a:xfrm>
                <a:off x="642" y="5606"/>
                <a:ext cx="18558"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InputEvent</a:t>
                </a:r>
              </a:p>
            </p:txBody>
          </p:sp>
          <p:grpSp>
            <p:nvGrpSpPr>
              <p:cNvPr id="26" name="Group 71"/>
              <p:cNvGrpSpPr>
                <a:grpSpLocks/>
              </p:cNvGrpSpPr>
              <p:nvPr/>
            </p:nvGrpSpPr>
            <p:grpSpPr bwMode="auto">
              <a:xfrm>
                <a:off x="0" y="-1"/>
                <a:ext cx="20000" cy="20001"/>
                <a:chOff x="0" y="0"/>
                <a:chExt cx="20000" cy="20000"/>
              </a:xfrm>
            </p:grpSpPr>
            <p:sp>
              <p:nvSpPr>
                <p:cNvPr id="25678" name="Freeform 7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79" name="Freeform 73"/>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sp>
          <p:nvSpPr>
            <p:cNvPr id="25639" name="Freeform 74"/>
            <p:cNvSpPr>
              <a:spLocks/>
            </p:cNvSpPr>
            <p:nvPr/>
          </p:nvSpPr>
          <p:spPr bwMode="auto">
            <a:xfrm>
              <a:off x="2618" y="657"/>
              <a:ext cx="120" cy="0"/>
            </a:xfrm>
            <a:custGeom>
              <a:avLst/>
              <a:gdLst>
                <a:gd name="T0" fmla="*/ 0 w 20000"/>
                <a:gd name="T1" fmla="*/ 0 h 20000"/>
                <a:gd name="T2" fmla="*/ 1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0" y="0"/>
                  </a:moveTo>
                  <a:lnTo>
                    <a:pt x="19933" y="0"/>
                  </a:lnTo>
                </a:path>
              </a:pathLst>
            </a:custGeom>
            <a:noFill/>
            <a:ln w="3175">
              <a:solidFill>
                <a:srgbClr val="000000"/>
              </a:solidFill>
              <a:round/>
              <a:headEnd type="triangle" w="med" len="med"/>
              <a:tailEnd/>
            </a:ln>
          </p:spPr>
          <p:txBody>
            <a:bodyPr/>
            <a:lstStyle/>
            <a:p>
              <a:endParaRPr lang="zh-CN" altLang="en-US"/>
            </a:p>
          </p:txBody>
        </p:sp>
        <p:sp>
          <p:nvSpPr>
            <p:cNvPr id="25640" name="Freeform 75"/>
            <p:cNvSpPr>
              <a:spLocks/>
            </p:cNvSpPr>
            <p:nvPr/>
          </p:nvSpPr>
          <p:spPr bwMode="auto">
            <a:xfrm>
              <a:off x="2737" y="372"/>
              <a:ext cx="1" cy="757"/>
            </a:xfrm>
            <a:custGeom>
              <a:avLst/>
              <a:gdLst>
                <a:gd name="T0" fmla="*/ 0 w 20000"/>
                <a:gd name="T1" fmla="*/ 29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89"/>
                  </a:moveTo>
                  <a:lnTo>
                    <a:pt x="0" y="0"/>
                  </a:lnTo>
                </a:path>
              </a:pathLst>
            </a:custGeom>
            <a:noFill/>
            <a:ln w="3175">
              <a:solidFill>
                <a:srgbClr val="000000"/>
              </a:solidFill>
              <a:round/>
              <a:headEnd/>
              <a:tailEnd/>
            </a:ln>
          </p:spPr>
          <p:txBody>
            <a:bodyPr/>
            <a:lstStyle/>
            <a:p>
              <a:endParaRPr lang="zh-CN" altLang="en-US"/>
            </a:p>
          </p:txBody>
        </p:sp>
        <p:sp>
          <p:nvSpPr>
            <p:cNvPr id="25641" name="Freeform 76"/>
            <p:cNvSpPr>
              <a:spLocks/>
            </p:cNvSpPr>
            <p:nvPr/>
          </p:nvSpPr>
          <p:spPr bwMode="auto">
            <a:xfrm>
              <a:off x="3605" y="656"/>
              <a:ext cx="0" cy="752"/>
            </a:xfrm>
            <a:custGeom>
              <a:avLst/>
              <a:gdLst>
                <a:gd name="T0" fmla="*/ 0 w 20000"/>
                <a:gd name="T1" fmla="*/ 28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89"/>
                  </a:moveTo>
                  <a:lnTo>
                    <a:pt x="0" y="0"/>
                  </a:lnTo>
                </a:path>
              </a:pathLst>
            </a:custGeom>
            <a:noFill/>
            <a:ln w="3175">
              <a:solidFill>
                <a:srgbClr val="000000"/>
              </a:solidFill>
              <a:round/>
              <a:headEnd/>
              <a:tailEnd/>
            </a:ln>
          </p:spPr>
          <p:txBody>
            <a:bodyPr/>
            <a:lstStyle/>
            <a:p>
              <a:endParaRPr lang="zh-CN" altLang="en-US"/>
            </a:p>
          </p:txBody>
        </p:sp>
        <p:sp>
          <p:nvSpPr>
            <p:cNvPr id="25642" name="Freeform 77"/>
            <p:cNvSpPr>
              <a:spLocks/>
            </p:cNvSpPr>
            <p:nvPr/>
          </p:nvSpPr>
          <p:spPr bwMode="auto">
            <a:xfrm>
              <a:off x="3603" y="1408"/>
              <a:ext cx="6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0" y="0"/>
                  </a:moveTo>
                  <a:lnTo>
                    <a:pt x="19875" y="0"/>
                  </a:lnTo>
                </a:path>
              </a:pathLst>
            </a:custGeom>
            <a:noFill/>
            <a:ln w="3175">
              <a:solidFill>
                <a:srgbClr val="000000"/>
              </a:solidFill>
              <a:round/>
              <a:headEnd/>
              <a:tailEnd/>
            </a:ln>
          </p:spPr>
          <p:txBody>
            <a:bodyPr/>
            <a:lstStyle/>
            <a:p>
              <a:endParaRPr lang="zh-CN" altLang="en-US"/>
            </a:p>
          </p:txBody>
        </p:sp>
        <p:grpSp>
          <p:nvGrpSpPr>
            <p:cNvPr id="27" name="Group 78"/>
            <p:cNvGrpSpPr>
              <a:grpSpLocks/>
            </p:cNvGrpSpPr>
            <p:nvPr/>
          </p:nvGrpSpPr>
          <p:grpSpPr bwMode="auto">
            <a:xfrm>
              <a:off x="3603" y="656"/>
              <a:ext cx="64" cy="569"/>
              <a:chOff x="0" y="0"/>
              <a:chExt cx="20000" cy="19598"/>
            </a:xfrm>
          </p:grpSpPr>
          <p:sp>
            <p:nvSpPr>
              <p:cNvPr id="25672" name="Freeform 79"/>
              <p:cNvSpPr>
                <a:spLocks/>
              </p:cNvSpPr>
              <p:nvPr/>
            </p:nvSpPr>
            <p:spPr bwMode="auto">
              <a:xfrm>
                <a:off x="0" y="0"/>
                <a:ext cx="20000" cy="15"/>
              </a:xfrm>
              <a:custGeom>
                <a:avLst/>
                <a:gdLst>
                  <a:gd name="T0" fmla="*/ 0 w 20000"/>
                  <a:gd name="T1" fmla="*/ 0 h 20000"/>
                  <a:gd name="T2" fmla="*/ 1987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875" y="0"/>
                    </a:lnTo>
                  </a:path>
                </a:pathLst>
              </a:custGeom>
              <a:noFill/>
              <a:ln w="3175">
                <a:solidFill>
                  <a:srgbClr val="000000"/>
                </a:solidFill>
                <a:round/>
                <a:headEnd/>
                <a:tailEnd/>
              </a:ln>
            </p:spPr>
            <p:txBody>
              <a:bodyPr/>
              <a:lstStyle/>
              <a:p>
                <a:endParaRPr lang="zh-CN" altLang="en-US"/>
              </a:p>
            </p:txBody>
          </p:sp>
          <p:sp>
            <p:nvSpPr>
              <p:cNvPr id="25673" name="Freeform 80"/>
              <p:cNvSpPr>
                <a:spLocks/>
              </p:cNvSpPr>
              <p:nvPr/>
            </p:nvSpPr>
            <p:spPr bwMode="auto">
              <a:xfrm>
                <a:off x="0" y="6533"/>
                <a:ext cx="20000" cy="15"/>
              </a:xfrm>
              <a:custGeom>
                <a:avLst/>
                <a:gdLst>
                  <a:gd name="T0" fmla="*/ 0 w 20000"/>
                  <a:gd name="T1" fmla="*/ 0 h 20000"/>
                  <a:gd name="T2" fmla="*/ 1987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875" y="0"/>
                    </a:lnTo>
                  </a:path>
                </a:pathLst>
              </a:custGeom>
              <a:noFill/>
              <a:ln w="3175">
                <a:solidFill>
                  <a:srgbClr val="000000"/>
                </a:solidFill>
                <a:round/>
                <a:headEnd/>
                <a:tailEnd/>
              </a:ln>
            </p:spPr>
            <p:txBody>
              <a:bodyPr/>
              <a:lstStyle/>
              <a:p>
                <a:endParaRPr lang="zh-CN" altLang="en-US"/>
              </a:p>
            </p:txBody>
          </p:sp>
          <p:sp>
            <p:nvSpPr>
              <p:cNvPr id="25674" name="Freeform 81"/>
              <p:cNvSpPr>
                <a:spLocks/>
              </p:cNvSpPr>
              <p:nvPr/>
            </p:nvSpPr>
            <p:spPr bwMode="auto">
              <a:xfrm>
                <a:off x="0" y="13058"/>
                <a:ext cx="20000" cy="15"/>
              </a:xfrm>
              <a:custGeom>
                <a:avLst/>
                <a:gdLst>
                  <a:gd name="T0" fmla="*/ 0 w 20000"/>
                  <a:gd name="T1" fmla="*/ 0 h 20000"/>
                  <a:gd name="T2" fmla="*/ 1987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875" y="0"/>
                    </a:lnTo>
                  </a:path>
                </a:pathLst>
              </a:custGeom>
              <a:noFill/>
              <a:ln w="3175">
                <a:solidFill>
                  <a:srgbClr val="000000"/>
                </a:solidFill>
                <a:round/>
                <a:headEnd/>
                <a:tailEnd/>
              </a:ln>
            </p:spPr>
            <p:txBody>
              <a:bodyPr/>
              <a:lstStyle/>
              <a:p>
                <a:endParaRPr lang="zh-CN" altLang="en-US"/>
              </a:p>
            </p:txBody>
          </p:sp>
          <p:sp>
            <p:nvSpPr>
              <p:cNvPr id="25675" name="Freeform 82"/>
              <p:cNvSpPr>
                <a:spLocks/>
              </p:cNvSpPr>
              <p:nvPr/>
            </p:nvSpPr>
            <p:spPr bwMode="auto">
              <a:xfrm>
                <a:off x="0" y="19583"/>
                <a:ext cx="20000" cy="15"/>
              </a:xfrm>
              <a:custGeom>
                <a:avLst/>
                <a:gdLst>
                  <a:gd name="T0" fmla="*/ 0 w 20000"/>
                  <a:gd name="T1" fmla="*/ 0 h 20000"/>
                  <a:gd name="T2" fmla="*/ 1987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875" y="0"/>
                    </a:lnTo>
                  </a:path>
                </a:pathLst>
              </a:custGeom>
              <a:noFill/>
              <a:ln w="3175">
                <a:solidFill>
                  <a:srgbClr val="000000"/>
                </a:solidFill>
                <a:round/>
                <a:headEnd/>
                <a:tailEnd/>
              </a:ln>
            </p:spPr>
            <p:txBody>
              <a:bodyPr/>
              <a:lstStyle/>
              <a:p>
                <a:endParaRPr lang="zh-CN" altLang="en-US"/>
              </a:p>
            </p:txBody>
          </p:sp>
        </p:grpSp>
        <p:sp>
          <p:nvSpPr>
            <p:cNvPr id="25644" name="Freeform 83"/>
            <p:cNvSpPr>
              <a:spLocks/>
            </p:cNvSpPr>
            <p:nvPr/>
          </p:nvSpPr>
          <p:spPr bwMode="auto">
            <a:xfrm>
              <a:off x="4029" y="1699"/>
              <a:ext cx="0" cy="120"/>
            </a:xfrm>
            <a:custGeom>
              <a:avLst/>
              <a:gdLst>
                <a:gd name="T0" fmla="*/ 0 w 20000"/>
                <a:gd name="T1" fmla="*/ 0 h 20000"/>
                <a:gd name="T2" fmla="*/ 0 w 20000"/>
                <a:gd name="T3" fmla="*/ 1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33"/>
                  </a:lnTo>
                </a:path>
              </a:pathLst>
            </a:custGeom>
            <a:noFill/>
            <a:ln w="3175">
              <a:solidFill>
                <a:srgbClr val="000000"/>
              </a:solidFill>
              <a:round/>
              <a:headEnd type="triangle" w="med" len="med"/>
              <a:tailEnd/>
            </a:ln>
          </p:spPr>
          <p:txBody>
            <a:bodyPr/>
            <a:lstStyle/>
            <a:p>
              <a:endParaRPr lang="zh-CN" altLang="en-US"/>
            </a:p>
          </p:txBody>
        </p:sp>
        <p:grpSp>
          <p:nvGrpSpPr>
            <p:cNvPr id="28" name="Group 84"/>
            <p:cNvGrpSpPr>
              <a:grpSpLocks/>
            </p:cNvGrpSpPr>
            <p:nvPr/>
          </p:nvGrpSpPr>
          <p:grpSpPr bwMode="auto">
            <a:xfrm>
              <a:off x="3669" y="1819"/>
              <a:ext cx="720" cy="110"/>
              <a:chOff x="0" y="-1"/>
              <a:chExt cx="20000" cy="20001"/>
            </a:xfrm>
          </p:grpSpPr>
          <p:sp>
            <p:nvSpPr>
              <p:cNvPr id="25668" name="Rectangle 85"/>
              <p:cNvSpPr>
                <a:spLocks noChangeArrowheads="1"/>
              </p:cNvSpPr>
              <p:nvPr/>
            </p:nvSpPr>
            <p:spPr bwMode="auto">
              <a:xfrm>
                <a:off x="642" y="5606"/>
                <a:ext cx="18558"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MouseWheelEvent</a:t>
                </a:r>
              </a:p>
            </p:txBody>
          </p:sp>
          <p:grpSp>
            <p:nvGrpSpPr>
              <p:cNvPr id="29" name="Group 86"/>
              <p:cNvGrpSpPr>
                <a:grpSpLocks/>
              </p:cNvGrpSpPr>
              <p:nvPr/>
            </p:nvGrpSpPr>
            <p:grpSpPr bwMode="auto">
              <a:xfrm>
                <a:off x="0" y="-1"/>
                <a:ext cx="20000" cy="20001"/>
                <a:chOff x="0" y="0"/>
                <a:chExt cx="20000" cy="20000"/>
              </a:xfrm>
            </p:grpSpPr>
            <p:sp>
              <p:nvSpPr>
                <p:cNvPr id="25670" name="Freeform 8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71" name="Freeform 88"/>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30" name="Group 89"/>
            <p:cNvGrpSpPr>
              <a:grpSpLocks/>
            </p:cNvGrpSpPr>
            <p:nvPr/>
          </p:nvGrpSpPr>
          <p:grpSpPr bwMode="auto">
            <a:xfrm>
              <a:off x="2802" y="1074"/>
              <a:ext cx="720" cy="110"/>
              <a:chOff x="0" y="-1"/>
              <a:chExt cx="20000" cy="20001"/>
            </a:xfrm>
          </p:grpSpPr>
          <p:sp>
            <p:nvSpPr>
              <p:cNvPr id="25664" name="Rectangle 90"/>
              <p:cNvSpPr>
                <a:spLocks noChangeArrowheads="1"/>
              </p:cNvSpPr>
              <p:nvPr/>
            </p:nvSpPr>
            <p:spPr bwMode="auto">
              <a:xfrm>
                <a:off x="646" y="5606"/>
                <a:ext cx="18554"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ComponentEvent</a:t>
                </a:r>
              </a:p>
            </p:txBody>
          </p:sp>
          <p:grpSp>
            <p:nvGrpSpPr>
              <p:cNvPr id="31" name="Group 91"/>
              <p:cNvGrpSpPr>
                <a:grpSpLocks/>
              </p:cNvGrpSpPr>
              <p:nvPr/>
            </p:nvGrpSpPr>
            <p:grpSpPr bwMode="auto">
              <a:xfrm>
                <a:off x="0" y="-1"/>
                <a:ext cx="20000" cy="20001"/>
                <a:chOff x="0" y="0"/>
                <a:chExt cx="20000" cy="20000"/>
              </a:xfrm>
            </p:grpSpPr>
            <p:sp>
              <p:nvSpPr>
                <p:cNvPr id="25666" name="Freeform 9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67" name="Freeform 93"/>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25600" name="Group 94"/>
            <p:cNvGrpSpPr>
              <a:grpSpLocks/>
            </p:cNvGrpSpPr>
            <p:nvPr/>
          </p:nvGrpSpPr>
          <p:grpSpPr bwMode="auto">
            <a:xfrm>
              <a:off x="2738" y="372"/>
              <a:ext cx="64" cy="757"/>
              <a:chOff x="0" y="0"/>
              <a:chExt cx="20000" cy="20850"/>
            </a:xfrm>
          </p:grpSpPr>
          <p:sp>
            <p:nvSpPr>
              <p:cNvPr id="25662" name="Freeform 95"/>
              <p:cNvSpPr>
                <a:spLocks/>
              </p:cNvSpPr>
              <p:nvPr/>
            </p:nvSpPr>
            <p:spPr bwMode="auto">
              <a:xfrm>
                <a:off x="0" y="0"/>
                <a:ext cx="20000" cy="12"/>
              </a:xfrm>
              <a:custGeom>
                <a:avLst/>
                <a:gdLst>
                  <a:gd name="T0" fmla="*/ 0 w 20000"/>
                  <a:gd name="T1" fmla="*/ 0 h 20000"/>
                  <a:gd name="T2" fmla="*/ 1987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875" y="0"/>
                    </a:lnTo>
                  </a:path>
                </a:pathLst>
              </a:custGeom>
              <a:solidFill>
                <a:srgbClr val="000000"/>
              </a:solidFill>
              <a:ln w="3175">
                <a:solidFill>
                  <a:srgbClr val="000000"/>
                </a:solidFill>
                <a:round/>
                <a:headEnd/>
                <a:tailEnd/>
              </a:ln>
            </p:spPr>
            <p:txBody>
              <a:bodyPr/>
              <a:lstStyle/>
              <a:p>
                <a:endParaRPr lang="zh-CN" altLang="en-US"/>
              </a:p>
            </p:txBody>
          </p:sp>
          <p:sp>
            <p:nvSpPr>
              <p:cNvPr id="25663" name="Freeform 96"/>
              <p:cNvSpPr>
                <a:spLocks/>
              </p:cNvSpPr>
              <p:nvPr/>
            </p:nvSpPr>
            <p:spPr bwMode="auto">
              <a:xfrm>
                <a:off x="0" y="20844"/>
                <a:ext cx="20000" cy="6"/>
              </a:xfrm>
              <a:custGeom>
                <a:avLst/>
                <a:gdLst>
                  <a:gd name="T0" fmla="*/ 0 w 20000"/>
                  <a:gd name="T1" fmla="*/ 0 h 20000"/>
                  <a:gd name="T2" fmla="*/ 1987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875" y="0"/>
                    </a:lnTo>
                  </a:path>
                </a:pathLst>
              </a:custGeom>
              <a:noFill/>
              <a:ln w="3175">
                <a:solidFill>
                  <a:srgbClr val="000000"/>
                </a:solidFill>
                <a:round/>
                <a:headEnd/>
                <a:tailEnd/>
              </a:ln>
            </p:spPr>
            <p:txBody>
              <a:bodyPr/>
              <a:lstStyle/>
              <a:p>
                <a:endParaRPr lang="zh-CN" altLang="en-US"/>
              </a:p>
            </p:txBody>
          </p:sp>
        </p:grpSp>
        <p:grpSp>
          <p:nvGrpSpPr>
            <p:cNvPr id="25601" name="Group 97"/>
            <p:cNvGrpSpPr>
              <a:grpSpLocks/>
            </p:cNvGrpSpPr>
            <p:nvPr/>
          </p:nvGrpSpPr>
          <p:grpSpPr bwMode="auto">
            <a:xfrm>
              <a:off x="3513" y="1470"/>
              <a:ext cx="516" cy="120"/>
              <a:chOff x="0" y="0"/>
              <a:chExt cx="20000" cy="20000"/>
            </a:xfrm>
          </p:grpSpPr>
          <p:sp>
            <p:nvSpPr>
              <p:cNvPr id="25660" name="Freeform 98"/>
              <p:cNvSpPr>
                <a:spLocks/>
              </p:cNvSpPr>
              <p:nvPr/>
            </p:nvSpPr>
            <p:spPr bwMode="auto">
              <a:xfrm>
                <a:off x="0" y="799"/>
                <a:ext cx="6740" cy="19201"/>
              </a:xfrm>
              <a:custGeom>
                <a:avLst/>
                <a:gdLst>
                  <a:gd name="T0" fmla="*/ 2266 w 20000"/>
                  <a:gd name="T1" fmla="*/ 0 h 20000"/>
                  <a:gd name="T2" fmla="*/ 0 w 20000"/>
                  <a:gd name="T3" fmla="*/ 18371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4" y="0"/>
                    </a:moveTo>
                    <a:lnTo>
                      <a:pt x="0" y="19931"/>
                    </a:lnTo>
                  </a:path>
                </a:pathLst>
              </a:custGeom>
              <a:solidFill>
                <a:srgbClr val="000000"/>
              </a:solidFill>
              <a:ln w="3175">
                <a:solidFill>
                  <a:srgbClr val="000000"/>
                </a:solidFill>
                <a:round/>
                <a:headEnd type="triangle" w="med" len="med"/>
                <a:tailEnd/>
              </a:ln>
            </p:spPr>
            <p:txBody>
              <a:bodyPr/>
              <a:lstStyle/>
              <a:p>
                <a:endParaRPr lang="zh-CN" altLang="en-US"/>
              </a:p>
            </p:txBody>
          </p:sp>
          <p:sp>
            <p:nvSpPr>
              <p:cNvPr id="25661" name="Freeform 99"/>
              <p:cNvSpPr>
                <a:spLocks/>
              </p:cNvSpPr>
              <p:nvPr/>
            </p:nvSpPr>
            <p:spPr bwMode="auto">
              <a:xfrm>
                <a:off x="19984" y="0"/>
                <a:ext cx="16" cy="19383"/>
              </a:xfrm>
              <a:custGeom>
                <a:avLst/>
                <a:gdLst>
                  <a:gd name="T0" fmla="*/ 0 w 20000"/>
                  <a:gd name="T1" fmla="*/ 0 h 20000"/>
                  <a:gd name="T2" fmla="*/ 0 w 20000"/>
                  <a:gd name="T3" fmla="*/ 1872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0" y="19931"/>
                    </a:lnTo>
                  </a:path>
                </a:pathLst>
              </a:custGeom>
              <a:solidFill>
                <a:srgbClr val="000000"/>
              </a:solidFill>
              <a:ln w="3175">
                <a:solidFill>
                  <a:srgbClr val="000000"/>
                </a:solidFill>
                <a:round/>
                <a:headEnd type="triangle" w="med" len="med"/>
                <a:tailEnd/>
              </a:ln>
            </p:spPr>
            <p:txBody>
              <a:bodyPr/>
              <a:lstStyle/>
              <a:p>
                <a:endParaRPr lang="zh-CN" altLang="en-US"/>
              </a:p>
            </p:txBody>
          </p:sp>
        </p:grpSp>
        <p:grpSp>
          <p:nvGrpSpPr>
            <p:cNvPr id="25603" name="Group 100"/>
            <p:cNvGrpSpPr>
              <a:grpSpLocks/>
            </p:cNvGrpSpPr>
            <p:nvPr/>
          </p:nvGrpSpPr>
          <p:grpSpPr bwMode="auto">
            <a:xfrm>
              <a:off x="2871" y="1590"/>
              <a:ext cx="1518" cy="109"/>
              <a:chOff x="0" y="-1"/>
              <a:chExt cx="20000" cy="20001"/>
            </a:xfrm>
          </p:grpSpPr>
          <p:grpSp>
            <p:nvGrpSpPr>
              <p:cNvPr id="25626" name="Group 101"/>
              <p:cNvGrpSpPr>
                <a:grpSpLocks/>
              </p:cNvGrpSpPr>
              <p:nvPr/>
            </p:nvGrpSpPr>
            <p:grpSpPr bwMode="auto">
              <a:xfrm>
                <a:off x="0" y="-1"/>
                <a:ext cx="9486" cy="20001"/>
                <a:chOff x="0" y="-1"/>
                <a:chExt cx="19999" cy="20001"/>
              </a:xfrm>
            </p:grpSpPr>
            <p:sp>
              <p:nvSpPr>
                <p:cNvPr id="25656" name="Rectangle 102"/>
                <p:cNvSpPr>
                  <a:spLocks noChangeArrowheads="1"/>
                </p:cNvSpPr>
                <p:nvPr/>
              </p:nvSpPr>
              <p:spPr bwMode="auto">
                <a:xfrm>
                  <a:off x="654" y="5606"/>
                  <a:ext cx="18557" cy="11770"/>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KeyEvent</a:t>
                  </a:r>
                </a:p>
              </p:txBody>
            </p:sp>
            <p:grpSp>
              <p:nvGrpSpPr>
                <p:cNvPr id="25627" name="Group 103"/>
                <p:cNvGrpSpPr>
                  <a:grpSpLocks/>
                </p:cNvGrpSpPr>
                <p:nvPr/>
              </p:nvGrpSpPr>
              <p:grpSpPr bwMode="auto">
                <a:xfrm>
                  <a:off x="0" y="-1"/>
                  <a:ext cx="19999" cy="20001"/>
                  <a:chOff x="0" y="0"/>
                  <a:chExt cx="20000" cy="20000"/>
                </a:xfrm>
              </p:grpSpPr>
              <p:sp>
                <p:nvSpPr>
                  <p:cNvPr id="25658" name="Freeform 104"/>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59" name="Freeform 105"/>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25628" name="Group 106"/>
              <p:cNvGrpSpPr>
                <a:grpSpLocks/>
              </p:cNvGrpSpPr>
              <p:nvPr/>
            </p:nvGrpSpPr>
            <p:grpSpPr bwMode="auto">
              <a:xfrm>
                <a:off x="10514" y="-1"/>
                <a:ext cx="9486" cy="20001"/>
                <a:chOff x="0" y="0"/>
                <a:chExt cx="20000" cy="20000"/>
              </a:xfrm>
            </p:grpSpPr>
            <p:sp>
              <p:nvSpPr>
                <p:cNvPr id="25652" name="Rectangle 107"/>
                <p:cNvSpPr>
                  <a:spLocks noChangeArrowheads="1"/>
                </p:cNvSpPr>
                <p:nvPr/>
              </p:nvSpPr>
              <p:spPr bwMode="auto">
                <a:xfrm>
                  <a:off x="643" y="5607"/>
                  <a:ext cx="18558" cy="11769"/>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MouseEvent</a:t>
                  </a:r>
                </a:p>
              </p:txBody>
            </p:sp>
            <p:grpSp>
              <p:nvGrpSpPr>
                <p:cNvPr id="25629" name="Group 108"/>
                <p:cNvGrpSpPr>
                  <a:grpSpLocks/>
                </p:cNvGrpSpPr>
                <p:nvPr/>
              </p:nvGrpSpPr>
              <p:grpSpPr bwMode="auto">
                <a:xfrm>
                  <a:off x="0" y="0"/>
                  <a:ext cx="20000" cy="20000"/>
                  <a:chOff x="0" y="0"/>
                  <a:chExt cx="20000" cy="20000"/>
                </a:xfrm>
              </p:grpSpPr>
              <p:sp>
                <p:nvSpPr>
                  <p:cNvPr id="25654" name="Freeform 109"/>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5655" name="Freeform 110"/>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grpSp>
      <p:sp>
        <p:nvSpPr>
          <p:cNvPr id="25604" name="Rectangle 112"/>
          <p:cNvSpPr>
            <a:spLocks noChangeArrowheads="1"/>
          </p:cNvSpPr>
          <p:nvPr/>
        </p:nvSpPr>
        <p:spPr bwMode="auto">
          <a:xfrm>
            <a:off x="1981200" y="1782763"/>
            <a:ext cx="736600" cy="274637"/>
          </a:xfrm>
          <a:prstGeom prst="rect">
            <a:avLst/>
          </a:prstGeom>
          <a:noFill/>
          <a:ln w="9525">
            <a:noFill/>
            <a:miter lim="800000"/>
            <a:headEnd/>
            <a:tailEnd/>
          </a:ln>
        </p:spPr>
        <p:txBody>
          <a:bodyPr wrap="none">
            <a:spAutoFit/>
          </a:bodyPr>
          <a:lstStyle/>
          <a:p>
            <a:r>
              <a:rPr lang="en-US" altLang="zh-CN" sz="1200">
                <a:latin typeface="Lucida Console" pitchFamily="49" charset="0"/>
              </a:rPr>
              <a:t>Object</a:t>
            </a:r>
          </a:p>
        </p:txBody>
      </p:sp>
      <p:sp>
        <p:nvSpPr>
          <p:cNvPr id="25605" name="Rectangle 113"/>
          <p:cNvSpPr>
            <a:spLocks noChangeArrowheads="1"/>
          </p:cNvSpPr>
          <p:nvPr/>
        </p:nvSpPr>
        <p:spPr bwMode="auto">
          <a:xfrm>
            <a:off x="2057400" y="2163763"/>
            <a:ext cx="1196975" cy="274637"/>
          </a:xfrm>
          <a:prstGeom prst="rect">
            <a:avLst/>
          </a:prstGeom>
          <a:noFill/>
          <a:ln w="9525">
            <a:noFill/>
            <a:miter lim="800000"/>
            <a:headEnd/>
            <a:tailEnd/>
          </a:ln>
        </p:spPr>
        <p:txBody>
          <a:bodyPr wrap="none">
            <a:spAutoFit/>
          </a:bodyPr>
          <a:lstStyle/>
          <a:p>
            <a:r>
              <a:rPr lang="en-US" altLang="zh-CN" sz="1200">
                <a:latin typeface="Lucida Console" pitchFamily="49" charset="0"/>
              </a:rPr>
              <a:t>EventObject</a:t>
            </a:r>
          </a:p>
        </p:txBody>
      </p:sp>
      <p:sp>
        <p:nvSpPr>
          <p:cNvPr id="25606" name="Rectangle 114"/>
          <p:cNvSpPr>
            <a:spLocks noChangeArrowheads="1"/>
          </p:cNvSpPr>
          <p:nvPr/>
        </p:nvSpPr>
        <p:spPr bwMode="auto">
          <a:xfrm>
            <a:off x="2438400" y="2544763"/>
            <a:ext cx="920750" cy="274637"/>
          </a:xfrm>
          <a:prstGeom prst="rect">
            <a:avLst/>
          </a:prstGeom>
          <a:noFill/>
          <a:ln w="9525">
            <a:noFill/>
            <a:miter lim="800000"/>
            <a:headEnd/>
            <a:tailEnd/>
          </a:ln>
        </p:spPr>
        <p:txBody>
          <a:bodyPr wrap="none">
            <a:spAutoFit/>
          </a:bodyPr>
          <a:lstStyle/>
          <a:p>
            <a:r>
              <a:rPr lang="en-US" altLang="zh-CN" sz="1200">
                <a:latin typeface="Lucida Console" pitchFamily="49" charset="0"/>
              </a:rPr>
              <a:t>AWTEvent</a:t>
            </a:r>
          </a:p>
        </p:txBody>
      </p:sp>
      <p:sp>
        <p:nvSpPr>
          <p:cNvPr id="25607" name="Rectangle 115"/>
          <p:cNvSpPr>
            <a:spLocks noChangeArrowheads="1"/>
          </p:cNvSpPr>
          <p:nvPr/>
        </p:nvSpPr>
        <p:spPr bwMode="auto">
          <a:xfrm>
            <a:off x="3962400" y="3535363"/>
            <a:ext cx="1473200" cy="274637"/>
          </a:xfrm>
          <a:prstGeom prst="rect">
            <a:avLst/>
          </a:prstGeom>
          <a:noFill/>
          <a:ln w="9525">
            <a:noFill/>
            <a:miter lim="800000"/>
            <a:headEnd/>
            <a:tailEnd/>
          </a:ln>
        </p:spPr>
        <p:txBody>
          <a:bodyPr wrap="none">
            <a:spAutoFit/>
          </a:bodyPr>
          <a:lstStyle/>
          <a:p>
            <a:r>
              <a:rPr lang="en-US" altLang="zh-CN" sz="1200">
                <a:latin typeface="Lucida Console" pitchFamily="49" charset="0"/>
              </a:rPr>
              <a:t>ComponentEvent</a:t>
            </a:r>
          </a:p>
        </p:txBody>
      </p:sp>
      <p:sp>
        <p:nvSpPr>
          <p:cNvPr id="25608" name="Rectangle 116"/>
          <p:cNvSpPr>
            <a:spLocks noChangeArrowheads="1"/>
          </p:cNvSpPr>
          <p:nvPr/>
        </p:nvSpPr>
        <p:spPr bwMode="auto">
          <a:xfrm>
            <a:off x="4244975" y="3154363"/>
            <a:ext cx="1012825" cy="274637"/>
          </a:xfrm>
          <a:prstGeom prst="rect">
            <a:avLst/>
          </a:prstGeom>
          <a:noFill/>
          <a:ln w="9525">
            <a:noFill/>
            <a:miter lim="800000"/>
            <a:headEnd/>
            <a:tailEnd/>
          </a:ln>
        </p:spPr>
        <p:txBody>
          <a:bodyPr wrap="none">
            <a:spAutoFit/>
          </a:bodyPr>
          <a:lstStyle/>
          <a:p>
            <a:r>
              <a:rPr lang="en-US" altLang="zh-CN" sz="1200">
                <a:latin typeface="Lucida Console" pitchFamily="49" charset="0"/>
              </a:rPr>
              <a:t>TextEvent</a:t>
            </a:r>
          </a:p>
        </p:txBody>
      </p:sp>
      <p:sp>
        <p:nvSpPr>
          <p:cNvPr id="25609" name="Rectangle 117"/>
          <p:cNvSpPr>
            <a:spLocks noChangeArrowheads="1"/>
          </p:cNvSpPr>
          <p:nvPr/>
        </p:nvSpPr>
        <p:spPr bwMode="auto">
          <a:xfrm>
            <a:off x="4191000" y="2773363"/>
            <a:ext cx="1012825" cy="274637"/>
          </a:xfrm>
          <a:prstGeom prst="rect">
            <a:avLst/>
          </a:prstGeom>
          <a:noFill/>
          <a:ln w="9525">
            <a:noFill/>
            <a:miter lim="800000"/>
            <a:headEnd/>
            <a:tailEnd/>
          </a:ln>
        </p:spPr>
        <p:txBody>
          <a:bodyPr wrap="none">
            <a:spAutoFit/>
          </a:bodyPr>
          <a:lstStyle/>
          <a:p>
            <a:r>
              <a:rPr lang="en-US" altLang="zh-CN" sz="1200">
                <a:latin typeface="Lucida Console" pitchFamily="49" charset="0"/>
              </a:rPr>
              <a:t>ItemEvent</a:t>
            </a:r>
          </a:p>
        </p:txBody>
      </p:sp>
      <p:sp>
        <p:nvSpPr>
          <p:cNvPr id="25610" name="Rectangle 118"/>
          <p:cNvSpPr>
            <a:spLocks noChangeArrowheads="1"/>
          </p:cNvSpPr>
          <p:nvPr/>
        </p:nvSpPr>
        <p:spPr bwMode="auto">
          <a:xfrm>
            <a:off x="3962400" y="2362200"/>
            <a:ext cx="1565275" cy="274638"/>
          </a:xfrm>
          <a:prstGeom prst="rect">
            <a:avLst/>
          </a:prstGeom>
          <a:noFill/>
          <a:ln w="9525">
            <a:noFill/>
            <a:miter lim="800000"/>
            <a:headEnd/>
            <a:tailEnd/>
          </a:ln>
        </p:spPr>
        <p:txBody>
          <a:bodyPr wrap="none">
            <a:spAutoFit/>
          </a:bodyPr>
          <a:lstStyle/>
          <a:p>
            <a:r>
              <a:rPr lang="en-US" altLang="zh-CN" sz="1200">
                <a:latin typeface="Lucida Console" pitchFamily="49" charset="0"/>
              </a:rPr>
              <a:t>AdjustmentEvent</a:t>
            </a:r>
          </a:p>
        </p:txBody>
      </p:sp>
      <p:sp>
        <p:nvSpPr>
          <p:cNvPr id="25611" name="Rectangle 119"/>
          <p:cNvSpPr>
            <a:spLocks noChangeArrowheads="1"/>
          </p:cNvSpPr>
          <p:nvPr/>
        </p:nvSpPr>
        <p:spPr bwMode="auto">
          <a:xfrm>
            <a:off x="4114800" y="1981200"/>
            <a:ext cx="1196975" cy="274638"/>
          </a:xfrm>
          <a:prstGeom prst="rect">
            <a:avLst/>
          </a:prstGeom>
          <a:noFill/>
          <a:ln w="9525">
            <a:noFill/>
            <a:miter lim="800000"/>
            <a:headEnd/>
            <a:tailEnd/>
          </a:ln>
        </p:spPr>
        <p:txBody>
          <a:bodyPr wrap="none">
            <a:spAutoFit/>
          </a:bodyPr>
          <a:lstStyle/>
          <a:p>
            <a:r>
              <a:rPr lang="en-US" altLang="zh-CN" sz="1200">
                <a:latin typeface="Lucida Console" pitchFamily="49" charset="0"/>
              </a:rPr>
              <a:t>ActionEvent</a:t>
            </a:r>
          </a:p>
        </p:txBody>
      </p:sp>
      <p:sp>
        <p:nvSpPr>
          <p:cNvPr id="25612" name="Rectangle 120"/>
          <p:cNvSpPr>
            <a:spLocks noChangeArrowheads="1"/>
          </p:cNvSpPr>
          <p:nvPr/>
        </p:nvSpPr>
        <p:spPr bwMode="auto">
          <a:xfrm>
            <a:off x="5867400" y="3763963"/>
            <a:ext cx="1196975" cy="274637"/>
          </a:xfrm>
          <a:prstGeom prst="rect">
            <a:avLst/>
          </a:prstGeom>
          <a:noFill/>
          <a:ln w="9525">
            <a:noFill/>
            <a:miter lim="800000"/>
            <a:headEnd/>
            <a:tailEnd/>
          </a:ln>
        </p:spPr>
        <p:txBody>
          <a:bodyPr wrap="none">
            <a:spAutoFit/>
          </a:bodyPr>
          <a:lstStyle/>
          <a:p>
            <a:r>
              <a:rPr lang="en-US" altLang="zh-CN" sz="1200">
                <a:latin typeface="Lucida Console" pitchFamily="49" charset="0"/>
              </a:rPr>
              <a:t>WindowEvent</a:t>
            </a:r>
          </a:p>
        </p:txBody>
      </p:sp>
      <p:sp>
        <p:nvSpPr>
          <p:cNvPr id="25613" name="Rectangle 121"/>
          <p:cNvSpPr>
            <a:spLocks noChangeArrowheads="1"/>
          </p:cNvSpPr>
          <p:nvPr/>
        </p:nvSpPr>
        <p:spPr bwMode="auto">
          <a:xfrm>
            <a:off x="5943600" y="4144963"/>
            <a:ext cx="1104900" cy="274637"/>
          </a:xfrm>
          <a:prstGeom prst="rect">
            <a:avLst/>
          </a:prstGeom>
          <a:noFill/>
          <a:ln w="9525">
            <a:noFill/>
            <a:miter lim="800000"/>
            <a:headEnd/>
            <a:tailEnd/>
          </a:ln>
        </p:spPr>
        <p:txBody>
          <a:bodyPr wrap="none">
            <a:spAutoFit/>
          </a:bodyPr>
          <a:lstStyle/>
          <a:p>
            <a:r>
              <a:rPr lang="en-US" altLang="zh-CN" sz="1200">
                <a:latin typeface="Lucida Console" pitchFamily="49" charset="0"/>
              </a:rPr>
              <a:t>InputEvent</a:t>
            </a:r>
          </a:p>
        </p:txBody>
      </p:sp>
      <p:sp>
        <p:nvSpPr>
          <p:cNvPr id="25614" name="Rectangle 122"/>
          <p:cNvSpPr>
            <a:spLocks noChangeArrowheads="1"/>
          </p:cNvSpPr>
          <p:nvPr/>
        </p:nvSpPr>
        <p:spPr bwMode="auto">
          <a:xfrm>
            <a:off x="5905500" y="4648200"/>
            <a:ext cx="1104900" cy="274638"/>
          </a:xfrm>
          <a:prstGeom prst="rect">
            <a:avLst/>
          </a:prstGeom>
          <a:noFill/>
          <a:ln w="9525">
            <a:noFill/>
            <a:miter lim="800000"/>
            <a:headEnd/>
            <a:tailEnd/>
          </a:ln>
        </p:spPr>
        <p:txBody>
          <a:bodyPr wrap="none">
            <a:spAutoFit/>
          </a:bodyPr>
          <a:lstStyle/>
          <a:p>
            <a:r>
              <a:rPr lang="en-US" altLang="zh-CN" sz="1200">
                <a:latin typeface="Lucida Console" pitchFamily="49" charset="0"/>
              </a:rPr>
              <a:t>MouseEvent</a:t>
            </a:r>
          </a:p>
        </p:txBody>
      </p:sp>
      <p:sp>
        <p:nvSpPr>
          <p:cNvPr id="25615" name="Rectangle 123"/>
          <p:cNvSpPr>
            <a:spLocks noChangeArrowheads="1"/>
          </p:cNvSpPr>
          <p:nvPr/>
        </p:nvSpPr>
        <p:spPr bwMode="auto">
          <a:xfrm>
            <a:off x="4419600" y="4648200"/>
            <a:ext cx="920750" cy="274638"/>
          </a:xfrm>
          <a:prstGeom prst="rect">
            <a:avLst/>
          </a:prstGeom>
          <a:noFill/>
          <a:ln w="9525">
            <a:noFill/>
            <a:miter lim="800000"/>
            <a:headEnd/>
            <a:tailEnd/>
          </a:ln>
        </p:spPr>
        <p:txBody>
          <a:bodyPr wrap="none">
            <a:spAutoFit/>
          </a:bodyPr>
          <a:lstStyle/>
          <a:p>
            <a:r>
              <a:rPr lang="en-US" altLang="zh-CN" sz="1200">
                <a:latin typeface="Lucida Console" pitchFamily="49" charset="0"/>
              </a:rPr>
              <a:t>KeyEvent</a:t>
            </a:r>
          </a:p>
        </p:txBody>
      </p:sp>
      <p:sp>
        <p:nvSpPr>
          <p:cNvPr id="25616" name="Rectangle 124"/>
          <p:cNvSpPr>
            <a:spLocks noChangeArrowheads="1"/>
          </p:cNvSpPr>
          <p:nvPr/>
        </p:nvSpPr>
        <p:spPr bwMode="auto">
          <a:xfrm>
            <a:off x="5673725" y="5105400"/>
            <a:ext cx="1565275" cy="274638"/>
          </a:xfrm>
          <a:prstGeom prst="rect">
            <a:avLst/>
          </a:prstGeom>
          <a:noFill/>
          <a:ln w="9525">
            <a:noFill/>
            <a:miter lim="800000"/>
            <a:headEnd/>
            <a:tailEnd/>
          </a:ln>
        </p:spPr>
        <p:txBody>
          <a:bodyPr wrap="none">
            <a:spAutoFit/>
          </a:bodyPr>
          <a:lstStyle/>
          <a:p>
            <a:r>
              <a:rPr lang="en-US" altLang="zh-CN" sz="1200">
                <a:latin typeface="Lucida Console" pitchFamily="49" charset="0"/>
              </a:rPr>
              <a:t>MouseWheelEvent</a:t>
            </a:r>
          </a:p>
        </p:txBody>
      </p:sp>
      <p:sp>
        <p:nvSpPr>
          <p:cNvPr id="25617" name="Rectangle 125"/>
          <p:cNvSpPr>
            <a:spLocks noChangeArrowheads="1"/>
          </p:cNvSpPr>
          <p:nvPr/>
        </p:nvSpPr>
        <p:spPr bwMode="auto">
          <a:xfrm>
            <a:off x="5905500" y="2971800"/>
            <a:ext cx="1104900" cy="274638"/>
          </a:xfrm>
          <a:prstGeom prst="rect">
            <a:avLst/>
          </a:prstGeom>
          <a:noFill/>
          <a:ln w="9525">
            <a:noFill/>
            <a:miter lim="800000"/>
            <a:headEnd/>
            <a:tailEnd/>
          </a:ln>
        </p:spPr>
        <p:txBody>
          <a:bodyPr wrap="none">
            <a:spAutoFit/>
          </a:bodyPr>
          <a:lstStyle/>
          <a:p>
            <a:r>
              <a:rPr lang="en-US" altLang="zh-CN" sz="1200">
                <a:latin typeface="Lucida Console" pitchFamily="49" charset="0"/>
              </a:rPr>
              <a:t>FocusEvent</a:t>
            </a:r>
          </a:p>
        </p:txBody>
      </p:sp>
      <p:sp>
        <p:nvSpPr>
          <p:cNvPr id="25618" name="Rectangle 126"/>
          <p:cNvSpPr>
            <a:spLocks noChangeArrowheads="1"/>
          </p:cNvSpPr>
          <p:nvPr/>
        </p:nvSpPr>
        <p:spPr bwMode="auto">
          <a:xfrm>
            <a:off x="5867400" y="3352800"/>
            <a:ext cx="1104900" cy="274638"/>
          </a:xfrm>
          <a:prstGeom prst="rect">
            <a:avLst/>
          </a:prstGeom>
          <a:noFill/>
          <a:ln w="9525">
            <a:noFill/>
            <a:miter lim="800000"/>
            <a:headEnd/>
            <a:tailEnd/>
          </a:ln>
        </p:spPr>
        <p:txBody>
          <a:bodyPr wrap="none">
            <a:spAutoFit/>
          </a:bodyPr>
          <a:lstStyle/>
          <a:p>
            <a:r>
              <a:rPr lang="en-US" altLang="zh-CN" sz="1200">
                <a:latin typeface="Lucida Console" pitchFamily="49" charset="0"/>
              </a:rPr>
              <a:t>PaintEvent</a:t>
            </a:r>
          </a:p>
        </p:txBody>
      </p:sp>
      <p:sp>
        <p:nvSpPr>
          <p:cNvPr id="25619" name="Rectangle 127"/>
          <p:cNvSpPr>
            <a:spLocks noChangeArrowheads="1"/>
          </p:cNvSpPr>
          <p:nvPr/>
        </p:nvSpPr>
        <p:spPr bwMode="auto">
          <a:xfrm>
            <a:off x="5715000" y="2544763"/>
            <a:ext cx="1473200" cy="274637"/>
          </a:xfrm>
          <a:prstGeom prst="rect">
            <a:avLst/>
          </a:prstGeom>
          <a:noFill/>
          <a:ln w="9525">
            <a:noFill/>
            <a:miter lim="800000"/>
            <a:headEnd/>
            <a:tailEnd/>
          </a:ln>
        </p:spPr>
        <p:txBody>
          <a:bodyPr wrap="none">
            <a:spAutoFit/>
          </a:bodyPr>
          <a:lstStyle/>
          <a:p>
            <a:r>
              <a:rPr lang="en-US" altLang="zh-CN" sz="1200">
                <a:latin typeface="Lucida Console" pitchFamily="49" charset="0"/>
              </a:rPr>
              <a:t>ContainerEvent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Swing Event Handling</a:t>
            </a:r>
          </a:p>
        </p:txBody>
      </p:sp>
      <p:sp>
        <p:nvSpPr>
          <p:cNvPr id="20483" name="Rectangle 3"/>
          <p:cNvSpPr>
            <a:spLocks noGrp="1" noChangeArrowheads="1"/>
          </p:cNvSpPr>
          <p:nvPr>
            <p:ph idx="1"/>
          </p:nvPr>
        </p:nvSpPr>
        <p:spPr/>
        <p:txBody>
          <a:bodyPr>
            <a:normAutofit/>
          </a:bodyPr>
          <a:lstStyle/>
          <a:p>
            <a:pPr>
              <a:lnSpc>
                <a:spcPct val="90000"/>
              </a:lnSpc>
            </a:pPr>
            <a:r>
              <a:rPr lang="en-US" altLang="zh-CN" smtClean="0"/>
              <a:t>Event-handling model</a:t>
            </a:r>
          </a:p>
          <a:p>
            <a:pPr lvl="1">
              <a:lnSpc>
                <a:spcPct val="90000"/>
              </a:lnSpc>
            </a:pPr>
            <a:r>
              <a:rPr lang="en-US" altLang="zh-CN" smtClean="0"/>
              <a:t>Three parts</a:t>
            </a:r>
          </a:p>
          <a:p>
            <a:pPr lvl="2">
              <a:lnSpc>
                <a:spcPct val="90000"/>
              </a:lnSpc>
            </a:pPr>
            <a:r>
              <a:rPr lang="en-US" altLang="zh-CN" smtClean="0"/>
              <a:t>Event source</a:t>
            </a:r>
          </a:p>
          <a:p>
            <a:pPr lvl="3">
              <a:lnSpc>
                <a:spcPct val="90000"/>
              </a:lnSpc>
            </a:pPr>
            <a:r>
              <a:rPr lang="en-US" altLang="zh-CN" smtClean="0"/>
              <a:t>GUI component with which user interacts</a:t>
            </a:r>
          </a:p>
          <a:p>
            <a:pPr lvl="2">
              <a:lnSpc>
                <a:spcPct val="90000"/>
              </a:lnSpc>
            </a:pPr>
            <a:r>
              <a:rPr lang="en-US" altLang="zh-CN" smtClean="0"/>
              <a:t>Event object</a:t>
            </a:r>
          </a:p>
          <a:p>
            <a:pPr lvl="3">
              <a:lnSpc>
                <a:spcPct val="90000"/>
              </a:lnSpc>
            </a:pPr>
            <a:r>
              <a:rPr lang="en-US" altLang="zh-CN" smtClean="0"/>
              <a:t>Encapsulates information about event that occurred</a:t>
            </a:r>
          </a:p>
          <a:p>
            <a:pPr lvl="2">
              <a:lnSpc>
                <a:spcPct val="90000"/>
              </a:lnSpc>
            </a:pPr>
            <a:r>
              <a:rPr lang="en-US" altLang="zh-CN" smtClean="0"/>
              <a:t>Event listener</a:t>
            </a:r>
          </a:p>
          <a:p>
            <a:pPr lvl="3">
              <a:lnSpc>
                <a:spcPct val="90000"/>
              </a:lnSpc>
            </a:pPr>
            <a:r>
              <a:rPr lang="en-US" altLang="zh-CN" smtClean="0"/>
              <a:t>Receives event object when notified, then responds</a:t>
            </a:r>
          </a:p>
          <a:p>
            <a:pPr lvl="1">
              <a:lnSpc>
                <a:spcPct val="90000"/>
              </a:lnSpc>
            </a:pPr>
            <a:r>
              <a:rPr lang="en-US" altLang="zh-CN" smtClean="0"/>
              <a:t>Programmer must perform two tasks</a:t>
            </a:r>
          </a:p>
          <a:p>
            <a:pPr lvl="2">
              <a:lnSpc>
                <a:spcPct val="90000"/>
              </a:lnSpc>
            </a:pPr>
            <a:r>
              <a:rPr lang="en-US" altLang="zh-CN" smtClean="0"/>
              <a:t>Register event listener for event source</a:t>
            </a:r>
          </a:p>
          <a:p>
            <a:pPr lvl="2">
              <a:lnSpc>
                <a:spcPct val="90000"/>
              </a:lnSpc>
            </a:pPr>
            <a:r>
              <a:rPr lang="en-US" altLang="zh-CN" smtClean="0"/>
              <a:t>Implement event-handling method (event handler)</a:t>
            </a:r>
          </a:p>
          <a:p>
            <a:pPr>
              <a:lnSpc>
                <a:spcPct val="90000"/>
              </a:lnSpc>
            </a:pPr>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2800" b="0" smtClean="0">
                <a:solidFill>
                  <a:schemeClr val="tx1"/>
                </a:solidFill>
                <a:latin typeface="Arial" pitchFamily="34" charset="0"/>
                <a:cs typeface="Arial" pitchFamily="34" charset="0"/>
              </a:rPr>
              <a:t>Event-listener interfaces of package </a:t>
            </a:r>
            <a:r>
              <a:rPr lang="en-US" altLang="zh-CN" sz="2800" b="0" smtClean="0">
                <a:solidFill>
                  <a:schemeClr val="tx1"/>
                </a:solidFill>
                <a:latin typeface="Lucida Console" pitchFamily="49" charset="0"/>
                <a:cs typeface="Times New Roman" pitchFamily="18" charset="0"/>
              </a:rPr>
              <a:t>java.awt.event</a:t>
            </a:r>
            <a:endParaRPr lang="en-US" altLang="zh-CN" sz="2800" b="0" smtClean="0">
              <a:solidFill>
                <a:schemeClr val="tx1"/>
              </a:solidFill>
            </a:endParaRPr>
          </a:p>
        </p:txBody>
      </p:sp>
      <p:grpSp>
        <p:nvGrpSpPr>
          <p:cNvPr id="2" name="Group 95"/>
          <p:cNvGrpSpPr>
            <a:grpSpLocks/>
          </p:cNvGrpSpPr>
          <p:nvPr/>
        </p:nvGrpSpPr>
        <p:grpSpPr bwMode="auto">
          <a:xfrm>
            <a:off x="1447800" y="1597025"/>
            <a:ext cx="6399213" cy="5046663"/>
            <a:chOff x="1344" y="1056"/>
            <a:chExt cx="2880" cy="2646"/>
          </a:xfrm>
        </p:grpSpPr>
        <p:grpSp>
          <p:nvGrpSpPr>
            <p:cNvPr id="3" name="Group 82"/>
            <p:cNvGrpSpPr>
              <a:grpSpLocks/>
            </p:cNvGrpSpPr>
            <p:nvPr/>
          </p:nvGrpSpPr>
          <p:grpSpPr bwMode="auto">
            <a:xfrm>
              <a:off x="1344" y="1056"/>
              <a:ext cx="2880" cy="2646"/>
              <a:chOff x="1344" y="1056"/>
              <a:chExt cx="2880" cy="2646"/>
            </a:xfrm>
          </p:grpSpPr>
          <p:sp>
            <p:nvSpPr>
              <p:cNvPr id="27665" name="Rectangle 5"/>
              <p:cNvSpPr>
                <a:spLocks noChangeArrowheads="1"/>
              </p:cNvSpPr>
              <p:nvPr/>
            </p:nvSpPr>
            <p:spPr bwMode="auto">
              <a:xfrm>
                <a:off x="1344" y="1056"/>
                <a:ext cx="2880" cy="2646"/>
              </a:xfrm>
              <a:prstGeom prst="rect">
                <a:avLst/>
              </a:prstGeom>
              <a:solidFill>
                <a:srgbClr val="FFE699"/>
              </a:solidFill>
              <a:ln w="0">
                <a:noFill/>
                <a:miter lim="800000"/>
                <a:headEnd/>
                <a:tailEnd/>
              </a:ln>
            </p:spPr>
            <p:txBody>
              <a:bodyPr/>
              <a:lstStyle/>
              <a:p>
                <a:endParaRPr lang="zh-CN" altLang="en-US"/>
              </a:p>
            </p:txBody>
          </p:sp>
          <p:sp>
            <p:nvSpPr>
              <p:cNvPr id="27666" name="Freeform 6"/>
              <p:cNvSpPr>
                <a:spLocks/>
              </p:cNvSpPr>
              <p:nvPr/>
            </p:nvSpPr>
            <p:spPr bwMode="auto">
              <a:xfrm>
                <a:off x="2762" y="1415"/>
                <a:ext cx="168" cy="1"/>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67" name="Freeform 7"/>
              <p:cNvSpPr>
                <a:spLocks/>
              </p:cNvSpPr>
              <p:nvPr/>
            </p:nvSpPr>
            <p:spPr bwMode="auto">
              <a:xfrm>
                <a:off x="2762" y="1650"/>
                <a:ext cx="168" cy="0"/>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68" name="Freeform 8"/>
              <p:cNvSpPr>
                <a:spLocks/>
              </p:cNvSpPr>
              <p:nvPr/>
            </p:nvSpPr>
            <p:spPr bwMode="auto">
              <a:xfrm>
                <a:off x="2762" y="1884"/>
                <a:ext cx="168" cy="0"/>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69" name="Freeform 9"/>
              <p:cNvSpPr>
                <a:spLocks/>
              </p:cNvSpPr>
              <p:nvPr/>
            </p:nvSpPr>
            <p:spPr bwMode="auto">
              <a:xfrm>
                <a:off x="2762" y="2118"/>
                <a:ext cx="168" cy="0"/>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70" name="Freeform 10"/>
              <p:cNvSpPr>
                <a:spLocks/>
              </p:cNvSpPr>
              <p:nvPr/>
            </p:nvSpPr>
            <p:spPr bwMode="auto">
              <a:xfrm>
                <a:off x="2762" y="2352"/>
                <a:ext cx="168" cy="0"/>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71" name="Freeform 11"/>
              <p:cNvSpPr>
                <a:spLocks/>
              </p:cNvSpPr>
              <p:nvPr/>
            </p:nvSpPr>
            <p:spPr bwMode="auto">
              <a:xfrm>
                <a:off x="2762" y="2586"/>
                <a:ext cx="168" cy="1"/>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72" name="Freeform 12"/>
              <p:cNvSpPr>
                <a:spLocks/>
              </p:cNvSpPr>
              <p:nvPr/>
            </p:nvSpPr>
            <p:spPr bwMode="auto">
              <a:xfrm>
                <a:off x="2762" y="2820"/>
                <a:ext cx="168" cy="1"/>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73" name="Freeform 13"/>
              <p:cNvSpPr>
                <a:spLocks/>
              </p:cNvSpPr>
              <p:nvPr/>
            </p:nvSpPr>
            <p:spPr bwMode="auto">
              <a:xfrm>
                <a:off x="2762" y="3054"/>
                <a:ext cx="168" cy="0"/>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74" name="Freeform 14"/>
              <p:cNvSpPr>
                <a:spLocks/>
              </p:cNvSpPr>
              <p:nvPr/>
            </p:nvSpPr>
            <p:spPr bwMode="auto">
              <a:xfrm>
                <a:off x="2762" y="3288"/>
                <a:ext cx="168" cy="1"/>
              </a:xfrm>
              <a:custGeom>
                <a:avLst/>
                <a:gdLst>
                  <a:gd name="T0" fmla="*/ 1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75" name="Freeform 16"/>
              <p:cNvSpPr>
                <a:spLocks/>
              </p:cNvSpPr>
              <p:nvPr/>
            </p:nvSpPr>
            <p:spPr bwMode="auto">
              <a:xfrm>
                <a:off x="2557" y="2352"/>
                <a:ext cx="201" cy="0"/>
              </a:xfrm>
              <a:custGeom>
                <a:avLst/>
                <a:gdLst>
                  <a:gd name="T0" fmla="*/ 2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60" y="0"/>
                    </a:moveTo>
                    <a:lnTo>
                      <a:pt x="0" y="0"/>
                    </a:lnTo>
                  </a:path>
                </a:pathLst>
              </a:custGeom>
              <a:solidFill>
                <a:srgbClr val="000000"/>
              </a:solidFill>
              <a:ln w="6350">
                <a:solidFill>
                  <a:srgbClr val="000000"/>
                </a:solidFill>
                <a:round/>
                <a:headEnd/>
                <a:tailEnd type="triangle" w="med" len="med"/>
              </a:ln>
            </p:spPr>
            <p:txBody>
              <a:bodyPr/>
              <a:lstStyle/>
              <a:p>
                <a:endParaRPr lang="zh-CN" altLang="en-US"/>
              </a:p>
            </p:txBody>
          </p:sp>
          <p:sp>
            <p:nvSpPr>
              <p:cNvPr id="27676" name="Freeform 17"/>
              <p:cNvSpPr>
                <a:spLocks/>
              </p:cNvSpPr>
              <p:nvPr/>
            </p:nvSpPr>
            <p:spPr bwMode="auto">
              <a:xfrm>
                <a:off x="2763" y="1181"/>
                <a:ext cx="0" cy="2341"/>
              </a:xfrm>
              <a:custGeom>
                <a:avLst/>
                <a:gdLst>
                  <a:gd name="T0" fmla="*/ 0 w 20000"/>
                  <a:gd name="T1" fmla="*/ 274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97"/>
                    </a:moveTo>
                    <a:lnTo>
                      <a:pt x="0" y="0"/>
                    </a:lnTo>
                  </a:path>
                </a:pathLst>
              </a:custGeom>
              <a:solidFill>
                <a:srgbClr val="000000"/>
              </a:solidFill>
              <a:ln w="6350">
                <a:solidFill>
                  <a:srgbClr val="000000"/>
                </a:solidFill>
                <a:round/>
                <a:headEnd/>
                <a:tailEnd/>
              </a:ln>
            </p:spPr>
            <p:txBody>
              <a:bodyPr/>
              <a:lstStyle/>
              <a:p>
                <a:endParaRPr lang="zh-CN" altLang="en-US"/>
              </a:p>
            </p:txBody>
          </p:sp>
          <p:grpSp>
            <p:nvGrpSpPr>
              <p:cNvPr id="4" name="Group 18"/>
              <p:cNvGrpSpPr>
                <a:grpSpLocks/>
              </p:cNvGrpSpPr>
              <p:nvPr/>
            </p:nvGrpSpPr>
            <p:grpSpPr bwMode="auto">
              <a:xfrm>
                <a:off x="1839" y="2252"/>
                <a:ext cx="720" cy="200"/>
                <a:chOff x="0" y="0"/>
                <a:chExt cx="20000" cy="20000"/>
              </a:xfrm>
            </p:grpSpPr>
            <p:sp>
              <p:nvSpPr>
                <p:cNvPr id="27733" name="Rectangle 19"/>
                <p:cNvSpPr>
                  <a:spLocks noChangeArrowheads="1"/>
                </p:cNvSpPr>
                <p:nvPr/>
              </p:nvSpPr>
              <p:spPr bwMode="auto">
                <a:xfrm>
                  <a:off x="643" y="2919"/>
                  <a:ext cx="18555" cy="15837"/>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EventListener</a:t>
                  </a:r>
                </a:p>
              </p:txBody>
            </p:sp>
            <p:grpSp>
              <p:nvGrpSpPr>
                <p:cNvPr id="5" name="Group 20"/>
                <p:cNvGrpSpPr>
                  <a:grpSpLocks/>
                </p:cNvGrpSpPr>
                <p:nvPr/>
              </p:nvGrpSpPr>
              <p:grpSpPr bwMode="auto">
                <a:xfrm>
                  <a:off x="0" y="0"/>
                  <a:ext cx="20000" cy="20000"/>
                  <a:chOff x="0" y="0"/>
                  <a:chExt cx="20000" cy="20000"/>
                </a:xfrm>
              </p:grpSpPr>
              <p:sp>
                <p:nvSpPr>
                  <p:cNvPr id="27735" name="Freeform 21"/>
                  <p:cNvSpPr>
                    <a:spLocks/>
                  </p:cNvSpPr>
                  <p:nvPr/>
                </p:nvSpPr>
                <p:spPr bwMode="auto">
                  <a:xfrm>
                    <a:off x="0" y="0"/>
                    <a:ext cx="20000" cy="20000"/>
                  </a:xfrm>
                  <a:custGeom>
                    <a:avLst/>
                    <a:gdLst>
                      <a:gd name="T0" fmla="*/ 19989 w 20000"/>
                      <a:gd name="T1" fmla="*/ 0 h 20000"/>
                      <a:gd name="T2" fmla="*/ 19989 w 20000"/>
                      <a:gd name="T3" fmla="*/ 19960 h 20000"/>
                      <a:gd name="T4" fmla="*/ 0 w 20000"/>
                      <a:gd name="T5" fmla="*/ 19960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60"/>
                        </a:lnTo>
                        <a:lnTo>
                          <a:pt x="0" y="19960"/>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27736" name="Freeform 22"/>
                  <p:cNvSpPr>
                    <a:spLocks/>
                  </p:cNvSpPr>
                  <p:nvPr/>
                </p:nvSpPr>
                <p:spPr bwMode="auto">
                  <a:xfrm>
                    <a:off x="0" y="0"/>
                    <a:ext cx="20000" cy="20000"/>
                  </a:xfrm>
                  <a:custGeom>
                    <a:avLst/>
                    <a:gdLst>
                      <a:gd name="T0" fmla="*/ 19989 w 20000"/>
                      <a:gd name="T1" fmla="*/ 0 h 20000"/>
                      <a:gd name="T2" fmla="*/ 19989 w 20000"/>
                      <a:gd name="T3" fmla="*/ 19960 h 20000"/>
                      <a:gd name="T4" fmla="*/ 0 w 20000"/>
                      <a:gd name="T5" fmla="*/ 19960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60"/>
                        </a:lnTo>
                        <a:lnTo>
                          <a:pt x="0" y="19960"/>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6" name="Group 23"/>
              <p:cNvGrpSpPr>
                <a:grpSpLocks/>
              </p:cNvGrpSpPr>
              <p:nvPr/>
            </p:nvGrpSpPr>
            <p:grpSpPr bwMode="auto">
              <a:xfrm>
                <a:off x="2929" y="1082"/>
                <a:ext cx="800" cy="200"/>
                <a:chOff x="0" y="0"/>
                <a:chExt cx="20000" cy="20000"/>
              </a:xfrm>
            </p:grpSpPr>
            <p:sp>
              <p:nvSpPr>
                <p:cNvPr id="27729" name="Rectangle 24"/>
                <p:cNvSpPr>
                  <a:spLocks noChangeArrowheads="1"/>
                </p:cNvSpPr>
                <p:nvPr/>
              </p:nvSpPr>
              <p:spPr bwMode="auto">
                <a:xfrm>
                  <a:off x="648" y="2893"/>
                  <a:ext cx="18553" cy="15838"/>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ActionListener</a:t>
                  </a:r>
                </a:p>
              </p:txBody>
            </p:sp>
            <p:grpSp>
              <p:nvGrpSpPr>
                <p:cNvPr id="7" name="Group 25"/>
                <p:cNvGrpSpPr>
                  <a:grpSpLocks/>
                </p:cNvGrpSpPr>
                <p:nvPr/>
              </p:nvGrpSpPr>
              <p:grpSpPr bwMode="auto">
                <a:xfrm>
                  <a:off x="0" y="0"/>
                  <a:ext cx="20000" cy="20000"/>
                  <a:chOff x="0" y="0"/>
                  <a:chExt cx="20000" cy="20000"/>
                </a:xfrm>
              </p:grpSpPr>
              <p:sp>
                <p:nvSpPr>
                  <p:cNvPr id="27731" name="Freeform 26"/>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32" name="Freeform 27"/>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8" name="Group 28"/>
              <p:cNvGrpSpPr>
                <a:grpSpLocks/>
              </p:cNvGrpSpPr>
              <p:nvPr/>
            </p:nvGrpSpPr>
            <p:grpSpPr bwMode="auto">
              <a:xfrm>
                <a:off x="2929" y="1316"/>
                <a:ext cx="800" cy="200"/>
                <a:chOff x="0" y="0"/>
                <a:chExt cx="20000" cy="20000"/>
              </a:xfrm>
            </p:grpSpPr>
            <p:sp>
              <p:nvSpPr>
                <p:cNvPr id="27725" name="Rectangle 29"/>
                <p:cNvSpPr>
                  <a:spLocks noChangeArrowheads="1"/>
                </p:cNvSpPr>
                <p:nvPr/>
              </p:nvSpPr>
              <p:spPr bwMode="auto">
                <a:xfrm>
                  <a:off x="648" y="2890"/>
                  <a:ext cx="18553" cy="15817"/>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AdjustmentListener</a:t>
                  </a:r>
                </a:p>
              </p:txBody>
            </p:sp>
            <p:grpSp>
              <p:nvGrpSpPr>
                <p:cNvPr id="9" name="Group 30"/>
                <p:cNvGrpSpPr>
                  <a:grpSpLocks/>
                </p:cNvGrpSpPr>
                <p:nvPr/>
              </p:nvGrpSpPr>
              <p:grpSpPr bwMode="auto">
                <a:xfrm>
                  <a:off x="0" y="0"/>
                  <a:ext cx="20000" cy="20000"/>
                  <a:chOff x="0" y="0"/>
                  <a:chExt cx="20000" cy="20000"/>
                </a:xfrm>
              </p:grpSpPr>
              <p:sp>
                <p:nvSpPr>
                  <p:cNvPr id="27727" name="Freeform 31"/>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28" name="Freeform 32"/>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10" name="Group 33"/>
              <p:cNvGrpSpPr>
                <a:grpSpLocks/>
              </p:cNvGrpSpPr>
              <p:nvPr/>
            </p:nvGrpSpPr>
            <p:grpSpPr bwMode="auto">
              <a:xfrm>
                <a:off x="2929" y="1550"/>
                <a:ext cx="800" cy="200"/>
                <a:chOff x="0" y="0"/>
                <a:chExt cx="20000" cy="20000"/>
              </a:xfrm>
            </p:grpSpPr>
            <p:sp>
              <p:nvSpPr>
                <p:cNvPr id="27721" name="Rectangle 34"/>
                <p:cNvSpPr>
                  <a:spLocks noChangeArrowheads="1"/>
                </p:cNvSpPr>
                <p:nvPr/>
              </p:nvSpPr>
              <p:spPr bwMode="auto">
                <a:xfrm>
                  <a:off x="648" y="2919"/>
                  <a:ext cx="18553" cy="15837"/>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ComponentListener</a:t>
                  </a:r>
                </a:p>
              </p:txBody>
            </p:sp>
            <p:grpSp>
              <p:nvGrpSpPr>
                <p:cNvPr id="11" name="Group 35"/>
                <p:cNvGrpSpPr>
                  <a:grpSpLocks/>
                </p:cNvGrpSpPr>
                <p:nvPr/>
              </p:nvGrpSpPr>
              <p:grpSpPr bwMode="auto">
                <a:xfrm>
                  <a:off x="0" y="0"/>
                  <a:ext cx="20000" cy="20000"/>
                  <a:chOff x="0" y="0"/>
                  <a:chExt cx="20000" cy="20000"/>
                </a:xfrm>
              </p:grpSpPr>
              <p:sp>
                <p:nvSpPr>
                  <p:cNvPr id="27723" name="Freeform 36"/>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24" name="Freeform 37"/>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12" name="Group 38"/>
              <p:cNvGrpSpPr>
                <a:grpSpLocks/>
              </p:cNvGrpSpPr>
              <p:nvPr/>
            </p:nvGrpSpPr>
            <p:grpSpPr bwMode="auto">
              <a:xfrm>
                <a:off x="2929" y="1784"/>
                <a:ext cx="800" cy="201"/>
                <a:chOff x="0" y="0"/>
                <a:chExt cx="20000" cy="20000"/>
              </a:xfrm>
            </p:grpSpPr>
            <p:sp>
              <p:nvSpPr>
                <p:cNvPr id="27717" name="Rectangle 39"/>
                <p:cNvSpPr>
                  <a:spLocks noChangeArrowheads="1"/>
                </p:cNvSpPr>
                <p:nvPr/>
              </p:nvSpPr>
              <p:spPr bwMode="auto">
                <a:xfrm>
                  <a:off x="648" y="2915"/>
                  <a:ext cx="18553" cy="15843"/>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ContainerListener</a:t>
                  </a:r>
                </a:p>
              </p:txBody>
            </p:sp>
            <p:grpSp>
              <p:nvGrpSpPr>
                <p:cNvPr id="13" name="Group 40"/>
                <p:cNvGrpSpPr>
                  <a:grpSpLocks/>
                </p:cNvGrpSpPr>
                <p:nvPr/>
              </p:nvGrpSpPr>
              <p:grpSpPr bwMode="auto">
                <a:xfrm>
                  <a:off x="0" y="0"/>
                  <a:ext cx="20000" cy="20000"/>
                  <a:chOff x="0" y="0"/>
                  <a:chExt cx="20000" cy="20000"/>
                </a:xfrm>
              </p:grpSpPr>
              <p:sp>
                <p:nvSpPr>
                  <p:cNvPr id="27719" name="Freeform 41"/>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20" name="Freeform 42"/>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14" name="Group 43"/>
              <p:cNvGrpSpPr>
                <a:grpSpLocks/>
              </p:cNvGrpSpPr>
              <p:nvPr/>
            </p:nvGrpSpPr>
            <p:grpSpPr bwMode="auto">
              <a:xfrm>
                <a:off x="2929" y="2019"/>
                <a:ext cx="800" cy="200"/>
                <a:chOff x="0" y="0"/>
                <a:chExt cx="20000" cy="20000"/>
              </a:xfrm>
            </p:grpSpPr>
            <p:sp>
              <p:nvSpPr>
                <p:cNvPr id="27713" name="Rectangle 44"/>
                <p:cNvSpPr>
                  <a:spLocks noChangeArrowheads="1"/>
                </p:cNvSpPr>
                <p:nvPr/>
              </p:nvSpPr>
              <p:spPr bwMode="auto">
                <a:xfrm>
                  <a:off x="648" y="2893"/>
                  <a:ext cx="18553" cy="15838"/>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FocusListener</a:t>
                  </a:r>
                </a:p>
              </p:txBody>
            </p:sp>
            <p:grpSp>
              <p:nvGrpSpPr>
                <p:cNvPr id="15" name="Group 45"/>
                <p:cNvGrpSpPr>
                  <a:grpSpLocks/>
                </p:cNvGrpSpPr>
                <p:nvPr/>
              </p:nvGrpSpPr>
              <p:grpSpPr bwMode="auto">
                <a:xfrm>
                  <a:off x="0" y="0"/>
                  <a:ext cx="20000" cy="20000"/>
                  <a:chOff x="0" y="0"/>
                  <a:chExt cx="20000" cy="20000"/>
                </a:xfrm>
              </p:grpSpPr>
              <p:sp>
                <p:nvSpPr>
                  <p:cNvPr id="27715" name="Freeform 46"/>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16" name="Freeform 47"/>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sp>
            <p:nvSpPr>
              <p:cNvPr id="27683" name="Rectangle 49"/>
              <p:cNvSpPr>
                <a:spLocks noChangeArrowheads="1"/>
              </p:cNvSpPr>
              <p:nvPr/>
            </p:nvSpPr>
            <p:spPr bwMode="auto">
              <a:xfrm>
                <a:off x="2955" y="2282"/>
                <a:ext cx="742" cy="158"/>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ItemListener</a:t>
                </a:r>
              </a:p>
            </p:txBody>
          </p:sp>
          <p:grpSp>
            <p:nvGrpSpPr>
              <p:cNvPr id="16" name="Group 50"/>
              <p:cNvGrpSpPr>
                <a:grpSpLocks/>
              </p:cNvGrpSpPr>
              <p:nvPr/>
            </p:nvGrpSpPr>
            <p:grpSpPr bwMode="auto">
              <a:xfrm>
                <a:off x="2929" y="2253"/>
                <a:ext cx="800" cy="200"/>
                <a:chOff x="0" y="0"/>
                <a:chExt cx="20000" cy="20000"/>
              </a:xfrm>
            </p:grpSpPr>
            <p:sp>
              <p:nvSpPr>
                <p:cNvPr id="27711" name="Freeform 51"/>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12" name="Freeform 52"/>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sp>
            <p:nvSpPr>
              <p:cNvPr id="27685" name="Rectangle 54"/>
              <p:cNvSpPr>
                <a:spLocks noChangeArrowheads="1"/>
              </p:cNvSpPr>
              <p:nvPr/>
            </p:nvSpPr>
            <p:spPr bwMode="auto">
              <a:xfrm>
                <a:off x="2955" y="2516"/>
                <a:ext cx="742" cy="159"/>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KeyListener</a:t>
                </a:r>
              </a:p>
            </p:txBody>
          </p:sp>
          <p:sp>
            <p:nvSpPr>
              <p:cNvPr id="27686" name="Freeform 56"/>
              <p:cNvSpPr>
                <a:spLocks/>
              </p:cNvSpPr>
              <p:nvPr/>
            </p:nvSpPr>
            <p:spPr bwMode="auto">
              <a:xfrm>
                <a:off x="2929" y="2487"/>
                <a:ext cx="800" cy="200"/>
              </a:xfrm>
              <a:custGeom>
                <a:avLst/>
                <a:gdLst>
                  <a:gd name="T0" fmla="*/ 32 w 20000"/>
                  <a:gd name="T1" fmla="*/ 0 h 20000"/>
                  <a:gd name="T2" fmla="*/ 32 w 20000"/>
                  <a:gd name="T3" fmla="*/ 2 h 20000"/>
                  <a:gd name="T4" fmla="*/ 0 w 20000"/>
                  <a:gd name="T5" fmla="*/ 2 h 20000"/>
                  <a:gd name="T6" fmla="*/ 0 w 20000"/>
                  <a:gd name="T7" fmla="*/ 0 h 20000"/>
                  <a:gd name="T8" fmla="*/ 3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687" name="Freeform 57"/>
              <p:cNvSpPr>
                <a:spLocks/>
              </p:cNvSpPr>
              <p:nvPr/>
            </p:nvSpPr>
            <p:spPr bwMode="auto">
              <a:xfrm>
                <a:off x="2929" y="2487"/>
                <a:ext cx="800" cy="200"/>
              </a:xfrm>
              <a:custGeom>
                <a:avLst/>
                <a:gdLst>
                  <a:gd name="T0" fmla="*/ 32 w 20000"/>
                  <a:gd name="T1" fmla="*/ 0 h 20000"/>
                  <a:gd name="T2" fmla="*/ 32 w 20000"/>
                  <a:gd name="T3" fmla="*/ 2 h 20000"/>
                  <a:gd name="T4" fmla="*/ 0 w 20000"/>
                  <a:gd name="T5" fmla="*/ 2 h 20000"/>
                  <a:gd name="T6" fmla="*/ 0 w 20000"/>
                  <a:gd name="T7" fmla="*/ 0 h 20000"/>
                  <a:gd name="T8" fmla="*/ 3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nvGrpSpPr>
              <p:cNvPr id="17" name="Group 58"/>
              <p:cNvGrpSpPr>
                <a:grpSpLocks/>
              </p:cNvGrpSpPr>
              <p:nvPr/>
            </p:nvGrpSpPr>
            <p:grpSpPr bwMode="auto">
              <a:xfrm>
                <a:off x="2929" y="2721"/>
                <a:ext cx="800" cy="200"/>
                <a:chOff x="0" y="0"/>
                <a:chExt cx="20000" cy="20000"/>
              </a:xfrm>
            </p:grpSpPr>
            <p:sp>
              <p:nvSpPr>
                <p:cNvPr id="27707" name="Rectangle 59"/>
                <p:cNvSpPr>
                  <a:spLocks noChangeArrowheads="1"/>
                </p:cNvSpPr>
                <p:nvPr/>
              </p:nvSpPr>
              <p:spPr bwMode="auto">
                <a:xfrm>
                  <a:off x="648" y="2915"/>
                  <a:ext cx="18553" cy="15843"/>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MouseListener</a:t>
                  </a:r>
                </a:p>
              </p:txBody>
            </p:sp>
            <p:grpSp>
              <p:nvGrpSpPr>
                <p:cNvPr id="18" name="Group 60"/>
                <p:cNvGrpSpPr>
                  <a:grpSpLocks/>
                </p:cNvGrpSpPr>
                <p:nvPr/>
              </p:nvGrpSpPr>
              <p:grpSpPr bwMode="auto">
                <a:xfrm>
                  <a:off x="0" y="0"/>
                  <a:ext cx="20000" cy="20000"/>
                  <a:chOff x="0" y="0"/>
                  <a:chExt cx="20000" cy="20000"/>
                </a:xfrm>
              </p:grpSpPr>
              <p:sp>
                <p:nvSpPr>
                  <p:cNvPr id="27709" name="Freeform 61"/>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10" name="Freeform 62"/>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19" name="Group 63"/>
              <p:cNvGrpSpPr>
                <a:grpSpLocks/>
              </p:cNvGrpSpPr>
              <p:nvPr/>
            </p:nvGrpSpPr>
            <p:grpSpPr bwMode="auto">
              <a:xfrm>
                <a:off x="2929" y="2955"/>
                <a:ext cx="800" cy="200"/>
                <a:chOff x="0" y="0"/>
                <a:chExt cx="20000" cy="20000"/>
              </a:xfrm>
            </p:grpSpPr>
            <p:sp>
              <p:nvSpPr>
                <p:cNvPr id="27703" name="Rectangle 64"/>
                <p:cNvSpPr>
                  <a:spLocks noChangeArrowheads="1"/>
                </p:cNvSpPr>
                <p:nvPr/>
              </p:nvSpPr>
              <p:spPr bwMode="auto">
                <a:xfrm>
                  <a:off x="648" y="2919"/>
                  <a:ext cx="18553" cy="15837"/>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MouseMotionListener</a:t>
                  </a:r>
                </a:p>
              </p:txBody>
            </p:sp>
            <p:grpSp>
              <p:nvGrpSpPr>
                <p:cNvPr id="20" name="Group 65"/>
                <p:cNvGrpSpPr>
                  <a:grpSpLocks/>
                </p:cNvGrpSpPr>
                <p:nvPr/>
              </p:nvGrpSpPr>
              <p:grpSpPr bwMode="auto">
                <a:xfrm>
                  <a:off x="0" y="0"/>
                  <a:ext cx="20000" cy="20000"/>
                  <a:chOff x="0" y="0"/>
                  <a:chExt cx="20000" cy="20000"/>
                </a:xfrm>
              </p:grpSpPr>
              <p:sp>
                <p:nvSpPr>
                  <p:cNvPr id="27705" name="Freeform 66"/>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06" name="Freeform 67"/>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21" name="Group 68"/>
              <p:cNvGrpSpPr>
                <a:grpSpLocks/>
              </p:cNvGrpSpPr>
              <p:nvPr/>
            </p:nvGrpSpPr>
            <p:grpSpPr bwMode="auto">
              <a:xfrm>
                <a:off x="2929" y="3189"/>
                <a:ext cx="800" cy="200"/>
                <a:chOff x="0" y="0"/>
                <a:chExt cx="20000" cy="20000"/>
              </a:xfrm>
            </p:grpSpPr>
            <p:sp>
              <p:nvSpPr>
                <p:cNvPr id="27699" name="Rectangle 69"/>
                <p:cNvSpPr>
                  <a:spLocks noChangeArrowheads="1"/>
                </p:cNvSpPr>
                <p:nvPr/>
              </p:nvSpPr>
              <p:spPr bwMode="auto">
                <a:xfrm>
                  <a:off x="648" y="2868"/>
                  <a:ext cx="18553" cy="15838"/>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TextListener</a:t>
                  </a:r>
                </a:p>
              </p:txBody>
            </p:sp>
            <p:grpSp>
              <p:nvGrpSpPr>
                <p:cNvPr id="22" name="Group 70"/>
                <p:cNvGrpSpPr>
                  <a:grpSpLocks/>
                </p:cNvGrpSpPr>
                <p:nvPr/>
              </p:nvGrpSpPr>
              <p:grpSpPr bwMode="auto">
                <a:xfrm>
                  <a:off x="0" y="0"/>
                  <a:ext cx="20000" cy="20000"/>
                  <a:chOff x="0" y="0"/>
                  <a:chExt cx="20000" cy="20000"/>
                </a:xfrm>
              </p:grpSpPr>
              <p:sp>
                <p:nvSpPr>
                  <p:cNvPr id="27701" name="Freeform 71"/>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702" name="Freeform 72"/>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23" name="Group 73"/>
              <p:cNvGrpSpPr>
                <a:grpSpLocks/>
              </p:cNvGrpSpPr>
              <p:nvPr/>
            </p:nvGrpSpPr>
            <p:grpSpPr bwMode="auto">
              <a:xfrm>
                <a:off x="2929" y="3423"/>
                <a:ext cx="800" cy="200"/>
                <a:chOff x="0" y="0"/>
                <a:chExt cx="20000" cy="20000"/>
              </a:xfrm>
            </p:grpSpPr>
            <p:sp>
              <p:nvSpPr>
                <p:cNvPr id="27695" name="Rectangle 74"/>
                <p:cNvSpPr>
                  <a:spLocks noChangeArrowheads="1"/>
                </p:cNvSpPr>
                <p:nvPr/>
              </p:nvSpPr>
              <p:spPr bwMode="auto">
                <a:xfrm>
                  <a:off x="648" y="2868"/>
                  <a:ext cx="18553" cy="15863"/>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AvantGarde" pitchFamily="34" charset="0"/>
                    </a:rPr>
                    <a:t> interface </a:t>
                  </a:r>
                </a:p>
                <a:p>
                  <a:pPr algn="ctr">
                    <a:lnSpc>
                      <a:spcPct val="80000"/>
                    </a:lnSpc>
                  </a:pPr>
                  <a:r>
                    <a:rPr lang="en-US" altLang="zh-CN" sz="800" noProof="1">
                      <a:solidFill>
                        <a:srgbClr val="000000"/>
                      </a:solidFill>
                      <a:latin typeface="LucidaSansTypewriter" pitchFamily="49" charset="0"/>
                    </a:rPr>
                    <a:t>WindowListener</a:t>
                  </a:r>
                </a:p>
              </p:txBody>
            </p:sp>
            <p:grpSp>
              <p:nvGrpSpPr>
                <p:cNvPr id="24" name="Group 75"/>
                <p:cNvGrpSpPr>
                  <a:grpSpLocks/>
                </p:cNvGrpSpPr>
                <p:nvPr/>
              </p:nvGrpSpPr>
              <p:grpSpPr bwMode="auto">
                <a:xfrm>
                  <a:off x="0" y="0"/>
                  <a:ext cx="20000" cy="20000"/>
                  <a:chOff x="0" y="0"/>
                  <a:chExt cx="20000" cy="20000"/>
                </a:xfrm>
              </p:grpSpPr>
              <p:sp>
                <p:nvSpPr>
                  <p:cNvPr id="27697" name="Freeform 76"/>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solidFill>
                    <a:srgbClr val="4DB3E6"/>
                  </a:solidFill>
                  <a:ln w="3175">
                    <a:solidFill>
                      <a:srgbClr val="4DB3E6"/>
                    </a:solidFill>
                    <a:round/>
                    <a:headEnd/>
                    <a:tailEnd/>
                  </a:ln>
                </p:spPr>
                <p:txBody>
                  <a:bodyPr/>
                  <a:lstStyle/>
                  <a:p>
                    <a:endParaRPr lang="zh-CN" altLang="en-US"/>
                  </a:p>
                </p:txBody>
              </p:sp>
              <p:sp>
                <p:nvSpPr>
                  <p:cNvPr id="27698" name="Freeform 77"/>
                  <p:cNvSpPr>
                    <a:spLocks/>
                  </p:cNvSpPr>
                  <p:nvPr/>
                </p:nvSpPr>
                <p:spPr bwMode="auto">
                  <a:xfrm>
                    <a:off x="0" y="0"/>
                    <a:ext cx="20000" cy="20000"/>
                  </a:xfrm>
                  <a:custGeom>
                    <a:avLst/>
                    <a:gdLst>
                      <a:gd name="T0" fmla="*/ 19990 w 20000"/>
                      <a:gd name="T1" fmla="*/ 0 h 20000"/>
                      <a:gd name="T2" fmla="*/ 19990 w 20000"/>
                      <a:gd name="T3" fmla="*/ 19960 h 20000"/>
                      <a:gd name="T4" fmla="*/ 0 w 20000"/>
                      <a:gd name="T5" fmla="*/ 19960 h 20000"/>
                      <a:gd name="T6" fmla="*/ 0 w 20000"/>
                      <a:gd name="T7" fmla="*/ 0 h 20000"/>
                      <a:gd name="T8" fmla="*/ 199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0"/>
                        </a:moveTo>
                        <a:lnTo>
                          <a:pt x="19990" y="19960"/>
                        </a:lnTo>
                        <a:lnTo>
                          <a:pt x="0" y="19960"/>
                        </a:lnTo>
                        <a:lnTo>
                          <a:pt x="0" y="0"/>
                        </a:lnTo>
                        <a:lnTo>
                          <a:pt x="19990" y="0"/>
                        </a:lnTo>
                        <a:close/>
                      </a:path>
                    </a:pathLst>
                  </a:custGeom>
                  <a:noFill/>
                  <a:ln w="3175">
                    <a:solidFill>
                      <a:srgbClr val="000000"/>
                    </a:solidFill>
                    <a:round/>
                    <a:headEnd/>
                    <a:tailEnd/>
                  </a:ln>
                </p:spPr>
                <p:txBody>
                  <a:bodyPr/>
                  <a:lstStyle/>
                  <a:p>
                    <a:endParaRPr lang="zh-CN" altLang="en-US"/>
                  </a:p>
                </p:txBody>
              </p:sp>
            </p:grpSp>
          </p:grpSp>
          <p:grpSp>
            <p:nvGrpSpPr>
              <p:cNvPr id="25" name="Group 78"/>
              <p:cNvGrpSpPr>
                <a:grpSpLocks/>
              </p:cNvGrpSpPr>
              <p:nvPr/>
            </p:nvGrpSpPr>
            <p:grpSpPr bwMode="auto">
              <a:xfrm>
                <a:off x="2762" y="1181"/>
                <a:ext cx="168" cy="2342"/>
                <a:chOff x="0" y="0"/>
                <a:chExt cx="20000" cy="18456"/>
              </a:xfrm>
            </p:grpSpPr>
            <p:sp>
              <p:nvSpPr>
                <p:cNvPr id="27693" name="Freeform 79"/>
                <p:cNvSpPr>
                  <a:spLocks/>
                </p:cNvSpPr>
                <p:nvPr/>
              </p:nvSpPr>
              <p:spPr bwMode="auto">
                <a:xfrm>
                  <a:off x="0" y="0"/>
                  <a:ext cx="20000" cy="2"/>
                </a:xfrm>
                <a:custGeom>
                  <a:avLst/>
                  <a:gdLst>
                    <a:gd name="T0" fmla="*/ 19952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sp>
              <p:nvSpPr>
                <p:cNvPr id="27694" name="Freeform 80"/>
                <p:cNvSpPr>
                  <a:spLocks/>
                </p:cNvSpPr>
                <p:nvPr/>
              </p:nvSpPr>
              <p:spPr bwMode="auto">
                <a:xfrm>
                  <a:off x="0" y="18452"/>
                  <a:ext cx="20000" cy="4"/>
                </a:xfrm>
                <a:custGeom>
                  <a:avLst/>
                  <a:gdLst>
                    <a:gd name="T0" fmla="*/ 19952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2" y="0"/>
                      </a:moveTo>
                      <a:lnTo>
                        <a:pt x="0" y="0"/>
                      </a:lnTo>
                    </a:path>
                  </a:pathLst>
                </a:custGeom>
                <a:solidFill>
                  <a:srgbClr val="000000"/>
                </a:solidFill>
                <a:ln w="3175">
                  <a:solidFill>
                    <a:srgbClr val="000000"/>
                  </a:solidFill>
                  <a:round/>
                  <a:headEnd/>
                  <a:tailEnd/>
                </a:ln>
              </p:spPr>
              <p:txBody>
                <a:bodyPr/>
                <a:lstStyle/>
                <a:p>
                  <a:endParaRPr lang="zh-CN" altLang="en-US"/>
                </a:p>
              </p:txBody>
            </p:sp>
          </p:grpSp>
        </p:grpSp>
        <p:sp>
          <p:nvSpPr>
            <p:cNvPr id="27653" name="Rectangle 83"/>
            <p:cNvSpPr>
              <a:spLocks noChangeArrowheads="1"/>
            </p:cNvSpPr>
            <p:nvPr/>
          </p:nvSpPr>
          <p:spPr bwMode="auto">
            <a:xfrm>
              <a:off x="1872" y="2236"/>
              <a:ext cx="62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EventListener</a:t>
              </a:r>
            </a:p>
          </p:txBody>
        </p:sp>
        <p:sp>
          <p:nvSpPr>
            <p:cNvPr id="27654" name="Rectangle 84"/>
            <p:cNvSpPr>
              <a:spLocks noChangeArrowheads="1"/>
            </p:cNvSpPr>
            <p:nvPr/>
          </p:nvSpPr>
          <p:spPr bwMode="auto">
            <a:xfrm>
              <a:off x="2976" y="1084"/>
              <a:ext cx="672"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ActionListener</a:t>
              </a:r>
            </a:p>
          </p:txBody>
        </p:sp>
        <p:sp>
          <p:nvSpPr>
            <p:cNvPr id="27655" name="Rectangle 85"/>
            <p:cNvSpPr>
              <a:spLocks noChangeArrowheads="1"/>
            </p:cNvSpPr>
            <p:nvPr/>
          </p:nvSpPr>
          <p:spPr bwMode="auto">
            <a:xfrm>
              <a:off x="2880" y="1324"/>
              <a:ext cx="86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AdjustmentListener</a:t>
              </a:r>
            </a:p>
          </p:txBody>
        </p:sp>
        <p:sp>
          <p:nvSpPr>
            <p:cNvPr id="27656" name="Rectangle 86"/>
            <p:cNvSpPr>
              <a:spLocks noChangeArrowheads="1"/>
            </p:cNvSpPr>
            <p:nvPr/>
          </p:nvSpPr>
          <p:spPr bwMode="auto">
            <a:xfrm>
              <a:off x="2880" y="1536"/>
              <a:ext cx="86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ComponentListener</a:t>
              </a:r>
            </a:p>
          </p:txBody>
        </p:sp>
        <p:sp>
          <p:nvSpPr>
            <p:cNvPr id="27657" name="Rectangle 87"/>
            <p:cNvSpPr>
              <a:spLocks noChangeArrowheads="1"/>
            </p:cNvSpPr>
            <p:nvPr/>
          </p:nvSpPr>
          <p:spPr bwMode="auto">
            <a:xfrm>
              <a:off x="2880" y="1776"/>
              <a:ext cx="86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ContainerListener</a:t>
              </a:r>
            </a:p>
          </p:txBody>
        </p:sp>
        <p:sp>
          <p:nvSpPr>
            <p:cNvPr id="27658" name="Rectangle 88"/>
            <p:cNvSpPr>
              <a:spLocks noChangeArrowheads="1"/>
            </p:cNvSpPr>
            <p:nvPr/>
          </p:nvSpPr>
          <p:spPr bwMode="auto">
            <a:xfrm>
              <a:off x="3024" y="2016"/>
              <a:ext cx="62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FocusListener</a:t>
              </a:r>
            </a:p>
          </p:txBody>
        </p:sp>
        <p:sp>
          <p:nvSpPr>
            <p:cNvPr id="27659" name="Rectangle 89"/>
            <p:cNvSpPr>
              <a:spLocks noChangeArrowheads="1"/>
            </p:cNvSpPr>
            <p:nvPr/>
          </p:nvSpPr>
          <p:spPr bwMode="auto">
            <a:xfrm>
              <a:off x="2976" y="2236"/>
              <a:ext cx="672"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ItemListener</a:t>
              </a:r>
            </a:p>
          </p:txBody>
        </p:sp>
        <p:sp>
          <p:nvSpPr>
            <p:cNvPr id="27660" name="Rectangle 90"/>
            <p:cNvSpPr>
              <a:spLocks noChangeArrowheads="1"/>
            </p:cNvSpPr>
            <p:nvPr/>
          </p:nvSpPr>
          <p:spPr bwMode="auto">
            <a:xfrm>
              <a:off x="3024" y="2476"/>
              <a:ext cx="576"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KeyListener</a:t>
              </a:r>
            </a:p>
          </p:txBody>
        </p:sp>
        <p:sp>
          <p:nvSpPr>
            <p:cNvPr id="27661" name="Rectangle 91"/>
            <p:cNvSpPr>
              <a:spLocks noChangeArrowheads="1"/>
            </p:cNvSpPr>
            <p:nvPr/>
          </p:nvSpPr>
          <p:spPr bwMode="auto">
            <a:xfrm>
              <a:off x="3024" y="2716"/>
              <a:ext cx="62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MouseListener</a:t>
              </a:r>
            </a:p>
          </p:txBody>
        </p:sp>
        <p:sp>
          <p:nvSpPr>
            <p:cNvPr id="27662" name="Rectangle 92"/>
            <p:cNvSpPr>
              <a:spLocks noChangeArrowheads="1"/>
            </p:cNvSpPr>
            <p:nvPr/>
          </p:nvSpPr>
          <p:spPr bwMode="auto">
            <a:xfrm>
              <a:off x="2928" y="2956"/>
              <a:ext cx="86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MouseMotionListener</a:t>
              </a:r>
            </a:p>
          </p:txBody>
        </p:sp>
        <p:sp>
          <p:nvSpPr>
            <p:cNvPr id="27663" name="Rectangle 93"/>
            <p:cNvSpPr>
              <a:spLocks noChangeArrowheads="1"/>
            </p:cNvSpPr>
            <p:nvPr/>
          </p:nvSpPr>
          <p:spPr bwMode="auto">
            <a:xfrm>
              <a:off x="3024" y="3196"/>
              <a:ext cx="62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TextListener</a:t>
              </a:r>
            </a:p>
          </p:txBody>
        </p:sp>
        <p:sp>
          <p:nvSpPr>
            <p:cNvPr id="27664" name="Rectangle 94"/>
            <p:cNvSpPr>
              <a:spLocks noChangeArrowheads="1"/>
            </p:cNvSpPr>
            <p:nvPr/>
          </p:nvSpPr>
          <p:spPr bwMode="auto">
            <a:xfrm>
              <a:off x="3024" y="3408"/>
              <a:ext cx="624" cy="208"/>
            </a:xfrm>
            <a:prstGeom prst="rect">
              <a:avLst/>
            </a:prstGeom>
            <a:noFill/>
            <a:ln w="9525">
              <a:noFill/>
              <a:miter lim="800000"/>
              <a:headEnd/>
              <a:tailEnd/>
            </a:ln>
          </p:spPr>
          <p:txBody>
            <a:bodyPr>
              <a:spAutoFit/>
            </a:bodyPr>
            <a:lstStyle/>
            <a:p>
              <a:pPr algn="ctr"/>
              <a:r>
                <a:rPr lang="en-US" altLang="zh-CN" sz="1000" noProof="1">
                  <a:latin typeface="Lucida Console" pitchFamily="49" charset="0"/>
                </a:rPr>
                <a:t>«interface»</a:t>
              </a:r>
              <a:r>
                <a:rPr lang="en-US" altLang="zh-CN" sz="1000">
                  <a:latin typeface="Lucida Console" pitchFamily="49" charset="0"/>
                </a:rPr>
                <a:t/>
              </a:r>
              <a:br>
                <a:rPr lang="en-US" altLang="zh-CN" sz="1000">
                  <a:latin typeface="Lucida Console" pitchFamily="49" charset="0"/>
                </a:rPr>
              </a:br>
              <a:r>
                <a:rPr lang="en-US" altLang="zh-CN" sz="1000" noProof="1">
                  <a:latin typeface="Lucida Console" pitchFamily="49" charset="0"/>
                </a:rPr>
                <a:t>TextListener</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2800" smtClean="0"/>
              <a:t>Swing Component: JTextFields</a:t>
            </a:r>
          </a:p>
        </p:txBody>
      </p:sp>
      <p:sp>
        <p:nvSpPr>
          <p:cNvPr id="28675" name="Rectangle 3"/>
          <p:cNvSpPr>
            <a:spLocks noGrp="1" noChangeArrowheads="1"/>
          </p:cNvSpPr>
          <p:nvPr>
            <p:ph idx="1"/>
          </p:nvPr>
        </p:nvSpPr>
        <p:spPr/>
        <p:txBody>
          <a:bodyPr/>
          <a:lstStyle/>
          <a:p>
            <a:r>
              <a:rPr lang="en-US" altLang="zh-CN" smtClean="0">
                <a:latin typeface="Lucida Console" pitchFamily="49" charset="0"/>
              </a:rPr>
              <a:t>JTextField</a:t>
            </a:r>
          </a:p>
          <a:p>
            <a:pPr lvl="1"/>
            <a:r>
              <a:rPr lang="en-US" altLang="zh-CN" smtClean="0"/>
              <a:t>Single-line area in which user can enter text</a:t>
            </a:r>
          </a:p>
          <a:p>
            <a:r>
              <a:rPr lang="en-US" altLang="zh-CN" smtClean="0">
                <a:latin typeface="Lucida Console" pitchFamily="49" charset="0"/>
              </a:rPr>
              <a:t>JPasswordField</a:t>
            </a:r>
          </a:p>
          <a:p>
            <a:pPr lvl="1"/>
            <a:r>
              <a:rPr lang="en-US" altLang="zh-CN" smtClean="0"/>
              <a:t>Extends </a:t>
            </a:r>
            <a:r>
              <a:rPr lang="en-US" altLang="zh-CN" smtClean="0">
                <a:latin typeface="Lucida Console" pitchFamily="49" charset="0"/>
              </a:rPr>
              <a:t>JTextField</a:t>
            </a:r>
          </a:p>
          <a:p>
            <a:pPr lvl="1"/>
            <a:r>
              <a:rPr lang="en-US" altLang="zh-CN" smtClean="0"/>
              <a:t>Hides characters that user enters</a:t>
            </a:r>
          </a:p>
          <a:p>
            <a:pPr lvl="1"/>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12775" y="423863"/>
            <a:ext cx="6264275" cy="647700"/>
          </a:xfrm>
        </p:spPr>
        <p:txBody>
          <a:bodyPr/>
          <a:lstStyle/>
          <a:p>
            <a:r>
              <a:rPr lang="en-US" altLang="zh-CN" sz="2400" smtClean="0"/>
              <a:t>Sample code – TextFieldTest.java</a:t>
            </a:r>
            <a:endParaRPr lang="zh-CN" altLang="en-US" sz="2400" smtClean="0"/>
          </a:p>
        </p:txBody>
      </p:sp>
      <p:sp>
        <p:nvSpPr>
          <p:cNvPr id="13" name="日期占位符 12"/>
          <p:cNvSpPr>
            <a:spLocks noGrp="1"/>
          </p:cNvSpPr>
          <p:nvPr>
            <p:ph type="dt" sz="half" idx="10"/>
          </p:nvPr>
        </p:nvSpPr>
        <p:spPr/>
        <p:txBody>
          <a:bodyPr/>
          <a:lstStyle/>
          <a:p>
            <a:fld id="{2DE34E18-C308-4FF4-8708-F99AE15664FA}"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138284CA-B7FA-4546-903A-0D43D18A3921}" type="slidenum">
              <a:rPr lang="en-US" altLang="zh-CN"/>
              <a:pPr/>
              <a:t>27</a:t>
            </a:fld>
            <a:endParaRPr lang="en-US" altLang="zh-CN"/>
          </a:p>
        </p:txBody>
      </p:sp>
      <p:graphicFrame>
        <p:nvGraphicFramePr>
          <p:cNvPr id="7" name="Group 29"/>
          <p:cNvGraphicFramePr>
            <a:graphicFrameLocks noGrp="1"/>
          </p:cNvGraphicFramePr>
          <p:nvPr/>
        </p:nvGraphicFramePr>
        <p:xfrm>
          <a:off x="500063" y="1143000"/>
          <a:ext cx="8229600" cy="495300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TextFieldTest.java</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Demonstrating the JTextField class.</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java.awt.*;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java.awt.event.*;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class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TextFieldTest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JFrame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JTextField textField1, textField2, textField3;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JPasswordField passwordField;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10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up GUI</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TextFieldTest()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"Testing JTextField and JPasswordField"</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15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 container = getContentPane();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container.setLayout(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FlowLayout()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18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 textfield with default sizing</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textField1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JTextField(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10</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textField1 );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22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 textfield with default text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textField2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JTextField(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"Enter text here"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textField2 );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5F5F5F"/>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857500" y="2497138"/>
            <a:ext cx="5429250" cy="646112"/>
            <a:chOff x="2640" y="1387"/>
            <a:chExt cx="2880" cy="407"/>
          </a:xfrm>
        </p:grpSpPr>
        <p:sp>
          <p:nvSpPr>
            <p:cNvPr id="29715" name="Line 5"/>
            <p:cNvSpPr>
              <a:spLocks noChangeShapeType="1"/>
            </p:cNvSpPr>
            <p:nvPr/>
          </p:nvSpPr>
          <p:spPr bwMode="auto">
            <a:xfrm flipH="1">
              <a:off x="2640" y="1632"/>
              <a:ext cx="1488" cy="0"/>
            </a:xfrm>
            <a:prstGeom prst="line">
              <a:avLst/>
            </a:prstGeom>
            <a:noFill/>
            <a:ln w="9525">
              <a:solidFill>
                <a:schemeClr val="tx1"/>
              </a:solidFill>
              <a:round/>
              <a:headEnd/>
              <a:tailEnd type="triangle" w="med" len="med"/>
            </a:ln>
          </p:spPr>
          <p:txBody>
            <a:bodyPr>
              <a:spAutoFit/>
            </a:bodyPr>
            <a:lstStyle/>
            <a:p>
              <a:endParaRPr lang="en-US"/>
            </a:p>
          </p:txBody>
        </p:sp>
        <p:sp>
          <p:nvSpPr>
            <p:cNvPr id="29716" name="Line 7"/>
            <p:cNvSpPr>
              <a:spLocks noChangeShapeType="1"/>
            </p:cNvSpPr>
            <p:nvPr/>
          </p:nvSpPr>
          <p:spPr bwMode="auto">
            <a:xfrm flipH="1" flipV="1">
              <a:off x="2981" y="1479"/>
              <a:ext cx="1147" cy="153"/>
            </a:xfrm>
            <a:prstGeom prst="line">
              <a:avLst/>
            </a:prstGeom>
            <a:noFill/>
            <a:ln w="9525">
              <a:solidFill>
                <a:schemeClr val="tx1"/>
              </a:solidFill>
              <a:round/>
              <a:headEnd/>
              <a:tailEnd type="triangle" w="med" len="med"/>
            </a:ln>
          </p:spPr>
          <p:txBody>
            <a:bodyPr>
              <a:spAutoFit/>
            </a:bodyPr>
            <a:lstStyle/>
            <a:p>
              <a:endParaRPr lang="en-US"/>
            </a:p>
          </p:txBody>
        </p:sp>
        <p:sp>
          <p:nvSpPr>
            <p:cNvPr id="29717" name="Text Box 6"/>
            <p:cNvSpPr txBox="1">
              <a:spLocks noChangeArrowheads="1"/>
            </p:cNvSpPr>
            <p:nvPr/>
          </p:nvSpPr>
          <p:spPr bwMode="auto">
            <a:xfrm>
              <a:off x="3777" y="1387"/>
              <a:ext cx="1743"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Declare three </a:t>
              </a:r>
              <a:r>
                <a:rPr lang="en-US" altLang="zh-CN">
                  <a:latin typeface="Lucida Console" pitchFamily="49" charset="0"/>
                </a:rPr>
                <a:t>JTextField</a:t>
              </a:r>
              <a:r>
                <a:rPr lang="en-US" altLang="zh-CN">
                  <a:latin typeface="Times New Roman" pitchFamily="18" charset="0"/>
                </a:rPr>
                <a:t>s and one </a:t>
              </a:r>
              <a:r>
                <a:rPr lang="en-US" altLang="zh-CN">
                  <a:latin typeface="Lucida Console" pitchFamily="49" charset="0"/>
                </a:rPr>
                <a:t>JPasswordField</a:t>
              </a:r>
            </a:p>
          </p:txBody>
        </p:sp>
      </p:grpSp>
      <p:grpSp>
        <p:nvGrpSpPr>
          <p:cNvPr id="3" name="Group 8"/>
          <p:cNvGrpSpPr>
            <a:grpSpLocks/>
          </p:cNvGrpSpPr>
          <p:nvPr/>
        </p:nvGrpSpPr>
        <p:grpSpPr bwMode="auto">
          <a:xfrm>
            <a:off x="3500438" y="3500438"/>
            <a:ext cx="4786312" cy="928687"/>
            <a:chOff x="2595" y="2643"/>
            <a:chExt cx="3015" cy="585"/>
          </a:xfrm>
        </p:grpSpPr>
        <p:sp>
          <p:nvSpPr>
            <p:cNvPr id="29713" name="Line 9"/>
            <p:cNvSpPr>
              <a:spLocks noChangeShapeType="1"/>
            </p:cNvSpPr>
            <p:nvPr/>
          </p:nvSpPr>
          <p:spPr bwMode="auto">
            <a:xfrm flipH="1">
              <a:off x="2595" y="2823"/>
              <a:ext cx="945" cy="405"/>
            </a:xfrm>
            <a:prstGeom prst="line">
              <a:avLst/>
            </a:prstGeom>
            <a:noFill/>
            <a:ln w="9525">
              <a:solidFill>
                <a:schemeClr val="tx1"/>
              </a:solidFill>
              <a:round/>
              <a:headEnd/>
              <a:tailEnd type="triangle" w="med" len="med"/>
            </a:ln>
          </p:spPr>
          <p:txBody>
            <a:bodyPr>
              <a:spAutoFit/>
            </a:bodyPr>
            <a:lstStyle/>
            <a:p>
              <a:endParaRPr lang="en-US"/>
            </a:p>
          </p:txBody>
        </p:sp>
        <p:sp>
          <p:nvSpPr>
            <p:cNvPr id="29714" name="Text Box 10"/>
            <p:cNvSpPr txBox="1">
              <a:spLocks noChangeArrowheads="1"/>
            </p:cNvSpPr>
            <p:nvPr/>
          </p:nvSpPr>
          <p:spPr bwMode="auto">
            <a:xfrm>
              <a:off x="3540" y="2643"/>
              <a:ext cx="2070"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First </a:t>
              </a:r>
              <a:r>
                <a:rPr lang="en-US" altLang="zh-CN">
                  <a:latin typeface="Lucida Console" pitchFamily="49" charset="0"/>
                </a:rPr>
                <a:t>JTextField</a:t>
              </a:r>
              <a:r>
                <a:rPr lang="en-US" altLang="zh-CN">
                  <a:latin typeface="Times New Roman" pitchFamily="18" charset="0"/>
                </a:rPr>
                <a:t> contains empty string</a:t>
              </a:r>
            </a:p>
          </p:txBody>
        </p:sp>
      </p:grpSp>
      <p:grpSp>
        <p:nvGrpSpPr>
          <p:cNvPr id="4" name="Group 11"/>
          <p:cNvGrpSpPr>
            <a:grpSpLocks/>
          </p:cNvGrpSpPr>
          <p:nvPr/>
        </p:nvGrpSpPr>
        <p:grpSpPr bwMode="auto">
          <a:xfrm>
            <a:off x="3857625" y="4714875"/>
            <a:ext cx="4429125" cy="646113"/>
            <a:chOff x="3054" y="3168"/>
            <a:chExt cx="2790" cy="407"/>
          </a:xfrm>
        </p:grpSpPr>
        <p:sp>
          <p:nvSpPr>
            <p:cNvPr id="29711" name="Line 12"/>
            <p:cNvSpPr>
              <a:spLocks noChangeShapeType="1"/>
            </p:cNvSpPr>
            <p:nvPr/>
          </p:nvSpPr>
          <p:spPr bwMode="auto">
            <a:xfrm flipH="1">
              <a:off x="3054" y="3360"/>
              <a:ext cx="738" cy="168"/>
            </a:xfrm>
            <a:prstGeom prst="line">
              <a:avLst/>
            </a:prstGeom>
            <a:noFill/>
            <a:ln w="9525">
              <a:solidFill>
                <a:schemeClr val="tx1"/>
              </a:solidFill>
              <a:round/>
              <a:headEnd/>
              <a:tailEnd type="triangle" w="med" len="med"/>
            </a:ln>
          </p:spPr>
          <p:txBody>
            <a:bodyPr>
              <a:spAutoFit/>
            </a:bodyPr>
            <a:lstStyle/>
            <a:p>
              <a:endParaRPr lang="en-US"/>
            </a:p>
          </p:txBody>
        </p:sp>
        <p:sp>
          <p:nvSpPr>
            <p:cNvPr id="29712" name="Text Box 13"/>
            <p:cNvSpPr txBox="1">
              <a:spLocks noChangeArrowheads="1"/>
            </p:cNvSpPr>
            <p:nvPr/>
          </p:nvSpPr>
          <p:spPr bwMode="auto">
            <a:xfrm>
              <a:off x="3792" y="3168"/>
              <a:ext cx="2052"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Second </a:t>
              </a:r>
              <a:r>
                <a:rPr lang="en-US" altLang="zh-CN">
                  <a:latin typeface="Lucida Console" pitchFamily="49" charset="0"/>
                </a:rPr>
                <a:t>JTextField</a:t>
              </a:r>
              <a:r>
                <a:rPr lang="en-US" altLang="zh-CN">
                  <a:latin typeface="Times New Roman" pitchFamily="18" charset="0"/>
                </a:rPr>
                <a:t> contains text “</a:t>
              </a:r>
              <a:r>
                <a:rPr lang="en-US" altLang="zh-CN">
                  <a:latin typeface="Lucida Console" pitchFamily="49" charset="0"/>
                </a:rPr>
                <a:t>Enter</a:t>
              </a:r>
              <a:r>
                <a:rPr lang="en-US" altLang="zh-CN">
                  <a:latin typeface="Times New Roman" pitchFamily="18" charset="0"/>
                </a:rPr>
                <a:t> </a:t>
              </a:r>
              <a:r>
                <a:rPr lang="en-US" altLang="zh-CN">
                  <a:latin typeface="Lucida Console" pitchFamily="49" charset="0"/>
                </a:rPr>
                <a:t>text</a:t>
              </a:r>
              <a:r>
                <a:rPr lang="en-US" altLang="zh-CN">
                  <a:latin typeface="Times New Roman" pitchFamily="18" charset="0"/>
                </a:rPr>
                <a:t> </a:t>
              </a:r>
              <a:r>
                <a:rPr lang="en-US" altLang="zh-CN">
                  <a:latin typeface="Lucida Console" pitchFamily="49" charset="0"/>
                </a:rPr>
                <a:t>here</a:t>
              </a:r>
              <a:r>
                <a:rPr lang="en-US" altLang="zh-CN">
                  <a:latin typeface="Times New Roman" pitchFamily="18" charset="0"/>
                </a:rPr>
                <a:t>”</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12775" y="423863"/>
            <a:ext cx="6264275" cy="647700"/>
          </a:xfrm>
        </p:spPr>
        <p:txBody>
          <a:bodyPr/>
          <a:lstStyle/>
          <a:p>
            <a:r>
              <a:rPr lang="en-US" altLang="zh-CN" sz="2400" smtClean="0"/>
              <a:t>Sample code – TextFieldTest.java</a:t>
            </a:r>
            <a:endParaRPr lang="zh-CN" altLang="en-US" sz="2400" smtClean="0"/>
          </a:p>
        </p:txBody>
      </p:sp>
      <p:sp>
        <p:nvSpPr>
          <p:cNvPr id="13" name="日期占位符 12"/>
          <p:cNvSpPr>
            <a:spLocks noGrp="1"/>
          </p:cNvSpPr>
          <p:nvPr>
            <p:ph type="dt" sz="half" idx="10"/>
          </p:nvPr>
        </p:nvSpPr>
        <p:spPr/>
        <p:txBody>
          <a:bodyPr/>
          <a:lstStyle/>
          <a:p>
            <a:fld id="{F68030B0-0C42-4365-901E-08BFB320C46C}"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6AC73AF6-A03D-4C7E-BB30-4100EF6B8D04}" type="slidenum">
              <a:rPr lang="en-US" altLang="zh-CN"/>
              <a:pPr/>
              <a:t>28</a:t>
            </a:fld>
            <a:endParaRPr lang="en-US" altLang="zh-CN"/>
          </a:p>
        </p:txBody>
      </p:sp>
      <p:graphicFrame>
        <p:nvGraphicFramePr>
          <p:cNvPr id="7" name="Group 29"/>
          <p:cNvGraphicFramePr>
            <a:graphicFrameLocks noGrp="1"/>
          </p:cNvGraphicFramePr>
          <p:nvPr/>
        </p:nvGraphicFramePr>
        <p:xfrm>
          <a:off x="500063" y="1143000"/>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 textfield with default text,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20 visible elements and no event handler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textField3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JTextField(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"Uneditable text field"</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20</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textField3.setEditable(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false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textField3 );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32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 passwordfield with default text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passwordField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JPasswordField(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"Hidden text"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passwordField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register event handlers</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TextFieldHandler handler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TextFieldHandler();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textField1.addActionListener( handler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textField2.addActionListener( handler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textField3.addActionListener( handler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passwordField.addActionListener( handler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43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setSize(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325</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100</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setVisible(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true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constructor TextFieldTest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48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static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void</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TextFieldTest application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TextFieldTest();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application.setDefaultCloseOperation(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JFrame.EXIT_ON_CLOSE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100" b="0" i="0" u="none" strike="noStrike" cap="none" normalizeH="0" baseline="0" smtClean="0">
                        <a:ln>
                          <a:noFill/>
                        </a:ln>
                        <a:solidFill>
                          <a:srgbClr val="5F5F5F"/>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786188" y="1500188"/>
            <a:ext cx="4071937" cy="646112"/>
            <a:chOff x="3109" y="3840"/>
            <a:chExt cx="1979" cy="407"/>
          </a:xfrm>
        </p:grpSpPr>
        <p:sp>
          <p:nvSpPr>
            <p:cNvPr id="30742" name="Line 5"/>
            <p:cNvSpPr>
              <a:spLocks noChangeShapeType="1"/>
            </p:cNvSpPr>
            <p:nvPr/>
          </p:nvSpPr>
          <p:spPr bwMode="auto">
            <a:xfrm flipH="1" flipV="1">
              <a:off x="3109" y="4003"/>
              <a:ext cx="635" cy="29"/>
            </a:xfrm>
            <a:prstGeom prst="line">
              <a:avLst/>
            </a:prstGeom>
            <a:noFill/>
            <a:ln w="9525">
              <a:solidFill>
                <a:schemeClr val="tx1"/>
              </a:solidFill>
              <a:round/>
              <a:headEnd/>
              <a:tailEnd type="triangle" w="med" len="med"/>
            </a:ln>
          </p:spPr>
          <p:txBody>
            <a:bodyPr>
              <a:spAutoFit/>
            </a:bodyPr>
            <a:lstStyle/>
            <a:p>
              <a:endParaRPr lang="en-US"/>
            </a:p>
          </p:txBody>
        </p:sp>
        <p:sp>
          <p:nvSpPr>
            <p:cNvPr id="30743" name="Text Box 6"/>
            <p:cNvSpPr txBox="1">
              <a:spLocks noChangeArrowheads="1"/>
            </p:cNvSpPr>
            <p:nvPr/>
          </p:nvSpPr>
          <p:spPr bwMode="auto">
            <a:xfrm>
              <a:off x="3744" y="3840"/>
              <a:ext cx="1344"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Third </a:t>
              </a:r>
              <a:r>
                <a:rPr lang="en-US" altLang="zh-CN">
                  <a:latin typeface="Lucida Console" pitchFamily="49" charset="0"/>
                </a:rPr>
                <a:t>JTextField</a:t>
              </a:r>
              <a:r>
                <a:rPr lang="en-US" altLang="zh-CN">
                  <a:latin typeface="Times New Roman" pitchFamily="18" charset="0"/>
                </a:rPr>
                <a:t> contains uneditable text</a:t>
              </a:r>
            </a:p>
          </p:txBody>
        </p:sp>
      </p:grpSp>
      <p:grpSp>
        <p:nvGrpSpPr>
          <p:cNvPr id="3" name="Group 7"/>
          <p:cNvGrpSpPr>
            <a:grpSpLocks/>
          </p:cNvGrpSpPr>
          <p:nvPr/>
        </p:nvGrpSpPr>
        <p:grpSpPr bwMode="auto">
          <a:xfrm>
            <a:off x="3714750" y="2357438"/>
            <a:ext cx="4786313" cy="923925"/>
            <a:chOff x="3918" y="99"/>
            <a:chExt cx="3015" cy="582"/>
          </a:xfrm>
        </p:grpSpPr>
        <p:sp>
          <p:nvSpPr>
            <p:cNvPr id="30740" name="Line 9"/>
            <p:cNvSpPr>
              <a:spLocks noChangeShapeType="1"/>
            </p:cNvSpPr>
            <p:nvPr/>
          </p:nvSpPr>
          <p:spPr bwMode="auto">
            <a:xfrm flipH="1" flipV="1">
              <a:off x="3918" y="234"/>
              <a:ext cx="873" cy="180"/>
            </a:xfrm>
            <a:prstGeom prst="line">
              <a:avLst/>
            </a:prstGeom>
            <a:noFill/>
            <a:ln w="9525">
              <a:solidFill>
                <a:schemeClr val="tx1"/>
              </a:solidFill>
              <a:round/>
              <a:headEnd/>
              <a:tailEnd type="triangle" w="med" len="med"/>
            </a:ln>
          </p:spPr>
          <p:txBody>
            <a:bodyPr>
              <a:spAutoFit/>
            </a:bodyPr>
            <a:lstStyle/>
            <a:p>
              <a:endParaRPr lang="en-US"/>
            </a:p>
          </p:txBody>
        </p:sp>
        <p:sp>
          <p:nvSpPr>
            <p:cNvPr id="30741" name="Text Box 8"/>
            <p:cNvSpPr txBox="1">
              <a:spLocks noChangeArrowheads="1"/>
            </p:cNvSpPr>
            <p:nvPr/>
          </p:nvSpPr>
          <p:spPr bwMode="auto">
            <a:xfrm>
              <a:off x="4773" y="99"/>
              <a:ext cx="2160" cy="582"/>
            </a:xfrm>
            <a:prstGeom prst="rect">
              <a:avLst/>
            </a:prstGeom>
            <a:solidFill>
              <a:srgbClr val="99CCFF"/>
            </a:solidFill>
            <a:ln w="9525">
              <a:solidFill>
                <a:schemeClr val="tx1"/>
              </a:solidFill>
              <a:miter lim="800000"/>
              <a:headEnd/>
              <a:tailEnd/>
            </a:ln>
          </p:spPr>
          <p:txBody>
            <a:bodyPr>
              <a:spAutoFit/>
            </a:bodyPr>
            <a:lstStyle/>
            <a:p>
              <a:r>
                <a:rPr lang="en-US" altLang="zh-CN">
                  <a:latin typeface="Lucida Console" pitchFamily="49" charset="0"/>
                </a:rPr>
                <a:t>JPasswordField</a:t>
              </a:r>
              <a:r>
                <a:rPr lang="en-US" altLang="zh-CN">
                  <a:latin typeface="Times New Roman" pitchFamily="18" charset="0"/>
                </a:rPr>
                <a:t> contains text “</a:t>
              </a:r>
              <a:r>
                <a:rPr lang="en-US" altLang="zh-CN">
                  <a:latin typeface="Lucida Console" pitchFamily="49" charset="0"/>
                </a:rPr>
                <a:t>Hidden</a:t>
              </a:r>
              <a:r>
                <a:rPr lang="en-US" altLang="zh-CN">
                  <a:latin typeface="Times New Roman" pitchFamily="18" charset="0"/>
                </a:rPr>
                <a:t> </a:t>
              </a:r>
              <a:r>
                <a:rPr lang="en-US" altLang="zh-CN">
                  <a:latin typeface="Lucida Console" pitchFamily="49" charset="0"/>
                </a:rPr>
                <a:t>text</a:t>
              </a:r>
              <a:r>
                <a:rPr lang="en-US" altLang="zh-CN">
                  <a:latin typeface="Times New Roman" pitchFamily="18" charset="0"/>
                </a:rPr>
                <a:t>,” but text appears as series of asterisks (</a:t>
              </a:r>
              <a:r>
                <a:rPr lang="en-US" altLang="zh-CN">
                  <a:latin typeface="Lucida Console" pitchFamily="49" charset="0"/>
                </a:rPr>
                <a:t>*</a:t>
              </a:r>
              <a:r>
                <a:rPr lang="en-US" altLang="zh-CN">
                  <a:latin typeface="Times New Roman" pitchFamily="18" charset="0"/>
                </a:rPr>
                <a:t>)</a:t>
              </a:r>
            </a:p>
          </p:txBody>
        </p:sp>
      </p:grpSp>
      <p:grpSp>
        <p:nvGrpSpPr>
          <p:cNvPr id="4" name="Group 10"/>
          <p:cNvGrpSpPr>
            <a:grpSpLocks/>
          </p:cNvGrpSpPr>
          <p:nvPr/>
        </p:nvGrpSpPr>
        <p:grpSpPr bwMode="auto">
          <a:xfrm>
            <a:off x="3786188" y="3357563"/>
            <a:ext cx="4714875" cy="1362075"/>
            <a:chOff x="2661" y="828"/>
            <a:chExt cx="2970" cy="858"/>
          </a:xfrm>
        </p:grpSpPr>
        <p:sp>
          <p:nvSpPr>
            <p:cNvPr id="30735" name="Text Box 11"/>
            <p:cNvSpPr txBox="1">
              <a:spLocks noChangeArrowheads="1"/>
            </p:cNvSpPr>
            <p:nvPr/>
          </p:nvSpPr>
          <p:spPr bwMode="auto">
            <a:xfrm>
              <a:off x="3504" y="1104"/>
              <a:ext cx="2127" cy="582"/>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Register GUI components with </a:t>
              </a:r>
              <a:r>
                <a:rPr lang="en-US" altLang="zh-CN">
                  <a:latin typeface="Lucida Console" pitchFamily="49" charset="0"/>
                </a:rPr>
                <a:t>TextFieldHandler</a:t>
              </a:r>
              <a:r>
                <a:rPr lang="en-US" altLang="zh-CN">
                  <a:latin typeface="Times New Roman" pitchFamily="18" charset="0"/>
                </a:rPr>
                <a:t> </a:t>
              </a:r>
            </a:p>
            <a:p>
              <a:r>
                <a:rPr lang="en-US" altLang="zh-CN">
                  <a:latin typeface="Times New Roman" pitchFamily="18" charset="0"/>
                </a:rPr>
                <a:t>(register for </a:t>
              </a:r>
              <a:r>
                <a:rPr lang="en-US" altLang="zh-CN">
                  <a:latin typeface="Lucida Console" pitchFamily="49" charset="0"/>
                </a:rPr>
                <a:t>ActionEvent</a:t>
              </a:r>
              <a:r>
                <a:rPr lang="en-US" altLang="zh-CN">
                  <a:latin typeface="Times New Roman" pitchFamily="18" charset="0"/>
                </a:rPr>
                <a:t>s)</a:t>
              </a:r>
              <a:endParaRPr lang="en-US" altLang="zh-CN">
                <a:latin typeface="Courier New" pitchFamily="49" charset="0"/>
              </a:endParaRPr>
            </a:p>
          </p:txBody>
        </p:sp>
        <p:sp>
          <p:nvSpPr>
            <p:cNvPr id="30736" name="Line 12"/>
            <p:cNvSpPr>
              <a:spLocks noChangeShapeType="1"/>
            </p:cNvSpPr>
            <p:nvPr/>
          </p:nvSpPr>
          <p:spPr bwMode="auto">
            <a:xfrm flipH="1" flipV="1">
              <a:off x="2796" y="828"/>
              <a:ext cx="708" cy="516"/>
            </a:xfrm>
            <a:prstGeom prst="line">
              <a:avLst/>
            </a:prstGeom>
            <a:noFill/>
            <a:ln w="9525">
              <a:solidFill>
                <a:schemeClr val="tx1"/>
              </a:solidFill>
              <a:round/>
              <a:headEnd/>
              <a:tailEnd type="triangle" w="med" len="med"/>
            </a:ln>
          </p:spPr>
          <p:txBody>
            <a:bodyPr>
              <a:spAutoFit/>
            </a:bodyPr>
            <a:lstStyle/>
            <a:p>
              <a:endParaRPr lang="en-US"/>
            </a:p>
          </p:txBody>
        </p:sp>
        <p:sp>
          <p:nvSpPr>
            <p:cNvPr id="30737" name="Line 13"/>
            <p:cNvSpPr>
              <a:spLocks noChangeShapeType="1"/>
            </p:cNvSpPr>
            <p:nvPr/>
          </p:nvSpPr>
          <p:spPr bwMode="auto">
            <a:xfrm flipH="1" flipV="1">
              <a:off x="2661" y="873"/>
              <a:ext cx="843" cy="471"/>
            </a:xfrm>
            <a:prstGeom prst="line">
              <a:avLst/>
            </a:prstGeom>
            <a:noFill/>
            <a:ln w="9525">
              <a:solidFill>
                <a:schemeClr val="tx1"/>
              </a:solidFill>
              <a:round/>
              <a:headEnd/>
              <a:tailEnd type="triangle" w="med" len="med"/>
            </a:ln>
          </p:spPr>
          <p:txBody>
            <a:bodyPr>
              <a:spAutoFit/>
            </a:bodyPr>
            <a:lstStyle/>
            <a:p>
              <a:endParaRPr lang="en-US"/>
            </a:p>
          </p:txBody>
        </p:sp>
        <p:sp>
          <p:nvSpPr>
            <p:cNvPr id="30738" name="Line 14"/>
            <p:cNvSpPr>
              <a:spLocks noChangeShapeType="1"/>
            </p:cNvSpPr>
            <p:nvPr/>
          </p:nvSpPr>
          <p:spPr bwMode="auto">
            <a:xfrm flipH="1" flipV="1">
              <a:off x="2706" y="1053"/>
              <a:ext cx="798" cy="291"/>
            </a:xfrm>
            <a:prstGeom prst="line">
              <a:avLst/>
            </a:prstGeom>
            <a:noFill/>
            <a:ln w="9525">
              <a:solidFill>
                <a:schemeClr val="tx1"/>
              </a:solidFill>
              <a:round/>
              <a:headEnd/>
              <a:tailEnd type="triangle" w="med" len="med"/>
            </a:ln>
          </p:spPr>
          <p:txBody>
            <a:bodyPr>
              <a:spAutoFit/>
            </a:bodyPr>
            <a:lstStyle/>
            <a:p>
              <a:endParaRPr lang="en-US"/>
            </a:p>
          </p:txBody>
        </p:sp>
        <p:sp>
          <p:nvSpPr>
            <p:cNvPr id="30739" name="Line 15"/>
            <p:cNvSpPr>
              <a:spLocks noChangeShapeType="1"/>
            </p:cNvSpPr>
            <p:nvPr/>
          </p:nvSpPr>
          <p:spPr bwMode="auto">
            <a:xfrm flipH="1" flipV="1">
              <a:off x="2706" y="1188"/>
              <a:ext cx="798" cy="156"/>
            </a:xfrm>
            <a:prstGeom prst="line">
              <a:avLst/>
            </a:prstGeom>
            <a:noFill/>
            <a:ln w="9525">
              <a:solidFill>
                <a:schemeClr val="tx1"/>
              </a:solidFill>
              <a:round/>
              <a:headEnd/>
              <a:tailEnd type="triangle" w="med" len="med"/>
            </a:ln>
          </p:spPr>
          <p:txBody>
            <a:bodyPr>
              <a:spAutoFit/>
            </a:bodyPr>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612775" y="423863"/>
            <a:ext cx="6264275" cy="647700"/>
          </a:xfrm>
        </p:spPr>
        <p:txBody>
          <a:bodyPr/>
          <a:lstStyle/>
          <a:p>
            <a:r>
              <a:rPr lang="en-US" altLang="zh-CN" sz="2400" smtClean="0"/>
              <a:t>Sample code – TextFieldTest.java</a:t>
            </a:r>
            <a:endParaRPr lang="zh-CN" altLang="en-US" sz="2400" smtClean="0"/>
          </a:p>
        </p:txBody>
      </p:sp>
      <p:sp>
        <p:nvSpPr>
          <p:cNvPr id="13" name="日期占位符 12"/>
          <p:cNvSpPr>
            <a:spLocks noGrp="1"/>
          </p:cNvSpPr>
          <p:nvPr>
            <p:ph type="dt" sz="half" idx="10"/>
          </p:nvPr>
        </p:nvSpPr>
        <p:spPr/>
        <p:txBody>
          <a:bodyPr/>
          <a:lstStyle/>
          <a:p>
            <a:fld id="{38D6F6BB-F250-4651-A084-20D35F0939AD}"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E3C43FC3-A24B-4978-A266-70CC44F5B10F}" type="slidenum">
              <a:rPr lang="en-US" altLang="zh-CN"/>
              <a:pPr/>
              <a:t>29</a:t>
            </a:fld>
            <a:endParaRPr lang="en-US" altLang="zh-CN"/>
          </a:p>
        </p:txBody>
      </p:sp>
      <p:graphicFrame>
        <p:nvGraphicFramePr>
          <p:cNvPr id="7" name="Group 29"/>
          <p:cNvGraphicFramePr>
            <a:graphicFrameLocks noGrp="1"/>
          </p:cNvGraphicFramePr>
          <p:nvPr/>
        </p:nvGraphicFramePr>
        <p:xfrm>
          <a:off x="500063" y="1143000"/>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private inner class for event handling</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class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TextFieldHandler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implements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ActionListener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57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process textfield events</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void</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actionPerformed( ActionEvent event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string =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62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user pressed Enter in JTextField textField1</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if</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event.getSource() == textField1 )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"textField1: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event.getActionCommand();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user pressed Enter in JTextField textField2</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else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if</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event.getSource() == textField2 )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"textField2: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event.getActionCommand();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70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user pressed Enter in JTextField textField3</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else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if</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event.getSource() == textField3 )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"textField3: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event.getActionCommand();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74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user pressed Enter in JTextField passwordField</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else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if</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event.getSource() == passwordField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"passwordField: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passwordField.getPassword()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12"/>
          <p:cNvGrpSpPr>
            <a:grpSpLocks/>
          </p:cNvGrpSpPr>
          <p:nvPr/>
        </p:nvGrpSpPr>
        <p:grpSpPr bwMode="auto">
          <a:xfrm>
            <a:off x="4071938" y="1643063"/>
            <a:ext cx="4459287" cy="646112"/>
            <a:chOff x="2928" y="528"/>
            <a:chExt cx="2809" cy="407"/>
          </a:xfrm>
        </p:grpSpPr>
        <p:sp>
          <p:nvSpPr>
            <p:cNvPr id="31760" name="Line 5"/>
            <p:cNvSpPr>
              <a:spLocks noChangeShapeType="1"/>
            </p:cNvSpPr>
            <p:nvPr/>
          </p:nvSpPr>
          <p:spPr bwMode="auto">
            <a:xfrm flipH="1" flipV="1">
              <a:off x="2928" y="528"/>
              <a:ext cx="768" cy="192"/>
            </a:xfrm>
            <a:prstGeom prst="line">
              <a:avLst/>
            </a:prstGeom>
            <a:noFill/>
            <a:ln w="9525">
              <a:solidFill>
                <a:schemeClr val="tx1"/>
              </a:solidFill>
              <a:round/>
              <a:headEnd/>
              <a:tailEnd type="triangle" w="med" len="med"/>
            </a:ln>
          </p:spPr>
          <p:txBody>
            <a:bodyPr>
              <a:spAutoFit/>
            </a:bodyPr>
            <a:lstStyle/>
            <a:p>
              <a:endParaRPr lang="en-US"/>
            </a:p>
          </p:txBody>
        </p:sp>
        <p:sp>
          <p:nvSpPr>
            <p:cNvPr id="31761" name="Text Box 6"/>
            <p:cNvSpPr txBox="1">
              <a:spLocks noChangeArrowheads="1"/>
            </p:cNvSpPr>
            <p:nvPr/>
          </p:nvSpPr>
          <p:spPr bwMode="auto">
            <a:xfrm>
              <a:off x="3468" y="528"/>
              <a:ext cx="2269"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Every </a:t>
              </a:r>
              <a:r>
                <a:rPr lang="en-US" altLang="zh-CN">
                  <a:latin typeface="Lucida Console" pitchFamily="49" charset="0"/>
                </a:rPr>
                <a:t>TextFieldHandler</a:t>
              </a:r>
              <a:r>
                <a:rPr lang="en-US" altLang="zh-CN">
                  <a:latin typeface="Times New Roman" pitchFamily="18" charset="0"/>
                </a:rPr>
                <a:t> instance is an </a:t>
              </a:r>
              <a:r>
                <a:rPr lang="en-US" altLang="zh-CN">
                  <a:latin typeface="Lucida Console" pitchFamily="49" charset="0"/>
                </a:rPr>
                <a:t>ActionListener</a:t>
              </a:r>
            </a:p>
          </p:txBody>
        </p:sp>
      </p:grpSp>
      <p:grpSp>
        <p:nvGrpSpPr>
          <p:cNvPr id="3" name="Group 11"/>
          <p:cNvGrpSpPr>
            <a:grpSpLocks/>
          </p:cNvGrpSpPr>
          <p:nvPr/>
        </p:nvGrpSpPr>
        <p:grpSpPr bwMode="auto">
          <a:xfrm>
            <a:off x="3857625" y="2286000"/>
            <a:ext cx="4857750" cy="1530350"/>
            <a:chOff x="2850" y="549"/>
            <a:chExt cx="3060" cy="964"/>
          </a:xfrm>
        </p:grpSpPr>
        <p:sp>
          <p:nvSpPr>
            <p:cNvPr id="31758" name="Line 8"/>
            <p:cNvSpPr>
              <a:spLocks noChangeShapeType="1"/>
            </p:cNvSpPr>
            <p:nvPr/>
          </p:nvSpPr>
          <p:spPr bwMode="auto">
            <a:xfrm flipH="1" flipV="1">
              <a:off x="2850" y="549"/>
              <a:ext cx="1518" cy="555"/>
            </a:xfrm>
            <a:prstGeom prst="line">
              <a:avLst/>
            </a:prstGeom>
            <a:noFill/>
            <a:ln w="9525">
              <a:solidFill>
                <a:schemeClr val="tx1"/>
              </a:solidFill>
              <a:round/>
              <a:headEnd/>
              <a:tailEnd type="triangle" w="med" len="med"/>
            </a:ln>
          </p:spPr>
          <p:txBody>
            <a:bodyPr>
              <a:spAutoFit/>
            </a:bodyPr>
            <a:lstStyle/>
            <a:p>
              <a:endParaRPr lang="en-US"/>
            </a:p>
          </p:txBody>
        </p:sp>
        <p:sp>
          <p:nvSpPr>
            <p:cNvPr id="31759" name="Text Box 9"/>
            <p:cNvSpPr txBox="1">
              <a:spLocks noChangeArrowheads="1"/>
            </p:cNvSpPr>
            <p:nvPr/>
          </p:nvSpPr>
          <p:spPr bwMode="auto">
            <a:xfrm>
              <a:off x="3504" y="1106"/>
              <a:ext cx="2406"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Method </a:t>
              </a:r>
              <a:r>
                <a:rPr lang="en-US" altLang="zh-CN">
                  <a:latin typeface="Lucida Console" pitchFamily="49" charset="0"/>
                </a:rPr>
                <a:t>actionPerformed</a:t>
              </a:r>
              <a:r>
                <a:rPr lang="en-US" altLang="zh-CN">
                  <a:latin typeface="Times New Roman" pitchFamily="18" charset="0"/>
                </a:rPr>
                <a:t> invoked when user presses </a:t>
              </a:r>
              <a:r>
                <a:rPr lang="en-US" altLang="zh-CN"/>
                <a:t>Enter</a:t>
              </a:r>
              <a:r>
                <a:rPr lang="en-US" altLang="zh-CN">
                  <a:latin typeface="Times New Roman" pitchFamily="18" charset="0"/>
                </a:rPr>
                <a:t> in GUI field</a:t>
              </a:r>
              <a:endParaRPr lang="en-US" altLang="zh-CN">
                <a:latin typeface="Courier New" pitchFamily="49"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zh-CN" dirty="0" smtClean="0">
                <a:ea typeface="黑体" pitchFamily="49" charset="-122"/>
              </a:rPr>
              <a:t>GUI introduction</a:t>
            </a:r>
          </a:p>
        </p:txBody>
      </p:sp>
      <p:sp>
        <p:nvSpPr>
          <p:cNvPr id="5123" name="文本占位符 3"/>
          <p:cNvSpPr>
            <a:spLocks noGrp="1"/>
          </p:cNvSpPr>
          <p:nvPr>
            <p:ph type="body"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12775" y="423863"/>
            <a:ext cx="6264275" cy="647700"/>
          </a:xfrm>
        </p:spPr>
        <p:txBody>
          <a:bodyPr/>
          <a:lstStyle/>
          <a:p>
            <a:r>
              <a:rPr lang="en-US" altLang="zh-CN" sz="2400" smtClean="0"/>
              <a:t>Sample code – TextFieldTest.java</a:t>
            </a:r>
            <a:endParaRPr lang="zh-CN" altLang="en-US" sz="2400" smtClean="0"/>
          </a:p>
        </p:txBody>
      </p:sp>
      <p:sp>
        <p:nvSpPr>
          <p:cNvPr id="13" name="日期占位符 12"/>
          <p:cNvSpPr>
            <a:spLocks noGrp="1"/>
          </p:cNvSpPr>
          <p:nvPr>
            <p:ph type="dt" sz="half" idx="10"/>
          </p:nvPr>
        </p:nvSpPr>
        <p:spPr/>
        <p:txBody>
          <a:bodyPr/>
          <a:lstStyle/>
          <a:p>
            <a:fld id="{EB7BB3B1-137B-400A-A2EA-47720BCBC602}"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9A67732A-F62D-4FEF-8420-97DF84440BA2}" type="slidenum">
              <a:rPr lang="en-US" altLang="zh-CN"/>
              <a:pPr/>
              <a:t>30</a:t>
            </a:fld>
            <a:endParaRPr lang="en-US" altLang="zh-CN"/>
          </a:p>
        </p:txBody>
      </p:sp>
      <p:graphicFrame>
        <p:nvGraphicFramePr>
          <p:cNvPr id="7" name="Group 29"/>
          <p:cNvGraphicFramePr>
            <a:graphicFrameLocks noGrp="1"/>
          </p:cNvGraphicFramePr>
          <p:nvPr/>
        </p:nvGraphicFramePr>
        <p:xfrm>
          <a:off x="500063" y="1143000"/>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80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JOptionPane.showMessageDialog(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82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method actionPerformed</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84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private inner class TextFieldHandler</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TextFieldTest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pic>
        <p:nvPicPr>
          <p:cNvPr id="23" name="Picture 4" descr="C:\Java5e\powerpoint\ch13\13_07a.png"/>
          <p:cNvPicPr>
            <a:picLocks noChangeAspect="1" noChangeArrowheads="1"/>
          </p:cNvPicPr>
          <p:nvPr/>
        </p:nvPicPr>
        <p:blipFill>
          <a:blip r:embed="rId3"/>
          <a:srcRect/>
          <a:stretch>
            <a:fillRect/>
          </a:stretch>
        </p:blipFill>
        <p:spPr bwMode="auto">
          <a:xfrm>
            <a:off x="4714875" y="1143000"/>
            <a:ext cx="3095625" cy="952500"/>
          </a:xfrm>
          <a:prstGeom prst="rect">
            <a:avLst/>
          </a:prstGeom>
          <a:noFill/>
          <a:ln w="9525">
            <a:noFill/>
            <a:miter lim="800000"/>
            <a:headEnd/>
            <a:tailEnd/>
          </a:ln>
        </p:spPr>
      </p:pic>
      <p:pic>
        <p:nvPicPr>
          <p:cNvPr id="24" name="Picture 5" descr="C:\Java5e\powerpoint\ch13\13_07b.png"/>
          <p:cNvPicPr>
            <a:picLocks noChangeAspect="1" noChangeArrowheads="1"/>
          </p:cNvPicPr>
          <p:nvPr/>
        </p:nvPicPr>
        <p:blipFill>
          <a:blip r:embed="rId4"/>
          <a:srcRect/>
          <a:stretch>
            <a:fillRect/>
          </a:stretch>
        </p:blipFill>
        <p:spPr bwMode="auto">
          <a:xfrm>
            <a:off x="2500313" y="2286000"/>
            <a:ext cx="3095625" cy="952500"/>
          </a:xfrm>
          <a:prstGeom prst="rect">
            <a:avLst/>
          </a:prstGeom>
          <a:noFill/>
          <a:ln w="9525">
            <a:noFill/>
            <a:miter lim="800000"/>
            <a:headEnd/>
            <a:tailEnd/>
          </a:ln>
        </p:spPr>
      </p:pic>
      <p:pic>
        <p:nvPicPr>
          <p:cNvPr id="25" name="Picture 6" descr="C:\Java5e\powerpoint\ch13\13_07c.png"/>
          <p:cNvPicPr>
            <a:picLocks noChangeAspect="1" noChangeArrowheads="1"/>
          </p:cNvPicPr>
          <p:nvPr/>
        </p:nvPicPr>
        <p:blipFill>
          <a:blip r:embed="rId5"/>
          <a:srcRect/>
          <a:stretch>
            <a:fillRect/>
          </a:stretch>
        </p:blipFill>
        <p:spPr bwMode="auto">
          <a:xfrm>
            <a:off x="6072188" y="2071688"/>
            <a:ext cx="2552700" cy="1095375"/>
          </a:xfrm>
          <a:prstGeom prst="rect">
            <a:avLst/>
          </a:prstGeom>
          <a:noFill/>
          <a:ln w="9525">
            <a:noFill/>
            <a:miter lim="800000"/>
            <a:headEnd/>
            <a:tailEnd/>
          </a:ln>
        </p:spPr>
      </p:pic>
      <p:pic>
        <p:nvPicPr>
          <p:cNvPr id="28" name="Picture 7" descr="C:\Java5e\powerpoint\ch13\13_07d.png"/>
          <p:cNvPicPr>
            <a:picLocks noChangeAspect="1" noChangeArrowheads="1"/>
          </p:cNvPicPr>
          <p:nvPr/>
        </p:nvPicPr>
        <p:blipFill>
          <a:blip r:embed="rId6"/>
          <a:srcRect/>
          <a:stretch>
            <a:fillRect/>
          </a:stretch>
        </p:blipFill>
        <p:spPr bwMode="auto">
          <a:xfrm>
            <a:off x="2500313" y="3286125"/>
            <a:ext cx="3095625" cy="952500"/>
          </a:xfrm>
          <a:prstGeom prst="rect">
            <a:avLst/>
          </a:prstGeom>
          <a:noFill/>
          <a:ln w="9525">
            <a:noFill/>
            <a:miter lim="800000"/>
            <a:headEnd/>
            <a:tailEnd/>
          </a:ln>
        </p:spPr>
      </p:pic>
      <p:pic>
        <p:nvPicPr>
          <p:cNvPr id="29" name="Picture 8" descr="C:\Java5e\powerpoint\ch13\13_07e.png"/>
          <p:cNvPicPr>
            <a:picLocks noChangeAspect="1" noChangeArrowheads="1"/>
          </p:cNvPicPr>
          <p:nvPr/>
        </p:nvPicPr>
        <p:blipFill>
          <a:blip r:embed="rId7"/>
          <a:srcRect/>
          <a:stretch>
            <a:fillRect/>
          </a:stretch>
        </p:blipFill>
        <p:spPr bwMode="auto">
          <a:xfrm>
            <a:off x="6072188" y="3143250"/>
            <a:ext cx="2552700" cy="1095375"/>
          </a:xfrm>
          <a:prstGeom prst="rect">
            <a:avLst/>
          </a:prstGeom>
          <a:noFill/>
          <a:ln w="9525">
            <a:noFill/>
            <a:miter lim="800000"/>
            <a:headEnd/>
            <a:tailEnd/>
          </a:ln>
        </p:spPr>
      </p:pic>
      <p:pic>
        <p:nvPicPr>
          <p:cNvPr id="30" name="Picture 9" descr="C:\Java5e\powerpoint\ch13\13_07f.png"/>
          <p:cNvPicPr>
            <a:picLocks noChangeAspect="1" noChangeArrowheads="1"/>
          </p:cNvPicPr>
          <p:nvPr/>
        </p:nvPicPr>
        <p:blipFill>
          <a:blip r:embed="rId8"/>
          <a:srcRect/>
          <a:stretch>
            <a:fillRect/>
          </a:stretch>
        </p:blipFill>
        <p:spPr bwMode="auto">
          <a:xfrm>
            <a:off x="2500313" y="4214813"/>
            <a:ext cx="3095625" cy="952500"/>
          </a:xfrm>
          <a:prstGeom prst="rect">
            <a:avLst/>
          </a:prstGeom>
          <a:noFill/>
          <a:ln w="9525">
            <a:noFill/>
            <a:miter lim="800000"/>
            <a:headEnd/>
            <a:tailEnd/>
          </a:ln>
        </p:spPr>
      </p:pic>
      <p:pic>
        <p:nvPicPr>
          <p:cNvPr id="31" name="Picture 4" descr="C:\Java5e\powerpoint\ch13\13_07g.png"/>
          <p:cNvPicPr>
            <a:picLocks noChangeAspect="1" noChangeArrowheads="1"/>
          </p:cNvPicPr>
          <p:nvPr/>
        </p:nvPicPr>
        <p:blipFill>
          <a:blip r:embed="rId9"/>
          <a:srcRect/>
          <a:stretch>
            <a:fillRect/>
          </a:stretch>
        </p:blipFill>
        <p:spPr bwMode="auto">
          <a:xfrm>
            <a:off x="6072188" y="4214813"/>
            <a:ext cx="2552700" cy="1095375"/>
          </a:xfrm>
          <a:prstGeom prst="rect">
            <a:avLst/>
          </a:prstGeom>
          <a:noFill/>
          <a:ln w="9525">
            <a:noFill/>
            <a:miter lim="800000"/>
            <a:headEnd/>
            <a:tailEnd/>
          </a:ln>
        </p:spPr>
      </p:pic>
      <p:pic>
        <p:nvPicPr>
          <p:cNvPr id="32" name="Picture 5" descr="C:\Java5e\powerpoint\ch13\13_07h.png"/>
          <p:cNvPicPr>
            <a:picLocks noChangeAspect="1" noChangeArrowheads="1"/>
          </p:cNvPicPr>
          <p:nvPr/>
        </p:nvPicPr>
        <p:blipFill>
          <a:blip r:embed="rId10"/>
          <a:srcRect/>
          <a:stretch>
            <a:fillRect/>
          </a:stretch>
        </p:blipFill>
        <p:spPr bwMode="auto">
          <a:xfrm>
            <a:off x="2500313" y="5143500"/>
            <a:ext cx="3095625" cy="952500"/>
          </a:xfrm>
          <a:prstGeom prst="rect">
            <a:avLst/>
          </a:prstGeom>
          <a:noFill/>
          <a:ln w="9525">
            <a:noFill/>
            <a:miter lim="800000"/>
            <a:headEnd/>
            <a:tailEnd/>
          </a:ln>
        </p:spPr>
      </p:pic>
      <p:pic>
        <p:nvPicPr>
          <p:cNvPr id="33" name="Picture 6" descr="C:\Java5e\powerpoint\ch13\13_07i.png"/>
          <p:cNvPicPr>
            <a:picLocks noChangeAspect="1" noChangeArrowheads="1"/>
          </p:cNvPicPr>
          <p:nvPr/>
        </p:nvPicPr>
        <p:blipFill>
          <a:blip r:embed="rId11"/>
          <a:srcRect/>
          <a:stretch>
            <a:fillRect/>
          </a:stretch>
        </p:blipFill>
        <p:spPr bwMode="auto">
          <a:xfrm>
            <a:off x="6072188" y="5214938"/>
            <a:ext cx="2552700" cy="1095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par>
                                <p:cTn id="14" presetID="9"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500"/>
                                        <p:tgtEl>
                                          <p:spTgt spid="30"/>
                                        </p:tgtEl>
                                      </p:cBhvr>
                                    </p:animEffect>
                                  </p:childTnLst>
                                </p:cTn>
                              </p:par>
                              <p:par>
                                <p:cTn id="17" presetID="9"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dissolve">
                                      <p:cBhvr>
                                        <p:cTn id="19" dur="500"/>
                                        <p:tgtEl>
                                          <p:spTgt spid="32"/>
                                        </p:tgtEl>
                                      </p:cBhvr>
                                    </p:animEffect>
                                  </p:childTnLst>
                                </p:cTn>
                              </p:par>
                              <p:par>
                                <p:cTn id="20" presetID="9"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dissolve">
                                      <p:cBhvr>
                                        <p:cTn id="22" dur="500"/>
                                        <p:tgtEl>
                                          <p:spTgt spid="33"/>
                                        </p:tgtEl>
                                      </p:cBhvr>
                                    </p:animEffect>
                                  </p:childTnLst>
                                </p:cTn>
                              </p:par>
                              <p:par>
                                <p:cTn id="23" presetID="9"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dissolve">
                                      <p:cBhvr>
                                        <p:cTn id="25" dur="500"/>
                                        <p:tgtEl>
                                          <p:spTgt spid="31"/>
                                        </p:tgtEl>
                                      </p:cBhvr>
                                    </p:animEffect>
                                  </p:childTnLst>
                                </p:cTn>
                              </p:par>
                              <p:par>
                                <p:cTn id="26" presetID="9"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t>How Event Handling Works</a:t>
            </a:r>
          </a:p>
        </p:txBody>
      </p:sp>
      <p:sp>
        <p:nvSpPr>
          <p:cNvPr id="28675" name="Rectangle 3"/>
          <p:cNvSpPr>
            <a:spLocks noGrp="1" noChangeArrowheads="1"/>
          </p:cNvSpPr>
          <p:nvPr>
            <p:ph idx="1"/>
          </p:nvPr>
        </p:nvSpPr>
        <p:spPr>
          <a:xfrm>
            <a:off x="285750" y="1484313"/>
            <a:ext cx="8572500" cy="5113337"/>
          </a:xfrm>
        </p:spPr>
        <p:txBody>
          <a:bodyPr>
            <a:normAutofit/>
          </a:bodyPr>
          <a:lstStyle/>
          <a:p>
            <a:r>
              <a:rPr lang="en-US" altLang="zh-CN" sz="3000" smtClean="0"/>
              <a:t>Two open questions from the previous slides</a:t>
            </a:r>
          </a:p>
          <a:p>
            <a:pPr lvl="1"/>
            <a:r>
              <a:rPr lang="en-US" altLang="zh-CN" sz="2600" smtClean="0"/>
              <a:t>How did event handler get registered?</a:t>
            </a:r>
          </a:p>
          <a:p>
            <a:pPr lvl="2"/>
            <a:r>
              <a:rPr lang="en-US" altLang="zh-CN" sz="2200" smtClean="0"/>
              <a:t>Answer:</a:t>
            </a:r>
          </a:p>
          <a:p>
            <a:pPr lvl="3"/>
            <a:r>
              <a:rPr lang="en-US" altLang="zh-CN" sz="2200" smtClean="0"/>
              <a:t>Through component’s method </a:t>
            </a:r>
            <a:r>
              <a:rPr lang="en-US" altLang="zh-CN" sz="2200" smtClean="0">
                <a:latin typeface="Lucida Console" pitchFamily="49" charset="0"/>
              </a:rPr>
              <a:t>addActionListener</a:t>
            </a:r>
          </a:p>
          <a:p>
            <a:pPr lvl="3"/>
            <a:r>
              <a:rPr lang="en-US" altLang="zh-CN" sz="2200" smtClean="0"/>
              <a:t>Lines 39-42 of </a:t>
            </a:r>
            <a:r>
              <a:rPr lang="en-US" altLang="zh-CN" sz="2200" smtClean="0">
                <a:latin typeface="Lucida Console" pitchFamily="49" charset="0"/>
              </a:rPr>
              <a:t>TextFieldTest.java</a:t>
            </a:r>
          </a:p>
          <a:p>
            <a:pPr lvl="1"/>
            <a:r>
              <a:rPr lang="en-US" altLang="zh-CN" sz="2600" smtClean="0"/>
              <a:t>How does component know to call </a:t>
            </a:r>
            <a:r>
              <a:rPr lang="en-US" altLang="zh-CN" sz="2400" smtClean="0">
                <a:latin typeface="Lucida Console" pitchFamily="49" charset="0"/>
              </a:rPr>
              <a:t>actionPerformed</a:t>
            </a:r>
            <a:r>
              <a:rPr lang="en-US" altLang="zh-CN" sz="2600" smtClean="0"/>
              <a:t>?</a:t>
            </a:r>
          </a:p>
          <a:p>
            <a:pPr lvl="2"/>
            <a:r>
              <a:rPr lang="en-US" altLang="zh-CN" sz="2200" smtClean="0"/>
              <a:t>Answer:</a:t>
            </a:r>
          </a:p>
          <a:p>
            <a:pPr lvl="3"/>
            <a:r>
              <a:rPr lang="en-US" altLang="zh-CN" sz="2200" smtClean="0"/>
              <a:t>Event is dispatched only to listeners of appropriate type</a:t>
            </a:r>
          </a:p>
          <a:p>
            <a:pPr lvl="3"/>
            <a:r>
              <a:rPr lang="en-US" altLang="zh-CN" sz="2200" smtClean="0"/>
              <a:t>Each event type has corresponding event-listener interface</a:t>
            </a:r>
          </a:p>
          <a:p>
            <a:pPr lvl="4"/>
            <a:r>
              <a:rPr lang="en-US" altLang="zh-CN" sz="2200" smtClean="0"/>
              <a:t>Event ID specifies event type that occurred</a:t>
            </a:r>
          </a:p>
          <a:p>
            <a:endParaRPr lang="en-US" altLang="zh-CN" sz="3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2775" y="692150"/>
            <a:ext cx="7245350" cy="647700"/>
          </a:xfrm>
        </p:spPr>
        <p:txBody>
          <a:bodyPr>
            <a:normAutofit/>
          </a:bodyPr>
          <a:lstStyle/>
          <a:p>
            <a:r>
              <a:rPr lang="en-US" altLang="zh-CN" sz="2500" b="0" smtClean="0">
                <a:solidFill>
                  <a:schemeClr val="tx1"/>
                </a:solidFill>
                <a:latin typeface="Arial" pitchFamily="34" charset="0"/>
                <a:cs typeface="Arial" pitchFamily="34" charset="0"/>
              </a:rPr>
              <a:t>Event registration for </a:t>
            </a:r>
            <a:r>
              <a:rPr lang="en-US" altLang="zh-CN" sz="2500" b="0" smtClean="0">
                <a:solidFill>
                  <a:schemeClr val="tx1"/>
                </a:solidFill>
                <a:latin typeface="Lucida Console" pitchFamily="49" charset="0"/>
                <a:cs typeface="Times New Roman" pitchFamily="18" charset="0"/>
              </a:rPr>
              <a:t>JTextField</a:t>
            </a:r>
            <a:r>
              <a:rPr lang="en-US" altLang="zh-CN" sz="2500" b="0" smtClean="0">
                <a:solidFill>
                  <a:schemeClr val="tx1"/>
                </a:solidFill>
                <a:latin typeface="Arial" pitchFamily="34" charset="0"/>
                <a:cs typeface="Arial" pitchFamily="34" charset="0"/>
              </a:rPr>
              <a:t> </a:t>
            </a:r>
            <a:r>
              <a:rPr lang="en-US" altLang="zh-CN" sz="2500" b="0" smtClean="0">
                <a:solidFill>
                  <a:schemeClr val="tx1"/>
                </a:solidFill>
                <a:latin typeface="Lucida Console" pitchFamily="49" charset="0"/>
                <a:cs typeface="Times New Roman" pitchFamily="18" charset="0"/>
              </a:rPr>
              <a:t>textField1</a:t>
            </a:r>
            <a:endParaRPr lang="en-US" altLang="zh-CN" sz="2500" b="0" smtClean="0">
              <a:solidFill>
                <a:schemeClr val="tx1"/>
              </a:solidFill>
            </a:endParaRPr>
          </a:p>
        </p:txBody>
      </p:sp>
      <p:grpSp>
        <p:nvGrpSpPr>
          <p:cNvPr id="2" name="Group 52"/>
          <p:cNvGrpSpPr>
            <a:grpSpLocks/>
          </p:cNvGrpSpPr>
          <p:nvPr/>
        </p:nvGrpSpPr>
        <p:grpSpPr bwMode="auto">
          <a:xfrm>
            <a:off x="1143000" y="1752600"/>
            <a:ext cx="6172200" cy="3389313"/>
            <a:chOff x="1344" y="1513"/>
            <a:chExt cx="2928" cy="1319"/>
          </a:xfrm>
        </p:grpSpPr>
        <p:sp>
          <p:nvSpPr>
            <p:cNvPr id="34820" name="Rectangle 5"/>
            <p:cNvSpPr>
              <a:spLocks noChangeArrowheads="1"/>
            </p:cNvSpPr>
            <p:nvPr/>
          </p:nvSpPr>
          <p:spPr bwMode="auto">
            <a:xfrm>
              <a:off x="1344" y="1513"/>
              <a:ext cx="2880" cy="1319"/>
            </a:xfrm>
            <a:prstGeom prst="rect">
              <a:avLst/>
            </a:prstGeom>
            <a:solidFill>
              <a:srgbClr val="FFE699"/>
            </a:solidFill>
            <a:ln w="0">
              <a:noFill/>
              <a:miter lim="800000"/>
              <a:headEnd/>
              <a:tailEnd/>
            </a:ln>
          </p:spPr>
          <p:txBody>
            <a:bodyPr/>
            <a:lstStyle/>
            <a:p>
              <a:endParaRPr lang="zh-CN" altLang="en-US"/>
            </a:p>
          </p:txBody>
        </p:sp>
        <p:grpSp>
          <p:nvGrpSpPr>
            <p:cNvPr id="3" name="Group 7"/>
            <p:cNvGrpSpPr>
              <a:grpSpLocks/>
            </p:cNvGrpSpPr>
            <p:nvPr/>
          </p:nvGrpSpPr>
          <p:grpSpPr bwMode="auto">
            <a:xfrm>
              <a:off x="1413" y="1654"/>
              <a:ext cx="96" cy="96"/>
              <a:chOff x="0" y="0"/>
              <a:chExt cx="20000" cy="20000"/>
            </a:xfrm>
          </p:grpSpPr>
          <p:sp>
            <p:nvSpPr>
              <p:cNvPr id="34864" name="Freeform 8"/>
              <p:cNvSpPr>
                <a:spLocks/>
              </p:cNvSpPr>
              <p:nvPr/>
            </p:nvSpPr>
            <p:spPr bwMode="auto">
              <a:xfrm>
                <a:off x="0" y="0"/>
                <a:ext cx="20000" cy="20000"/>
              </a:xfrm>
              <a:custGeom>
                <a:avLst/>
                <a:gdLst>
                  <a:gd name="T0" fmla="*/ 19917 w 20000"/>
                  <a:gd name="T1" fmla="*/ 0 h 20000"/>
                  <a:gd name="T2" fmla="*/ 19917 w 20000"/>
                  <a:gd name="T3" fmla="*/ 19917 h 20000"/>
                  <a:gd name="T4" fmla="*/ 0 w 20000"/>
                  <a:gd name="T5" fmla="*/ 19917 h 20000"/>
                  <a:gd name="T6" fmla="*/ 0 w 20000"/>
                  <a:gd name="T7" fmla="*/ 0 h 20000"/>
                  <a:gd name="T8" fmla="*/ 199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solidFill>
                <a:srgbClr val="4DB3E6"/>
              </a:solidFill>
              <a:ln w="3175">
                <a:solidFill>
                  <a:srgbClr val="4DB3E6"/>
                </a:solidFill>
                <a:round/>
                <a:headEnd/>
                <a:tailEnd/>
              </a:ln>
            </p:spPr>
            <p:txBody>
              <a:bodyPr/>
              <a:lstStyle/>
              <a:p>
                <a:endParaRPr lang="zh-CN" altLang="en-US"/>
              </a:p>
            </p:txBody>
          </p:sp>
          <p:sp>
            <p:nvSpPr>
              <p:cNvPr id="34865" name="Oval 9"/>
              <p:cNvSpPr>
                <a:spLocks noChangeArrowheads="1"/>
              </p:cNvSpPr>
              <p:nvPr/>
            </p:nvSpPr>
            <p:spPr bwMode="auto">
              <a:xfrm>
                <a:off x="6599" y="6675"/>
                <a:ext cx="6744" cy="6740"/>
              </a:xfrm>
              <a:prstGeom prst="ellipse">
                <a:avLst/>
              </a:prstGeom>
              <a:solidFill>
                <a:srgbClr val="4DB3E6"/>
              </a:solidFill>
              <a:ln w="3175">
                <a:solidFill>
                  <a:srgbClr val="4DB3E6"/>
                </a:solidFill>
                <a:round/>
                <a:headEnd/>
                <a:tailEnd/>
              </a:ln>
            </p:spPr>
            <p:txBody>
              <a:bodyPr/>
              <a:lstStyle/>
              <a:p>
                <a:endParaRPr lang="zh-CN" altLang="en-US"/>
              </a:p>
            </p:txBody>
          </p:sp>
        </p:grpSp>
        <p:grpSp>
          <p:nvGrpSpPr>
            <p:cNvPr id="4" name="Group 10"/>
            <p:cNvGrpSpPr>
              <a:grpSpLocks/>
            </p:cNvGrpSpPr>
            <p:nvPr/>
          </p:nvGrpSpPr>
          <p:grpSpPr bwMode="auto">
            <a:xfrm>
              <a:off x="1845" y="1953"/>
              <a:ext cx="96" cy="96"/>
              <a:chOff x="0" y="0"/>
              <a:chExt cx="20000" cy="20000"/>
            </a:xfrm>
          </p:grpSpPr>
          <p:sp>
            <p:nvSpPr>
              <p:cNvPr id="34862" name="Freeform 11"/>
              <p:cNvSpPr>
                <a:spLocks/>
              </p:cNvSpPr>
              <p:nvPr/>
            </p:nvSpPr>
            <p:spPr bwMode="auto">
              <a:xfrm>
                <a:off x="0" y="0"/>
                <a:ext cx="20000" cy="20000"/>
              </a:xfrm>
              <a:custGeom>
                <a:avLst/>
                <a:gdLst>
                  <a:gd name="T0" fmla="*/ 19917 w 20000"/>
                  <a:gd name="T1" fmla="*/ 0 h 20000"/>
                  <a:gd name="T2" fmla="*/ 19917 w 20000"/>
                  <a:gd name="T3" fmla="*/ 19917 h 20000"/>
                  <a:gd name="T4" fmla="*/ 0 w 20000"/>
                  <a:gd name="T5" fmla="*/ 19917 h 20000"/>
                  <a:gd name="T6" fmla="*/ 0 w 20000"/>
                  <a:gd name="T7" fmla="*/ 0 h 20000"/>
                  <a:gd name="T8" fmla="*/ 199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solidFill>
                <a:srgbClr val="4DB3E6"/>
              </a:solidFill>
              <a:ln w="3175">
                <a:solidFill>
                  <a:srgbClr val="4DB3E6"/>
                </a:solidFill>
                <a:round/>
                <a:headEnd/>
                <a:tailEnd/>
              </a:ln>
            </p:spPr>
            <p:txBody>
              <a:bodyPr/>
              <a:lstStyle/>
              <a:p>
                <a:endParaRPr lang="zh-CN" altLang="en-US"/>
              </a:p>
            </p:txBody>
          </p:sp>
          <p:sp>
            <p:nvSpPr>
              <p:cNvPr id="34863" name="Oval 12"/>
              <p:cNvSpPr>
                <a:spLocks noChangeArrowheads="1"/>
              </p:cNvSpPr>
              <p:nvPr/>
            </p:nvSpPr>
            <p:spPr bwMode="auto">
              <a:xfrm>
                <a:off x="6580" y="6662"/>
                <a:ext cx="6753" cy="6740"/>
              </a:xfrm>
              <a:prstGeom prst="ellipse">
                <a:avLst/>
              </a:prstGeom>
              <a:solidFill>
                <a:srgbClr val="4DB3E6"/>
              </a:solidFill>
              <a:ln w="3175">
                <a:solidFill>
                  <a:srgbClr val="4DB3E6"/>
                </a:solidFill>
                <a:round/>
                <a:headEnd/>
                <a:tailEnd/>
              </a:ln>
            </p:spPr>
            <p:txBody>
              <a:bodyPr/>
              <a:lstStyle/>
              <a:p>
                <a:endParaRPr lang="zh-CN" altLang="en-US"/>
              </a:p>
            </p:txBody>
          </p:sp>
        </p:grpSp>
        <p:sp>
          <p:nvSpPr>
            <p:cNvPr id="34823" name="Freeform 13"/>
            <p:cNvSpPr>
              <a:spLocks/>
            </p:cNvSpPr>
            <p:nvPr/>
          </p:nvSpPr>
          <p:spPr bwMode="auto">
            <a:xfrm>
              <a:off x="1845"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solidFill>
              <a:srgbClr val="4DB3E6"/>
            </a:solidFill>
            <a:ln w="3175">
              <a:solidFill>
                <a:srgbClr val="4DB3E6"/>
              </a:solidFill>
              <a:round/>
              <a:headEnd/>
              <a:tailEnd/>
            </a:ln>
          </p:spPr>
          <p:txBody>
            <a:bodyPr/>
            <a:lstStyle/>
            <a:p>
              <a:endParaRPr lang="zh-CN" altLang="en-US"/>
            </a:p>
          </p:txBody>
        </p:sp>
        <p:sp>
          <p:nvSpPr>
            <p:cNvPr id="34824" name="Oval 14"/>
            <p:cNvSpPr>
              <a:spLocks noChangeArrowheads="1"/>
            </p:cNvSpPr>
            <p:nvPr/>
          </p:nvSpPr>
          <p:spPr bwMode="auto">
            <a:xfrm>
              <a:off x="1877" y="2430"/>
              <a:ext cx="32" cy="32"/>
            </a:xfrm>
            <a:prstGeom prst="ellipse">
              <a:avLst/>
            </a:prstGeom>
            <a:solidFill>
              <a:srgbClr val="4DB3E6"/>
            </a:solidFill>
            <a:ln w="3175">
              <a:solidFill>
                <a:srgbClr val="4DB3E6"/>
              </a:solidFill>
              <a:round/>
              <a:headEnd/>
              <a:tailEnd/>
            </a:ln>
          </p:spPr>
          <p:txBody>
            <a:bodyPr/>
            <a:lstStyle/>
            <a:p>
              <a:endParaRPr lang="zh-CN" altLang="en-US"/>
            </a:p>
          </p:txBody>
        </p:sp>
        <p:sp>
          <p:nvSpPr>
            <p:cNvPr id="34825" name="Freeform 15"/>
            <p:cNvSpPr>
              <a:spLocks/>
            </p:cNvSpPr>
            <p:nvPr/>
          </p:nvSpPr>
          <p:spPr bwMode="auto">
            <a:xfrm>
              <a:off x="1941"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solidFill>
              <a:srgbClr val="4DB3E6"/>
            </a:solidFill>
            <a:ln w="3175">
              <a:solidFill>
                <a:srgbClr val="4DB3E6"/>
              </a:solidFill>
              <a:round/>
              <a:headEnd/>
              <a:tailEnd/>
            </a:ln>
          </p:spPr>
          <p:txBody>
            <a:bodyPr/>
            <a:lstStyle/>
            <a:p>
              <a:endParaRPr lang="zh-CN" altLang="en-US"/>
            </a:p>
          </p:txBody>
        </p:sp>
        <p:sp>
          <p:nvSpPr>
            <p:cNvPr id="34826" name="Freeform 16"/>
            <p:cNvSpPr>
              <a:spLocks/>
            </p:cNvSpPr>
            <p:nvPr/>
          </p:nvSpPr>
          <p:spPr bwMode="auto">
            <a:xfrm>
              <a:off x="2037"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solidFill>
              <a:srgbClr val="4DB3E6"/>
            </a:solidFill>
            <a:ln w="3175">
              <a:solidFill>
                <a:srgbClr val="4DB3E6"/>
              </a:solidFill>
              <a:round/>
              <a:headEnd/>
              <a:tailEnd/>
            </a:ln>
          </p:spPr>
          <p:txBody>
            <a:bodyPr/>
            <a:lstStyle/>
            <a:p>
              <a:endParaRPr lang="zh-CN" altLang="en-US"/>
            </a:p>
          </p:txBody>
        </p:sp>
        <p:sp>
          <p:nvSpPr>
            <p:cNvPr id="34827" name="Freeform 17"/>
            <p:cNvSpPr>
              <a:spLocks/>
            </p:cNvSpPr>
            <p:nvPr/>
          </p:nvSpPr>
          <p:spPr bwMode="auto">
            <a:xfrm>
              <a:off x="2133"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solidFill>
              <a:srgbClr val="4DB3E6"/>
            </a:solidFill>
            <a:ln w="3175">
              <a:solidFill>
                <a:srgbClr val="4DB3E6"/>
              </a:solidFill>
              <a:round/>
              <a:headEnd/>
              <a:tailEnd/>
            </a:ln>
          </p:spPr>
          <p:txBody>
            <a:bodyPr/>
            <a:lstStyle/>
            <a:p>
              <a:endParaRPr lang="zh-CN" altLang="en-US"/>
            </a:p>
          </p:txBody>
        </p:sp>
        <p:grpSp>
          <p:nvGrpSpPr>
            <p:cNvPr id="5" name="Group 18"/>
            <p:cNvGrpSpPr>
              <a:grpSpLocks/>
            </p:cNvGrpSpPr>
            <p:nvPr/>
          </p:nvGrpSpPr>
          <p:grpSpPr bwMode="auto">
            <a:xfrm>
              <a:off x="2683" y="1654"/>
              <a:ext cx="96" cy="96"/>
              <a:chOff x="0" y="0"/>
              <a:chExt cx="20000" cy="20000"/>
            </a:xfrm>
          </p:grpSpPr>
          <p:sp>
            <p:nvSpPr>
              <p:cNvPr id="34860" name="Freeform 19"/>
              <p:cNvSpPr>
                <a:spLocks/>
              </p:cNvSpPr>
              <p:nvPr/>
            </p:nvSpPr>
            <p:spPr bwMode="auto">
              <a:xfrm>
                <a:off x="0" y="0"/>
                <a:ext cx="20000" cy="20000"/>
              </a:xfrm>
              <a:custGeom>
                <a:avLst/>
                <a:gdLst>
                  <a:gd name="T0" fmla="*/ 19917 w 20000"/>
                  <a:gd name="T1" fmla="*/ 0 h 20000"/>
                  <a:gd name="T2" fmla="*/ 19917 w 20000"/>
                  <a:gd name="T3" fmla="*/ 19917 h 20000"/>
                  <a:gd name="T4" fmla="*/ 0 w 20000"/>
                  <a:gd name="T5" fmla="*/ 19917 h 20000"/>
                  <a:gd name="T6" fmla="*/ 0 w 20000"/>
                  <a:gd name="T7" fmla="*/ 0 h 20000"/>
                  <a:gd name="T8" fmla="*/ 1991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solidFill>
                <a:srgbClr val="4DB3E6"/>
              </a:solidFill>
              <a:ln w="3175">
                <a:solidFill>
                  <a:srgbClr val="4DB3E6"/>
                </a:solidFill>
                <a:round/>
                <a:headEnd/>
                <a:tailEnd/>
              </a:ln>
            </p:spPr>
            <p:txBody>
              <a:bodyPr/>
              <a:lstStyle/>
              <a:p>
                <a:endParaRPr lang="zh-CN" altLang="en-US"/>
              </a:p>
            </p:txBody>
          </p:sp>
          <p:sp>
            <p:nvSpPr>
              <p:cNvPr id="34861" name="Oval 20"/>
              <p:cNvSpPr>
                <a:spLocks noChangeArrowheads="1"/>
              </p:cNvSpPr>
              <p:nvPr/>
            </p:nvSpPr>
            <p:spPr bwMode="auto">
              <a:xfrm>
                <a:off x="6580" y="6675"/>
                <a:ext cx="6753" cy="6740"/>
              </a:xfrm>
              <a:prstGeom prst="ellipse">
                <a:avLst/>
              </a:prstGeom>
              <a:solidFill>
                <a:srgbClr val="4DB3E6"/>
              </a:solidFill>
              <a:ln w="3175">
                <a:solidFill>
                  <a:srgbClr val="4DB3E6"/>
                </a:solidFill>
                <a:round/>
                <a:headEnd/>
                <a:tailEnd/>
              </a:ln>
            </p:spPr>
            <p:txBody>
              <a:bodyPr/>
              <a:lstStyle/>
              <a:p>
                <a:endParaRPr lang="zh-CN" altLang="en-US"/>
              </a:p>
            </p:txBody>
          </p:sp>
        </p:grpSp>
        <p:sp>
          <p:nvSpPr>
            <p:cNvPr id="34829" name="Rectangle 21"/>
            <p:cNvSpPr>
              <a:spLocks noChangeArrowheads="1"/>
            </p:cNvSpPr>
            <p:nvPr/>
          </p:nvSpPr>
          <p:spPr bwMode="auto">
            <a:xfrm>
              <a:off x="1413" y="1574"/>
              <a:ext cx="507" cy="58"/>
            </a:xfrm>
            <a:prstGeom prst="rect">
              <a:avLst/>
            </a:prstGeom>
            <a:noFill/>
            <a:ln w="0">
              <a:noFill/>
              <a:miter lim="800000"/>
              <a:headEnd/>
              <a:tailEnd/>
            </a:ln>
          </p:spPr>
          <p:txBody>
            <a:bodyPr lIns="0" tIns="0" rIns="0" bIns="0"/>
            <a:lstStyle/>
            <a:p>
              <a:pPr>
                <a:lnSpc>
                  <a:spcPct val="80000"/>
                </a:lnSpc>
              </a:pPr>
              <a:r>
                <a:rPr lang="en-US" altLang="zh-CN" sz="1200" noProof="1">
                  <a:solidFill>
                    <a:srgbClr val="000000"/>
                  </a:solidFill>
                  <a:latin typeface="Lucida Console" pitchFamily="49" charset="0"/>
                </a:rPr>
                <a:t>textField1</a:t>
              </a:r>
            </a:p>
          </p:txBody>
        </p:sp>
        <p:sp>
          <p:nvSpPr>
            <p:cNvPr id="34830" name="Freeform 22"/>
            <p:cNvSpPr>
              <a:spLocks/>
            </p:cNvSpPr>
            <p:nvPr/>
          </p:nvSpPr>
          <p:spPr bwMode="auto">
            <a:xfrm>
              <a:off x="1413" y="1654"/>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noFill/>
            <a:ln w="3175">
              <a:solidFill>
                <a:srgbClr val="000000"/>
              </a:solidFill>
              <a:round/>
              <a:headEnd/>
              <a:tailEnd/>
            </a:ln>
          </p:spPr>
          <p:txBody>
            <a:bodyPr/>
            <a:lstStyle/>
            <a:p>
              <a:endParaRPr lang="zh-CN" altLang="en-US"/>
            </a:p>
          </p:txBody>
        </p:sp>
        <p:sp>
          <p:nvSpPr>
            <p:cNvPr id="34831" name="Oval 23"/>
            <p:cNvSpPr>
              <a:spLocks noChangeArrowheads="1"/>
            </p:cNvSpPr>
            <p:nvPr/>
          </p:nvSpPr>
          <p:spPr bwMode="auto">
            <a:xfrm>
              <a:off x="1445" y="1686"/>
              <a:ext cx="32" cy="32"/>
            </a:xfrm>
            <a:prstGeom prst="ellipse">
              <a:avLst/>
            </a:prstGeom>
            <a:solidFill>
              <a:srgbClr val="000000"/>
            </a:solidFill>
            <a:ln w="3175">
              <a:solidFill>
                <a:srgbClr val="000000"/>
              </a:solidFill>
              <a:round/>
              <a:headEnd/>
              <a:tailEnd/>
            </a:ln>
          </p:spPr>
          <p:txBody>
            <a:bodyPr/>
            <a:lstStyle/>
            <a:p>
              <a:endParaRPr lang="zh-CN" altLang="en-US"/>
            </a:p>
          </p:txBody>
        </p:sp>
        <p:sp>
          <p:nvSpPr>
            <p:cNvPr id="34832" name="Freeform 24"/>
            <p:cNvSpPr>
              <a:spLocks/>
            </p:cNvSpPr>
            <p:nvPr/>
          </p:nvSpPr>
          <p:spPr bwMode="auto">
            <a:xfrm>
              <a:off x="1462" y="1702"/>
              <a:ext cx="160" cy="160"/>
            </a:xfrm>
            <a:custGeom>
              <a:avLst/>
              <a:gdLst>
                <a:gd name="T0" fmla="*/ 1 w 20000"/>
                <a:gd name="T1" fmla="*/ 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0" y="19950"/>
                  </a:moveTo>
                  <a:lnTo>
                    <a:pt x="0" y="0"/>
                  </a:lnTo>
                </a:path>
              </a:pathLst>
            </a:custGeom>
            <a:solidFill>
              <a:srgbClr val="000000"/>
            </a:solidFill>
            <a:ln w="3175">
              <a:solidFill>
                <a:srgbClr val="000000"/>
              </a:solidFill>
              <a:round/>
              <a:headEnd type="triangle" w="med" len="sm"/>
              <a:tailEnd/>
            </a:ln>
          </p:spPr>
          <p:txBody>
            <a:bodyPr/>
            <a:lstStyle/>
            <a:p>
              <a:endParaRPr lang="zh-CN" altLang="en-US"/>
            </a:p>
          </p:txBody>
        </p:sp>
        <p:sp>
          <p:nvSpPr>
            <p:cNvPr id="34833" name="Freeform 25"/>
            <p:cNvSpPr>
              <a:spLocks/>
            </p:cNvSpPr>
            <p:nvPr/>
          </p:nvSpPr>
          <p:spPr bwMode="auto">
            <a:xfrm>
              <a:off x="1845" y="1953"/>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noFill/>
            <a:ln w="3175">
              <a:solidFill>
                <a:srgbClr val="000000"/>
              </a:solidFill>
              <a:round/>
              <a:headEnd/>
              <a:tailEnd/>
            </a:ln>
          </p:spPr>
          <p:txBody>
            <a:bodyPr/>
            <a:lstStyle/>
            <a:p>
              <a:endParaRPr lang="zh-CN" altLang="en-US"/>
            </a:p>
          </p:txBody>
        </p:sp>
        <p:sp>
          <p:nvSpPr>
            <p:cNvPr id="34834" name="Oval 26"/>
            <p:cNvSpPr>
              <a:spLocks noChangeArrowheads="1"/>
            </p:cNvSpPr>
            <p:nvPr/>
          </p:nvSpPr>
          <p:spPr bwMode="auto">
            <a:xfrm>
              <a:off x="1877" y="1985"/>
              <a:ext cx="32" cy="33"/>
            </a:xfrm>
            <a:prstGeom prst="ellipse">
              <a:avLst/>
            </a:prstGeom>
            <a:solidFill>
              <a:srgbClr val="000000"/>
            </a:solidFill>
            <a:ln w="3175">
              <a:solidFill>
                <a:srgbClr val="000000"/>
              </a:solidFill>
              <a:round/>
              <a:headEnd/>
              <a:tailEnd/>
            </a:ln>
          </p:spPr>
          <p:txBody>
            <a:bodyPr/>
            <a:lstStyle/>
            <a:p>
              <a:endParaRPr lang="zh-CN" altLang="en-US"/>
            </a:p>
          </p:txBody>
        </p:sp>
        <p:sp>
          <p:nvSpPr>
            <p:cNvPr id="34835" name="Freeform 27"/>
            <p:cNvSpPr>
              <a:spLocks/>
            </p:cNvSpPr>
            <p:nvPr/>
          </p:nvSpPr>
          <p:spPr bwMode="auto">
            <a:xfrm>
              <a:off x="1893" y="2006"/>
              <a:ext cx="0" cy="392"/>
            </a:xfrm>
            <a:custGeom>
              <a:avLst/>
              <a:gdLst>
                <a:gd name="T0" fmla="*/ 0 w 20000"/>
                <a:gd name="T1" fmla="*/ 8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80"/>
                  </a:moveTo>
                  <a:lnTo>
                    <a:pt x="0" y="0"/>
                  </a:lnTo>
                </a:path>
              </a:pathLst>
            </a:custGeom>
            <a:solidFill>
              <a:srgbClr val="000000"/>
            </a:solidFill>
            <a:ln w="3175">
              <a:solidFill>
                <a:srgbClr val="000000"/>
              </a:solidFill>
              <a:round/>
              <a:headEnd type="triangle" w="med" len="sm"/>
              <a:tailEnd/>
            </a:ln>
          </p:spPr>
          <p:txBody>
            <a:bodyPr/>
            <a:lstStyle/>
            <a:p>
              <a:endParaRPr lang="zh-CN" altLang="en-US"/>
            </a:p>
          </p:txBody>
        </p:sp>
        <p:sp>
          <p:nvSpPr>
            <p:cNvPr id="34836" name="Rectangle 28"/>
            <p:cNvSpPr>
              <a:spLocks noChangeArrowheads="1"/>
            </p:cNvSpPr>
            <p:nvPr/>
          </p:nvSpPr>
          <p:spPr bwMode="auto">
            <a:xfrm>
              <a:off x="1672" y="1889"/>
              <a:ext cx="512" cy="65"/>
            </a:xfrm>
            <a:prstGeom prst="rect">
              <a:avLst/>
            </a:prstGeom>
            <a:noFill/>
            <a:ln w="0">
              <a:noFill/>
              <a:miter lim="800000"/>
              <a:headEnd/>
              <a:tailEnd/>
            </a:ln>
          </p:spPr>
          <p:txBody>
            <a:bodyPr lIns="0" tIns="0" rIns="0" bIns="0"/>
            <a:lstStyle/>
            <a:p>
              <a:pPr>
                <a:lnSpc>
                  <a:spcPct val="80000"/>
                </a:lnSpc>
              </a:pPr>
              <a:r>
                <a:rPr lang="en-US" altLang="zh-CN" sz="800" noProof="1">
                  <a:solidFill>
                    <a:srgbClr val="000000"/>
                  </a:solidFill>
                  <a:latin typeface="LucidaSansTypewriter" pitchFamily="49" charset="0"/>
                </a:rPr>
                <a:t>listenerList</a:t>
              </a:r>
            </a:p>
          </p:txBody>
        </p:sp>
        <p:sp>
          <p:nvSpPr>
            <p:cNvPr id="34837" name="Freeform 29"/>
            <p:cNvSpPr>
              <a:spLocks/>
            </p:cNvSpPr>
            <p:nvPr/>
          </p:nvSpPr>
          <p:spPr bwMode="auto">
            <a:xfrm>
              <a:off x="1845"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noFill/>
            <a:ln w="3175">
              <a:solidFill>
                <a:srgbClr val="000000"/>
              </a:solidFill>
              <a:round/>
              <a:headEnd/>
              <a:tailEnd/>
            </a:ln>
          </p:spPr>
          <p:txBody>
            <a:bodyPr/>
            <a:lstStyle/>
            <a:p>
              <a:endParaRPr lang="zh-CN" altLang="en-US"/>
            </a:p>
          </p:txBody>
        </p:sp>
        <p:sp>
          <p:nvSpPr>
            <p:cNvPr id="34838" name="Oval 30"/>
            <p:cNvSpPr>
              <a:spLocks noChangeArrowheads="1"/>
            </p:cNvSpPr>
            <p:nvPr/>
          </p:nvSpPr>
          <p:spPr bwMode="auto">
            <a:xfrm>
              <a:off x="1877" y="2430"/>
              <a:ext cx="32" cy="32"/>
            </a:xfrm>
            <a:prstGeom prst="ellipse">
              <a:avLst/>
            </a:prstGeom>
            <a:solidFill>
              <a:srgbClr val="000000"/>
            </a:solidFill>
            <a:ln w="3175">
              <a:solidFill>
                <a:srgbClr val="000000"/>
              </a:solidFill>
              <a:round/>
              <a:headEnd/>
              <a:tailEnd/>
            </a:ln>
          </p:spPr>
          <p:txBody>
            <a:bodyPr/>
            <a:lstStyle/>
            <a:p>
              <a:endParaRPr lang="zh-CN" altLang="en-US"/>
            </a:p>
          </p:txBody>
        </p:sp>
        <p:sp>
          <p:nvSpPr>
            <p:cNvPr id="34839" name="Freeform 31"/>
            <p:cNvSpPr>
              <a:spLocks/>
            </p:cNvSpPr>
            <p:nvPr/>
          </p:nvSpPr>
          <p:spPr bwMode="auto">
            <a:xfrm>
              <a:off x="1941"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noFill/>
            <a:ln w="3175">
              <a:solidFill>
                <a:srgbClr val="000000"/>
              </a:solidFill>
              <a:round/>
              <a:headEnd/>
              <a:tailEnd/>
            </a:ln>
          </p:spPr>
          <p:txBody>
            <a:bodyPr/>
            <a:lstStyle/>
            <a:p>
              <a:endParaRPr lang="zh-CN" altLang="en-US"/>
            </a:p>
          </p:txBody>
        </p:sp>
        <p:sp>
          <p:nvSpPr>
            <p:cNvPr id="34840" name="Freeform 32"/>
            <p:cNvSpPr>
              <a:spLocks/>
            </p:cNvSpPr>
            <p:nvPr/>
          </p:nvSpPr>
          <p:spPr bwMode="auto">
            <a:xfrm>
              <a:off x="2037"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noFill/>
            <a:ln w="3175">
              <a:solidFill>
                <a:srgbClr val="000000"/>
              </a:solidFill>
              <a:round/>
              <a:headEnd/>
              <a:tailEnd/>
            </a:ln>
          </p:spPr>
          <p:txBody>
            <a:bodyPr/>
            <a:lstStyle/>
            <a:p>
              <a:endParaRPr lang="zh-CN" altLang="en-US"/>
            </a:p>
          </p:txBody>
        </p:sp>
        <p:sp>
          <p:nvSpPr>
            <p:cNvPr id="34841" name="Freeform 33"/>
            <p:cNvSpPr>
              <a:spLocks/>
            </p:cNvSpPr>
            <p:nvPr/>
          </p:nvSpPr>
          <p:spPr bwMode="auto">
            <a:xfrm>
              <a:off x="2133" y="2398"/>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noFill/>
            <a:ln w="3175">
              <a:solidFill>
                <a:srgbClr val="000000"/>
              </a:solidFill>
              <a:round/>
              <a:headEnd/>
              <a:tailEnd/>
            </a:ln>
          </p:spPr>
          <p:txBody>
            <a:bodyPr/>
            <a:lstStyle/>
            <a:p>
              <a:endParaRPr lang="zh-CN" altLang="en-US"/>
            </a:p>
          </p:txBody>
        </p:sp>
        <p:sp>
          <p:nvSpPr>
            <p:cNvPr id="34842" name="Rectangle 34"/>
            <p:cNvSpPr>
              <a:spLocks noChangeArrowheads="1"/>
            </p:cNvSpPr>
            <p:nvPr/>
          </p:nvSpPr>
          <p:spPr bwMode="auto">
            <a:xfrm>
              <a:off x="2245" y="2414"/>
              <a:ext cx="240" cy="64"/>
            </a:xfrm>
            <a:prstGeom prst="rect">
              <a:avLst/>
            </a:prstGeom>
            <a:noFill/>
            <a:ln w="0">
              <a:noFill/>
              <a:miter lim="800000"/>
              <a:headEnd/>
              <a:tailEnd/>
            </a:ln>
          </p:spPr>
          <p:txBody>
            <a:bodyPr lIns="0" tIns="0" rIns="0" bIns="0"/>
            <a:lstStyle/>
            <a:p>
              <a:pPr>
                <a:lnSpc>
                  <a:spcPct val="80000"/>
                </a:lnSpc>
              </a:pPr>
              <a:r>
                <a:rPr lang="en-US" altLang="zh-CN" sz="800" noProof="1">
                  <a:solidFill>
                    <a:srgbClr val="000000"/>
                  </a:solidFill>
                  <a:latin typeface="LucidaSansTypewriter" pitchFamily="49" charset="0"/>
                </a:rPr>
                <a:t>...</a:t>
              </a:r>
            </a:p>
          </p:txBody>
        </p:sp>
        <p:sp>
          <p:nvSpPr>
            <p:cNvPr id="34843" name="Rectangle 35"/>
            <p:cNvSpPr>
              <a:spLocks noChangeArrowheads="1"/>
            </p:cNvSpPr>
            <p:nvPr/>
          </p:nvSpPr>
          <p:spPr bwMode="auto">
            <a:xfrm>
              <a:off x="2683" y="1574"/>
              <a:ext cx="341" cy="58"/>
            </a:xfrm>
            <a:prstGeom prst="rect">
              <a:avLst/>
            </a:prstGeom>
            <a:noFill/>
            <a:ln w="0">
              <a:noFill/>
              <a:miter lim="800000"/>
              <a:headEnd/>
              <a:tailEnd/>
            </a:ln>
          </p:spPr>
          <p:txBody>
            <a:bodyPr lIns="0" tIns="0" rIns="0" bIns="0"/>
            <a:lstStyle/>
            <a:p>
              <a:pPr>
                <a:lnSpc>
                  <a:spcPct val="80000"/>
                </a:lnSpc>
              </a:pPr>
              <a:r>
                <a:rPr lang="en-US" altLang="zh-CN" sz="1200" noProof="1">
                  <a:solidFill>
                    <a:srgbClr val="000000"/>
                  </a:solidFill>
                  <a:latin typeface="Lucida Console" pitchFamily="49" charset="0"/>
                </a:rPr>
                <a:t>handler</a:t>
              </a:r>
            </a:p>
          </p:txBody>
        </p:sp>
        <p:sp>
          <p:nvSpPr>
            <p:cNvPr id="34844" name="Freeform 36"/>
            <p:cNvSpPr>
              <a:spLocks/>
            </p:cNvSpPr>
            <p:nvPr/>
          </p:nvSpPr>
          <p:spPr bwMode="auto">
            <a:xfrm>
              <a:off x="2683" y="1654"/>
              <a:ext cx="96" cy="9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17" y="0"/>
                  </a:moveTo>
                  <a:lnTo>
                    <a:pt x="19917" y="19917"/>
                  </a:lnTo>
                  <a:lnTo>
                    <a:pt x="0" y="19917"/>
                  </a:lnTo>
                  <a:lnTo>
                    <a:pt x="0" y="0"/>
                  </a:lnTo>
                  <a:lnTo>
                    <a:pt x="19917" y="0"/>
                  </a:lnTo>
                  <a:close/>
                </a:path>
              </a:pathLst>
            </a:custGeom>
            <a:noFill/>
            <a:ln w="3175">
              <a:solidFill>
                <a:srgbClr val="000000"/>
              </a:solidFill>
              <a:round/>
              <a:headEnd/>
              <a:tailEnd/>
            </a:ln>
          </p:spPr>
          <p:txBody>
            <a:bodyPr/>
            <a:lstStyle/>
            <a:p>
              <a:endParaRPr lang="zh-CN" altLang="en-US"/>
            </a:p>
          </p:txBody>
        </p:sp>
        <p:sp>
          <p:nvSpPr>
            <p:cNvPr id="34845" name="Oval 37"/>
            <p:cNvSpPr>
              <a:spLocks noChangeArrowheads="1"/>
            </p:cNvSpPr>
            <p:nvPr/>
          </p:nvSpPr>
          <p:spPr bwMode="auto">
            <a:xfrm>
              <a:off x="2715" y="1686"/>
              <a:ext cx="32" cy="32"/>
            </a:xfrm>
            <a:prstGeom prst="ellipse">
              <a:avLst/>
            </a:prstGeom>
            <a:solidFill>
              <a:srgbClr val="000000"/>
            </a:solidFill>
            <a:ln w="3175">
              <a:solidFill>
                <a:srgbClr val="000000"/>
              </a:solidFill>
              <a:round/>
              <a:headEnd/>
              <a:tailEnd/>
            </a:ln>
          </p:spPr>
          <p:txBody>
            <a:bodyPr/>
            <a:lstStyle/>
            <a:p>
              <a:endParaRPr lang="zh-CN" altLang="en-US"/>
            </a:p>
          </p:txBody>
        </p:sp>
        <p:sp>
          <p:nvSpPr>
            <p:cNvPr id="34846" name="Freeform 38"/>
            <p:cNvSpPr>
              <a:spLocks/>
            </p:cNvSpPr>
            <p:nvPr/>
          </p:nvSpPr>
          <p:spPr bwMode="auto">
            <a:xfrm>
              <a:off x="2731" y="1702"/>
              <a:ext cx="176" cy="160"/>
            </a:xfrm>
            <a:custGeom>
              <a:avLst/>
              <a:gdLst>
                <a:gd name="T0" fmla="*/ 2 w 20000"/>
                <a:gd name="T1" fmla="*/ 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5" y="19950"/>
                  </a:moveTo>
                  <a:lnTo>
                    <a:pt x="0" y="0"/>
                  </a:lnTo>
                </a:path>
              </a:pathLst>
            </a:custGeom>
            <a:solidFill>
              <a:srgbClr val="000000"/>
            </a:solidFill>
            <a:ln w="3175">
              <a:solidFill>
                <a:srgbClr val="000000"/>
              </a:solidFill>
              <a:round/>
              <a:headEnd type="triangle" w="med" len="sm"/>
              <a:tailEnd/>
            </a:ln>
          </p:spPr>
          <p:txBody>
            <a:bodyPr/>
            <a:lstStyle/>
            <a:p>
              <a:endParaRPr lang="zh-CN" altLang="en-US"/>
            </a:p>
          </p:txBody>
        </p:sp>
        <p:sp>
          <p:nvSpPr>
            <p:cNvPr id="34847" name="Freeform 39"/>
            <p:cNvSpPr>
              <a:spLocks/>
            </p:cNvSpPr>
            <p:nvPr/>
          </p:nvSpPr>
          <p:spPr bwMode="auto">
            <a:xfrm>
              <a:off x="1893" y="2095"/>
              <a:ext cx="1025" cy="431"/>
            </a:xfrm>
            <a:custGeom>
              <a:avLst/>
              <a:gdLst>
                <a:gd name="T0" fmla="*/ 53 w 20000"/>
                <a:gd name="T1" fmla="*/ 0 h 20000"/>
                <a:gd name="T2" fmla="*/ 39 w 20000"/>
                <a:gd name="T3" fmla="*/ 0 h 20000"/>
                <a:gd name="T4" fmla="*/ 39 w 20000"/>
                <a:gd name="T5" fmla="*/ 9 h 20000"/>
                <a:gd name="T6" fmla="*/ 0 w 20000"/>
                <a:gd name="T7" fmla="*/ 9 h 20000"/>
                <a:gd name="T8" fmla="*/ 0 w 20000"/>
                <a:gd name="T9" fmla="*/ 8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2" y="0"/>
                  </a:moveTo>
                  <a:lnTo>
                    <a:pt x="14971" y="0"/>
                  </a:lnTo>
                  <a:lnTo>
                    <a:pt x="14971" y="19981"/>
                  </a:lnTo>
                  <a:lnTo>
                    <a:pt x="0" y="19981"/>
                  </a:lnTo>
                  <a:lnTo>
                    <a:pt x="0" y="16264"/>
                  </a:lnTo>
                </a:path>
              </a:pathLst>
            </a:custGeom>
            <a:noFill/>
            <a:ln w="3175">
              <a:solidFill>
                <a:srgbClr val="000000"/>
              </a:solidFill>
              <a:round/>
              <a:headEnd type="triangle" w="med" len="sm"/>
              <a:tailEnd/>
            </a:ln>
          </p:spPr>
          <p:txBody>
            <a:bodyPr/>
            <a:lstStyle/>
            <a:p>
              <a:endParaRPr lang="zh-CN" altLang="en-US"/>
            </a:p>
          </p:txBody>
        </p:sp>
        <p:sp>
          <p:nvSpPr>
            <p:cNvPr id="34848" name="Rectangle 40"/>
            <p:cNvSpPr>
              <a:spLocks noChangeArrowheads="1"/>
            </p:cNvSpPr>
            <p:nvPr/>
          </p:nvSpPr>
          <p:spPr bwMode="auto">
            <a:xfrm>
              <a:off x="2112" y="2606"/>
              <a:ext cx="2160" cy="208"/>
            </a:xfrm>
            <a:prstGeom prst="rect">
              <a:avLst/>
            </a:prstGeom>
            <a:noFill/>
            <a:ln w="0">
              <a:noFill/>
              <a:miter lim="800000"/>
              <a:headEnd/>
              <a:tailEnd/>
            </a:ln>
          </p:spPr>
          <p:txBody>
            <a:bodyPr lIns="0" tIns="0" rIns="0" bIns="0"/>
            <a:lstStyle/>
            <a:p>
              <a:pPr>
                <a:lnSpc>
                  <a:spcPct val="80000"/>
                </a:lnSpc>
              </a:pPr>
              <a:r>
                <a:rPr lang="en-US" altLang="zh-CN" sz="1200" noProof="1">
                  <a:solidFill>
                    <a:srgbClr val="000000"/>
                  </a:solidFill>
                </a:rPr>
                <a:t>This reference is created by the statement</a:t>
              </a:r>
            </a:p>
            <a:p>
              <a:pPr>
                <a:lnSpc>
                  <a:spcPct val="80000"/>
                </a:lnSpc>
                <a:spcBef>
                  <a:spcPts val="400"/>
                </a:spcBef>
              </a:pPr>
              <a:r>
                <a:rPr lang="en-US" altLang="zh-CN" sz="1200" noProof="1">
                  <a:solidFill>
                    <a:srgbClr val="000000"/>
                  </a:solidFill>
                  <a:latin typeface="LucidaSansTypewriter" pitchFamily="49" charset="0"/>
                </a:rPr>
                <a:t>   </a:t>
              </a:r>
              <a:r>
                <a:rPr lang="en-US" altLang="zh-CN" sz="1200" noProof="1">
                  <a:solidFill>
                    <a:srgbClr val="000000"/>
                  </a:solidFill>
                  <a:latin typeface="Lucida Console" pitchFamily="49" charset="0"/>
                </a:rPr>
                <a:t>textField1.addActionListener( handler );</a:t>
              </a:r>
            </a:p>
          </p:txBody>
        </p:sp>
        <p:sp>
          <p:nvSpPr>
            <p:cNvPr id="34849" name="Freeform 41"/>
            <p:cNvSpPr>
              <a:spLocks/>
            </p:cNvSpPr>
            <p:nvPr/>
          </p:nvSpPr>
          <p:spPr bwMode="auto">
            <a:xfrm>
              <a:off x="2677" y="2478"/>
              <a:ext cx="112" cy="112"/>
            </a:xfrm>
            <a:custGeom>
              <a:avLst/>
              <a:gdLst>
                <a:gd name="T0" fmla="*/ 0 w 20000"/>
                <a:gd name="T1" fmla="*/ 0 h 20000"/>
                <a:gd name="T2" fmla="*/ 1 w 20000"/>
                <a:gd name="T3" fmla="*/ 1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929" y="19929"/>
                  </a:lnTo>
                </a:path>
              </a:pathLst>
            </a:custGeom>
            <a:noFill/>
            <a:ln w="3175">
              <a:solidFill>
                <a:srgbClr val="000000"/>
              </a:solidFill>
              <a:round/>
              <a:headEnd type="triangle" w="med" len="sm"/>
              <a:tailEnd/>
            </a:ln>
          </p:spPr>
          <p:txBody>
            <a:bodyPr/>
            <a:lstStyle/>
            <a:p>
              <a:endParaRPr lang="zh-CN" altLang="en-US"/>
            </a:p>
          </p:txBody>
        </p:sp>
        <p:grpSp>
          <p:nvGrpSpPr>
            <p:cNvPr id="6" name="Group 42"/>
            <p:cNvGrpSpPr>
              <a:grpSpLocks/>
            </p:cNvGrpSpPr>
            <p:nvPr/>
          </p:nvGrpSpPr>
          <p:grpSpPr bwMode="auto">
            <a:xfrm>
              <a:off x="2916" y="1860"/>
              <a:ext cx="1180" cy="458"/>
              <a:chOff x="0" y="0"/>
              <a:chExt cx="20000" cy="20000"/>
            </a:xfrm>
          </p:grpSpPr>
          <p:sp>
            <p:nvSpPr>
              <p:cNvPr id="34856" name="Rectangle 43"/>
              <p:cNvSpPr>
                <a:spLocks noChangeArrowheads="1"/>
              </p:cNvSpPr>
              <p:nvPr/>
            </p:nvSpPr>
            <p:spPr bwMode="auto">
              <a:xfrm>
                <a:off x="617" y="1469"/>
                <a:ext cx="18754" cy="17780"/>
              </a:xfrm>
              <a:prstGeom prst="rect">
                <a:avLst/>
              </a:prstGeom>
              <a:noFill/>
              <a:ln w="0">
                <a:noFill/>
                <a:miter lim="800000"/>
                <a:headEnd/>
                <a:tailEnd/>
              </a:ln>
            </p:spPr>
            <p:txBody>
              <a:bodyPr lIns="0" tIns="0" rIns="0" bIns="0"/>
              <a:lstStyle/>
              <a:p>
                <a:pPr>
                  <a:lnSpc>
                    <a:spcPct val="80000"/>
                  </a:lnSpc>
                </a:pPr>
                <a:r>
                  <a:rPr lang="en-US" altLang="zh-CN" sz="800" noProof="1">
                    <a:solidFill>
                      <a:srgbClr val="000000"/>
                    </a:solidFill>
                    <a:latin typeface="LucidaSansTypewriter" pitchFamily="49" charset="0"/>
                  </a:rPr>
                  <a:t>public void actionPerformed(</a:t>
                </a:r>
                <a:br>
                  <a:rPr lang="en-US" altLang="zh-CN" sz="800" noProof="1">
                    <a:solidFill>
                      <a:srgbClr val="000000"/>
                    </a:solidFill>
                    <a:latin typeface="LucidaSansTypewriter" pitchFamily="49" charset="0"/>
                  </a:rPr>
                </a:br>
                <a:r>
                  <a:rPr lang="en-US" altLang="zh-CN" sz="800" noProof="1">
                    <a:solidFill>
                      <a:srgbClr val="000000"/>
                    </a:solidFill>
                    <a:latin typeface="LucidaSansTypewriter" pitchFamily="49" charset="0"/>
                  </a:rPr>
                  <a:t>   ActionEvent event )</a:t>
                </a:r>
                <a:br>
                  <a:rPr lang="en-US" altLang="zh-CN" sz="800" noProof="1">
                    <a:solidFill>
                      <a:srgbClr val="000000"/>
                    </a:solidFill>
                    <a:latin typeface="LucidaSansTypewriter" pitchFamily="49" charset="0"/>
                  </a:rPr>
                </a:br>
                <a:r>
                  <a:rPr lang="en-US" altLang="zh-CN" sz="800" noProof="1">
                    <a:solidFill>
                      <a:srgbClr val="000000"/>
                    </a:solidFill>
                    <a:latin typeface="LucidaSansTypewriter" pitchFamily="49" charset="0"/>
                  </a:rPr>
                  <a:t>{ </a:t>
                </a:r>
              </a:p>
              <a:p>
                <a:pPr>
                  <a:lnSpc>
                    <a:spcPct val="80000"/>
                  </a:lnSpc>
                </a:pPr>
                <a:r>
                  <a:rPr lang="en-US" altLang="zh-CN" sz="800" noProof="1">
                    <a:solidFill>
                      <a:srgbClr val="000000"/>
                    </a:solidFill>
                    <a:latin typeface="LucidaSansTypewriter" pitchFamily="49" charset="0"/>
                  </a:rPr>
                  <a:t>  // event handled here</a:t>
                </a:r>
              </a:p>
              <a:p>
                <a:pPr>
                  <a:lnSpc>
                    <a:spcPct val="80000"/>
                  </a:lnSpc>
                </a:pPr>
                <a:r>
                  <a:rPr lang="en-US" altLang="zh-CN" sz="800" noProof="1">
                    <a:solidFill>
                      <a:srgbClr val="000000"/>
                    </a:solidFill>
                    <a:latin typeface="LucidaSansTypewriter" pitchFamily="49" charset="0"/>
                  </a:rPr>
                  <a:t>}</a:t>
                </a:r>
              </a:p>
            </p:txBody>
          </p:sp>
          <p:grpSp>
            <p:nvGrpSpPr>
              <p:cNvPr id="7" name="Group 44"/>
              <p:cNvGrpSpPr>
                <a:grpSpLocks/>
              </p:cNvGrpSpPr>
              <p:nvPr/>
            </p:nvGrpSpPr>
            <p:grpSpPr bwMode="auto">
              <a:xfrm>
                <a:off x="0" y="0"/>
                <a:ext cx="20000" cy="20000"/>
                <a:chOff x="0" y="0"/>
                <a:chExt cx="20000" cy="20000"/>
              </a:xfrm>
            </p:grpSpPr>
            <p:sp>
              <p:nvSpPr>
                <p:cNvPr id="34858" name="Freeform 45"/>
                <p:cNvSpPr>
                  <a:spLocks/>
                </p:cNvSpPr>
                <p:nvPr/>
              </p:nvSpPr>
              <p:spPr bwMode="auto">
                <a:xfrm>
                  <a:off x="0" y="0"/>
                  <a:ext cx="20000" cy="20000"/>
                </a:xfrm>
                <a:custGeom>
                  <a:avLst/>
                  <a:gdLst>
                    <a:gd name="T0" fmla="*/ 19993 w 20000"/>
                    <a:gd name="T1" fmla="*/ 0 h 20000"/>
                    <a:gd name="T2" fmla="*/ 19993 w 20000"/>
                    <a:gd name="T3" fmla="*/ 19983 h 20000"/>
                    <a:gd name="T4" fmla="*/ 0 w 20000"/>
                    <a:gd name="T5" fmla="*/ 19983 h 20000"/>
                    <a:gd name="T6" fmla="*/ 0 w 20000"/>
                    <a:gd name="T7" fmla="*/ 0 h 20000"/>
                    <a:gd name="T8" fmla="*/ 1999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3" y="0"/>
                      </a:moveTo>
                      <a:lnTo>
                        <a:pt x="19993" y="19983"/>
                      </a:lnTo>
                      <a:lnTo>
                        <a:pt x="0" y="19983"/>
                      </a:lnTo>
                      <a:lnTo>
                        <a:pt x="0" y="0"/>
                      </a:lnTo>
                      <a:lnTo>
                        <a:pt x="19993" y="0"/>
                      </a:lnTo>
                      <a:close/>
                    </a:path>
                  </a:pathLst>
                </a:custGeom>
                <a:solidFill>
                  <a:srgbClr val="4DB3E6"/>
                </a:solidFill>
                <a:ln w="3175">
                  <a:solidFill>
                    <a:srgbClr val="4DB3E6"/>
                  </a:solidFill>
                  <a:round/>
                  <a:headEnd/>
                  <a:tailEnd/>
                </a:ln>
              </p:spPr>
              <p:txBody>
                <a:bodyPr/>
                <a:lstStyle/>
                <a:p>
                  <a:endParaRPr lang="zh-CN" altLang="en-US"/>
                </a:p>
              </p:txBody>
            </p:sp>
            <p:sp>
              <p:nvSpPr>
                <p:cNvPr id="34859" name="Freeform 46"/>
                <p:cNvSpPr>
                  <a:spLocks/>
                </p:cNvSpPr>
                <p:nvPr/>
              </p:nvSpPr>
              <p:spPr bwMode="auto">
                <a:xfrm>
                  <a:off x="0" y="0"/>
                  <a:ext cx="20000" cy="20000"/>
                </a:xfrm>
                <a:custGeom>
                  <a:avLst/>
                  <a:gdLst>
                    <a:gd name="T0" fmla="*/ 19993 w 20000"/>
                    <a:gd name="T1" fmla="*/ 0 h 20000"/>
                    <a:gd name="T2" fmla="*/ 19993 w 20000"/>
                    <a:gd name="T3" fmla="*/ 19983 h 20000"/>
                    <a:gd name="T4" fmla="*/ 0 w 20000"/>
                    <a:gd name="T5" fmla="*/ 19983 h 20000"/>
                    <a:gd name="T6" fmla="*/ 0 w 20000"/>
                    <a:gd name="T7" fmla="*/ 0 h 20000"/>
                    <a:gd name="T8" fmla="*/ 1999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3" y="0"/>
                      </a:moveTo>
                      <a:lnTo>
                        <a:pt x="19993" y="19983"/>
                      </a:lnTo>
                      <a:lnTo>
                        <a:pt x="0" y="19983"/>
                      </a:lnTo>
                      <a:lnTo>
                        <a:pt x="0" y="0"/>
                      </a:lnTo>
                      <a:lnTo>
                        <a:pt x="19993" y="0"/>
                      </a:lnTo>
                      <a:close/>
                    </a:path>
                  </a:pathLst>
                </a:custGeom>
                <a:noFill/>
                <a:ln w="3175">
                  <a:solidFill>
                    <a:srgbClr val="000000"/>
                  </a:solidFill>
                  <a:round/>
                  <a:headEnd/>
                  <a:tailEnd/>
                </a:ln>
              </p:spPr>
              <p:txBody>
                <a:bodyPr/>
                <a:lstStyle/>
                <a:p>
                  <a:endParaRPr lang="zh-CN" altLang="en-US"/>
                </a:p>
              </p:txBody>
            </p:sp>
          </p:grpSp>
        </p:grpSp>
        <p:grpSp>
          <p:nvGrpSpPr>
            <p:cNvPr id="8" name="Group 47"/>
            <p:cNvGrpSpPr>
              <a:grpSpLocks/>
            </p:cNvGrpSpPr>
            <p:nvPr/>
          </p:nvGrpSpPr>
          <p:grpSpPr bwMode="auto">
            <a:xfrm>
              <a:off x="1622" y="1860"/>
              <a:ext cx="879" cy="458"/>
              <a:chOff x="0" y="0"/>
              <a:chExt cx="20000" cy="20000"/>
            </a:xfrm>
          </p:grpSpPr>
          <p:sp>
            <p:nvSpPr>
              <p:cNvPr id="34854" name="Freeform 48"/>
              <p:cNvSpPr>
                <a:spLocks/>
              </p:cNvSpPr>
              <p:nvPr/>
            </p:nvSpPr>
            <p:spPr bwMode="auto">
              <a:xfrm>
                <a:off x="0" y="0"/>
                <a:ext cx="20000" cy="20000"/>
              </a:xfrm>
              <a:custGeom>
                <a:avLst/>
                <a:gdLst>
                  <a:gd name="T0" fmla="*/ 19991 w 20000"/>
                  <a:gd name="T1" fmla="*/ 0 h 20000"/>
                  <a:gd name="T2" fmla="*/ 19991 w 20000"/>
                  <a:gd name="T3" fmla="*/ 19983 h 20000"/>
                  <a:gd name="T4" fmla="*/ 0 w 20000"/>
                  <a:gd name="T5" fmla="*/ 19983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83"/>
                    </a:lnTo>
                    <a:lnTo>
                      <a:pt x="0" y="19983"/>
                    </a:lnTo>
                    <a:lnTo>
                      <a:pt x="0" y="0"/>
                    </a:lnTo>
                    <a:lnTo>
                      <a:pt x="19991" y="0"/>
                    </a:lnTo>
                    <a:close/>
                  </a:path>
                </a:pathLst>
              </a:custGeom>
              <a:solidFill>
                <a:srgbClr val="4DB3E6"/>
              </a:solidFill>
              <a:ln w="3175">
                <a:solidFill>
                  <a:srgbClr val="4DB3E6"/>
                </a:solidFill>
                <a:round/>
                <a:headEnd/>
                <a:tailEnd/>
              </a:ln>
            </p:spPr>
            <p:txBody>
              <a:bodyPr/>
              <a:lstStyle/>
              <a:p>
                <a:endParaRPr lang="zh-CN" altLang="en-US"/>
              </a:p>
            </p:txBody>
          </p:sp>
          <p:sp>
            <p:nvSpPr>
              <p:cNvPr id="34855" name="Freeform 49"/>
              <p:cNvSpPr>
                <a:spLocks/>
              </p:cNvSpPr>
              <p:nvPr/>
            </p:nvSpPr>
            <p:spPr bwMode="auto">
              <a:xfrm>
                <a:off x="0" y="0"/>
                <a:ext cx="20000" cy="20000"/>
              </a:xfrm>
              <a:custGeom>
                <a:avLst/>
                <a:gdLst>
                  <a:gd name="T0" fmla="*/ 19991 w 20000"/>
                  <a:gd name="T1" fmla="*/ 0 h 20000"/>
                  <a:gd name="T2" fmla="*/ 19991 w 20000"/>
                  <a:gd name="T3" fmla="*/ 19983 h 20000"/>
                  <a:gd name="T4" fmla="*/ 0 w 20000"/>
                  <a:gd name="T5" fmla="*/ 19983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83"/>
                    </a:lnTo>
                    <a:lnTo>
                      <a:pt x="0" y="19983"/>
                    </a:lnTo>
                    <a:lnTo>
                      <a:pt x="0" y="0"/>
                    </a:lnTo>
                    <a:lnTo>
                      <a:pt x="19991" y="0"/>
                    </a:lnTo>
                    <a:close/>
                  </a:path>
                </a:pathLst>
              </a:custGeom>
              <a:noFill/>
              <a:ln w="3175">
                <a:solidFill>
                  <a:srgbClr val="000000"/>
                </a:solidFill>
                <a:round/>
                <a:headEnd/>
                <a:tailEnd/>
              </a:ln>
            </p:spPr>
            <p:txBody>
              <a:bodyPr/>
              <a:lstStyle/>
              <a:p>
                <a:endParaRPr lang="zh-CN" altLang="en-US"/>
              </a:p>
            </p:txBody>
          </p:sp>
        </p:grpSp>
        <p:sp>
          <p:nvSpPr>
            <p:cNvPr id="34852" name="Rectangle 50"/>
            <p:cNvSpPr>
              <a:spLocks noChangeArrowheads="1"/>
            </p:cNvSpPr>
            <p:nvPr/>
          </p:nvSpPr>
          <p:spPr bwMode="auto">
            <a:xfrm>
              <a:off x="1757" y="2038"/>
              <a:ext cx="609" cy="74"/>
            </a:xfrm>
            <a:prstGeom prst="rect">
              <a:avLst/>
            </a:prstGeom>
            <a:noFill/>
            <a:ln w="0">
              <a:noFill/>
              <a:miter lim="800000"/>
              <a:headEnd/>
              <a:tailEnd/>
            </a:ln>
          </p:spPr>
          <p:txBody>
            <a:bodyPr lIns="0" tIns="0" rIns="0" bIns="0"/>
            <a:lstStyle/>
            <a:p>
              <a:pPr algn="ctr">
                <a:lnSpc>
                  <a:spcPct val="80000"/>
                </a:lnSpc>
              </a:pPr>
              <a:r>
                <a:rPr lang="en-US" altLang="zh-CN" sz="1200" noProof="1">
                  <a:solidFill>
                    <a:srgbClr val="000000"/>
                  </a:solidFill>
                  <a:latin typeface="Lucida Console" pitchFamily="49" charset="0"/>
                </a:rPr>
                <a:t>JTextField object</a:t>
              </a:r>
            </a:p>
          </p:txBody>
        </p:sp>
        <p:sp>
          <p:nvSpPr>
            <p:cNvPr id="34853" name="Rectangle 51"/>
            <p:cNvSpPr>
              <a:spLocks noChangeArrowheads="1"/>
            </p:cNvSpPr>
            <p:nvPr/>
          </p:nvSpPr>
          <p:spPr bwMode="auto">
            <a:xfrm>
              <a:off x="3086" y="2038"/>
              <a:ext cx="839" cy="74"/>
            </a:xfrm>
            <a:prstGeom prst="rect">
              <a:avLst/>
            </a:prstGeom>
            <a:noFill/>
            <a:ln w="0">
              <a:noFill/>
              <a:miter lim="800000"/>
              <a:headEnd/>
              <a:tailEnd/>
            </a:ln>
          </p:spPr>
          <p:txBody>
            <a:bodyPr lIns="0" tIns="0" rIns="0" bIns="0"/>
            <a:lstStyle/>
            <a:p>
              <a:pPr algn="ctr">
                <a:lnSpc>
                  <a:spcPct val="80000"/>
                </a:lnSpc>
              </a:pPr>
              <a:r>
                <a:rPr lang="en-US" altLang="zh-CN" sz="1200" noProof="1">
                  <a:solidFill>
                    <a:srgbClr val="000000"/>
                  </a:solidFill>
                  <a:latin typeface="Lucida Console" pitchFamily="49" charset="0"/>
                </a:rPr>
                <a:t>TextFieldHandler object</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b="0" smtClean="0"/>
              <a:t>Swing component: </a:t>
            </a:r>
            <a:r>
              <a:rPr lang="en-US" altLang="zh-CN" b="0" smtClean="0">
                <a:latin typeface="Lucida Console" pitchFamily="49" charset="0"/>
              </a:rPr>
              <a:t>JButton</a:t>
            </a:r>
          </a:p>
        </p:txBody>
      </p:sp>
      <p:sp>
        <p:nvSpPr>
          <p:cNvPr id="35843" name="Rectangle 3"/>
          <p:cNvSpPr>
            <a:spLocks noGrp="1" noChangeArrowheads="1"/>
          </p:cNvSpPr>
          <p:nvPr>
            <p:ph idx="1"/>
          </p:nvPr>
        </p:nvSpPr>
        <p:spPr/>
        <p:txBody>
          <a:bodyPr/>
          <a:lstStyle/>
          <a:p>
            <a:r>
              <a:rPr lang="en-US" altLang="zh-CN" smtClean="0"/>
              <a:t>Button</a:t>
            </a:r>
          </a:p>
          <a:p>
            <a:pPr lvl="1"/>
            <a:r>
              <a:rPr lang="en-US" altLang="zh-CN" smtClean="0"/>
              <a:t>Component user clicks to trigger a specific action</a:t>
            </a:r>
          </a:p>
          <a:p>
            <a:pPr lvl="1"/>
            <a:r>
              <a:rPr lang="en-US" altLang="zh-CN" smtClean="0"/>
              <a:t>Several different types</a:t>
            </a:r>
          </a:p>
          <a:p>
            <a:pPr lvl="2"/>
            <a:r>
              <a:rPr lang="en-US" altLang="zh-CN" smtClean="0"/>
              <a:t>Command buttons</a:t>
            </a:r>
          </a:p>
          <a:p>
            <a:pPr lvl="2"/>
            <a:r>
              <a:rPr lang="en-US" altLang="zh-CN" smtClean="0"/>
              <a:t>Check boxes</a:t>
            </a:r>
          </a:p>
          <a:p>
            <a:pPr lvl="2"/>
            <a:r>
              <a:rPr lang="en-US" altLang="zh-CN" smtClean="0"/>
              <a:t>Toggle buttons</a:t>
            </a:r>
          </a:p>
          <a:p>
            <a:pPr lvl="2"/>
            <a:r>
              <a:rPr lang="en-US" altLang="zh-CN" smtClean="0"/>
              <a:t>Radio buttons</a:t>
            </a:r>
          </a:p>
          <a:p>
            <a:pPr lvl="1"/>
            <a:r>
              <a:rPr lang="en-US" altLang="zh-CN" smtClean="0">
                <a:latin typeface="Lucida Console" pitchFamily="49" charset="0"/>
              </a:rPr>
              <a:t>javax.swing.AbstractButton</a:t>
            </a:r>
            <a:r>
              <a:rPr lang="en-US" altLang="zh-CN" smtClean="0"/>
              <a:t> subclasses</a:t>
            </a:r>
          </a:p>
          <a:p>
            <a:pPr lvl="2"/>
            <a:r>
              <a:rPr lang="en-US" altLang="zh-CN" smtClean="0"/>
              <a:t>Command buttons are created with class </a:t>
            </a:r>
            <a:r>
              <a:rPr lang="en-US" altLang="zh-CN" smtClean="0">
                <a:latin typeface="Lucida Console" pitchFamily="49" charset="0"/>
              </a:rPr>
              <a:t>JButton</a:t>
            </a:r>
          </a:p>
          <a:p>
            <a:pPr lvl="3"/>
            <a:r>
              <a:rPr lang="en-US" altLang="zh-CN" smtClean="0"/>
              <a:t>Generate </a:t>
            </a:r>
            <a:r>
              <a:rPr lang="en-US" altLang="zh-CN" smtClean="0">
                <a:latin typeface="Lucida Console" pitchFamily="49" charset="0"/>
              </a:rPr>
              <a:t>ActionEvent</a:t>
            </a:r>
            <a:r>
              <a:rPr lang="en-US" altLang="zh-CN" smtClean="0"/>
              <a:t>s when user clicks button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2800" b="0" smtClean="0">
                <a:solidFill>
                  <a:schemeClr val="tx1"/>
                </a:solidFill>
                <a:latin typeface="Arial" pitchFamily="34" charset="0"/>
                <a:cs typeface="Arial" pitchFamily="34" charset="0"/>
              </a:rPr>
              <a:t>Swing button hierarchy</a:t>
            </a:r>
            <a:endParaRPr lang="en-US" altLang="zh-CN" sz="2800" b="0" smtClean="0">
              <a:solidFill>
                <a:schemeClr val="tx1"/>
              </a:solidFill>
              <a:latin typeface="Arial" pitchFamily="34" charset="0"/>
            </a:endParaRPr>
          </a:p>
        </p:txBody>
      </p:sp>
      <p:grpSp>
        <p:nvGrpSpPr>
          <p:cNvPr id="2" name="Group 4"/>
          <p:cNvGrpSpPr>
            <a:grpSpLocks/>
          </p:cNvGrpSpPr>
          <p:nvPr/>
        </p:nvGrpSpPr>
        <p:grpSpPr bwMode="auto">
          <a:xfrm>
            <a:off x="838200" y="1447800"/>
            <a:ext cx="7467600" cy="3427413"/>
            <a:chOff x="0" y="0"/>
            <a:chExt cx="20000" cy="20000"/>
          </a:xfrm>
        </p:grpSpPr>
        <p:sp>
          <p:nvSpPr>
            <p:cNvPr id="36874" name="Rectangle 5"/>
            <p:cNvSpPr>
              <a:spLocks noChangeArrowheads="1"/>
            </p:cNvSpPr>
            <p:nvPr/>
          </p:nvSpPr>
          <p:spPr bwMode="auto">
            <a:xfrm>
              <a:off x="0" y="0"/>
              <a:ext cx="20000" cy="20000"/>
            </a:xfrm>
            <a:prstGeom prst="rect">
              <a:avLst/>
            </a:prstGeom>
            <a:solidFill>
              <a:srgbClr val="FFE699"/>
            </a:solidFill>
            <a:ln w="0">
              <a:noFill/>
              <a:miter lim="800000"/>
              <a:headEnd/>
              <a:tailEnd/>
            </a:ln>
          </p:spPr>
          <p:txBody>
            <a:bodyPr/>
            <a:lstStyle/>
            <a:p>
              <a:endParaRPr lang="zh-CN" altLang="en-US"/>
            </a:p>
          </p:txBody>
        </p:sp>
        <p:grpSp>
          <p:nvGrpSpPr>
            <p:cNvPr id="3" name="Group 6"/>
            <p:cNvGrpSpPr>
              <a:grpSpLocks/>
            </p:cNvGrpSpPr>
            <p:nvPr/>
          </p:nvGrpSpPr>
          <p:grpSpPr bwMode="auto">
            <a:xfrm>
              <a:off x="633" y="1519"/>
              <a:ext cx="18737" cy="16952"/>
              <a:chOff x="-1" y="0"/>
              <a:chExt cx="20002" cy="19998"/>
            </a:xfrm>
          </p:grpSpPr>
          <p:sp>
            <p:nvSpPr>
              <p:cNvPr id="36876" name="Freeform 7"/>
              <p:cNvSpPr>
                <a:spLocks/>
              </p:cNvSpPr>
              <p:nvPr/>
            </p:nvSpPr>
            <p:spPr bwMode="auto">
              <a:xfrm>
                <a:off x="4640" y="3231"/>
                <a:ext cx="711" cy="3844"/>
              </a:xfrm>
              <a:custGeom>
                <a:avLst/>
                <a:gdLst>
                  <a:gd name="T0" fmla="*/ 0 w 20000"/>
                  <a:gd name="T1" fmla="*/ 0 h 20000"/>
                  <a:gd name="T2" fmla="*/ 0 w 20000"/>
                  <a:gd name="T3" fmla="*/ 737 h 20000"/>
                  <a:gd name="T4" fmla="*/ 25 w 20000"/>
                  <a:gd name="T5" fmla="*/ 737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17" y="19939"/>
                    </a:lnTo>
                  </a:path>
                </a:pathLst>
              </a:custGeom>
              <a:noFill/>
              <a:ln w="3175">
                <a:solidFill>
                  <a:srgbClr val="000000"/>
                </a:solidFill>
                <a:round/>
                <a:headEnd type="triangle" w="med" len="med"/>
                <a:tailEnd/>
              </a:ln>
            </p:spPr>
            <p:txBody>
              <a:bodyPr/>
              <a:lstStyle/>
              <a:p>
                <a:endParaRPr lang="zh-CN" altLang="en-US"/>
              </a:p>
            </p:txBody>
          </p:sp>
          <p:grpSp>
            <p:nvGrpSpPr>
              <p:cNvPr id="4" name="Group 8"/>
              <p:cNvGrpSpPr>
                <a:grpSpLocks/>
              </p:cNvGrpSpPr>
              <p:nvPr/>
            </p:nvGrpSpPr>
            <p:grpSpPr bwMode="auto">
              <a:xfrm>
                <a:off x="-1" y="0"/>
                <a:ext cx="5338" cy="3231"/>
                <a:chOff x="0" y="6"/>
                <a:chExt cx="20000" cy="19994"/>
              </a:xfrm>
            </p:grpSpPr>
            <p:sp>
              <p:nvSpPr>
                <p:cNvPr id="36911" name="Rectangle 9"/>
                <p:cNvSpPr>
                  <a:spLocks noChangeArrowheads="1"/>
                </p:cNvSpPr>
                <p:nvPr/>
              </p:nvSpPr>
              <p:spPr bwMode="auto">
                <a:xfrm>
                  <a:off x="644" y="5625"/>
                  <a:ext cx="18558" cy="11745"/>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JComponent</a:t>
                  </a:r>
                </a:p>
              </p:txBody>
            </p:sp>
            <p:grpSp>
              <p:nvGrpSpPr>
                <p:cNvPr id="5" name="Group 10"/>
                <p:cNvGrpSpPr>
                  <a:grpSpLocks/>
                </p:cNvGrpSpPr>
                <p:nvPr/>
              </p:nvGrpSpPr>
              <p:grpSpPr bwMode="auto">
                <a:xfrm>
                  <a:off x="0" y="6"/>
                  <a:ext cx="20000" cy="19994"/>
                  <a:chOff x="0" y="0"/>
                  <a:chExt cx="20000" cy="20000"/>
                </a:xfrm>
              </p:grpSpPr>
              <p:sp>
                <p:nvSpPr>
                  <p:cNvPr id="36913" name="Freeform 11"/>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36914" name="Freeform 12"/>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6" name="Group 13"/>
              <p:cNvGrpSpPr>
                <a:grpSpLocks/>
              </p:cNvGrpSpPr>
              <p:nvPr/>
            </p:nvGrpSpPr>
            <p:grpSpPr bwMode="auto">
              <a:xfrm>
                <a:off x="5366" y="5590"/>
                <a:ext cx="6266" cy="3231"/>
                <a:chOff x="0" y="-1"/>
                <a:chExt cx="23479" cy="20001"/>
              </a:xfrm>
            </p:grpSpPr>
            <p:sp>
              <p:nvSpPr>
                <p:cNvPr id="36907" name="Rectangle 14"/>
                <p:cNvSpPr>
                  <a:spLocks noChangeArrowheads="1"/>
                </p:cNvSpPr>
                <p:nvPr/>
              </p:nvSpPr>
              <p:spPr bwMode="auto">
                <a:xfrm>
                  <a:off x="656" y="5614"/>
                  <a:ext cx="18553" cy="11755"/>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AbstractButton</a:t>
                  </a:r>
                </a:p>
              </p:txBody>
            </p:sp>
            <p:grpSp>
              <p:nvGrpSpPr>
                <p:cNvPr id="7" name="Group 15"/>
                <p:cNvGrpSpPr>
                  <a:grpSpLocks/>
                </p:cNvGrpSpPr>
                <p:nvPr/>
              </p:nvGrpSpPr>
              <p:grpSpPr bwMode="auto">
                <a:xfrm>
                  <a:off x="0" y="-1"/>
                  <a:ext cx="23479" cy="20001"/>
                  <a:chOff x="0" y="6"/>
                  <a:chExt cx="23479" cy="19994"/>
                </a:xfrm>
              </p:grpSpPr>
              <p:sp>
                <p:nvSpPr>
                  <p:cNvPr id="36909" name="Freeform 16"/>
                  <p:cNvSpPr>
                    <a:spLocks/>
                  </p:cNvSpPr>
                  <p:nvPr/>
                </p:nvSpPr>
                <p:spPr bwMode="auto">
                  <a:xfrm>
                    <a:off x="0" y="6"/>
                    <a:ext cx="23479" cy="19994"/>
                  </a:xfrm>
                  <a:custGeom>
                    <a:avLst/>
                    <a:gdLst>
                      <a:gd name="T0" fmla="*/ 27548 w 20000"/>
                      <a:gd name="T1" fmla="*/ 0 h 20000"/>
                      <a:gd name="T2" fmla="*/ 27548 w 20000"/>
                      <a:gd name="T3" fmla="*/ 19915 h 20000"/>
                      <a:gd name="T4" fmla="*/ 0 w 20000"/>
                      <a:gd name="T5" fmla="*/ 19915 h 20000"/>
                      <a:gd name="T6" fmla="*/ 0 w 20000"/>
                      <a:gd name="T7" fmla="*/ 0 h 20000"/>
                      <a:gd name="T8" fmla="*/ 2754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36910" name="Freeform 17"/>
                  <p:cNvSpPr>
                    <a:spLocks/>
                  </p:cNvSpPr>
                  <p:nvPr/>
                </p:nvSpPr>
                <p:spPr bwMode="auto">
                  <a:xfrm>
                    <a:off x="0" y="6"/>
                    <a:ext cx="23478" cy="19994"/>
                  </a:xfrm>
                  <a:custGeom>
                    <a:avLst/>
                    <a:gdLst>
                      <a:gd name="T0" fmla="*/ 27546 w 20000"/>
                      <a:gd name="T1" fmla="*/ 0 h 20000"/>
                      <a:gd name="T2" fmla="*/ 27546 w 20000"/>
                      <a:gd name="T3" fmla="*/ 19915 h 20000"/>
                      <a:gd name="T4" fmla="*/ 0 w 20000"/>
                      <a:gd name="T5" fmla="*/ 19915 h 20000"/>
                      <a:gd name="T6" fmla="*/ 0 w 20000"/>
                      <a:gd name="T7" fmla="*/ 0 h 20000"/>
                      <a:gd name="T8" fmla="*/ 2754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nvGrpSpPr>
              <p:cNvPr id="8" name="Group 18"/>
              <p:cNvGrpSpPr>
                <a:grpSpLocks/>
              </p:cNvGrpSpPr>
              <p:nvPr/>
            </p:nvGrpSpPr>
            <p:grpSpPr bwMode="auto">
              <a:xfrm>
                <a:off x="10051" y="8821"/>
                <a:ext cx="6074" cy="5588"/>
                <a:chOff x="-3" y="0"/>
                <a:chExt cx="19999" cy="19999"/>
              </a:xfrm>
            </p:grpSpPr>
            <p:sp>
              <p:nvSpPr>
                <p:cNvPr id="36901" name="Freeform 19"/>
                <p:cNvSpPr>
                  <a:spLocks/>
                </p:cNvSpPr>
                <p:nvPr/>
              </p:nvSpPr>
              <p:spPr bwMode="auto">
                <a:xfrm>
                  <a:off x="-3" y="0"/>
                  <a:ext cx="2341" cy="13754"/>
                </a:xfrm>
                <a:custGeom>
                  <a:avLst/>
                  <a:gdLst>
                    <a:gd name="T0" fmla="*/ 0 w 20000"/>
                    <a:gd name="T1" fmla="*/ 0 h 20000"/>
                    <a:gd name="T2" fmla="*/ 0 w 20000"/>
                    <a:gd name="T3" fmla="*/ 9430 h 20000"/>
                    <a:gd name="T4" fmla="*/ 273 w 20000"/>
                    <a:gd name="T5" fmla="*/ 943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17" y="19939"/>
                      </a:lnTo>
                    </a:path>
                  </a:pathLst>
                </a:custGeom>
                <a:noFill/>
                <a:ln w="3175">
                  <a:solidFill>
                    <a:srgbClr val="000000"/>
                  </a:solidFill>
                  <a:round/>
                  <a:headEnd type="triangle" w="med" len="med"/>
                  <a:tailEnd/>
                </a:ln>
              </p:spPr>
              <p:txBody>
                <a:bodyPr/>
                <a:lstStyle/>
                <a:p>
                  <a:endParaRPr lang="zh-CN" altLang="en-US"/>
                </a:p>
              </p:txBody>
            </p:sp>
            <p:grpSp>
              <p:nvGrpSpPr>
                <p:cNvPr id="9" name="Group 20"/>
                <p:cNvGrpSpPr>
                  <a:grpSpLocks/>
                </p:cNvGrpSpPr>
                <p:nvPr/>
              </p:nvGrpSpPr>
              <p:grpSpPr bwMode="auto">
                <a:xfrm>
                  <a:off x="2424" y="8439"/>
                  <a:ext cx="17572" cy="11560"/>
                  <a:chOff x="-3" y="0"/>
                  <a:chExt cx="20003" cy="20001"/>
                </a:xfrm>
              </p:grpSpPr>
              <p:sp>
                <p:nvSpPr>
                  <p:cNvPr id="36903" name="Rectangle 21"/>
                  <p:cNvSpPr>
                    <a:spLocks noChangeArrowheads="1"/>
                  </p:cNvSpPr>
                  <p:nvPr/>
                </p:nvSpPr>
                <p:spPr bwMode="auto">
                  <a:xfrm>
                    <a:off x="641" y="5616"/>
                    <a:ext cx="18564" cy="11753"/>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JToggleButton</a:t>
                    </a:r>
                  </a:p>
                </p:txBody>
              </p:sp>
              <p:grpSp>
                <p:nvGrpSpPr>
                  <p:cNvPr id="10" name="Group 22"/>
                  <p:cNvGrpSpPr>
                    <a:grpSpLocks/>
                  </p:cNvGrpSpPr>
                  <p:nvPr/>
                </p:nvGrpSpPr>
                <p:grpSpPr bwMode="auto">
                  <a:xfrm>
                    <a:off x="-3" y="0"/>
                    <a:ext cx="20003" cy="20001"/>
                    <a:chOff x="-3" y="0"/>
                    <a:chExt cx="20003" cy="20000"/>
                  </a:xfrm>
                </p:grpSpPr>
                <p:sp>
                  <p:nvSpPr>
                    <p:cNvPr id="36905" name="Freeform 23"/>
                    <p:cNvSpPr>
                      <a:spLocks/>
                    </p:cNvSpPr>
                    <p:nvPr/>
                  </p:nvSpPr>
                  <p:spPr bwMode="auto">
                    <a:xfrm>
                      <a:off x="-3" y="0"/>
                      <a:ext cx="20003" cy="20000"/>
                    </a:xfrm>
                    <a:custGeom>
                      <a:avLst/>
                      <a:gdLst>
                        <a:gd name="T0" fmla="*/ 19995 w 20000"/>
                        <a:gd name="T1" fmla="*/ 0 h 20000"/>
                        <a:gd name="T2" fmla="*/ 19995 w 20000"/>
                        <a:gd name="T3" fmla="*/ 19927 h 20000"/>
                        <a:gd name="T4" fmla="*/ 0 w 20000"/>
                        <a:gd name="T5" fmla="*/ 19927 h 20000"/>
                        <a:gd name="T6" fmla="*/ 0 w 20000"/>
                        <a:gd name="T7" fmla="*/ 0 h 20000"/>
                        <a:gd name="T8" fmla="*/ 1999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36906" name="Freeform 24"/>
                    <p:cNvSpPr>
                      <a:spLocks/>
                    </p:cNvSpPr>
                    <p:nvPr/>
                  </p:nvSpPr>
                  <p:spPr bwMode="auto">
                    <a:xfrm>
                      <a:off x="-3" y="0"/>
                      <a:ext cx="20003" cy="20000"/>
                    </a:xfrm>
                    <a:custGeom>
                      <a:avLst/>
                      <a:gdLst>
                        <a:gd name="T0" fmla="*/ 19995 w 20000"/>
                        <a:gd name="T1" fmla="*/ 0 h 20000"/>
                        <a:gd name="T2" fmla="*/ 19995 w 20000"/>
                        <a:gd name="T3" fmla="*/ 19927 h 20000"/>
                        <a:gd name="T4" fmla="*/ 0 w 20000"/>
                        <a:gd name="T5" fmla="*/ 19927 h 20000"/>
                        <a:gd name="T6" fmla="*/ 0 w 20000"/>
                        <a:gd name="T7" fmla="*/ 0 h 20000"/>
                        <a:gd name="T8" fmla="*/ 1999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grpSp>
            <p:nvGrpSpPr>
              <p:cNvPr id="11" name="Group 25"/>
              <p:cNvGrpSpPr>
                <a:grpSpLocks/>
              </p:cNvGrpSpPr>
              <p:nvPr/>
            </p:nvGrpSpPr>
            <p:grpSpPr bwMode="auto">
              <a:xfrm>
                <a:off x="13928" y="14409"/>
                <a:ext cx="6073" cy="5589"/>
                <a:chOff x="0" y="0"/>
                <a:chExt cx="20002" cy="20001"/>
              </a:xfrm>
            </p:grpSpPr>
            <p:sp>
              <p:nvSpPr>
                <p:cNvPr id="36895" name="Freeform 26"/>
                <p:cNvSpPr>
                  <a:spLocks/>
                </p:cNvSpPr>
                <p:nvPr/>
              </p:nvSpPr>
              <p:spPr bwMode="auto">
                <a:xfrm>
                  <a:off x="0" y="0"/>
                  <a:ext cx="2345" cy="13756"/>
                </a:xfrm>
                <a:custGeom>
                  <a:avLst/>
                  <a:gdLst>
                    <a:gd name="T0" fmla="*/ 0 w 20000"/>
                    <a:gd name="T1" fmla="*/ 0 h 20000"/>
                    <a:gd name="T2" fmla="*/ 0 w 20000"/>
                    <a:gd name="T3" fmla="*/ 9432 h 20000"/>
                    <a:gd name="T4" fmla="*/ 274 w 20000"/>
                    <a:gd name="T5" fmla="*/ 9432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0" y="19939"/>
                      </a:lnTo>
                      <a:lnTo>
                        <a:pt x="19917" y="19939"/>
                      </a:lnTo>
                    </a:path>
                  </a:pathLst>
                </a:custGeom>
                <a:noFill/>
                <a:ln w="3175">
                  <a:solidFill>
                    <a:srgbClr val="000000"/>
                  </a:solidFill>
                  <a:round/>
                  <a:headEnd type="triangle" w="med" len="med"/>
                  <a:tailEnd/>
                </a:ln>
              </p:spPr>
              <p:txBody>
                <a:bodyPr/>
                <a:lstStyle/>
                <a:p>
                  <a:endParaRPr lang="zh-CN" altLang="en-US"/>
                </a:p>
              </p:txBody>
            </p:sp>
            <p:grpSp>
              <p:nvGrpSpPr>
                <p:cNvPr id="12" name="Group 27"/>
                <p:cNvGrpSpPr>
                  <a:grpSpLocks/>
                </p:cNvGrpSpPr>
                <p:nvPr/>
              </p:nvGrpSpPr>
              <p:grpSpPr bwMode="auto">
                <a:xfrm>
                  <a:off x="2421" y="8438"/>
                  <a:ext cx="17581" cy="11563"/>
                  <a:chOff x="-3" y="0"/>
                  <a:chExt cx="20003" cy="20000"/>
                </a:xfrm>
              </p:grpSpPr>
              <p:sp>
                <p:nvSpPr>
                  <p:cNvPr id="36897" name="Rectangle 28"/>
                  <p:cNvSpPr>
                    <a:spLocks noChangeArrowheads="1"/>
                  </p:cNvSpPr>
                  <p:nvPr/>
                </p:nvSpPr>
                <p:spPr bwMode="auto">
                  <a:xfrm>
                    <a:off x="655" y="5621"/>
                    <a:ext cx="18554" cy="11748"/>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JRadioButton</a:t>
                    </a:r>
                  </a:p>
                </p:txBody>
              </p:sp>
              <p:grpSp>
                <p:nvGrpSpPr>
                  <p:cNvPr id="13" name="Group 29"/>
                  <p:cNvGrpSpPr>
                    <a:grpSpLocks/>
                  </p:cNvGrpSpPr>
                  <p:nvPr/>
                </p:nvGrpSpPr>
                <p:grpSpPr bwMode="auto">
                  <a:xfrm>
                    <a:off x="-3" y="0"/>
                    <a:ext cx="20003" cy="20000"/>
                    <a:chOff x="-3" y="0"/>
                    <a:chExt cx="20003" cy="20000"/>
                  </a:xfrm>
                </p:grpSpPr>
                <p:sp>
                  <p:nvSpPr>
                    <p:cNvPr id="36899" name="Freeform 30"/>
                    <p:cNvSpPr>
                      <a:spLocks/>
                    </p:cNvSpPr>
                    <p:nvPr/>
                  </p:nvSpPr>
                  <p:spPr bwMode="auto">
                    <a:xfrm>
                      <a:off x="-3" y="0"/>
                      <a:ext cx="20003" cy="20000"/>
                    </a:xfrm>
                    <a:custGeom>
                      <a:avLst/>
                      <a:gdLst>
                        <a:gd name="T0" fmla="*/ 19995 w 20000"/>
                        <a:gd name="T1" fmla="*/ 0 h 20000"/>
                        <a:gd name="T2" fmla="*/ 19995 w 20000"/>
                        <a:gd name="T3" fmla="*/ 19927 h 20000"/>
                        <a:gd name="T4" fmla="*/ 0 w 20000"/>
                        <a:gd name="T5" fmla="*/ 19927 h 20000"/>
                        <a:gd name="T6" fmla="*/ 0 w 20000"/>
                        <a:gd name="T7" fmla="*/ 0 h 20000"/>
                        <a:gd name="T8" fmla="*/ 1999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36900" name="Freeform 31"/>
                    <p:cNvSpPr>
                      <a:spLocks/>
                    </p:cNvSpPr>
                    <p:nvPr/>
                  </p:nvSpPr>
                  <p:spPr bwMode="auto">
                    <a:xfrm>
                      <a:off x="-3" y="0"/>
                      <a:ext cx="20003" cy="20000"/>
                    </a:xfrm>
                    <a:custGeom>
                      <a:avLst/>
                      <a:gdLst>
                        <a:gd name="T0" fmla="*/ 19995 w 20000"/>
                        <a:gd name="T1" fmla="*/ 0 h 20000"/>
                        <a:gd name="T2" fmla="*/ 19995 w 20000"/>
                        <a:gd name="T3" fmla="*/ 19927 h 20000"/>
                        <a:gd name="T4" fmla="*/ 0 w 20000"/>
                        <a:gd name="T5" fmla="*/ 19927 h 20000"/>
                        <a:gd name="T6" fmla="*/ 0 w 20000"/>
                        <a:gd name="T7" fmla="*/ 0 h 20000"/>
                        <a:gd name="T8" fmla="*/ 1999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grpSp>
            <p:nvGrpSpPr>
              <p:cNvPr id="14" name="Group 32"/>
              <p:cNvGrpSpPr>
                <a:grpSpLocks/>
              </p:cNvGrpSpPr>
              <p:nvPr/>
            </p:nvGrpSpPr>
            <p:grpSpPr bwMode="auto">
              <a:xfrm>
                <a:off x="6875" y="14409"/>
                <a:ext cx="6057" cy="5589"/>
                <a:chOff x="-3" y="0"/>
                <a:chExt cx="20003" cy="20001"/>
              </a:xfrm>
            </p:grpSpPr>
            <p:sp>
              <p:nvSpPr>
                <p:cNvPr id="36889" name="Freeform 33"/>
                <p:cNvSpPr>
                  <a:spLocks/>
                </p:cNvSpPr>
                <p:nvPr/>
              </p:nvSpPr>
              <p:spPr bwMode="auto">
                <a:xfrm>
                  <a:off x="17652" y="0"/>
                  <a:ext cx="2348" cy="13756"/>
                </a:xfrm>
                <a:custGeom>
                  <a:avLst/>
                  <a:gdLst>
                    <a:gd name="T0" fmla="*/ 274 w 20000"/>
                    <a:gd name="T1" fmla="*/ 0 h 20000"/>
                    <a:gd name="T2" fmla="*/ 274 w 20000"/>
                    <a:gd name="T3" fmla="*/ 9432 h 20000"/>
                    <a:gd name="T4" fmla="*/ 0 w 20000"/>
                    <a:gd name="T5" fmla="*/ 9432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917" y="0"/>
                      </a:moveTo>
                      <a:lnTo>
                        <a:pt x="19917" y="19939"/>
                      </a:lnTo>
                      <a:lnTo>
                        <a:pt x="0" y="19939"/>
                      </a:lnTo>
                    </a:path>
                  </a:pathLst>
                </a:custGeom>
                <a:noFill/>
                <a:ln w="3175">
                  <a:solidFill>
                    <a:srgbClr val="000000"/>
                  </a:solidFill>
                  <a:round/>
                  <a:headEnd type="triangle" w="med" len="med"/>
                  <a:tailEnd/>
                </a:ln>
              </p:spPr>
              <p:txBody>
                <a:bodyPr/>
                <a:lstStyle/>
                <a:p>
                  <a:endParaRPr lang="zh-CN" altLang="en-US"/>
                </a:p>
              </p:txBody>
            </p:sp>
            <p:grpSp>
              <p:nvGrpSpPr>
                <p:cNvPr id="15" name="Group 34"/>
                <p:cNvGrpSpPr>
                  <a:grpSpLocks/>
                </p:cNvGrpSpPr>
                <p:nvPr/>
              </p:nvGrpSpPr>
              <p:grpSpPr bwMode="auto">
                <a:xfrm>
                  <a:off x="-3" y="8438"/>
                  <a:ext cx="17622" cy="11563"/>
                  <a:chOff x="0" y="0"/>
                  <a:chExt cx="20000" cy="20000"/>
                </a:xfrm>
              </p:grpSpPr>
              <p:sp>
                <p:nvSpPr>
                  <p:cNvPr id="36891" name="Rectangle 35"/>
                  <p:cNvSpPr>
                    <a:spLocks noChangeArrowheads="1"/>
                  </p:cNvSpPr>
                  <p:nvPr/>
                </p:nvSpPr>
                <p:spPr bwMode="auto">
                  <a:xfrm>
                    <a:off x="645" y="5621"/>
                    <a:ext cx="18557" cy="11748"/>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JCheckBox</a:t>
                    </a:r>
                  </a:p>
                </p:txBody>
              </p:sp>
              <p:grpSp>
                <p:nvGrpSpPr>
                  <p:cNvPr id="16" name="Group 36"/>
                  <p:cNvGrpSpPr>
                    <a:grpSpLocks/>
                  </p:cNvGrpSpPr>
                  <p:nvPr/>
                </p:nvGrpSpPr>
                <p:grpSpPr bwMode="auto">
                  <a:xfrm>
                    <a:off x="0" y="0"/>
                    <a:ext cx="20000" cy="20000"/>
                    <a:chOff x="0" y="0"/>
                    <a:chExt cx="20000" cy="20000"/>
                  </a:xfrm>
                </p:grpSpPr>
                <p:sp>
                  <p:nvSpPr>
                    <p:cNvPr id="36893" name="Freeform 37"/>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36894" name="Freeform 38"/>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grpSp>
            <p:nvGrpSpPr>
              <p:cNvPr id="17" name="Group 39"/>
              <p:cNvGrpSpPr>
                <a:grpSpLocks/>
              </p:cNvGrpSpPr>
              <p:nvPr/>
            </p:nvGrpSpPr>
            <p:grpSpPr bwMode="auto">
              <a:xfrm>
                <a:off x="-1" y="8820"/>
                <a:ext cx="6057" cy="5589"/>
                <a:chOff x="-3" y="0"/>
                <a:chExt cx="20003" cy="20001"/>
              </a:xfrm>
            </p:grpSpPr>
            <p:sp>
              <p:nvSpPr>
                <p:cNvPr id="36883" name="Freeform 40"/>
                <p:cNvSpPr>
                  <a:spLocks/>
                </p:cNvSpPr>
                <p:nvPr/>
              </p:nvSpPr>
              <p:spPr bwMode="auto">
                <a:xfrm>
                  <a:off x="17652" y="0"/>
                  <a:ext cx="2348" cy="13756"/>
                </a:xfrm>
                <a:custGeom>
                  <a:avLst/>
                  <a:gdLst>
                    <a:gd name="T0" fmla="*/ 274 w 20000"/>
                    <a:gd name="T1" fmla="*/ 0 h 20000"/>
                    <a:gd name="T2" fmla="*/ 274 w 20000"/>
                    <a:gd name="T3" fmla="*/ 9432 h 20000"/>
                    <a:gd name="T4" fmla="*/ 0 w 20000"/>
                    <a:gd name="T5" fmla="*/ 9432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917" y="0"/>
                      </a:moveTo>
                      <a:lnTo>
                        <a:pt x="19917" y="19939"/>
                      </a:lnTo>
                      <a:lnTo>
                        <a:pt x="0" y="19939"/>
                      </a:lnTo>
                    </a:path>
                  </a:pathLst>
                </a:custGeom>
                <a:noFill/>
                <a:ln w="3175">
                  <a:solidFill>
                    <a:srgbClr val="000000"/>
                  </a:solidFill>
                  <a:round/>
                  <a:headEnd type="triangle" w="med" len="med"/>
                  <a:tailEnd/>
                </a:ln>
              </p:spPr>
              <p:txBody>
                <a:bodyPr/>
                <a:lstStyle/>
                <a:p>
                  <a:endParaRPr lang="zh-CN" altLang="en-US"/>
                </a:p>
              </p:txBody>
            </p:sp>
            <p:grpSp>
              <p:nvGrpSpPr>
                <p:cNvPr id="18" name="Group 41"/>
                <p:cNvGrpSpPr>
                  <a:grpSpLocks/>
                </p:cNvGrpSpPr>
                <p:nvPr/>
              </p:nvGrpSpPr>
              <p:grpSpPr bwMode="auto">
                <a:xfrm>
                  <a:off x="-3" y="8442"/>
                  <a:ext cx="17629" cy="11559"/>
                  <a:chOff x="0" y="0"/>
                  <a:chExt cx="20000" cy="20000"/>
                </a:xfrm>
              </p:grpSpPr>
              <p:sp>
                <p:nvSpPr>
                  <p:cNvPr id="36885" name="Rectangle 42"/>
                  <p:cNvSpPr>
                    <a:spLocks noChangeArrowheads="1"/>
                  </p:cNvSpPr>
                  <p:nvPr/>
                </p:nvSpPr>
                <p:spPr bwMode="auto">
                  <a:xfrm>
                    <a:off x="644" y="5616"/>
                    <a:ext cx="18554" cy="11752"/>
                  </a:xfrm>
                  <a:prstGeom prst="rect">
                    <a:avLst/>
                  </a:prstGeom>
                  <a:noFill/>
                  <a:ln w="0">
                    <a:noFill/>
                    <a:miter lim="800000"/>
                    <a:headEnd/>
                    <a:tailEnd/>
                  </a:ln>
                </p:spPr>
                <p:txBody>
                  <a:bodyPr lIns="0" tIns="0" rIns="0" bIns="0"/>
                  <a:lstStyle/>
                  <a:p>
                    <a:pPr algn="ctr">
                      <a:lnSpc>
                        <a:spcPct val="80000"/>
                      </a:lnSpc>
                    </a:pPr>
                    <a:r>
                      <a:rPr lang="en-US" altLang="zh-CN" sz="800" noProof="1">
                        <a:solidFill>
                          <a:srgbClr val="000000"/>
                        </a:solidFill>
                        <a:latin typeface="LucidaSansTypewriter" pitchFamily="49" charset="0"/>
                      </a:rPr>
                      <a:t>JButton</a:t>
                    </a:r>
                  </a:p>
                </p:txBody>
              </p:sp>
              <p:grpSp>
                <p:nvGrpSpPr>
                  <p:cNvPr id="19" name="Group 43"/>
                  <p:cNvGrpSpPr>
                    <a:grpSpLocks/>
                  </p:cNvGrpSpPr>
                  <p:nvPr/>
                </p:nvGrpSpPr>
                <p:grpSpPr bwMode="auto">
                  <a:xfrm>
                    <a:off x="0" y="0"/>
                    <a:ext cx="20000" cy="20000"/>
                    <a:chOff x="0" y="0"/>
                    <a:chExt cx="20000" cy="20000"/>
                  </a:xfrm>
                </p:grpSpPr>
                <p:sp>
                  <p:nvSpPr>
                    <p:cNvPr id="36887" name="Freeform 44"/>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solidFill>
                      <a:srgbClr val="4DB3E6"/>
                    </a:solidFill>
                    <a:ln w="3175">
                      <a:solidFill>
                        <a:srgbClr val="4DB3E6"/>
                      </a:solidFill>
                      <a:round/>
                      <a:headEnd/>
                      <a:tailEnd/>
                    </a:ln>
                  </p:spPr>
                  <p:txBody>
                    <a:bodyPr/>
                    <a:lstStyle/>
                    <a:p>
                      <a:endParaRPr lang="zh-CN" altLang="en-US"/>
                    </a:p>
                  </p:txBody>
                </p:sp>
                <p:sp>
                  <p:nvSpPr>
                    <p:cNvPr id="36888" name="Freeform 45"/>
                    <p:cNvSpPr>
                      <a:spLocks/>
                    </p:cNvSpPr>
                    <p:nvPr/>
                  </p:nvSpPr>
                  <p:spPr bwMode="auto">
                    <a:xfrm>
                      <a:off x="0" y="0"/>
                      <a:ext cx="20000" cy="20000"/>
                    </a:xfrm>
                    <a:custGeom>
                      <a:avLst/>
                      <a:gdLst>
                        <a:gd name="T0" fmla="*/ 19989 w 20000"/>
                        <a:gd name="T1" fmla="*/ 0 h 20000"/>
                        <a:gd name="T2" fmla="*/ 19989 w 20000"/>
                        <a:gd name="T3" fmla="*/ 19927 h 20000"/>
                        <a:gd name="T4" fmla="*/ 0 w 20000"/>
                        <a:gd name="T5" fmla="*/ 19927 h 20000"/>
                        <a:gd name="T6" fmla="*/ 0 w 20000"/>
                        <a:gd name="T7" fmla="*/ 0 h 20000"/>
                        <a:gd name="T8" fmla="*/ 199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9" y="0"/>
                          </a:moveTo>
                          <a:lnTo>
                            <a:pt x="19989" y="19927"/>
                          </a:lnTo>
                          <a:lnTo>
                            <a:pt x="0" y="19927"/>
                          </a:lnTo>
                          <a:lnTo>
                            <a:pt x="0" y="0"/>
                          </a:lnTo>
                          <a:lnTo>
                            <a:pt x="19989" y="0"/>
                          </a:lnTo>
                          <a:close/>
                        </a:path>
                      </a:pathLst>
                    </a:custGeom>
                    <a:noFill/>
                    <a:ln w="3175">
                      <a:solidFill>
                        <a:srgbClr val="000000"/>
                      </a:solidFill>
                      <a:round/>
                      <a:headEnd/>
                      <a:tailEnd/>
                    </a:ln>
                  </p:spPr>
                  <p:txBody>
                    <a:bodyPr/>
                    <a:lstStyle/>
                    <a:p>
                      <a:endParaRPr lang="zh-CN" altLang="en-US"/>
                    </a:p>
                  </p:txBody>
                </p:sp>
              </p:grpSp>
            </p:grpSp>
          </p:grpSp>
        </p:grpSp>
      </p:grpSp>
      <p:sp>
        <p:nvSpPr>
          <p:cNvPr id="36868" name="Rectangle 46"/>
          <p:cNvSpPr>
            <a:spLocks noChangeArrowheads="1"/>
          </p:cNvSpPr>
          <p:nvPr/>
        </p:nvSpPr>
        <p:spPr bwMode="auto">
          <a:xfrm>
            <a:off x="1295400" y="1797050"/>
            <a:ext cx="1406525" cy="336550"/>
          </a:xfrm>
          <a:prstGeom prst="rect">
            <a:avLst/>
          </a:prstGeom>
          <a:noFill/>
          <a:ln w="9525">
            <a:noFill/>
            <a:miter lim="800000"/>
            <a:headEnd/>
            <a:tailEnd/>
          </a:ln>
        </p:spPr>
        <p:txBody>
          <a:bodyPr wrap="none">
            <a:spAutoFit/>
          </a:bodyPr>
          <a:lstStyle/>
          <a:p>
            <a:r>
              <a:rPr lang="en-US" altLang="zh-CN">
                <a:latin typeface="Lucida Console" pitchFamily="49" charset="0"/>
              </a:rPr>
              <a:t>JComponent</a:t>
            </a:r>
          </a:p>
        </p:txBody>
      </p:sp>
      <p:sp>
        <p:nvSpPr>
          <p:cNvPr id="36869" name="Rectangle 47"/>
          <p:cNvSpPr>
            <a:spLocks noChangeArrowheads="1"/>
          </p:cNvSpPr>
          <p:nvPr/>
        </p:nvSpPr>
        <p:spPr bwMode="auto">
          <a:xfrm>
            <a:off x="3071813" y="2592388"/>
            <a:ext cx="1895475" cy="336550"/>
          </a:xfrm>
          <a:prstGeom prst="rect">
            <a:avLst/>
          </a:prstGeom>
          <a:noFill/>
          <a:ln w="9525">
            <a:noFill/>
            <a:miter lim="800000"/>
            <a:headEnd/>
            <a:tailEnd/>
          </a:ln>
        </p:spPr>
        <p:txBody>
          <a:bodyPr wrap="none">
            <a:spAutoFit/>
          </a:bodyPr>
          <a:lstStyle/>
          <a:p>
            <a:r>
              <a:rPr lang="en-US" altLang="zh-CN">
                <a:latin typeface="Lucida Console" pitchFamily="49" charset="0"/>
              </a:rPr>
              <a:t>AbstractButton</a:t>
            </a:r>
          </a:p>
        </p:txBody>
      </p:sp>
      <p:sp>
        <p:nvSpPr>
          <p:cNvPr id="36870" name="Rectangle 48"/>
          <p:cNvSpPr>
            <a:spLocks noChangeArrowheads="1"/>
          </p:cNvSpPr>
          <p:nvPr/>
        </p:nvSpPr>
        <p:spPr bwMode="auto">
          <a:xfrm>
            <a:off x="1447800" y="3429000"/>
            <a:ext cx="1039813" cy="336550"/>
          </a:xfrm>
          <a:prstGeom prst="rect">
            <a:avLst/>
          </a:prstGeom>
          <a:noFill/>
          <a:ln w="9525">
            <a:noFill/>
            <a:miter lim="800000"/>
            <a:headEnd/>
            <a:tailEnd/>
          </a:ln>
        </p:spPr>
        <p:txBody>
          <a:bodyPr wrap="none">
            <a:spAutoFit/>
          </a:bodyPr>
          <a:lstStyle/>
          <a:p>
            <a:r>
              <a:rPr lang="en-US" altLang="zh-CN">
                <a:latin typeface="Lucida Console" pitchFamily="49" charset="0"/>
              </a:rPr>
              <a:t>JButton</a:t>
            </a:r>
          </a:p>
        </p:txBody>
      </p:sp>
      <p:sp>
        <p:nvSpPr>
          <p:cNvPr id="36871" name="Rectangle 49"/>
          <p:cNvSpPr>
            <a:spLocks noChangeArrowheads="1"/>
          </p:cNvSpPr>
          <p:nvPr/>
        </p:nvSpPr>
        <p:spPr bwMode="auto">
          <a:xfrm>
            <a:off x="4799013" y="3429000"/>
            <a:ext cx="1773237" cy="336550"/>
          </a:xfrm>
          <a:prstGeom prst="rect">
            <a:avLst/>
          </a:prstGeom>
          <a:noFill/>
          <a:ln w="9525">
            <a:noFill/>
            <a:miter lim="800000"/>
            <a:headEnd/>
            <a:tailEnd/>
          </a:ln>
        </p:spPr>
        <p:txBody>
          <a:bodyPr wrap="none">
            <a:spAutoFit/>
          </a:bodyPr>
          <a:lstStyle/>
          <a:p>
            <a:r>
              <a:rPr lang="en-US" altLang="zh-CN">
                <a:latin typeface="Lucida Console" pitchFamily="49" charset="0"/>
              </a:rPr>
              <a:t>JToggleButton</a:t>
            </a:r>
          </a:p>
        </p:txBody>
      </p:sp>
      <p:sp>
        <p:nvSpPr>
          <p:cNvPr id="36872" name="Rectangle 50"/>
          <p:cNvSpPr>
            <a:spLocks noChangeArrowheads="1"/>
          </p:cNvSpPr>
          <p:nvPr/>
        </p:nvSpPr>
        <p:spPr bwMode="auto">
          <a:xfrm>
            <a:off x="3733800" y="4235450"/>
            <a:ext cx="1284288" cy="336550"/>
          </a:xfrm>
          <a:prstGeom prst="rect">
            <a:avLst/>
          </a:prstGeom>
          <a:noFill/>
          <a:ln w="9525">
            <a:noFill/>
            <a:miter lim="800000"/>
            <a:headEnd/>
            <a:tailEnd/>
          </a:ln>
        </p:spPr>
        <p:txBody>
          <a:bodyPr wrap="none">
            <a:spAutoFit/>
          </a:bodyPr>
          <a:lstStyle/>
          <a:p>
            <a:r>
              <a:rPr lang="en-US" altLang="zh-CN">
                <a:latin typeface="Lucida Console" pitchFamily="49" charset="0"/>
              </a:rPr>
              <a:t>JCheckBox</a:t>
            </a:r>
          </a:p>
        </p:txBody>
      </p:sp>
      <p:sp>
        <p:nvSpPr>
          <p:cNvPr id="36873" name="Rectangle 51"/>
          <p:cNvSpPr>
            <a:spLocks noChangeArrowheads="1"/>
          </p:cNvSpPr>
          <p:nvPr/>
        </p:nvSpPr>
        <p:spPr bwMode="auto">
          <a:xfrm>
            <a:off x="6248400" y="4235450"/>
            <a:ext cx="1651000" cy="336550"/>
          </a:xfrm>
          <a:prstGeom prst="rect">
            <a:avLst/>
          </a:prstGeom>
          <a:noFill/>
          <a:ln w="9525">
            <a:noFill/>
            <a:miter lim="800000"/>
            <a:headEnd/>
            <a:tailEnd/>
          </a:ln>
        </p:spPr>
        <p:txBody>
          <a:bodyPr wrap="none">
            <a:spAutoFit/>
          </a:bodyPr>
          <a:lstStyle/>
          <a:p>
            <a:r>
              <a:rPr lang="en-US" altLang="zh-CN">
                <a:latin typeface="Lucida Console" pitchFamily="49" charset="0"/>
              </a:rPr>
              <a:t>JRadioButton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612775" y="423863"/>
            <a:ext cx="6264275" cy="647700"/>
          </a:xfrm>
        </p:spPr>
        <p:txBody>
          <a:bodyPr/>
          <a:lstStyle/>
          <a:p>
            <a:r>
              <a:rPr lang="en-US" altLang="zh-CN" sz="2400" smtClean="0"/>
              <a:t>Sample code – ButtonTest.java</a:t>
            </a:r>
            <a:endParaRPr lang="zh-CN" altLang="en-US" sz="2400" smtClean="0"/>
          </a:p>
        </p:txBody>
      </p:sp>
      <p:sp>
        <p:nvSpPr>
          <p:cNvPr id="13" name="日期占位符 12"/>
          <p:cNvSpPr>
            <a:spLocks noGrp="1"/>
          </p:cNvSpPr>
          <p:nvPr>
            <p:ph type="dt" sz="half" idx="10"/>
          </p:nvPr>
        </p:nvSpPr>
        <p:spPr/>
        <p:txBody>
          <a:bodyPr/>
          <a:lstStyle/>
          <a:p>
            <a:fld id="{A65461BB-C001-4C7E-807D-3983208223AA}"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9EF4BC18-FD0D-4C04-B4BB-78B7302D8C28}" type="slidenum">
              <a:rPr lang="en-US" altLang="zh-CN"/>
              <a:pPr/>
              <a:t>35</a:t>
            </a:fld>
            <a:endParaRPr lang="en-US" altLang="zh-CN"/>
          </a:p>
        </p:txBody>
      </p:sp>
      <p:graphicFrame>
        <p:nvGraphicFramePr>
          <p:cNvPr id="7" name="Group 29"/>
          <p:cNvGraphicFramePr>
            <a:graphicFrameLocks noGrp="1"/>
          </p:cNvGraphicFramePr>
          <p:nvPr/>
        </p:nvGraphicFramePr>
        <p:xfrm>
          <a:off x="500063" y="1143000"/>
          <a:ext cx="8229600" cy="512064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ButtonTest.java</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Creating JButtons.</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java.awt.*;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java.awt.event.*;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6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7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class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ButtonTest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JFrame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JButton plainButton, fancyButton;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9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up GUI</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ButtonTest()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"Testing Buttons"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14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content pane and set its layout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 container = getContentPane();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container.setLayout(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FlowLayout()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18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19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create buttons</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plainButton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JButton(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"Plain Button"</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plainButton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22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Icon bug1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ImageIcon(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"bug1.gif"</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Icon bug2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ImageIcon(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"bug2.gif"</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fancyButton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JButton(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"Fancy Button"</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bug1 );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fancyButton.setRolloverIcon( bug2 );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container.add( fancyButton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929063" y="2143125"/>
            <a:ext cx="3429000" cy="646113"/>
            <a:chOff x="2832" y="1248"/>
            <a:chExt cx="1689" cy="407"/>
          </a:xfrm>
        </p:grpSpPr>
        <p:sp>
          <p:nvSpPr>
            <p:cNvPr id="37909" name="Line 5"/>
            <p:cNvSpPr>
              <a:spLocks noChangeShapeType="1"/>
            </p:cNvSpPr>
            <p:nvPr/>
          </p:nvSpPr>
          <p:spPr bwMode="auto">
            <a:xfrm flipH="1" flipV="1">
              <a:off x="2832" y="1440"/>
              <a:ext cx="375" cy="0"/>
            </a:xfrm>
            <a:prstGeom prst="line">
              <a:avLst/>
            </a:prstGeom>
            <a:noFill/>
            <a:ln w="9525">
              <a:solidFill>
                <a:schemeClr val="tx1"/>
              </a:solidFill>
              <a:round/>
              <a:headEnd/>
              <a:tailEnd type="triangle" w="med" len="med"/>
            </a:ln>
          </p:spPr>
          <p:txBody>
            <a:bodyPr>
              <a:spAutoFit/>
            </a:bodyPr>
            <a:lstStyle/>
            <a:p>
              <a:endParaRPr lang="en-US"/>
            </a:p>
          </p:txBody>
        </p:sp>
        <p:sp>
          <p:nvSpPr>
            <p:cNvPr id="37910" name="Text Box 6"/>
            <p:cNvSpPr txBox="1">
              <a:spLocks noChangeArrowheads="1"/>
            </p:cNvSpPr>
            <p:nvPr/>
          </p:nvSpPr>
          <p:spPr bwMode="auto">
            <a:xfrm>
              <a:off x="3216" y="1248"/>
              <a:ext cx="1305"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Create two references to </a:t>
              </a:r>
              <a:r>
                <a:rPr lang="en-US" altLang="zh-CN">
                  <a:latin typeface="Lucida Console" pitchFamily="49" charset="0"/>
                </a:rPr>
                <a:t>JButton</a:t>
              </a:r>
              <a:r>
                <a:rPr lang="en-US" altLang="zh-CN">
                  <a:latin typeface="Times New Roman" pitchFamily="18" charset="0"/>
                </a:rPr>
                <a:t> instances</a:t>
              </a:r>
              <a:endParaRPr lang="en-US" altLang="zh-CN">
                <a:latin typeface="Courier New" pitchFamily="49" charset="0"/>
              </a:endParaRPr>
            </a:p>
          </p:txBody>
        </p:sp>
      </p:grpSp>
      <p:grpSp>
        <p:nvGrpSpPr>
          <p:cNvPr id="3" name="Group 7"/>
          <p:cNvGrpSpPr>
            <a:grpSpLocks/>
          </p:cNvGrpSpPr>
          <p:nvPr/>
        </p:nvGrpSpPr>
        <p:grpSpPr bwMode="auto">
          <a:xfrm>
            <a:off x="3929063" y="4357688"/>
            <a:ext cx="3786187" cy="346075"/>
            <a:chOff x="3216" y="2736"/>
            <a:chExt cx="2112" cy="218"/>
          </a:xfrm>
        </p:grpSpPr>
        <p:sp>
          <p:nvSpPr>
            <p:cNvPr id="37907" name="Line 8"/>
            <p:cNvSpPr>
              <a:spLocks noChangeShapeType="1"/>
            </p:cNvSpPr>
            <p:nvPr/>
          </p:nvSpPr>
          <p:spPr bwMode="auto">
            <a:xfrm flipH="1" flipV="1">
              <a:off x="3216" y="2832"/>
              <a:ext cx="384" cy="0"/>
            </a:xfrm>
            <a:prstGeom prst="line">
              <a:avLst/>
            </a:prstGeom>
            <a:noFill/>
            <a:ln w="9525">
              <a:solidFill>
                <a:schemeClr val="tx1"/>
              </a:solidFill>
              <a:round/>
              <a:headEnd/>
              <a:tailEnd type="triangle" w="med" len="med"/>
            </a:ln>
          </p:spPr>
          <p:txBody>
            <a:bodyPr>
              <a:spAutoFit/>
            </a:bodyPr>
            <a:lstStyle/>
            <a:p>
              <a:endParaRPr lang="en-US"/>
            </a:p>
          </p:txBody>
        </p:sp>
        <p:sp>
          <p:nvSpPr>
            <p:cNvPr id="37908" name="Text Box 9"/>
            <p:cNvSpPr txBox="1">
              <a:spLocks noChangeArrowheads="1"/>
            </p:cNvSpPr>
            <p:nvPr/>
          </p:nvSpPr>
          <p:spPr bwMode="auto">
            <a:xfrm>
              <a:off x="3600" y="2736"/>
              <a:ext cx="1728" cy="218"/>
            </a:xfrm>
            <a:prstGeom prst="rect">
              <a:avLst/>
            </a:prstGeom>
            <a:solidFill>
              <a:srgbClr val="99CCFF"/>
            </a:solidFill>
            <a:ln w="9525">
              <a:solidFill>
                <a:schemeClr val="tx1"/>
              </a:solidFill>
              <a:miter lim="800000"/>
              <a:headEnd/>
              <a:tailEnd/>
            </a:ln>
          </p:spPr>
          <p:txBody>
            <a:bodyPr>
              <a:spAutoFit/>
            </a:bodyPr>
            <a:lstStyle/>
            <a:p>
              <a:pPr algn="ctr"/>
              <a:r>
                <a:rPr lang="en-US" altLang="zh-CN">
                  <a:latin typeface="Times New Roman" pitchFamily="18" charset="0"/>
                </a:rPr>
                <a:t>Instantiate </a:t>
              </a:r>
              <a:r>
                <a:rPr lang="en-US" altLang="zh-CN">
                  <a:latin typeface="Lucida Console" pitchFamily="49" charset="0"/>
                </a:rPr>
                <a:t>JButton</a:t>
              </a:r>
              <a:r>
                <a:rPr lang="en-US" altLang="zh-CN">
                  <a:latin typeface="Times New Roman" pitchFamily="18" charset="0"/>
                </a:rPr>
                <a:t> with text</a:t>
              </a:r>
              <a:endParaRPr lang="en-US" altLang="zh-CN">
                <a:latin typeface="Courier New" pitchFamily="49" charset="0"/>
              </a:endParaRPr>
            </a:p>
          </p:txBody>
        </p:sp>
      </p:grpSp>
      <p:grpSp>
        <p:nvGrpSpPr>
          <p:cNvPr id="4" name="Group 15"/>
          <p:cNvGrpSpPr>
            <a:grpSpLocks/>
          </p:cNvGrpSpPr>
          <p:nvPr/>
        </p:nvGrpSpPr>
        <p:grpSpPr bwMode="auto">
          <a:xfrm>
            <a:off x="3667125" y="4857750"/>
            <a:ext cx="4548188" cy="646113"/>
            <a:chOff x="2736" y="3120"/>
            <a:chExt cx="2865" cy="407"/>
          </a:xfrm>
        </p:grpSpPr>
        <p:sp>
          <p:nvSpPr>
            <p:cNvPr id="37903" name="Text Box 11"/>
            <p:cNvSpPr txBox="1">
              <a:spLocks noChangeArrowheads="1"/>
            </p:cNvSpPr>
            <p:nvPr/>
          </p:nvSpPr>
          <p:spPr bwMode="auto">
            <a:xfrm>
              <a:off x="3696" y="3120"/>
              <a:ext cx="1905"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Instantiate </a:t>
              </a:r>
              <a:r>
                <a:rPr lang="en-US" altLang="zh-CN">
                  <a:latin typeface="Lucida Console" pitchFamily="49" charset="0"/>
                </a:rPr>
                <a:t>JButton</a:t>
              </a:r>
              <a:r>
                <a:rPr lang="en-US" altLang="zh-CN">
                  <a:latin typeface="Times New Roman" pitchFamily="18" charset="0"/>
                </a:rPr>
                <a:t> with image and </a:t>
              </a:r>
              <a:r>
                <a:rPr lang="en-US" altLang="zh-CN" i="1">
                  <a:latin typeface="Times New Roman" pitchFamily="18" charset="0"/>
                </a:rPr>
                <a:t>rollover</a:t>
              </a:r>
              <a:r>
                <a:rPr lang="en-US" altLang="zh-CN">
                  <a:latin typeface="Times New Roman" pitchFamily="18" charset="0"/>
                </a:rPr>
                <a:t> image</a:t>
              </a:r>
              <a:endParaRPr lang="en-US" altLang="zh-CN">
                <a:latin typeface="Courier New" pitchFamily="49" charset="0"/>
              </a:endParaRPr>
            </a:p>
          </p:txBody>
        </p:sp>
        <p:sp>
          <p:nvSpPr>
            <p:cNvPr id="37904" name="Line 12"/>
            <p:cNvSpPr>
              <a:spLocks noChangeShapeType="1"/>
            </p:cNvSpPr>
            <p:nvPr/>
          </p:nvSpPr>
          <p:spPr bwMode="auto">
            <a:xfrm flipH="1" flipV="1">
              <a:off x="2736" y="3168"/>
              <a:ext cx="960" cy="0"/>
            </a:xfrm>
            <a:prstGeom prst="line">
              <a:avLst/>
            </a:prstGeom>
            <a:noFill/>
            <a:ln w="9525">
              <a:solidFill>
                <a:schemeClr val="tx1"/>
              </a:solidFill>
              <a:round/>
              <a:headEnd/>
              <a:tailEnd type="triangle" w="med" len="med"/>
            </a:ln>
          </p:spPr>
          <p:txBody>
            <a:bodyPr>
              <a:spAutoFit/>
            </a:bodyPr>
            <a:lstStyle/>
            <a:p>
              <a:endParaRPr lang="en-US"/>
            </a:p>
          </p:txBody>
        </p:sp>
        <p:sp>
          <p:nvSpPr>
            <p:cNvPr id="37905" name="Line 13"/>
            <p:cNvSpPr>
              <a:spLocks noChangeShapeType="1"/>
            </p:cNvSpPr>
            <p:nvPr/>
          </p:nvSpPr>
          <p:spPr bwMode="auto">
            <a:xfrm flipH="1">
              <a:off x="2946" y="3264"/>
              <a:ext cx="750" cy="36"/>
            </a:xfrm>
            <a:prstGeom prst="line">
              <a:avLst/>
            </a:prstGeom>
            <a:noFill/>
            <a:ln w="9525">
              <a:solidFill>
                <a:schemeClr val="tx1"/>
              </a:solidFill>
              <a:round/>
              <a:headEnd/>
              <a:tailEnd type="triangle" w="med" len="med"/>
            </a:ln>
          </p:spPr>
          <p:txBody>
            <a:bodyPr>
              <a:spAutoFit/>
            </a:bodyPr>
            <a:lstStyle/>
            <a:p>
              <a:endParaRPr lang="en-US"/>
            </a:p>
          </p:txBody>
        </p:sp>
        <p:sp>
          <p:nvSpPr>
            <p:cNvPr id="37906" name="Line 14"/>
            <p:cNvSpPr>
              <a:spLocks noChangeShapeType="1"/>
            </p:cNvSpPr>
            <p:nvPr/>
          </p:nvSpPr>
          <p:spPr bwMode="auto">
            <a:xfrm flipH="1">
              <a:off x="3171" y="3408"/>
              <a:ext cx="525" cy="29"/>
            </a:xfrm>
            <a:prstGeom prst="line">
              <a:avLst/>
            </a:prstGeom>
            <a:noFill/>
            <a:ln w="9525">
              <a:solidFill>
                <a:schemeClr val="tx1"/>
              </a:solidFill>
              <a:round/>
              <a:headEnd/>
              <a:tailEnd type="triangle" w="med" len="med"/>
            </a:ln>
          </p:spPr>
          <p:txBody>
            <a:bodyPr>
              <a:spAutoFit/>
            </a:bodyP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12775" y="423863"/>
            <a:ext cx="6264275" cy="647700"/>
          </a:xfrm>
        </p:spPr>
        <p:txBody>
          <a:bodyPr/>
          <a:lstStyle/>
          <a:p>
            <a:r>
              <a:rPr lang="en-US" altLang="zh-CN" sz="2400" smtClean="0"/>
              <a:t>Sample code – ButtonTest.java</a:t>
            </a:r>
            <a:endParaRPr lang="zh-CN" altLang="en-US" sz="2400" smtClean="0"/>
          </a:p>
        </p:txBody>
      </p:sp>
      <p:sp>
        <p:nvSpPr>
          <p:cNvPr id="13" name="日期占位符 12"/>
          <p:cNvSpPr>
            <a:spLocks noGrp="1"/>
          </p:cNvSpPr>
          <p:nvPr>
            <p:ph type="dt" sz="half" idx="10"/>
          </p:nvPr>
        </p:nvSpPr>
        <p:spPr/>
        <p:txBody>
          <a:bodyPr/>
          <a:lstStyle/>
          <a:p>
            <a:fld id="{A430A5F8-DDB3-4CC1-9461-80ADC3DED66A}"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3D9F1D2C-5BFD-4F99-9A83-2CA3BD208A1A}" type="slidenum">
              <a:rPr lang="en-US" altLang="zh-CN"/>
              <a:pPr/>
              <a:t>36</a:t>
            </a:fld>
            <a:endParaRPr lang="en-US" altLang="zh-CN"/>
          </a:p>
        </p:txBody>
      </p:sp>
      <p:graphicFrame>
        <p:nvGraphicFramePr>
          <p:cNvPr id="7" name="Group 29"/>
          <p:cNvGraphicFramePr>
            <a:graphicFrameLocks noGrp="1"/>
          </p:cNvGraphicFramePr>
          <p:nvPr/>
        </p:nvGraphicFramePr>
        <p:xfrm>
          <a:off x="500063" y="1143000"/>
          <a:ext cx="8229600" cy="495300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28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29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create an instance of inner class ButtonHandler</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to use for button event handling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ButtonHandler handler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ButtonHandler();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fancyButton.addActionListener( handler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plainButton.addActionListener( handler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34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35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setSize(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275</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100</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setVisible(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true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37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ButtonTest constructor</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39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static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void</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ButtonTest application =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ButtonTest();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application.setDefaultCloseOperation(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JFrame.EXIT_ON_CLOSE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45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inner class for button event handling</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47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class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ButtonHandler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implements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ActionListener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48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49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handle button event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50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void</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actionPerformed( ActionEvent event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51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52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JOptionPane.showMessageDialog( ButtonTest.</a:t>
                      </a:r>
                      <a:r>
                        <a:rPr kumimoji="0" lang="en-US" altLang="zh-CN" sz="11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this</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53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"You pressed: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event.getActionCommand()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54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4002088" y="1357313"/>
            <a:ext cx="4713287" cy="646112"/>
            <a:chOff x="3253" y="3792"/>
            <a:chExt cx="2411" cy="407"/>
          </a:xfrm>
        </p:grpSpPr>
        <p:sp>
          <p:nvSpPr>
            <p:cNvPr id="38931" name="Text Box 5"/>
            <p:cNvSpPr txBox="1">
              <a:spLocks noChangeArrowheads="1"/>
            </p:cNvSpPr>
            <p:nvPr/>
          </p:nvSpPr>
          <p:spPr bwMode="auto">
            <a:xfrm>
              <a:off x="3888" y="3792"/>
              <a:ext cx="1776"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Instantiate </a:t>
              </a:r>
              <a:r>
                <a:rPr lang="en-US" altLang="zh-CN">
                  <a:latin typeface="Lucida Console" pitchFamily="49" charset="0"/>
                </a:rPr>
                <a:t>ButtonHandler</a:t>
              </a:r>
              <a:r>
                <a:rPr lang="en-US" altLang="zh-CN">
                  <a:latin typeface="Times New Roman" pitchFamily="18" charset="0"/>
                </a:rPr>
                <a:t> for </a:t>
              </a:r>
              <a:r>
                <a:rPr lang="en-US" altLang="zh-CN">
                  <a:latin typeface="Lucida Console" pitchFamily="49" charset="0"/>
                </a:rPr>
                <a:t>JButton</a:t>
              </a:r>
              <a:r>
                <a:rPr lang="en-US" altLang="zh-CN">
                  <a:latin typeface="Times New Roman" pitchFamily="18" charset="0"/>
                </a:rPr>
                <a:t> event handling</a:t>
              </a:r>
            </a:p>
          </p:txBody>
        </p:sp>
        <p:sp>
          <p:nvSpPr>
            <p:cNvPr id="38932" name="Line 6"/>
            <p:cNvSpPr>
              <a:spLocks noChangeShapeType="1"/>
            </p:cNvSpPr>
            <p:nvPr/>
          </p:nvSpPr>
          <p:spPr bwMode="auto">
            <a:xfrm flipH="1">
              <a:off x="3253" y="3984"/>
              <a:ext cx="635" cy="78"/>
            </a:xfrm>
            <a:prstGeom prst="line">
              <a:avLst/>
            </a:prstGeom>
            <a:noFill/>
            <a:ln w="9525">
              <a:solidFill>
                <a:schemeClr val="tx1"/>
              </a:solidFill>
              <a:round/>
              <a:headEnd/>
              <a:tailEnd type="triangle" w="med" len="med"/>
            </a:ln>
          </p:spPr>
          <p:txBody>
            <a:bodyPr>
              <a:spAutoFit/>
            </a:bodyPr>
            <a:lstStyle/>
            <a:p>
              <a:endParaRPr lang="en-US"/>
            </a:p>
          </p:txBody>
        </p:sp>
      </p:grpSp>
      <p:grpSp>
        <p:nvGrpSpPr>
          <p:cNvPr id="3" name="Group 7"/>
          <p:cNvGrpSpPr>
            <a:grpSpLocks/>
          </p:cNvGrpSpPr>
          <p:nvPr/>
        </p:nvGrpSpPr>
        <p:grpSpPr bwMode="auto">
          <a:xfrm>
            <a:off x="3571875" y="2214563"/>
            <a:ext cx="4572000" cy="931862"/>
            <a:chOff x="3024" y="-84"/>
            <a:chExt cx="2492" cy="587"/>
          </a:xfrm>
        </p:grpSpPr>
        <p:sp>
          <p:nvSpPr>
            <p:cNvPr id="38929" name="Line 8"/>
            <p:cNvSpPr>
              <a:spLocks noChangeShapeType="1"/>
            </p:cNvSpPr>
            <p:nvPr/>
          </p:nvSpPr>
          <p:spPr bwMode="auto">
            <a:xfrm flipH="1" flipV="1">
              <a:off x="3024" y="-84"/>
              <a:ext cx="522" cy="372"/>
            </a:xfrm>
            <a:prstGeom prst="line">
              <a:avLst/>
            </a:prstGeom>
            <a:noFill/>
            <a:ln w="9525">
              <a:solidFill>
                <a:schemeClr val="tx1"/>
              </a:solidFill>
              <a:round/>
              <a:headEnd/>
              <a:tailEnd type="triangle" w="med" len="med"/>
            </a:ln>
          </p:spPr>
          <p:txBody>
            <a:bodyPr>
              <a:spAutoFit/>
            </a:bodyPr>
            <a:lstStyle/>
            <a:p>
              <a:endParaRPr lang="en-US"/>
            </a:p>
          </p:txBody>
        </p:sp>
        <p:sp>
          <p:nvSpPr>
            <p:cNvPr id="38930" name="Text Box 9"/>
            <p:cNvSpPr txBox="1">
              <a:spLocks noChangeArrowheads="1"/>
            </p:cNvSpPr>
            <p:nvPr/>
          </p:nvSpPr>
          <p:spPr bwMode="auto">
            <a:xfrm>
              <a:off x="3504" y="96"/>
              <a:ext cx="2012" cy="407"/>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Register </a:t>
              </a:r>
              <a:r>
                <a:rPr lang="en-US" altLang="zh-CN">
                  <a:latin typeface="Lucida Console" pitchFamily="49" charset="0"/>
                </a:rPr>
                <a:t>JButton</a:t>
              </a:r>
              <a:r>
                <a:rPr lang="en-US" altLang="zh-CN">
                  <a:latin typeface="Times New Roman" pitchFamily="18" charset="0"/>
                </a:rPr>
                <a:t>s to receive events from </a:t>
              </a:r>
              <a:r>
                <a:rPr lang="en-US" altLang="zh-CN">
                  <a:latin typeface="Lucida Console" pitchFamily="49" charset="0"/>
                </a:rPr>
                <a:t>ButtonHandler</a:t>
              </a:r>
            </a:p>
          </p:txBody>
        </p:sp>
      </p:grpSp>
      <p:grpSp>
        <p:nvGrpSpPr>
          <p:cNvPr id="4" name="Group 10"/>
          <p:cNvGrpSpPr>
            <a:grpSpLocks/>
          </p:cNvGrpSpPr>
          <p:nvPr/>
        </p:nvGrpSpPr>
        <p:grpSpPr bwMode="auto">
          <a:xfrm>
            <a:off x="4143375" y="4643438"/>
            <a:ext cx="4930775" cy="1643062"/>
            <a:chOff x="3397" y="2471"/>
            <a:chExt cx="2341" cy="1035"/>
          </a:xfrm>
        </p:grpSpPr>
        <p:sp>
          <p:nvSpPr>
            <p:cNvPr id="38927" name="Line 11"/>
            <p:cNvSpPr>
              <a:spLocks noChangeShapeType="1"/>
            </p:cNvSpPr>
            <p:nvPr/>
          </p:nvSpPr>
          <p:spPr bwMode="auto">
            <a:xfrm flipH="1" flipV="1">
              <a:off x="3634" y="2471"/>
              <a:ext cx="441" cy="450"/>
            </a:xfrm>
            <a:prstGeom prst="line">
              <a:avLst/>
            </a:prstGeom>
            <a:noFill/>
            <a:ln w="9525">
              <a:solidFill>
                <a:schemeClr val="tx1"/>
              </a:solidFill>
              <a:round/>
              <a:headEnd/>
              <a:tailEnd type="triangle" w="med" len="med"/>
            </a:ln>
          </p:spPr>
          <p:txBody>
            <a:bodyPr>
              <a:spAutoFit/>
            </a:bodyPr>
            <a:lstStyle/>
            <a:p>
              <a:endParaRPr lang="en-US"/>
            </a:p>
          </p:txBody>
        </p:sp>
        <p:sp>
          <p:nvSpPr>
            <p:cNvPr id="38928" name="Text Box 12"/>
            <p:cNvSpPr txBox="1">
              <a:spLocks noChangeArrowheads="1"/>
            </p:cNvSpPr>
            <p:nvPr/>
          </p:nvSpPr>
          <p:spPr bwMode="auto">
            <a:xfrm>
              <a:off x="3397" y="2924"/>
              <a:ext cx="2341" cy="582"/>
            </a:xfrm>
            <a:prstGeom prst="rect">
              <a:avLst/>
            </a:prstGeom>
            <a:solidFill>
              <a:srgbClr val="99CCFF"/>
            </a:solidFill>
            <a:ln w="9525">
              <a:solidFill>
                <a:schemeClr val="tx1"/>
              </a:solidFill>
              <a:miter lim="800000"/>
              <a:headEnd/>
              <a:tailEnd/>
            </a:ln>
          </p:spPr>
          <p:txBody>
            <a:bodyPr>
              <a:spAutoFit/>
            </a:bodyPr>
            <a:lstStyle/>
            <a:p>
              <a:r>
                <a:rPr lang="en-US" altLang="zh-CN">
                  <a:latin typeface="Times New Roman" pitchFamily="18" charset="0"/>
                </a:rPr>
                <a:t>When user clicks </a:t>
              </a:r>
              <a:r>
                <a:rPr lang="en-US" altLang="zh-CN">
                  <a:latin typeface="Lucida Console" pitchFamily="49" charset="0"/>
                </a:rPr>
                <a:t>JButton</a:t>
              </a:r>
              <a:r>
                <a:rPr lang="en-US" altLang="zh-CN">
                  <a:latin typeface="Times New Roman" pitchFamily="18" charset="0"/>
                </a:rPr>
                <a:t>,</a:t>
              </a:r>
              <a:r>
                <a:rPr lang="en-US" altLang="zh-CN">
                  <a:latin typeface="Courier New" pitchFamily="49" charset="0"/>
                </a:rPr>
                <a:t> </a:t>
              </a:r>
              <a:r>
                <a:rPr lang="en-US" altLang="zh-CN">
                  <a:latin typeface="Lucida Console" pitchFamily="49" charset="0"/>
                </a:rPr>
                <a:t>ButtonHandler</a:t>
              </a:r>
              <a:r>
                <a:rPr lang="en-US" altLang="zh-CN">
                  <a:latin typeface="Times New Roman" pitchFamily="18" charset="0"/>
                </a:rPr>
                <a:t> invokes method </a:t>
              </a:r>
              <a:r>
                <a:rPr lang="en-US" altLang="zh-CN">
                  <a:latin typeface="Lucida Console" pitchFamily="49" charset="0"/>
                </a:rPr>
                <a:t>actionPerformed</a:t>
              </a:r>
              <a:r>
                <a:rPr lang="en-US" altLang="zh-CN">
                  <a:latin typeface="Times New Roman" pitchFamily="18" charset="0"/>
                </a:rPr>
                <a:t> of all registered listeners</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12775" y="423863"/>
            <a:ext cx="6264275" cy="647700"/>
          </a:xfrm>
        </p:spPr>
        <p:txBody>
          <a:bodyPr/>
          <a:lstStyle/>
          <a:p>
            <a:r>
              <a:rPr lang="en-US" altLang="zh-CN" sz="2400" smtClean="0"/>
              <a:t>Sample code – ButtonTest.java</a:t>
            </a:r>
            <a:endParaRPr lang="zh-CN" altLang="en-US" sz="2400" smtClean="0"/>
          </a:p>
        </p:txBody>
      </p:sp>
      <p:sp>
        <p:nvSpPr>
          <p:cNvPr id="13" name="日期占位符 12"/>
          <p:cNvSpPr>
            <a:spLocks noGrp="1"/>
          </p:cNvSpPr>
          <p:nvPr>
            <p:ph type="dt" sz="half" idx="10"/>
          </p:nvPr>
        </p:nvSpPr>
        <p:spPr/>
        <p:txBody>
          <a:bodyPr/>
          <a:lstStyle/>
          <a:p>
            <a:fld id="{19B395F8-3EFC-40AA-91B8-F268190313AA}"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FA731CA3-DCC5-4504-AF8B-98A88FB81708}" type="slidenum">
              <a:rPr lang="en-US" altLang="zh-CN"/>
              <a:pPr/>
              <a:t>37</a:t>
            </a:fld>
            <a:endParaRPr lang="en-US" altLang="zh-CN"/>
          </a:p>
        </p:txBody>
      </p:sp>
      <p:graphicFrame>
        <p:nvGraphicFramePr>
          <p:cNvPr id="7" name="Group 29"/>
          <p:cNvGraphicFramePr>
            <a:graphicFrameLocks noGrp="1"/>
          </p:cNvGraphicFramePr>
          <p:nvPr/>
        </p:nvGraphicFramePr>
        <p:xfrm>
          <a:off x="500063" y="1143000"/>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55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56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private inner class ButtonHandler</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57    </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5F5F5F"/>
                          </a:solidFill>
                          <a:effectLst/>
                          <a:latin typeface="Arial" pitchFamily="34" charset="0"/>
                          <a:ea typeface="宋体" pitchFamily="2" charset="-122"/>
                          <a:cs typeface="Arial" pitchFamily="34" charset="0"/>
                        </a:rPr>
                        <a:t>58    </a:t>
                      </a:r>
                      <a:r>
                        <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ButtonTest</a:t>
                      </a:r>
                      <a:endParaRPr kumimoji="0" lang="en-US" altLang="zh-CN" sz="11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pic>
        <p:nvPicPr>
          <p:cNvPr id="16" name="Picture 4" descr="C:\Java5e\powerpoint\ch13\13_10a.png"/>
          <p:cNvPicPr>
            <a:picLocks noChangeAspect="1" noChangeArrowheads="1"/>
          </p:cNvPicPr>
          <p:nvPr/>
        </p:nvPicPr>
        <p:blipFill>
          <a:blip r:embed="rId3"/>
          <a:srcRect/>
          <a:stretch>
            <a:fillRect/>
          </a:stretch>
        </p:blipFill>
        <p:spPr bwMode="auto">
          <a:xfrm>
            <a:off x="2471738" y="1819275"/>
            <a:ext cx="2619375" cy="952500"/>
          </a:xfrm>
          <a:prstGeom prst="rect">
            <a:avLst/>
          </a:prstGeom>
          <a:noFill/>
          <a:ln w="9525">
            <a:noFill/>
            <a:miter lim="800000"/>
            <a:headEnd/>
            <a:tailEnd/>
          </a:ln>
        </p:spPr>
      </p:pic>
      <p:pic>
        <p:nvPicPr>
          <p:cNvPr id="17" name="Picture 5" descr="C:\Java5e\powerpoint\ch13\13_10b.png"/>
          <p:cNvPicPr>
            <a:picLocks noChangeAspect="1" noChangeArrowheads="1"/>
          </p:cNvPicPr>
          <p:nvPr/>
        </p:nvPicPr>
        <p:blipFill>
          <a:blip r:embed="rId4"/>
          <a:srcRect/>
          <a:stretch>
            <a:fillRect/>
          </a:stretch>
        </p:blipFill>
        <p:spPr bwMode="auto">
          <a:xfrm>
            <a:off x="5643563" y="1857375"/>
            <a:ext cx="2619375" cy="952500"/>
          </a:xfrm>
          <a:prstGeom prst="rect">
            <a:avLst/>
          </a:prstGeom>
          <a:noFill/>
          <a:ln w="9525">
            <a:noFill/>
            <a:miter lim="800000"/>
            <a:headEnd/>
            <a:tailEnd/>
          </a:ln>
        </p:spPr>
      </p:pic>
      <p:pic>
        <p:nvPicPr>
          <p:cNvPr id="18" name="Picture 6" descr="C:\Java5e\powerpoint\ch13\13_10c.png"/>
          <p:cNvPicPr>
            <a:picLocks noChangeAspect="1" noChangeArrowheads="1"/>
          </p:cNvPicPr>
          <p:nvPr/>
        </p:nvPicPr>
        <p:blipFill>
          <a:blip r:embed="rId5"/>
          <a:srcRect/>
          <a:stretch>
            <a:fillRect/>
          </a:stretch>
        </p:blipFill>
        <p:spPr bwMode="auto">
          <a:xfrm>
            <a:off x="2547938" y="3314700"/>
            <a:ext cx="2552700" cy="1095375"/>
          </a:xfrm>
          <a:prstGeom prst="rect">
            <a:avLst/>
          </a:prstGeom>
          <a:noFill/>
          <a:ln w="9525">
            <a:noFill/>
            <a:miter lim="800000"/>
            <a:headEnd/>
            <a:tailEnd/>
          </a:ln>
        </p:spPr>
      </p:pic>
      <p:pic>
        <p:nvPicPr>
          <p:cNvPr id="19" name="Picture 7" descr="C:\Java5e\powerpoint\ch13\13_10d.png"/>
          <p:cNvPicPr>
            <a:picLocks noChangeAspect="1" noChangeArrowheads="1"/>
          </p:cNvPicPr>
          <p:nvPr/>
        </p:nvPicPr>
        <p:blipFill>
          <a:blip r:embed="rId6"/>
          <a:srcRect/>
          <a:stretch>
            <a:fillRect/>
          </a:stretch>
        </p:blipFill>
        <p:spPr bwMode="auto">
          <a:xfrm>
            <a:off x="5643563" y="3381375"/>
            <a:ext cx="2619375" cy="952500"/>
          </a:xfrm>
          <a:prstGeom prst="rect">
            <a:avLst/>
          </a:prstGeom>
          <a:noFill/>
          <a:ln w="9525">
            <a:noFill/>
            <a:miter lim="800000"/>
            <a:headEnd/>
            <a:tailEnd/>
          </a:ln>
        </p:spPr>
      </p:pic>
      <p:pic>
        <p:nvPicPr>
          <p:cNvPr id="20" name="Picture 8" descr="C:\Java5e\powerpoint\ch13\13_10e.png"/>
          <p:cNvPicPr>
            <a:picLocks noChangeAspect="1" noChangeArrowheads="1"/>
          </p:cNvPicPr>
          <p:nvPr/>
        </p:nvPicPr>
        <p:blipFill>
          <a:blip r:embed="rId7"/>
          <a:srcRect/>
          <a:stretch>
            <a:fillRect/>
          </a:stretch>
        </p:blipFill>
        <p:spPr bwMode="auto">
          <a:xfrm>
            <a:off x="2471738" y="5057775"/>
            <a:ext cx="2619375" cy="952500"/>
          </a:xfrm>
          <a:prstGeom prst="rect">
            <a:avLst/>
          </a:prstGeom>
          <a:noFill/>
          <a:ln w="9525">
            <a:noFill/>
            <a:miter lim="800000"/>
            <a:headEnd/>
            <a:tailEnd/>
          </a:ln>
        </p:spPr>
      </p:pic>
      <p:pic>
        <p:nvPicPr>
          <p:cNvPr id="23" name="Picture 9" descr="C:\Java5e\powerpoint\ch13\13_10f.png"/>
          <p:cNvPicPr>
            <a:picLocks noChangeAspect="1" noChangeArrowheads="1"/>
          </p:cNvPicPr>
          <p:nvPr/>
        </p:nvPicPr>
        <p:blipFill>
          <a:blip r:embed="rId8"/>
          <a:srcRect/>
          <a:stretch>
            <a:fillRect/>
          </a:stretch>
        </p:blipFill>
        <p:spPr bwMode="auto">
          <a:xfrm>
            <a:off x="5672138" y="4991100"/>
            <a:ext cx="2552700" cy="1095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altLang="zh-CN" b="0" smtClean="0">
                <a:latin typeface="Lucida Console" pitchFamily="49" charset="0"/>
                <a:ea typeface="宋体" pitchFamily="2" charset="-122"/>
                <a:cs typeface="Times New Roman" pitchFamily="18" charset="0"/>
              </a:rPr>
              <a:t>ButtonTest.java</a:t>
            </a:r>
          </a:p>
        </p:txBody>
      </p:sp>
      <p:sp>
        <p:nvSpPr>
          <p:cNvPr id="34819" name="Rectangle 3"/>
          <p:cNvSpPr>
            <a:spLocks noGrp="1" noChangeArrowheads="1"/>
          </p:cNvSpPr>
          <p:nvPr>
            <p:ph type="subTitle" idx="1"/>
          </p:nvPr>
        </p:nvSpPr>
        <p:spPr>
          <a:xfrm>
            <a:off x="73025" y="227013"/>
            <a:ext cx="6937375" cy="992187"/>
          </a:xfrm>
        </p:spPr>
        <p:txBody>
          <a:bodyPr>
            <a:normAutofit/>
          </a:bodyPr>
          <a:lstStyle/>
          <a:p>
            <a:pPr>
              <a:lnSpc>
                <a:spcPct val="80000"/>
              </a:lnSpc>
            </a:pPr>
            <a:r>
              <a:rPr lang="en-US" altLang="zh-CN" sz="1400" b="1" smtClean="0">
                <a:solidFill>
                  <a:srgbClr val="5F5F5F"/>
                </a:solidFill>
                <a:latin typeface="Arial" pitchFamily="34" charset="0"/>
                <a:cs typeface="Arial" pitchFamily="34" charset="0"/>
              </a:rPr>
              <a:t>55    </a:t>
            </a:r>
            <a:endParaRPr lang="en-US" altLang="zh-CN" sz="1400" b="1" smtClean="0">
              <a:solidFill>
                <a:srgbClr val="000000"/>
              </a:solidFill>
              <a:cs typeface="Times New Roman" pitchFamily="18" charset="0"/>
            </a:endParaRPr>
          </a:p>
          <a:p>
            <a:pPr>
              <a:lnSpc>
                <a:spcPct val="80000"/>
              </a:lnSpc>
            </a:pPr>
            <a:r>
              <a:rPr lang="en-US" altLang="zh-CN" sz="1400" b="1" smtClean="0">
                <a:solidFill>
                  <a:srgbClr val="5F5F5F"/>
                </a:solidFill>
                <a:latin typeface="Arial" pitchFamily="34" charset="0"/>
                <a:cs typeface="Arial" pitchFamily="34" charset="0"/>
              </a:rPr>
              <a:t>56    </a:t>
            </a:r>
            <a:r>
              <a:rPr lang="en-US" altLang="zh-CN" sz="1400" b="1" smtClean="0">
                <a:solidFill>
                  <a:srgbClr val="000000"/>
                </a:solidFill>
                <a:cs typeface="Times New Roman" pitchFamily="18" charset="0"/>
              </a:rPr>
              <a:t>   } </a:t>
            </a:r>
            <a:r>
              <a:rPr lang="en-US" altLang="zh-CN" sz="1400" b="1" smtClean="0">
                <a:solidFill>
                  <a:srgbClr val="008000"/>
                </a:solidFill>
                <a:cs typeface="Times New Roman" pitchFamily="18" charset="0"/>
              </a:rPr>
              <a:t>// end private inner class ButtonHandler</a:t>
            </a:r>
            <a:endParaRPr lang="en-US" altLang="zh-CN" sz="1400" b="1" smtClean="0">
              <a:solidFill>
                <a:srgbClr val="000000"/>
              </a:solidFill>
              <a:cs typeface="Times New Roman" pitchFamily="18" charset="0"/>
            </a:endParaRPr>
          </a:p>
          <a:p>
            <a:pPr>
              <a:lnSpc>
                <a:spcPct val="80000"/>
              </a:lnSpc>
            </a:pPr>
            <a:r>
              <a:rPr lang="en-US" altLang="zh-CN" sz="1400" b="1" smtClean="0">
                <a:solidFill>
                  <a:srgbClr val="5F5F5F"/>
                </a:solidFill>
                <a:latin typeface="Arial" pitchFamily="34" charset="0"/>
                <a:cs typeface="Arial" pitchFamily="34" charset="0"/>
              </a:rPr>
              <a:t>57    </a:t>
            </a:r>
            <a:endParaRPr lang="en-US" altLang="zh-CN" sz="1400" b="1" smtClean="0">
              <a:solidFill>
                <a:srgbClr val="000000"/>
              </a:solidFill>
              <a:cs typeface="Times New Roman" pitchFamily="18" charset="0"/>
            </a:endParaRPr>
          </a:p>
          <a:p>
            <a:pPr>
              <a:lnSpc>
                <a:spcPct val="80000"/>
              </a:lnSpc>
            </a:pPr>
            <a:r>
              <a:rPr lang="en-US" altLang="zh-CN" sz="1400" b="1" smtClean="0">
                <a:solidFill>
                  <a:srgbClr val="5F5F5F"/>
                </a:solidFill>
                <a:latin typeface="Arial" pitchFamily="34" charset="0"/>
                <a:cs typeface="Arial" pitchFamily="34" charset="0"/>
              </a:rPr>
              <a:t>58    </a:t>
            </a:r>
            <a:r>
              <a:rPr lang="en-US" altLang="zh-CN" sz="1400" b="1" smtClean="0">
                <a:solidFill>
                  <a:srgbClr val="000000"/>
                </a:solidFill>
                <a:cs typeface="Times New Roman" pitchFamily="18" charset="0"/>
              </a:rPr>
              <a:t>} </a:t>
            </a:r>
            <a:r>
              <a:rPr lang="en-US" altLang="zh-CN" sz="1400" b="1" smtClean="0">
                <a:solidFill>
                  <a:srgbClr val="008000"/>
                </a:solidFill>
                <a:cs typeface="Times New Roman" pitchFamily="18" charset="0"/>
              </a:rPr>
              <a:t>// end class ButtonTest</a:t>
            </a:r>
            <a:endParaRPr lang="en-US" altLang="zh-CN" sz="1400" b="1" smtClean="0">
              <a:solidFill>
                <a:srgbClr val="000000"/>
              </a:solidFill>
              <a:cs typeface="Times New Roman" pitchFamily="18" charset="0"/>
            </a:endParaRPr>
          </a:p>
          <a:p>
            <a:pPr>
              <a:lnSpc>
                <a:spcPct val="80000"/>
              </a:lnSpc>
            </a:pPr>
            <a:endParaRPr lang="en-US" altLang="zh-CN" sz="1400" smtClean="0"/>
          </a:p>
        </p:txBody>
      </p:sp>
      <p:pic>
        <p:nvPicPr>
          <p:cNvPr id="40964" name="Picture 4" descr="C:\Java5e\powerpoint\ch13\13_10a.png"/>
          <p:cNvPicPr>
            <a:picLocks noChangeAspect="1" noChangeArrowheads="1"/>
          </p:cNvPicPr>
          <p:nvPr/>
        </p:nvPicPr>
        <p:blipFill>
          <a:blip r:embed="rId3"/>
          <a:srcRect/>
          <a:stretch>
            <a:fillRect/>
          </a:stretch>
        </p:blipFill>
        <p:spPr bwMode="auto">
          <a:xfrm>
            <a:off x="457200" y="1600200"/>
            <a:ext cx="2619375" cy="952500"/>
          </a:xfrm>
          <a:prstGeom prst="rect">
            <a:avLst/>
          </a:prstGeom>
          <a:noFill/>
          <a:ln w="9525">
            <a:noFill/>
            <a:miter lim="800000"/>
            <a:headEnd/>
            <a:tailEnd/>
          </a:ln>
        </p:spPr>
      </p:pic>
      <p:pic>
        <p:nvPicPr>
          <p:cNvPr id="40965" name="Picture 5" descr="C:\Java5e\powerpoint\ch13\13_10b.png"/>
          <p:cNvPicPr>
            <a:picLocks noChangeAspect="1" noChangeArrowheads="1"/>
          </p:cNvPicPr>
          <p:nvPr/>
        </p:nvPicPr>
        <p:blipFill>
          <a:blip r:embed="rId4"/>
          <a:srcRect/>
          <a:stretch>
            <a:fillRect/>
          </a:stretch>
        </p:blipFill>
        <p:spPr bwMode="auto">
          <a:xfrm>
            <a:off x="3629025" y="1638300"/>
            <a:ext cx="2619375" cy="952500"/>
          </a:xfrm>
          <a:prstGeom prst="rect">
            <a:avLst/>
          </a:prstGeom>
          <a:noFill/>
          <a:ln w="9525">
            <a:noFill/>
            <a:miter lim="800000"/>
            <a:headEnd/>
            <a:tailEnd/>
          </a:ln>
        </p:spPr>
      </p:pic>
      <p:pic>
        <p:nvPicPr>
          <p:cNvPr id="40966" name="Picture 6" descr="C:\Java5e\powerpoint\ch13\13_10c.png"/>
          <p:cNvPicPr>
            <a:picLocks noChangeAspect="1" noChangeArrowheads="1"/>
          </p:cNvPicPr>
          <p:nvPr/>
        </p:nvPicPr>
        <p:blipFill>
          <a:blip r:embed="rId5"/>
          <a:srcRect/>
          <a:stretch>
            <a:fillRect/>
          </a:stretch>
        </p:blipFill>
        <p:spPr bwMode="auto">
          <a:xfrm>
            <a:off x="533400" y="3095625"/>
            <a:ext cx="2552700" cy="1095375"/>
          </a:xfrm>
          <a:prstGeom prst="rect">
            <a:avLst/>
          </a:prstGeom>
          <a:noFill/>
          <a:ln w="9525">
            <a:noFill/>
            <a:miter lim="800000"/>
            <a:headEnd/>
            <a:tailEnd/>
          </a:ln>
        </p:spPr>
      </p:pic>
      <p:pic>
        <p:nvPicPr>
          <p:cNvPr id="40967" name="Picture 7" descr="C:\Java5e\powerpoint\ch13\13_10d.png"/>
          <p:cNvPicPr>
            <a:picLocks noChangeAspect="1" noChangeArrowheads="1"/>
          </p:cNvPicPr>
          <p:nvPr/>
        </p:nvPicPr>
        <p:blipFill>
          <a:blip r:embed="rId6"/>
          <a:srcRect/>
          <a:stretch>
            <a:fillRect/>
          </a:stretch>
        </p:blipFill>
        <p:spPr bwMode="auto">
          <a:xfrm>
            <a:off x="3629025" y="3162300"/>
            <a:ext cx="2619375" cy="952500"/>
          </a:xfrm>
          <a:prstGeom prst="rect">
            <a:avLst/>
          </a:prstGeom>
          <a:noFill/>
          <a:ln w="9525">
            <a:noFill/>
            <a:miter lim="800000"/>
            <a:headEnd/>
            <a:tailEnd/>
          </a:ln>
        </p:spPr>
      </p:pic>
      <p:pic>
        <p:nvPicPr>
          <p:cNvPr id="40968" name="Picture 8" descr="C:\Java5e\powerpoint\ch13\13_10e.png"/>
          <p:cNvPicPr>
            <a:picLocks noChangeAspect="1" noChangeArrowheads="1"/>
          </p:cNvPicPr>
          <p:nvPr/>
        </p:nvPicPr>
        <p:blipFill>
          <a:blip r:embed="rId7"/>
          <a:srcRect/>
          <a:stretch>
            <a:fillRect/>
          </a:stretch>
        </p:blipFill>
        <p:spPr bwMode="auto">
          <a:xfrm>
            <a:off x="457200" y="4838700"/>
            <a:ext cx="2619375" cy="952500"/>
          </a:xfrm>
          <a:prstGeom prst="rect">
            <a:avLst/>
          </a:prstGeom>
          <a:noFill/>
          <a:ln w="9525">
            <a:noFill/>
            <a:miter lim="800000"/>
            <a:headEnd/>
            <a:tailEnd/>
          </a:ln>
        </p:spPr>
      </p:pic>
      <p:pic>
        <p:nvPicPr>
          <p:cNvPr id="40969" name="Picture 9" descr="C:\Java5e\powerpoint\ch13\13_10f.png"/>
          <p:cNvPicPr>
            <a:picLocks noChangeAspect="1" noChangeArrowheads="1"/>
          </p:cNvPicPr>
          <p:nvPr/>
        </p:nvPicPr>
        <p:blipFill>
          <a:blip r:embed="rId8"/>
          <a:srcRect/>
          <a:stretch>
            <a:fillRect/>
          </a:stretch>
        </p:blipFill>
        <p:spPr bwMode="auto">
          <a:xfrm>
            <a:off x="3657600" y="4772025"/>
            <a:ext cx="2552700"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2800" smtClean="0">
                <a:solidFill>
                  <a:srgbClr val="FF0000"/>
                </a:solidFill>
              </a:rPr>
              <a:t>Swing Component: </a:t>
            </a:r>
            <a:br>
              <a:rPr lang="en-US" altLang="zh-CN" sz="2800" smtClean="0">
                <a:solidFill>
                  <a:srgbClr val="FF0000"/>
                </a:solidFill>
              </a:rPr>
            </a:br>
            <a:r>
              <a:rPr lang="en-US" altLang="zh-CN" sz="2800" b="0" smtClean="0">
                <a:solidFill>
                  <a:srgbClr val="FF0000"/>
                </a:solidFill>
                <a:latin typeface="Lucida Console" pitchFamily="49" charset="0"/>
              </a:rPr>
              <a:t>JCheckBox</a:t>
            </a:r>
            <a:r>
              <a:rPr lang="en-US" altLang="zh-CN" sz="2800" smtClean="0">
                <a:solidFill>
                  <a:srgbClr val="FF0000"/>
                </a:solidFill>
              </a:rPr>
              <a:t> and </a:t>
            </a:r>
            <a:r>
              <a:rPr lang="en-US" altLang="zh-CN" sz="2800" b="0" smtClean="0">
                <a:solidFill>
                  <a:srgbClr val="FF0000"/>
                </a:solidFill>
                <a:latin typeface="Lucida Console" pitchFamily="49" charset="0"/>
              </a:rPr>
              <a:t>JRadioButton</a:t>
            </a:r>
          </a:p>
        </p:txBody>
      </p:sp>
      <p:sp>
        <p:nvSpPr>
          <p:cNvPr id="41987" name="Rectangle 3"/>
          <p:cNvSpPr>
            <a:spLocks noGrp="1" noChangeArrowheads="1"/>
          </p:cNvSpPr>
          <p:nvPr>
            <p:ph idx="1"/>
          </p:nvPr>
        </p:nvSpPr>
        <p:spPr/>
        <p:txBody>
          <a:bodyPr/>
          <a:lstStyle/>
          <a:p>
            <a:r>
              <a:rPr lang="en-US" altLang="zh-CN" smtClean="0"/>
              <a:t>State buttons</a:t>
            </a:r>
          </a:p>
          <a:p>
            <a:pPr lvl="1"/>
            <a:r>
              <a:rPr lang="en-US" altLang="zh-CN" smtClean="0"/>
              <a:t>On/Off or </a:t>
            </a:r>
            <a:r>
              <a:rPr lang="en-US" altLang="zh-CN" smtClean="0">
                <a:latin typeface="Lucida Console" pitchFamily="49" charset="0"/>
              </a:rPr>
              <a:t>true</a:t>
            </a:r>
            <a:r>
              <a:rPr lang="en-US" altLang="zh-CN" smtClean="0"/>
              <a:t>/</a:t>
            </a:r>
            <a:r>
              <a:rPr lang="en-US" altLang="zh-CN" smtClean="0">
                <a:latin typeface="Lucida Console" pitchFamily="49" charset="0"/>
              </a:rPr>
              <a:t>false</a:t>
            </a:r>
            <a:r>
              <a:rPr lang="en-US" altLang="zh-CN" smtClean="0"/>
              <a:t> values</a:t>
            </a:r>
          </a:p>
          <a:p>
            <a:pPr lvl="1"/>
            <a:r>
              <a:rPr lang="en-US" altLang="zh-CN" smtClean="0"/>
              <a:t>Java provides three types</a:t>
            </a:r>
          </a:p>
          <a:p>
            <a:pPr lvl="2"/>
            <a:r>
              <a:rPr lang="en-US" altLang="zh-CN" smtClean="0">
                <a:latin typeface="Lucida Console" pitchFamily="49" charset="0"/>
              </a:rPr>
              <a:t>JToggleButton</a:t>
            </a:r>
          </a:p>
          <a:p>
            <a:pPr lvl="2"/>
            <a:r>
              <a:rPr lang="en-US" altLang="zh-CN" smtClean="0">
                <a:latin typeface="Lucida Console" pitchFamily="49" charset="0"/>
              </a:rPr>
              <a:t>JCheckBox</a:t>
            </a:r>
          </a:p>
          <a:p>
            <a:pPr lvl="2"/>
            <a:r>
              <a:rPr lang="en-US" altLang="zh-CN" smtClean="0">
                <a:latin typeface="Lucida Console" pitchFamily="49" charset="0"/>
              </a:rPr>
              <a:t>JRadioButton</a:t>
            </a:r>
          </a:p>
          <a:p>
            <a:endParaRPr lang="en-US" altLang="zh-C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GUI Introduction</a:t>
            </a:r>
          </a:p>
        </p:txBody>
      </p:sp>
      <p:sp>
        <p:nvSpPr>
          <p:cNvPr id="6147" name="Rectangle 3"/>
          <p:cNvSpPr>
            <a:spLocks noGrp="1" noChangeArrowheads="1"/>
          </p:cNvSpPr>
          <p:nvPr>
            <p:ph idx="1"/>
          </p:nvPr>
        </p:nvSpPr>
        <p:spPr/>
        <p:txBody>
          <a:bodyPr>
            <a:normAutofit fontScale="92500" lnSpcReduction="10000"/>
          </a:bodyPr>
          <a:lstStyle/>
          <a:p>
            <a:pPr eaLnBrk="1" hangingPunct="1"/>
            <a:r>
              <a:rPr lang="en-US" altLang="zh-CN" smtClean="0"/>
              <a:t>A graphical user interface (GUI) presents a pictorial interface to a program.</a:t>
            </a:r>
          </a:p>
          <a:p>
            <a:pPr eaLnBrk="1" hangingPunct="1"/>
            <a:r>
              <a:rPr lang="en-US" altLang="zh-CN" smtClean="0"/>
              <a:t>Providing different programs with a consistent set of intuitive user interface components provides users with a basic level of familiarity with each program before they ever use it. </a:t>
            </a:r>
          </a:p>
          <a:p>
            <a:pPr eaLnBrk="1" hangingPunct="1"/>
            <a:r>
              <a:rPr lang="en-US" altLang="zh-CN" smtClean="0"/>
              <a:t>In turn, this reduces the time users require to learn a program and increases their ability to use the program in a productive manner.</a:t>
            </a:r>
          </a:p>
        </p:txBody>
      </p:sp>
      <p:sp>
        <p:nvSpPr>
          <p:cNvPr id="5" name="日期占位符 4"/>
          <p:cNvSpPr>
            <a:spLocks noGrp="1"/>
          </p:cNvSpPr>
          <p:nvPr>
            <p:ph type="dt" sz="half" idx="10"/>
          </p:nvPr>
        </p:nvSpPr>
        <p:spPr/>
        <p:txBody>
          <a:bodyPr/>
          <a:lstStyle/>
          <a:p>
            <a:fld id="{6A370B6C-EFDA-4C60-99BD-A8EF8BA04260}"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D2DA4C45-FF35-45F7-BAD8-7129C5DF5498}" type="slidenum">
              <a:rPr lang="en-US" altLang="zh-CN"/>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pPr eaLnBrk="1" hangingPunct="1"/>
            <a:r>
              <a:rPr lang="en-US" altLang="zh-CN" smtClean="0">
                <a:ea typeface="黑体" pitchFamily="49" charset="-122"/>
              </a:rPr>
              <a:t>Thanks</a:t>
            </a:r>
            <a:endParaRPr lang="zh-CN" altLang="en-US" smtClean="0">
              <a:ea typeface="黑体" pitchFamily="49" charset="-122"/>
            </a:endParaRPr>
          </a:p>
        </p:txBody>
      </p:sp>
      <p:sp>
        <p:nvSpPr>
          <p:cNvPr id="43011" name="Rectangle 5"/>
          <p:cNvSpPr>
            <a:spLocks noGrp="1" noChangeArrowheads="1"/>
          </p:cNvSpPr>
          <p:nvPr>
            <p:ph type="subTitle" idx="1"/>
          </p:nvPr>
        </p:nvSpPr>
        <p:spPr/>
        <p:txBody>
          <a:bodyPr/>
          <a:lstStyle/>
          <a:p>
            <a:pPr eaLnBrk="1" hangingPunct="1"/>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mtClean="0"/>
              <a:t>GUI Introduction</a:t>
            </a:r>
          </a:p>
        </p:txBody>
      </p:sp>
      <p:sp>
        <p:nvSpPr>
          <p:cNvPr id="7171" name="Rectangle 3"/>
          <p:cNvSpPr>
            <a:spLocks noGrp="1" noChangeArrowheads="1"/>
          </p:cNvSpPr>
          <p:nvPr>
            <p:ph idx="1"/>
          </p:nvPr>
        </p:nvSpPr>
        <p:spPr/>
        <p:txBody>
          <a:bodyPr/>
          <a:lstStyle/>
          <a:p>
            <a:r>
              <a:rPr lang="en-US" altLang="zh-CN" smtClean="0"/>
              <a:t>Graphical User Interface (GUI)</a:t>
            </a:r>
          </a:p>
          <a:p>
            <a:pPr lvl="1"/>
            <a:r>
              <a:rPr lang="en-US" altLang="zh-CN" smtClean="0"/>
              <a:t>Gives program distinctive “look” and “feel”</a:t>
            </a:r>
          </a:p>
          <a:p>
            <a:pPr lvl="1"/>
            <a:r>
              <a:rPr lang="en-US" altLang="zh-CN" smtClean="0"/>
              <a:t>Provides users with basic level of familiarity</a:t>
            </a:r>
          </a:p>
          <a:p>
            <a:pPr lvl="1"/>
            <a:r>
              <a:rPr lang="en-US" altLang="zh-CN" smtClean="0"/>
              <a:t>Built from GUI components (</a:t>
            </a:r>
            <a:r>
              <a:rPr lang="en-US" altLang="zh-CN" sz="2400" smtClean="0"/>
              <a:t>controls, widgets, etc.</a:t>
            </a:r>
            <a:r>
              <a:rPr lang="en-US" altLang="zh-CN" smtClean="0"/>
              <a:t>)</a:t>
            </a:r>
          </a:p>
          <a:p>
            <a:pPr lvl="2"/>
            <a:r>
              <a:rPr lang="en-US" altLang="zh-CN" smtClean="0"/>
              <a:t>User interacts with GUI component via mouse, keyboard, etc.</a:t>
            </a:r>
          </a:p>
          <a:p>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zh-CN" sz="2500" b="0" smtClean="0">
                <a:solidFill>
                  <a:schemeClr val="tx1"/>
                </a:solidFill>
                <a:latin typeface="Arial" pitchFamily="34" charset="0"/>
                <a:cs typeface="Arial" pitchFamily="34" charset="0"/>
              </a:rPr>
              <a:t>Netscape window with GUI components</a:t>
            </a:r>
            <a:endParaRPr lang="en-US" altLang="zh-CN" sz="2500" b="0" smtClean="0">
              <a:solidFill>
                <a:schemeClr val="tx1"/>
              </a:solidFill>
              <a:latin typeface="Arial" pitchFamily="34" charset="0"/>
            </a:endParaRPr>
          </a:p>
        </p:txBody>
      </p:sp>
      <p:grpSp>
        <p:nvGrpSpPr>
          <p:cNvPr id="2" name="Group 34"/>
          <p:cNvGrpSpPr>
            <a:grpSpLocks noGrp="1" noChangeAspect="1"/>
          </p:cNvGrpSpPr>
          <p:nvPr>
            <p:ph idx="1"/>
          </p:nvPr>
        </p:nvGrpSpPr>
        <p:grpSpPr bwMode="auto">
          <a:xfrm>
            <a:off x="1111250" y="1484313"/>
            <a:ext cx="7818438" cy="4614862"/>
            <a:chOff x="432" y="1296"/>
            <a:chExt cx="5088" cy="2072"/>
          </a:xfrm>
        </p:grpSpPr>
        <p:pic>
          <p:nvPicPr>
            <p:cNvPr id="8196" name="Picture 4" descr="C:\Java5e\powerpoint\ch13\02_071.png"/>
            <p:cNvPicPr>
              <a:picLocks noChangeAspect="1" noChangeArrowheads="1"/>
            </p:cNvPicPr>
            <p:nvPr/>
          </p:nvPicPr>
          <p:blipFill>
            <a:blip r:embed="rId3"/>
            <a:srcRect/>
            <a:stretch>
              <a:fillRect/>
            </a:stretch>
          </p:blipFill>
          <p:spPr bwMode="auto">
            <a:xfrm>
              <a:off x="644" y="1448"/>
              <a:ext cx="4183" cy="1920"/>
            </a:xfrm>
            <a:prstGeom prst="rect">
              <a:avLst/>
            </a:prstGeom>
            <a:noFill/>
            <a:ln w="9525">
              <a:noFill/>
              <a:miter lim="800000"/>
              <a:headEnd/>
              <a:tailEnd/>
            </a:ln>
          </p:spPr>
        </p:pic>
        <p:sp>
          <p:nvSpPr>
            <p:cNvPr id="8197" name="Rectangle 16"/>
            <p:cNvSpPr>
              <a:spLocks noChangeArrowheads="1"/>
            </p:cNvSpPr>
            <p:nvPr/>
          </p:nvSpPr>
          <p:spPr bwMode="auto">
            <a:xfrm>
              <a:off x="2760" y="1296"/>
              <a:ext cx="552" cy="72"/>
            </a:xfrm>
            <a:prstGeom prst="rect">
              <a:avLst/>
            </a:prstGeom>
            <a:noFill/>
            <a:ln w="0">
              <a:noFill/>
              <a:miter lim="800000"/>
              <a:headEnd/>
              <a:tailEnd/>
            </a:ln>
          </p:spPr>
          <p:txBody>
            <a:bodyPr lIns="0" tIns="0" rIns="0" bIns="0"/>
            <a:lstStyle/>
            <a:p>
              <a:pPr algn="ctr"/>
              <a:r>
                <a:rPr lang="en-US" altLang="zh-CN" sz="1200">
                  <a:solidFill>
                    <a:srgbClr val="000000"/>
                  </a:solidFill>
                </a:rPr>
                <a:t>menu bar</a:t>
              </a:r>
              <a:endParaRPr lang="en-US" altLang="zh-CN" sz="1200"/>
            </a:p>
          </p:txBody>
        </p:sp>
        <p:sp>
          <p:nvSpPr>
            <p:cNvPr id="8198" name="Freeform 15"/>
            <p:cNvSpPr>
              <a:spLocks/>
            </p:cNvSpPr>
            <p:nvPr/>
          </p:nvSpPr>
          <p:spPr bwMode="auto">
            <a:xfrm>
              <a:off x="2794" y="1396"/>
              <a:ext cx="258" cy="236"/>
            </a:xfrm>
            <a:custGeom>
              <a:avLst/>
              <a:gdLst>
                <a:gd name="T0" fmla="*/ 0 w 20000"/>
                <a:gd name="T1" fmla="*/ 3 h 20000"/>
                <a:gd name="T2" fmla="*/ 3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6"/>
                  </a:moveTo>
                  <a:lnTo>
                    <a:pt x="19969" y="0"/>
                  </a:lnTo>
                </a:path>
              </a:pathLst>
            </a:custGeom>
            <a:noFill/>
            <a:ln w="3175">
              <a:solidFill>
                <a:srgbClr val="000000"/>
              </a:solidFill>
              <a:round/>
              <a:headEnd type="triangle" w="med" len="sm"/>
              <a:tailEnd/>
            </a:ln>
          </p:spPr>
          <p:txBody>
            <a:bodyPr/>
            <a:lstStyle/>
            <a:p>
              <a:endParaRPr lang="zh-CN" altLang="en-US"/>
            </a:p>
          </p:txBody>
        </p:sp>
        <p:sp>
          <p:nvSpPr>
            <p:cNvPr id="8199" name="Rectangle 14"/>
            <p:cNvSpPr>
              <a:spLocks noChangeArrowheads="1"/>
            </p:cNvSpPr>
            <p:nvPr/>
          </p:nvSpPr>
          <p:spPr bwMode="auto">
            <a:xfrm>
              <a:off x="432" y="1320"/>
              <a:ext cx="297" cy="72"/>
            </a:xfrm>
            <a:prstGeom prst="rect">
              <a:avLst/>
            </a:prstGeom>
            <a:noFill/>
            <a:ln w="0">
              <a:noFill/>
              <a:miter lim="800000"/>
              <a:headEnd/>
              <a:tailEnd/>
            </a:ln>
          </p:spPr>
          <p:txBody>
            <a:bodyPr lIns="0" tIns="0" rIns="0" bIns="0"/>
            <a:lstStyle/>
            <a:p>
              <a:pPr algn="ctr"/>
              <a:r>
                <a:rPr lang="en-US" altLang="zh-CN" sz="1200">
                  <a:solidFill>
                    <a:srgbClr val="000000"/>
                  </a:solidFill>
                </a:rPr>
                <a:t>button</a:t>
              </a:r>
              <a:endParaRPr lang="en-US" altLang="zh-CN" sz="1200"/>
            </a:p>
          </p:txBody>
        </p:sp>
        <p:sp>
          <p:nvSpPr>
            <p:cNvPr id="8200" name="Freeform 13"/>
            <p:cNvSpPr>
              <a:spLocks/>
            </p:cNvSpPr>
            <p:nvPr/>
          </p:nvSpPr>
          <p:spPr bwMode="auto">
            <a:xfrm>
              <a:off x="624" y="1440"/>
              <a:ext cx="192" cy="288"/>
            </a:xfrm>
            <a:custGeom>
              <a:avLst/>
              <a:gdLst>
                <a:gd name="T0" fmla="*/ 2 w 20000"/>
                <a:gd name="T1" fmla="*/ 4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52" y="19971"/>
                  </a:moveTo>
                  <a:lnTo>
                    <a:pt x="0" y="0"/>
                  </a:lnTo>
                </a:path>
              </a:pathLst>
            </a:custGeom>
            <a:noFill/>
            <a:ln w="3175">
              <a:solidFill>
                <a:srgbClr val="000000"/>
              </a:solidFill>
              <a:round/>
              <a:headEnd type="triangle" w="med" len="sm"/>
              <a:tailEnd/>
            </a:ln>
          </p:spPr>
          <p:txBody>
            <a:bodyPr/>
            <a:lstStyle/>
            <a:p>
              <a:endParaRPr lang="zh-CN" altLang="en-US"/>
            </a:p>
          </p:txBody>
        </p:sp>
        <p:sp>
          <p:nvSpPr>
            <p:cNvPr id="8201" name="Rectangle 12"/>
            <p:cNvSpPr>
              <a:spLocks noChangeArrowheads="1"/>
            </p:cNvSpPr>
            <p:nvPr/>
          </p:nvSpPr>
          <p:spPr bwMode="auto">
            <a:xfrm>
              <a:off x="3848" y="1320"/>
              <a:ext cx="536" cy="72"/>
            </a:xfrm>
            <a:prstGeom prst="rect">
              <a:avLst/>
            </a:prstGeom>
            <a:noFill/>
            <a:ln w="0">
              <a:noFill/>
              <a:miter lim="800000"/>
              <a:headEnd/>
              <a:tailEnd/>
            </a:ln>
          </p:spPr>
          <p:txBody>
            <a:bodyPr lIns="0" tIns="0" rIns="0" bIns="0"/>
            <a:lstStyle/>
            <a:p>
              <a:pPr algn="ctr"/>
              <a:r>
                <a:rPr lang="en-US" altLang="zh-CN" sz="1200">
                  <a:solidFill>
                    <a:srgbClr val="000000"/>
                  </a:solidFill>
                </a:rPr>
                <a:t>combo box</a:t>
              </a:r>
            </a:p>
            <a:p>
              <a:endParaRPr lang="en-US" altLang="zh-CN" sz="1200"/>
            </a:p>
          </p:txBody>
        </p:sp>
        <p:sp>
          <p:nvSpPr>
            <p:cNvPr id="8202" name="Freeform 11"/>
            <p:cNvSpPr>
              <a:spLocks/>
            </p:cNvSpPr>
            <p:nvPr/>
          </p:nvSpPr>
          <p:spPr bwMode="auto">
            <a:xfrm>
              <a:off x="3408" y="1440"/>
              <a:ext cx="672" cy="309"/>
            </a:xfrm>
            <a:custGeom>
              <a:avLst/>
              <a:gdLst>
                <a:gd name="T0" fmla="*/ 0 w 20000"/>
                <a:gd name="T1" fmla="*/ 5 h 20000"/>
                <a:gd name="T2" fmla="*/ 23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6"/>
                  </a:moveTo>
                  <a:lnTo>
                    <a:pt x="19989" y="0"/>
                  </a:lnTo>
                </a:path>
              </a:pathLst>
            </a:custGeom>
            <a:noFill/>
            <a:ln w="3175">
              <a:solidFill>
                <a:srgbClr val="000000"/>
              </a:solidFill>
              <a:round/>
              <a:headEnd type="triangle" w="med" len="sm"/>
              <a:tailEnd/>
            </a:ln>
          </p:spPr>
          <p:txBody>
            <a:bodyPr/>
            <a:lstStyle/>
            <a:p>
              <a:endParaRPr lang="zh-CN" altLang="en-US"/>
            </a:p>
          </p:txBody>
        </p:sp>
        <p:sp>
          <p:nvSpPr>
            <p:cNvPr id="8203" name="Rectangle 18"/>
            <p:cNvSpPr>
              <a:spLocks noChangeArrowheads="1"/>
            </p:cNvSpPr>
            <p:nvPr/>
          </p:nvSpPr>
          <p:spPr bwMode="auto">
            <a:xfrm>
              <a:off x="1228" y="1320"/>
              <a:ext cx="344" cy="72"/>
            </a:xfrm>
            <a:prstGeom prst="rect">
              <a:avLst/>
            </a:prstGeom>
            <a:noFill/>
            <a:ln w="0">
              <a:noFill/>
              <a:miter lim="800000"/>
              <a:headEnd/>
              <a:tailEnd/>
            </a:ln>
          </p:spPr>
          <p:txBody>
            <a:bodyPr lIns="0" tIns="0" rIns="0" bIns="0"/>
            <a:lstStyle/>
            <a:p>
              <a:pPr algn="ctr"/>
              <a:r>
                <a:rPr lang="en-US" altLang="zh-CN" sz="1200">
                  <a:solidFill>
                    <a:srgbClr val="000000"/>
                  </a:solidFill>
                </a:rPr>
                <a:t>menus</a:t>
              </a:r>
              <a:endParaRPr lang="en-US" altLang="zh-CN" sz="1200"/>
            </a:p>
          </p:txBody>
        </p:sp>
        <p:sp>
          <p:nvSpPr>
            <p:cNvPr id="8204" name="Freeform 17"/>
            <p:cNvSpPr>
              <a:spLocks/>
            </p:cNvSpPr>
            <p:nvPr/>
          </p:nvSpPr>
          <p:spPr bwMode="auto">
            <a:xfrm>
              <a:off x="1056" y="1424"/>
              <a:ext cx="340" cy="216"/>
            </a:xfrm>
            <a:custGeom>
              <a:avLst/>
              <a:gdLst>
                <a:gd name="T0" fmla="*/ 0 w 20000"/>
                <a:gd name="T1" fmla="*/ 2 h 20000"/>
                <a:gd name="T2" fmla="*/ 6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3"/>
                  </a:moveTo>
                  <a:lnTo>
                    <a:pt x="19976" y="0"/>
                  </a:lnTo>
                </a:path>
              </a:pathLst>
            </a:custGeom>
            <a:noFill/>
            <a:ln w="3175">
              <a:solidFill>
                <a:srgbClr val="000000"/>
              </a:solidFill>
              <a:round/>
              <a:headEnd type="triangle" w="med" len="sm"/>
              <a:tailEnd/>
            </a:ln>
          </p:spPr>
          <p:txBody>
            <a:bodyPr/>
            <a:lstStyle/>
            <a:p>
              <a:endParaRPr lang="zh-CN" altLang="en-US"/>
            </a:p>
          </p:txBody>
        </p:sp>
        <p:sp>
          <p:nvSpPr>
            <p:cNvPr id="8205" name="Freeform 10"/>
            <p:cNvSpPr>
              <a:spLocks/>
            </p:cNvSpPr>
            <p:nvPr/>
          </p:nvSpPr>
          <p:spPr bwMode="auto">
            <a:xfrm>
              <a:off x="1396" y="1424"/>
              <a:ext cx="0" cy="205"/>
            </a:xfrm>
            <a:custGeom>
              <a:avLst/>
              <a:gdLst>
                <a:gd name="T0" fmla="*/ 0 w 20000"/>
                <a:gd name="T1" fmla="*/ 2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61"/>
                  </a:moveTo>
                  <a:lnTo>
                    <a:pt x="0" y="0"/>
                  </a:lnTo>
                </a:path>
              </a:pathLst>
            </a:custGeom>
            <a:noFill/>
            <a:ln w="3175">
              <a:solidFill>
                <a:srgbClr val="000000"/>
              </a:solidFill>
              <a:round/>
              <a:headEnd type="triangle" w="med" len="sm"/>
              <a:tailEnd/>
            </a:ln>
          </p:spPr>
          <p:txBody>
            <a:bodyPr/>
            <a:lstStyle/>
            <a:p>
              <a:endParaRPr lang="zh-CN" altLang="en-US"/>
            </a:p>
          </p:txBody>
        </p:sp>
        <p:sp>
          <p:nvSpPr>
            <p:cNvPr id="8206" name="Freeform 9"/>
            <p:cNvSpPr>
              <a:spLocks/>
            </p:cNvSpPr>
            <p:nvPr/>
          </p:nvSpPr>
          <p:spPr bwMode="auto">
            <a:xfrm>
              <a:off x="1396" y="1424"/>
              <a:ext cx="250" cy="213"/>
            </a:xfrm>
            <a:custGeom>
              <a:avLst/>
              <a:gdLst>
                <a:gd name="T0" fmla="*/ 3 w 20000"/>
                <a:gd name="T1" fmla="*/ 2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8" y="19962"/>
                  </a:moveTo>
                  <a:lnTo>
                    <a:pt x="0" y="0"/>
                  </a:lnTo>
                </a:path>
              </a:pathLst>
            </a:custGeom>
            <a:noFill/>
            <a:ln w="3175">
              <a:solidFill>
                <a:srgbClr val="000000"/>
              </a:solidFill>
              <a:round/>
              <a:headEnd type="triangle" w="med" len="sm"/>
              <a:tailEnd/>
            </a:ln>
          </p:spPr>
          <p:txBody>
            <a:bodyPr/>
            <a:lstStyle/>
            <a:p>
              <a:endParaRPr lang="zh-CN" altLang="en-US"/>
            </a:p>
          </p:txBody>
        </p:sp>
        <p:sp>
          <p:nvSpPr>
            <p:cNvPr id="8207" name="Rectangle 8"/>
            <p:cNvSpPr>
              <a:spLocks noChangeArrowheads="1"/>
            </p:cNvSpPr>
            <p:nvPr/>
          </p:nvSpPr>
          <p:spPr bwMode="auto">
            <a:xfrm>
              <a:off x="5042" y="2696"/>
              <a:ext cx="478" cy="151"/>
            </a:xfrm>
            <a:prstGeom prst="rect">
              <a:avLst/>
            </a:prstGeom>
            <a:noFill/>
            <a:ln w="0">
              <a:noFill/>
              <a:miter lim="800000"/>
              <a:headEnd/>
              <a:tailEnd/>
            </a:ln>
          </p:spPr>
          <p:txBody>
            <a:bodyPr lIns="0" tIns="0" rIns="0" bIns="0"/>
            <a:lstStyle/>
            <a:p>
              <a:r>
                <a:rPr lang="en-US" altLang="zh-CN" sz="1200">
                  <a:solidFill>
                    <a:srgbClr val="000000"/>
                  </a:solidFill>
                </a:rPr>
                <a:t>scroll bars</a:t>
              </a:r>
              <a:endParaRPr lang="en-US" altLang="zh-CN" sz="1200"/>
            </a:p>
          </p:txBody>
        </p:sp>
        <p:sp>
          <p:nvSpPr>
            <p:cNvPr id="8208" name="Freeform 7"/>
            <p:cNvSpPr>
              <a:spLocks/>
            </p:cNvSpPr>
            <p:nvPr/>
          </p:nvSpPr>
          <p:spPr bwMode="auto">
            <a:xfrm>
              <a:off x="4464" y="2770"/>
              <a:ext cx="570" cy="353"/>
            </a:xfrm>
            <a:custGeom>
              <a:avLst/>
              <a:gdLst>
                <a:gd name="T0" fmla="*/ 0 w 20000"/>
                <a:gd name="T1" fmla="*/ 6 h 20000"/>
                <a:gd name="T2" fmla="*/ 16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7"/>
                  </a:moveTo>
                  <a:lnTo>
                    <a:pt x="19986" y="0"/>
                  </a:lnTo>
                </a:path>
              </a:pathLst>
            </a:custGeom>
            <a:noFill/>
            <a:ln w="3175">
              <a:solidFill>
                <a:srgbClr val="000000"/>
              </a:solidFill>
              <a:round/>
              <a:headEnd type="triangle" w="med" len="sm"/>
              <a:tailEnd/>
            </a:ln>
          </p:spPr>
          <p:txBody>
            <a:bodyPr/>
            <a:lstStyle/>
            <a:p>
              <a:endParaRPr lang="zh-CN" altLang="en-US"/>
            </a:p>
          </p:txBody>
        </p:sp>
        <p:sp>
          <p:nvSpPr>
            <p:cNvPr id="8209" name="Freeform 6"/>
            <p:cNvSpPr>
              <a:spLocks/>
            </p:cNvSpPr>
            <p:nvPr/>
          </p:nvSpPr>
          <p:spPr bwMode="auto">
            <a:xfrm>
              <a:off x="4830" y="2770"/>
              <a:ext cx="204" cy="14"/>
            </a:xfrm>
            <a:custGeom>
              <a:avLst/>
              <a:gdLst>
                <a:gd name="T0" fmla="*/ 0 w 20000"/>
                <a:gd name="T1" fmla="*/ 0 h 20000"/>
                <a:gd name="T2" fmla="*/ 2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412"/>
                  </a:moveTo>
                  <a:lnTo>
                    <a:pt x="19961" y="0"/>
                  </a:lnTo>
                </a:path>
              </a:pathLst>
            </a:custGeom>
            <a:noFill/>
            <a:ln w="3175">
              <a:solidFill>
                <a:srgbClr val="000000"/>
              </a:solidFill>
              <a:round/>
              <a:headEnd type="triangle" w="med" len="sm"/>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The basic idea of AWT</a:t>
            </a:r>
          </a:p>
        </p:txBody>
      </p:sp>
      <p:sp>
        <p:nvSpPr>
          <p:cNvPr id="9219" name="Rectangle 3"/>
          <p:cNvSpPr>
            <a:spLocks noGrp="1" noChangeArrowheads="1"/>
          </p:cNvSpPr>
          <p:nvPr>
            <p:ph idx="1"/>
          </p:nvPr>
        </p:nvSpPr>
        <p:spPr/>
        <p:txBody>
          <a:bodyPr>
            <a:normAutofit fontScale="92500"/>
          </a:bodyPr>
          <a:lstStyle/>
          <a:p>
            <a:pPr eaLnBrk="1" hangingPunct="1"/>
            <a:r>
              <a:rPr lang="en-US" altLang="zh-CN" smtClean="0"/>
              <a:t>The basic idea behind the AWT is that a Java window is a set of nested components, starting from the outermost window all the way down to the smallest UI component.</a:t>
            </a:r>
          </a:p>
          <a:p>
            <a:pPr eaLnBrk="1" hangingPunct="1"/>
            <a:r>
              <a:rPr lang="en-US" altLang="zh-CN" smtClean="0"/>
              <a:t>Components can include things you can actually see on the screen, such as windows, menubars, buttons, and text fields, and they can also include containers, which in turn can contain other components.</a:t>
            </a:r>
          </a:p>
        </p:txBody>
      </p:sp>
      <p:sp>
        <p:nvSpPr>
          <p:cNvPr id="5" name="日期占位符 4"/>
          <p:cNvSpPr>
            <a:spLocks noGrp="1"/>
          </p:cNvSpPr>
          <p:nvPr>
            <p:ph type="dt" sz="half" idx="10"/>
          </p:nvPr>
        </p:nvSpPr>
        <p:spPr/>
        <p:txBody>
          <a:bodyPr/>
          <a:lstStyle/>
          <a:p>
            <a:fld id="{9E473914-9086-47EB-B92A-32DE832D1798}"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FA2F29EF-6B09-41FD-9C63-FCB2B19691B6}" type="slidenum">
              <a:rPr lang="en-US" altLang="zh-CN"/>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defRPr/>
            </a:pPr>
            <a:r>
              <a:rPr lang="en-US" altLang="zh-CN" dirty="0" smtClean="0"/>
              <a:t>The major components of AWT</a:t>
            </a:r>
          </a:p>
        </p:txBody>
      </p:sp>
      <p:sp>
        <p:nvSpPr>
          <p:cNvPr id="10243" name="Rectangle 3"/>
          <p:cNvSpPr>
            <a:spLocks noGrp="1" noChangeArrowheads="1"/>
          </p:cNvSpPr>
          <p:nvPr>
            <p:ph idx="1"/>
          </p:nvPr>
        </p:nvSpPr>
        <p:spPr/>
        <p:txBody>
          <a:bodyPr/>
          <a:lstStyle/>
          <a:p>
            <a:pPr eaLnBrk="1" hangingPunct="1"/>
            <a:r>
              <a:rPr lang="en-US" altLang="zh-CN" smtClean="0"/>
              <a:t>Containers</a:t>
            </a:r>
          </a:p>
          <a:p>
            <a:pPr eaLnBrk="1" hangingPunct="1"/>
            <a:r>
              <a:rPr lang="en-US" altLang="zh-CN" smtClean="0"/>
              <a:t>Canvases</a:t>
            </a:r>
          </a:p>
          <a:p>
            <a:pPr eaLnBrk="1" hangingPunct="1"/>
            <a:r>
              <a:rPr lang="en-US" altLang="zh-CN" smtClean="0"/>
              <a:t>UI components</a:t>
            </a:r>
          </a:p>
          <a:p>
            <a:pPr eaLnBrk="1" hangingPunct="1"/>
            <a:r>
              <a:rPr lang="en-US" altLang="zh-CN" smtClean="0"/>
              <a:t>Window construction components</a:t>
            </a:r>
          </a:p>
        </p:txBody>
      </p:sp>
      <p:sp>
        <p:nvSpPr>
          <p:cNvPr id="5" name="日期占位符 4"/>
          <p:cNvSpPr>
            <a:spLocks noGrp="1"/>
          </p:cNvSpPr>
          <p:nvPr>
            <p:ph type="dt" sz="half" idx="10"/>
          </p:nvPr>
        </p:nvSpPr>
        <p:spPr/>
        <p:txBody>
          <a:bodyPr/>
          <a:lstStyle/>
          <a:p>
            <a:fld id="{27238B61-AD91-4DE9-985E-23C95F56AB53}"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EEFFBF8E-D6B0-4F3B-8459-8413C3990AAC}" type="slidenum">
              <a:rPr lang="en-US" altLang="zh-CN"/>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Containers</a:t>
            </a:r>
          </a:p>
        </p:txBody>
      </p:sp>
      <p:sp>
        <p:nvSpPr>
          <p:cNvPr id="11267" name="Rectangle 3"/>
          <p:cNvSpPr>
            <a:spLocks noGrp="1" noChangeArrowheads="1"/>
          </p:cNvSpPr>
          <p:nvPr>
            <p:ph idx="1"/>
          </p:nvPr>
        </p:nvSpPr>
        <p:spPr/>
        <p:txBody>
          <a:bodyPr/>
          <a:lstStyle/>
          <a:p>
            <a:pPr eaLnBrk="1" hangingPunct="1"/>
            <a:r>
              <a:rPr lang="en-US" altLang="zh-CN" smtClean="0"/>
              <a:t>Containers are generic AWT components that can contain other components, including other containers.</a:t>
            </a:r>
          </a:p>
          <a:p>
            <a:pPr eaLnBrk="1" hangingPunct="1"/>
            <a:r>
              <a:rPr lang="en-US" altLang="zh-CN" smtClean="0"/>
              <a:t>The most common form of container is the panel, which represents a container that can be displayed on screen.</a:t>
            </a:r>
          </a:p>
        </p:txBody>
      </p:sp>
      <p:sp>
        <p:nvSpPr>
          <p:cNvPr id="5" name="日期占位符 4"/>
          <p:cNvSpPr>
            <a:spLocks noGrp="1"/>
          </p:cNvSpPr>
          <p:nvPr>
            <p:ph type="dt" sz="half" idx="10"/>
          </p:nvPr>
        </p:nvSpPr>
        <p:spPr/>
        <p:txBody>
          <a:bodyPr/>
          <a:lstStyle/>
          <a:p>
            <a:fld id="{AF0A0D3D-A50A-4DBE-9033-FB5CC0CA1C28}"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BCFF9F69-9D1A-434C-A04A-7F981308B6B8}" type="slidenum">
              <a:rPr lang="en-US" altLang="zh-CN"/>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TotalTime>
  <Words>2370</Words>
  <Application>Microsoft Office PowerPoint</Application>
  <PresentationFormat>On-screen Show (4:3)</PresentationFormat>
  <Paragraphs>607</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JAVA Programming Language LESSON 16: GUI Components, AWT and Swing</vt:lpstr>
      <vt:lpstr>Outline</vt:lpstr>
      <vt:lpstr>GUI introduction</vt:lpstr>
      <vt:lpstr>GUI Introduction</vt:lpstr>
      <vt:lpstr>GUI Introduction</vt:lpstr>
      <vt:lpstr>Netscape window with GUI components</vt:lpstr>
      <vt:lpstr>The basic idea of AWT</vt:lpstr>
      <vt:lpstr>The major components of AWT</vt:lpstr>
      <vt:lpstr>Containers</vt:lpstr>
      <vt:lpstr>Canvases</vt:lpstr>
      <vt:lpstr>UI components</vt:lpstr>
      <vt:lpstr>Window construction components</vt:lpstr>
      <vt:lpstr>The basic UI components</vt:lpstr>
      <vt:lpstr>The eight core packages of Java</vt:lpstr>
      <vt:lpstr>Overview of Swing Components</vt:lpstr>
      <vt:lpstr>Overview of Swing Components</vt:lpstr>
      <vt:lpstr>Common superclasses of many of  the Swing components</vt:lpstr>
      <vt:lpstr>Some basic GUI components</vt:lpstr>
      <vt:lpstr>Swing Component: JLabel</vt:lpstr>
      <vt:lpstr>Sample code – LabelTest.java</vt:lpstr>
      <vt:lpstr>Sample code – LabelTest.java</vt:lpstr>
      <vt:lpstr>Event Handling</vt:lpstr>
      <vt:lpstr>Some event classes of package java.awt.event</vt:lpstr>
      <vt:lpstr>Swing Event Handling</vt:lpstr>
      <vt:lpstr>Event-listener interfaces of package java.awt.event</vt:lpstr>
      <vt:lpstr>Swing Component: JTextFields</vt:lpstr>
      <vt:lpstr>Sample code – TextFieldTest.java</vt:lpstr>
      <vt:lpstr>Sample code – TextFieldTest.java</vt:lpstr>
      <vt:lpstr>Sample code – TextFieldTest.java</vt:lpstr>
      <vt:lpstr>Sample code – TextFieldTest.java</vt:lpstr>
      <vt:lpstr>How Event Handling Works</vt:lpstr>
      <vt:lpstr>Event registration for JTextField textField1</vt:lpstr>
      <vt:lpstr>Swing component: JButton</vt:lpstr>
      <vt:lpstr>Swing button hierarchy</vt:lpstr>
      <vt:lpstr>Sample code – ButtonTest.java</vt:lpstr>
      <vt:lpstr>Sample code – ButtonTest.java</vt:lpstr>
      <vt:lpstr>Sample code – ButtonTest.java</vt:lpstr>
      <vt:lpstr>ButtonTest.java</vt:lpstr>
      <vt:lpstr>Swing Component:  JCheckBox and JRadioButton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patty</dc:creator>
  <cp:lastModifiedBy>EMMY</cp:lastModifiedBy>
  <cp:revision>4</cp:revision>
  <dcterms:created xsi:type="dcterms:W3CDTF">2014-05-07T07:04:29Z</dcterms:created>
  <dcterms:modified xsi:type="dcterms:W3CDTF">2015-02-25T17:09:17Z</dcterms:modified>
</cp:coreProperties>
</file>