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256" r:id="rId2"/>
    <p:sldId id="259" r:id="rId3"/>
    <p:sldId id="260" r:id="rId4"/>
    <p:sldId id="257" r:id="rId5"/>
    <p:sldId id="258" r:id="rId6"/>
    <p:sldId id="262" r:id="rId7"/>
    <p:sldId id="263" r:id="rId8"/>
    <p:sldId id="264" r:id="rId9"/>
    <p:sldId id="265" r:id="rId10"/>
    <p:sldId id="266" r:id="rId11"/>
    <p:sldId id="267" r:id="rId12"/>
    <p:sldId id="268" r:id="rId13"/>
    <p:sldId id="269" r:id="rId14"/>
    <p:sldId id="282" r:id="rId15"/>
    <p:sldId id="283" r:id="rId16"/>
    <p:sldId id="284"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41"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E06F94-27C8-4226-AB88-47275CB7F660}" type="datetimeFigureOut">
              <a:rPr lang="en-US" smtClean="0"/>
              <a:pPr/>
              <a:t>2/25/2015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0AD318-094A-4E60-BE60-5B0AEC25980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4A34C4D-4EB2-4E3C-89B6-82C24C5B09B8}" type="datetime1">
              <a:rPr lang="en-US" smtClean="0"/>
              <a:pPr/>
              <a:t>2/25/2015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C9FC5775-56A1-48F6-8790-8C2A760F8038}"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6C86478-9B35-4517-ABA4-CE30E3C94BAA}" type="datetime1">
              <a:rPr lang="en-US" smtClean="0"/>
              <a:pPr/>
              <a:t>2/25/2015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9FC5775-56A1-48F6-8790-8C2A760F80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5D76547-0B5D-4437-8EB0-0ABE68B37AB7}" type="datetime1">
              <a:rPr lang="en-US" smtClean="0"/>
              <a:pPr/>
              <a:t>2/25/2015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9FC5775-56A1-48F6-8790-8C2A760F80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E4930B-8B7B-42A2-B8D0-B7D69DF806A7}" type="datetime1">
              <a:rPr lang="en-US" smtClean="0"/>
              <a:pPr/>
              <a:t>2/25/2015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9FC5775-56A1-48F6-8790-8C2A760F803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683E69C-9A24-4EBA-9D43-56E26738C73C}" type="datetime1">
              <a:rPr lang="en-US" smtClean="0"/>
              <a:pPr/>
              <a:t>2/25/2015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9FC5775-56A1-48F6-8790-8C2A760F8038}"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762A307-0165-4177-908F-57451048EE17}" type="datetime1">
              <a:rPr lang="en-US" smtClean="0"/>
              <a:pPr/>
              <a:t>2/25/2015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9FC5775-56A1-48F6-8790-8C2A760F80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2C1935A-5C42-4095-9D2D-A65079DD1271}" type="datetime1">
              <a:rPr lang="en-US" smtClean="0"/>
              <a:pPr/>
              <a:t>2/25/2015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9FC5775-56A1-48F6-8790-8C2A760F80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B480395-0F34-4B53-894E-859BC57EE64E}" type="datetime1">
              <a:rPr lang="en-US" smtClean="0"/>
              <a:pPr/>
              <a:t>2/25/2015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9FC5775-56A1-48F6-8790-8C2A760F80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30922CA-A992-425D-AD67-26A68C075068}" type="datetime1">
              <a:rPr lang="en-US" smtClean="0"/>
              <a:pPr/>
              <a:t>2/25/2015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9FC5775-56A1-48F6-8790-8C2A760F8038}"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5E5F806-3FDC-47B4-9E8C-32577A5993A5}" type="datetime1">
              <a:rPr lang="en-US" smtClean="0"/>
              <a:pPr/>
              <a:t>2/25/2015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9FC5775-56A1-48F6-8790-8C2A760F80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A82DD438-A581-4EA3-A12D-37B9B71870B7}" type="datetime1">
              <a:rPr lang="en-US" smtClean="0"/>
              <a:pPr/>
              <a:t>2/25/2015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9FC5775-56A1-48F6-8790-8C2A760F8038}"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5CDCD08-722C-463F-A6B6-95663DD8CB39}" type="datetime1">
              <a:rPr lang="en-US" smtClean="0"/>
              <a:pPr/>
              <a:t>2/25/2015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9FC5775-56A1-48F6-8790-8C2A760F8038}"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Lesson 7: Selections</a:t>
            </a:r>
            <a:endParaRPr lang="en-US" dirty="0"/>
          </a:p>
        </p:txBody>
      </p:sp>
      <p:sp>
        <p:nvSpPr>
          <p:cNvPr id="3" name="Subtitle 2"/>
          <p:cNvSpPr>
            <a:spLocks noGrp="1"/>
          </p:cNvSpPr>
          <p:nvPr>
            <p:ph type="subTitle" idx="1"/>
          </p:nvPr>
        </p:nvSpPr>
        <p:spPr/>
        <p:txBody>
          <a:bodyPr>
            <a:normAutofit lnSpcReduction="10000"/>
          </a:bodyPr>
          <a:lstStyle/>
          <a:p>
            <a:r>
              <a:rPr lang="en-US" altLang="zh-CN" dirty="0" smtClean="0">
                <a:ea typeface="黑体" pitchFamily="49" charset="-122"/>
              </a:rPr>
              <a:t>KANIMBA Patrick</a:t>
            </a:r>
          </a:p>
          <a:p>
            <a:r>
              <a:rPr lang="en-US" altLang="zh-CN" dirty="0" smtClean="0">
                <a:ea typeface="黑体" pitchFamily="49" charset="-122"/>
              </a:rPr>
              <a:t>E mail: hpnkanimba@iprcsouth.ac.rw</a:t>
            </a:r>
          </a:p>
          <a:p>
            <a:r>
              <a:rPr lang="en-US" altLang="zh-CN" dirty="0" smtClean="0">
                <a:ea typeface="黑体" pitchFamily="49" charset="-122"/>
              </a:rPr>
              <a:t>IPRC South, </a:t>
            </a:r>
            <a:r>
              <a:rPr lang="en-US" altLang="zh-CN" dirty="0" err="1" smtClean="0">
                <a:ea typeface="黑体" pitchFamily="49" charset="-122"/>
              </a:rPr>
              <a:t>Huye</a:t>
            </a:r>
            <a:r>
              <a:rPr lang="en-US" altLang="zh-CN" dirty="0" smtClean="0">
                <a:ea typeface="黑体" pitchFamily="49" charset="-122"/>
              </a:rPr>
              <a:t> CAMPUS</a:t>
            </a:r>
          </a:p>
          <a:p>
            <a:r>
              <a:rPr lang="en-US" altLang="zh-CN" dirty="0" smtClean="0">
                <a:ea typeface="黑体" pitchFamily="49" charset="-122"/>
              </a:rPr>
              <a:t>ICT - Department</a:t>
            </a:r>
          </a:p>
          <a:p>
            <a:endParaRPr lang="en-US" dirty="0"/>
          </a:p>
        </p:txBody>
      </p:sp>
      <p:sp>
        <p:nvSpPr>
          <p:cNvPr id="4" name="Date Placeholder 3"/>
          <p:cNvSpPr>
            <a:spLocks noGrp="1"/>
          </p:cNvSpPr>
          <p:nvPr>
            <p:ph type="dt" sz="half" idx="10"/>
          </p:nvPr>
        </p:nvSpPr>
        <p:spPr/>
        <p:txBody>
          <a:bodyPr/>
          <a:lstStyle/>
          <a:p>
            <a:fld id="{A615072F-D947-41EB-8729-172F406485D7}" type="datetime1">
              <a:rPr lang="en-US" smtClean="0"/>
              <a:pPr/>
              <a:t>2/25/2015</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Two-Way </a:t>
            </a:r>
            <a:r>
              <a:rPr lang="en-US" b="1" dirty="0" smtClean="0"/>
              <a:t>if Statements</a:t>
            </a:r>
            <a:endParaRPr lang="en-US" dirty="0"/>
          </a:p>
        </p:txBody>
      </p:sp>
      <p:sp>
        <p:nvSpPr>
          <p:cNvPr id="3" name="Content Placeholder 2"/>
          <p:cNvSpPr>
            <a:spLocks noGrp="1"/>
          </p:cNvSpPr>
          <p:nvPr>
            <p:ph idx="1"/>
          </p:nvPr>
        </p:nvSpPr>
        <p:spPr/>
        <p:txBody>
          <a:bodyPr>
            <a:normAutofit lnSpcReduction="10000"/>
          </a:bodyPr>
          <a:lstStyle/>
          <a:p>
            <a:r>
              <a:rPr lang="en-US" dirty="0" smtClean="0"/>
              <a:t>A one-way </a:t>
            </a:r>
            <a:r>
              <a:rPr lang="en-US" b="1" dirty="0" smtClean="0"/>
              <a:t>if statement takes an action if the specified condition is true. If the condition is false, nothing is done. But what if you want to take alternative actions when the condition is false? You can use a two-way if statement. The actions that a two-way if statement specifies </a:t>
            </a:r>
            <a:r>
              <a:rPr lang="en-US" dirty="0" smtClean="0"/>
              <a:t>differ based on whether the condition is </a:t>
            </a:r>
            <a:r>
              <a:rPr lang="en-US" b="1" dirty="0" smtClean="0"/>
              <a:t>true or false.</a:t>
            </a:r>
            <a:endParaRPr lang="en-US" dirty="0"/>
          </a:p>
        </p:txBody>
      </p:sp>
      <p:sp>
        <p:nvSpPr>
          <p:cNvPr id="4" name="Date Placeholder 3"/>
          <p:cNvSpPr>
            <a:spLocks noGrp="1"/>
          </p:cNvSpPr>
          <p:nvPr>
            <p:ph type="dt" sz="half" idx="10"/>
          </p:nvPr>
        </p:nvSpPr>
        <p:spPr/>
        <p:txBody>
          <a:bodyPr/>
          <a:lstStyle/>
          <a:p>
            <a:fld id="{5BE4930B-8B7B-42A2-B8D0-B7D69DF806A7}" type="datetime1">
              <a:rPr lang="en-US" smtClean="0"/>
              <a:pPr/>
              <a:t>2/25/2015</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SpecialArea.java</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if (radius &gt;= 0) {</a:t>
            </a:r>
          </a:p>
          <a:p>
            <a:pPr>
              <a:buNone/>
            </a:pPr>
            <a:r>
              <a:rPr lang="en-US" dirty="0" smtClean="0"/>
              <a:t>area = radius * radius * PI;</a:t>
            </a:r>
          </a:p>
          <a:p>
            <a:pPr>
              <a:buNone/>
            </a:pPr>
            <a:r>
              <a:rPr lang="en-US" dirty="0" err="1" smtClean="0"/>
              <a:t>System.out.println</a:t>
            </a:r>
            <a:r>
              <a:rPr lang="en-US" dirty="0" smtClean="0"/>
              <a:t>(</a:t>
            </a:r>
            <a:r>
              <a:rPr lang="en-US" b="1" dirty="0" smtClean="0"/>
              <a:t>"The area for the circle of radius " +</a:t>
            </a:r>
          </a:p>
          <a:p>
            <a:pPr>
              <a:buNone/>
            </a:pPr>
            <a:r>
              <a:rPr lang="en-US" dirty="0" smtClean="0"/>
              <a:t>radius + </a:t>
            </a:r>
            <a:r>
              <a:rPr lang="en-US" b="1" dirty="0" smtClean="0"/>
              <a:t>" is " + area);</a:t>
            </a:r>
          </a:p>
          <a:p>
            <a:pPr>
              <a:buNone/>
            </a:pPr>
            <a:r>
              <a:rPr lang="en-US" dirty="0" smtClean="0"/>
              <a:t>}</a:t>
            </a:r>
          </a:p>
          <a:p>
            <a:pPr>
              <a:buNone/>
            </a:pPr>
            <a:r>
              <a:rPr lang="en-US" b="1" dirty="0" smtClean="0"/>
              <a:t>else {</a:t>
            </a:r>
          </a:p>
          <a:p>
            <a:pPr>
              <a:buNone/>
            </a:pPr>
            <a:endParaRPr lang="en-US" dirty="0" smtClean="0"/>
          </a:p>
          <a:p>
            <a:pPr>
              <a:buNone/>
            </a:pPr>
            <a:r>
              <a:rPr lang="en-US" dirty="0" smtClean="0"/>
              <a:t>}</a:t>
            </a:r>
            <a:endParaRPr lang="en-US" dirty="0"/>
          </a:p>
        </p:txBody>
      </p:sp>
      <p:sp>
        <p:nvSpPr>
          <p:cNvPr id="4" name="Date Placeholder 3"/>
          <p:cNvSpPr>
            <a:spLocks noGrp="1"/>
          </p:cNvSpPr>
          <p:nvPr>
            <p:ph type="dt" sz="half" idx="10"/>
          </p:nvPr>
        </p:nvSpPr>
        <p:spPr/>
        <p:txBody>
          <a:bodyPr/>
          <a:lstStyle/>
          <a:p>
            <a:fld id="{5BE4930B-8B7B-42A2-B8D0-B7D69DF806A7}" type="datetime1">
              <a:rPr lang="en-US" smtClean="0"/>
              <a:pPr/>
              <a:t>2/25/2015</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a:t>
            </a:r>
            <a:r>
              <a:rPr lang="en-US" b="1" dirty="0" smtClean="0"/>
              <a:t>if Statements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if (score &gt;= 90.0)</a:t>
            </a:r>
          </a:p>
          <a:p>
            <a:pPr>
              <a:buNone/>
            </a:pPr>
            <a:r>
              <a:rPr lang="en-US" dirty="0" smtClean="0"/>
              <a:t>grade = 'A';</a:t>
            </a:r>
          </a:p>
          <a:p>
            <a:pPr>
              <a:buNone/>
            </a:pPr>
            <a:r>
              <a:rPr lang="en-US" b="1" dirty="0" smtClean="0"/>
              <a:t>else if (score &gt;= 80.0)</a:t>
            </a:r>
          </a:p>
          <a:p>
            <a:pPr>
              <a:buNone/>
            </a:pPr>
            <a:r>
              <a:rPr lang="en-US" dirty="0" smtClean="0"/>
              <a:t>grade = 'B';</a:t>
            </a:r>
          </a:p>
          <a:p>
            <a:pPr>
              <a:buNone/>
            </a:pPr>
            <a:r>
              <a:rPr lang="en-US" b="1" dirty="0" smtClean="0"/>
              <a:t>else if (score &gt;= 70.0)</a:t>
            </a:r>
          </a:p>
          <a:p>
            <a:pPr>
              <a:buNone/>
            </a:pPr>
            <a:r>
              <a:rPr lang="en-US" dirty="0" smtClean="0"/>
              <a:t>grade = 'C';</a:t>
            </a:r>
          </a:p>
          <a:p>
            <a:pPr>
              <a:buNone/>
            </a:pPr>
            <a:r>
              <a:rPr lang="en-US" b="1" dirty="0" smtClean="0"/>
              <a:t>else if (score &gt;= 60.0)</a:t>
            </a:r>
          </a:p>
          <a:p>
            <a:pPr>
              <a:buNone/>
            </a:pPr>
            <a:r>
              <a:rPr lang="en-US" dirty="0" smtClean="0"/>
              <a:t>grade = 'D';</a:t>
            </a:r>
          </a:p>
          <a:p>
            <a:pPr>
              <a:buNone/>
            </a:pPr>
            <a:r>
              <a:rPr lang="en-US" b="1" dirty="0" smtClean="0"/>
              <a:t>else</a:t>
            </a:r>
          </a:p>
          <a:p>
            <a:pPr>
              <a:buNone/>
            </a:pPr>
            <a:r>
              <a:rPr lang="en-US" dirty="0" smtClean="0"/>
              <a:t>grade = 'F';</a:t>
            </a:r>
            <a:endParaRPr lang="en-US" dirty="0"/>
          </a:p>
        </p:txBody>
      </p:sp>
      <p:sp>
        <p:nvSpPr>
          <p:cNvPr id="4" name="Date Placeholder 3"/>
          <p:cNvSpPr>
            <a:spLocks noGrp="1"/>
          </p:cNvSpPr>
          <p:nvPr>
            <p:ph type="dt" sz="half" idx="10"/>
          </p:nvPr>
        </p:nvSpPr>
        <p:spPr/>
        <p:txBody>
          <a:bodyPr/>
          <a:lstStyle/>
          <a:p>
            <a:fld id="{5BE4930B-8B7B-42A2-B8D0-B7D69DF806A7}" type="datetime1">
              <a:rPr lang="en-US" smtClean="0"/>
              <a:pPr/>
              <a:t>2/25/2015</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487680"/>
          </a:xfrm>
        </p:spPr>
        <p:txBody>
          <a:bodyPr>
            <a:normAutofit fontScale="90000"/>
          </a:bodyPr>
          <a:lstStyle/>
          <a:p>
            <a:r>
              <a:rPr lang="en-US" dirty="0" smtClean="0"/>
              <a:t>SubtractionQuiz.java</a:t>
            </a:r>
            <a:endParaRPr lang="en-US" dirty="0"/>
          </a:p>
        </p:txBody>
      </p:sp>
      <p:sp>
        <p:nvSpPr>
          <p:cNvPr id="5" name="Content Placeholder 4"/>
          <p:cNvSpPr>
            <a:spLocks noGrp="1"/>
          </p:cNvSpPr>
          <p:nvPr>
            <p:ph sz="half" idx="1"/>
          </p:nvPr>
        </p:nvSpPr>
        <p:spPr>
          <a:xfrm>
            <a:off x="1435608" y="914400"/>
            <a:ext cx="3657600" cy="5273040"/>
          </a:xfrm>
        </p:spPr>
        <p:txBody>
          <a:bodyPr>
            <a:normAutofit fontScale="47500" lnSpcReduction="20000"/>
          </a:bodyPr>
          <a:lstStyle/>
          <a:p>
            <a:pPr>
              <a:buNone/>
            </a:pPr>
            <a:r>
              <a:rPr lang="en-US" sz="4200" b="1" dirty="0" smtClean="0">
                <a:latin typeface="Times New Roman" pitchFamily="18" charset="0"/>
                <a:cs typeface="Times New Roman" pitchFamily="18" charset="0"/>
              </a:rPr>
              <a:t>import </a:t>
            </a:r>
            <a:r>
              <a:rPr lang="en-US" sz="4200" b="1" dirty="0" err="1" smtClean="0">
                <a:latin typeface="Times New Roman" pitchFamily="18" charset="0"/>
                <a:cs typeface="Times New Roman" pitchFamily="18" charset="0"/>
              </a:rPr>
              <a:t>java.util.Scanner</a:t>
            </a:r>
            <a:r>
              <a:rPr lang="en-US" sz="4200" b="1" dirty="0" smtClean="0">
                <a:latin typeface="Times New Roman" pitchFamily="18" charset="0"/>
                <a:cs typeface="Times New Roman" pitchFamily="18" charset="0"/>
              </a:rPr>
              <a:t>;</a:t>
            </a:r>
          </a:p>
          <a:p>
            <a:pPr>
              <a:buNone/>
            </a:pPr>
            <a:r>
              <a:rPr lang="en-US" sz="4200" dirty="0" smtClean="0">
                <a:latin typeface="Times New Roman" pitchFamily="18" charset="0"/>
                <a:cs typeface="Times New Roman" pitchFamily="18" charset="0"/>
              </a:rPr>
              <a:t> </a:t>
            </a:r>
            <a:r>
              <a:rPr lang="en-US" sz="4200" b="1" dirty="0" smtClean="0">
                <a:latin typeface="Times New Roman" pitchFamily="18" charset="0"/>
                <a:cs typeface="Times New Roman" pitchFamily="18" charset="0"/>
              </a:rPr>
              <a:t>public class </a:t>
            </a:r>
            <a:r>
              <a:rPr lang="en-US" sz="4200" b="1" dirty="0" err="1" smtClean="0">
                <a:latin typeface="Times New Roman" pitchFamily="18" charset="0"/>
                <a:cs typeface="Times New Roman" pitchFamily="18" charset="0"/>
              </a:rPr>
              <a:t>SubtractionQuiz</a:t>
            </a:r>
            <a:r>
              <a:rPr lang="en-US" sz="4200" b="1" dirty="0" smtClean="0">
                <a:latin typeface="Times New Roman" pitchFamily="18" charset="0"/>
                <a:cs typeface="Times New Roman" pitchFamily="18" charset="0"/>
              </a:rPr>
              <a:t> {</a:t>
            </a:r>
          </a:p>
          <a:p>
            <a:pPr>
              <a:buNone/>
            </a:pPr>
            <a:r>
              <a:rPr lang="en-US" sz="4200" dirty="0" smtClean="0">
                <a:latin typeface="Times New Roman" pitchFamily="18" charset="0"/>
                <a:cs typeface="Times New Roman" pitchFamily="18" charset="0"/>
              </a:rPr>
              <a:t> </a:t>
            </a:r>
            <a:r>
              <a:rPr lang="en-US" sz="4200" b="1" dirty="0" smtClean="0">
                <a:latin typeface="Times New Roman" pitchFamily="18" charset="0"/>
                <a:cs typeface="Times New Roman" pitchFamily="18" charset="0"/>
              </a:rPr>
              <a:t>public static void main(String[] </a:t>
            </a:r>
            <a:r>
              <a:rPr lang="en-US" sz="4200" b="1" dirty="0" err="1" smtClean="0">
                <a:latin typeface="Times New Roman" pitchFamily="18" charset="0"/>
                <a:cs typeface="Times New Roman" pitchFamily="18" charset="0"/>
              </a:rPr>
              <a:t>args</a:t>
            </a:r>
            <a:r>
              <a:rPr lang="en-US" sz="4200" b="1" dirty="0" smtClean="0">
                <a:latin typeface="Times New Roman" pitchFamily="18" charset="0"/>
                <a:cs typeface="Times New Roman" pitchFamily="18" charset="0"/>
              </a:rPr>
              <a:t>) {</a:t>
            </a:r>
          </a:p>
          <a:p>
            <a:pPr>
              <a:buNone/>
            </a:pPr>
            <a:r>
              <a:rPr lang="en-US" sz="4200" dirty="0" smtClean="0">
                <a:latin typeface="Times New Roman" pitchFamily="18" charset="0"/>
                <a:cs typeface="Times New Roman" pitchFamily="18" charset="0"/>
              </a:rPr>
              <a:t> // 1. Generate two random single-digit integers</a:t>
            </a:r>
          </a:p>
          <a:p>
            <a:pPr>
              <a:buNone/>
            </a:pPr>
            <a:r>
              <a:rPr lang="en-US" sz="4200" dirty="0" smtClean="0">
                <a:latin typeface="Times New Roman" pitchFamily="18" charset="0"/>
                <a:cs typeface="Times New Roman" pitchFamily="18" charset="0"/>
              </a:rPr>
              <a:t> </a:t>
            </a:r>
            <a:r>
              <a:rPr lang="en-US" sz="4200" b="1" dirty="0" err="1" smtClean="0">
                <a:latin typeface="Times New Roman" pitchFamily="18" charset="0"/>
                <a:cs typeface="Times New Roman" pitchFamily="18" charset="0"/>
              </a:rPr>
              <a:t>int</a:t>
            </a:r>
            <a:r>
              <a:rPr lang="en-US" sz="4200" b="1" dirty="0" smtClean="0">
                <a:latin typeface="Times New Roman" pitchFamily="18" charset="0"/>
                <a:cs typeface="Times New Roman" pitchFamily="18" charset="0"/>
              </a:rPr>
              <a:t> number1 = (</a:t>
            </a:r>
            <a:r>
              <a:rPr lang="en-US" sz="4200" b="1" dirty="0" err="1" smtClean="0">
                <a:latin typeface="Times New Roman" pitchFamily="18" charset="0"/>
                <a:cs typeface="Times New Roman" pitchFamily="18" charset="0"/>
              </a:rPr>
              <a:t>int</a:t>
            </a:r>
            <a:r>
              <a:rPr lang="en-US" sz="4200" b="1" dirty="0" smtClean="0">
                <a:latin typeface="Times New Roman" pitchFamily="18" charset="0"/>
                <a:cs typeface="Times New Roman" pitchFamily="18" charset="0"/>
              </a:rPr>
              <a:t>)(</a:t>
            </a:r>
            <a:r>
              <a:rPr lang="en-US" sz="4200" b="1" dirty="0" err="1" smtClean="0">
                <a:latin typeface="Times New Roman" pitchFamily="18" charset="0"/>
                <a:cs typeface="Times New Roman" pitchFamily="18" charset="0"/>
              </a:rPr>
              <a:t>Math.random</a:t>
            </a:r>
            <a:r>
              <a:rPr lang="en-US" sz="4200" b="1" dirty="0" smtClean="0">
                <a:latin typeface="Times New Roman" pitchFamily="18" charset="0"/>
                <a:cs typeface="Times New Roman" pitchFamily="18" charset="0"/>
              </a:rPr>
              <a:t>() * 10);</a:t>
            </a:r>
          </a:p>
          <a:p>
            <a:pPr>
              <a:buNone/>
            </a:pPr>
            <a:r>
              <a:rPr lang="en-US" sz="4200" dirty="0" smtClean="0">
                <a:latin typeface="Times New Roman" pitchFamily="18" charset="0"/>
                <a:cs typeface="Times New Roman" pitchFamily="18" charset="0"/>
              </a:rPr>
              <a:t> </a:t>
            </a:r>
            <a:r>
              <a:rPr lang="en-US" sz="4200" b="1" dirty="0" err="1" smtClean="0">
                <a:latin typeface="Times New Roman" pitchFamily="18" charset="0"/>
                <a:cs typeface="Times New Roman" pitchFamily="18" charset="0"/>
              </a:rPr>
              <a:t>int</a:t>
            </a:r>
            <a:r>
              <a:rPr lang="en-US" sz="4200" b="1" dirty="0" smtClean="0">
                <a:latin typeface="Times New Roman" pitchFamily="18" charset="0"/>
                <a:cs typeface="Times New Roman" pitchFamily="18" charset="0"/>
              </a:rPr>
              <a:t> number2 = (</a:t>
            </a:r>
            <a:r>
              <a:rPr lang="en-US" sz="4200" b="1" dirty="0" err="1" smtClean="0">
                <a:latin typeface="Times New Roman" pitchFamily="18" charset="0"/>
                <a:cs typeface="Times New Roman" pitchFamily="18" charset="0"/>
              </a:rPr>
              <a:t>int</a:t>
            </a:r>
            <a:r>
              <a:rPr lang="en-US" sz="4200" b="1" dirty="0" smtClean="0">
                <a:latin typeface="Times New Roman" pitchFamily="18" charset="0"/>
                <a:cs typeface="Times New Roman" pitchFamily="18" charset="0"/>
              </a:rPr>
              <a:t>)(</a:t>
            </a:r>
            <a:r>
              <a:rPr lang="en-US" sz="4200" b="1" dirty="0" err="1" smtClean="0">
                <a:latin typeface="Times New Roman" pitchFamily="18" charset="0"/>
                <a:cs typeface="Times New Roman" pitchFamily="18" charset="0"/>
              </a:rPr>
              <a:t>Math.random</a:t>
            </a:r>
            <a:r>
              <a:rPr lang="en-US" sz="4200" b="1" dirty="0" smtClean="0">
                <a:latin typeface="Times New Roman" pitchFamily="18" charset="0"/>
                <a:cs typeface="Times New Roman" pitchFamily="18" charset="0"/>
              </a:rPr>
              <a:t>() *);</a:t>
            </a:r>
          </a:p>
          <a:p>
            <a:pPr>
              <a:buNone/>
            </a:pPr>
            <a:r>
              <a:rPr lang="en-US" sz="4200" b="1" dirty="0" smtClean="0">
                <a:latin typeface="Times New Roman" pitchFamily="18" charset="0"/>
                <a:cs typeface="Times New Roman" pitchFamily="18" charset="0"/>
              </a:rPr>
              <a:t>if (number1 &lt; number2){</a:t>
            </a:r>
          </a:p>
          <a:p>
            <a:pPr>
              <a:buNone/>
            </a:pPr>
            <a:r>
              <a:rPr lang="en-US" sz="4200" b="1" dirty="0" err="1" smtClean="0">
                <a:latin typeface="Times New Roman" pitchFamily="18" charset="0"/>
                <a:cs typeface="Times New Roman" pitchFamily="18" charset="0"/>
              </a:rPr>
              <a:t>int</a:t>
            </a:r>
            <a:r>
              <a:rPr lang="en-US" sz="4200" b="1" dirty="0" smtClean="0">
                <a:latin typeface="Times New Roman" pitchFamily="18" charset="0"/>
                <a:cs typeface="Times New Roman" pitchFamily="18" charset="0"/>
              </a:rPr>
              <a:t> temp = number1;</a:t>
            </a:r>
          </a:p>
          <a:p>
            <a:pPr>
              <a:buNone/>
            </a:pPr>
            <a:r>
              <a:rPr lang="en-US" sz="4200" dirty="0" smtClean="0">
                <a:latin typeface="Times New Roman" pitchFamily="18" charset="0"/>
                <a:cs typeface="Times New Roman" pitchFamily="18" charset="0"/>
              </a:rPr>
              <a:t>1number1 = number2;</a:t>
            </a:r>
          </a:p>
          <a:p>
            <a:pPr>
              <a:buNone/>
            </a:pPr>
            <a:r>
              <a:rPr lang="en-US" sz="4200" dirty="0" smtClean="0">
                <a:latin typeface="Times New Roman" pitchFamily="18" charset="0"/>
                <a:cs typeface="Times New Roman" pitchFamily="18" charset="0"/>
              </a:rPr>
              <a:t> number2 = temp; </a:t>
            </a:r>
          </a:p>
          <a:p>
            <a:pPr>
              <a:buNone/>
            </a:pPr>
            <a:r>
              <a:rPr lang="en-US" sz="4200" dirty="0" smtClean="0">
                <a:latin typeface="Times New Roman" pitchFamily="18" charset="0"/>
                <a:cs typeface="Times New Roman" pitchFamily="18" charset="0"/>
              </a:rPr>
              <a:t>}</a:t>
            </a:r>
            <a:endParaRPr lang="en-US" sz="4200" b="1" dirty="0" smtClean="0">
              <a:latin typeface="Times New Roman" pitchFamily="18" charset="0"/>
              <a:cs typeface="Times New Roman" pitchFamily="18" charset="0"/>
            </a:endParaRPr>
          </a:p>
          <a:p>
            <a:pPr>
              <a:buNone/>
            </a:pPr>
            <a:endParaRPr lang="en-US" dirty="0"/>
          </a:p>
        </p:txBody>
      </p:sp>
      <p:sp>
        <p:nvSpPr>
          <p:cNvPr id="6" name="Content Placeholder 5"/>
          <p:cNvSpPr>
            <a:spLocks noGrp="1"/>
          </p:cNvSpPr>
          <p:nvPr>
            <p:ph sz="half" idx="2"/>
          </p:nvPr>
        </p:nvSpPr>
        <p:spPr>
          <a:xfrm>
            <a:off x="5257800" y="1066800"/>
            <a:ext cx="3657600" cy="5486400"/>
          </a:xfrm>
        </p:spPr>
        <p:txBody>
          <a:bodyPr>
            <a:noAutofit/>
          </a:bodyPr>
          <a:lstStyle/>
          <a:p>
            <a:pPr>
              <a:buNone/>
            </a:pPr>
            <a:r>
              <a:rPr lang="en-US" sz="1400" dirty="0" err="1" smtClean="0">
                <a:latin typeface="Times New Roman" pitchFamily="18" charset="0"/>
                <a:cs typeface="Times New Roman" pitchFamily="18" charset="0"/>
              </a:rPr>
              <a:t>System.out.print</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"What is " + number1 + " - " + number2 + "? ");</a:t>
            </a:r>
          </a:p>
          <a:p>
            <a:pPr>
              <a:buNone/>
            </a:pPr>
            <a:r>
              <a:rPr lang="en-US" sz="1400" dirty="0" smtClean="0">
                <a:latin typeface="Times New Roman" pitchFamily="18" charset="0"/>
                <a:cs typeface="Times New Roman" pitchFamily="18" charset="0"/>
              </a:rPr>
              <a:t>Scanner input = </a:t>
            </a:r>
            <a:r>
              <a:rPr lang="en-US" sz="1400" b="1" dirty="0" smtClean="0">
                <a:latin typeface="Times New Roman" pitchFamily="18" charset="0"/>
                <a:cs typeface="Times New Roman" pitchFamily="18" charset="0"/>
              </a:rPr>
              <a:t>new Scanner(</a:t>
            </a:r>
            <a:r>
              <a:rPr lang="en-US" sz="1400" b="1" dirty="0" err="1" smtClean="0">
                <a:latin typeface="Times New Roman" pitchFamily="18" charset="0"/>
                <a:cs typeface="Times New Roman" pitchFamily="18" charset="0"/>
              </a:rPr>
              <a:t>System.in</a:t>
            </a:r>
            <a:r>
              <a:rPr lang="en-US" sz="1400" b="1" dirty="0" smtClean="0">
                <a:latin typeface="Times New Roman" pitchFamily="18" charset="0"/>
                <a:cs typeface="Times New Roman" pitchFamily="18" charset="0"/>
              </a:rPr>
              <a:t>);</a:t>
            </a:r>
          </a:p>
          <a:p>
            <a:pPr>
              <a:buNone/>
            </a:pPr>
            <a:r>
              <a:rPr lang="en-US" sz="1400" b="1" dirty="0" err="1" smtClean="0">
                <a:latin typeface="Times New Roman" pitchFamily="18" charset="0"/>
                <a:cs typeface="Times New Roman" pitchFamily="18" charset="0"/>
              </a:rPr>
              <a:t>int</a:t>
            </a:r>
            <a:r>
              <a:rPr lang="en-US" sz="1400" b="1" dirty="0" smtClean="0">
                <a:latin typeface="Times New Roman" pitchFamily="18" charset="0"/>
                <a:cs typeface="Times New Roman" pitchFamily="18" charset="0"/>
              </a:rPr>
              <a:t> answer = </a:t>
            </a:r>
            <a:r>
              <a:rPr lang="en-US" sz="1400" b="1" dirty="0" err="1" smtClean="0">
                <a:latin typeface="Times New Roman" pitchFamily="18" charset="0"/>
                <a:cs typeface="Times New Roman" pitchFamily="18" charset="0"/>
              </a:rPr>
              <a:t>input.nextInt</a:t>
            </a:r>
            <a:r>
              <a:rPr lang="en-US" sz="1400" b="1" dirty="0" smtClean="0">
                <a:latin typeface="Times New Roman" pitchFamily="18" charset="0"/>
                <a:cs typeface="Times New Roman" pitchFamily="18" charset="0"/>
              </a:rPr>
              <a:t>();</a:t>
            </a:r>
            <a:endParaRPr lang="en-US" sz="1400" dirty="0" smtClean="0">
              <a:latin typeface="Times New Roman" pitchFamily="18" charset="0"/>
              <a:cs typeface="Times New Roman" pitchFamily="18" charset="0"/>
            </a:endParaRPr>
          </a:p>
          <a:p>
            <a:pPr>
              <a:buNone/>
            </a:pPr>
            <a:endParaRPr lang="en-US" sz="1400" dirty="0" smtClean="0">
              <a:latin typeface="Times New Roman" pitchFamily="18" charset="0"/>
              <a:cs typeface="Times New Roman" pitchFamily="18" charset="0"/>
            </a:endParaRPr>
          </a:p>
          <a:p>
            <a:pPr>
              <a:buNone/>
            </a:pP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 Grade the answer and display the result</a:t>
            </a:r>
          </a:p>
          <a:p>
            <a:pPr>
              <a:buNone/>
            </a:pPr>
            <a:r>
              <a:rPr lang="en-US" sz="1400" b="1" dirty="0" smtClean="0">
                <a:latin typeface="Times New Roman" pitchFamily="18" charset="0"/>
                <a:cs typeface="Times New Roman" pitchFamily="18" charset="0"/>
              </a:rPr>
              <a:t>if (number1 - number2 == answer)</a:t>
            </a:r>
          </a:p>
          <a:p>
            <a:pPr>
              <a:buNone/>
            </a:pPr>
            <a:endParaRPr lang="en-US" sz="1400" dirty="0" smtClean="0">
              <a:latin typeface="Times New Roman" pitchFamily="18" charset="0"/>
              <a:cs typeface="Times New Roman" pitchFamily="18" charset="0"/>
            </a:endParaRPr>
          </a:p>
          <a:p>
            <a:pPr>
              <a:buNone/>
            </a:pPr>
            <a:r>
              <a:rPr lang="en-US" sz="1400" dirty="0" err="1" smtClean="0">
                <a:latin typeface="Times New Roman" pitchFamily="18" charset="0"/>
                <a:cs typeface="Times New Roman" pitchFamily="18" charset="0"/>
              </a:rPr>
              <a:t>System.out.println</a:t>
            </a:r>
            <a:r>
              <a:rPr lang="en-US" sz="1400" dirty="0" smtClean="0">
                <a:latin typeface="Times New Roman" pitchFamily="18" charset="0"/>
                <a:cs typeface="Times New Roman" pitchFamily="18" charset="0"/>
              </a:rPr>
              <a:t>(</a:t>
            </a:r>
            <a:r>
              <a:rPr lang="en-US" sz="1400" b="1" dirty="0" smtClean="0">
                <a:latin typeface="Times New Roman" pitchFamily="18" charset="0"/>
                <a:cs typeface="Times New Roman" pitchFamily="18" charset="0"/>
              </a:rPr>
              <a:t>"You are correct!");</a:t>
            </a:r>
          </a:p>
          <a:p>
            <a:pPr>
              <a:buNone/>
            </a:pP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else</a:t>
            </a:r>
          </a:p>
          <a:p>
            <a:pPr>
              <a:buNone/>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System.out.println</a:t>
            </a:r>
            <a:r>
              <a:rPr lang="en-US" sz="1400" dirty="0" smtClean="0">
                <a:latin typeface="Times New Roman" pitchFamily="18" charset="0"/>
                <a:cs typeface="Times New Roman" pitchFamily="18" charset="0"/>
              </a:rPr>
              <a:t>(</a:t>
            </a:r>
            <a:r>
              <a:rPr lang="en-US" sz="1400" b="1" dirty="0" smtClean="0">
                <a:latin typeface="Times New Roman" pitchFamily="18" charset="0"/>
                <a:cs typeface="Times New Roman" pitchFamily="18" charset="0"/>
              </a:rPr>
              <a:t>"Your answer is wrong\n" + number1 + " - "</a:t>
            </a:r>
          </a:p>
          <a:p>
            <a:pPr>
              <a:buNone/>
            </a:pPr>
            <a:r>
              <a:rPr lang="en-US" sz="1400" dirty="0" smtClean="0">
                <a:latin typeface="Times New Roman" pitchFamily="18" charset="0"/>
                <a:cs typeface="Times New Roman" pitchFamily="18" charset="0"/>
              </a:rPr>
              <a:t> + number2 + </a:t>
            </a:r>
            <a:r>
              <a:rPr lang="en-US" sz="1400" b="1" dirty="0" smtClean="0">
                <a:latin typeface="Times New Roman" pitchFamily="18" charset="0"/>
                <a:cs typeface="Times New Roman" pitchFamily="18" charset="0"/>
              </a:rPr>
              <a:t>" should be " + (number1 - number2));</a:t>
            </a:r>
          </a:p>
          <a:p>
            <a:pPr>
              <a:buNone/>
            </a:pP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 }</a:t>
            </a:r>
          </a:p>
        </p:txBody>
      </p:sp>
      <p:sp>
        <p:nvSpPr>
          <p:cNvPr id="4" name="Date Placeholder 3"/>
          <p:cNvSpPr>
            <a:spLocks noGrp="1"/>
          </p:cNvSpPr>
          <p:nvPr>
            <p:ph type="dt" sz="half" idx="10"/>
          </p:nvPr>
        </p:nvSpPr>
        <p:spPr/>
        <p:txBody>
          <a:bodyPr/>
          <a:lstStyle/>
          <a:p>
            <a:fld id="{5BE4930B-8B7B-42A2-B8D0-B7D69DF806A7}" type="datetime1">
              <a:rPr lang="en-US" smtClean="0"/>
              <a:pPr/>
              <a:t>2/25/2015</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Problem: Computing Body Mass Index</a:t>
            </a:r>
            <a:endParaRPr lang="en-US" dirty="0"/>
          </a:p>
        </p:txBody>
      </p:sp>
      <p:sp>
        <p:nvSpPr>
          <p:cNvPr id="6" name="Subtitle 5"/>
          <p:cNvSpPr>
            <a:spLocks noGrp="1"/>
          </p:cNvSpPr>
          <p:nvPr>
            <p:ph type="subTitle" idx="1"/>
          </p:nvPr>
        </p:nvSpPr>
        <p:spPr>
          <a:xfrm>
            <a:off x="1371600" y="1828800"/>
            <a:ext cx="7406640" cy="4495800"/>
          </a:xfrm>
        </p:spPr>
        <p:txBody>
          <a:bodyPr/>
          <a:lstStyle/>
          <a:p>
            <a:pPr>
              <a:buFont typeface="Arial" pitchFamily="34" charset="0"/>
              <a:buChar char="•"/>
            </a:pPr>
            <a:r>
              <a:rPr lang="en-US" dirty="0" smtClean="0"/>
              <a:t>Body Mass Index (BMI) is a measure of health on weight. It can be calculated by taking your</a:t>
            </a:r>
          </a:p>
          <a:p>
            <a:r>
              <a:rPr lang="en-US" dirty="0" smtClean="0"/>
              <a:t>weight in kilograms and dividing by the square of your height in meters.</a:t>
            </a:r>
          </a:p>
          <a:p>
            <a:pPr>
              <a:buFont typeface="Arial" pitchFamily="34" charset="0"/>
              <a:buChar char="•"/>
            </a:pPr>
            <a:r>
              <a:rPr lang="en-US" dirty="0" smtClean="0"/>
              <a:t> BMI=weight/(height*height)</a:t>
            </a:r>
          </a:p>
        </p:txBody>
      </p:sp>
      <p:sp>
        <p:nvSpPr>
          <p:cNvPr id="5" name="Date Placeholder 4"/>
          <p:cNvSpPr>
            <a:spLocks noGrp="1"/>
          </p:cNvSpPr>
          <p:nvPr>
            <p:ph type="dt" sz="half" idx="10"/>
          </p:nvPr>
        </p:nvSpPr>
        <p:spPr/>
        <p:txBody>
          <a:bodyPr/>
          <a:lstStyle/>
          <a:p>
            <a:fld id="{D762A307-0165-4177-908F-57451048EE17}" type="datetime1">
              <a:rPr lang="en-US" smtClean="0"/>
              <a:pPr/>
              <a:t>2/25/2015</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 Computing Body Mass Index</a:t>
            </a:r>
            <a:endParaRPr lang="en-US" dirty="0"/>
          </a:p>
        </p:txBody>
      </p:sp>
      <p:sp>
        <p:nvSpPr>
          <p:cNvPr id="3" name="Content Placeholder 2"/>
          <p:cNvSpPr>
            <a:spLocks noGrp="1"/>
          </p:cNvSpPr>
          <p:nvPr>
            <p:ph idx="1"/>
          </p:nvPr>
        </p:nvSpPr>
        <p:spPr/>
        <p:txBody>
          <a:bodyPr>
            <a:normAutofit/>
          </a:bodyPr>
          <a:lstStyle/>
          <a:p>
            <a:r>
              <a:rPr lang="en-US" sz="2400" dirty="0" smtClean="0"/>
              <a:t>The interpretation of BMI for people 16 years or older is as follows:</a:t>
            </a:r>
          </a:p>
          <a:p>
            <a:pPr>
              <a:buNone/>
            </a:pPr>
            <a:endParaRPr lang="en-US" sz="2400" dirty="0"/>
          </a:p>
        </p:txBody>
      </p:sp>
      <p:sp>
        <p:nvSpPr>
          <p:cNvPr id="4" name="Date Placeholder 3"/>
          <p:cNvSpPr>
            <a:spLocks noGrp="1"/>
          </p:cNvSpPr>
          <p:nvPr>
            <p:ph type="dt" sz="half" idx="10"/>
          </p:nvPr>
        </p:nvSpPr>
        <p:spPr/>
        <p:txBody>
          <a:bodyPr/>
          <a:lstStyle/>
          <a:p>
            <a:fld id="{5BE4930B-8B7B-42A2-B8D0-B7D69DF806A7}" type="datetime1">
              <a:rPr lang="en-US" smtClean="0"/>
              <a:pPr/>
              <a:t>2/25/2015</a:t>
            </a:fld>
            <a:endParaRPr lang="en-US"/>
          </a:p>
        </p:txBody>
      </p:sp>
      <p:graphicFrame>
        <p:nvGraphicFramePr>
          <p:cNvPr id="5" name="Table 4"/>
          <p:cNvGraphicFramePr>
            <a:graphicFrameLocks noGrp="1"/>
          </p:cNvGraphicFramePr>
          <p:nvPr/>
        </p:nvGraphicFramePr>
        <p:xfrm>
          <a:off x="1981200" y="2895600"/>
          <a:ext cx="6096000" cy="25958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kumimoji="0" lang="en-US" sz="1800" b="1" kern="1200" baseline="0" dirty="0" smtClean="0">
                          <a:solidFill>
                            <a:schemeClr val="lt1"/>
                          </a:solidFill>
                          <a:latin typeface="+mn-lt"/>
                          <a:ea typeface="+mn-ea"/>
                          <a:cs typeface="+mn-cs"/>
                        </a:rPr>
                        <a:t>BMI</a:t>
                      </a:r>
                      <a:endParaRPr lang="en-US" dirty="0"/>
                    </a:p>
                  </a:txBody>
                  <a:tcPr/>
                </a:tc>
                <a:tc>
                  <a:txBody>
                    <a:bodyPr/>
                    <a:lstStyle/>
                    <a:p>
                      <a:r>
                        <a:rPr kumimoji="0" lang="en-US" sz="1800" b="1" kern="1200" baseline="0" dirty="0" smtClean="0">
                          <a:solidFill>
                            <a:schemeClr val="lt1"/>
                          </a:solidFill>
                          <a:latin typeface="+mn-lt"/>
                          <a:ea typeface="+mn-ea"/>
                          <a:cs typeface="+mn-cs"/>
                        </a:rPr>
                        <a:t>Interpretation</a:t>
                      </a:r>
                      <a:endParaRPr lang="en-US" dirty="0"/>
                    </a:p>
                  </a:txBody>
                  <a:tcPr/>
                </a:tc>
              </a:tr>
              <a:tr h="370840">
                <a:tc>
                  <a:txBody>
                    <a:bodyPr/>
                    <a:lstStyle/>
                    <a:p>
                      <a:r>
                        <a:rPr kumimoji="0" lang="en-US" sz="1800" kern="1200" baseline="0" dirty="0" smtClean="0">
                          <a:solidFill>
                            <a:schemeClr val="dk1"/>
                          </a:solidFill>
                          <a:latin typeface="+mn-lt"/>
                          <a:ea typeface="+mn-ea"/>
                          <a:cs typeface="+mn-cs"/>
                        </a:rPr>
                        <a:t>below 16</a:t>
                      </a:r>
                      <a:endParaRPr lang="en-US" dirty="0"/>
                    </a:p>
                  </a:txBody>
                  <a:tcPr/>
                </a:tc>
                <a:tc>
                  <a:txBody>
                    <a:bodyPr/>
                    <a:lstStyle/>
                    <a:p>
                      <a:r>
                        <a:rPr kumimoji="0" lang="en-US" sz="1800" kern="1200" baseline="0" dirty="0" smtClean="0">
                          <a:solidFill>
                            <a:schemeClr val="dk1"/>
                          </a:solidFill>
                          <a:latin typeface="+mn-lt"/>
                          <a:ea typeface="+mn-ea"/>
                          <a:cs typeface="+mn-cs"/>
                        </a:rPr>
                        <a:t>seriously underweight</a:t>
                      </a:r>
                      <a:endParaRPr lang="en-US" dirty="0"/>
                    </a:p>
                  </a:txBody>
                  <a:tcPr/>
                </a:tc>
              </a:tr>
              <a:tr h="370840">
                <a:tc>
                  <a:txBody>
                    <a:bodyPr/>
                    <a:lstStyle/>
                    <a:p>
                      <a:r>
                        <a:rPr kumimoji="0" lang="en-US" sz="1800" kern="1200" baseline="0" dirty="0" smtClean="0">
                          <a:solidFill>
                            <a:schemeClr val="dk1"/>
                          </a:solidFill>
                          <a:latin typeface="+mn-lt"/>
                          <a:ea typeface="+mn-ea"/>
                          <a:cs typeface="+mn-cs"/>
                        </a:rPr>
                        <a:t>16–18</a:t>
                      </a:r>
                      <a:endParaRPr lang="en-US" dirty="0"/>
                    </a:p>
                  </a:txBody>
                  <a:tcPr/>
                </a:tc>
                <a:tc>
                  <a:txBody>
                    <a:bodyPr/>
                    <a:lstStyle/>
                    <a:p>
                      <a:r>
                        <a:rPr kumimoji="0" lang="en-US" sz="1800" kern="1200" baseline="0" dirty="0" smtClean="0">
                          <a:solidFill>
                            <a:schemeClr val="dk1"/>
                          </a:solidFill>
                          <a:latin typeface="+mn-lt"/>
                          <a:ea typeface="+mn-ea"/>
                          <a:cs typeface="+mn-cs"/>
                        </a:rPr>
                        <a:t>underweight</a:t>
                      </a:r>
                      <a:endParaRPr lang="en-US" dirty="0"/>
                    </a:p>
                  </a:txBody>
                  <a:tcPr/>
                </a:tc>
              </a:tr>
              <a:tr h="370840">
                <a:tc>
                  <a:txBody>
                    <a:bodyPr/>
                    <a:lstStyle/>
                    <a:p>
                      <a:r>
                        <a:rPr kumimoji="0" lang="en-US" sz="1800" kern="1200" baseline="0" dirty="0" smtClean="0">
                          <a:solidFill>
                            <a:schemeClr val="dk1"/>
                          </a:solidFill>
                          <a:latin typeface="+mn-lt"/>
                          <a:ea typeface="+mn-ea"/>
                          <a:cs typeface="+mn-cs"/>
                        </a:rPr>
                        <a:t>18–24</a:t>
                      </a:r>
                      <a:endParaRPr lang="en-US" dirty="0"/>
                    </a:p>
                  </a:txBody>
                  <a:tcPr/>
                </a:tc>
                <a:tc>
                  <a:txBody>
                    <a:bodyPr/>
                    <a:lstStyle/>
                    <a:p>
                      <a:r>
                        <a:rPr kumimoji="0" lang="en-US" sz="1800" kern="1200" baseline="0" dirty="0" smtClean="0">
                          <a:solidFill>
                            <a:schemeClr val="dk1"/>
                          </a:solidFill>
                          <a:latin typeface="+mn-lt"/>
                          <a:ea typeface="+mn-ea"/>
                          <a:cs typeface="+mn-cs"/>
                        </a:rPr>
                        <a:t>normal weight</a:t>
                      </a:r>
                      <a:endParaRPr lang="en-US" dirty="0"/>
                    </a:p>
                  </a:txBody>
                  <a:tcPr/>
                </a:tc>
              </a:tr>
              <a:tr h="370840">
                <a:tc>
                  <a:txBody>
                    <a:bodyPr/>
                    <a:lstStyle/>
                    <a:p>
                      <a:r>
                        <a:rPr kumimoji="0" lang="en-US" sz="1800" kern="1200" baseline="0" dirty="0" smtClean="0">
                          <a:solidFill>
                            <a:schemeClr val="dk1"/>
                          </a:solidFill>
                          <a:latin typeface="+mn-lt"/>
                          <a:ea typeface="+mn-ea"/>
                          <a:cs typeface="+mn-cs"/>
                        </a:rPr>
                        <a:t>24–29</a:t>
                      </a:r>
                      <a:endParaRPr lang="en-US" dirty="0"/>
                    </a:p>
                  </a:txBody>
                  <a:tcPr/>
                </a:tc>
                <a:tc>
                  <a:txBody>
                    <a:bodyPr/>
                    <a:lstStyle/>
                    <a:p>
                      <a:r>
                        <a:rPr kumimoji="0" lang="en-US" sz="1800" kern="1200" baseline="0" dirty="0" smtClean="0">
                          <a:solidFill>
                            <a:schemeClr val="dk1"/>
                          </a:solidFill>
                          <a:latin typeface="+mn-lt"/>
                          <a:ea typeface="+mn-ea"/>
                          <a:cs typeface="+mn-cs"/>
                        </a:rPr>
                        <a:t>overweight</a:t>
                      </a:r>
                      <a:endParaRPr lang="en-US" dirty="0"/>
                    </a:p>
                  </a:txBody>
                  <a:tcPr/>
                </a:tc>
              </a:tr>
              <a:tr h="370840">
                <a:tc>
                  <a:txBody>
                    <a:bodyPr/>
                    <a:lstStyle/>
                    <a:p>
                      <a:r>
                        <a:rPr kumimoji="0" lang="en-US" sz="1800" kern="1200" baseline="0" dirty="0" smtClean="0">
                          <a:solidFill>
                            <a:schemeClr val="dk1"/>
                          </a:solidFill>
                          <a:latin typeface="+mn-lt"/>
                          <a:ea typeface="+mn-ea"/>
                          <a:cs typeface="+mn-cs"/>
                        </a:rPr>
                        <a:t>29–35</a:t>
                      </a:r>
                      <a:endParaRPr lang="en-US" dirty="0"/>
                    </a:p>
                  </a:txBody>
                  <a:tcPr/>
                </a:tc>
                <a:tc>
                  <a:txBody>
                    <a:bodyPr/>
                    <a:lstStyle/>
                    <a:p>
                      <a:r>
                        <a:rPr kumimoji="0" lang="en-US" sz="1800" kern="1200" baseline="0" dirty="0" smtClean="0">
                          <a:solidFill>
                            <a:schemeClr val="dk1"/>
                          </a:solidFill>
                          <a:latin typeface="+mn-lt"/>
                          <a:ea typeface="+mn-ea"/>
                          <a:cs typeface="+mn-cs"/>
                        </a:rPr>
                        <a:t>seriously overweight</a:t>
                      </a:r>
                      <a:endParaRPr lang="en-US" dirty="0"/>
                    </a:p>
                  </a:txBody>
                  <a:tcPr/>
                </a:tc>
              </a:tr>
              <a:tr h="370840">
                <a:tc>
                  <a:txBody>
                    <a:bodyPr/>
                    <a:lstStyle/>
                    <a:p>
                      <a:r>
                        <a:rPr kumimoji="0" lang="en-US" sz="1800" kern="1200" baseline="0" dirty="0" smtClean="0">
                          <a:solidFill>
                            <a:schemeClr val="dk1"/>
                          </a:solidFill>
                          <a:latin typeface="+mn-lt"/>
                          <a:ea typeface="+mn-ea"/>
                          <a:cs typeface="+mn-cs"/>
                        </a:rPr>
                        <a:t>above 35</a:t>
                      </a:r>
                      <a:endParaRPr lang="en-US" dirty="0"/>
                    </a:p>
                  </a:txBody>
                  <a:tcPr/>
                </a:tc>
                <a:tc>
                  <a:txBody>
                    <a:bodyPr/>
                    <a:lstStyle/>
                    <a:p>
                      <a:r>
                        <a:rPr kumimoji="0" lang="en-US" sz="1800" kern="1200" baseline="0" dirty="0" smtClean="0">
                          <a:solidFill>
                            <a:schemeClr val="dk1"/>
                          </a:solidFill>
                          <a:latin typeface="+mn-lt"/>
                          <a:ea typeface="+mn-ea"/>
                          <a:cs typeface="+mn-cs"/>
                        </a:rPr>
                        <a:t>gravely overweight</a:t>
                      </a:r>
                      <a:endParaRPr lang="en-US"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ComputeBMI.java</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Write a program that prompts the user to enter a weight in pounds and height in inches and display the BMI. Note that one pound is </a:t>
            </a:r>
            <a:r>
              <a:rPr lang="en-US" b="1" dirty="0" smtClean="0">
                <a:latin typeface="Times New Roman" pitchFamily="18" charset="0"/>
                <a:cs typeface="Times New Roman" pitchFamily="18" charset="0"/>
              </a:rPr>
              <a:t>0.45359237 kilograms and one inch is 0.0254 meters.</a:t>
            </a:r>
          </a:p>
          <a:p>
            <a:pPr>
              <a:buNone/>
            </a:pPr>
            <a:endParaRPr lang="en-US" b="1"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BE4930B-8B7B-42A2-B8D0-B7D69DF806A7}" type="datetime1">
              <a:rPr lang="en-US" smtClean="0"/>
              <a:pPr/>
              <a:t>2/25/2015</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Logical Operators</a:t>
            </a:r>
            <a:endParaRPr lang="en-US" dirty="0"/>
          </a:p>
        </p:txBody>
      </p:sp>
      <p:sp>
        <p:nvSpPr>
          <p:cNvPr id="5" name="Date Placeholder 4"/>
          <p:cNvSpPr>
            <a:spLocks noGrp="1"/>
          </p:cNvSpPr>
          <p:nvPr>
            <p:ph type="dt" sz="half" idx="10"/>
          </p:nvPr>
        </p:nvSpPr>
        <p:spPr/>
        <p:txBody>
          <a:bodyPr/>
          <a:lstStyle/>
          <a:p>
            <a:fld id="{D762A307-0165-4177-908F-57451048EE17}" type="datetime1">
              <a:rPr lang="en-US" smtClean="0"/>
              <a:pPr/>
              <a:t>2/25/2015</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Logical Operators</a:t>
            </a:r>
            <a:endParaRPr lang="en-US" dirty="0"/>
          </a:p>
        </p:txBody>
      </p:sp>
      <p:sp>
        <p:nvSpPr>
          <p:cNvPr id="5" name="Subtitle 4"/>
          <p:cNvSpPr>
            <a:spLocks noGrp="1"/>
          </p:cNvSpPr>
          <p:nvPr>
            <p:ph type="subTitle" idx="1"/>
          </p:nvPr>
        </p:nvSpPr>
        <p:spPr>
          <a:xfrm>
            <a:off x="1143000" y="2667000"/>
            <a:ext cx="7406640" cy="3429000"/>
          </a:xfrm>
        </p:spPr>
        <p:txBody>
          <a:bodyPr>
            <a:normAutofit/>
          </a:bodyPr>
          <a:lstStyle/>
          <a:p>
            <a:pPr>
              <a:buFont typeface="Arial" pitchFamily="34" charset="0"/>
              <a:buChar char="•"/>
            </a:pPr>
            <a:r>
              <a:rPr lang="en-US" dirty="0" smtClean="0"/>
              <a:t>Sometimes, whether a statement is executed is determined by a combination of several conditions.</a:t>
            </a:r>
          </a:p>
          <a:p>
            <a:pPr>
              <a:buFont typeface="Arial" pitchFamily="34" charset="0"/>
              <a:buChar char="•"/>
            </a:pPr>
            <a:r>
              <a:rPr lang="en-US" dirty="0" smtClean="0"/>
              <a:t>You can use logical operators to combine these conditions. </a:t>
            </a:r>
            <a:r>
              <a:rPr lang="en-US" i="1" dirty="0" smtClean="0"/>
              <a:t>Logical operators, also known </a:t>
            </a:r>
            <a:r>
              <a:rPr lang="en-US" dirty="0" smtClean="0"/>
              <a:t>as </a:t>
            </a:r>
            <a:r>
              <a:rPr lang="en-US" i="1" dirty="0" smtClean="0"/>
              <a:t>Boolean operators, operate on Boolean values to create a new Boolean value.</a:t>
            </a:r>
          </a:p>
          <a:p>
            <a:endParaRPr lang="en-US" i="1" dirty="0" smtClean="0"/>
          </a:p>
          <a:p>
            <a:pPr>
              <a:buFont typeface="Arial" pitchFamily="34" charset="0"/>
              <a:buChar char="•"/>
            </a:pPr>
            <a:endParaRPr lang="en-US" dirty="0"/>
          </a:p>
        </p:txBody>
      </p:sp>
      <p:sp>
        <p:nvSpPr>
          <p:cNvPr id="3" name="Date Placeholder 2"/>
          <p:cNvSpPr>
            <a:spLocks noGrp="1"/>
          </p:cNvSpPr>
          <p:nvPr>
            <p:ph type="dt" sz="half" idx="10"/>
          </p:nvPr>
        </p:nvSpPr>
        <p:spPr/>
        <p:txBody>
          <a:bodyPr/>
          <a:lstStyle/>
          <a:p>
            <a:fld id="{4B480395-0F34-4B53-894E-859BC57EE64E}" type="datetime1">
              <a:rPr lang="en-US" smtClean="0"/>
              <a:pPr/>
              <a:t>2/25/2015</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a:t>
            </a:r>
            <a:endParaRPr lang="en-US" dirty="0"/>
          </a:p>
        </p:txBody>
      </p:sp>
      <p:sp>
        <p:nvSpPr>
          <p:cNvPr id="3" name="Content Placeholder 2"/>
          <p:cNvSpPr>
            <a:spLocks noGrp="1"/>
          </p:cNvSpPr>
          <p:nvPr>
            <p:ph idx="1"/>
          </p:nvPr>
        </p:nvSpPr>
        <p:spPr/>
        <p:txBody>
          <a:bodyPr/>
          <a:lstStyle/>
          <a:p>
            <a:pPr>
              <a:buNone/>
            </a:pPr>
            <a:r>
              <a:rPr lang="en-US" dirty="0" smtClean="0"/>
              <a:t>The table below shows the list of operators:</a:t>
            </a:r>
          </a:p>
          <a:p>
            <a:pPr>
              <a:buNone/>
            </a:pPr>
            <a:endParaRPr lang="en-US" dirty="0"/>
          </a:p>
        </p:txBody>
      </p:sp>
      <p:sp>
        <p:nvSpPr>
          <p:cNvPr id="4" name="Date Placeholder 3"/>
          <p:cNvSpPr>
            <a:spLocks noGrp="1"/>
          </p:cNvSpPr>
          <p:nvPr>
            <p:ph type="dt" sz="half" idx="10"/>
          </p:nvPr>
        </p:nvSpPr>
        <p:spPr/>
        <p:txBody>
          <a:bodyPr/>
          <a:lstStyle/>
          <a:p>
            <a:fld id="{5BE4930B-8B7B-42A2-B8D0-B7D69DF806A7}" type="datetime1">
              <a:rPr lang="en-US" smtClean="0"/>
              <a:pPr/>
              <a:t>2/25/2015</a:t>
            </a:fld>
            <a:endParaRPr lang="en-US"/>
          </a:p>
        </p:txBody>
      </p:sp>
      <p:graphicFrame>
        <p:nvGraphicFramePr>
          <p:cNvPr id="5" name="Table 4"/>
          <p:cNvGraphicFramePr>
            <a:graphicFrameLocks noGrp="1"/>
          </p:cNvGraphicFramePr>
          <p:nvPr/>
        </p:nvGraphicFramePr>
        <p:xfrm>
          <a:off x="1600200" y="2819400"/>
          <a:ext cx="6096000" cy="2971800"/>
        </p:xfrm>
        <a:graphic>
          <a:graphicData uri="http://schemas.openxmlformats.org/drawingml/2006/table">
            <a:tbl>
              <a:tblPr firstRow="1" bandRow="1">
                <a:tableStyleId>{5C22544A-7EE6-4342-B048-85BDC9FD1C3A}</a:tableStyleId>
              </a:tblPr>
              <a:tblGrid>
                <a:gridCol w="2032000"/>
                <a:gridCol w="2032000"/>
                <a:gridCol w="2032000"/>
              </a:tblGrid>
              <a:tr h="594360">
                <a:tc>
                  <a:txBody>
                    <a:bodyPr/>
                    <a:lstStyle/>
                    <a:p>
                      <a:r>
                        <a:rPr lang="en-US" dirty="0" smtClean="0"/>
                        <a:t>Operator</a:t>
                      </a:r>
                      <a:endParaRPr lang="en-US" dirty="0"/>
                    </a:p>
                  </a:txBody>
                  <a:tcPr/>
                </a:tc>
                <a:tc>
                  <a:txBody>
                    <a:bodyPr/>
                    <a:lstStyle/>
                    <a:p>
                      <a:r>
                        <a:rPr lang="en-US" dirty="0" smtClean="0"/>
                        <a:t>Name</a:t>
                      </a:r>
                      <a:endParaRPr lang="en-US" dirty="0"/>
                    </a:p>
                  </a:txBody>
                  <a:tcPr/>
                </a:tc>
                <a:tc>
                  <a:txBody>
                    <a:bodyPr/>
                    <a:lstStyle/>
                    <a:p>
                      <a:r>
                        <a:rPr lang="en-US" dirty="0" smtClean="0"/>
                        <a:t>Description</a:t>
                      </a:r>
                      <a:endParaRPr lang="en-US" dirty="0"/>
                    </a:p>
                  </a:txBody>
                  <a:tcPr/>
                </a:tc>
              </a:tr>
              <a:tr h="594360">
                <a:tc>
                  <a:txBody>
                    <a:bodyPr/>
                    <a:lstStyle/>
                    <a:p>
                      <a:r>
                        <a:rPr lang="en-US" dirty="0" smtClean="0"/>
                        <a:t>!</a:t>
                      </a:r>
                      <a:endParaRPr lang="en-US" dirty="0"/>
                    </a:p>
                  </a:txBody>
                  <a:tcPr/>
                </a:tc>
                <a:tc>
                  <a:txBody>
                    <a:bodyPr/>
                    <a:lstStyle/>
                    <a:p>
                      <a:r>
                        <a:rPr lang="en-US" dirty="0" smtClean="0"/>
                        <a:t>not</a:t>
                      </a:r>
                      <a:endParaRPr lang="en-US" dirty="0"/>
                    </a:p>
                  </a:txBody>
                  <a:tcPr/>
                </a:tc>
                <a:tc>
                  <a:txBody>
                    <a:bodyPr/>
                    <a:lstStyle/>
                    <a:p>
                      <a:r>
                        <a:rPr lang="en-US" dirty="0" smtClean="0"/>
                        <a:t>Logical  negation</a:t>
                      </a:r>
                      <a:endParaRPr lang="en-US" dirty="0"/>
                    </a:p>
                  </a:txBody>
                  <a:tcPr/>
                </a:tc>
              </a:tr>
              <a:tr h="594360">
                <a:tc>
                  <a:txBody>
                    <a:bodyPr/>
                    <a:lstStyle/>
                    <a:p>
                      <a:r>
                        <a:rPr lang="en-US" dirty="0" smtClean="0"/>
                        <a:t>&amp;&amp;</a:t>
                      </a:r>
                      <a:endParaRPr lang="en-US" dirty="0"/>
                    </a:p>
                  </a:txBody>
                  <a:tcPr/>
                </a:tc>
                <a:tc>
                  <a:txBody>
                    <a:bodyPr/>
                    <a:lstStyle/>
                    <a:p>
                      <a:r>
                        <a:rPr lang="en-US" dirty="0" smtClean="0"/>
                        <a:t>and</a:t>
                      </a:r>
                      <a:endParaRPr lang="en-US" dirty="0"/>
                    </a:p>
                  </a:txBody>
                  <a:tcPr/>
                </a:tc>
                <a:tc>
                  <a:txBody>
                    <a:bodyPr/>
                    <a:lstStyle/>
                    <a:p>
                      <a:r>
                        <a:rPr lang="en-US" dirty="0" smtClean="0"/>
                        <a:t>Logical conjunction</a:t>
                      </a:r>
                      <a:endParaRPr lang="en-US" dirty="0"/>
                    </a:p>
                  </a:txBody>
                  <a:tcPr/>
                </a:tc>
              </a:tr>
              <a:tr h="594360">
                <a:tc>
                  <a:txBody>
                    <a:bodyPr/>
                    <a:lstStyle/>
                    <a:p>
                      <a:r>
                        <a:rPr lang="en-US" dirty="0" smtClean="0"/>
                        <a:t>||</a:t>
                      </a:r>
                      <a:endParaRPr lang="en-US" dirty="0"/>
                    </a:p>
                  </a:txBody>
                  <a:tcPr/>
                </a:tc>
                <a:tc>
                  <a:txBody>
                    <a:bodyPr/>
                    <a:lstStyle/>
                    <a:p>
                      <a:r>
                        <a:rPr lang="en-US" dirty="0" smtClean="0"/>
                        <a:t>or</a:t>
                      </a:r>
                      <a:endParaRPr lang="en-US" dirty="0"/>
                    </a:p>
                  </a:txBody>
                  <a:tcPr/>
                </a:tc>
                <a:tc>
                  <a:txBody>
                    <a:bodyPr/>
                    <a:lstStyle/>
                    <a:p>
                      <a:r>
                        <a:rPr lang="en-US" dirty="0" smtClean="0"/>
                        <a:t>Logical disjunction</a:t>
                      </a:r>
                      <a:endParaRPr lang="en-US" dirty="0"/>
                    </a:p>
                  </a:txBody>
                  <a:tcPr/>
                </a:tc>
              </a:tr>
              <a:tr h="594360">
                <a:tc>
                  <a:txBody>
                    <a:bodyPr/>
                    <a:lstStyle/>
                    <a:p>
                      <a:r>
                        <a:rPr lang="en-US" dirty="0" smtClean="0"/>
                        <a:t>^</a:t>
                      </a:r>
                      <a:endParaRPr lang="en-US" dirty="0"/>
                    </a:p>
                  </a:txBody>
                  <a:tcPr/>
                </a:tc>
                <a:tc>
                  <a:txBody>
                    <a:bodyPr/>
                    <a:lstStyle/>
                    <a:p>
                      <a:r>
                        <a:rPr lang="en-US" dirty="0" smtClean="0"/>
                        <a:t>Exclusive or</a:t>
                      </a:r>
                      <a:endParaRPr lang="en-US" dirty="0"/>
                    </a:p>
                  </a:txBody>
                  <a:tcPr/>
                </a:tc>
                <a:tc>
                  <a:txBody>
                    <a:bodyPr/>
                    <a:lstStyle/>
                    <a:p>
                      <a:r>
                        <a:rPr lang="en-US" dirty="0" smtClean="0"/>
                        <a:t>Logical</a:t>
                      </a:r>
                      <a:r>
                        <a:rPr lang="en-US" baseline="0" dirty="0" smtClean="0"/>
                        <a:t> exclusion</a:t>
                      </a:r>
                      <a:endParaRPr lang="en-US"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Selections</a:t>
            </a:r>
            <a:endParaRPr lang="en-US" dirty="0"/>
          </a:p>
        </p:txBody>
      </p:sp>
      <p:sp>
        <p:nvSpPr>
          <p:cNvPr id="4" name="Date Placeholder 3"/>
          <p:cNvSpPr>
            <a:spLocks noGrp="1"/>
          </p:cNvSpPr>
          <p:nvPr>
            <p:ph type="dt" sz="half" idx="10"/>
          </p:nvPr>
        </p:nvSpPr>
        <p:spPr/>
        <p:txBody>
          <a:bodyPr/>
          <a:lstStyle/>
          <a:p>
            <a:fld id="{5BE4930B-8B7B-42A2-B8D0-B7D69DF806A7}" type="datetime1">
              <a:rPr lang="en-US" smtClean="0"/>
              <a:pPr/>
              <a:t>2/25/2015</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Truth table for operator !</a:t>
            </a:r>
            <a:endParaRPr lang="en-US" dirty="0"/>
          </a:p>
        </p:txBody>
      </p:sp>
      <p:sp>
        <p:nvSpPr>
          <p:cNvPr id="3" name="Content Placeholder 2"/>
          <p:cNvSpPr>
            <a:spLocks noGrp="1"/>
          </p:cNvSpPr>
          <p:nvPr>
            <p:ph idx="1"/>
          </p:nvPr>
        </p:nvSpPr>
        <p:spPr/>
        <p:txBody>
          <a:bodyPr/>
          <a:lstStyle/>
          <a:p>
            <a:r>
              <a:rPr lang="en-US" dirty="0" smtClean="0"/>
              <a:t>The not (</a:t>
            </a:r>
            <a:r>
              <a:rPr lang="en-US" b="1" dirty="0" smtClean="0"/>
              <a:t>!) operator negates true to false and false to true, as follows:</a:t>
            </a:r>
          </a:p>
          <a:p>
            <a:pPr>
              <a:buNone/>
            </a:pPr>
            <a:endParaRPr lang="en-US" b="1" dirty="0" smtClean="0"/>
          </a:p>
          <a:p>
            <a:pPr>
              <a:buNone/>
            </a:pPr>
            <a:endParaRPr lang="en-US" dirty="0"/>
          </a:p>
        </p:txBody>
      </p:sp>
      <p:sp>
        <p:nvSpPr>
          <p:cNvPr id="4" name="Date Placeholder 3"/>
          <p:cNvSpPr>
            <a:spLocks noGrp="1"/>
          </p:cNvSpPr>
          <p:nvPr>
            <p:ph type="dt" sz="half" idx="10"/>
          </p:nvPr>
        </p:nvSpPr>
        <p:spPr/>
        <p:txBody>
          <a:bodyPr/>
          <a:lstStyle/>
          <a:p>
            <a:fld id="{5BE4930B-8B7B-42A2-B8D0-B7D69DF806A7}" type="datetime1">
              <a:rPr lang="en-US" smtClean="0"/>
              <a:pPr/>
              <a:t>2/25/2015</a:t>
            </a:fld>
            <a:endParaRPr lang="en-US"/>
          </a:p>
        </p:txBody>
      </p:sp>
      <p:graphicFrame>
        <p:nvGraphicFramePr>
          <p:cNvPr id="5" name="Table 4"/>
          <p:cNvGraphicFramePr>
            <a:graphicFrameLocks noGrp="1"/>
          </p:cNvGraphicFramePr>
          <p:nvPr/>
        </p:nvGraphicFramePr>
        <p:xfrm>
          <a:off x="1828800" y="3048000"/>
          <a:ext cx="6096000" cy="30175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p</a:t>
                      </a:r>
                      <a:endParaRPr lang="en-US" dirty="0"/>
                    </a:p>
                  </a:txBody>
                  <a:tcPr/>
                </a:tc>
                <a:tc>
                  <a:txBody>
                    <a:bodyPr/>
                    <a:lstStyle/>
                    <a:p>
                      <a:r>
                        <a:rPr lang="en-US" dirty="0" smtClean="0"/>
                        <a:t>!p</a:t>
                      </a:r>
                      <a:endParaRPr lang="en-US" dirty="0"/>
                    </a:p>
                  </a:txBody>
                  <a:tcPr/>
                </a:tc>
                <a:tc>
                  <a:txBody>
                    <a:bodyPr/>
                    <a:lstStyle/>
                    <a:p>
                      <a:r>
                        <a:rPr lang="en-US" dirty="0" smtClean="0"/>
                        <a:t>Example(assume age=24,  gender=‘F”</a:t>
                      </a:r>
                      <a:endParaRPr lang="en-US" dirty="0"/>
                    </a:p>
                  </a:txBody>
                  <a:tcPr/>
                </a:tc>
              </a:tr>
              <a:tr h="370840">
                <a:tc>
                  <a:txBody>
                    <a:bodyPr/>
                    <a:lstStyle/>
                    <a:p>
                      <a:r>
                        <a:rPr lang="en-US" dirty="0" smtClean="0"/>
                        <a:t>TRUE</a:t>
                      </a:r>
                      <a:endParaRPr lang="en-US" dirty="0"/>
                    </a:p>
                  </a:txBody>
                  <a:tcPr/>
                </a:tc>
                <a:tc>
                  <a:txBody>
                    <a:bodyPr/>
                    <a:lstStyle/>
                    <a:p>
                      <a:r>
                        <a:rPr lang="en-US" dirty="0" smtClean="0"/>
                        <a:t>FALSE</a:t>
                      </a:r>
                      <a:endParaRPr lang="en-US" dirty="0"/>
                    </a:p>
                  </a:txBody>
                  <a:tcPr/>
                </a:tc>
                <a:tc>
                  <a:txBody>
                    <a:bodyPr/>
                    <a:lstStyle/>
                    <a:p>
                      <a:r>
                        <a:rPr lang="en-US" dirty="0" smtClean="0"/>
                        <a:t>!(AGE&gt;18) is false,  because (age&gt;18)</a:t>
                      </a:r>
                      <a:r>
                        <a:rPr lang="en-US" baseline="0" dirty="0" smtClean="0"/>
                        <a:t> is true</a:t>
                      </a:r>
                      <a:endParaRPr lang="en-US" dirty="0"/>
                    </a:p>
                  </a:txBody>
                  <a:tcPr/>
                </a:tc>
              </a:tr>
              <a:tr h="370840">
                <a:tc>
                  <a:txBody>
                    <a:bodyPr/>
                    <a:lstStyle/>
                    <a:p>
                      <a:r>
                        <a:rPr lang="en-US" dirty="0" smtClean="0"/>
                        <a:t>FALSE</a:t>
                      </a:r>
                      <a:endParaRPr lang="en-US" dirty="0"/>
                    </a:p>
                  </a:txBody>
                  <a:tcPr/>
                </a:tc>
                <a:tc>
                  <a:txBody>
                    <a:bodyPr/>
                    <a:lstStyle/>
                    <a:p>
                      <a:r>
                        <a:rPr lang="en-US" dirty="0" smtClean="0"/>
                        <a:t>TRUE</a:t>
                      </a:r>
                      <a:endParaRPr lang="en-US" dirty="0"/>
                    </a:p>
                  </a:txBody>
                  <a:tcPr/>
                </a:tc>
                <a:tc>
                  <a:txBody>
                    <a:bodyPr/>
                    <a:lstStyle/>
                    <a:p>
                      <a:r>
                        <a:rPr lang="en-US" dirty="0" smtClean="0"/>
                        <a:t>!(gender==‘M’) is</a:t>
                      </a:r>
                      <a:r>
                        <a:rPr lang="en-US" baseline="0" dirty="0" smtClean="0"/>
                        <a:t> true, because (gender==‘M’) is false</a:t>
                      </a:r>
                      <a:endParaRPr lang="en-US"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Truth table for operator &amp;&amp;</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The and (</a:t>
            </a:r>
            <a:r>
              <a:rPr lang="en-US" sz="2400" b="1" dirty="0" smtClean="0">
                <a:latin typeface="Times New Roman" pitchFamily="18" charset="0"/>
                <a:cs typeface="Times New Roman" pitchFamily="18" charset="0"/>
              </a:rPr>
              <a:t>&amp;&amp;) of </a:t>
            </a:r>
            <a:r>
              <a:rPr lang="en-US" sz="2400" dirty="0" smtClean="0">
                <a:latin typeface="Times New Roman" pitchFamily="18" charset="0"/>
                <a:cs typeface="Times New Roman" pitchFamily="18" charset="0"/>
              </a:rPr>
              <a:t>two Boolean operands is </a:t>
            </a:r>
            <a:r>
              <a:rPr lang="en-US" sz="2400" b="1" dirty="0" smtClean="0">
                <a:latin typeface="Times New Roman" pitchFamily="18" charset="0"/>
                <a:cs typeface="Times New Roman" pitchFamily="18" charset="0"/>
              </a:rPr>
              <a:t>true if and only if both operands are true.</a:t>
            </a: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BE4930B-8B7B-42A2-B8D0-B7D69DF806A7}" type="datetime1">
              <a:rPr lang="en-US" smtClean="0"/>
              <a:pPr/>
              <a:t>2/25/2015</a:t>
            </a:fld>
            <a:endParaRPr lang="en-US"/>
          </a:p>
        </p:txBody>
      </p:sp>
      <p:graphicFrame>
        <p:nvGraphicFramePr>
          <p:cNvPr id="5" name="Table 4"/>
          <p:cNvGraphicFramePr>
            <a:graphicFrameLocks noGrp="1"/>
          </p:cNvGraphicFramePr>
          <p:nvPr/>
        </p:nvGraphicFramePr>
        <p:xfrm>
          <a:off x="1676400" y="2362200"/>
          <a:ext cx="6781800" cy="3931920"/>
        </p:xfrm>
        <a:graphic>
          <a:graphicData uri="http://schemas.openxmlformats.org/drawingml/2006/table">
            <a:tbl>
              <a:tblPr firstRow="1" bandRow="1">
                <a:tableStyleId>{5C22544A-7EE6-4342-B048-85BDC9FD1C3A}</a:tableStyleId>
              </a:tblPr>
              <a:tblGrid>
                <a:gridCol w="1695450"/>
                <a:gridCol w="1695450"/>
                <a:gridCol w="1695450"/>
                <a:gridCol w="1695450"/>
              </a:tblGrid>
              <a:tr h="799432">
                <a:tc>
                  <a:txBody>
                    <a:bodyPr/>
                    <a:lstStyle/>
                    <a:p>
                      <a:r>
                        <a:rPr lang="en-US" sz="1600" dirty="0" smtClean="0">
                          <a:latin typeface="Times New Roman" pitchFamily="18" charset="0"/>
                          <a:cs typeface="Times New Roman" pitchFamily="18" charset="0"/>
                        </a:rPr>
                        <a:t>p1</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p2</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P1 &amp;&amp; p2</a:t>
                      </a:r>
                      <a:endParaRPr lang="en-US" sz="1600" dirty="0">
                        <a:latin typeface="Times New Roman" pitchFamily="18" charset="0"/>
                        <a:cs typeface="Times New Roman" pitchFamily="18" charset="0"/>
                      </a:endParaRPr>
                    </a:p>
                  </a:txBody>
                  <a:tcPr/>
                </a:tc>
                <a:tc>
                  <a:txBody>
                    <a:bodyPr/>
                    <a:lstStyle/>
                    <a:p>
                      <a:r>
                        <a:rPr kumimoji="0" lang="en-US" sz="1600" b="1" i="1" kern="1200" baseline="0" dirty="0" smtClean="0">
                          <a:solidFill>
                            <a:schemeClr val="lt1"/>
                          </a:solidFill>
                          <a:latin typeface="+mn-lt"/>
                          <a:ea typeface="+mn-ea"/>
                          <a:cs typeface="+mn-cs"/>
                        </a:rPr>
                        <a:t>Example (assume age = 24, gender = ‘F’)</a:t>
                      </a:r>
                      <a:endParaRPr lang="en-US" sz="1600" dirty="0">
                        <a:latin typeface="Times New Roman" pitchFamily="18" charset="0"/>
                        <a:cs typeface="Times New Roman" pitchFamily="18" charset="0"/>
                      </a:endParaRPr>
                    </a:p>
                  </a:txBody>
                  <a:tcPr/>
                </a:tc>
              </a:tr>
              <a:tr h="245979">
                <a:tc>
                  <a:txBody>
                    <a:bodyPr/>
                    <a:lstStyle/>
                    <a:p>
                      <a:r>
                        <a:rPr lang="en-US" sz="1600" dirty="0" smtClean="0">
                          <a:latin typeface="Times New Roman" pitchFamily="18" charset="0"/>
                          <a:cs typeface="Times New Roman" pitchFamily="18" charset="0"/>
                        </a:rPr>
                        <a:t>false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false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false</a:t>
                      </a:r>
                      <a:endParaRPr lang="en-US" sz="1600" dirty="0">
                        <a:latin typeface="Times New Roman" pitchFamily="18" charset="0"/>
                        <a:cs typeface="Times New Roman" pitchFamily="18" charset="0"/>
                      </a:endParaRPr>
                    </a:p>
                  </a:txBody>
                  <a:tcPr/>
                </a:tc>
                <a:tc rowSpan="2">
                  <a:txBody>
                    <a:bodyPr/>
                    <a:lstStyle/>
                    <a:p>
                      <a:r>
                        <a:rPr kumimoji="0" lang="en-US" sz="1600" b="1" kern="1200" baseline="0" dirty="0" smtClean="0">
                          <a:solidFill>
                            <a:schemeClr val="dk1"/>
                          </a:solidFill>
                          <a:latin typeface="+mn-lt"/>
                          <a:ea typeface="+mn-ea"/>
                          <a:cs typeface="+mn-cs"/>
                        </a:rPr>
                        <a:t>(age &gt; 18) &amp;&amp; (gender == 'F') is true,</a:t>
                      </a:r>
                    </a:p>
                    <a:p>
                      <a:r>
                        <a:rPr kumimoji="0" lang="en-US" sz="1600" kern="1200" baseline="0" dirty="0" smtClean="0">
                          <a:solidFill>
                            <a:schemeClr val="dk1"/>
                          </a:solidFill>
                          <a:latin typeface="+mn-lt"/>
                          <a:ea typeface="+mn-ea"/>
                          <a:cs typeface="+mn-cs"/>
                        </a:rPr>
                        <a:t>because </a:t>
                      </a:r>
                      <a:r>
                        <a:rPr kumimoji="0" lang="en-US" sz="1600" b="1" kern="1200" baseline="0" dirty="0" smtClean="0">
                          <a:solidFill>
                            <a:schemeClr val="dk1"/>
                          </a:solidFill>
                          <a:latin typeface="+mn-lt"/>
                          <a:ea typeface="+mn-ea"/>
                          <a:cs typeface="+mn-cs"/>
                        </a:rPr>
                        <a:t>(age &gt; 18) and (gender == 'F') are</a:t>
                      </a:r>
                    </a:p>
                    <a:p>
                      <a:r>
                        <a:rPr kumimoji="0" lang="en-US" sz="1600" kern="1200" baseline="0" dirty="0" smtClean="0">
                          <a:solidFill>
                            <a:schemeClr val="dk1"/>
                          </a:solidFill>
                          <a:latin typeface="+mn-lt"/>
                          <a:ea typeface="+mn-ea"/>
                          <a:cs typeface="+mn-cs"/>
                        </a:rPr>
                        <a:t>both </a:t>
                      </a:r>
                      <a:r>
                        <a:rPr kumimoji="0" lang="en-US" sz="1600" b="1" kern="1200" baseline="0" dirty="0" smtClean="0">
                          <a:solidFill>
                            <a:schemeClr val="dk1"/>
                          </a:solidFill>
                          <a:latin typeface="+mn-lt"/>
                          <a:ea typeface="+mn-ea"/>
                          <a:cs typeface="+mn-cs"/>
                        </a:rPr>
                        <a:t>true.</a:t>
                      </a:r>
                      <a:endParaRPr lang="en-US" sz="1600" dirty="0">
                        <a:latin typeface="Times New Roman" pitchFamily="18" charset="0"/>
                        <a:cs typeface="Times New Roman" pitchFamily="18" charset="0"/>
                      </a:endParaRPr>
                    </a:p>
                  </a:txBody>
                  <a:tcPr/>
                </a:tc>
              </a:tr>
              <a:tr h="1291389">
                <a:tc>
                  <a:txBody>
                    <a:bodyPr/>
                    <a:lstStyle/>
                    <a:p>
                      <a:r>
                        <a:rPr lang="en-US" sz="1600" dirty="0" smtClean="0">
                          <a:latin typeface="Times New Roman" pitchFamily="18" charset="0"/>
                          <a:cs typeface="Times New Roman" pitchFamily="18" charset="0"/>
                        </a:rPr>
                        <a:t>false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true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false</a:t>
                      </a:r>
                      <a:endParaRPr lang="en-US" sz="1600" dirty="0">
                        <a:latin typeface="Times New Roman" pitchFamily="18" charset="0"/>
                        <a:cs typeface="Times New Roman" pitchFamily="18" charset="0"/>
                      </a:endParaRPr>
                    </a:p>
                  </a:txBody>
                  <a:tcPr/>
                </a:tc>
                <a:tc vMerge="1">
                  <a:txBody>
                    <a:bodyPr/>
                    <a:lstStyle/>
                    <a:p>
                      <a:endParaRPr lang="en-US" dirty="0">
                        <a:latin typeface="Times New Roman" pitchFamily="18" charset="0"/>
                        <a:cs typeface="Times New Roman" pitchFamily="18" charset="0"/>
                      </a:endParaRPr>
                    </a:p>
                  </a:txBody>
                  <a:tcPr/>
                </a:tc>
              </a:tr>
              <a:tr h="245979">
                <a:tc>
                  <a:txBody>
                    <a:bodyPr/>
                    <a:lstStyle/>
                    <a:p>
                      <a:r>
                        <a:rPr lang="en-US" sz="1600" dirty="0" smtClean="0">
                          <a:latin typeface="Times New Roman" pitchFamily="18" charset="0"/>
                          <a:cs typeface="Times New Roman" pitchFamily="18" charset="0"/>
                        </a:rPr>
                        <a:t>true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false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false</a:t>
                      </a:r>
                      <a:endParaRPr lang="en-US" sz="1600" dirty="0">
                        <a:latin typeface="Times New Roman" pitchFamily="18" charset="0"/>
                        <a:cs typeface="Times New Roman" pitchFamily="18" charset="0"/>
                      </a:endParaRPr>
                    </a:p>
                  </a:txBody>
                  <a:tcPr/>
                </a:tc>
                <a:tc rowSpan="2">
                  <a:txBody>
                    <a:bodyPr/>
                    <a:lstStyle/>
                    <a:p>
                      <a:r>
                        <a:rPr kumimoji="0" lang="en-US" sz="1600" b="1" kern="1200" baseline="0" dirty="0" smtClean="0">
                          <a:solidFill>
                            <a:schemeClr val="dk1"/>
                          </a:solidFill>
                          <a:latin typeface="+mn-lt"/>
                          <a:ea typeface="+mn-ea"/>
                          <a:cs typeface="+mn-cs"/>
                        </a:rPr>
                        <a:t>(age &gt; 18) &amp;&amp; (gender != 'F') is false,</a:t>
                      </a:r>
                    </a:p>
                    <a:p>
                      <a:r>
                        <a:rPr kumimoji="0" lang="en-US" sz="1600" kern="1200" baseline="0" dirty="0" smtClean="0">
                          <a:solidFill>
                            <a:schemeClr val="dk1"/>
                          </a:solidFill>
                          <a:latin typeface="+mn-lt"/>
                          <a:ea typeface="+mn-ea"/>
                          <a:cs typeface="+mn-cs"/>
                        </a:rPr>
                        <a:t>because </a:t>
                      </a:r>
                      <a:r>
                        <a:rPr kumimoji="0" lang="en-US" sz="1600" b="1" kern="1200" baseline="0" dirty="0" smtClean="0">
                          <a:solidFill>
                            <a:schemeClr val="dk1"/>
                          </a:solidFill>
                          <a:latin typeface="+mn-lt"/>
                          <a:ea typeface="+mn-ea"/>
                          <a:cs typeface="+mn-cs"/>
                        </a:rPr>
                        <a:t>(gender != 'F') is false.</a:t>
                      </a:r>
                      <a:endParaRPr lang="en-US" sz="1600" dirty="0">
                        <a:latin typeface="Times New Roman" pitchFamily="18" charset="0"/>
                        <a:cs typeface="Times New Roman" pitchFamily="18" charset="0"/>
                      </a:endParaRPr>
                    </a:p>
                  </a:txBody>
                  <a:tcPr/>
                </a:tc>
              </a:tr>
              <a:tr h="922421">
                <a:tc>
                  <a:txBody>
                    <a:bodyPr/>
                    <a:lstStyle/>
                    <a:p>
                      <a:r>
                        <a:rPr lang="en-US" sz="1600" dirty="0" smtClean="0">
                          <a:latin typeface="Times New Roman" pitchFamily="18" charset="0"/>
                          <a:cs typeface="Times New Roman" pitchFamily="18" charset="0"/>
                        </a:rPr>
                        <a:t>true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true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true</a:t>
                      </a:r>
                      <a:endParaRPr lang="en-US" sz="1600" dirty="0">
                        <a:latin typeface="Times New Roman" pitchFamily="18" charset="0"/>
                        <a:cs typeface="Times New Roman" pitchFamily="18" charset="0"/>
                      </a:endParaRPr>
                    </a:p>
                  </a:txBody>
                  <a:tcPr/>
                </a:tc>
                <a:tc vMerge="1">
                  <a:txBody>
                    <a:bodyPr/>
                    <a:lstStyle/>
                    <a:p>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Truth table for operator ||</a:t>
            </a:r>
            <a:endParaRPr lang="en-US" dirty="0"/>
          </a:p>
        </p:txBody>
      </p:sp>
      <p:sp>
        <p:nvSpPr>
          <p:cNvPr id="3" name="Content Placeholder 2"/>
          <p:cNvSpPr>
            <a:spLocks noGrp="1"/>
          </p:cNvSpPr>
          <p:nvPr>
            <p:ph idx="1"/>
          </p:nvPr>
        </p:nvSpPr>
        <p:spPr/>
        <p:txBody>
          <a:bodyPr/>
          <a:lstStyle/>
          <a:p>
            <a:r>
              <a:rPr lang="en-US" sz="2400" dirty="0" smtClean="0"/>
              <a:t>The or (</a:t>
            </a:r>
            <a:r>
              <a:rPr lang="en-US" sz="2400" b="1" dirty="0" smtClean="0"/>
              <a:t>||) of two Boolean operands is true if at least one of the operands is true.</a:t>
            </a:r>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dirty="0"/>
          </a:p>
        </p:txBody>
      </p:sp>
      <p:sp>
        <p:nvSpPr>
          <p:cNvPr id="4" name="Date Placeholder 3"/>
          <p:cNvSpPr>
            <a:spLocks noGrp="1"/>
          </p:cNvSpPr>
          <p:nvPr>
            <p:ph type="dt" sz="half" idx="10"/>
          </p:nvPr>
        </p:nvSpPr>
        <p:spPr/>
        <p:txBody>
          <a:bodyPr/>
          <a:lstStyle/>
          <a:p>
            <a:fld id="{5BE4930B-8B7B-42A2-B8D0-B7D69DF806A7}" type="datetime1">
              <a:rPr lang="en-US" smtClean="0"/>
              <a:pPr/>
              <a:t>2/25/2015</a:t>
            </a:fld>
            <a:endParaRPr lang="en-US"/>
          </a:p>
        </p:txBody>
      </p:sp>
      <p:graphicFrame>
        <p:nvGraphicFramePr>
          <p:cNvPr id="5" name="Table 4"/>
          <p:cNvGraphicFramePr>
            <a:graphicFrameLocks noGrp="1"/>
          </p:cNvGraphicFramePr>
          <p:nvPr/>
        </p:nvGraphicFramePr>
        <p:xfrm>
          <a:off x="1447800" y="2514600"/>
          <a:ext cx="7467600" cy="4103459"/>
        </p:xfrm>
        <a:graphic>
          <a:graphicData uri="http://schemas.openxmlformats.org/drawingml/2006/table">
            <a:tbl>
              <a:tblPr firstRow="1" bandRow="1">
                <a:tableStyleId>{5C22544A-7EE6-4342-B048-85BDC9FD1C3A}</a:tableStyleId>
              </a:tblPr>
              <a:tblGrid>
                <a:gridCol w="1866900"/>
                <a:gridCol w="1866900"/>
                <a:gridCol w="1866900"/>
                <a:gridCol w="1866900"/>
              </a:tblGrid>
              <a:tr h="679420">
                <a:tc>
                  <a:txBody>
                    <a:bodyPr/>
                    <a:lstStyle/>
                    <a:p>
                      <a:r>
                        <a:rPr lang="en-US" sz="1600" dirty="0" smtClean="0">
                          <a:latin typeface="Times New Roman" pitchFamily="18" charset="0"/>
                          <a:cs typeface="Times New Roman" pitchFamily="18" charset="0"/>
                        </a:rPr>
                        <a:t>p1</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p2</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P1 || p2</a:t>
                      </a:r>
                      <a:endParaRPr lang="en-US" sz="1600" dirty="0">
                        <a:latin typeface="Times New Roman" pitchFamily="18" charset="0"/>
                        <a:cs typeface="Times New Roman" pitchFamily="18" charset="0"/>
                      </a:endParaRPr>
                    </a:p>
                  </a:txBody>
                  <a:tcPr/>
                </a:tc>
                <a:tc>
                  <a:txBody>
                    <a:bodyPr/>
                    <a:lstStyle/>
                    <a:p>
                      <a:r>
                        <a:rPr kumimoji="0" lang="en-US" sz="1600" b="1" i="1" kern="1200" baseline="0" dirty="0" smtClean="0">
                          <a:solidFill>
                            <a:schemeClr val="lt1"/>
                          </a:solidFill>
                          <a:latin typeface="+mn-lt"/>
                          <a:ea typeface="+mn-ea"/>
                          <a:cs typeface="+mn-cs"/>
                        </a:rPr>
                        <a:t>Example (assume age = 24, gender = ‘F’)</a:t>
                      </a:r>
                      <a:endParaRPr lang="en-US" sz="1600" dirty="0">
                        <a:latin typeface="Times New Roman" pitchFamily="18" charset="0"/>
                        <a:cs typeface="Times New Roman" pitchFamily="18" charset="0"/>
                      </a:endParaRPr>
                    </a:p>
                  </a:txBody>
                  <a:tcPr/>
                </a:tc>
              </a:tr>
              <a:tr h="276801">
                <a:tc>
                  <a:txBody>
                    <a:bodyPr/>
                    <a:lstStyle/>
                    <a:p>
                      <a:r>
                        <a:rPr lang="en-US" sz="1600" dirty="0" smtClean="0">
                          <a:latin typeface="Times New Roman" pitchFamily="18" charset="0"/>
                          <a:cs typeface="Times New Roman" pitchFamily="18" charset="0"/>
                        </a:rPr>
                        <a:t>false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false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false</a:t>
                      </a:r>
                      <a:endParaRPr lang="en-US" sz="1600" dirty="0">
                        <a:latin typeface="Times New Roman" pitchFamily="18" charset="0"/>
                        <a:cs typeface="Times New Roman" pitchFamily="18" charset="0"/>
                      </a:endParaRPr>
                    </a:p>
                  </a:txBody>
                  <a:tcPr/>
                </a:tc>
                <a:tc rowSpan="2">
                  <a:txBody>
                    <a:bodyPr/>
                    <a:lstStyle/>
                    <a:p>
                      <a:r>
                        <a:rPr kumimoji="0" lang="en-US" sz="1800" b="1" kern="1200" baseline="0" dirty="0" smtClean="0">
                          <a:solidFill>
                            <a:schemeClr val="dk1"/>
                          </a:solidFill>
                          <a:latin typeface="+mn-lt"/>
                          <a:ea typeface="+mn-ea"/>
                          <a:cs typeface="+mn-cs"/>
                        </a:rPr>
                        <a:t>(age &gt; 34) || (gender == 'F') is true, because (gender == 'F')</a:t>
                      </a:r>
                    </a:p>
                    <a:p>
                      <a:r>
                        <a:rPr kumimoji="0" lang="en-US" sz="1800" kern="1200" baseline="0" dirty="0" smtClean="0">
                          <a:solidFill>
                            <a:schemeClr val="dk1"/>
                          </a:solidFill>
                          <a:latin typeface="+mn-lt"/>
                          <a:ea typeface="+mn-ea"/>
                          <a:cs typeface="+mn-cs"/>
                        </a:rPr>
                        <a:t>is </a:t>
                      </a:r>
                      <a:r>
                        <a:rPr kumimoji="0" lang="en-US" sz="1800" b="1" kern="1200" baseline="0" dirty="0" smtClean="0">
                          <a:solidFill>
                            <a:schemeClr val="dk1"/>
                          </a:solidFill>
                          <a:latin typeface="+mn-lt"/>
                          <a:ea typeface="+mn-ea"/>
                          <a:cs typeface="+mn-cs"/>
                        </a:rPr>
                        <a:t>true.</a:t>
                      </a:r>
                      <a:endParaRPr lang="en-US" sz="1600" dirty="0">
                        <a:latin typeface="Times New Roman" pitchFamily="18" charset="0"/>
                        <a:cs typeface="Times New Roman" pitchFamily="18" charset="0"/>
                      </a:endParaRPr>
                    </a:p>
                  </a:txBody>
                  <a:tcPr/>
                </a:tc>
              </a:tr>
              <a:tr h="1207859">
                <a:tc>
                  <a:txBody>
                    <a:bodyPr/>
                    <a:lstStyle/>
                    <a:p>
                      <a:r>
                        <a:rPr lang="en-US" sz="1600" dirty="0" smtClean="0">
                          <a:latin typeface="Times New Roman" pitchFamily="18" charset="0"/>
                          <a:cs typeface="Times New Roman" pitchFamily="18" charset="0"/>
                        </a:rPr>
                        <a:t>false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true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true</a:t>
                      </a:r>
                      <a:endParaRPr lang="en-US" sz="1600" dirty="0">
                        <a:latin typeface="Times New Roman" pitchFamily="18" charset="0"/>
                        <a:cs typeface="Times New Roman" pitchFamily="18" charset="0"/>
                      </a:endParaRPr>
                    </a:p>
                  </a:txBody>
                  <a:tcPr/>
                </a:tc>
                <a:tc vMerge="1">
                  <a:txBody>
                    <a:bodyPr/>
                    <a:lstStyle/>
                    <a:p>
                      <a:endParaRPr lang="en-US" dirty="0">
                        <a:latin typeface="Times New Roman" pitchFamily="18" charset="0"/>
                        <a:cs typeface="Times New Roman" pitchFamily="18" charset="0"/>
                      </a:endParaRPr>
                    </a:p>
                  </a:txBody>
                  <a:tcPr/>
                </a:tc>
              </a:tr>
              <a:tr h="276801">
                <a:tc>
                  <a:txBody>
                    <a:bodyPr/>
                    <a:lstStyle/>
                    <a:p>
                      <a:r>
                        <a:rPr lang="en-US" sz="1600" dirty="0" smtClean="0">
                          <a:latin typeface="Times New Roman" pitchFamily="18" charset="0"/>
                          <a:cs typeface="Times New Roman" pitchFamily="18" charset="0"/>
                        </a:rPr>
                        <a:t>true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false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true</a:t>
                      </a:r>
                      <a:endParaRPr lang="en-US" sz="1600" dirty="0">
                        <a:latin typeface="Times New Roman" pitchFamily="18" charset="0"/>
                        <a:cs typeface="Times New Roman" pitchFamily="18" charset="0"/>
                      </a:endParaRPr>
                    </a:p>
                  </a:txBody>
                  <a:tcPr/>
                </a:tc>
                <a:tc rowSpan="2">
                  <a:txBody>
                    <a:bodyPr/>
                    <a:lstStyle/>
                    <a:p>
                      <a:r>
                        <a:rPr kumimoji="0" lang="en-US" sz="1800" b="1" kern="1200" baseline="0" dirty="0" smtClean="0">
                          <a:solidFill>
                            <a:schemeClr val="dk1"/>
                          </a:solidFill>
                          <a:latin typeface="+mn-lt"/>
                          <a:ea typeface="+mn-ea"/>
                          <a:cs typeface="+mn-cs"/>
                        </a:rPr>
                        <a:t>(age &gt; 34) || (gender == 'M') is false, because (age &gt; 34) and</a:t>
                      </a:r>
                    </a:p>
                    <a:p>
                      <a:r>
                        <a:rPr kumimoji="0" lang="en-US" sz="1800" b="1" kern="1200" baseline="0" dirty="0" smtClean="0">
                          <a:solidFill>
                            <a:schemeClr val="dk1"/>
                          </a:solidFill>
                          <a:latin typeface="+mn-lt"/>
                          <a:ea typeface="+mn-ea"/>
                          <a:cs typeface="+mn-cs"/>
                        </a:rPr>
                        <a:t>(gender == 'M') are both false.</a:t>
                      </a:r>
                      <a:endParaRPr lang="en-US" sz="1600" dirty="0">
                        <a:latin typeface="Times New Roman" pitchFamily="18" charset="0"/>
                        <a:cs typeface="Times New Roman" pitchFamily="18" charset="0"/>
                      </a:endParaRPr>
                    </a:p>
                  </a:txBody>
                  <a:tcPr/>
                </a:tc>
              </a:tr>
              <a:tr h="805239">
                <a:tc>
                  <a:txBody>
                    <a:bodyPr/>
                    <a:lstStyle/>
                    <a:p>
                      <a:r>
                        <a:rPr lang="en-US" sz="1600" dirty="0" smtClean="0">
                          <a:latin typeface="Times New Roman" pitchFamily="18" charset="0"/>
                          <a:cs typeface="Times New Roman" pitchFamily="18" charset="0"/>
                        </a:rPr>
                        <a:t>true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true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true</a:t>
                      </a:r>
                      <a:endParaRPr lang="en-US" sz="1600" dirty="0">
                        <a:latin typeface="Times New Roman" pitchFamily="18" charset="0"/>
                        <a:cs typeface="Times New Roman" pitchFamily="18" charset="0"/>
                      </a:endParaRPr>
                    </a:p>
                  </a:txBody>
                  <a:tcPr/>
                </a:tc>
                <a:tc vMerge="1">
                  <a:txBody>
                    <a:bodyPr/>
                    <a:lstStyle/>
                    <a:p>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Truth Table for Operator </a:t>
            </a:r>
            <a:r>
              <a:rPr lang="en-US" b="1" dirty="0" smtClean="0"/>
              <a:t>^</a:t>
            </a:r>
            <a:endParaRPr lang="en-US" dirty="0"/>
          </a:p>
        </p:txBody>
      </p:sp>
      <p:sp>
        <p:nvSpPr>
          <p:cNvPr id="3" name="Content Placeholder 2"/>
          <p:cNvSpPr>
            <a:spLocks noGrp="1"/>
          </p:cNvSpPr>
          <p:nvPr>
            <p:ph idx="1"/>
          </p:nvPr>
        </p:nvSpPr>
        <p:spPr/>
        <p:txBody>
          <a:bodyPr>
            <a:normAutofit/>
          </a:bodyPr>
          <a:lstStyle/>
          <a:p>
            <a:r>
              <a:rPr lang="en-US" sz="2400" dirty="0" smtClean="0"/>
              <a:t>The exclusive or (</a:t>
            </a:r>
            <a:r>
              <a:rPr lang="en-US" sz="2400" b="1" dirty="0" smtClean="0"/>
              <a:t>^) of two Boolean </a:t>
            </a:r>
            <a:r>
              <a:rPr lang="en-US" sz="2400" dirty="0" smtClean="0"/>
              <a:t>operands is </a:t>
            </a:r>
            <a:r>
              <a:rPr lang="en-US" sz="2400" b="1" dirty="0" smtClean="0"/>
              <a:t>true if and only if the two operands have different Boolean values.</a:t>
            </a:r>
          </a:p>
          <a:p>
            <a:pPr>
              <a:buNone/>
            </a:pPr>
            <a:endParaRPr lang="en-US" sz="2400" b="1" dirty="0" smtClean="0"/>
          </a:p>
          <a:p>
            <a:pPr>
              <a:buNone/>
            </a:pPr>
            <a:endParaRPr lang="en-US" sz="2400" dirty="0"/>
          </a:p>
        </p:txBody>
      </p:sp>
      <p:sp>
        <p:nvSpPr>
          <p:cNvPr id="4" name="Date Placeholder 3"/>
          <p:cNvSpPr>
            <a:spLocks noGrp="1"/>
          </p:cNvSpPr>
          <p:nvPr>
            <p:ph type="dt" sz="half" idx="10"/>
          </p:nvPr>
        </p:nvSpPr>
        <p:spPr/>
        <p:txBody>
          <a:bodyPr/>
          <a:lstStyle/>
          <a:p>
            <a:fld id="{5BE4930B-8B7B-42A2-B8D0-B7D69DF806A7}" type="datetime1">
              <a:rPr lang="en-US" smtClean="0"/>
              <a:pPr/>
              <a:t>2/25/2015</a:t>
            </a:fld>
            <a:endParaRPr lang="en-US"/>
          </a:p>
        </p:txBody>
      </p:sp>
      <p:graphicFrame>
        <p:nvGraphicFramePr>
          <p:cNvPr id="5" name="Table 4"/>
          <p:cNvGraphicFramePr>
            <a:graphicFrameLocks noGrp="1"/>
          </p:cNvGraphicFramePr>
          <p:nvPr/>
        </p:nvGraphicFramePr>
        <p:xfrm>
          <a:off x="1676400" y="2667000"/>
          <a:ext cx="6934200" cy="3669527"/>
        </p:xfrm>
        <a:graphic>
          <a:graphicData uri="http://schemas.openxmlformats.org/drawingml/2006/table">
            <a:tbl>
              <a:tblPr firstRow="1" bandRow="1">
                <a:tableStyleId>{5C22544A-7EE6-4342-B048-85BDC9FD1C3A}</a:tableStyleId>
              </a:tblPr>
              <a:tblGrid>
                <a:gridCol w="1733550"/>
                <a:gridCol w="1733550"/>
                <a:gridCol w="1733550"/>
                <a:gridCol w="1733550"/>
              </a:tblGrid>
              <a:tr h="712304">
                <a:tc>
                  <a:txBody>
                    <a:bodyPr/>
                    <a:lstStyle/>
                    <a:p>
                      <a:r>
                        <a:rPr lang="en-US" sz="1600" dirty="0" smtClean="0">
                          <a:latin typeface="Times New Roman" pitchFamily="18" charset="0"/>
                          <a:cs typeface="Times New Roman" pitchFamily="18" charset="0"/>
                        </a:rPr>
                        <a:t>p1</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p2</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P1 ^ p2</a:t>
                      </a:r>
                      <a:endParaRPr lang="en-US" sz="1600" dirty="0">
                        <a:latin typeface="Times New Roman" pitchFamily="18" charset="0"/>
                        <a:cs typeface="Times New Roman" pitchFamily="18" charset="0"/>
                      </a:endParaRPr>
                    </a:p>
                  </a:txBody>
                  <a:tcPr/>
                </a:tc>
                <a:tc>
                  <a:txBody>
                    <a:bodyPr/>
                    <a:lstStyle/>
                    <a:p>
                      <a:r>
                        <a:rPr kumimoji="0" lang="en-US" sz="1600" b="1" i="1" kern="1200" baseline="0" dirty="0" smtClean="0">
                          <a:solidFill>
                            <a:schemeClr val="lt1"/>
                          </a:solidFill>
                          <a:latin typeface="+mn-lt"/>
                          <a:ea typeface="+mn-ea"/>
                          <a:cs typeface="+mn-cs"/>
                        </a:rPr>
                        <a:t>Example (assume age = 24, gender = ‘F’)</a:t>
                      </a:r>
                      <a:endParaRPr lang="en-US" sz="1600" dirty="0">
                        <a:latin typeface="Times New Roman" pitchFamily="18" charset="0"/>
                        <a:cs typeface="Times New Roman" pitchFamily="18" charset="0"/>
                      </a:endParaRPr>
                    </a:p>
                  </a:txBody>
                  <a:tcPr/>
                </a:tc>
              </a:tr>
              <a:tr h="223867">
                <a:tc>
                  <a:txBody>
                    <a:bodyPr/>
                    <a:lstStyle/>
                    <a:p>
                      <a:r>
                        <a:rPr lang="en-US" sz="1600" dirty="0" smtClean="0">
                          <a:latin typeface="Times New Roman" pitchFamily="18" charset="0"/>
                          <a:cs typeface="Times New Roman" pitchFamily="18" charset="0"/>
                        </a:rPr>
                        <a:t>false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false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false</a:t>
                      </a:r>
                      <a:endParaRPr lang="en-US" sz="1600" dirty="0">
                        <a:latin typeface="Times New Roman" pitchFamily="18" charset="0"/>
                        <a:cs typeface="Times New Roman" pitchFamily="18" charset="0"/>
                      </a:endParaRPr>
                    </a:p>
                  </a:txBody>
                  <a:tcPr/>
                </a:tc>
                <a:tc rowSpan="2">
                  <a:txBody>
                    <a:bodyPr/>
                    <a:lstStyle/>
                    <a:p>
                      <a:r>
                        <a:rPr kumimoji="0" lang="en-US" sz="1400" b="1" kern="1200" baseline="0" dirty="0" smtClean="0">
                          <a:solidFill>
                            <a:schemeClr val="dk1"/>
                          </a:solidFill>
                          <a:latin typeface="+mn-lt"/>
                          <a:ea typeface="+mn-ea"/>
                          <a:cs typeface="+mn-cs"/>
                        </a:rPr>
                        <a:t>(age &gt; 34) ^ (gender == 'F') is true, because (age &gt; 34) is</a:t>
                      </a:r>
                    </a:p>
                    <a:p>
                      <a:r>
                        <a:rPr kumimoji="0" lang="en-US" sz="1400" b="1" kern="1200" baseline="0" dirty="0" smtClean="0">
                          <a:solidFill>
                            <a:schemeClr val="dk1"/>
                          </a:solidFill>
                          <a:latin typeface="+mn-lt"/>
                          <a:ea typeface="+mn-ea"/>
                          <a:cs typeface="+mn-cs"/>
                        </a:rPr>
                        <a:t>false but (gender == 'F') is true.</a:t>
                      </a:r>
                      <a:endParaRPr lang="en-US" sz="1400" dirty="0">
                        <a:latin typeface="Times New Roman" pitchFamily="18" charset="0"/>
                        <a:cs typeface="Times New Roman" pitchFamily="18" charset="0"/>
                      </a:endParaRPr>
                    </a:p>
                  </a:txBody>
                  <a:tcPr/>
                </a:tc>
              </a:tr>
              <a:tr h="976875">
                <a:tc>
                  <a:txBody>
                    <a:bodyPr/>
                    <a:lstStyle/>
                    <a:p>
                      <a:r>
                        <a:rPr lang="en-US" sz="1600" dirty="0" smtClean="0">
                          <a:latin typeface="Times New Roman" pitchFamily="18" charset="0"/>
                          <a:cs typeface="Times New Roman" pitchFamily="18" charset="0"/>
                        </a:rPr>
                        <a:t>false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true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true</a:t>
                      </a:r>
                      <a:endParaRPr lang="en-US" sz="1600" dirty="0">
                        <a:latin typeface="Times New Roman" pitchFamily="18" charset="0"/>
                        <a:cs typeface="Times New Roman" pitchFamily="18" charset="0"/>
                      </a:endParaRPr>
                    </a:p>
                  </a:txBody>
                  <a:tcPr/>
                </a:tc>
                <a:tc vMerge="1">
                  <a:txBody>
                    <a:bodyPr/>
                    <a:lstStyle/>
                    <a:p>
                      <a:endParaRPr lang="en-US" dirty="0">
                        <a:latin typeface="Times New Roman" pitchFamily="18" charset="0"/>
                        <a:cs typeface="Times New Roman" pitchFamily="18" charset="0"/>
                      </a:endParaRPr>
                    </a:p>
                  </a:txBody>
                  <a:tcPr/>
                </a:tc>
              </a:tr>
              <a:tr h="223867">
                <a:tc>
                  <a:txBody>
                    <a:bodyPr/>
                    <a:lstStyle/>
                    <a:p>
                      <a:r>
                        <a:rPr lang="en-US" sz="1600" dirty="0" smtClean="0">
                          <a:latin typeface="Times New Roman" pitchFamily="18" charset="0"/>
                          <a:cs typeface="Times New Roman" pitchFamily="18" charset="0"/>
                        </a:rPr>
                        <a:t>true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false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true</a:t>
                      </a:r>
                      <a:endParaRPr lang="en-US" sz="1600" dirty="0">
                        <a:latin typeface="Times New Roman" pitchFamily="18" charset="0"/>
                        <a:cs typeface="Times New Roman" pitchFamily="18" charset="0"/>
                      </a:endParaRPr>
                    </a:p>
                  </a:txBody>
                  <a:tcPr/>
                </a:tc>
                <a:tc rowSpan="2">
                  <a:txBody>
                    <a:bodyPr/>
                    <a:lstStyle/>
                    <a:p>
                      <a:r>
                        <a:rPr kumimoji="0" lang="en-US" sz="1400" b="1" kern="1200" baseline="0" dirty="0" smtClean="0">
                          <a:solidFill>
                            <a:schemeClr val="dk1"/>
                          </a:solidFill>
                          <a:latin typeface="+mn-lt"/>
                          <a:ea typeface="+mn-ea"/>
                          <a:cs typeface="+mn-cs"/>
                        </a:rPr>
                        <a:t>(age &gt; 34) || (gender == 'M') is false, because (age &gt; 34) and</a:t>
                      </a:r>
                    </a:p>
                    <a:p>
                      <a:r>
                        <a:rPr kumimoji="0" lang="en-US" sz="1400" b="1" kern="1200" baseline="0" dirty="0" smtClean="0">
                          <a:solidFill>
                            <a:schemeClr val="dk1"/>
                          </a:solidFill>
                          <a:latin typeface="+mn-lt"/>
                          <a:ea typeface="+mn-ea"/>
                          <a:cs typeface="+mn-cs"/>
                        </a:rPr>
                        <a:t>(gender == 'M') are both false.</a:t>
                      </a:r>
                      <a:endParaRPr lang="en-US" sz="1400" dirty="0">
                        <a:latin typeface="Times New Roman" pitchFamily="18" charset="0"/>
                        <a:cs typeface="Times New Roman" pitchFamily="18" charset="0"/>
                      </a:endParaRPr>
                    </a:p>
                  </a:txBody>
                  <a:tcPr/>
                </a:tc>
              </a:tr>
              <a:tr h="1139687">
                <a:tc>
                  <a:txBody>
                    <a:bodyPr/>
                    <a:lstStyle/>
                    <a:p>
                      <a:r>
                        <a:rPr lang="en-US" sz="1600" dirty="0" smtClean="0">
                          <a:latin typeface="Times New Roman" pitchFamily="18" charset="0"/>
                          <a:cs typeface="Times New Roman" pitchFamily="18" charset="0"/>
                        </a:rPr>
                        <a:t>true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true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false</a:t>
                      </a:r>
                      <a:endParaRPr lang="en-US" sz="1600" dirty="0">
                        <a:latin typeface="Times New Roman" pitchFamily="18" charset="0"/>
                        <a:cs typeface="Times New Roman" pitchFamily="18" charset="0"/>
                      </a:endParaRPr>
                    </a:p>
                  </a:txBody>
                  <a:tcPr/>
                </a:tc>
                <a:tc vMerge="1">
                  <a:txBody>
                    <a:bodyPr/>
                    <a:lstStyle/>
                    <a:p>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TestBooleanOperators.java</a:t>
            </a:r>
            <a:endParaRPr lang="en-US" dirty="0"/>
          </a:p>
        </p:txBody>
      </p:sp>
      <p:sp>
        <p:nvSpPr>
          <p:cNvPr id="5" name="Content Placeholder 4"/>
          <p:cNvSpPr>
            <a:spLocks noGrp="1"/>
          </p:cNvSpPr>
          <p:nvPr>
            <p:ph sz="half" idx="1"/>
          </p:nvPr>
        </p:nvSpPr>
        <p:spPr/>
        <p:txBody>
          <a:bodyPr>
            <a:normAutofit lnSpcReduction="10000"/>
          </a:bodyPr>
          <a:lstStyle/>
          <a:p>
            <a:pPr>
              <a:buNone/>
            </a:pPr>
            <a:r>
              <a:rPr lang="en-US" sz="1800" dirty="0" smtClean="0"/>
              <a:t>/* this java program checks whether a number is divisible by </a:t>
            </a:r>
            <a:r>
              <a:rPr lang="en-US" sz="1800" b="1" dirty="0" smtClean="0"/>
              <a:t>2 and 3, by 2 or 3, and by 2 or 3 but not both:</a:t>
            </a:r>
          </a:p>
          <a:p>
            <a:pPr>
              <a:buNone/>
            </a:pPr>
            <a:r>
              <a:rPr lang="en-US" sz="1800" b="1" dirty="0" smtClean="0"/>
              <a:t>*/</a:t>
            </a:r>
          </a:p>
          <a:p>
            <a:pPr>
              <a:buNone/>
            </a:pPr>
            <a:r>
              <a:rPr lang="en-US" sz="1800" b="1" dirty="0" smtClean="0"/>
              <a:t>import </a:t>
            </a:r>
            <a:r>
              <a:rPr lang="en-US" sz="1800" b="1" dirty="0" err="1" smtClean="0"/>
              <a:t>java.util.Scanner</a:t>
            </a:r>
            <a:r>
              <a:rPr lang="en-US" sz="1800" b="1" dirty="0" smtClean="0"/>
              <a:t>;</a:t>
            </a:r>
          </a:p>
          <a:p>
            <a:pPr>
              <a:buNone/>
            </a:pPr>
            <a:r>
              <a:rPr lang="en-US" sz="1800" b="1" dirty="0" smtClean="0"/>
              <a:t>public class </a:t>
            </a:r>
            <a:r>
              <a:rPr lang="en-US" sz="1800" b="1" dirty="0" err="1" smtClean="0"/>
              <a:t>TestBooleanOperators</a:t>
            </a:r>
            <a:r>
              <a:rPr lang="en-US" sz="1800" b="1" dirty="0" smtClean="0"/>
              <a:t>{</a:t>
            </a:r>
          </a:p>
          <a:p>
            <a:pPr>
              <a:buNone/>
            </a:pPr>
            <a:r>
              <a:rPr lang="en-US" sz="1800" b="1" dirty="0" smtClean="0"/>
              <a:t>public  static void main(String[]</a:t>
            </a:r>
          </a:p>
          <a:p>
            <a:pPr>
              <a:buNone/>
            </a:pPr>
            <a:r>
              <a:rPr lang="en-US" sz="1800" b="1" dirty="0" err="1" smtClean="0"/>
              <a:t>Args</a:t>
            </a:r>
            <a:r>
              <a:rPr lang="en-US" sz="1800" b="1" dirty="0" smtClean="0"/>
              <a:t>){</a:t>
            </a:r>
          </a:p>
          <a:p>
            <a:pPr>
              <a:buNone/>
            </a:pPr>
            <a:r>
              <a:rPr lang="en-US" sz="1800" b="1" dirty="0" smtClean="0"/>
              <a:t>// Create a Scanner</a:t>
            </a:r>
          </a:p>
          <a:p>
            <a:pPr>
              <a:buNone/>
            </a:pPr>
            <a:r>
              <a:rPr lang="en-US" sz="1800" b="1" dirty="0" smtClean="0"/>
              <a:t>Scanner input = new Scanner(</a:t>
            </a:r>
            <a:r>
              <a:rPr lang="en-US" sz="1800" b="1" dirty="0" err="1" smtClean="0"/>
              <a:t>System.in</a:t>
            </a:r>
            <a:r>
              <a:rPr lang="en-US" sz="1800" b="1" dirty="0" smtClean="0"/>
              <a:t>);</a:t>
            </a:r>
          </a:p>
          <a:p>
            <a:pPr>
              <a:buNone/>
            </a:pPr>
            <a:r>
              <a:rPr lang="en-US" sz="1800" b="1" dirty="0" err="1" smtClean="0"/>
              <a:t>System.out.print</a:t>
            </a:r>
            <a:r>
              <a:rPr lang="en-US" sz="1800" b="1" dirty="0" smtClean="0"/>
              <a:t>(“Enter an Integer:”);</a:t>
            </a:r>
          </a:p>
          <a:p>
            <a:pPr>
              <a:buNone/>
            </a:pPr>
            <a:endParaRPr lang="en-US" sz="1600" b="1" dirty="0" smtClean="0"/>
          </a:p>
        </p:txBody>
      </p:sp>
      <p:sp>
        <p:nvSpPr>
          <p:cNvPr id="6" name="Content Placeholder 5"/>
          <p:cNvSpPr>
            <a:spLocks noGrp="1"/>
          </p:cNvSpPr>
          <p:nvPr>
            <p:ph sz="half" idx="2"/>
          </p:nvPr>
        </p:nvSpPr>
        <p:spPr/>
        <p:txBody>
          <a:bodyPr>
            <a:normAutofit lnSpcReduction="10000"/>
          </a:bodyPr>
          <a:lstStyle/>
          <a:p>
            <a:pPr>
              <a:buNone/>
            </a:pPr>
            <a:endParaRPr lang="en-US" sz="1600" b="1" dirty="0" smtClean="0"/>
          </a:p>
          <a:p>
            <a:pPr>
              <a:buNone/>
            </a:pPr>
            <a:r>
              <a:rPr lang="en-US" sz="1800" b="1" dirty="0" err="1" smtClean="0"/>
              <a:t>System.out.println</a:t>
            </a:r>
            <a:r>
              <a:rPr lang="en-US" sz="1800" b="1" dirty="0" smtClean="0"/>
              <a:t>(“ Is”+ number + “\n\</a:t>
            </a:r>
            <a:r>
              <a:rPr lang="en-US" sz="1800" b="1" dirty="0" err="1" smtClean="0"/>
              <a:t>tdivisible</a:t>
            </a:r>
            <a:r>
              <a:rPr lang="en-US" sz="1800" b="1" dirty="0" smtClean="0"/>
              <a:t> by 2 and 3?”+ (number%2==0 &amp;&amp; number%3==0)+” \n\</a:t>
            </a:r>
            <a:r>
              <a:rPr lang="en-US" sz="1800" b="1" dirty="0" err="1" smtClean="0"/>
              <a:t>tdivisible</a:t>
            </a:r>
            <a:r>
              <a:rPr lang="en-US" sz="1800" b="1" dirty="0" smtClean="0"/>
              <a:t> by 2 or 3?”+(number%2==0 || number%3==0)+”\n\</a:t>
            </a:r>
            <a:r>
              <a:rPr lang="en-US" sz="1800" b="1" dirty="0" err="1" smtClean="0"/>
              <a:t>tdivisible</a:t>
            </a:r>
            <a:r>
              <a:rPr lang="en-US" sz="1800" b="1" dirty="0" smtClean="0"/>
              <a:t> by 2 or 3, but not both?”+(number%2==0^number%3==0));</a:t>
            </a:r>
          </a:p>
          <a:p>
            <a:pPr>
              <a:buNone/>
            </a:pPr>
            <a:r>
              <a:rPr lang="en-US" sz="1800" b="1" dirty="0" smtClean="0"/>
              <a:t>}</a:t>
            </a:r>
          </a:p>
          <a:p>
            <a:pPr>
              <a:buNone/>
            </a:pPr>
            <a:r>
              <a:rPr lang="en-US" sz="1800" b="1" dirty="0" smtClean="0"/>
              <a:t>}</a:t>
            </a:r>
          </a:p>
          <a:p>
            <a:pPr>
              <a:buNone/>
            </a:pPr>
            <a:endParaRPr lang="en-US" sz="1600" dirty="0"/>
          </a:p>
        </p:txBody>
      </p:sp>
      <p:sp>
        <p:nvSpPr>
          <p:cNvPr id="4" name="Date Placeholder 3"/>
          <p:cNvSpPr>
            <a:spLocks noGrp="1"/>
          </p:cNvSpPr>
          <p:nvPr>
            <p:ph type="dt" sz="half" idx="10"/>
          </p:nvPr>
        </p:nvSpPr>
        <p:spPr/>
        <p:txBody>
          <a:bodyPr/>
          <a:lstStyle/>
          <a:p>
            <a:fld id="{5BE4930B-8B7B-42A2-B8D0-B7D69DF806A7}" type="datetime1">
              <a:rPr lang="en-US" smtClean="0"/>
              <a:pPr/>
              <a:t>2/25/2015</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28600"/>
            <a:ext cx="7406640" cy="762000"/>
          </a:xfrm>
        </p:spPr>
        <p:txBody>
          <a:bodyPr/>
          <a:lstStyle/>
          <a:p>
            <a:r>
              <a:rPr lang="en-US" dirty="0" smtClean="0"/>
              <a:t>Problem: Determining Leap Year</a:t>
            </a:r>
            <a:endParaRPr lang="en-US" dirty="0"/>
          </a:p>
        </p:txBody>
      </p:sp>
      <p:sp>
        <p:nvSpPr>
          <p:cNvPr id="6" name="Subtitle 5"/>
          <p:cNvSpPr>
            <a:spLocks noGrp="1"/>
          </p:cNvSpPr>
          <p:nvPr>
            <p:ph type="subTitle" idx="1"/>
          </p:nvPr>
        </p:nvSpPr>
        <p:spPr>
          <a:xfrm>
            <a:off x="1432560" y="1219200"/>
            <a:ext cx="7406640" cy="5105400"/>
          </a:xfrm>
        </p:spPr>
        <p:txBody>
          <a:bodyPr>
            <a:normAutofit fontScale="92500"/>
          </a:bodyPr>
          <a:lstStyle/>
          <a:p>
            <a:pPr>
              <a:buFont typeface="Arial" pitchFamily="34" charset="0"/>
              <a:buChar char="•"/>
            </a:pPr>
            <a:r>
              <a:rPr lang="en-US" sz="2400" dirty="0" smtClean="0">
                <a:latin typeface="Times New Roman" pitchFamily="18" charset="0"/>
                <a:cs typeface="Times New Roman" pitchFamily="18" charset="0"/>
              </a:rPr>
              <a:t>A year is a </a:t>
            </a:r>
            <a:r>
              <a:rPr lang="en-US" sz="2400" i="1" dirty="0" smtClean="0">
                <a:latin typeface="Times New Roman" pitchFamily="18" charset="0"/>
                <a:cs typeface="Times New Roman" pitchFamily="18" charset="0"/>
              </a:rPr>
              <a:t>leap year if it is divisible by </a:t>
            </a:r>
            <a:r>
              <a:rPr lang="en-US" sz="2400" b="1" i="1" dirty="0" smtClean="0">
                <a:latin typeface="Times New Roman" pitchFamily="18" charset="0"/>
                <a:cs typeface="Times New Roman" pitchFamily="18" charset="0"/>
              </a:rPr>
              <a:t>4 but not by 100 or if it is divisible by 400. </a:t>
            </a:r>
          </a:p>
          <a:p>
            <a:pPr>
              <a:buFont typeface="Arial" pitchFamily="34" charset="0"/>
              <a:buChar char="•"/>
            </a:pPr>
            <a:r>
              <a:rPr lang="en-US" sz="2400" b="1" i="1" dirty="0" smtClean="0">
                <a:latin typeface="Times New Roman" pitchFamily="18" charset="0"/>
                <a:cs typeface="Times New Roman" pitchFamily="18" charset="0"/>
              </a:rPr>
              <a:t>So you </a:t>
            </a:r>
            <a:r>
              <a:rPr lang="en-US" sz="2400" dirty="0" smtClean="0">
                <a:latin typeface="Times New Roman" pitchFamily="18" charset="0"/>
                <a:cs typeface="Times New Roman" pitchFamily="18" charset="0"/>
              </a:rPr>
              <a:t>can use the following Boolean expressions to check whether a year is a leap year:</a:t>
            </a:r>
          </a:p>
          <a:p>
            <a:r>
              <a:rPr lang="en-US" sz="2400" dirty="0" smtClean="0">
                <a:latin typeface="Times New Roman" pitchFamily="18" charset="0"/>
                <a:cs typeface="Times New Roman" pitchFamily="18" charset="0"/>
              </a:rPr>
              <a:t>// A leap year is divisible by 4</a:t>
            </a:r>
          </a:p>
          <a:p>
            <a:r>
              <a:rPr lang="en-US" sz="2400" b="1" dirty="0" smtClean="0">
                <a:latin typeface="Times New Roman" pitchFamily="18" charset="0"/>
                <a:cs typeface="Times New Roman" pitchFamily="18" charset="0"/>
              </a:rPr>
              <a:t>1. </a:t>
            </a:r>
            <a:r>
              <a:rPr lang="en-US" sz="2400" b="1" dirty="0" err="1" smtClean="0">
                <a:latin typeface="Times New Roman" pitchFamily="18" charset="0"/>
                <a:cs typeface="Times New Roman" pitchFamily="18" charset="0"/>
              </a:rPr>
              <a:t>boolean</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isLeapYear</a:t>
            </a:r>
            <a:r>
              <a:rPr lang="en-US" sz="2400" b="1" dirty="0" smtClean="0">
                <a:latin typeface="Times New Roman" pitchFamily="18" charset="0"/>
                <a:cs typeface="Times New Roman" pitchFamily="18" charset="0"/>
              </a:rPr>
              <a:t> = (year % 4 == 0);</a:t>
            </a:r>
          </a:p>
          <a:p>
            <a:r>
              <a:rPr lang="en-US" sz="2400" dirty="0" smtClean="0">
                <a:latin typeface="Times New Roman" pitchFamily="18" charset="0"/>
                <a:cs typeface="Times New Roman" pitchFamily="18" charset="0"/>
              </a:rPr>
              <a:t>// A leap year is divisible by 4 but not by 100</a:t>
            </a:r>
          </a:p>
          <a:p>
            <a:r>
              <a:rPr lang="en-US" sz="2400" dirty="0" smtClean="0">
                <a:latin typeface="Times New Roman" pitchFamily="18" charset="0"/>
                <a:cs typeface="Times New Roman" pitchFamily="18" charset="0"/>
              </a:rPr>
              <a:t>2. </a:t>
            </a:r>
            <a:r>
              <a:rPr lang="en-US" sz="2400" dirty="0" err="1" smtClean="0">
                <a:latin typeface="Times New Roman" pitchFamily="18" charset="0"/>
                <a:cs typeface="Times New Roman" pitchFamily="18" charset="0"/>
              </a:rPr>
              <a:t>isLeapYear</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isLeapYear</a:t>
            </a:r>
            <a:r>
              <a:rPr lang="en-US" sz="2400" dirty="0" smtClean="0">
                <a:latin typeface="Times New Roman" pitchFamily="18" charset="0"/>
                <a:cs typeface="Times New Roman" pitchFamily="18" charset="0"/>
              </a:rPr>
              <a:t> &amp;&amp; (year % </a:t>
            </a:r>
            <a:r>
              <a:rPr lang="en-US" sz="2400" b="1" dirty="0" smtClean="0">
                <a:latin typeface="Times New Roman" pitchFamily="18" charset="0"/>
                <a:cs typeface="Times New Roman" pitchFamily="18" charset="0"/>
              </a:rPr>
              <a:t>100 != 0);</a:t>
            </a:r>
          </a:p>
          <a:p>
            <a:r>
              <a:rPr lang="en-US" sz="2400" dirty="0" smtClean="0">
                <a:latin typeface="Times New Roman" pitchFamily="18" charset="0"/>
                <a:cs typeface="Times New Roman" pitchFamily="18" charset="0"/>
              </a:rPr>
              <a:t>// A leap year is divisible by 4 but not by 100 or divisible by 400</a:t>
            </a:r>
          </a:p>
          <a:p>
            <a:r>
              <a:rPr lang="en-US" sz="2400" dirty="0" smtClean="0">
                <a:latin typeface="Times New Roman" pitchFamily="18" charset="0"/>
                <a:cs typeface="Times New Roman" pitchFamily="18" charset="0"/>
              </a:rPr>
              <a:t>3. </a:t>
            </a:r>
            <a:r>
              <a:rPr lang="en-US" sz="2400" dirty="0" err="1" smtClean="0">
                <a:latin typeface="Times New Roman" pitchFamily="18" charset="0"/>
                <a:cs typeface="Times New Roman" pitchFamily="18" charset="0"/>
              </a:rPr>
              <a:t>isLeapYear</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isLeapYear</a:t>
            </a:r>
            <a:r>
              <a:rPr lang="en-US" sz="2400" dirty="0" smtClean="0">
                <a:latin typeface="Times New Roman" pitchFamily="18" charset="0"/>
                <a:cs typeface="Times New Roman" pitchFamily="18" charset="0"/>
              </a:rPr>
              <a:t> || (year % </a:t>
            </a:r>
            <a:r>
              <a:rPr lang="en-US" sz="2400" b="1" dirty="0" smtClean="0">
                <a:latin typeface="Times New Roman" pitchFamily="18" charset="0"/>
                <a:cs typeface="Times New Roman" pitchFamily="18" charset="0"/>
              </a:rPr>
              <a:t>400 == 0);</a:t>
            </a:r>
          </a:p>
          <a:p>
            <a:r>
              <a:rPr lang="en-US" sz="2400" b="1" dirty="0" smtClean="0">
                <a:latin typeface="Times New Roman" pitchFamily="18" charset="0"/>
                <a:cs typeface="Times New Roman" pitchFamily="18" charset="0"/>
              </a:rPr>
              <a:t>4. </a:t>
            </a:r>
            <a:r>
              <a:rPr lang="en-US" sz="2400" dirty="0" smtClean="0"/>
              <a:t>or you can combine all these expressions into one like this:</a:t>
            </a:r>
          </a:p>
          <a:p>
            <a:r>
              <a:rPr lang="en-US" sz="2400" dirty="0" err="1" smtClean="0"/>
              <a:t>isLeapYear</a:t>
            </a:r>
            <a:r>
              <a:rPr lang="en-US" sz="2400" dirty="0" smtClean="0"/>
              <a:t> = (year % </a:t>
            </a:r>
            <a:r>
              <a:rPr lang="en-US" sz="2400" b="1" dirty="0" smtClean="0"/>
              <a:t>4 == 0 &amp;&amp; year % 100 != 0) || (year % 400 == 0);</a:t>
            </a:r>
            <a:endParaRPr lang="en-US" sz="2400"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D762A307-0165-4177-908F-57451048EE17}" type="datetime1">
              <a:rPr lang="en-US" smtClean="0"/>
              <a:pPr/>
              <a:t>2/25/2015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LeapYear.java</a:t>
            </a:r>
            <a:endParaRPr lang="en-US" dirty="0"/>
          </a:p>
        </p:txBody>
      </p:sp>
      <p:sp>
        <p:nvSpPr>
          <p:cNvPr id="3" name="Content Placeholder 2"/>
          <p:cNvSpPr>
            <a:spLocks noGrp="1"/>
          </p:cNvSpPr>
          <p:nvPr>
            <p:ph idx="1"/>
          </p:nvPr>
        </p:nvSpPr>
        <p:spPr/>
        <p:txBody>
          <a:bodyPr>
            <a:noAutofit/>
          </a:bodyPr>
          <a:lstStyle/>
          <a:p>
            <a:pPr>
              <a:buNone/>
            </a:pPr>
            <a:r>
              <a:rPr lang="en-US" sz="1600" b="1" dirty="0" smtClean="0">
                <a:latin typeface="Times New Roman" pitchFamily="18" charset="0"/>
                <a:cs typeface="Times New Roman" pitchFamily="18" charset="0"/>
              </a:rPr>
              <a:t>import </a:t>
            </a:r>
            <a:r>
              <a:rPr lang="en-US" sz="1600" b="1" dirty="0" err="1" smtClean="0">
                <a:latin typeface="Times New Roman" pitchFamily="18" charset="0"/>
                <a:cs typeface="Times New Roman" pitchFamily="18" charset="0"/>
              </a:rPr>
              <a:t>java.util.Scanner</a:t>
            </a:r>
            <a:r>
              <a:rPr lang="en-US" sz="1600" b="1" dirty="0" smtClean="0">
                <a:latin typeface="Times New Roman" pitchFamily="18" charset="0"/>
                <a:cs typeface="Times New Roman" pitchFamily="18" charset="0"/>
              </a:rPr>
              <a:t>;</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public class </a:t>
            </a:r>
            <a:r>
              <a:rPr lang="en-US" sz="1600" b="1" dirty="0" err="1" smtClean="0">
                <a:latin typeface="Times New Roman" pitchFamily="18" charset="0"/>
                <a:cs typeface="Times New Roman" pitchFamily="18" charset="0"/>
              </a:rPr>
              <a:t>LeapYear</a:t>
            </a:r>
            <a:r>
              <a:rPr lang="en-US" sz="1600" b="1"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public static void main(String[] </a:t>
            </a:r>
            <a:r>
              <a:rPr lang="en-US" sz="1600" b="1" dirty="0" err="1" smtClean="0">
                <a:latin typeface="Times New Roman" pitchFamily="18" charset="0"/>
                <a:cs typeface="Times New Roman" pitchFamily="18" charset="0"/>
              </a:rPr>
              <a:t>args</a:t>
            </a:r>
            <a:r>
              <a:rPr lang="en-US" sz="1600" b="1"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 Create a Scanner</a:t>
            </a:r>
          </a:p>
          <a:p>
            <a:pPr>
              <a:buNone/>
            </a:pPr>
            <a:r>
              <a:rPr lang="en-US" sz="1600" dirty="0" smtClean="0">
                <a:latin typeface="Times New Roman" pitchFamily="18" charset="0"/>
                <a:cs typeface="Times New Roman" pitchFamily="18" charset="0"/>
              </a:rPr>
              <a:t> Scanner input = </a:t>
            </a:r>
            <a:r>
              <a:rPr lang="en-US" sz="1600" b="1" dirty="0" smtClean="0">
                <a:latin typeface="Times New Roman" pitchFamily="18" charset="0"/>
                <a:cs typeface="Times New Roman" pitchFamily="18" charset="0"/>
              </a:rPr>
              <a:t>new Scanner(</a:t>
            </a:r>
            <a:r>
              <a:rPr lang="en-US" sz="1600" b="1" dirty="0" err="1" smtClean="0">
                <a:latin typeface="Times New Roman" pitchFamily="18" charset="0"/>
                <a:cs typeface="Times New Roman" pitchFamily="18" charset="0"/>
              </a:rPr>
              <a:t>System.in</a:t>
            </a:r>
            <a:r>
              <a:rPr lang="en-US" sz="1600" b="1"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a:t>
            </a:r>
            <a:r>
              <a:rPr lang="en-US" sz="1600" dirty="0" smtClean="0">
                <a:latin typeface="Times New Roman" pitchFamily="18" charset="0"/>
                <a:cs typeface="Times New Roman" pitchFamily="18" charset="0"/>
              </a:rPr>
              <a:t>(</a:t>
            </a:r>
            <a:r>
              <a:rPr lang="en-US" sz="1600" b="1" dirty="0" smtClean="0">
                <a:latin typeface="Times New Roman" pitchFamily="18" charset="0"/>
                <a:cs typeface="Times New Roman" pitchFamily="18" charset="0"/>
              </a:rPr>
              <a:t>"Enter a year: ");</a:t>
            </a:r>
          </a:p>
          <a:p>
            <a:pPr>
              <a:buNone/>
            </a:pPr>
            <a:r>
              <a:rPr lang="en-US" sz="1600"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int</a:t>
            </a:r>
            <a:r>
              <a:rPr lang="en-US" sz="1600" b="1" dirty="0" smtClean="0">
                <a:latin typeface="Times New Roman" pitchFamily="18" charset="0"/>
                <a:cs typeface="Times New Roman" pitchFamily="18" charset="0"/>
              </a:rPr>
              <a:t> year = </a:t>
            </a:r>
            <a:r>
              <a:rPr lang="en-US" sz="1600" b="1" dirty="0" err="1" smtClean="0">
                <a:latin typeface="Times New Roman" pitchFamily="18" charset="0"/>
                <a:cs typeface="Times New Roman" pitchFamily="18" charset="0"/>
              </a:rPr>
              <a:t>input.nextInt</a:t>
            </a:r>
            <a:r>
              <a:rPr lang="en-US" sz="1600" b="1" dirty="0" smtClean="0">
                <a:latin typeface="Times New Roman" pitchFamily="18" charset="0"/>
                <a:cs typeface="Times New Roman" pitchFamily="18" charset="0"/>
              </a:rPr>
              <a:t>();</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 Check if the year is a leap year</a:t>
            </a:r>
          </a:p>
          <a:p>
            <a:pPr>
              <a:buNone/>
            </a:pPr>
            <a:r>
              <a:rPr lang="en-US" sz="1600"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boolean</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isLeapYear</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(year % </a:t>
            </a:r>
            <a:r>
              <a:rPr lang="en-US" sz="1600" b="1" dirty="0" smtClean="0">
                <a:latin typeface="Times New Roman" pitchFamily="18" charset="0"/>
                <a:cs typeface="Times New Roman" pitchFamily="18" charset="0"/>
              </a:rPr>
              <a:t>4 == 0 &amp;&amp; year % 100 != 0) || (year % 400 == 0</a:t>
            </a:r>
            <a:r>
              <a:rPr lang="en-US" sz="1600" dirty="0" smtClean="0">
                <a:latin typeface="Times New Roman" pitchFamily="18" charset="0"/>
                <a:cs typeface="Times New Roman" pitchFamily="18" charset="0"/>
              </a:rPr>
              <a:t> ;</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Display the result</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(year + </a:t>
            </a:r>
            <a:r>
              <a:rPr lang="en-US" sz="1600" b="1" dirty="0" smtClean="0">
                <a:latin typeface="Times New Roman" pitchFamily="18" charset="0"/>
                <a:cs typeface="Times New Roman" pitchFamily="18" charset="0"/>
              </a:rPr>
              <a:t>" is a leap year? " + </a:t>
            </a:r>
            <a:r>
              <a:rPr lang="en-US" sz="1600" b="1" dirty="0" err="1" smtClean="0">
                <a:latin typeface="Times New Roman" pitchFamily="18" charset="0"/>
                <a:cs typeface="Times New Roman" pitchFamily="18" charset="0"/>
              </a:rPr>
              <a:t>isLeapYear</a:t>
            </a:r>
            <a:r>
              <a:rPr lang="en-US" sz="1600" b="1"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a:t>
            </a:r>
          </a:p>
        </p:txBody>
      </p:sp>
      <p:sp>
        <p:nvSpPr>
          <p:cNvPr id="4" name="Date Placeholder 3"/>
          <p:cNvSpPr>
            <a:spLocks noGrp="1"/>
          </p:cNvSpPr>
          <p:nvPr>
            <p:ph type="dt" sz="half" idx="10"/>
          </p:nvPr>
        </p:nvSpPr>
        <p:spPr/>
        <p:txBody>
          <a:bodyPr/>
          <a:lstStyle/>
          <a:p>
            <a:fld id="{5BE4930B-8B7B-42A2-B8D0-B7D69DF806A7}" type="datetime1">
              <a:rPr lang="en-US" smtClean="0"/>
              <a:pPr/>
              <a:t>2/25/2015</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Lottery</a:t>
            </a:r>
            <a:endParaRPr lang="en-US" dirty="0"/>
          </a:p>
        </p:txBody>
      </p:sp>
      <p:sp>
        <p:nvSpPr>
          <p:cNvPr id="3" name="Content Placeholder 2"/>
          <p:cNvSpPr>
            <a:spLocks noGrp="1"/>
          </p:cNvSpPr>
          <p:nvPr>
            <p:ph idx="1"/>
          </p:nvPr>
        </p:nvSpPr>
        <p:spPr/>
        <p:txBody>
          <a:bodyPr>
            <a:normAutofit/>
          </a:bodyPr>
          <a:lstStyle/>
          <a:p>
            <a:pPr>
              <a:buNone/>
            </a:pPr>
            <a:r>
              <a:rPr lang="en-US" sz="2400" dirty="0" smtClean="0">
                <a:latin typeface="Times New Roman" pitchFamily="18" charset="0"/>
                <a:cs typeface="Times New Roman" pitchFamily="18" charset="0"/>
              </a:rPr>
              <a:t>Suppose you want to develop a program to play lottery. The program randomly generates a</a:t>
            </a:r>
          </a:p>
          <a:p>
            <a:pPr>
              <a:buNone/>
            </a:pPr>
            <a:r>
              <a:rPr lang="en-US" sz="2400" dirty="0" smtClean="0">
                <a:latin typeface="Times New Roman" pitchFamily="18" charset="0"/>
                <a:cs typeface="Times New Roman" pitchFamily="18" charset="0"/>
              </a:rPr>
              <a:t>lottery of a two-digit number, prompts the user to enter a two-digit number, and determines</a:t>
            </a:r>
          </a:p>
          <a:p>
            <a:pPr>
              <a:buNone/>
            </a:pPr>
            <a:r>
              <a:rPr lang="en-US" sz="2400" dirty="0" smtClean="0">
                <a:latin typeface="Times New Roman" pitchFamily="18" charset="0"/>
                <a:cs typeface="Times New Roman" pitchFamily="18" charset="0"/>
              </a:rPr>
              <a:t>whether the user wins according to the following rule:</a:t>
            </a:r>
          </a:p>
          <a:p>
            <a:pPr marL="596646" indent="-514350">
              <a:buAutoNum type="arabicPeriod"/>
            </a:pPr>
            <a:r>
              <a:rPr lang="en-US" sz="2000" dirty="0" smtClean="0"/>
              <a:t>If the user input matches the lottery in exact order, the award is $10,000.</a:t>
            </a:r>
          </a:p>
          <a:p>
            <a:pPr marL="596646" indent="-514350">
              <a:buAutoNum type="arabicPeriod"/>
            </a:pPr>
            <a:r>
              <a:rPr lang="en-US" sz="2000" dirty="0" smtClean="0"/>
              <a:t>If all the digits in the user input match all the digits in the lottery, the award is $3,000.</a:t>
            </a:r>
          </a:p>
          <a:p>
            <a:pPr marL="596646" indent="-514350">
              <a:buAutoNum type="arabicPeriod"/>
            </a:pPr>
            <a:r>
              <a:rPr lang="en-US" sz="2000" dirty="0" smtClean="0"/>
              <a:t>If one digit in the user input matches a digit in the lottery, the award is $1,000.</a:t>
            </a: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BE4930B-8B7B-42A2-B8D0-B7D69DF806A7}" type="datetime1">
              <a:rPr lang="en-US" smtClean="0"/>
              <a:pPr/>
              <a:t>2/25/2015</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685800"/>
          </a:xfrm>
        </p:spPr>
        <p:txBody>
          <a:bodyPr>
            <a:normAutofit fontScale="90000"/>
          </a:bodyPr>
          <a:lstStyle/>
          <a:p>
            <a:r>
              <a:rPr lang="en-US" dirty="0" smtClean="0"/>
              <a:t>Lottery.java</a:t>
            </a:r>
            <a:endParaRPr lang="en-US" dirty="0"/>
          </a:p>
        </p:txBody>
      </p:sp>
      <p:sp>
        <p:nvSpPr>
          <p:cNvPr id="5" name="Content Placeholder 4"/>
          <p:cNvSpPr>
            <a:spLocks noGrp="1"/>
          </p:cNvSpPr>
          <p:nvPr>
            <p:ph sz="half" idx="1"/>
          </p:nvPr>
        </p:nvSpPr>
        <p:spPr>
          <a:xfrm>
            <a:off x="1435608" y="914400"/>
            <a:ext cx="3657600" cy="5273040"/>
          </a:xfrm>
        </p:spPr>
        <p:txBody>
          <a:bodyPr>
            <a:normAutofit fontScale="92500" lnSpcReduction="20000"/>
          </a:bodyPr>
          <a:lstStyle/>
          <a:p>
            <a:pPr>
              <a:buNone/>
            </a:pPr>
            <a:r>
              <a:rPr lang="en-US" sz="1400" b="1" dirty="0" smtClean="0">
                <a:latin typeface="Times New Roman" pitchFamily="18" charset="0"/>
                <a:cs typeface="Times New Roman" pitchFamily="18" charset="0"/>
              </a:rPr>
              <a:t>Import </a:t>
            </a:r>
            <a:r>
              <a:rPr lang="en-US" sz="1400" b="1" dirty="0" err="1" smtClean="0">
                <a:latin typeface="Times New Roman" pitchFamily="18" charset="0"/>
                <a:cs typeface="Times New Roman" pitchFamily="18" charset="0"/>
              </a:rPr>
              <a:t>java.util.Scanner</a:t>
            </a:r>
            <a:r>
              <a:rPr lang="en-US" sz="1400" b="1" dirty="0" smtClean="0">
                <a:latin typeface="Times New Roman" pitchFamily="18" charset="0"/>
                <a:cs typeface="Times New Roman" pitchFamily="18" charset="0"/>
              </a:rPr>
              <a:t>;</a:t>
            </a:r>
          </a:p>
          <a:p>
            <a:pPr>
              <a:buNone/>
            </a:pP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Public class Lottery{</a:t>
            </a:r>
          </a:p>
          <a:p>
            <a:pPr>
              <a:buNone/>
            </a:pPr>
            <a:r>
              <a:rPr lang="en-US" sz="1400" dirty="0" smtClean="0">
                <a:latin typeface="Times New Roman" pitchFamily="18" charset="0"/>
                <a:cs typeface="Times New Roman" pitchFamily="18" charset="0"/>
              </a:rPr>
              <a:t>Public static void main(String[] </a:t>
            </a:r>
            <a:r>
              <a:rPr lang="en-US" sz="1400" dirty="0" err="1" smtClean="0">
                <a:latin typeface="Times New Roman" pitchFamily="18" charset="0"/>
                <a:cs typeface="Times New Roman" pitchFamily="18" charset="0"/>
              </a:rPr>
              <a:t>arsgs</a:t>
            </a: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//Generate a lottery</a:t>
            </a:r>
          </a:p>
          <a:p>
            <a:pPr>
              <a:buNone/>
            </a:pPr>
            <a:r>
              <a:rPr lang="en-US" sz="1400" dirty="0" err="1" smtClean="0">
                <a:latin typeface="Times New Roman" pitchFamily="18" charset="0"/>
                <a:cs typeface="Times New Roman" pitchFamily="18" charset="0"/>
              </a:rPr>
              <a:t>int</a:t>
            </a:r>
            <a:r>
              <a:rPr lang="en-US" sz="1400" dirty="0" smtClean="0">
                <a:latin typeface="Times New Roman" pitchFamily="18" charset="0"/>
                <a:cs typeface="Times New Roman" pitchFamily="18" charset="0"/>
              </a:rPr>
              <a:t> lottery=(</a:t>
            </a:r>
            <a:r>
              <a:rPr lang="en-US" sz="1400" dirty="0" err="1" smtClean="0">
                <a:latin typeface="Times New Roman" pitchFamily="18" charset="0"/>
                <a:cs typeface="Times New Roman" pitchFamily="18" charset="0"/>
              </a:rPr>
              <a:t>int</a:t>
            </a: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Math.random</a:t>
            </a:r>
            <a:r>
              <a:rPr lang="en-US" sz="1400" dirty="0" smtClean="0">
                <a:latin typeface="Times New Roman" pitchFamily="18" charset="0"/>
                <a:cs typeface="Times New Roman" pitchFamily="18" charset="0"/>
              </a:rPr>
              <a:t>()*100);</a:t>
            </a:r>
          </a:p>
          <a:p>
            <a:pPr>
              <a:buNone/>
            </a:pPr>
            <a:r>
              <a:rPr lang="en-US" sz="1400" dirty="0" smtClean="0">
                <a:latin typeface="Times New Roman" pitchFamily="18" charset="0"/>
                <a:cs typeface="Times New Roman" pitchFamily="18" charset="0"/>
              </a:rPr>
              <a:t>//prompt the user to enter a guess</a:t>
            </a:r>
          </a:p>
          <a:p>
            <a:pPr>
              <a:buNone/>
            </a:pPr>
            <a:r>
              <a:rPr lang="en-US" sz="1400" dirty="0" smtClean="0">
                <a:latin typeface="Times New Roman" pitchFamily="18" charset="0"/>
                <a:cs typeface="Times New Roman" pitchFamily="18" charset="0"/>
              </a:rPr>
              <a:t>Scanner input=new Scanner(</a:t>
            </a:r>
            <a:r>
              <a:rPr lang="en-US" sz="1400" dirty="0" err="1" smtClean="0">
                <a:latin typeface="Times New Roman" pitchFamily="18" charset="0"/>
                <a:cs typeface="Times New Roman" pitchFamily="18" charset="0"/>
              </a:rPr>
              <a:t>System.in</a:t>
            </a:r>
            <a:r>
              <a:rPr lang="en-US" sz="1400" dirty="0" smtClean="0">
                <a:latin typeface="Times New Roman" pitchFamily="18" charset="0"/>
                <a:cs typeface="Times New Roman" pitchFamily="18" charset="0"/>
              </a:rPr>
              <a:t>);</a:t>
            </a:r>
          </a:p>
          <a:p>
            <a:pPr>
              <a:buNone/>
            </a:pPr>
            <a:r>
              <a:rPr lang="en-US" sz="1400" dirty="0" err="1" smtClean="0">
                <a:latin typeface="Times New Roman" pitchFamily="18" charset="0"/>
                <a:cs typeface="Times New Roman" pitchFamily="18" charset="0"/>
              </a:rPr>
              <a:t>System.out.print</a:t>
            </a:r>
            <a:r>
              <a:rPr lang="en-US" sz="1400" dirty="0" smtClean="0">
                <a:latin typeface="Times New Roman" pitchFamily="18" charset="0"/>
                <a:cs typeface="Times New Roman" pitchFamily="18" charset="0"/>
              </a:rPr>
              <a:t>(“Enter </a:t>
            </a:r>
            <a:r>
              <a:rPr lang="en-US" sz="1400" dirty="0" err="1" smtClean="0">
                <a:latin typeface="Times New Roman" pitchFamily="18" charset="0"/>
                <a:cs typeface="Times New Roman" pitchFamily="18" charset="0"/>
              </a:rPr>
              <a:t>yout</a:t>
            </a:r>
            <a:r>
              <a:rPr lang="en-US" sz="1400" dirty="0" smtClean="0">
                <a:latin typeface="Times New Roman" pitchFamily="18" charset="0"/>
                <a:cs typeface="Times New Roman" pitchFamily="18" charset="0"/>
              </a:rPr>
              <a:t> lottery </a:t>
            </a:r>
            <a:r>
              <a:rPr lang="en-US" sz="1400" dirty="0" err="1" smtClean="0">
                <a:latin typeface="Times New Roman" pitchFamily="18" charset="0"/>
                <a:cs typeface="Times New Roman" pitchFamily="18" charset="0"/>
              </a:rPr>
              <a:t>pivk</a:t>
            </a:r>
            <a:r>
              <a:rPr lang="en-US" sz="1400" dirty="0" smtClean="0">
                <a:latin typeface="Times New Roman" pitchFamily="18" charset="0"/>
                <a:cs typeface="Times New Roman" pitchFamily="18" charset="0"/>
              </a:rPr>
              <a:t> (two digits:”);</a:t>
            </a:r>
          </a:p>
          <a:p>
            <a:pPr>
              <a:buNone/>
            </a:pPr>
            <a:r>
              <a:rPr lang="en-US" sz="1400" dirty="0" err="1" smtClean="0">
                <a:latin typeface="Times New Roman" pitchFamily="18" charset="0"/>
                <a:cs typeface="Times New Roman" pitchFamily="18" charset="0"/>
              </a:rPr>
              <a:t>int</a:t>
            </a:r>
            <a:r>
              <a:rPr lang="en-US" sz="1400" dirty="0" smtClean="0">
                <a:latin typeface="Times New Roman" pitchFamily="18" charset="0"/>
                <a:cs typeface="Times New Roman" pitchFamily="18" charset="0"/>
              </a:rPr>
              <a:t> guess=</a:t>
            </a:r>
            <a:r>
              <a:rPr lang="en-US" sz="1400" dirty="0" err="1" smtClean="0">
                <a:latin typeface="Times New Roman" pitchFamily="18" charset="0"/>
                <a:cs typeface="Times New Roman" pitchFamily="18" charset="0"/>
              </a:rPr>
              <a:t>input,nextInt</a:t>
            </a: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//Get digits from lottery</a:t>
            </a:r>
          </a:p>
          <a:p>
            <a:pPr>
              <a:buNone/>
            </a:pPr>
            <a:r>
              <a:rPr lang="en-US" sz="1400" dirty="0" err="1" smtClean="0">
                <a:latin typeface="Times New Roman" pitchFamily="18" charset="0"/>
                <a:cs typeface="Times New Roman" pitchFamily="18" charset="0"/>
              </a:rPr>
              <a:t>int</a:t>
            </a:r>
            <a:r>
              <a:rPr lang="en-US" sz="1400" dirty="0" smtClean="0">
                <a:latin typeface="Times New Roman" pitchFamily="18" charset="0"/>
                <a:cs typeface="Times New Roman" pitchFamily="18" charset="0"/>
              </a:rPr>
              <a:t> lotteryDigit1=lottery/10;</a:t>
            </a:r>
          </a:p>
          <a:p>
            <a:pPr>
              <a:buNone/>
            </a:pPr>
            <a:r>
              <a:rPr lang="en-US" sz="1400" dirty="0" err="1" smtClean="0">
                <a:latin typeface="Times New Roman" pitchFamily="18" charset="0"/>
                <a:cs typeface="Times New Roman" pitchFamily="18" charset="0"/>
              </a:rPr>
              <a:t>int</a:t>
            </a:r>
            <a:r>
              <a:rPr lang="en-US" sz="1400" dirty="0" smtClean="0">
                <a:latin typeface="Times New Roman" pitchFamily="18" charset="0"/>
                <a:cs typeface="Times New Roman" pitchFamily="18" charset="0"/>
              </a:rPr>
              <a:t> lotteryDigit2=lottery%10;</a:t>
            </a:r>
          </a:p>
          <a:p>
            <a:pPr>
              <a:buNone/>
            </a:pPr>
            <a:r>
              <a:rPr lang="en-US" sz="1400" dirty="0" smtClean="0">
                <a:latin typeface="Times New Roman" pitchFamily="18" charset="0"/>
                <a:cs typeface="Times New Roman" pitchFamily="18" charset="0"/>
              </a:rPr>
              <a:t>//Get digits from guess</a:t>
            </a:r>
          </a:p>
          <a:p>
            <a:pPr>
              <a:buNone/>
            </a:pPr>
            <a:r>
              <a:rPr lang="en-US" sz="1400" dirty="0" err="1" smtClean="0">
                <a:latin typeface="Times New Roman" pitchFamily="18" charset="0"/>
                <a:cs typeface="Times New Roman" pitchFamily="18" charset="0"/>
              </a:rPr>
              <a:t>int</a:t>
            </a:r>
            <a:r>
              <a:rPr lang="en-US" sz="1400" dirty="0" smtClean="0">
                <a:latin typeface="Times New Roman" pitchFamily="18" charset="0"/>
                <a:cs typeface="Times New Roman" pitchFamily="18" charset="0"/>
              </a:rPr>
              <a:t> guessDigit1=guess/10;</a:t>
            </a:r>
          </a:p>
          <a:p>
            <a:pPr>
              <a:buNone/>
            </a:pPr>
            <a:r>
              <a:rPr lang="en-US" sz="1400" dirty="0" err="1" smtClean="0">
                <a:latin typeface="Times New Roman" pitchFamily="18" charset="0"/>
                <a:cs typeface="Times New Roman" pitchFamily="18" charset="0"/>
              </a:rPr>
              <a:t>int</a:t>
            </a:r>
            <a:r>
              <a:rPr lang="en-US" sz="1400" dirty="0" smtClean="0">
                <a:latin typeface="Times New Roman" pitchFamily="18" charset="0"/>
                <a:cs typeface="Times New Roman" pitchFamily="18" charset="0"/>
              </a:rPr>
              <a:t> guessDigit2=guess%10;</a:t>
            </a:r>
          </a:p>
          <a:p>
            <a:pPr>
              <a:buNone/>
            </a:pPr>
            <a:r>
              <a:rPr lang="en-US" sz="1400" dirty="0" err="1" smtClean="0">
                <a:latin typeface="Times New Roman" pitchFamily="18" charset="0"/>
                <a:cs typeface="Times New Roman" pitchFamily="18" charset="0"/>
              </a:rPr>
              <a:t>System.out.printn</a:t>
            </a:r>
            <a:r>
              <a:rPr lang="en-US" sz="1400" dirty="0" smtClean="0">
                <a:latin typeface="Times New Roman" pitchFamily="18" charset="0"/>
                <a:cs typeface="Times New Roman" pitchFamily="18" charset="0"/>
              </a:rPr>
              <a:t>(“The lottery number is”+ lottery);</a:t>
            </a:r>
          </a:p>
          <a:p>
            <a:pPr>
              <a:buNone/>
            </a:pPr>
            <a:r>
              <a:rPr lang="en-US" sz="1400" dirty="0" smtClean="0">
                <a:latin typeface="Times New Roman" pitchFamily="18" charset="0"/>
                <a:cs typeface="Times New Roman" pitchFamily="18" charset="0"/>
              </a:rPr>
              <a:t>// check the guess</a:t>
            </a:r>
          </a:p>
          <a:p>
            <a:pPr>
              <a:buNone/>
            </a:pP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sp>
        <p:nvSpPr>
          <p:cNvPr id="6" name="Content Placeholder 5"/>
          <p:cNvSpPr>
            <a:spLocks noGrp="1"/>
          </p:cNvSpPr>
          <p:nvPr>
            <p:ph sz="half" idx="2"/>
          </p:nvPr>
        </p:nvSpPr>
        <p:spPr>
          <a:xfrm>
            <a:off x="5276088" y="914400"/>
            <a:ext cx="3657600" cy="5273040"/>
          </a:xfrm>
        </p:spPr>
        <p:txBody>
          <a:bodyPr>
            <a:normAutofit fontScale="92500" lnSpcReduction="20000"/>
          </a:bodyPr>
          <a:lstStyle/>
          <a:p>
            <a:pPr>
              <a:buNone/>
            </a:pPr>
            <a:r>
              <a:rPr lang="en-US" sz="1600" dirty="0" smtClean="0">
                <a:latin typeface="Times New Roman" pitchFamily="18" charset="0"/>
                <a:cs typeface="Times New Roman" pitchFamily="18" charset="0"/>
              </a:rPr>
              <a:t>if (guess==lottery)</a:t>
            </a:r>
          </a:p>
          <a:p>
            <a:pPr>
              <a:buNone/>
            </a:pPr>
            <a:r>
              <a:rPr lang="en-US" sz="1600" dirty="0" err="1" smtClean="0">
                <a:latin typeface="Times New Roman" pitchFamily="18" charset="0"/>
                <a:cs typeface="Times New Roman" pitchFamily="18" charset="0"/>
              </a:rPr>
              <a:t>System.out.printn</a:t>
            </a:r>
            <a:r>
              <a:rPr lang="en-US" sz="1600" dirty="0" smtClean="0">
                <a:latin typeface="Times New Roman" pitchFamily="18" charset="0"/>
                <a:cs typeface="Times New Roman" pitchFamily="18" charset="0"/>
              </a:rPr>
              <a:t>(“Exact match: you win $10,000”);</a:t>
            </a:r>
          </a:p>
          <a:p>
            <a:pPr>
              <a:buNone/>
            </a:pPr>
            <a:r>
              <a:rPr lang="en-US" sz="1600" dirty="0" smtClean="0">
                <a:latin typeface="Times New Roman" pitchFamily="18" charset="0"/>
                <a:cs typeface="Times New Roman" pitchFamily="18" charset="0"/>
              </a:rPr>
              <a:t>else if  ( guessDigit2=lotteryDigit1 &amp;&amp; guessDigit1==lotteryDigit2)</a:t>
            </a:r>
          </a:p>
          <a:p>
            <a:pPr>
              <a:buNone/>
            </a:pP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(“Match all digits: you win $3,000”);</a:t>
            </a:r>
          </a:p>
          <a:p>
            <a:pPr>
              <a:buNone/>
            </a:pPr>
            <a:r>
              <a:rPr lang="en-US" sz="1600" dirty="0" smtClean="0">
                <a:latin typeface="Times New Roman" pitchFamily="18" charset="0"/>
                <a:cs typeface="Times New Roman" pitchFamily="18" charset="0"/>
              </a:rPr>
              <a:t>else if  (guessDigit1==lotteryDigit1 || guessDigit1==lotteryDigit2 || guessDigit2==lotteryDigit1 || guessDigit2==lotteryDigit2)</a:t>
            </a:r>
          </a:p>
          <a:p>
            <a:pPr>
              <a:buNone/>
            </a:pP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(“Match one digit: you win $1,000”);</a:t>
            </a:r>
          </a:p>
          <a:p>
            <a:pPr>
              <a:buNone/>
            </a:pPr>
            <a:r>
              <a:rPr lang="en-US" sz="1600" dirty="0" smtClean="0">
                <a:latin typeface="Times New Roman" pitchFamily="18" charset="0"/>
                <a:cs typeface="Times New Roman" pitchFamily="18" charset="0"/>
              </a:rPr>
              <a:t>else</a:t>
            </a:r>
          </a:p>
          <a:p>
            <a:pPr>
              <a:buNone/>
            </a:pP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(“Sorry, no </a:t>
            </a:r>
            <a:r>
              <a:rPr lang="en-US" sz="1600" dirty="0" err="1" smtClean="0">
                <a:latin typeface="Times New Roman" pitchFamily="18" charset="0"/>
                <a:cs typeface="Times New Roman" pitchFamily="18" charset="0"/>
              </a:rPr>
              <a:t>mstch</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a:t>
            </a:r>
          </a:p>
          <a:p>
            <a:pPr>
              <a:buNone/>
            </a:pPr>
            <a:endParaRPr lang="en-US" sz="1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BE4930B-8B7B-42A2-B8D0-B7D69DF806A7}" type="datetime1">
              <a:rPr lang="en-US" smtClean="0"/>
              <a:pPr/>
              <a:t>2/25/2015</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Assignment</a:t>
            </a:r>
            <a:endParaRPr lang="en-US" dirty="0"/>
          </a:p>
        </p:txBody>
      </p:sp>
      <p:sp>
        <p:nvSpPr>
          <p:cNvPr id="7" name="Subtitle 6"/>
          <p:cNvSpPr>
            <a:spLocks noGrp="1"/>
          </p:cNvSpPr>
          <p:nvPr>
            <p:ph type="subTitle" idx="1"/>
          </p:nvPr>
        </p:nvSpPr>
        <p:spPr>
          <a:xfrm>
            <a:off x="1524000" y="2209800"/>
            <a:ext cx="7406640" cy="2590800"/>
          </a:xfrm>
        </p:spPr>
        <p:txBody>
          <a:bodyPr>
            <a:normAutofit/>
          </a:bodyPr>
          <a:lstStyle/>
          <a:p>
            <a:r>
              <a:rPr lang="en-US" sz="2400" dirty="0" smtClean="0">
                <a:latin typeface="Times New Roman" pitchFamily="18" charset="0"/>
                <a:cs typeface="Times New Roman" pitchFamily="18" charset="0"/>
              </a:rPr>
              <a:t>Re-write the following using inbox dialog(import </a:t>
            </a:r>
            <a:r>
              <a:rPr lang="en-US" sz="2400" smtClean="0">
                <a:latin typeface="Times New Roman" pitchFamily="18" charset="0"/>
                <a:cs typeface="Times New Roman" pitchFamily="18" charset="0"/>
              </a:rPr>
              <a:t>javax.swing.JOptionPane</a:t>
            </a:r>
            <a:r>
              <a:rPr lang="en-US" sz="2400" dirty="0" smtClean="0">
                <a:latin typeface="Times New Roman" pitchFamily="18" charset="0"/>
                <a:cs typeface="Times New Roman" pitchFamily="18" charset="0"/>
              </a:rPr>
              <a:t>):</a:t>
            </a:r>
          </a:p>
          <a:p>
            <a:pPr>
              <a:buFont typeface="Arial" pitchFamily="34" charset="0"/>
              <a:buChar char="•"/>
            </a:pPr>
            <a:r>
              <a:rPr lang="en-US" sz="2400" dirty="0" smtClean="0">
                <a:latin typeface="Times New Roman" pitchFamily="18" charset="0"/>
                <a:cs typeface="Times New Roman" pitchFamily="18" charset="0"/>
              </a:rPr>
              <a:t> Body Mass Index.java</a:t>
            </a:r>
          </a:p>
          <a:p>
            <a:pPr>
              <a:buFont typeface="Arial" pitchFamily="34" charset="0"/>
              <a:buChar char="•"/>
            </a:pPr>
            <a:r>
              <a:rPr lang="en-US" sz="2400" dirty="0" smtClean="0">
                <a:latin typeface="Times New Roman" pitchFamily="18" charset="0"/>
                <a:cs typeface="Times New Roman" pitchFamily="18" charset="0"/>
              </a:rPr>
              <a:t>LeapYear.java</a:t>
            </a:r>
          </a:p>
          <a:p>
            <a:pPr>
              <a:buFont typeface="Arial" pitchFamily="34" charset="0"/>
              <a:buChar char="•"/>
            </a:pPr>
            <a:r>
              <a:rPr lang="en-US" sz="2400" dirty="0" smtClean="0">
                <a:latin typeface="Times New Roman" pitchFamily="18" charset="0"/>
                <a:cs typeface="Times New Roman" pitchFamily="18" charset="0"/>
              </a:rPr>
              <a:t>Lottery.java</a:t>
            </a:r>
            <a:endParaRPr lang="en-US" sz="2400"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D762A307-0165-4177-908F-57451048EE17}" type="datetime1">
              <a:rPr lang="en-US" smtClean="0"/>
              <a:pPr/>
              <a:t>2/25/2015</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Selections : Outline</a:t>
            </a:r>
            <a:endParaRPr lang="en-US" dirty="0"/>
          </a:p>
        </p:txBody>
      </p:sp>
      <p:sp>
        <p:nvSpPr>
          <p:cNvPr id="5" name="Subtitle 4"/>
          <p:cNvSpPr>
            <a:spLocks noGrp="1"/>
          </p:cNvSpPr>
          <p:nvPr>
            <p:ph sz="half" idx="1"/>
          </p:nvPr>
        </p:nvSpPr>
        <p:spPr/>
        <p:txBody>
          <a:bodyPr>
            <a:normAutofit/>
          </a:bodyPr>
          <a:lstStyle/>
          <a:p>
            <a:pPr>
              <a:buFont typeface="Arial" pitchFamily="34" charset="0"/>
              <a:buChar char="•"/>
            </a:pPr>
            <a:r>
              <a:rPr lang="en-US" dirty="0" smtClean="0"/>
              <a:t>Introduction</a:t>
            </a:r>
          </a:p>
          <a:p>
            <a:pPr>
              <a:buFont typeface="Arial" pitchFamily="34" charset="0"/>
              <a:buChar char="•"/>
            </a:pPr>
            <a:r>
              <a:rPr lang="en-US" dirty="0" smtClean="0"/>
              <a:t>Boolean Data types</a:t>
            </a:r>
          </a:p>
          <a:p>
            <a:pPr>
              <a:buFont typeface="Arial" pitchFamily="34" charset="0"/>
              <a:buChar char="•"/>
            </a:pPr>
            <a:r>
              <a:rPr lang="en-US" dirty="0" smtClean="0"/>
              <a:t>Problem: A simple Math Learning tool</a:t>
            </a:r>
          </a:p>
          <a:p>
            <a:pPr>
              <a:buFont typeface="Arial" pitchFamily="34" charset="0"/>
              <a:buChar char="•"/>
            </a:pPr>
            <a:r>
              <a:rPr lang="en-US" dirty="0" smtClean="0"/>
              <a:t>If Statements</a:t>
            </a:r>
          </a:p>
          <a:p>
            <a:pPr>
              <a:buFont typeface="Arial" pitchFamily="34" charset="0"/>
              <a:buChar char="•"/>
            </a:pPr>
            <a:r>
              <a:rPr lang="en-US" dirty="0" smtClean="0"/>
              <a:t>Two-way if Statements</a:t>
            </a:r>
          </a:p>
          <a:p>
            <a:pPr>
              <a:buFont typeface="Arial" pitchFamily="34" charset="0"/>
              <a:buChar char="•"/>
            </a:pPr>
            <a:r>
              <a:rPr lang="en-US" dirty="0" smtClean="0"/>
              <a:t>Nested if </a:t>
            </a:r>
            <a:r>
              <a:rPr lang="en-US" dirty="0" err="1" smtClean="0"/>
              <a:t>Starements</a:t>
            </a:r>
            <a:endParaRPr lang="en-US" dirty="0" smtClean="0"/>
          </a:p>
          <a:p>
            <a:pPr>
              <a:buFont typeface="Arial" pitchFamily="34" charset="0"/>
              <a:buChar char="•"/>
            </a:pPr>
            <a:endParaRPr lang="en-US" dirty="0"/>
          </a:p>
        </p:txBody>
      </p:sp>
      <p:sp>
        <p:nvSpPr>
          <p:cNvPr id="6" name="Content Placeholder 5"/>
          <p:cNvSpPr>
            <a:spLocks noGrp="1"/>
          </p:cNvSpPr>
          <p:nvPr>
            <p:ph sz="half" idx="2"/>
          </p:nvPr>
        </p:nvSpPr>
        <p:spPr/>
        <p:txBody>
          <a:bodyPr>
            <a:normAutofit/>
          </a:bodyPr>
          <a:lstStyle/>
          <a:p>
            <a:pPr>
              <a:buNone/>
            </a:pPr>
            <a:endParaRPr lang="en-US" dirty="0" smtClean="0"/>
          </a:p>
          <a:p>
            <a:r>
              <a:rPr lang="en-US" dirty="0" smtClean="0"/>
              <a:t>Problem: An Improved Math Learning tool</a:t>
            </a:r>
          </a:p>
          <a:p>
            <a:r>
              <a:rPr lang="en-US" dirty="0" smtClean="0"/>
              <a:t>Logical Operators</a:t>
            </a:r>
          </a:p>
        </p:txBody>
      </p:sp>
      <p:sp>
        <p:nvSpPr>
          <p:cNvPr id="3" name="Date Placeholder 2"/>
          <p:cNvSpPr>
            <a:spLocks noGrp="1"/>
          </p:cNvSpPr>
          <p:nvPr>
            <p:ph type="dt" sz="half" idx="10"/>
          </p:nvPr>
        </p:nvSpPr>
        <p:spPr/>
        <p:txBody>
          <a:bodyPr/>
          <a:lstStyle/>
          <a:p>
            <a:fld id="{4B480395-0F34-4B53-894E-859BC57EE64E}" type="datetime1">
              <a:rPr lang="en-US" smtClean="0"/>
              <a:pPr/>
              <a:t>2/25/2015</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half" idx="1"/>
          </p:nvPr>
        </p:nvSpPr>
        <p:spPr/>
        <p:txBody>
          <a:bodyPr>
            <a:normAutofit fontScale="70000" lnSpcReduction="20000"/>
          </a:bodyPr>
          <a:lstStyle/>
          <a:p>
            <a:r>
              <a:rPr lang="en-US" dirty="0" smtClean="0"/>
              <a:t>Like all high-level programming languages, Java provides selection statements that let you choose actions with two or more alternative courses.</a:t>
            </a:r>
          </a:p>
          <a:p>
            <a:r>
              <a:rPr lang="en-US" dirty="0" smtClean="0"/>
              <a:t>For example:</a:t>
            </a:r>
          </a:p>
          <a:p>
            <a:pPr>
              <a:buNone/>
            </a:pPr>
            <a:r>
              <a:rPr lang="en-US" b="1" dirty="0" smtClean="0"/>
              <a:t>if (radius &lt; 0)</a:t>
            </a:r>
          </a:p>
          <a:p>
            <a:pPr>
              <a:buNone/>
            </a:pPr>
            <a:r>
              <a:rPr lang="en-US" dirty="0" err="1" smtClean="0"/>
              <a:t>System.out.println</a:t>
            </a:r>
            <a:r>
              <a:rPr lang="en-US" dirty="0" smtClean="0"/>
              <a:t>(</a:t>
            </a:r>
            <a:r>
              <a:rPr lang="en-US" b="1" dirty="0" smtClean="0"/>
              <a:t>"Incorrect input");</a:t>
            </a:r>
          </a:p>
          <a:p>
            <a:pPr>
              <a:buNone/>
            </a:pPr>
            <a:r>
              <a:rPr lang="en-US" b="1" dirty="0" smtClean="0"/>
              <a:t>else {</a:t>
            </a:r>
          </a:p>
          <a:p>
            <a:pPr>
              <a:buNone/>
            </a:pPr>
            <a:r>
              <a:rPr lang="en-US" dirty="0" smtClean="0"/>
              <a:t>area = radius * radius * </a:t>
            </a:r>
            <a:r>
              <a:rPr lang="en-US" b="1" dirty="0" smtClean="0"/>
              <a:t>3.14159;</a:t>
            </a:r>
          </a:p>
          <a:p>
            <a:pPr>
              <a:buNone/>
            </a:pPr>
            <a:r>
              <a:rPr lang="en-US" dirty="0" err="1" smtClean="0"/>
              <a:t>System.out.println</a:t>
            </a:r>
            <a:r>
              <a:rPr lang="en-US" dirty="0" smtClean="0"/>
              <a:t>(</a:t>
            </a:r>
            <a:r>
              <a:rPr lang="en-US" b="1" dirty="0" smtClean="0"/>
              <a:t>"Area is " + area);</a:t>
            </a:r>
          </a:p>
          <a:p>
            <a:pPr>
              <a:buNone/>
            </a:pPr>
            <a:r>
              <a:rPr lang="en-US" dirty="0" smtClean="0"/>
              <a:t>}</a:t>
            </a:r>
            <a:endParaRPr lang="en-US" dirty="0"/>
          </a:p>
        </p:txBody>
      </p:sp>
      <p:sp>
        <p:nvSpPr>
          <p:cNvPr id="5" name="Content Placeholder 4"/>
          <p:cNvSpPr>
            <a:spLocks noGrp="1"/>
          </p:cNvSpPr>
          <p:nvPr>
            <p:ph sz="half" idx="2"/>
          </p:nvPr>
        </p:nvSpPr>
        <p:spPr/>
        <p:txBody>
          <a:bodyPr>
            <a:normAutofit fontScale="70000" lnSpcReduction="20000"/>
          </a:bodyPr>
          <a:lstStyle/>
          <a:p>
            <a:r>
              <a:rPr lang="en-US" dirty="0" smtClean="0"/>
              <a:t>Selection statements use conditions. Conditions are Boolean expressions. This chapter first introduces Boolean types, values, comparison operators, and expressions.</a:t>
            </a:r>
            <a:endParaRPr lang="en-US" dirty="0"/>
          </a:p>
        </p:txBody>
      </p:sp>
      <p:sp>
        <p:nvSpPr>
          <p:cNvPr id="4" name="Date Placeholder 3"/>
          <p:cNvSpPr>
            <a:spLocks noGrp="1"/>
          </p:cNvSpPr>
          <p:nvPr>
            <p:ph type="dt" sz="half" idx="10"/>
          </p:nvPr>
        </p:nvSpPr>
        <p:spPr/>
        <p:txBody>
          <a:bodyPr/>
          <a:lstStyle/>
          <a:p>
            <a:fld id="{42D5F3D2-A080-458A-95EA-F33464A7D372}" type="datetime1">
              <a:rPr lang="en-US" smtClean="0"/>
              <a:pPr/>
              <a:t>2/25/2015</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boolean</a:t>
            </a:r>
            <a:r>
              <a:rPr lang="en-US" b="1" dirty="0" smtClean="0"/>
              <a:t> Data Type</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400" dirty="0" smtClean="0"/>
              <a:t>How do you compare two values, such as whether a radius is greater than </a:t>
            </a:r>
            <a:r>
              <a:rPr lang="en-US" sz="2400" b="1" dirty="0" smtClean="0"/>
              <a:t>0, equal to 0, or less </a:t>
            </a:r>
            <a:r>
              <a:rPr lang="en-US" sz="2400" dirty="0" smtClean="0"/>
              <a:t>than </a:t>
            </a:r>
            <a:r>
              <a:rPr lang="en-US" sz="2400" b="1" dirty="0" smtClean="0"/>
              <a:t>0?</a:t>
            </a:r>
          </a:p>
          <a:p>
            <a:r>
              <a:rPr lang="en-US" sz="2400" dirty="0" smtClean="0"/>
              <a:t>Java provides six </a:t>
            </a:r>
            <a:r>
              <a:rPr lang="en-US" sz="2400" i="1" dirty="0" smtClean="0"/>
              <a:t>comparison operators (also known as relational operators).</a:t>
            </a:r>
          </a:p>
          <a:p>
            <a:r>
              <a:rPr lang="en-US" sz="2400" i="1" dirty="0" smtClean="0"/>
              <a:t>These are shown in the table below:</a:t>
            </a:r>
          </a:p>
          <a:p>
            <a:pPr>
              <a:buNone/>
            </a:pPr>
            <a:endParaRPr lang="en-US" sz="2400" dirty="0"/>
          </a:p>
        </p:txBody>
      </p:sp>
      <p:sp>
        <p:nvSpPr>
          <p:cNvPr id="4" name="Date Placeholder 3"/>
          <p:cNvSpPr>
            <a:spLocks noGrp="1"/>
          </p:cNvSpPr>
          <p:nvPr>
            <p:ph type="dt" sz="half" idx="10"/>
          </p:nvPr>
        </p:nvSpPr>
        <p:spPr/>
        <p:txBody>
          <a:bodyPr/>
          <a:lstStyle/>
          <a:p>
            <a:fld id="{5BE4930B-8B7B-42A2-B8D0-B7D69DF806A7}" type="datetime1">
              <a:rPr lang="en-US" smtClean="0"/>
              <a:pPr/>
              <a:t>2/25/2015</a:t>
            </a:fld>
            <a:endParaRPr lang="en-US"/>
          </a:p>
        </p:txBody>
      </p:sp>
      <p:graphicFrame>
        <p:nvGraphicFramePr>
          <p:cNvPr id="5" name="Table 4"/>
          <p:cNvGraphicFramePr>
            <a:graphicFrameLocks noGrp="1"/>
          </p:cNvGraphicFramePr>
          <p:nvPr/>
        </p:nvGraphicFramePr>
        <p:xfrm>
          <a:off x="1600200" y="3505199"/>
          <a:ext cx="6096000" cy="3108960"/>
        </p:xfrm>
        <a:graphic>
          <a:graphicData uri="http://schemas.openxmlformats.org/drawingml/2006/table">
            <a:tbl>
              <a:tblPr firstRow="1" bandRow="1">
                <a:tableStyleId>{5C22544A-7EE6-4342-B048-85BDC9FD1C3A}</a:tableStyleId>
              </a:tblPr>
              <a:tblGrid>
                <a:gridCol w="1524000"/>
                <a:gridCol w="1524000"/>
                <a:gridCol w="1524000"/>
                <a:gridCol w="1524000"/>
              </a:tblGrid>
              <a:tr h="342592">
                <a:tc>
                  <a:txBody>
                    <a:bodyPr/>
                    <a:lstStyle/>
                    <a:p>
                      <a:r>
                        <a:rPr lang="en-US" dirty="0" smtClean="0"/>
                        <a:t>Operator</a:t>
                      </a:r>
                      <a:endParaRPr lang="en-US" dirty="0"/>
                    </a:p>
                  </a:txBody>
                  <a:tcPr/>
                </a:tc>
                <a:tc>
                  <a:txBody>
                    <a:bodyPr/>
                    <a:lstStyle/>
                    <a:p>
                      <a:r>
                        <a:rPr lang="en-US" dirty="0" smtClean="0"/>
                        <a:t>Name</a:t>
                      </a:r>
                      <a:endParaRPr lang="en-US" dirty="0"/>
                    </a:p>
                  </a:txBody>
                  <a:tcPr/>
                </a:tc>
                <a:tc>
                  <a:txBody>
                    <a:bodyPr/>
                    <a:lstStyle/>
                    <a:p>
                      <a:r>
                        <a:rPr lang="en-US" dirty="0" smtClean="0"/>
                        <a:t>Example</a:t>
                      </a:r>
                      <a:endParaRPr lang="en-US" dirty="0"/>
                    </a:p>
                  </a:txBody>
                  <a:tcPr/>
                </a:tc>
                <a:tc>
                  <a:txBody>
                    <a:bodyPr/>
                    <a:lstStyle/>
                    <a:p>
                      <a:r>
                        <a:rPr lang="en-US" dirty="0" smtClean="0"/>
                        <a:t>Result</a:t>
                      </a:r>
                      <a:endParaRPr lang="en-US" dirty="0"/>
                    </a:p>
                  </a:txBody>
                  <a:tcPr/>
                </a:tc>
              </a:tr>
              <a:tr h="342592">
                <a:tc>
                  <a:txBody>
                    <a:bodyPr/>
                    <a:lstStyle/>
                    <a:p>
                      <a:r>
                        <a:rPr lang="en-US" dirty="0" smtClean="0"/>
                        <a:t>&lt;</a:t>
                      </a:r>
                      <a:endParaRPr lang="en-US" dirty="0"/>
                    </a:p>
                  </a:txBody>
                  <a:tcPr/>
                </a:tc>
                <a:tc>
                  <a:txBody>
                    <a:bodyPr/>
                    <a:lstStyle/>
                    <a:p>
                      <a:r>
                        <a:rPr lang="en-US" dirty="0" smtClean="0"/>
                        <a:t>Less than</a:t>
                      </a:r>
                      <a:endParaRPr lang="en-US" dirty="0"/>
                    </a:p>
                  </a:txBody>
                  <a:tcPr/>
                </a:tc>
                <a:tc>
                  <a:txBody>
                    <a:bodyPr/>
                    <a:lstStyle/>
                    <a:p>
                      <a:r>
                        <a:rPr lang="en-US" dirty="0" smtClean="0"/>
                        <a:t>Radius&lt;0</a:t>
                      </a:r>
                      <a:endParaRPr lang="en-US" dirty="0"/>
                    </a:p>
                  </a:txBody>
                  <a:tcPr/>
                </a:tc>
                <a:tc>
                  <a:txBody>
                    <a:bodyPr/>
                    <a:lstStyle/>
                    <a:p>
                      <a:r>
                        <a:rPr lang="en-US" dirty="0" smtClean="0"/>
                        <a:t>false</a:t>
                      </a:r>
                      <a:endParaRPr lang="en-US" dirty="0"/>
                    </a:p>
                  </a:txBody>
                  <a:tcPr/>
                </a:tc>
              </a:tr>
              <a:tr h="591322">
                <a:tc>
                  <a:txBody>
                    <a:bodyPr/>
                    <a:lstStyle/>
                    <a:p>
                      <a:r>
                        <a:rPr lang="en-US" dirty="0" smtClean="0"/>
                        <a:t>&lt;=</a:t>
                      </a:r>
                      <a:endParaRPr lang="en-US" dirty="0"/>
                    </a:p>
                  </a:txBody>
                  <a:tcPr/>
                </a:tc>
                <a:tc>
                  <a:txBody>
                    <a:bodyPr/>
                    <a:lstStyle/>
                    <a:p>
                      <a:r>
                        <a:rPr lang="en-US" dirty="0" smtClean="0"/>
                        <a:t>Less than or equal to</a:t>
                      </a:r>
                      <a:endParaRPr lang="en-US" dirty="0"/>
                    </a:p>
                  </a:txBody>
                  <a:tcPr/>
                </a:tc>
                <a:tc>
                  <a:txBody>
                    <a:bodyPr/>
                    <a:lstStyle/>
                    <a:p>
                      <a:r>
                        <a:rPr lang="en-US" dirty="0" smtClean="0"/>
                        <a:t>Radius&lt;=0</a:t>
                      </a:r>
                      <a:endParaRPr lang="en-US" dirty="0"/>
                    </a:p>
                  </a:txBody>
                  <a:tcPr/>
                </a:tc>
                <a:tc>
                  <a:txBody>
                    <a:bodyPr/>
                    <a:lstStyle/>
                    <a:p>
                      <a:r>
                        <a:rPr lang="en-US" dirty="0" smtClean="0"/>
                        <a:t>false</a:t>
                      </a:r>
                      <a:endParaRPr lang="en-US" dirty="0"/>
                    </a:p>
                  </a:txBody>
                  <a:tcPr/>
                </a:tc>
              </a:tr>
              <a:tr h="342592">
                <a:tc>
                  <a:txBody>
                    <a:bodyPr/>
                    <a:lstStyle/>
                    <a:p>
                      <a:r>
                        <a:rPr lang="en-US" dirty="0" smtClean="0"/>
                        <a:t>&gt;</a:t>
                      </a:r>
                      <a:endParaRPr lang="en-US" dirty="0"/>
                    </a:p>
                  </a:txBody>
                  <a:tcPr/>
                </a:tc>
                <a:tc>
                  <a:txBody>
                    <a:bodyPr/>
                    <a:lstStyle/>
                    <a:p>
                      <a:r>
                        <a:rPr lang="en-US" dirty="0" smtClean="0"/>
                        <a:t>Greater than</a:t>
                      </a:r>
                      <a:endParaRPr lang="en-US" dirty="0"/>
                    </a:p>
                  </a:txBody>
                  <a:tcPr/>
                </a:tc>
                <a:tc>
                  <a:txBody>
                    <a:bodyPr/>
                    <a:lstStyle/>
                    <a:p>
                      <a:r>
                        <a:rPr lang="en-US" dirty="0" smtClean="0"/>
                        <a:t>radius&gt;0</a:t>
                      </a:r>
                      <a:endParaRPr lang="en-US" dirty="0"/>
                    </a:p>
                  </a:txBody>
                  <a:tcPr/>
                </a:tc>
                <a:tc>
                  <a:txBody>
                    <a:bodyPr/>
                    <a:lstStyle/>
                    <a:p>
                      <a:r>
                        <a:rPr lang="en-US" dirty="0" smtClean="0"/>
                        <a:t>true</a:t>
                      </a:r>
                      <a:endParaRPr lang="en-US" dirty="0"/>
                    </a:p>
                  </a:txBody>
                  <a:tcPr/>
                </a:tc>
              </a:tr>
              <a:tr h="591322">
                <a:tc>
                  <a:txBody>
                    <a:bodyPr/>
                    <a:lstStyle/>
                    <a:p>
                      <a:r>
                        <a:rPr lang="en-US" dirty="0" smtClean="0"/>
                        <a:t>=&gt;</a:t>
                      </a:r>
                      <a:endParaRPr lang="en-US" dirty="0"/>
                    </a:p>
                  </a:txBody>
                  <a:tcPr/>
                </a:tc>
                <a:tc>
                  <a:txBody>
                    <a:bodyPr/>
                    <a:lstStyle/>
                    <a:p>
                      <a:r>
                        <a:rPr lang="en-US" dirty="0" smtClean="0"/>
                        <a:t>Greater than or equal to</a:t>
                      </a:r>
                      <a:endParaRPr lang="en-US" dirty="0"/>
                    </a:p>
                  </a:txBody>
                  <a:tcPr/>
                </a:tc>
                <a:tc>
                  <a:txBody>
                    <a:bodyPr/>
                    <a:lstStyle/>
                    <a:p>
                      <a:r>
                        <a:rPr lang="en-US" dirty="0" smtClean="0"/>
                        <a:t>Radius=&gt;0</a:t>
                      </a:r>
                      <a:endParaRPr lang="en-US" dirty="0"/>
                    </a:p>
                  </a:txBody>
                  <a:tcPr/>
                </a:tc>
                <a:tc>
                  <a:txBody>
                    <a:bodyPr/>
                    <a:lstStyle/>
                    <a:p>
                      <a:r>
                        <a:rPr lang="en-US" dirty="0" smtClean="0"/>
                        <a:t>true</a:t>
                      </a:r>
                      <a:endParaRPr lang="en-US" dirty="0"/>
                    </a:p>
                  </a:txBody>
                  <a:tcPr/>
                </a:tc>
              </a:tr>
              <a:tr h="342592">
                <a:tc>
                  <a:txBody>
                    <a:bodyPr/>
                    <a:lstStyle/>
                    <a:p>
                      <a:r>
                        <a:rPr lang="en-US" dirty="0" smtClean="0"/>
                        <a:t>==</a:t>
                      </a:r>
                      <a:endParaRPr lang="en-US" dirty="0"/>
                    </a:p>
                  </a:txBody>
                  <a:tcPr/>
                </a:tc>
                <a:tc>
                  <a:txBody>
                    <a:bodyPr/>
                    <a:lstStyle/>
                    <a:p>
                      <a:r>
                        <a:rPr lang="en-US" dirty="0" smtClean="0"/>
                        <a:t>Equal to</a:t>
                      </a:r>
                      <a:endParaRPr lang="en-US" dirty="0"/>
                    </a:p>
                  </a:txBody>
                  <a:tcPr/>
                </a:tc>
                <a:tc>
                  <a:txBody>
                    <a:bodyPr/>
                    <a:lstStyle/>
                    <a:p>
                      <a:r>
                        <a:rPr lang="en-US" dirty="0" smtClean="0"/>
                        <a:t>Radius==0</a:t>
                      </a:r>
                      <a:endParaRPr lang="en-US" dirty="0"/>
                    </a:p>
                  </a:txBody>
                  <a:tcPr/>
                </a:tc>
                <a:tc>
                  <a:txBody>
                    <a:bodyPr/>
                    <a:lstStyle/>
                    <a:p>
                      <a:r>
                        <a:rPr lang="en-US" dirty="0" smtClean="0"/>
                        <a:t>false</a:t>
                      </a:r>
                      <a:endParaRPr lang="en-US" dirty="0"/>
                    </a:p>
                  </a:txBody>
                  <a:tcPr/>
                </a:tc>
              </a:tr>
              <a:tr h="342592">
                <a:tc>
                  <a:txBody>
                    <a:bodyPr/>
                    <a:lstStyle/>
                    <a:p>
                      <a:r>
                        <a:rPr lang="en-US" dirty="0" smtClean="0"/>
                        <a:t>!=</a:t>
                      </a:r>
                      <a:endParaRPr lang="en-US" dirty="0"/>
                    </a:p>
                  </a:txBody>
                  <a:tcPr/>
                </a:tc>
                <a:tc>
                  <a:txBody>
                    <a:bodyPr/>
                    <a:lstStyle/>
                    <a:p>
                      <a:r>
                        <a:rPr lang="en-US" dirty="0" smtClean="0"/>
                        <a:t>Not equal to</a:t>
                      </a:r>
                      <a:endParaRPr lang="en-US" dirty="0"/>
                    </a:p>
                  </a:txBody>
                  <a:tcPr/>
                </a:tc>
                <a:tc>
                  <a:txBody>
                    <a:bodyPr/>
                    <a:lstStyle/>
                    <a:p>
                      <a:r>
                        <a:rPr lang="en-US" dirty="0" smtClean="0"/>
                        <a:t>Radius!=0</a:t>
                      </a:r>
                      <a:endParaRPr lang="en-US" dirty="0"/>
                    </a:p>
                  </a:txBody>
                  <a:tcPr/>
                </a:tc>
                <a:tc>
                  <a:txBody>
                    <a:bodyPr/>
                    <a:lstStyle/>
                    <a:p>
                      <a:r>
                        <a:rPr lang="en-US" dirty="0" smtClean="0"/>
                        <a:t>true</a:t>
                      </a:r>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28600"/>
            <a:ext cx="7406640" cy="1011702"/>
          </a:xfrm>
        </p:spPr>
        <p:txBody>
          <a:bodyPr>
            <a:normAutofit fontScale="90000"/>
          </a:bodyPr>
          <a:lstStyle/>
          <a:p>
            <a:r>
              <a:rPr lang="en-US" dirty="0" smtClean="0"/>
              <a:t>Problem:  A Simple Math Learning Tool (AdditionQuiz.java)</a:t>
            </a:r>
            <a:endParaRPr lang="en-US" dirty="0"/>
          </a:p>
        </p:txBody>
      </p:sp>
      <p:sp>
        <p:nvSpPr>
          <p:cNvPr id="3" name="Content Placeholder 2"/>
          <p:cNvSpPr>
            <a:spLocks noGrp="1"/>
          </p:cNvSpPr>
          <p:nvPr>
            <p:ph type="subTitle" idx="1"/>
          </p:nvPr>
        </p:nvSpPr>
        <p:spPr>
          <a:xfrm>
            <a:off x="1432560" y="1295400"/>
            <a:ext cx="7406640" cy="5181600"/>
          </a:xfrm>
        </p:spPr>
        <p:txBody>
          <a:bodyPr>
            <a:noAutofit/>
          </a:bodyPr>
          <a:lstStyle/>
          <a:p>
            <a:pPr>
              <a:buNone/>
            </a:pPr>
            <a:r>
              <a:rPr lang="en-US" sz="1800" b="1" dirty="0" smtClean="0">
                <a:latin typeface="Times New Roman" pitchFamily="18" charset="0"/>
                <a:cs typeface="Times New Roman" pitchFamily="18" charset="0"/>
              </a:rPr>
              <a:t>import </a:t>
            </a:r>
            <a:r>
              <a:rPr lang="en-US" sz="1800" b="1" dirty="0" err="1" smtClean="0">
                <a:latin typeface="Times New Roman" pitchFamily="18" charset="0"/>
                <a:cs typeface="Times New Roman" pitchFamily="18" charset="0"/>
              </a:rPr>
              <a:t>java.util.Scanner</a:t>
            </a:r>
            <a:r>
              <a:rPr lang="en-US" sz="1800" b="1" dirty="0" smtClean="0">
                <a:latin typeface="Times New Roman" pitchFamily="18" charset="0"/>
                <a:cs typeface="Times New Roman" pitchFamily="18" charset="0"/>
              </a:rPr>
              <a:t>;</a:t>
            </a:r>
          </a:p>
          <a:p>
            <a:pPr>
              <a:buNone/>
            </a:pPr>
            <a:r>
              <a:rPr lang="en-US" sz="1800" b="1" dirty="0" smtClean="0">
                <a:latin typeface="Times New Roman" pitchFamily="18" charset="0"/>
                <a:cs typeface="Times New Roman" pitchFamily="18" charset="0"/>
              </a:rPr>
              <a:t>public class </a:t>
            </a:r>
            <a:r>
              <a:rPr lang="en-US" sz="1800" b="1" dirty="0" err="1" smtClean="0">
                <a:latin typeface="Times New Roman" pitchFamily="18" charset="0"/>
                <a:cs typeface="Times New Roman" pitchFamily="18" charset="0"/>
              </a:rPr>
              <a:t>AdditionQuiz</a:t>
            </a:r>
            <a:r>
              <a:rPr lang="en-US" sz="1800" b="1"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public static void main(String[] </a:t>
            </a:r>
            <a:r>
              <a:rPr lang="en-US" sz="1800" b="1" dirty="0" err="1" smtClean="0">
                <a:latin typeface="Times New Roman" pitchFamily="18" charset="0"/>
                <a:cs typeface="Times New Roman" pitchFamily="18" charset="0"/>
              </a:rPr>
              <a:t>args</a:t>
            </a:r>
            <a:r>
              <a:rPr lang="en-US" sz="1800" b="1"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r>
              <a:rPr lang="en-US" sz="1800" b="1" dirty="0" err="1" smtClean="0">
                <a:latin typeface="Times New Roman" pitchFamily="18" charset="0"/>
                <a:cs typeface="Times New Roman" pitchFamily="18" charset="0"/>
              </a:rPr>
              <a:t>int</a:t>
            </a:r>
            <a:r>
              <a:rPr lang="en-US" sz="1800" b="1" dirty="0" smtClean="0">
                <a:latin typeface="Times New Roman" pitchFamily="18" charset="0"/>
                <a:cs typeface="Times New Roman" pitchFamily="18" charset="0"/>
              </a:rPr>
              <a:t> number2 = (</a:t>
            </a:r>
            <a:r>
              <a:rPr lang="en-US" sz="1800" b="1" dirty="0" err="1" smtClean="0">
                <a:latin typeface="Times New Roman" pitchFamily="18" charset="0"/>
                <a:cs typeface="Times New Roman" pitchFamily="18" charset="0"/>
              </a:rPr>
              <a:t>int</a:t>
            </a:r>
            <a:r>
              <a:rPr lang="en-US" sz="1800" b="1" dirty="0" smtClean="0">
                <a:latin typeface="Times New Roman" pitchFamily="18" charset="0"/>
                <a:cs typeface="Times New Roman" pitchFamily="18" charset="0"/>
              </a:rPr>
              <a:t>)(</a:t>
            </a:r>
            <a:r>
              <a:rPr lang="en-US" sz="1800" b="1" dirty="0" err="1" smtClean="0">
                <a:latin typeface="Times New Roman" pitchFamily="18" charset="0"/>
                <a:cs typeface="Times New Roman" pitchFamily="18" charset="0"/>
              </a:rPr>
              <a:t>System.currentTimeMillis</a:t>
            </a:r>
            <a:r>
              <a:rPr lang="en-US" sz="1800" b="1" dirty="0" smtClean="0">
                <a:latin typeface="Times New Roman" pitchFamily="18" charset="0"/>
                <a:cs typeface="Times New Roman" pitchFamily="18" charset="0"/>
              </a:rPr>
              <a:t>() * 7 % 10);</a:t>
            </a:r>
          </a:p>
          <a:p>
            <a:r>
              <a:rPr lang="en-US" sz="1800" b="1" dirty="0" err="1" smtClean="0">
                <a:latin typeface="Times New Roman" pitchFamily="18" charset="0"/>
                <a:cs typeface="Times New Roman" pitchFamily="18" charset="0"/>
              </a:rPr>
              <a:t>int</a:t>
            </a:r>
            <a:r>
              <a:rPr lang="en-US" sz="1800" b="1" dirty="0" smtClean="0">
                <a:latin typeface="Times New Roman" pitchFamily="18" charset="0"/>
                <a:cs typeface="Times New Roman" pitchFamily="18" charset="0"/>
              </a:rPr>
              <a:t> number1 = (</a:t>
            </a:r>
            <a:r>
              <a:rPr lang="en-US" sz="1800" b="1" dirty="0" err="1" smtClean="0">
                <a:latin typeface="Times New Roman" pitchFamily="18" charset="0"/>
                <a:cs typeface="Times New Roman" pitchFamily="18" charset="0"/>
              </a:rPr>
              <a:t>int</a:t>
            </a:r>
            <a:r>
              <a:rPr lang="en-US" sz="1800" b="1" dirty="0" smtClean="0">
                <a:latin typeface="Times New Roman" pitchFamily="18" charset="0"/>
                <a:cs typeface="Times New Roman" pitchFamily="18" charset="0"/>
              </a:rPr>
              <a:t>)(</a:t>
            </a:r>
            <a:r>
              <a:rPr lang="en-US" sz="1800" b="1" dirty="0" err="1" smtClean="0">
                <a:latin typeface="Times New Roman" pitchFamily="18" charset="0"/>
                <a:cs typeface="Times New Roman" pitchFamily="18" charset="0"/>
              </a:rPr>
              <a:t>System.currentTimeMillis</a:t>
            </a:r>
            <a:r>
              <a:rPr lang="en-US" sz="1800" b="1" dirty="0" smtClean="0">
                <a:latin typeface="Times New Roman" pitchFamily="18" charset="0"/>
                <a:cs typeface="Times New Roman" pitchFamily="18" charset="0"/>
              </a:rPr>
              <a:t>() % 10);</a:t>
            </a: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Create a Scanner</a:t>
            </a:r>
          </a:p>
          <a:p>
            <a:pPr>
              <a:buNone/>
            </a:pPr>
            <a:r>
              <a:rPr lang="en-US" sz="1800" dirty="0" smtClean="0">
                <a:latin typeface="Times New Roman" pitchFamily="18" charset="0"/>
                <a:cs typeface="Times New Roman" pitchFamily="18" charset="0"/>
              </a:rPr>
              <a:t> Scanner input = </a:t>
            </a:r>
            <a:r>
              <a:rPr lang="en-US" sz="1800" b="1" dirty="0" smtClean="0">
                <a:latin typeface="Times New Roman" pitchFamily="18" charset="0"/>
                <a:cs typeface="Times New Roman" pitchFamily="18" charset="0"/>
              </a:rPr>
              <a:t>new Scanner(</a:t>
            </a:r>
            <a:r>
              <a:rPr lang="en-US" sz="1800" b="1" dirty="0" err="1" smtClean="0">
                <a:latin typeface="Times New Roman" pitchFamily="18" charset="0"/>
                <a:cs typeface="Times New Roman" pitchFamily="18" charset="0"/>
              </a:rPr>
              <a:t>System.in</a:t>
            </a:r>
            <a:r>
              <a:rPr lang="en-US" sz="1800" b="1" dirty="0" smtClean="0">
                <a:latin typeface="Times New Roman" pitchFamily="18" charset="0"/>
                <a:cs typeface="Times New Roman" pitchFamily="18" charset="0"/>
              </a:rPr>
              <a:t>);</a:t>
            </a:r>
          </a:p>
          <a:p>
            <a:pPr>
              <a:buNone/>
            </a:pPr>
            <a:r>
              <a:rPr lang="en-US" sz="1800" dirty="0" err="1" smtClean="0">
                <a:latin typeface="Times New Roman" pitchFamily="18" charset="0"/>
                <a:cs typeface="Times New Roman" pitchFamily="18" charset="0"/>
              </a:rPr>
              <a:t>System.out.print</a:t>
            </a: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"What is " + number1 + " + " + number2 + "? ");</a:t>
            </a:r>
          </a:p>
          <a:p>
            <a:r>
              <a:rPr lang="en-US" sz="1800" b="1" dirty="0" err="1" smtClean="0">
                <a:latin typeface="Times New Roman" pitchFamily="18" charset="0"/>
                <a:cs typeface="Times New Roman" pitchFamily="18" charset="0"/>
              </a:rPr>
              <a:t>int</a:t>
            </a:r>
            <a:r>
              <a:rPr lang="en-US" sz="1800" b="1" dirty="0" smtClean="0">
                <a:latin typeface="Times New Roman" pitchFamily="18" charset="0"/>
                <a:cs typeface="Times New Roman" pitchFamily="18" charset="0"/>
              </a:rPr>
              <a:t> answer = </a:t>
            </a:r>
            <a:r>
              <a:rPr lang="en-US" sz="1800" b="1" dirty="0" err="1" smtClean="0">
                <a:latin typeface="Times New Roman" pitchFamily="18" charset="0"/>
                <a:cs typeface="Times New Roman" pitchFamily="18" charset="0"/>
              </a:rPr>
              <a:t>input.nextInt</a:t>
            </a:r>
            <a:r>
              <a:rPr lang="en-US" sz="1800" b="1" dirty="0" smtClean="0">
                <a:latin typeface="Times New Roman" pitchFamily="18" charset="0"/>
                <a:cs typeface="Times New Roman" pitchFamily="18" charset="0"/>
              </a:rPr>
              <a:t>();</a:t>
            </a:r>
          </a:p>
          <a:p>
            <a:pPr>
              <a:buNone/>
            </a:pPr>
            <a:r>
              <a:rPr lang="en-US" sz="1800" dirty="0" err="1" smtClean="0">
                <a:latin typeface="Times New Roman" pitchFamily="18" charset="0"/>
                <a:cs typeface="Times New Roman" pitchFamily="18" charset="0"/>
              </a:rPr>
              <a:t>System.out.println</a:t>
            </a:r>
            <a:r>
              <a:rPr lang="en-US" sz="1800" dirty="0" smtClean="0">
                <a:latin typeface="Times New Roman" pitchFamily="18" charset="0"/>
                <a:cs typeface="Times New Roman" pitchFamily="18" charset="0"/>
              </a:rPr>
              <a:t>(number1 + </a:t>
            </a:r>
            <a:r>
              <a:rPr lang="en-US" sz="1800" b="1" dirty="0" smtClean="0">
                <a:latin typeface="Times New Roman" pitchFamily="18" charset="0"/>
                <a:cs typeface="Times New Roman" pitchFamily="18" charset="0"/>
              </a:rPr>
              <a:t>" + " + number2 + " = " + answer + " is " +</a:t>
            </a:r>
          </a:p>
          <a:p>
            <a:r>
              <a:rPr lang="en-US" sz="1800" dirty="0" smtClean="0">
                <a:latin typeface="Times New Roman" pitchFamily="18" charset="0"/>
                <a:cs typeface="Times New Roman" pitchFamily="18" charset="0"/>
              </a:rPr>
              <a:t> (number1 + number2 == answer ));</a:t>
            </a: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a:t>
            </a:r>
          </a:p>
        </p:txBody>
      </p:sp>
      <p:sp>
        <p:nvSpPr>
          <p:cNvPr id="4" name="Date Placeholder 3"/>
          <p:cNvSpPr>
            <a:spLocks noGrp="1"/>
          </p:cNvSpPr>
          <p:nvPr>
            <p:ph type="dt" sz="half" idx="10"/>
          </p:nvPr>
        </p:nvSpPr>
        <p:spPr/>
        <p:txBody>
          <a:bodyPr/>
          <a:lstStyle/>
          <a:p>
            <a:fld id="{5BE4930B-8B7B-42A2-B8D0-B7D69DF806A7}" type="datetime1">
              <a:rPr lang="en-US" smtClean="0"/>
              <a:pPr/>
              <a:t>2/25/2015</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preceding program displays a message such as “6+2=7 is false”.</a:t>
            </a:r>
          </a:p>
          <a:p>
            <a:r>
              <a:rPr lang="en-US" dirty="0" smtClean="0"/>
              <a:t>If you wish the message to be “6+2=7 is incorrect”, you have to use a selection statement to carry out this minor change.</a:t>
            </a:r>
          </a:p>
          <a:p>
            <a:r>
              <a:rPr lang="en-US" dirty="0" smtClean="0"/>
              <a:t>This Lesson introduces selection statements. Java has several types of selection statements: one-way </a:t>
            </a:r>
            <a:r>
              <a:rPr lang="en-US" b="1" dirty="0" smtClean="0"/>
              <a:t>if statements, two-way if statements, nested if statements, switch statements, </a:t>
            </a:r>
            <a:r>
              <a:rPr lang="en-US" dirty="0" smtClean="0"/>
              <a:t>and conditional expressions.</a:t>
            </a:r>
            <a:endParaRPr lang="en-US" dirty="0"/>
          </a:p>
        </p:txBody>
      </p:sp>
      <p:sp>
        <p:nvSpPr>
          <p:cNvPr id="4" name="Date Placeholder 3"/>
          <p:cNvSpPr>
            <a:spLocks noGrp="1"/>
          </p:cNvSpPr>
          <p:nvPr>
            <p:ph type="dt" sz="half" idx="10"/>
          </p:nvPr>
        </p:nvSpPr>
        <p:spPr/>
        <p:txBody>
          <a:bodyPr/>
          <a:lstStyle/>
          <a:p>
            <a:fld id="{5BE4930B-8B7B-42A2-B8D0-B7D69DF806A7}" type="datetime1">
              <a:rPr lang="en-US" smtClean="0"/>
              <a:pPr/>
              <a:t>2/25/2015</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One-Way </a:t>
            </a:r>
            <a:r>
              <a:rPr lang="en-US" b="1" dirty="0" smtClean="0"/>
              <a:t>if Statements</a:t>
            </a:r>
            <a:endParaRPr lang="en-US" dirty="0"/>
          </a:p>
        </p:txBody>
      </p:sp>
      <p:sp>
        <p:nvSpPr>
          <p:cNvPr id="3" name="Content Placeholder 2"/>
          <p:cNvSpPr>
            <a:spLocks noGrp="1"/>
          </p:cNvSpPr>
          <p:nvPr>
            <p:ph idx="1"/>
          </p:nvPr>
        </p:nvSpPr>
        <p:spPr/>
        <p:txBody>
          <a:bodyPr>
            <a:normAutofit/>
          </a:bodyPr>
          <a:lstStyle/>
          <a:p>
            <a:r>
              <a:rPr lang="en-US" dirty="0" smtClean="0"/>
              <a:t>A one-way </a:t>
            </a:r>
            <a:r>
              <a:rPr lang="en-US" b="1" dirty="0" smtClean="0"/>
              <a:t>if statement executes an action if and only if the condition is true.</a:t>
            </a:r>
          </a:p>
          <a:p>
            <a:r>
              <a:rPr lang="en-US" dirty="0" smtClean="0"/>
              <a:t>The syntax for a one-way </a:t>
            </a:r>
            <a:r>
              <a:rPr lang="en-US" b="1" dirty="0" smtClean="0"/>
              <a:t>if statement is shown below:</a:t>
            </a:r>
          </a:p>
          <a:p>
            <a:pPr>
              <a:buNone/>
            </a:pPr>
            <a:r>
              <a:rPr lang="en-US" b="1" dirty="0" smtClean="0"/>
              <a:t>if (</a:t>
            </a:r>
            <a:r>
              <a:rPr lang="en-US" b="1" dirty="0" err="1" smtClean="0"/>
              <a:t>boolean</a:t>
            </a:r>
            <a:r>
              <a:rPr lang="en-US" b="1" dirty="0" smtClean="0"/>
              <a:t>-expression) {</a:t>
            </a:r>
          </a:p>
          <a:p>
            <a:pPr>
              <a:buNone/>
            </a:pPr>
            <a:r>
              <a:rPr lang="en-US" dirty="0" smtClean="0"/>
              <a:t>statement(s);</a:t>
            </a:r>
          </a:p>
          <a:p>
            <a:pPr>
              <a:buNone/>
            </a:pPr>
            <a:r>
              <a:rPr lang="en-US" dirty="0" smtClean="0"/>
              <a:t>}</a:t>
            </a:r>
            <a:endParaRPr lang="en-US" dirty="0"/>
          </a:p>
        </p:txBody>
      </p:sp>
      <p:sp>
        <p:nvSpPr>
          <p:cNvPr id="4" name="Date Placeholder 3"/>
          <p:cNvSpPr>
            <a:spLocks noGrp="1"/>
          </p:cNvSpPr>
          <p:nvPr>
            <p:ph type="dt" sz="half" idx="10"/>
          </p:nvPr>
        </p:nvSpPr>
        <p:spPr/>
        <p:txBody>
          <a:bodyPr/>
          <a:lstStyle/>
          <a:p>
            <a:fld id="{5BE4930B-8B7B-42A2-B8D0-B7D69DF806A7}" type="datetime1">
              <a:rPr lang="en-US" smtClean="0"/>
              <a:pPr/>
              <a:t>2/25/2015</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228600"/>
            <a:ext cx="7406640" cy="990600"/>
          </a:xfrm>
        </p:spPr>
        <p:txBody>
          <a:bodyPr/>
          <a:lstStyle/>
          <a:p>
            <a:r>
              <a:rPr lang="en-US" dirty="0" smtClean="0"/>
              <a:t>SimpleIfDemo.java</a:t>
            </a:r>
            <a:endParaRPr lang="en-US" dirty="0"/>
          </a:p>
        </p:txBody>
      </p:sp>
      <p:sp>
        <p:nvSpPr>
          <p:cNvPr id="5" name="Content Placeholder 4"/>
          <p:cNvSpPr>
            <a:spLocks noGrp="1"/>
          </p:cNvSpPr>
          <p:nvPr>
            <p:ph type="subTitle" idx="1"/>
          </p:nvPr>
        </p:nvSpPr>
        <p:spPr>
          <a:xfrm>
            <a:off x="1432560" y="1447800"/>
            <a:ext cx="7406640" cy="4800600"/>
          </a:xfrm>
        </p:spPr>
        <p:txBody>
          <a:bodyPr>
            <a:noAutofit/>
          </a:bodyPr>
          <a:lstStyle/>
          <a:p>
            <a:r>
              <a:rPr lang="en-US" sz="1400" b="1" dirty="0" smtClean="0">
                <a:latin typeface="Times New Roman" pitchFamily="18" charset="0"/>
                <a:cs typeface="Times New Roman" pitchFamily="18" charset="0"/>
              </a:rPr>
              <a:t>import </a:t>
            </a:r>
            <a:r>
              <a:rPr lang="en-US" sz="1400" b="1" dirty="0" err="1" smtClean="0">
                <a:latin typeface="Times New Roman" pitchFamily="18" charset="0"/>
                <a:cs typeface="Times New Roman" pitchFamily="18" charset="0"/>
              </a:rPr>
              <a:t>java.util.Scanner</a:t>
            </a:r>
            <a:r>
              <a:rPr lang="en-US" sz="1400" b="1" dirty="0" smtClean="0">
                <a:latin typeface="Times New Roman" pitchFamily="18" charset="0"/>
                <a:cs typeface="Times New Roman" pitchFamily="18" charset="0"/>
              </a:rPr>
              <a:t>;</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public class </a:t>
            </a:r>
            <a:r>
              <a:rPr lang="en-US" sz="1400" b="1" dirty="0" err="1" smtClean="0">
                <a:latin typeface="Times New Roman" pitchFamily="18" charset="0"/>
                <a:cs typeface="Times New Roman" pitchFamily="18" charset="0"/>
              </a:rPr>
              <a:t>SimpleIfDemo</a:t>
            </a:r>
            <a:r>
              <a:rPr lang="en-US" sz="1400" b="1" dirty="0" smtClean="0">
                <a:latin typeface="Times New Roman" pitchFamily="18" charset="0"/>
                <a:cs typeface="Times New Roman" pitchFamily="18" charset="0"/>
              </a:rPr>
              <a:t> {</a:t>
            </a:r>
          </a:p>
          <a:p>
            <a:r>
              <a:rPr lang="en-US" sz="1400" b="1" dirty="0" smtClean="0">
                <a:latin typeface="Times New Roman" pitchFamily="18" charset="0"/>
                <a:cs typeface="Times New Roman" pitchFamily="18" charset="0"/>
              </a:rPr>
              <a:t>public static void main(String[] </a:t>
            </a:r>
            <a:r>
              <a:rPr lang="en-US" sz="1400" b="1" dirty="0" err="1" smtClean="0">
                <a:latin typeface="Times New Roman" pitchFamily="18" charset="0"/>
                <a:cs typeface="Times New Roman" pitchFamily="18" charset="0"/>
              </a:rPr>
              <a:t>args</a:t>
            </a:r>
            <a:r>
              <a:rPr lang="en-US" sz="1400" b="1"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 Scanner input = </a:t>
            </a:r>
            <a:r>
              <a:rPr lang="en-US" sz="1400" b="1" dirty="0" smtClean="0">
                <a:latin typeface="Times New Roman" pitchFamily="18" charset="0"/>
                <a:cs typeface="Times New Roman" pitchFamily="18" charset="0"/>
              </a:rPr>
              <a:t>new Scanner(</a:t>
            </a:r>
            <a:r>
              <a:rPr lang="en-US" sz="1400" b="1" dirty="0" err="1" smtClean="0">
                <a:latin typeface="Times New Roman" pitchFamily="18" charset="0"/>
                <a:cs typeface="Times New Roman" pitchFamily="18" charset="0"/>
              </a:rPr>
              <a:t>System.in</a:t>
            </a:r>
            <a:r>
              <a:rPr lang="en-US" sz="1400" b="1" dirty="0" smtClean="0">
                <a:latin typeface="Times New Roman" pitchFamily="18" charset="0"/>
                <a:cs typeface="Times New Roman" pitchFamily="18" charset="0"/>
              </a:rPr>
              <a:t>);</a:t>
            </a:r>
          </a:p>
          <a:p>
            <a:r>
              <a:rPr lang="en-US" sz="1400" dirty="0" err="1" smtClean="0">
                <a:latin typeface="Times New Roman" pitchFamily="18" charset="0"/>
                <a:cs typeface="Times New Roman" pitchFamily="18" charset="0"/>
              </a:rPr>
              <a:t>System.out.println</a:t>
            </a:r>
            <a:r>
              <a:rPr lang="en-US" sz="1400" dirty="0" smtClean="0">
                <a:latin typeface="Times New Roman" pitchFamily="18" charset="0"/>
                <a:cs typeface="Times New Roman" pitchFamily="18" charset="0"/>
              </a:rPr>
              <a:t>(</a:t>
            </a:r>
            <a:r>
              <a:rPr lang="en-US" sz="1400" b="1" dirty="0" smtClean="0">
                <a:latin typeface="Times New Roman" pitchFamily="18" charset="0"/>
                <a:cs typeface="Times New Roman" pitchFamily="18" charset="0"/>
              </a:rPr>
              <a:t>"Enter an integer: ");</a:t>
            </a:r>
          </a:p>
          <a:p>
            <a:r>
              <a:rPr lang="en-US" sz="1400"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int</a:t>
            </a:r>
            <a:r>
              <a:rPr lang="en-US" sz="1400" b="1" dirty="0" smtClean="0">
                <a:latin typeface="Times New Roman" pitchFamily="18" charset="0"/>
                <a:cs typeface="Times New Roman" pitchFamily="18" charset="0"/>
              </a:rPr>
              <a:t> number = </a:t>
            </a:r>
            <a:r>
              <a:rPr lang="en-US" sz="1400" b="1" dirty="0" err="1" smtClean="0">
                <a:latin typeface="Times New Roman" pitchFamily="18" charset="0"/>
                <a:cs typeface="Times New Roman" pitchFamily="18" charset="0"/>
              </a:rPr>
              <a:t>input.nextInt</a:t>
            </a:r>
            <a:r>
              <a:rPr lang="en-US" sz="1400" b="1" dirty="0" smtClean="0">
                <a:latin typeface="Times New Roman" pitchFamily="18" charset="0"/>
                <a:cs typeface="Times New Roman" pitchFamily="18" charset="0"/>
              </a:rPr>
              <a:t>();</a:t>
            </a:r>
          </a:p>
          <a:p>
            <a:endParaRPr lang="en-US" sz="1400"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if (number % 5 == 0)</a:t>
            </a:r>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r>
              <a:rPr lang="en-US" sz="1400" dirty="0" err="1" smtClean="0">
                <a:latin typeface="Times New Roman" pitchFamily="18" charset="0"/>
                <a:cs typeface="Times New Roman" pitchFamily="18" charset="0"/>
              </a:rPr>
              <a:t>System.out.println</a:t>
            </a:r>
            <a:r>
              <a:rPr lang="en-US" sz="1400" dirty="0" smtClean="0">
                <a:latin typeface="Times New Roman" pitchFamily="18" charset="0"/>
                <a:cs typeface="Times New Roman" pitchFamily="18" charset="0"/>
              </a:rPr>
              <a:t>(</a:t>
            </a:r>
            <a:r>
              <a:rPr lang="en-US" sz="1400" b="1" dirty="0" smtClean="0">
                <a:latin typeface="Times New Roman" pitchFamily="18" charset="0"/>
                <a:cs typeface="Times New Roman" pitchFamily="18" charset="0"/>
              </a:rPr>
              <a:t>"</a:t>
            </a:r>
            <a:r>
              <a:rPr lang="en-US" sz="1400" b="1" dirty="0" err="1" smtClean="0">
                <a:latin typeface="Times New Roman" pitchFamily="18" charset="0"/>
                <a:cs typeface="Times New Roman" pitchFamily="18" charset="0"/>
              </a:rPr>
              <a:t>HiFive</a:t>
            </a:r>
            <a:r>
              <a:rPr lang="en-US" sz="1400" b="1" dirty="0" smtClean="0">
                <a:latin typeface="Times New Roman" pitchFamily="18" charset="0"/>
                <a:cs typeface="Times New Roman" pitchFamily="18" charset="0"/>
              </a:rPr>
              <a:t>");</a:t>
            </a:r>
          </a:p>
          <a:p>
            <a:endParaRPr lang="en-US" sz="1400"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if (number % 2 == 0)</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System.out.println</a:t>
            </a:r>
            <a:r>
              <a:rPr lang="en-US" sz="1400" dirty="0" smtClean="0">
                <a:latin typeface="Times New Roman" pitchFamily="18" charset="0"/>
                <a:cs typeface="Times New Roman" pitchFamily="18" charset="0"/>
              </a:rPr>
              <a:t>(</a:t>
            </a:r>
            <a:r>
              <a:rPr lang="en-US" sz="1400" b="1" dirty="0" smtClean="0">
                <a:latin typeface="Times New Roman" pitchFamily="18" charset="0"/>
                <a:cs typeface="Times New Roman" pitchFamily="18" charset="0"/>
              </a:rPr>
              <a:t>"</a:t>
            </a:r>
            <a:r>
              <a:rPr lang="en-US" sz="1400" b="1" dirty="0" err="1" smtClean="0">
                <a:latin typeface="Times New Roman" pitchFamily="18" charset="0"/>
                <a:cs typeface="Times New Roman" pitchFamily="18" charset="0"/>
              </a:rPr>
              <a:t>HiEven</a:t>
            </a:r>
            <a:r>
              <a:rPr lang="en-US" sz="1400" b="1"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 }</a:t>
            </a:r>
          </a:p>
        </p:txBody>
      </p:sp>
      <p:sp>
        <p:nvSpPr>
          <p:cNvPr id="4" name="Date Placeholder 3"/>
          <p:cNvSpPr>
            <a:spLocks noGrp="1"/>
          </p:cNvSpPr>
          <p:nvPr>
            <p:ph type="dt" sz="half" idx="10"/>
          </p:nvPr>
        </p:nvSpPr>
        <p:spPr/>
        <p:txBody>
          <a:bodyPr/>
          <a:lstStyle/>
          <a:p>
            <a:fld id="{5BE4930B-8B7B-42A2-B8D0-B7D69DF806A7}" type="datetime1">
              <a:rPr lang="en-US" smtClean="0"/>
              <a:pPr/>
              <a:t>2/25/2015</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701</TotalTime>
  <Words>2115</Words>
  <Application>Microsoft Office PowerPoint</Application>
  <PresentationFormat>On-screen Show (4:3)</PresentationFormat>
  <Paragraphs>388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Solstice</vt:lpstr>
      <vt:lpstr>Lesson 7: Selections</vt:lpstr>
      <vt:lpstr>Selections</vt:lpstr>
      <vt:lpstr>Selections : Outline</vt:lpstr>
      <vt:lpstr>Introduction</vt:lpstr>
      <vt:lpstr>boolean Data Type </vt:lpstr>
      <vt:lpstr>Problem:  A Simple Math Learning Tool (AdditionQuiz.java)</vt:lpstr>
      <vt:lpstr>If Statements</vt:lpstr>
      <vt:lpstr>One-Way if Statements</vt:lpstr>
      <vt:lpstr>SimpleIfDemo.java</vt:lpstr>
      <vt:lpstr>Two-Way if Statements</vt:lpstr>
      <vt:lpstr>SpecialArea.java</vt:lpstr>
      <vt:lpstr>Nested if Statements</vt:lpstr>
      <vt:lpstr>SubtractionQuiz.java</vt:lpstr>
      <vt:lpstr>Problem: Computing Body Mass Index</vt:lpstr>
      <vt:lpstr>Problem: Computing Body Mass Index</vt:lpstr>
      <vt:lpstr>ComputeBMI.java</vt:lpstr>
      <vt:lpstr>Logical Operators</vt:lpstr>
      <vt:lpstr>Logical Operators</vt:lpstr>
      <vt:lpstr>Logical Operators</vt:lpstr>
      <vt:lpstr>Truth table for operator !</vt:lpstr>
      <vt:lpstr>Truth table for operator &amp;&amp;</vt:lpstr>
      <vt:lpstr>Truth table for operator ||</vt:lpstr>
      <vt:lpstr>Truth Table for Operator ^</vt:lpstr>
      <vt:lpstr>TestBooleanOperators.java</vt:lpstr>
      <vt:lpstr>Problem: Determining Leap Year</vt:lpstr>
      <vt:lpstr>LeapYear.java</vt:lpstr>
      <vt:lpstr>Problem: Lottery</vt:lpstr>
      <vt:lpstr>Lottery.java</vt:lpstr>
      <vt:lpstr>Assignment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6: Selections and Loops</dc:title>
  <dc:creator>patty</dc:creator>
  <cp:lastModifiedBy>EMMY</cp:lastModifiedBy>
  <cp:revision>77</cp:revision>
  <dcterms:created xsi:type="dcterms:W3CDTF">2014-03-17T17:37:56Z</dcterms:created>
  <dcterms:modified xsi:type="dcterms:W3CDTF">2015-02-25T17:04:33Z</dcterms:modified>
</cp:coreProperties>
</file>