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B07A5D51-F93C-4B91-BBE7-6114464519F5}" type="datetimeFigureOut">
              <a:rPr lang="en-US" smtClean="0"/>
              <a:pPr/>
              <a:t>2/25/2015</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990E6D9-EBCD-4FCF-B07D-14A9A80D3EBF}"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07A5D51-F93C-4B91-BBE7-6114464519F5}" type="datetimeFigureOut">
              <a:rPr lang="en-US" smtClean="0"/>
              <a:pPr/>
              <a:t>2/25/2015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990E6D9-EBCD-4FCF-B07D-14A9A80D3E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07A5D51-F93C-4B91-BBE7-6114464519F5}" type="datetimeFigureOut">
              <a:rPr lang="en-US" smtClean="0"/>
              <a:pPr/>
              <a:t>2/25/2015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990E6D9-EBCD-4FCF-B07D-14A9A80D3EB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07A5D51-F93C-4B91-BBE7-6114464519F5}" type="datetimeFigureOut">
              <a:rPr lang="en-US" smtClean="0"/>
              <a:pPr/>
              <a:t>2/25/2015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990E6D9-EBCD-4FCF-B07D-14A9A80D3EB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07A5D51-F93C-4B91-BBE7-6114464519F5}" type="datetimeFigureOut">
              <a:rPr lang="en-US" smtClean="0"/>
              <a:pPr/>
              <a:t>2/25/2015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990E6D9-EBCD-4FCF-B07D-14A9A80D3EBF}"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07A5D51-F93C-4B91-BBE7-6114464519F5}" type="datetimeFigureOut">
              <a:rPr lang="en-US" smtClean="0"/>
              <a:pPr/>
              <a:t>2/25/2015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990E6D9-EBCD-4FCF-B07D-14A9A80D3EB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07A5D51-F93C-4B91-BBE7-6114464519F5}" type="datetimeFigureOut">
              <a:rPr lang="en-US" smtClean="0"/>
              <a:pPr/>
              <a:t>2/25/2015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990E6D9-EBCD-4FCF-B07D-14A9A80D3EB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07A5D51-F93C-4B91-BBE7-6114464519F5}" type="datetimeFigureOut">
              <a:rPr lang="en-US" smtClean="0"/>
              <a:pPr/>
              <a:t>2/25/2015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990E6D9-EBCD-4FCF-B07D-14A9A80D3EB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B07A5D51-F93C-4B91-BBE7-6114464519F5}" type="datetimeFigureOut">
              <a:rPr lang="en-US" smtClean="0"/>
              <a:pPr/>
              <a:t>2/25/2015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990E6D9-EBCD-4FCF-B07D-14A9A80D3EBF}"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07A5D51-F93C-4B91-BBE7-6114464519F5}" type="datetimeFigureOut">
              <a:rPr lang="en-US" smtClean="0"/>
              <a:pPr/>
              <a:t>2/25/2015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990E6D9-EBCD-4FCF-B07D-14A9A80D3EB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B07A5D51-F93C-4B91-BBE7-6114464519F5}" type="datetimeFigureOut">
              <a:rPr lang="en-US" smtClean="0"/>
              <a:pPr/>
              <a:t>2/25/2015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990E6D9-EBCD-4FCF-B07D-14A9A80D3EBF}"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07A5D51-F93C-4B91-BBE7-6114464519F5}" type="datetimeFigureOut">
              <a:rPr lang="en-US" smtClean="0"/>
              <a:pPr/>
              <a:t>2/25/2015</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990E6D9-EBCD-4FCF-B07D-14A9A80D3EBF}"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Object – oriented Programming using Java</a:t>
            </a:r>
            <a:r>
              <a:rPr lang="en-US" smtClean="0">
                <a:latin typeface="Times New Roman" pitchFamily="18" charset="0"/>
                <a:cs typeface="Times New Roman" pitchFamily="18" charset="0"/>
              </a:rPr>
              <a:t>: Loop</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fontScale="92500" lnSpcReduction="10000"/>
          </a:bodyPr>
          <a:lstStyle/>
          <a:p>
            <a:r>
              <a:rPr lang="en-US" sz="2800" dirty="0" smtClean="0">
                <a:latin typeface="Times New Roman" pitchFamily="18" charset="0"/>
                <a:cs typeface="Times New Roman" pitchFamily="18" charset="0"/>
              </a:rPr>
              <a:t>IPRC South, </a:t>
            </a:r>
            <a:r>
              <a:rPr lang="en-US" sz="2800" dirty="0" err="1" smtClean="0">
                <a:latin typeface="Times New Roman" pitchFamily="18" charset="0"/>
                <a:cs typeface="Times New Roman" pitchFamily="18" charset="0"/>
              </a:rPr>
              <a:t>Huye</a:t>
            </a:r>
            <a:r>
              <a:rPr lang="en-US" sz="2800" dirty="0" smtClean="0">
                <a:latin typeface="Times New Roman" pitchFamily="18" charset="0"/>
                <a:cs typeface="Times New Roman" pitchFamily="18" charset="0"/>
              </a:rPr>
              <a:t> Campus</a:t>
            </a:r>
          </a:p>
          <a:p>
            <a:r>
              <a:rPr lang="en-US" sz="2800" dirty="0" smtClean="0">
                <a:latin typeface="Times New Roman" pitchFamily="18" charset="0"/>
                <a:cs typeface="Times New Roman" pitchFamily="18" charset="0"/>
              </a:rPr>
              <a:t>ICT Department</a:t>
            </a:r>
          </a:p>
          <a:p>
            <a:r>
              <a:rPr lang="en-US" sz="2800" dirty="0" smtClean="0">
                <a:latin typeface="Times New Roman" pitchFamily="18" charset="0"/>
                <a:cs typeface="Times New Roman" pitchFamily="18" charset="0"/>
              </a:rPr>
              <a:t>Lecturer: KANIMBA Patrick</a:t>
            </a:r>
          </a:p>
          <a:p>
            <a:r>
              <a:rPr lang="en-US" sz="2800" dirty="0" smtClean="0">
                <a:latin typeface="Times New Roman" pitchFamily="18" charset="0"/>
                <a:cs typeface="Times New Roman" pitchFamily="18" charset="0"/>
              </a:rPr>
              <a:t>Date: 14</a:t>
            </a:r>
            <a:r>
              <a:rPr lang="en-US" sz="2800" baseline="30000" dirty="0" smtClean="0">
                <a:latin typeface="Times New Roman" pitchFamily="18" charset="0"/>
                <a:cs typeface="Times New Roman" pitchFamily="18" charset="0"/>
              </a:rPr>
              <a:t>th</a:t>
            </a:r>
            <a:r>
              <a:rPr lang="en-US" sz="2800" dirty="0" smtClean="0">
                <a:latin typeface="Times New Roman" pitchFamily="18" charset="0"/>
                <a:cs typeface="Times New Roman" pitchFamily="18" charset="0"/>
              </a:rPr>
              <a:t> April 2014</a:t>
            </a:r>
          </a:p>
          <a:p>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Errors of while loop</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buNone/>
            </a:pPr>
            <a:r>
              <a:rPr lang="nn-NO" b="1" dirty="0" smtClean="0">
                <a:latin typeface="Times New Roman" pitchFamily="18" charset="0"/>
                <a:cs typeface="Times New Roman" pitchFamily="18" charset="0"/>
              </a:rPr>
              <a:t>int sum = 0, i = 1;</a:t>
            </a:r>
          </a:p>
          <a:p>
            <a:pPr>
              <a:buNone/>
            </a:pPr>
            <a:r>
              <a:rPr lang="en-US" b="1" dirty="0" smtClean="0">
                <a:latin typeface="Times New Roman" pitchFamily="18" charset="0"/>
                <a:cs typeface="Times New Roman" pitchFamily="18" charset="0"/>
              </a:rPr>
              <a:t>while (</a:t>
            </a:r>
            <a:r>
              <a:rPr lang="en-US" b="1" dirty="0" err="1" smtClean="0">
                <a:latin typeface="Times New Roman" pitchFamily="18" charset="0"/>
                <a:cs typeface="Times New Roman" pitchFamily="18" charset="0"/>
              </a:rPr>
              <a:t>i</a:t>
            </a:r>
            <a:r>
              <a:rPr lang="en-US" b="1" dirty="0" smtClean="0">
                <a:latin typeface="Times New Roman" pitchFamily="18" charset="0"/>
                <a:cs typeface="Times New Roman" pitchFamily="18" charset="0"/>
              </a:rPr>
              <a:t> &lt; 10) {</a:t>
            </a:r>
          </a:p>
          <a:p>
            <a:pPr>
              <a:buNone/>
            </a:pPr>
            <a:r>
              <a:rPr lang="en-US" dirty="0" smtClean="0">
                <a:latin typeface="Times New Roman" pitchFamily="18" charset="0"/>
                <a:cs typeface="Times New Roman" pitchFamily="18" charset="0"/>
              </a:rPr>
              <a:t>sum = sum +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a:t>
            </a:r>
          </a:p>
          <a:p>
            <a:pPr>
              <a:buFont typeface="Arial" pitchFamily="34" charset="0"/>
              <a:buChar char="•"/>
            </a:pPr>
            <a:r>
              <a:rPr lang="en-US" dirty="0" smtClean="0">
                <a:latin typeface="Times New Roman" pitchFamily="18" charset="0"/>
                <a:cs typeface="Times New Roman" pitchFamily="18" charset="0"/>
              </a:rPr>
              <a:t>This loop is infinite, because </a:t>
            </a:r>
            <a:r>
              <a:rPr lang="en-US" b="1" dirty="0" err="1" smtClean="0">
                <a:latin typeface="Times New Roman" pitchFamily="18" charset="0"/>
                <a:cs typeface="Times New Roman" pitchFamily="18" charset="0"/>
              </a:rPr>
              <a:t>i</a:t>
            </a:r>
            <a:r>
              <a:rPr lang="en-US" b="1" dirty="0" smtClean="0">
                <a:latin typeface="Times New Roman" pitchFamily="18" charset="0"/>
                <a:cs typeface="Times New Roman" pitchFamily="18" charset="0"/>
              </a:rPr>
              <a:t> is always 1 and </a:t>
            </a:r>
            <a:r>
              <a:rPr lang="en-US" b="1" dirty="0" err="1" smtClean="0">
                <a:latin typeface="Times New Roman" pitchFamily="18" charset="0"/>
                <a:cs typeface="Times New Roman" pitchFamily="18" charset="0"/>
              </a:rPr>
              <a:t>i</a:t>
            </a:r>
            <a:r>
              <a:rPr lang="en-US" b="1" dirty="0" smtClean="0">
                <a:latin typeface="Times New Roman" pitchFamily="18" charset="0"/>
                <a:cs typeface="Times New Roman" pitchFamily="18" charset="0"/>
              </a:rPr>
              <a:t> &lt; 10 will always be true.</a:t>
            </a:r>
          </a:p>
          <a:p>
            <a:r>
              <a:rPr lang="en-US" b="1" dirty="0" smtClean="0">
                <a:latin typeface="Times New Roman" pitchFamily="18" charset="0"/>
                <a:cs typeface="Times New Roman" pitchFamily="18" charset="0"/>
              </a:rPr>
              <a:t>Tips: </a:t>
            </a:r>
            <a:r>
              <a:rPr lang="en-US" dirty="0" smtClean="0">
                <a:latin typeface="Times New Roman" pitchFamily="18" charset="0"/>
                <a:cs typeface="Times New Roman" pitchFamily="18" charset="0"/>
              </a:rPr>
              <a:t>Make sure that the </a:t>
            </a:r>
            <a:r>
              <a:rPr lang="en-US" b="1" dirty="0" smtClean="0">
                <a:latin typeface="Times New Roman" pitchFamily="18" charset="0"/>
                <a:cs typeface="Times New Roman" pitchFamily="18" charset="0"/>
              </a:rPr>
              <a:t>loop-continuation-condition eventually becomes false so that </a:t>
            </a:r>
            <a:r>
              <a:rPr lang="en-US" dirty="0" smtClean="0">
                <a:latin typeface="Times New Roman" pitchFamily="18" charset="0"/>
                <a:cs typeface="Times New Roman" pitchFamily="18" charset="0"/>
              </a:rPr>
              <a:t>the program will terminate.</a:t>
            </a:r>
          </a:p>
          <a:p>
            <a:r>
              <a:rPr lang="en-US" dirty="0" smtClean="0">
                <a:latin typeface="Times New Roman" pitchFamily="18" charset="0"/>
                <a:cs typeface="Times New Roman" pitchFamily="18" charset="0"/>
              </a:rPr>
              <a:t>This is commonly known as the </a:t>
            </a:r>
            <a:r>
              <a:rPr lang="en-US" i="1" dirty="0" smtClean="0">
                <a:latin typeface="Times New Roman" pitchFamily="18" charset="0"/>
                <a:cs typeface="Times New Roman" pitchFamily="18" charset="0"/>
              </a:rPr>
              <a:t>off-by-one error.</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Guessing Numbers</a:t>
            </a:r>
            <a:endParaRPr lang="en-US"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The problem is to guess what a number a computer has in mind.</a:t>
            </a:r>
          </a:p>
          <a:p>
            <a:r>
              <a:rPr lang="en-US" sz="2400" dirty="0" smtClean="0">
                <a:latin typeface="Times New Roman" pitchFamily="18" charset="0"/>
                <a:cs typeface="Times New Roman" pitchFamily="18" charset="0"/>
              </a:rPr>
              <a:t>You will write a program that randomly generates an integer between </a:t>
            </a:r>
            <a:r>
              <a:rPr lang="en-US" sz="2400" b="1" dirty="0" smtClean="0">
                <a:latin typeface="Times New Roman" pitchFamily="18" charset="0"/>
                <a:cs typeface="Times New Roman" pitchFamily="18" charset="0"/>
              </a:rPr>
              <a:t>0 and 100, inclusive.</a:t>
            </a:r>
          </a:p>
          <a:p>
            <a:r>
              <a:rPr lang="en-US" sz="2400" dirty="0" smtClean="0"/>
              <a:t>The program prompts the user to enter a number continuously until the number matches the randomly generated number.</a:t>
            </a:r>
          </a:p>
          <a:p>
            <a:r>
              <a:rPr lang="en-US" sz="2400" dirty="0" smtClean="0"/>
              <a:t>For each user input, the program tells the user whether the input is too low or too high, so the user can make the next guess intelligently.</a:t>
            </a:r>
            <a:endParaRPr lang="en-US" sz="2400"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4191000" cy="762000"/>
          </a:xfrm>
        </p:spPr>
        <p:txBody>
          <a:bodyPr>
            <a:normAutofit fontScale="90000"/>
          </a:bodyPr>
          <a:lstStyle/>
          <a:p>
            <a:r>
              <a:rPr lang="en-US" sz="2800" dirty="0" smtClean="0">
                <a:latin typeface="Times New Roman" pitchFamily="18" charset="0"/>
                <a:cs typeface="Times New Roman" pitchFamily="18" charset="0"/>
              </a:rPr>
              <a:t>GuessNumberOneTime.java</a:t>
            </a:r>
            <a:endParaRPr lang="en-US" sz="2800" dirty="0">
              <a:latin typeface="Times New Roman" pitchFamily="18" charset="0"/>
              <a:cs typeface="Times New Roman" pitchFamily="18" charset="0"/>
            </a:endParaRPr>
          </a:p>
        </p:txBody>
      </p:sp>
      <p:sp>
        <p:nvSpPr>
          <p:cNvPr id="4" name="Content Placeholder 3"/>
          <p:cNvSpPr>
            <a:spLocks noGrp="1"/>
          </p:cNvSpPr>
          <p:nvPr>
            <p:ph sz="half" idx="1"/>
          </p:nvPr>
        </p:nvSpPr>
        <p:spPr>
          <a:xfrm>
            <a:off x="1371600" y="838200"/>
            <a:ext cx="3657600" cy="5638800"/>
          </a:xfrm>
        </p:spPr>
        <p:txBody>
          <a:bodyPr>
            <a:noAutofit/>
          </a:bodyPr>
          <a:lstStyle/>
          <a:p>
            <a:pPr>
              <a:buNone/>
            </a:pPr>
            <a:r>
              <a:rPr lang="en-US" sz="1400" b="1" dirty="0" smtClean="0">
                <a:latin typeface="Times New Roman" pitchFamily="18" charset="0"/>
                <a:cs typeface="Times New Roman" pitchFamily="18" charset="0"/>
              </a:rPr>
              <a:t>import </a:t>
            </a:r>
            <a:r>
              <a:rPr lang="en-US" sz="1400" b="1" dirty="0" err="1" smtClean="0">
                <a:latin typeface="Times New Roman" pitchFamily="18" charset="0"/>
                <a:cs typeface="Times New Roman" pitchFamily="18" charset="0"/>
              </a:rPr>
              <a:t>java.util.Scanner</a:t>
            </a:r>
            <a:r>
              <a:rPr lang="en-US" sz="1400" b="1" dirty="0" smtClean="0">
                <a:latin typeface="Times New Roman" pitchFamily="18" charset="0"/>
                <a:cs typeface="Times New Roman" pitchFamily="18" charset="0"/>
              </a:rPr>
              <a:t>;</a:t>
            </a:r>
          </a:p>
          <a:p>
            <a:pPr>
              <a:buNone/>
            </a:pP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public class </a:t>
            </a:r>
            <a:r>
              <a:rPr lang="en-US" sz="1400" b="1" dirty="0" err="1" smtClean="0">
                <a:latin typeface="Times New Roman" pitchFamily="18" charset="0"/>
                <a:cs typeface="Times New Roman" pitchFamily="18" charset="0"/>
              </a:rPr>
              <a:t>GuessNumberOneTime</a:t>
            </a:r>
            <a:r>
              <a:rPr lang="en-US" sz="1400" b="1" dirty="0" smtClean="0">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public static void main(String[] </a:t>
            </a:r>
            <a:r>
              <a:rPr lang="en-US" sz="1400" b="1" dirty="0" err="1" smtClean="0">
                <a:latin typeface="Times New Roman" pitchFamily="18" charset="0"/>
                <a:cs typeface="Times New Roman" pitchFamily="18" charset="0"/>
              </a:rPr>
              <a:t>args</a:t>
            </a:r>
            <a:r>
              <a:rPr lang="en-US" sz="1400" b="1" dirty="0" smtClean="0">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 // Generate a random number to be guessed</a:t>
            </a:r>
          </a:p>
          <a:p>
            <a:pPr>
              <a:buNone/>
            </a:pPr>
            <a:r>
              <a:rPr lang="en-US" sz="1400" dirty="0" smtClean="0">
                <a:latin typeface="Times New Roman" pitchFamily="18" charset="0"/>
                <a:cs typeface="Times New Roman" pitchFamily="18" charset="0"/>
              </a:rPr>
              <a:t> Scanner input = </a:t>
            </a:r>
            <a:r>
              <a:rPr lang="en-US" sz="1400" b="1" dirty="0" smtClean="0">
                <a:latin typeface="Times New Roman" pitchFamily="18" charset="0"/>
                <a:cs typeface="Times New Roman" pitchFamily="18" charset="0"/>
              </a:rPr>
              <a:t>new Scanner(</a:t>
            </a:r>
            <a:r>
              <a:rPr lang="en-US" sz="1400" b="1" dirty="0" err="1" smtClean="0">
                <a:latin typeface="Times New Roman" pitchFamily="18" charset="0"/>
                <a:cs typeface="Times New Roman" pitchFamily="18" charset="0"/>
              </a:rPr>
              <a:t>System.in</a:t>
            </a:r>
            <a:r>
              <a:rPr lang="en-US" sz="1400" b="1" dirty="0" smtClean="0">
                <a:latin typeface="Times New Roman" pitchFamily="18" charset="0"/>
                <a:cs typeface="Times New Roman" pitchFamily="18" charset="0"/>
              </a:rPr>
              <a:t>);</a:t>
            </a:r>
          </a:p>
          <a:p>
            <a:pPr>
              <a:buNone/>
            </a:pPr>
            <a:r>
              <a:rPr lang="en-US" sz="1400" dirty="0" err="1" smtClean="0">
                <a:latin typeface="Times New Roman" pitchFamily="18" charset="0"/>
                <a:cs typeface="Times New Roman" pitchFamily="18" charset="0"/>
              </a:rPr>
              <a:t>System.out.println</a:t>
            </a:r>
            <a:r>
              <a:rPr lang="en-US" sz="1400" dirty="0" smtClean="0">
                <a:latin typeface="Times New Roman" pitchFamily="18" charset="0"/>
                <a:cs typeface="Times New Roman" pitchFamily="18" charset="0"/>
              </a:rPr>
              <a:t>(</a:t>
            </a:r>
            <a:r>
              <a:rPr lang="en-US" sz="1400" b="1" dirty="0" smtClean="0">
                <a:latin typeface="Times New Roman" pitchFamily="18" charset="0"/>
                <a:cs typeface="Times New Roman" pitchFamily="18" charset="0"/>
              </a:rPr>
              <a:t>"Guess a magic number between 0 and 100");</a:t>
            </a: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 Prompt the user to guess the number</a:t>
            </a:r>
          </a:p>
          <a:p>
            <a:pPr>
              <a:buNone/>
            </a:pP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System.out.print</a:t>
            </a:r>
            <a:r>
              <a:rPr lang="en-US" sz="1400" dirty="0" smtClean="0">
                <a:latin typeface="Times New Roman" pitchFamily="18" charset="0"/>
                <a:cs typeface="Times New Roman" pitchFamily="18" charset="0"/>
              </a:rPr>
              <a:t>(</a:t>
            </a:r>
            <a:r>
              <a:rPr lang="en-US" sz="1400" b="1" dirty="0" smtClean="0">
                <a:latin typeface="Times New Roman" pitchFamily="18" charset="0"/>
                <a:cs typeface="Times New Roman" pitchFamily="18" charset="0"/>
              </a:rPr>
              <a:t>"\</a:t>
            </a:r>
            <a:r>
              <a:rPr lang="en-US" sz="1400" b="1" dirty="0" err="1" smtClean="0">
                <a:latin typeface="Times New Roman" pitchFamily="18" charset="0"/>
                <a:cs typeface="Times New Roman" pitchFamily="18" charset="0"/>
              </a:rPr>
              <a:t>nEnter</a:t>
            </a:r>
            <a:r>
              <a:rPr lang="en-US" sz="1400" b="1" dirty="0" smtClean="0">
                <a:latin typeface="Times New Roman" pitchFamily="18" charset="0"/>
                <a:cs typeface="Times New Roman" pitchFamily="18" charset="0"/>
              </a:rPr>
              <a:t> your guess: ");</a:t>
            </a:r>
          </a:p>
          <a:p>
            <a:pPr>
              <a:buNone/>
            </a:pPr>
            <a:r>
              <a:rPr lang="en-US" sz="1400"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int</a:t>
            </a:r>
            <a:r>
              <a:rPr lang="en-US" sz="1400" b="1" dirty="0" smtClean="0">
                <a:latin typeface="Times New Roman" pitchFamily="18" charset="0"/>
                <a:cs typeface="Times New Roman" pitchFamily="18" charset="0"/>
              </a:rPr>
              <a:t> guess = </a:t>
            </a:r>
            <a:r>
              <a:rPr lang="en-US" sz="1400" b="1" dirty="0" err="1" smtClean="0">
                <a:latin typeface="Times New Roman" pitchFamily="18" charset="0"/>
                <a:cs typeface="Times New Roman" pitchFamily="18" charset="0"/>
              </a:rPr>
              <a:t>input.nextInt</a:t>
            </a:r>
            <a:r>
              <a:rPr lang="en-US" sz="1400" b="1" dirty="0" smtClean="0">
                <a:latin typeface="Times New Roman" pitchFamily="18" charset="0"/>
                <a:cs typeface="Times New Roman" pitchFamily="18" charset="0"/>
              </a:rPr>
              <a:t>();</a:t>
            </a:r>
          </a:p>
          <a:p>
            <a:pPr>
              <a:buNone/>
            </a:pPr>
            <a:r>
              <a:rPr lang="en-US" sz="1400" b="1" dirty="0" err="1" smtClean="0">
                <a:latin typeface="Times New Roman" pitchFamily="18" charset="0"/>
                <a:cs typeface="Times New Roman" pitchFamily="18" charset="0"/>
              </a:rPr>
              <a:t>int</a:t>
            </a:r>
            <a:r>
              <a:rPr lang="en-US" sz="1400" b="1" dirty="0" smtClean="0">
                <a:latin typeface="Times New Roman" pitchFamily="18" charset="0"/>
                <a:cs typeface="Times New Roman" pitchFamily="18" charset="0"/>
              </a:rPr>
              <a:t> number = (</a:t>
            </a:r>
            <a:r>
              <a:rPr lang="en-US" sz="1400" b="1" dirty="0" err="1" smtClean="0">
                <a:latin typeface="Times New Roman" pitchFamily="18" charset="0"/>
                <a:cs typeface="Times New Roman" pitchFamily="18" charset="0"/>
              </a:rPr>
              <a:t>int</a:t>
            </a:r>
            <a:r>
              <a:rPr lang="en-US" sz="1400" b="1" dirty="0" smtClean="0">
                <a:latin typeface="Times New Roman" pitchFamily="18" charset="0"/>
                <a:cs typeface="Times New Roman" pitchFamily="18" charset="0"/>
              </a:rPr>
              <a:t>)(</a:t>
            </a:r>
            <a:r>
              <a:rPr lang="en-US" sz="1400" b="1" dirty="0" err="1" smtClean="0">
                <a:latin typeface="Times New Roman" pitchFamily="18" charset="0"/>
                <a:cs typeface="Times New Roman" pitchFamily="18" charset="0"/>
              </a:rPr>
              <a:t>Math.random</a:t>
            </a:r>
            <a:r>
              <a:rPr lang="en-US" sz="1400" b="1" dirty="0" smtClean="0">
                <a:latin typeface="Times New Roman" pitchFamily="18" charset="0"/>
                <a:cs typeface="Times New Roman" pitchFamily="18" charset="0"/>
              </a:rPr>
              <a:t>() * 101);</a:t>
            </a:r>
          </a:p>
          <a:p>
            <a:pPr>
              <a:buNone/>
            </a:pPr>
            <a:r>
              <a:rPr lang="en-US" sz="1400" b="1" dirty="0" smtClean="0">
                <a:latin typeface="Times New Roman" pitchFamily="18" charset="0"/>
                <a:cs typeface="Times New Roman" pitchFamily="18" charset="0"/>
              </a:rPr>
              <a:t>if (guess == number)</a:t>
            </a:r>
          </a:p>
          <a:p>
            <a:pPr>
              <a:buNone/>
            </a:pPr>
            <a:r>
              <a:rPr lang="en-US" sz="1400" dirty="0" err="1" smtClean="0">
                <a:latin typeface="Times New Roman" pitchFamily="18" charset="0"/>
                <a:cs typeface="Times New Roman" pitchFamily="18" charset="0"/>
              </a:rPr>
              <a:t>System.out.println</a:t>
            </a:r>
            <a:r>
              <a:rPr lang="en-US" sz="1400" dirty="0" smtClean="0">
                <a:latin typeface="Times New Roman" pitchFamily="18" charset="0"/>
                <a:cs typeface="Times New Roman" pitchFamily="18" charset="0"/>
              </a:rPr>
              <a:t>(</a:t>
            </a:r>
            <a:r>
              <a:rPr lang="en-US" sz="1400" b="1" dirty="0" smtClean="0">
                <a:latin typeface="Times New Roman" pitchFamily="18" charset="0"/>
                <a:cs typeface="Times New Roman" pitchFamily="18" charset="0"/>
              </a:rPr>
              <a:t>"Yes, the number is " + number);</a:t>
            </a:r>
          </a:p>
          <a:p>
            <a:pPr>
              <a:buNone/>
            </a:pPr>
            <a:r>
              <a:rPr lang="en-US" sz="1400" b="1" dirty="0" smtClean="0">
                <a:latin typeface="Times New Roman" pitchFamily="18" charset="0"/>
                <a:cs typeface="Times New Roman" pitchFamily="18" charset="0"/>
              </a:rPr>
              <a:t>else if (guess &gt; number)</a:t>
            </a:r>
          </a:p>
          <a:p>
            <a:pPr>
              <a:buNone/>
            </a:pPr>
            <a:r>
              <a:rPr lang="en-US" sz="1400" dirty="0" err="1" smtClean="0">
                <a:latin typeface="Times New Roman" pitchFamily="18" charset="0"/>
                <a:cs typeface="Times New Roman" pitchFamily="18" charset="0"/>
              </a:rPr>
              <a:t>System.out.println</a:t>
            </a:r>
            <a:r>
              <a:rPr lang="en-US" sz="1400" dirty="0" smtClean="0">
                <a:latin typeface="Times New Roman" pitchFamily="18" charset="0"/>
                <a:cs typeface="Times New Roman" pitchFamily="18" charset="0"/>
              </a:rPr>
              <a:t>(</a:t>
            </a:r>
            <a:r>
              <a:rPr lang="en-US" sz="1400" b="1" dirty="0" smtClean="0">
                <a:latin typeface="Times New Roman" pitchFamily="18" charset="0"/>
                <a:cs typeface="Times New Roman" pitchFamily="18" charset="0"/>
              </a:rPr>
              <a:t>"Your guess is too high");</a:t>
            </a:r>
          </a:p>
          <a:p>
            <a:pPr>
              <a:buNone/>
            </a:pPr>
            <a:r>
              <a:rPr lang="en-US" sz="1400" b="1" dirty="0" smtClean="0">
                <a:latin typeface="Times New Roman" pitchFamily="18" charset="0"/>
                <a:cs typeface="Times New Roman" pitchFamily="18" charset="0"/>
              </a:rPr>
              <a:t>else</a:t>
            </a:r>
          </a:p>
          <a:p>
            <a:pPr>
              <a:buNone/>
            </a:pPr>
            <a:r>
              <a:rPr lang="en-US" sz="1400" dirty="0" err="1" smtClean="0">
                <a:latin typeface="Times New Roman" pitchFamily="18" charset="0"/>
                <a:cs typeface="Times New Roman" pitchFamily="18" charset="0"/>
              </a:rPr>
              <a:t>System.out.println</a:t>
            </a:r>
            <a:r>
              <a:rPr lang="en-US" sz="1400" dirty="0" smtClean="0">
                <a:latin typeface="Times New Roman" pitchFamily="18" charset="0"/>
                <a:cs typeface="Times New Roman" pitchFamily="18" charset="0"/>
              </a:rPr>
              <a:t>(</a:t>
            </a:r>
            <a:r>
              <a:rPr lang="en-US" sz="1400" b="1" dirty="0" smtClean="0">
                <a:latin typeface="Times New Roman" pitchFamily="18" charset="0"/>
                <a:cs typeface="Times New Roman" pitchFamily="18" charset="0"/>
              </a:rPr>
              <a:t>"Your guess is too low");}}</a:t>
            </a:r>
          </a:p>
          <a:p>
            <a:pPr>
              <a:buNone/>
            </a:pPr>
            <a:endParaRPr lang="en-US" sz="1400" dirty="0">
              <a:latin typeface="Times New Roman" pitchFamily="18" charset="0"/>
              <a:cs typeface="Times New Roman" pitchFamily="18" charset="0"/>
            </a:endParaRPr>
          </a:p>
        </p:txBody>
      </p:sp>
      <p:sp>
        <p:nvSpPr>
          <p:cNvPr id="5" name="Content Placeholder 4"/>
          <p:cNvSpPr>
            <a:spLocks noGrp="1"/>
          </p:cNvSpPr>
          <p:nvPr>
            <p:ph sz="half" idx="2"/>
          </p:nvPr>
        </p:nvSpPr>
        <p:spPr>
          <a:xfrm>
            <a:off x="5181600" y="685800"/>
            <a:ext cx="3657600" cy="6172200"/>
          </a:xfrm>
        </p:spPr>
        <p:txBody>
          <a:bodyPr>
            <a:noAutofit/>
          </a:bodyPr>
          <a:lstStyle/>
          <a:p>
            <a:pPr>
              <a:buNone/>
            </a:pPr>
            <a:r>
              <a:rPr lang="en-US" sz="1200" b="1" dirty="0" smtClean="0">
                <a:latin typeface="Times New Roman" pitchFamily="18" charset="0"/>
                <a:cs typeface="Times New Roman" pitchFamily="18" charset="0"/>
              </a:rPr>
              <a:t>import </a:t>
            </a:r>
            <a:r>
              <a:rPr lang="en-US" sz="1200" b="1" dirty="0" err="1" smtClean="0">
                <a:latin typeface="Times New Roman" pitchFamily="18" charset="0"/>
                <a:cs typeface="Times New Roman" pitchFamily="18" charset="0"/>
              </a:rPr>
              <a:t>java.util.Scanner</a:t>
            </a:r>
            <a:r>
              <a:rPr lang="en-US" sz="1200" b="1" dirty="0" smtClean="0">
                <a:latin typeface="Times New Roman" pitchFamily="18" charset="0"/>
                <a:cs typeface="Times New Roman" pitchFamily="18" charset="0"/>
              </a:rPr>
              <a:t>;</a:t>
            </a:r>
          </a:p>
          <a:p>
            <a:pPr>
              <a:buNone/>
            </a:pPr>
            <a:r>
              <a:rPr lang="en-US" sz="1200" b="1" dirty="0" smtClean="0">
                <a:latin typeface="Times New Roman" pitchFamily="18" charset="0"/>
                <a:cs typeface="Times New Roman" pitchFamily="18" charset="0"/>
              </a:rPr>
              <a:t>public class </a:t>
            </a:r>
            <a:r>
              <a:rPr lang="en-US" sz="1200" b="1" dirty="0" err="1" smtClean="0">
                <a:latin typeface="Times New Roman" pitchFamily="18" charset="0"/>
                <a:cs typeface="Times New Roman" pitchFamily="18" charset="0"/>
              </a:rPr>
              <a:t>GuessNumber</a:t>
            </a:r>
            <a:r>
              <a:rPr lang="en-US" sz="1200" b="1" dirty="0" smtClean="0">
                <a:latin typeface="Times New Roman" pitchFamily="18" charset="0"/>
                <a:cs typeface="Times New Roman" pitchFamily="18" charset="0"/>
              </a:rPr>
              <a:t> {</a:t>
            </a:r>
          </a:p>
          <a:p>
            <a:pPr>
              <a:buNone/>
            </a:pPr>
            <a:r>
              <a:rPr lang="en-US" sz="1200"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public static void main(String[] </a:t>
            </a:r>
            <a:r>
              <a:rPr lang="en-US" sz="1200" b="1" dirty="0" err="1" smtClean="0">
                <a:latin typeface="Times New Roman" pitchFamily="18" charset="0"/>
                <a:cs typeface="Times New Roman" pitchFamily="18" charset="0"/>
              </a:rPr>
              <a:t>args</a:t>
            </a:r>
            <a:r>
              <a:rPr lang="en-US" sz="1200" b="1" dirty="0" smtClean="0">
                <a:latin typeface="Times New Roman" pitchFamily="18" charset="0"/>
                <a:cs typeface="Times New Roman" pitchFamily="18" charset="0"/>
              </a:rPr>
              <a:t>) {</a:t>
            </a:r>
          </a:p>
          <a:p>
            <a:pPr>
              <a:buNone/>
            </a:pPr>
            <a:r>
              <a:rPr lang="en-US" sz="1200" dirty="0" smtClean="0">
                <a:latin typeface="Times New Roman" pitchFamily="18" charset="0"/>
                <a:cs typeface="Times New Roman" pitchFamily="18" charset="0"/>
              </a:rPr>
              <a:t> // Generate a random number to be guessed</a:t>
            </a:r>
          </a:p>
          <a:p>
            <a:pPr>
              <a:buNone/>
            </a:pPr>
            <a:r>
              <a:rPr lang="en-US" sz="1200" dirty="0" smtClean="0">
                <a:latin typeface="Times New Roman" pitchFamily="18" charset="0"/>
                <a:cs typeface="Times New Roman" pitchFamily="18" charset="0"/>
              </a:rPr>
              <a:t> </a:t>
            </a:r>
            <a:r>
              <a:rPr lang="en-US" sz="1200" b="1" dirty="0" err="1" smtClean="0">
                <a:latin typeface="Times New Roman" pitchFamily="18" charset="0"/>
                <a:cs typeface="Times New Roman" pitchFamily="18" charset="0"/>
              </a:rPr>
              <a:t>int</a:t>
            </a:r>
            <a:r>
              <a:rPr lang="en-US" sz="1200" b="1" dirty="0" smtClean="0">
                <a:latin typeface="Times New Roman" pitchFamily="18" charset="0"/>
                <a:cs typeface="Times New Roman" pitchFamily="18" charset="0"/>
              </a:rPr>
              <a:t> number = (</a:t>
            </a:r>
            <a:r>
              <a:rPr lang="en-US" sz="1200" b="1" dirty="0" err="1" smtClean="0">
                <a:latin typeface="Times New Roman" pitchFamily="18" charset="0"/>
                <a:cs typeface="Times New Roman" pitchFamily="18" charset="0"/>
              </a:rPr>
              <a:t>int</a:t>
            </a:r>
            <a:r>
              <a:rPr lang="en-US" sz="1200" b="1" dirty="0" smtClean="0">
                <a:latin typeface="Times New Roman" pitchFamily="18" charset="0"/>
                <a:cs typeface="Times New Roman" pitchFamily="18" charset="0"/>
              </a:rPr>
              <a:t>)(</a:t>
            </a:r>
            <a:r>
              <a:rPr lang="en-US" sz="1200" b="1" dirty="0" err="1" smtClean="0">
                <a:latin typeface="Times New Roman" pitchFamily="18" charset="0"/>
                <a:cs typeface="Times New Roman" pitchFamily="18" charset="0"/>
              </a:rPr>
              <a:t>Math.random</a:t>
            </a:r>
            <a:r>
              <a:rPr lang="en-US" sz="1200" b="1" dirty="0" smtClean="0">
                <a:latin typeface="Times New Roman" pitchFamily="18" charset="0"/>
                <a:cs typeface="Times New Roman" pitchFamily="18" charset="0"/>
              </a:rPr>
              <a:t>() * 101);</a:t>
            </a:r>
          </a:p>
          <a:p>
            <a:pPr>
              <a:buNone/>
            </a:pPr>
            <a:r>
              <a:rPr lang="en-US" sz="1200" dirty="0" smtClean="0">
                <a:latin typeface="Times New Roman" pitchFamily="18" charset="0"/>
                <a:cs typeface="Times New Roman" pitchFamily="18" charset="0"/>
              </a:rPr>
              <a:t>Scanner input = </a:t>
            </a:r>
            <a:r>
              <a:rPr lang="en-US" sz="1200" b="1" dirty="0" smtClean="0">
                <a:latin typeface="Times New Roman" pitchFamily="18" charset="0"/>
                <a:cs typeface="Times New Roman" pitchFamily="18" charset="0"/>
              </a:rPr>
              <a:t>new Scanner(</a:t>
            </a:r>
            <a:r>
              <a:rPr lang="en-US" sz="1200" b="1" dirty="0" err="1" smtClean="0">
                <a:latin typeface="Times New Roman" pitchFamily="18" charset="0"/>
                <a:cs typeface="Times New Roman" pitchFamily="18" charset="0"/>
              </a:rPr>
              <a:t>System.in</a:t>
            </a:r>
            <a:r>
              <a:rPr lang="en-US" sz="1200" b="1" dirty="0" smtClean="0">
                <a:latin typeface="Times New Roman" pitchFamily="18" charset="0"/>
                <a:cs typeface="Times New Roman" pitchFamily="18" charset="0"/>
              </a:rPr>
              <a:t>);</a:t>
            </a:r>
          </a:p>
          <a:p>
            <a:pPr>
              <a:buNone/>
            </a:pP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System.out.println</a:t>
            </a:r>
            <a:r>
              <a:rPr lang="en-US" sz="1200" dirty="0" smtClean="0">
                <a:latin typeface="Times New Roman" pitchFamily="18" charset="0"/>
                <a:cs typeface="Times New Roman" pitchFamily="18" charset="0"/>
              </a:rPr>
              <a:t>(</a:t>
            </a:r>
            <a:r>
              <a:rPr lang="en-US" sz="1200" b="1" dirty="0" smtClean="0">
                <a:latin typeface="Times New Roman" pitchFamily="18" charset="0"/>
                <a:cs typeface="Times New Roman" pitchFamily="18" charset="0"/>
              </a:rPr>
              <a:t>"Guess a magic number between 0 and 100");</a:t>
            </a:r>
          </a:p>
          <a:p>
            <a:pPr>
              <a:buNone/>
            </a:pPr>
            <a:r>
              <a:rPr lang="en-US" sz="1200" b="1" dirty="0" err="1" smtClean="0">
                <a:latin typeface="Times New Roman" pitchFamily="18" charset="0"/>
                <a:cs typeface="Times New Roman" pitchFamily="18" charset="0"/>
              </a:rPr>
              <a:t>int</a:t>
            </a:r>
            <a:r>
              <a:rPr lang="en-US" sz="1200" b="1" dirty="0" smtClean="0">
                <a:latin typeface="Times New Roman" pitchFamily="18" charset="0"/>
                <a:cs typeface="Times New Roman" pitchFamily="18" charset="0"/>
              </a:rPr>
              <a:t> guess=-1;</a:t>
            </a:r>
          </a:p>
          <a:p>
            <a:pPr>
              <a:buNone/>
            </a:pPr>
            <a:r>
              <a:rPr lang="en-US" sz="1200"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while (guess != number) {</a:t>
            </a:r>
          </a:p>
          <a:p>
            <a:pPr>
              <a:buNone/>
            </a:pPr>
            <a:r>
              <a:rPr lang="en-US" sz="1200" dirty="0" smtClean="0">
                <a:latin typeface="Times New Roman" pitchFamily="18" charset="0"/>
                <a:cs typeface="Times New Roman" pitchFamily="18" charset="0"/>
              </a:rPr>
              <a:t>// Prompt the user to guess the number</a:t>
            </a:r>
          </a:p>
          <a:p>
            <a:pPr>
              <a:buNone/>
            </a:pP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System.out.print</a:t>
            </a:r>
            <a:r>
              <a:rPr lang="en-US" sz="1200" dirty="0" smtClean="0">
                <a:latin typeface="Times New Roman" pitchFamily="18" charset="0"/>
                <a:cs typeface="Times New Roman" pitchFamily="18" charset="0"/>
              </a:rPr>
              <a:t>(</a:t>
            </a:r>
            <a:r>
              <a:rPr lang="en-US" sz="1200" b="1" dirty="0" smtClean="0">
                <a:latin typeface="Times New Roman" pitchFamily="18" charset="0"/>
                <a:cs typeface="Times New Roman" pitchFamily="18" charset="0"/>
              </a:rPr>
              <a:t>"\</a:t>
            </a:r>
            <a:r>
              <a:rPr lang="en-US" sz="1200" b="1" dirty="0" err="1" smtClean="0">
                <a:latin typeface="Times New Roman" pitchFamily="18" charset="0"/>
                <a:cs typeface="Times New Roman" pitchFamily="18" charset="0"/>
              </a:rPr>
              <a:t>nEnter</a:t>
            </a:r>
            <a:r>
              <a:rPr lang="en-US" sz="1200" b="1" dirty="0" smtClean="0">
                <a:latin typeface="Times New Roman" pitchFamily="18" charset="0"/>
                <a:cs typeface="Times New Roman" pitchFamily="18" charset="0"/>
              </a:rPr>
              <a:t> your guess: ");</a:t>
            </a:r>
          </a:p>
          <a:p>
            <a:pPr>
              <a:buNone/>
            </a:pPr>
            <a:r>
              <a:rPr lang="en-US" sz="1200" dirty="0" smtClean="0">
                <a:latin typeface="Times New Roman" pitchFamily="18" charset="0"/>
                <a:cs typeface="Times New Roman" pitchFamily="18" charset="0"/>
              </a:rPr>
              <a:t> guess = </a:t>
            </a:r>
            <a:r>
              <a:rPr lang="en-US" sz="1200" dirty="0" err="1" smtClean="0">
                <a:latin typeface="Times New Roman" pitchFamily="18" charset="0"/>
                <a:cs typeface="Times New Roman" pitchFamily="18" charset="0"/>
              </a:rPr>
              <a:t>input.nextInt</a:t>
            </a:r>
            <a:r>
              <a:rPr lang="en-US" sz="1200" dirty="0" smtClean="0">
                <a:latin typeface="Times New Roman" pitchFamily="18" charset="0"/>
                <a:cs typeface="Times New Roman" pitchFamily="18" charset="0"/>
              </a:rPr>
              <a:t>();</a:t>
            </a:r>
          </a:p>
          <a:p>
            <a:pPr>
              <a:buNone/>
            </a:pPr>
            <a:endParaRPr lang="en-US" sz="1200" dirty="0" smtClean="0">
              <a:latin typeface="Times New Roman" pitchFamily="18" charset="0"/>
              <a:cs typeface="Times New Roman" pitchFamily="18" charset="0"/>
            </a:endParaRPr>
          </a:p>
          <a:p>
            <a:pPr>
              <a:buNone/>
            </a:pPr>
            <a:r>
              <a:rPr lang="en-US" sz="1200"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if (guess == number)</a:t>
            </a:r>
          </a:p>
          <a:p>
            <a:pPr>
              <a:buNone/>
            </a:pPr>
            <a:r>
              <a:rPr lang="en-US" sz="1200" dirty="0" err="1" smtClean="0">
                <a:latin typeface="Times New Roman" pitchFamily="18" charset="0"/>
                <a:cs typeface="Times New Roman" pitchFamily="18" charset="0"/>
              </a:rPr>
              <a:t>System.out.println</a:t>
            </a:r>
            <a:r>
              <a:rPr lang="en-US" sz="1200" dirty="0" smtClean="0">
                <a:latin typeface="Times New Roman" pitchFamily="18" charset="0"/>
                <a:cs typeface="Times New Roman" pitchFamily="18" charset="0"/>
              </a:rPr>
              <a:t>(</a:t>
            </a:r>
            <a:r>
              <a:rPr lang="en-US" sz="1200" b="1" dirty="0" smtClean="0">
                <a:latin typeface="Times New Roman" pitchFamily="18" charset="0"/>
                <a:cs typeface="Times New Roman" pitchFamily="18" charset="0"/>
              </a:rPr>
              <a:t>"Yes, the number is " + number);</a:t>
            </a:r>
          </a:p>
          <a:p>
            <a:pPr>
              <a:buNone/>
            </a:pPr>
            <a:r>
              <a:rPr lang="en-US" sz="1200"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else if (guess &gt; number)</a:t>
            </a:r>
          </a:p>
          <a:p>
            <a:pPr>
              <a:buNone/>
            </a:pP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System.out.println</a:t>
            </a:r>
            <a:r>
              <a:rPr lang="en-US" sz="1200" dirty="0" smtClean="0">
                <a:latin typeface="Times New Roman" pitchFamily="18" charset="0"/>
                <a:cs typeface="Times New Roman" pitchFamily="18" charset="0"/>
              </a:rPr>
              <a:t>(</a:t>
            </a:r>
            <a:r>
              <a:rPr lang="en-US" sz="1200" b="1" dirty="0" smtClean="0">
                <a:latin typeface="Times New Roman" pitchFamily="18" charset="0"/>
                <a:cs typeface="Times New Roman" pitchFamily="18" charset="0"/>
              </a:rPr>
              <a:t>"Your guess is too high");</a:t>
            </a:r>
          </a:p>
          <a:p>
            <a:pPr>
              <a:buNone/>
            </a:pPr>
            <a:r>
              <a:rPr lang="en-US" sz="1200"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else</a:t>
            </a:r>
          </a:p>
          <a:p>
            <a:pPr>
              <a:buNone/>
            </a:pP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System.out.println</a:t>
            </a:r>
            <a:r>
              <a:rPr lang="en-US" sz="1200" dirty="0" smtClean="0">
                <a:latin typeface="Times New Roman" pitchFamily="18" charset="0"/>
                <a:cs typeface="Times New Roman" pitchFamily="18" charset="0"/>
              </a:rPr>
              <a:t>(</a:t>
            </a:r>
            <a:r>
              <a:rPr lang="en-US" sz="1200" b="1" dirty="0" smtClean="0">
                <a:latin typeface="Times New Roman" pitchFamily="18" charset="0"/>
                <a:cs typeface="Times New Roman" pitchFamily="18" charset="0"/>
              </a:rPr>
              <a:t>"Your guess is too low");</a:t>
            </a:r>
          </a:p>
          <a:p>
            <a:pPr>
              <a:buNone/>
            </a:pPr>
            <a:r>
              <a:rPr lang="en-US" sz="1200" dirty="0" smtClean="0">
                <a:latin typeface="Times New Roman" pitchFamily="18" charset="0"/>
                <a:cs typeface="Times New Roman" pitchFamily="18" charset="0"/>
              </a:rPr>
              <a:t> // End of loop</a:t>
            </a:r>
          </a:p>
          <a:p>
            <a:pPr>
              <a:buNone/>
            </a:pPr>
            <a:r>
              <a:rPr lang="en-US" sz="1200" dirty="0" smtClean="0">
                <a:latin typeface="Times New Roman" pitchFamily="18" charset="0"/>
                <a:cs typeface="Times New Roman" pitchFamily="18" charset="0"/>
              </a:rPr>
              <a:t> }</a:t>
            </a:r>
          </a:p>
          <a:p>
            <a:pPr>
              <a:buNone/>
            </a:pPr>
            <a:r>
              <a:rPr lang="en-US" sz="1200" dirty="0" smtClean="0">
                <a:latin typeface="Times New Roman" pitchFamily="18" charset="0"/>
                <a:cs typeface="Times New Roman" pitchFamily="18" charset="0"/>
              </a:rPr>
              <a:t> }</a:t>
            </a:r>
          </a:p>
          <a:p>
            <a:pPr>
              <a:buNone/>
            </a:pPr>
            <a:r>
              <a:rPr lang="en-US" sz="1200" dirty="0" smtClean="0">
                <a:latin typeface="Times New Roman" pitchFamily="18" charset="0"/>
                <a:cs typeface="Times New Roman" pitchFamily="18" charset="0"/>
              </a:rPr>
              <a:t>}</a:t>
            </a:r>
            <a:endParaRPr lang="en-US" sz="1200" b="1" dirty="0" smtClean="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04800"/>
            <a:ext cx="5501640" cy="765282"/>
          </a:xfrm>
        </p:spPr>
        <p:txBody>
          <a:bodyPr>
            <a:normAutofit/>
          </a:bodyPr>
          <a:lstStyle/>
          <a:p>
            <a:r>
              <a:rPr lang="en-US" sz="3200" dirty="0" smtClean="0">
                <a:latin typeface="Times New Roman" pitchFamily="18" charset="0"/>
                <a:cs typeface="Times New Roman" pitchFamily="18" charset="0"/>
              </a:rPr>
              <a:t>Loop Design Strategies</a:t>
            </a:r>
            <a:endParaRPr lang="en-US" sz="3200" dirty="0">
              <a:latin typeface="Times New Roman" pitchFamily="18" charset="0"/>
              <a:cs typeface="Times New Roman" pitchFamily="18" charset="0"/>
            </a:endParaRPr>
          </a:p>
        </p:txBody>
      </p:sp>
      <p:sp>
        <p:nvSpPr>
          <p:cNvPr id="5" name="Subtitle 4"/>
          <p:cNvSpPr>
            <a:spLocks noGrp="1"/>
          </p:cNvSpPr>
          <p:nvPr>
            <p:ph type="subTitle" idx="1"/>
          </p:nvPr>
        </p:nvSpPr>
        <p:spPr>
          <a:xfrm>
            <a:off x="1447800" y="1295400"/>
            <a:ext cx="7406640" cy="5181600"/>
          </a:xfrm>
        </p:spPr>
        <p:txBody>
          <a:bodyPr>
            <a:noAutofit/>
          </a:bodyPr>
          <a:lstStyle/>
          <a:p>
            <a:r>
              <a:rPr lang="en-US" sz="2000" dirty="0" smtClean="0">
                <a:solidFill>
                  <a:schemeClr val="tx1"/>
                </a:solidFill>
                <a:latin typeface="Times New Roman" pitchFamily="18" charset="0"/>
                <a:cs typeface="Times New Roman" pitchFamily="18" charset="0"/>
              </a:rPr>
              <a:t>Writing a correct loop is not an easy task for novice programmers. Consider three steps when</a:t>
            </a:r>
          </a:p>
          <a:p>
            <a:r>
              <a:rPr lang="en-US" sz="2000" dirty="0" smtClean="0">
                <a:solidFill>
                  <a:schemeClr val="tx1"/>
                </a:solidFill>
                <a:latin typeface="Times New Roman" pitchFamily="18" charset="0"/>
                <a:cs typeface="Times New Roman" pitchFamily="18" charset="0"/>
              </a:rPr>
              <a:t>writing a loop.</a:t>
            </a:r>
          </a:p>
          <a:p>
            <a:pPr marL="541782" indent="-514350"/>
            <a:r>
              <a:rPr lang="en-US" sz="2000" dirty="0" smtClean="0">
                <a:solidFill>
                  <a:schemeClr val="tx1"/>
                </a:solidFill>
                <a:latin typeface="Times New Roman" pitchFamily="18" charset="0"/>
                <a:cs typeface="Times New Roman" pitchFamily="18" charset="0"/>
              </a:rPr>
              <a:t>1. Identify the statements that need to be repeated</a:t>
            </a:r>
          </a:p>
          <a:p>
            <a:pPr marL="541782" indent="-514350"/>
            <a:r>
              <a:rPr lang="en-US" sz="2000" dirty="0" smtClean="0">
                <a:latin typeface="Times New Roman" pitchFamily="18" charset="0"/>
                <a:cs typeface="Times New Roman" pitchFamily="18" charset="0"/>
              </a:rPr>
              <a:t>2. Wrap these statements in a loop like this:</a:t>
            </a:r>
          </a:p>
          <a:p>
            <a:r>
              <a:rPr lang="en-US" sz="2000" dirty="0" smtClean="0">
                <a:solidFill>
                  <a:schemeClr val="tx1"/>
                </a:solidFill>
                <a:latin typeface="Times New Roman" pitchFamily="18" charset="0"/>
                <a:cs typeface="Times New Roman" pitchFamily="18" charset="0"/>
              </a:rPr>
              <a:t> </a:t>
            </a:r>
            <a:r>
              <a:rPr lang="en-US" sz="2000" b="1" dirty="0" smtClean="0">
                <a:latin typeface="Times New Roman" pitchFamily="18" charset="0"/>
                <a:cs typeface="Times New Roman" pitchFamily="18" charset="0"/>
              </a:rPr>
              <a:t>while (true) {</a:t>
            </a:r>
          </a:p>
          <a:p>
            <a:r>
              <a:rPr lang="en-US" sz="2000" dirty="0" smtClean="0">
                <a:latin typeface="Times New Roman" pitchFamily="18" charset="0"/>
                <a:cs typeface="Times New Roman" pitchFamily="18" charset="0"/>
              </a:rPr>
              <a:t>Statements;</a:t>
            </a:r>
          </a:p>
          <a:p>
            <a:r>
              <a:rPr lang="en-US" sz="2000" dirty="0" smtClean="0">
                <a:latin typeface="Times New Roman" pitchFamily="18" charset="0"/>
                <a:cs typeface="Times New Roman" pitchFamily="18" charset="0"/>
              </a:rPr>
              <a:t>}</a:t>
            </a:r>
          </a:p>
          <a:p>
            <a:r>
              <a:rPr lang="en-US" sz="2000" dirty="0" smtClean="0">
                <a:solidFill>
                  <a:schemeClr val="tx1"/>
                </a:solidFill>
                <a:latin typeface="Times New Roman" pitchFamily="18" charset="0"/>
                <a:cs typeface="Times New Roman" pitchFamily="18" charset="0"/>
              </a:rPr>
              <a:t>3.</a:t>
            </a:r>
            <a:r>
              <a:rPr lang="en-US" sz="2000" dirty="0" smtClean="0">
                <a:latin typeface="Times New Roman" pitchFamily="18" charset="0"/>
                <a:cs typeface="Times New Roman" pitchFamily="18" charset="0"/>
              </a:rPr>
              <a:t> Code the loop-continuation-condition and add appropriate statements for controlling the loop.</a:t>
            </a:r>
          </a:p>
          <a:p>
            <a:r>
              <a:rPr lang="en-US" sz="2000" b="1" dirty="0" smtClean="0"/>
              <a:t>while (loop-continuation-condition) {</a:t>
            </a:r>
          </a:p>
          <a:p>
            <a:r>
              <a:rPr lang="en-US" sz="2000" dirty="0" smtClean="0"/>
              <a:t>Statements;</a:t>
            </a:r>
          </a:p>
          <a:p>
            <a:r>
              <a:rPr lang="en-US" sz="2000" dirty="0" smtClean="0"/>
              <a:t>Additional statements for controlling the loop;</a:t>
            </a:r>
          </a:p>
          <a:p>
            <a:r>
              <a:rPr lang="en-US" sz="2000" dirty="0" smtClean="0"/>
              <a:t>}</a:t>
            </a:r>
            <a:endParaRPr lang="en-US" sz="20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rPr>
              <a:t>2. The do...while Loop</a:t>
            </a:r>
            <a:br>
              <a:rPr lang="en-US" dirty="0" smtClean="0">
                <a:effectLst/>
              </a:rPr>
            </a:b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latin typeface="Times New Roman" pitchFamily="18" charset="0"/>
                <a:cs typeface="Times New Roman" pitchFamily="18" charset="0"/>
              </a:rPr>
              <a:t>A do...while loop is similar to a while loop, except that a do...while loop is guaranteed to execute at least one time.</a:t>
            </a:r>
          </a:p>
          <a:p>
            <a:r>
              <a:rPr lang="en-US" dirty="0" smtClean="0">
                <a:latin typeface="Times New Roman" pitchFamily="18" charset="0"/>
                <a:cs typeface="Times New Roman" pitchFamily="18" charset="0"/>
              </a:rPr>
              <a:t>Syntax:</a:t>
            </a:r>
          </a:p>
          <a:p>
            <a:pPr>
              <a:buNone/>
            </a:pPr>
            <a:r>
              <a:rPr lang="en-US" dirty="0" smtClean="0">
                <a:latin typeface="Times New Roman" pitchFamily="18" charset="0"/>
                <a:cs typeface="Times New Roman" pitchFamily="18" charset="0"/>
              </a:rPr>
              <a:t>The syntax of a do...while loop is:</a:t>
            </a:r>
          </a:p>
          <a:p>
            <a:pPr>
              <a:buNone/>
            </a:pPr>
            <a:r>
              <a:rPr lang="en-US" dirty="0" smtClean="0">
                <a:latin typeface="Times New Roman" pitchFamily="18" charset="0"/>
                <a:cs typeface="Times New Roman" pitchFamily="18" charset="0"/>
              </a:rPr>
              <a:t>do { //Statements }while(</a:t>
            </a:r>
            <a:r>
              <a:rPr lang="en-US" dirty="0" err="1" smtClean="0">
                <a:latin typeface="Times New Roman" pitchFamily="18" charset="0"/>
                <a:cs typeface="Times New Roman" pitchFamily="18" charset="0"/>
              </a:rPr>
              <a:t>Boolean_expression</a:t>
            </a:r>
            <a:r>
              <a:rPr lang="en-US" dirty="0" smtClean="0">
                <a:latin typeface="Times New Roman" pitchFamily="18" charset="0"/>
                <a:cs typeface="Times New Roman" pitchFamily="18" charset="0"/>
              </a:rPr>
              <a:t>);</a:t>
            </a:r>
          </a:p>
          <a:p>
            <a:pPr>
              <a:buNone/>
            </a:pPr>
            <a:endParaRPr lang="en-US"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Notice that the Boolean expression appears at the end of the loop, so the statements in the loop execute once before the Boolean is tested.</a:t>
            </a:r>
          </a:p>
          <a:p>
            <a:r>
              <a:rPr lang="en-US" dirty="0" smtClean="0"/>
              <a:t>If the Boolean expression is true, the flow of control jumps back up to do, and the statements in the loop execute again. This process repeats until the Boolean expression is false.</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a:buNone/>
            </a:pPr>
            <a:r>
              <a:rPr lang="en-US" dirty="0" smtClean="0">
                <a:latin typeface="Times New Roman" pitchFamily="18" charset="0"/>
                <a:cs typeface="Times New Roman" pitchFamily="18" charset="0"/>
              </a:rPr>
              <a:t>public class Test {</a:t>
            </a:r>
          </a:p>
          <a:p>
            <a:pPr>
              <a:buNone/>
            </a:pPr>
            <a:r>
              <a:rPr lang="en-US" dirty="0" smtClean="0">
                <a:latin typeface="Times New Roman" pitchFamily="18" charset="0"/>
                <a:cs typeface="Times New Roman" pitchFamily="18" charset="0"/>
              </a:rPr>
              <a:t> public static void main(String </a:t>
            </a:r>
            <a:r>
              <a:rPr lang="en-US" dirty="0" err="1" smtClean="0">
                <a:latin typeface="Times New Roman" pitchFamily="18" charset="0"/>
                <a:cs typeface="Times New Roman" pitchFamily="18" charset="0"/>
              </a:rPr>
              <a:t>args</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x = 10; </a:t>
            </a:r>
          </a:p>
          <a:p>
            <a:pPr>
              <a:buNone/>
            </a:pPr>
            <a:r>
              <a:rPr lang="en-US" dirty="0" smtClean="0">
                <a:latin typeface="Times New Roman" pitchFamily="18" charset="0"/>
                <a:cs typeface="Times New Roman" pitchFamily="18" charset="0"/>
              </a:rPr>
              <a:t>do{ </a:t>
            </a:r>
            <a:r>
              <a:rPr lang="en-US" dirty="0" err="1" smtClean="0">
                <a:latin typeface="Times New Roman" pitchFamily="18" charset="0"/>
                <a:cs typeface="Times New Roman" pitchFamily="18" charset="0"/>
              </a:rPr>
              <a:t>System.out.print</a:t>
            </a:r>
            <a:r>
              <a:rPr lang="en-US" dirty="0" smtClean="0">
                <a:latin typeface="Times New Roman" pitchFamily="18" charset="0"/>
                <a:cs typeface="Times New Roman" pitchFamily="18" charset="0"/>
              </a:rPr>
              <a:t>("value of x : " + x ); x++; </a:t>
            </a:r>
            <a:r>
              <a:rPr lang="en-US" dirty="0" err="1" smtClean="0">
                <a:latin typeface="Times New Roman" pitchFamily="18" charset="0"/>
                <a:cs typeface="Times New Roman" pitchFamily="18" charset="0"/>
              </a:rPr>
              <a:t>System.out.print</a:t>
            </a:r>
            <a:r>
              <a:rPr lang="en-US" dirty="0" smtClean="0">
                <a:latin typeface="Times New Roman" pitchFamily="18" charset="0"/>
                <a:cs typeface="Times New Roman" pitchFamily="18" charset="0"/>
              </a:rPr>
              <a:t>("\n"); }while( x &lt; 20 ); } }</a:t>
            </a:r>
            <a:endParaRPr lang="en-US"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latin typeface="Times New Roman" pitchFamily="18" charset="0"/>
                <a:cs typeface="Times New Roman" pitchFamily="18" charset="0"/>
              </a:rPr>
              <a:t>value of x : 10 </a:t>
            </a:r>
          </a:p>
          <a:p>
            <a:pPr>
              <a:buNone/>
            </a:pPr>
            <a:r>
              <a:rPr lang="en-US" dirty="0" smtClean="0">
                <a:latin typeface="Times New Roman" pitchFamily="18" charset="0"/>
                <a:cs typeface="Times New Roman" pitchFamily="18" charset="0"/>
              </a:rPr>
              <a:t>value of x : 11 </a:t>
            </a:r>
          </a:p>
          <a:p>
            <a:pPr>
              <a:buNone/>
            </a:pPr>
            <a:r>
              <a:rPr lang="en-US" dirty="0" smtClean="0">
                <a:latin typeface="Times New Roman" pitchFamily="18" charset="0"/>
                <a:cs typeface="Times New Roman" pitchFamily="18" charset="0"/>
              </a:rPr>
              <a:t>value of x : 12 </a:t>
            </a:r>
          </a:p>
          <a:p>
            <a:pPr>
              <a:buNone/>
            </a:pPr>
            <a:r>
              <a:rPr lang="en-US" dirty="0" smtClean="0">
                <a:latin typeface="Times New Roman" pitchFamily="18" charset="0"/>
                <a:cs typeface="Times New Roman" pitchFamily="18" charset="0"/>
              </a:rPr>
              <a:t>value of x : 13 </a:t>
            </a:r>
          </a:p>
          <a:p>
            <a:pPr>
              <a:buNone/>
            </a:pPr>
            <a:r>
              <a:rPr lang="en-US" dirty="0" smtClean="0">
                <a:latin typeface="Times New Roman" pitchFamily="18" charset="0"/>
                <a:cs typeface="Times New Roman" pitchFamily="18" charset="0"/>
              </a:rPr>
              <a:t>value of x : 14 </a:t>
            </a:r>
          </a:p>
          <a:p>
            <a:pPr>
              <a:buNone/>
            </a:pPr>
            <a:r>
              <a:rPr lang="en-US" dirty="0" smtClean="0">
                <a:latin typeface="Times New Roman" pitchFamily="18" charset="0"/>
                <a:cs typeface="Times New Roman" pitchFamily="18" charset="0"/>
              </a:rPr>
              <a:t>value of x : 15 </a:t>
            </a:r>
          </a:p>
          <a:p>
            <a:pPr>
              <a:buNone/>
            </a:pPr>
            <a:r>
              <a:rPr lang="en-US" dirty="0" smtClean="0">
                <a:latin typeface="Times New Roman" pitchFamily="18" charset="0"/>
                <a:cs typeface="Times New Roman" pitchFamily="18" charset="0"/>
              </a:rPr>
              <a:t>value of x : 16 </a:t>
            </a:r>
          </a:p>
          <a:p>
            <a:pPr>
              <a:buNone/>
            </a:pPr>
            <a:r>
              <a:rPr lang="en-US" dirty="0" smtClean="0">
                <a:latin typeface="Times New Roman" pitchFamily="18" charset="0"/>
                <a:cs typeface="Times New Roman" pitchFamily="18" charset="0"/>
              </a:rPr>
              <a:t>value of x : 17 </a:t>
            </a:r>
          </a:p>
          <a:p>
            <a:pPr>
              <a:buNone/>
            </a:pPr>
            <a:r>
              <a:rPr lang="en-US" dirty="0" smtClean="0">
                <a:latin typeface="Times New Roman" pitchFamily="18" charset="0"/>
                <a:cs typeface="Times New Roman" pitchFamily="18" charset="0"/>
              </a:rPr>
              <a:t>value of x : 18 </a:t>
            </a:r>
          </a:p>
          <a:p>
            <a:pPr>
              <a:buNone/>
            </a:pPr>
            <a:r>
              <a:rPr lang="en-US" dirty="0" smtClean="0">
                <a:latin typeface="Times New Roman" pitchFamily="18" charset="0"/>
                <a:cs typeface="Times New Roman" pitchFamily="18" charset="0"/>
              </a:rPr>
              <a:t>value of x : 19</a:t>
            </a:r>
            <a:endParaRPr lang="en-US"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rPr>
              <a:t>3. The for Loop</a:t>
            </a:r>
            <a:br>
              <a:rPr lang="en-US" dirty="0" smtClean="0">
                <a:effectLst/>
              </a:rPr>
            </a:br>
            <a:endParaRPr lang="en-US" dirty="0"/>
          </a:p>
        </p:txBody>
      </p:sp>
      <p:sp>
        <p:nvSpPr>
          <p:cNvPr id="3" name="Content Placeholder 2"/>
          <p:cNvSpPr>
            <a:spLocks noGrp="1"/>
          </p:cNvSpPr>
          <p:nvPr>
            <p:ph idx="1"/>
          </p:nvPr>
        </p:nvSpPr>
        <p:spPr/>
        <p:txBody>
          <a:bodyPr/>
          <a:lstStyle/>
          <a:p>
            <a:r>
              <a:rPr lang="en-US" dirty="0" smtClean="0"/>
              <a:t>A for loop is a repetition control structure that allows you to efficiently write a loop that needs to execute a specific number of times.</a:t>
            </a:r>
          </a:p>
          <a:p>
            <a:r>
              <a:rPr lang="en-US" dirty="0" smtClean="0"/>
              <a:t>A for loop is useful when you know how many times a task is to be repeated.</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The for loop</a:t>
            </a:r>
            <a:endParaRPr lang="en-US" dirty="0"/>
          </a:p>
        </p:txBody>
      </p:sp>
      <p:sp>
        <p:nvSpPr>
          <p:cNvPr id="3" name="Content Placeholder 2"/>
          <p:cNvSpPr>
            <a:spLocks noGrp="1"/>
          </p:cNvSpPr>
          <p:nvPr>
            <p:ph idx="1"/>
          </p:nvPr>
        </p:nvSpPr>
        <p:spPr/>
        <p:txBody>
          <a:bodyPr/>
          <a:lstStyle/>
          <a:p>
            <a:pPr>
              <a:buNone/>
            </a:pPr>
            <a:r>
              <a:rPr lang="en-US" dirty="0" smtClean="0">
                <a:latin typeface="Times New Roman" pitchFamily="18" charset="0"/>
                <a:cs typeface="Times New Roman" pitchFamily="18" charset="0"/>
              </a:rPr>
              <a:t>Syntax:</a:t>
            </a:r>
          </a:p>
          <a:p>
            <a:r>
              <a:rPr lang="en-US" dirty="0" smtClean="0">
                <a:latin typeface="Times New Roman" pitchFamily="18" charset="0"/>
                <a:cs typeface="Times New Roman" pitchFamily="18" charset="0"/>
              </a:rPr>
              <a:t>The syntax of a for loop is:</a:t>
            </a:r>
          </a:p>
          <a:p>
            <a:pPr>
              <a:buNone/>
            </a:pPr>
            <a:r>
              <a:rPr lang="en-US" dirty="0" smtClean="0">
                <a:latin typeface="Times New Roman" pitchFamily="18" charset="0"/>
                <a:cs typeface="Times New Roman" pitchFamily="18" charset="0"/>
              </a:rPr>
              <a:t>for(initialization; </a:t>
            </a:r>
            <a:r>
              <a:rPr lang="en-US" dirty="0" err="1" smtClean="0">
                <a:latin typeface="Times New Roman" pitchFamily="18" charset="0"/>
                <a:cs typeface="Times New Roman" pitchFamily="18" charset="0"/>
              </a:rPr>
              <a:t>Boolean_expression</a:t>
            </a:r>
            <a:r>
              <a:rPr lang="en-US" dirty="0" smtClean="0">
                <a:latin typeface="Times New Roman" pitchFamily="18" charset="0"/>
                <a:cs typeface="Times New Roman" pitchFamily="18" charset="0"/>
              </a:rPr>
              <a:t>; update) </a:t>
            </a:r>
          </a:p>
          <a:p>
            <a:pPr>
              <a:buNone/>
            </a:pPr>
            <a:r>
              <a:rPr lang="en-US" dirty="0" smtClean="0">
                <a:latin typeface="Times New Roman" pitchFamily="18" charset="0"/>
                <a:cs typeface="Times New Roman" pitchFamily="18" charset="0"/>
              </a:rPr>
              <a:t>{ //Statements </a:t>
            </a:r>
          </a:p>
          <a:p>
            <a:pPr>
              <a:buNone/>
            </a:pP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a:t>
            </a:r>
            <a:endParaRPr lang="en-US" dirty="0"/>
          </a:p>
        </p:txBody>
      </p:sp>
      <p:sp>
        <p:nvSpPr>
          <p:cNvPr id="3" name="Content Placeholder 2"/>
          <p:cNvSpPr>
            <a:spLocks noGrp="1"/>
          </p:cNvSpPr>
          <p:nvPr>
            <p:ph idx="1"/>
          </p:nvPr>
        </p:nvSpPr>
        <p:spPr/>
        <p:txBody>
          <a:bodyPr>
            <a:normAutofit/>
          </a:bodyPr>
          <a:lstStyle/>
          <a:p>
            <a:r>
              <a:rPr lang="en-US" dirty="0" smtClean="0"/>
              <a:t>Introduction</a:t>
            </a:r>
          </a:p>
          <a:p>
            <a:r>
              <a:rPr lang="en-US" dirty="0" smtClean="0"/>
              <a:t>The while loop</a:t>
            </a:r>
          </a:p>
          <a:p>
            <a:r>
              <a:rPr lang="en-US" dirty="0" smtClean="0"/>
              <a:t>The while – do loop</a:t>
            </a:r>
          </a:p>
          <a:p>
            <a:r>
              <a:rPr lang="en-US" dirty="0" smtClean="0"/>
              <a:t>The for loop</a:t>
            </a:r>
          </a:p>
          <a:p>
            <a:r>
              <a:rPr lang="en-US" dirty="0" smtClean="0"/>
              <a:t>Enhanced for loop in Java</a:t>
            </a:r>
          </a:p>
          <a:p>
            <a:r>
              <a:rPr lang="en-US" dirty="0" smtClean="0"/>
              <a:t>The break Keyword</a:t>
            </a:r>
          </a:p>
          <a:p>
            <a:r>
              <a:rPr lang="en-US" dirty="0" smtClean="0"/>
              <a:t>The continue Keyword</a:t>
            </a:r>
          </a:p>
          <a:p>
            <a:r>
              <a:rPr lang="en-US" dirty="0" smtClean="0"/>
              <a:t>Class </a:t>
            </a:r>
            <a:r>
              <a:rPr lang="en-US" dirty="0" err="1" smtClean="0"/>
              <a:t>Assignement</a:t>
            </a:r>
            <a:endParaRPr lang="en-US" dirty="0" smtClean="0"/>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The for loop</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latin typeface="Times New Roman" pitchFamily="18" charset="0"/>
                <a:cs typeface="Times New Roman" pitchFamily="18" charset="0"/>
              </a:rPr>
              <a:t>Here is the flow of control in a for loop:</a:t>
            </a:r>
          </a:p>
          <a:p>
            <a:r>
              <a:rPr lang="en-US" dirty="0" smtClean="0">
                <a:latin typeface="Times New Roman" pitchFamily="18" charset="0"/>
                <a:cs typeface="Times New Roman" pitchFamily="18" charset="0"/>
              </a:rPr>
              <a:t>The initialization step is executed first, and only once. This step allows you to declare and initialize any loop control variables. You are not required to put a statement here, as long as a semicolon appears.</a:t>
            </a:r>
          </a:p>
          <a:p>
            <a:r>
              <a:rPr lang="en-US" dirty="0" smtClean="0">
                <a:latin typeface="Times New Roman" pitchFamily="18" charset="0"/>
                <a:cs typeface="Times New Roman" pitchFamily="18" charset="0"/>
              </a:rPr>
              <a:t>Next, the Boolean expression is evaluated. If it is true, the body of the loop is executed. If it is false, the body of the loop does not execute and flow of control jumps to the next statement past the for loop.</a:t>
            </a:r>
          </a:p>
          <a:p>
            <a:r>
              <a:rPr lang="en-US" dirty="0" smtClean="0">
                <a:latin typeface="Times New Roman" pitchFamily="18" charset="0"/>
                <a:cs typeface="Times New Roman" pitchFamily="18" charset="0"/>
              </a:rPr>
              <a:t>After the body of the for loop executes, the flow of control jumps back up to the update statement. This statement allows you to update any loop control variables. This statement can be left blank, as long as a semicolon appears after the Boolean expression.</a:t>
            </a:r>
          </a:p>
          <a:p>
            <a:r>
              <a:rPr lang="en-US" dirty="0" smtClean="0">
                <a:latin typeface="Times New Roman" pitchFamily="18" charset="0"/>
                <a:cs typeface="Times New Roman" pitchFamily="18" charset="0"/>
              </a:rPr>
              <a:t>The Boolean expression is now evaluated again. If it is true, the loop executes and the process repeats itself (body of loop, then update step, then Boolean expression). After the Boolean expression is false, the for loop terminates.</a:t>
            </a:r>
          </a:p>
          <a:p>
            <a:pPr>
              <a:buNone/>
            </a:pPr>
            <a:endParaRPr lang="en-US"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rPr>
              <a:t>Example:</a:t>
            </a:r>
            <a:br>
              <a:rPr lang="en-US" dirty="0" smtClean="0">
                <a:effectLst/>
              </a:rPr>
            </a:br>
            <a:endParaRPr lang="en-US" dirty="0"/>
          </a:p>
        </p:txBody>
      </p:sp>
      <p:sp>
        <p:nvSpPr>
          <p:cNvPr id="3" name="Content Placeholder 2"/>
          <p:cNvSpPr>
            <a:spLocks noGrp="1"/>
          </p:cNvSpPr>
          <p:nvPr>
            <p:ph idx="1"/>
          </p:nvPr>
        </p:nvSpPr>
        <p:spPr/>
        <p:txBody>
          <a:bodyPr>
            <a:normAutofit/>
          </a:bodyPr>
          <a:lstStyle/>
          <a:p>
            <a:pPr>
              <a:buNone/>
            </a:pPr>
            <a:r>
              <a:rPr lang="en-US" sz="2800" dirty="0" smtClean="0">
                <a:latin typeface="Times New Roman" pitchFamily="18" charset="0"/>
                <a:cs typeface="Times New Roman" pitchFamily="18" charset="0"/>
              </a:rPr>
              <a:t>public class Test </a:t>
            </a:r>
          </a:p>
          <a:p>
            <a:pPr>
              <a:buNone/>
            </a:pPr>
            <a:r>
              <a:rPr lang="en-US" sz="2800" dirty="0" smtClean="0">
                <a:latin typeface="Times New Roman" pitchFamily="18" charset="0"/>
                <a:cs typeface="Times New Roman" pitchFamily="18" charset="0"/>
              </a:rPr>
              <a:t>{ </a:t>
            </a:r>
          </a:p>
          <a:p>
            <a:pPr>
              <a:buNone/>
            </a:pPr>
            <a:r>
              <a:rPr lang="en-US" sz="2800" dirty="0" smtClean="0">
                <a:latin typeface="Times New Roman" pitchFamily="18" charset="0"/>
                <a:cs typeface="Times New Roman" pitchFamily="18" charset="0"/>
              </a:rPr>
              <a:t>public static void main(String </a:t>
            </a:r>
            <a:r>
              <a:rPr lang="en-US" sz="2800" dirty="0" err="1" smtClean="0">
                <a:latin typeface="Times New Roman" pitchFamily="18" charset="0"/>
                <a:cs typeface="Times New Roman" pitchFamily="18" charset="0"/>
              </a:rPr>
              <a:t>args</a:t>
            </a:r>
            <a:r>
              <a:rPr lang="en-US" sz="2800" dirty="0" smtClean="0">
                <a:latin typeface="Times New Roman" pitchFamily="18" charset="0"/>
                <a:cs typeface="Times New Roman" pitchFamily="18" charset="0"/>
              </a:rPr>
              <a:t>[])</a:t>
            </a:r>
          </a:p>
          <a:p>
            <a:pPr>
              <a:buNone/>
            </a:pPr>
            <a:r>
              <a:rPr lang="en-US" sz="2800" dirty="0" smtClean="0">
                <a:latin typeface="Times New Roman" pitchFamily="18" charset="0"/>
                <a:cs typeface="Times New Roman" pitchFamily="18" charset="0"/>
              </a:rPr>
              <a:t> {</a:t>
            </a:r>
          </a:p>
          <a:p>
            <a:pPr>
              <a:buNone/>
            </a:pPr>
            <a:r>
              <a:rPr lang="en-US" sz="2800" dirty="0" smtClean="0">
                <a:latin typeface="Times New Roman" pitchFamily="18" charset="0"/>
                <a:cs typeface="Times New Roman" pitchFamily="18" charset="0"/>
              </a:rPr>
              <a:t> for(</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x = 10; x &lt; 20; x = x+1) </a:t>
            </a:r>
          </a:p>
          <a:p>
            <a:pPr>
              <a:buNone/>
            </a:pPr>
            <a:r>
              <a:rPr lang="en-US" sz="2800" dirty="0" smtClean="0">
                <a:latin typeface="Times New Roman" pitchFamily="18" charset="0"/>
                <a:cs typeface="Times New Roman" pitchFamily="18" charset="0"/>
              </a:rPr>
              <a:t>{ </a:t>
            </a:r>
          </a:p>
          <a:p>
            <a:pPr>
              <a:buNone/>
            </a:pPr>
            <a:r>
              <a:rPr lang="en-US" sz="2800" dirty="0" err="1" smtClean="0">
                <a:latin typeface="Times New Roman" pitchFamily="18" charset="0"/>
                <a:cs typeface="Times New Roman" pitchFamily="18" charset="0"/>
              </a:rPr>
              <a:t>System.out.print</a:t>
            </a:r>
            <a:r>
              <a:rPr lang="en-US" sz="2800" dirty="0" smtClean="0">
                <a:latin typeface="Times New Roman" pitchFamily="18" charset="0"/>
                <a:cs typeface="Times New Roman" pitchFamily="18" charset="0"/>
              </a:rPr>
              <a:t>("value of x : " + x ); </a:t>
            </a:r>
            <a:r>
              <a:rPr lang="en-US" sz="2800" dirty="0" err="1" smtClean="0">
                <a:latin typeface="Times New Roman" pitchFamily="18" charset="0"/>
                <a:cs typeface="Times New Roman" pitchFamily="18" charset="0"/>
              </a:rPr>
              <a:t>System.out.print</a:t>
            </a:r>
            <a:r>
              <a:rPr lang="en-US" sz="2800" dirty="0" smtClean="0">
                <a:latin typeface="Times New Roman" pitchFamily="18" charset="0"/>
                <a:cs typeface="Times New Roman" pitchFamily="18" charset="0"/>
              </a:rPr>
              <a:t>("\n"); } } }</a:t>
            </a:r>
            <a:endParaRPr lang="en-US" sz="28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Output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buNone/>
            </a:pPr>
            <a:r>
              <a:rPr lang="en-US" dirty="0" smtClean="0">
                <a:latin typeface="Times New Roman" pitchFamily="18" charset="0"/>
                <a:cs typeface="Times New Roman" pitchFamily="18" charset="0"/>
              </a:rPr>
              <a:t>value of x : 10 </a:t>
            </a:r>
          </a:p>
          <a:p>
            <a:pPr>
              <a:buNone/>
            </a:pPr>
            <a:r>
              <a:rPr lang="en-US" dirty="0" smtClean="0">
                <a:latin typeface="Times New Roman" pitchFamily="18" charset="0"/>
                <a:cs typeface="Times New Roman" pitchFamily="18" charset="0"/>
              </a:rPr>
              <a:t>value of x : 11 </a:t>
            </a:r>
          </a:p>
          <a:p>
            <a:pPr>
              <a:buNone/>
            </a:pPr>
            <a:r>
              <a:rPr lang="en-US" dirty="0" smtClean="0">
                <a:latin typeface="Times New Roman" pitchFamily="18" charset="0"/>
                <a:cs typeface="Times New Roman" pitchFamily="18" charset="0"/>
              </a:rPr>
              <a:t>value of x : 12 </a:t>
            </a:r>
          </a:p>
          <a:p>
            <a:pPr>
              <a:buNone/>
            </a:pPr>
            <a:r>
              <a:rPr lang="en-US" dirty="0" smtClean="0">
                <a:latin typeface="Times New Roman" pitchFamily="18" charset="0"/>
                <a:cs typeface="Times New Roman" pitchFamily="18" charset="0"/>
              </a:rPr>
              <a:t>value of x : 13 </a:t>
            </a:r>
          </a:p>
          <a:p>
            <a:pPr>
              <a:buNone/>
            </a:pPr>
            <a:r>
              <a:rPr lang="en-US" dirty="0" err="1" smtClean="0">
                <a:latin typeface="Times New Roman" pitchFamily="18" charset="0"/>
                <a:cs typeface="Times New Roman" pitchFamily="18" charset="0"/>
              </a:rPr>
              <a:t>alue</a:t>
            </a:r>
            <a:r>
              <a:rPr lang="en-US" dirty="0" smtClean="0">
                <a:latin typeface="Times New Roman" pitchFamily="18" charset="0"/>
                <a:cs typeface="Times New Roman" pitchFamily="18" charset="0"/>
              </a:rPr>
              <a:t> of x : 14</a:t>
            </a:r>
          </a:p>
          <a:p>
            <a:pPr>
              <a:buNone/>
            </a:pPr>
            <a:r>
              <a:rPr lang="en-US" dirty="0" smtClean="0">
                <a:latin typeface="Times New Roman" pitchFamily="18" charset="0"/>
                <a:cs typeface="Times New Roman" pitchFamily="18" charset="0"/>
              </a:rPr>
              <a:t> value of x : 15 </a:t>
            </a:r>
          </a:p>
          <a:p>
            <a:pPr>
              <a:buNone/>
            </a:pPr>
            <a:r>
              <a:rPr lang="en-US" dirty="0" smtClean="0">
                <a:latin typeface="Times New Roman" pitchFamily="18" charset="0"/>
                <a:cs typeface="Times New Roman" pitchFamily="18" charset="0"/>
              </a:rPr>
              <a:t>value of x : 16 </a:t>
            </a:r>
          </a:p>
          <a:p>
            <a:pPr>
              <a:buNone/>
            </a:pPr>
            <a:r>
              <a:rPr lang="en-US" dirty="0" smtClean="0">
                <a:latin typeface="Times New Roman" pitchFamily="18" charset="0"/>
                <a:cs typeface="Times New Roman" pitchFamily="18" charset="0"/>
              </a:rPr>
              <a:t>value of x : 17 </a:t>
            </a:r>
          </a:p>
          <a:p>
            <a:pPr>
              <a:buNone/>
            </a:pPr>
            <a:r>
              <a:rPr lang="en-US" dirty="0" smtClean="0">
                <a:latin typeface="Times New Roman" pitchFamily="18" charset="0"/>
                <a:cs typeface="Times New Roman" pitchFamily="18" charset="0"/>
              </a:rPr>
              <a:t>value of x : 18 </a:t>
            </a:r>
          </a:p>
          <a:p>
            <a:pPr>
              <a:buNone/>
            </a:pPr>
            <a:r>
              <a:rPr lang="en-US" dirty="0" smtClean="0">
                <a:latin typeface="Times New Roman" pitchFamily="18" charset="0"/>
                <a:cs typeface="Times New Roman" pitchFamily="18" charset="0"/>
              </a:rPr>
              <a:t>value of x : 19</a:t>
            </a:r>
            <a:endParaRPr lang="en-US"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a:t>
            </a:r>
            <a:r>
              <a:rPr lang="en-US" dirty="0" smtClean="0">
                <a:effectLst/>
              </a:rPr>
              <a:t>Enhanced for loop in Java</a:t>
            </a:r>
            <a:br>
              <a:rPr lang="en-US" dirty="0" smtClean="0">
                <a:effectLst/>
              </a:rPr>
            </a:br>
            <a:endParaRPr lang="en-US" dirty="0"/>
          </a:p>
        </p:txBody>
      </p:sp>
      <p:sp>
        <p:nvSpPr>
          <p:cNvPr id="3" name="Content Placeholder 2"/>
          <p:cNvSpPr>
            <a:spLocks noGrp="1"/>
          </p:cNvSpPr>
          <p:nvPr>
            <p:ph idx="1"/>
          </p:nvPr>
        </p:nvSpPr>
        <p:spPr/>
        <p:txBody>
          <a:bodyPr/>
          <a:lstStyle/>
          <a:p>
            <a:pPr>
              <a:buNone/>
            </a:pPr>
            <a:r>
              <a:rPr lang="en-US" dirty="0" smtClean="0"/>
              <a:t>As of Java 5, the enhanced for loop was introduced. This is mainly used for Arrays.</a:t>
            </a:r>
          </a:p>
          <a:p>
            <a:r>
              <a:rPr lang="en-US" dirty="0" smtClean="0"/>
              <a:t>Syntax:</a:t>
            </a:r>
          </a:p>
          <a:p>
            <a:pPr>
              <a:buNone/>
            </a:pPr>
            <a:r>
              <a:rPr lang="en-US" dirty="0" smtClean="0"/>
              <a:t>The syntax of enhanced for loop is:</a:t>
            </a:r>
          </a:p>
          <a:p>
            <a:pPr>
              <a:buNone/>
            </a:pPr>
            <a:r>
              <a:rPr lang="en-US" dirty="0" smtClean="0"/>
              <a:t>for(declaration : expression) </a:t>
            </a:r>
          </a:p>
          <a:p>
            <a:pPr>
              <a:buNone/>
            </a:pPr>
            <a:r>
              <a:rPr lang="en-US" dirty="0" smtClean="0"/>
              <a:t>{</a:t>
            </a:r>
          </a:p>
          <a:p>
            <a:pPr>
              <a:buNone/>
            </a:pPr>
            <a:r>
              <a:rPr lang="en-US" dirty="0" smtClean="0"/>
              <a:t> //Statements</a:t>
            </a:r>
          </a:p>
          <a:p>
            <a:pPr>
              <a:buNone/>
            </a:pPr>
            <a:r>
              <a:rPr lang="en-US" dirty="0" smtClean="0"/>
              <a:t> }</a:t>
            </a:r>
          </a:p>
          <a:p>
            <a:pPr>
              <a:buFont typeface="Arial" pitchFamily="34" charset="0"/>
              <a:buChar char="•"/>
            </a:pPr>
            <a:endParaRPr lang="en-US" dirty="0" smtClean="0"/>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smtClean="0">
                <a:effectLst/>
              </a:rPr>
              <a:t>Enhanced for loop in Java</a:t>
            </a:r>
            <a:endParaRPr lang="en-US" dirty="0"/>
          </a:p>
        </p:txBody>
      </p:sp>
      <p:sp>
        <p:nvSpPr>
          <p:cNvPr id="3" name="Content Placeholder 2"/>
          <p:cNvSpPr>
            <a:spLocks noGrp="1"/>
          </p:cNvSpPr>
          <p:nvPr>
            <p:ph idx="1"/>
          </p:nvPr>
        </p:nvSpPr>
        <p:spPr/>
        <p:txBody>
          <a:bodyPr>
            <a:normAutofit lnSpcReduction="10000"/>
          </a:bodyPr>
          <a:lstStyle/>
          <a:p>
            <a:r>
              <a:rPr lang="en-US" b="1" dirty="0" smtClean="0"/>
              <a:t>Declaration:</a:t>
            </a:r>
            <a:r>
              <a:rPr lang="en-US" dirty="0" smtClean="0"/>
              <a:t> The newly declared block variable, which is of a type compatible with the elements of the array you are accessing. The variable will be available within the for block and its value would be the same as the current array element.</a:t>
            </a:r>
          </a:p>
          <a:p>
            <a:r>
              <a:rPr lang="en-US" b="1" dirty="0" smtClean="0"/>
              <a:t>Expression:</a:t>
            </a:r>
            <a:r>
              <a:rPr lang="en-US" dirty="0" smtClean="0"/>
              <a:t> This evaluates to the array you need to loop through. The expression can be an array variable or method call that returns an array.</a:t>
            </a:r>
          </a:p>
          <a:p>
            <a:pPr>
              <a:buNone/>
            </a:pPr>
            <a:endParaRPr lang="en-US" dirty="0" smtClean="0"/>
          </a:p>
          <a:p>
            <a:pPr>
              <a:buNone/>
            </a:pPr>
            <a:endParaRPr lang="en-US" dirty="0" smtClean="0"/>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rPr>
              <a:t>Example:</a:t>
            </a:r>
            <a:br>
              <a:rPr lang="en-US" dirty="0" smtClean="0">
                <a:effectLst/>
              </a:rPr>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latin typeface="Times New Roman" pitchFamily="18" charset="0"/>
                <a:cs typeface="Times New Roman" pitchFamily="18" charset="0"/>
              </a:rPr>
              <a:t>public class Test</a:t>
            </a:r>
          </a:p>
          <a:p>
            <a:pPr>
              <a:buNone/>
            </a:pPr>
            <a:r>
              <a:rPr lang="en-US" dirty="0" smtClean="0">
                <a:latin typeface="Times New Roman" pitchFamily="18" charset="0"/>
                <a:cs typeface="Times New Roman" pitchFamily="18" charset="0"/>
              </a:rPr>
              <a:t> { </a:t>
            </a:r>
          </a:p>
          <a:p>
            <a:pPr>
              <a:buNone/>
            </a:pPr>
            <a:r>
              <a:rPr lang="en-US" dirty="0" smtClean="0">
                <a:latin typeface="Times New Roman" pitchFamily="18" charset="0"/>
                <a:cs typeface="Times New Roman" pitchFamily="18" charset="0"/>
              </a:rPr>
              <a:t>public static void main(String </a:t>
            </a:r>
            <a:r>
              <a:rPr lang="en-US" dirty="0" err="1" smtClean="0">
                <a:latin typeface="Times New Roman" pitchFamily="18" charset="0"/>
                <a:cs typeface="Times New Roman" pitchFamily="18" charset="0"/>
              </a:rPr>
              <a:t>args</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a:t>
            </a:r>
          </a:p>
          <a:p>
            <a:pPr>
              <a:buNone/>
            </a:pP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 numbers = {10, 20, 30, 40, 50}; </a:t>
            </a:r>
          </a:p>
          <a:p>
            <a:pPr>
              <a:buNone/>
            </a:pPr>
            <a:r>
              <a:rPr lang="en-US" dirty="0" smtClean="0">
                <a:latin typeface="Times New Roman" pitchFamily="18" charset="0"/>
                <a:cs typeface="Times New Roman" pitchFamily="18" charset="0"/>
              </a:rPr>
              <a:t>for(</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x : numbers )</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System.out.print</a:t>
            </a:r>
            <a:r>
              <a:rPr lang="en-US" dirty="0" smtClean="0">
                <a:latin typeface="Times New Roman" pitchFamily="18" charset="0"/>
                <a:cs typeface="Times New Roman" pitchFamily="18" charset="0"/>
              </a:rPr>
              <a:t>( x ); </a:t>
            </a:r>
          </a:p>
          <a:p>
            <a:pPr>
              <a:buNone/>
            </a:pPr>
            <a:r>
              <a:rPr lang="en-US" dirty="0" err="1" smtClean="0">
                <a:latin typeface="Times New Roman" pitchFamily="18" charset="0"/>
                <a:cs typeface="Times New Roman" pitchFamily="18" charset="0"/>
              </a:rPr>
              <a:t>System.out.print</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System.out.print</a:t>
            </a:r>
            <a:r>
              <a:rPr lang="en-US" dirty="0" smtClean="0">
                <a:latin typeface="Times New Roman" pitchFamily="18" charset="0"/>
                <a:cs typeface="Times New Roman" pitchFamily="18" charset="0"/>
              </a:rPr>
              <a:t>("\n"); </a:t>
            </a:r>
          </a:p>
          <a:p>
            <a:pPr>
              <a:buNone/>
            </a:pPr>
            <a:r>
              <a:rPr lang="en-US" dirty="0" smtClean="0">
                <a:latin typeface="Times New Roman" pitchFamily="18" charset="0"/>
                <a:cs typeface="Times New Roman" pitchFamily="18" charset="0"/>
              </a:rPr>
              <a:t>String [] names ={"James", "Larry", "Tom", "Lacy"}; for( String name : names ) </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System.out.print</a:t>
            </a:r>
            <a:r>
              <a:rPr lang="en-US" dirty="0" smtClean="0">
                <a:latin typeface="Times New Roman" pitchFamily="18" charset="0"/>
                <a:cs typeface="Times New Roman" pitchFamily="18" charset="0"/>
              </a:rPr>
              <a:t>( name ); </a:t>
            </a:r>
            <a:r>
              <a:rPr lang="en-US" dirty="0" err="1" smtClean="0">
                <a:latin typeface="Times New Roman" pitchFamily="18" charset="0"/>
                <a:cs typeface="Times New Roman" pitchFamily="18" charset="0"/>
              </a:rPr>
              <a:t>System.out.print</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 }</a:t>
            </a:r>
            <a:endParaRPr lang="en-US"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en-US" dirty="0" smtClean="0"/>
              <a:t>10,20,30,40,50, </a:t>
            </a:r>
          </a:p>
          <a:p>
            <a:pPr>
              <a:buNone/>
            </a:pPr>
            <a:r>
              <a:rPr lang="en-US" dirty="0" err="1" smtClean="0"/>
              <a:t>James,Larry,Tom,Lacy</a:t>
            </a:r>
            <a:r>
              <a:rPr lang="en-US" dirty="0" smtClean="0"/>
              <a: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a:t>
            </a:r>
            <a:r>
              <a:rPr lang="en-US" dirty="0" smtClean="0">
                <a:effectLst/>
              </a:rPr>
              <a:t> The break Keyword</a:t>
            </a:r>
            <a:br>
              <a:rPr lang="en-US" dirty="0" smtClean="0">
                <a:effectLst/>
              </a:rPr>
            </a:b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The </a:t>
            </a:r>
            <a:r>
              <a:rPr lang="en-US" i="1" dirty="0" smtClean="0">
                <a:latin typeface="Times New Roman" pitchFamily="18" charset="0"/>
                <a:cs typeface="Times New Roman" pitchFamily="18" charset="0"/>
              </a:rPr>
              <a:t>break</a:t>
            </a:r>
            <a:r>
              <a:rPr lang="en-US" dirty="0" smtClean="0">
                <a:latin typeface="Times New Roman" pitchFamily="18" charset="0"/>
                <a:cs typeface="Times New Roman" pitchFamily="18" charset="0"/>
              </a:rPr>
              <a:t> keyword is used to stop the entire loop. The break keyword must be used inside any loop or a switch statement.</a:t>
            </a:r>
          </a:p>
          <a:p>
            <a:r>
              <a:rPr lang="en-US" dirty="0" smtClean="0">
                <a:latin typeface="Times New Roman" pitchFamily="18" charset="0"/>
                <a:cs typeface="Times New Roman" pitchFamily="18" charset="0"/>
              </a:rPr>
              <a:t>The break keyword will stop the execution of the innermost loop and start executing the next line of code after the block.</a:t>
            </a:r>
          </a:p>
          <a:p>
            <a:pPr>
              <a:buNone/>
            </a:pPr>
            <a:endParaRPr lang="en-US"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The break keyword</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Syntax:</a:t>
            </a:r>
          </a:p>
          <a:p>
            <a:pPr>
              <a:buNone/>
            </a:pPr>
            <a:r>
              <a:rPr lang="en-US" dirty="0" smtClean="0">
                <a:latin typeface="Times New Roman" pitchFamily="18" charset="0"/>
                <a:cs typeface="Times New Roman" pitchFamily="18" charset="0"/>
              </a:rPr>
              <a:t>The syntax of a break is a single statement inside any loop:</a:t>
            </a:r>
          </a:p>
          <a:p>
            <a:pPr>
              <a:buNone/>
            </a:pPr>
            <a:r>
              <a:rPr lang="en-US" dirty="0" smtClean="0">
                <a:latin typeface="Times New Roman" pitchFamily="18" charset="0"/>
                <a:cs typeface="Times New Roman" pitchFamily="18" charset="0"/>
              </a:rPr>
              <a:t>break;</a:t>
            </a:r>
            <a:endParaRPr lang="en-US"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rPr>
              <a:t>Example:</a:t>
            </a:r>
            <a:br>
              <a:rPr lang="en-US" dirty="0" smtClean="0">
                <a:effectLst/>
              </a:rPr>
            </a:b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latin typeface="Times New Roman" pitchFamily="18" charset="0"/>
                <a:cs typeface="Times New Roman" pitchFamily="18" charset="0"/>
              </a:rPr>
              <a:t>public class Test </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public static void main(String </a:t>
            </a:r>
            <a:r>
              <a:rPr lang="en-US" dirty="0" err="1" smtClean="0">
                <a:latin typeface="Times New Roman" pitchFamily="18" charset="0"/>
                <a:cs typeface="Times New Roman" pitchFamily="18" charset="0"/>
              </a:rPr>
              <a:t>args</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 numbers = {10, 20, 30, 40, 50}; for(</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x : numbers )</a:t>
            </a:r>
          </a:p>
          <a:p>
            <a:pPr>
              <a:buNone/>
            </a:pPr>
            <a:r>
              <a:rPr lang="en-US" dirty="0" smtClean="0">
                <a:latin typeface="Times New Roman" pitchFamily="18" charset="0"/>
                <a:cs typeface="Times New Roman" pitchFamily="18" charset="0"/>
              </a:rPr>
              <a:t> { if( x == 30 ) </a:t>
            </a:r>
          </a:p>
          <a:p>
            <a:pPr>
              <a:buNone/>
            </a:pPr>
            <a:r>
              <a:rPr lang="en-US" dirty="0" smtClean="0">
                <a:latin typeface="Times New Roman" pitchFamily="18" charset="0"/>
                <a:cs typeface="Times New Roman" pitchFamily="18" charset="0"/>
              </a:rPr>
              <a:t>{ break; } </a:t>
            </a:r>
          </a:p>
          <a:p>
            <a:pPr>
              <a:buNone/>
            </a:pPr>
            <a:r>
              <a:rPr lang="en-US" dirty="0" err="1" smtClean="0">
                <a:latin typeface="Times New Roman" pitchFamily="18" charset="0"/>
                <a:cs typeface="Times New Roman" pitchFamily="18" charset="0"/>
              </a:rPr>
              <a:t>System.out.print</a:t>
            </a:r>
            <a:r>
              <a:rPr lang="en-US" dirty="0" smtClean="0">
                <a:latin typeface="Times New Roman" pitchFamily="18" charset="0"/>
                <a:cs typeface="Times New Roman" pitchFamily="18" charset="0"/>
              </a:rPr>
              <a:t>( x ); </a:t>
            </a:r>
            <a:r>
              <a:rPr lang="en-US" dirty="0" err="1" smtClean="0">
                <a:latin typeface="Times New Roman" pitchFamily="18" charset="0"/>
                <a:cs typeface="Times New Roman" pitchFamily="18" charset="0"/>
              </a:rPr>
              <a:t>System.out.print</a:t>
            </a:r>
            <a:r>
              <a:rPr lang="en-US" dirty="0" smtClean="0">
                <a:latin typeface="Times New Roman" pitchFamily="18" charset="0"/>
                <a:cs typeface="Times New Roman" pitchFamily="18" charset="0"/>
              </a:rPr>
              <a:t>("\n"); } } }</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en-US" dirty="0" smtClean="0">
                <a:latin typeface="Times New Roman" pitchFamily="18" charset="0"/>
                <a:cs typeface="Times New Roman" pitchFamily="18" charset="0"/>
              </a:rPr>
              <a:t>10 </a:t>
            </a:r>
          </a:p>
          <a:p>
            <a:pPr>
              <a:buNone/>
            </a:pPr>
            <a:r>
              <a:rPr lang="en-US" dirty="0" smtClean="0">
                <a:latin typeface="Times New Roman" pitchFamily="18" charset="0"/>
                <a:cs typeface="Times New Roman" pitchFamily="18" charset="0"/>
              </a:rPr>
              <a:t>20</a:t>
            </a:r>
            <a:endParaRPr lang="en-US"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rPr>
              <a:t>6. The continue Keyword</a:t>
            </a:r>
            <a:br>
              <a:rPr lang="en-US" dirty="0" smtClean="0">
                <a:effectLst/>
              </a:rPr>
            </a:b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The </a:t>
            </a:r>
            <a:r>
              <a:rPr lang="en-US" i="1" dirty="0" smtClean="0">
                <a:latin typeface="Times New Roman" pitchFamily="18" charset="0"/>
                <a:cs typeface="Times New Roman" pitchFamily="18" charset="0"/>
              </a:rPr>
              <a:t>continue</a:t>
            </a:r>
            <a:r>
              <a:rPr lang="en-US" dirty="0" smtClean="0">
                <a:latin typeface="Times New Roman" pitchFamily="18" charset="0"/>
                <a:cs typeface="Times New Roman" pitchFamily="18" charset="0"/>
              </a:rPr>
              <a:t> keyword can be used in any of the loop control structures. It causes the loop to immediately jump to the next iteration of the loop.</a:t>
            </a:r>
          </a:p>
          <a:p>
            <a:r>
              <a:rPr lang="en-US" dirty="0" smtClean="0">
                <a:latin typeface="Times New Roman" pitchFamily="18" charset="0"/>
                <a:cs typeface="Times New Roman" pitchFamily="18" charset="0"/>
              </a:rPr>
              <a:t>In a for loop, the continue keyword causes flow of control to immediately jump to the update statement.</a:t>
            </a:r>
          </a:p>
          <a:p>
            <a:r>
              <a:rPr lang="en-US" dirty="0" smtClean="0">
                <a:latin typeface="Times New Roman" pitchFamily="18" charset="0"/>
                <a:cs typeface="Times New Roman" pitchFamily="18" charset="0"/>
              </a:rPr>
              <a:t>In a while loop or do/while loop, flow of control immediately jumps to the Boolean expression.</a:t>
            </a:r>
          </a:p>
          <a:p>
            <a:pPr>
              <a:buNone/>
            </a:pPr>
            <a:endParaRPr lang="en-US"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fontScale="90000"/>
          </a:bodyPr>
          <a:lstStyle/>
          <a:p>
            <a:r>
              <a:rPr lang="en-US" dirty="0" smtClean="0">
                <a:effectLst/>
              </a:rPr>
              <a:t>6. The continue Keyword</a:t>
            </a:r>
            <a:br>
              <a:rPr lang="en-US" dirty="0" smtClean="0">
                <a:effectLst/>
              </a:rPr>
            </a:br>
            <a:endParaRPr lang="en-US" dirty="0"/>
          </a:p>
        </p:txBody>
      </p:sp>
      <p:sp>
        <p:nvSpPr>
          <p:cNvPr id="3" name="Content Placeholder 2"/>
          <p:cNvSpPr>
            <a:spLocks noGrp="1"/>
          </p:cNvSpPr>
          <p:nvPr>
            <p:ph idx="1"/>
          </p:nvPr>
        </p:nvSpPr>
        <p:spPr/>
        <p:txBody>
          <a:bodyPr/>
          <a:lstStyle/>
          <a:p>
            <a:pPr>
              <a:buNone/>
            </a:pPr>
            <a:r>
              <a:rPr lang="en-US" dirty="0" smtClean="0"/>
              <a:t>Syntax:</a:t>
            </a:r>
          </a:p>
          <a:p>
            <a:r>
              <a:rPr lang="en-US" dirty="0" smtClean="0"/>
              <a:t>The syntax of a continue is a single statement inside any loop:</a:t>
            </a:r>
          </a:p>
          <a:p>
            <a:pPr>
              <a:buNone/>
            </a:pPr>
            <a:r>
              <a:rPr lang="en-US" dirty="0" smtClean="0"/>
              <a:t>continue;</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rPr>
              <a:t>Example</a:t>
            </a:r>
            <a:br>
              <a:rPr lang="en-US" dirty="0" smtClean="0">
                <a:effectLst/>
              </a:rPr>
            </a:br>
            <a:endParaRPr lang="en-US" dirty="0"/>
          </a:p>
        </p:txBody>
      </p:sp>
      <p:sp>
        <p:nvSpPr>
          <p:cNvPr id="3" name="Content Placeholder 2"/>
          <p:cNvSpPr>
            <a:spLocks noGrp="1"/>
          </p:cNvSpPr>
          <p:nvPr>
            <p:ph idx="1"/>
          </p:nvPr>
        </p:nvSpPr>
        <p:spPr/>
        <p:txBody>
          <a:bodyPr/>
          <a:lstStyle/>
          <a:p>
            <a:pPr>
              <a:buNone/>
            </a:pPr>
            <a:r>
              <a:rPr lang="en-US" dirty="0" smtClean="0">
                <a:latin typeface="Times New Roman" pitchFamily="18" charset="0"/>
                <a:cs typeface="Times New Roman" pitchFamily="18" charset="0"/>
              </a:rPr>
              <a:t>public class Test</a:t>
            </a:r>
          </a:p>
          <a:p>
            <a:pPr>
              <a:buNone/>
            </a:pPr>
            <a:r>
              <a:rPr lang="en-US" dirty="0" smtClean="0">
                <a:latin typeface="Times New Roman" pitchFamily="18" charset="0"/>
                <a:cs typeface="Times New Roman" pitchFamily="18" charset="0"/>
              </a:rPr>
              <a:t> { public static void main(String </a:t>
            </a:r>
            <a:r>
              <a:rPr lang="en-US" dirty="0" err="1" smtClean="0">
                <a:latin typeface="Times New Roman" pitchFamily="18" charset="0"/>
                <a:cs typeface="Times New Roman" pitchFamily="18" charset="0"/>
              </a:rPr>
              <a:t>args</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 numbers = {10, 20, 30, 40, 50}; for(</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x : numbers ) { if( x == 30 )</a:t>
            </a:r>
          </a:p>
          <a:p>
            <a:pPr>
              <a:buNone/>
            </a:pPr>
            <a:r>
              <a:rPr lang="en-US" dirty="0" smtClean="0">
                <a:latin typeface="Times New Roman" pitchFamily="18" charset="0"/>
                <a:cs typeface="Times New Roman" pitchFamily="18" charset="0"/>
              </a:rPr>
              <a:t> { continue; </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System.out.print</a:t>
            </a:r>
            <a:r>
              <a:rPr lang="en-US" dirty="0" smtClean="0">
                <a:latin typeface="Times New Roman" pitchFamily="18" charset="0"/>
                <a:cs typeface="Times New Roman" pitchFamily="18" charset="0"/>
              </a:rPr>
              <a:t>( x ); </a:t>
            </a:r>
            <a:r>
              <a:rPr lang="en-US" dirty="0" err="1" smtClean="0">
                <a:latin typeface="Times New Roman" pitchFamily="18" charset="0"/>
                <a:cs typeface="Times New Roman" pitchFamily="18" charset="0"/>
              </a:rPr>
              <a:t>System.out.print</a:t>
            </a:r>
            <a:r>
              <a:rPr lang="en-US" dirty="0" smtClean="0">
                <a:latin typeface="Times New Roman" pitchFamily="18" charset="0"/>
                <a:cs typeface="Times New Roman" pitchFamily="18" charset="0"/>
              </a:rPr>
              <a:t>("\n"); } } }</a:t>
            </a:r>
            <a:endParaRPr lang="en-US"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en-US" dirty="0" smtClean="0">
                <a:latin typeface="Times New Roman" pitchFamily="18" charset="0"/>
                <a:cs typeface="Times New Roman" pitchFamily="18" charset="0"/>
              </a:rPr>
              <a:t>10 </a:t>
            </a:r>
          </a:p>
          <a:p>
            <a:pPr>
              <a:buNone/>
            </a:pPr>
            <a:r>
              <a:rPr lang="en-US" dirty="0" smtClean="0">
                <a:latin typeface="Times New Roman" pitchFamily="18" charset="0"/>
                <a:cs typeface="Times New Roman" pitchFamily="18" charset="0"/>
              </a:rPr>
              <a:t>20 </a:t>
            </a:r>
          </a:p>
          <a:p>
            <a:pPr>
              <a:buNone/>
            </a:pPr>
            <a:r>
              <a:rPr lang="en-US" dirty="0" smtClean="0">
                <a:latin typeface="Times New Roman" pitchFamily="18" charset="0"/>
                <a:cs typeface="Times New Roman" pitchFamily="18" charset="0"/>
              </a:rPr>
              <a:t>40 </a:t>
            </a:r>
          </a:p>
          <a:p>
            <a:pPr>
              <a:buNone/>
            </a:pPr>
            <a:r>
              <a:rPr lang="en-US" dirty="0" smtClean="0">
                <a:latin typeface="Times New Roman" pitchFamily="18" charset="0"/>
                <a:cs typeface="Times New Roman" pitchFamily="18" charset="0"/>
              </a:rPr>
              <a:t>50</a:t>
            </a:r>
            <a:endParaRPr lang="en-US"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latin typeface="Times New Roman" pitchFamily="18" charset="0"/>
                <a:cs typeface="Times New Roman" pitchFamily="18" charset="0"/>
              </a:rPr>
              <a:t>16</a:t>
            </a:r>
            <a:r>
              <a:rPr lang="en-US" baseline="30000" dirty="0" smtClean="0">
                <a:latin typeface="Times New Roman" pitchFamily="18" charset="0"/>
                <a:cs typeface="Times New Roman" pitchFamily="18" charset="0"/>
              </a:rPr>
              <a:t>th</a:t>
            </a:r>
            <a:r>
              <a:rPr lang="en-US" dirty="0" smtClean="0">
                <a:latin typeface="Times New Roman" pitchFamily="18" charset="0"/>
                <a:cs typeface="Times New Roman" pitchFamily="18" charset="0"/>
              </a:rPr>
              <a:t> April 2014</a:t>
            </a:r>
            <a:endParaRPr lang="en-US" dirty="0">
              <a:latin typeface="Times New Roman" pitchFamily="18" charset="0"/>
              <a:cs typeface="Times New Roman" pitchFamily="18" charset="0"/>
            </a:endParaRPr>
          </a:p>
        </p:txBody>
      </p:sp>
      <p:sp>
        <p:nvSpPr>
          <p:cNvPr id="5" name="Subtitle 4"/>
          <p:cNvSpPr>
            <a:spLocks noGrp="1"/>
          </p:cNvSpPr>
          <p:nvPr>
            <p:ph type="subTitle" idx="1"/>
          </p:nvPr>
        </p:nvSpPr>
        <p:spPr/>
        <p:txBody>
          <a:bodyPr/>
          <a:lstStyle/>
          <a:p>
            <a:r>
              <a:rPr lang="en-US" dirty="0" smtClean="0"/>
              <a:t>Thanks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latin typeface="Times New Roman" pitchFamily="18" charset="0"/>
                <a:cs typeface="Times New Roman" pitchFamily="18" charset="0"/>
              </a:rPr>
              <a:t>1. Introduction</a:t>
            </a:r>
            <a:endParaRPr lang="en-US" dirty="0">
              <a:latin typeface="Times New Roman" pitchFamily="18" charset="0"/>
              <a:cs typeface="Times New Roman" pitchFamily="18" charset="0"/>
            </a:endParaRPr>
          </a:p>
        </p:txBody>
      </p:sp>
      <p:sp>
        <p:nvSpPr>
          <p:cNvPr id="4" name="Subtitle 3"/>
          <p:cNvSpPr>
            <a:spLocks noGrp="1"/>
          </p:cNvSpPr>
          <p:nvPr>
            <p:ph type="subTitle" idx="1"/>
          </p:nvPr>
        </p:nvSpPr>
        <p:spPr>
          <a:xfrm>
            <a:off x="1432560" y="1850064"/>
            <a:ext cx="7406640" cy="3102936"/>
          </a:xfrm>
        </p:spPr>
        <p:txBody>
          <a:bodyPr>
            <a:normAutofit/>
          </a:bodyPr>
          <a:lstStyle/>
          <a:p>
            <a:r>
              <a:rPr lang="en-US" dirty="0" smtClean="0">
                <a:latin typeface="Times New Roman" pitchFamily="18" charset="0"/>
                <a:cs typeface="Times New Roman" pitchFamily="18" charset="0"/>
              </a:rPr>
              <a:t>Suppose that you need to print a string (e.g., </a:t>
            </a:r>
            <a:r>
              <a:rPr lang="en-US" b="1" dirty="0" smtClean="0">
                <a:latin typeface="Times New Roman" pitchFamily="18" charset="0"/>
                <a:cs typeface="Times New Roman" pitchFamily="18" charset="0"/>
              </a:rPr>
              <a:t>“IPRC SOUTH!") a hundred times. It</a:t>
            </a:r>
          </a:p>
          <a:p>
            <a:r>
              <a:rPr lang="en-US" dirty="0" smtClean="0">
                <a:latin typeface="Times New Roman" pitchFamily="18" charset="0"/>
                <a:cs typeface="Times New Roman" pitchFamily="18" charset="0"/>
              </a:rPr>
              <a:t>would be tedious to have to write the following statement a hundred times:</a:t>
            </a:r>
          </a:p>
          <a:p>
            <a:r>
              <a:rPr lang="en-US" dirty="0" smtClean="0">
                <a:latin typeface="Times New Roman" pitchFamily="18" charset="0"/>
                <a:cs typeface="Times New Roman" pitchFamily="18" charset="0"/>
              </a:rPr>
              <a:t>100{</a:t>
            </a:r>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(“Welcome to Java!”);}</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 how do you solve this problem?</a:t>
            </a:r>
            <a:endParaRPr lang="en-US" dirty="0"/>
          </a:p>
        </p:txBody>
      </p:sp>
      <p:sp>
        <p:nvSpPr>
          <p:cNvPr id="3" name="Content Placeholder 2"/>
          <p:cNvSpPr>
            <a:spLocks noGrp="1"/>
          </p:cNvSpPr>
          <p:nvPr>
            <p:ph sz="half" idx="1"/>
          </p:nvPr>
        </p:nvSpPr>
        <p:spPr>
          <a:xfrm>
            <a:off x="1447800" y="1143000"/>
            <a:ext cx="3657600" cy="5715000"/>
          </a:xfrm>
        </p:spPr>
        <p:txBody>
          <a:bodyPr>
            <a:noAutofit/>
          </a:bodyPr>
          <a:lstStyle/>
          <a:p>
            <a:r>
              <a:rPr lang="en-US" sz="2000" dirty="0" smtClean="0">
                <a:latin typeface="Times New Roman" pitchFamily="18" charset="0"/>
                <a:cs typeface="Times New Roman" pitchFamily="18" charset="0"/>
              </a:rPr>
              <a:t>Java provides a powerful construct called a </a:t>
            </a:r>
            <a:r>
              <a:rPr lang="en-US" sz="2000" i="1" dirty="0" smtClean="0">
                <a:latin typeface="Times New Roman" pitchFamily="18" charset="0"/>
                <a:cs typeface="Times New Roman" pitchFamily="18" charset="0"/>
              </a:rPr>
              <a:t>loop that controls how many times an operation </a:t>
            </a:r>
            <a:r>
              <a:rPr lang="en-US" sz="2000" dirty="0" smtClean="0">
                <a:latin typeface="Times New Roman" pitchFamily="18" charset="0"/>
                <a:cs typeface="Times New Roman" pitchFamily="18" charset="0"/>
              </a:rPr>
              <a:t>or a sequence of operations is performed in succession. Using a loop statement, you simply tell the computer to print a string a hundred times without having to code the print statement a hundred times, as follows:</a:t>
            </a:r>
          </a:p>
          <a:p>
            <a:pPr>
              <a:buNone/>
            </a:pPr>
            <a:r>
              <a:rPr lang="en-US" sz="2000" b="1" dirty="0" err="1" smtClean="0">
                <a:latin typeface="Times New Roman" pitchFamily="18" charset="0"/>
                <a:cs typeface="Times New Roman" pitchFamily="18" charset="0"/>
              </a:rPr>
              <a:t>int</a:t>
            </a:r>
            <a:r>
              <a:rPr lang="en-US" sz="2000" b="1" dirty="0" smtClean="0">
                <a:latin typeface="Times New Roman" pitchFamily="18" charset="0"/>
                <a:cs typeface="Times New Roman" pitchFamily="18" charset="0"/>
              </a:rPr>
              <a:t> count = 0;</a:t>
            </a:r>
          </a:p>
          <a:p>
            <a:pPr>
              <a:buNone/>
            </a:pPr>
            <a:r>
              <a:rPr lang="en-US" sz="2000" b="1" dirty="0" smtClean="0">
                <a:latin typeface="Times New Roman" pitchFamily="18" charset="0"/>
                <a:cs typeface="Times New Roman" pitchFamily="18" charset="0"/>
              </a:rPr>
              <a:t>while (count &lt; 100) {</a:t>
            </a:r>
          </a:p>
          <a:p>
            <a:pPr>
              <a:buNone/>
            </a:pP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“IPRC SOUTH!");</a:t>
            </a:r>
          </a:p>
          <a:p>
            <a:pPr>
              <a:buNone/>
            </a:pPr>
            <a:r>
              <a:rPr lang="en-US" sz="2000" dirty="0" smtClean="0">
                <a:latin typeface="Times New Roman" pitchFamily="18" charset="0"/>
                <a:cs typeface="Times New Roman" pitchFamily="18" charset="0"/>
              </a:rPr>
              <a:t>count++;</a:t>
            </a:r>
          </a:p>
          <a:p>
            <a:pPr>
              <a:buNone/>
            </a:pP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4" name="Content Placeholder 3"/>
          <p:cNvSpPr>
            <a:spLocks noGrp="1"/>
          </p:cNvSpPr>
          <p:nvPr>
            <p:ph sz="half" idx="2"/>
          </p:nvPr>
        </p:nvSpPr>
        <p:spPr>
          <a:xfrm>
            <a:off x="5276088" y="1219200"/>
            <a:ext cx="3657600" cy="4968240"/>
          </a:xfrm>
        </p:spPr>
        <p:txBody>
          <a:bodyPr>
            <a:normAutofit fontScale="77500" lnSpcReduction="20000"/>
          </a:bodyPr>
          <a:lstStyle/>
          <a:p>
            <a:r>
              <a:rPr lang="en-US" dirty="0" smtClean="0">
                <a:latin typeface="Times New Roman" pitchFamily="18" charset="0"/>
                <a:cs typeface="Times New Roman" pitchFamily="18" charset="0"/>
              </a:rPr>
              <a:t>The variable </a:t>
            </a:r>
            <a:r>
              <a:rPr lang="en-US" b="1" dirty="0" smtClean="0">
                <a:latin typeface="Times New Roman" pitchFamily="18" charset="0"/>
                <a:cs typeface="Times New Roman" pitchFamily="18" charset="0"/>
              </a:rPr>
              <a:t>count is initially 0. The loop checks whether (count &lt; 100) is true. If so, it </a:t>
            </a:r>
            <a:r>
              <a:rPr lang="en-US" dirty="0" smtClean="0">
                <a:latin typeface="Times New Roman" pitchFamily="18" charset="0"/>
                <a:cs typeface="Times New Roman" pitchFamily="18" charset="0"/>
              </a:rPr>
              <a:t>executes the loop body to print the message </a:t>
            </a:r>
            <a:r>
              <a:rPr lang="en-US" b="1" dirty="0" smtClean="0">
                <a:latin typeface="Times New Roman" pitchFamily="18" charset="0"/>
                <a:cs typeface="Times New Roman" pitchFamily="18" charset="0"/>
              </a:rPr>
              <a:t>"Welcome to Java!" and increments count by 1. It repeatedly executes the loop body until (count &lt; 100) becomes false. When (count &lt; 100) is false (i.e., when count reaches 100), the loop terminates and the next statement </a:t>
            </a:r>
            <a:r>
              <a:rPr lang="en-US" dirty="0" smtClean="0">
                <a:latin typeface="Times New Roman" pitchFamily="18" charset="0"/>
                <a:cs typeface="Times New Roman" pitchFamily="18" charset="0"/>
              </a:rPr>
              <a:t>after the loop statement is executed.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Kinds of loops</a:t>
            </a:r>
            <a:endParaRPr lang="en-US" dirty="0"/>
          </a:p>
        </p:txBody>
      </p:sp>
      <p:sp>
        <p:nvSpPr>
          <p:cNvPr id="6" name="Subtitle 5"/>
          <p:cNvSpPr>
            <a:spLocks noGrp="1"/>
          </p:cNvSpPr>
          <p:nvPr>
            <p:ph type="subTitle" idx="1"/>
          </p:nvPr>
        </p:nvSpPr>
        <p:spPr>
          <a:xfrm>
            <a:off x="1432560" y="1850064"/>
            <a:ext cx="7406640" cy="3331536"/>
          </a:xfrm>
        </p:spPr>
        <p:txBody>
          <a:bodyPr/>
          <a:lstStyle/>
          <a:p>
            <a:r>
              <a:rPr lang="en-US" i="1" dirty="0" smtClean="0">
                <a:latin typeface="Times New Roman" pitchFamily="18" charset="0"/>
                <a:cs typeface="Times New Roman" pitchFamily="18" charset="0"/>
              </a:rPr>
              <a:t>Loops are constructs that control repeated executions of a block of statements. The concept</a:t>
            </a:r>
          </a:p>
          <a:p>
            <a:r>
              <a:rPr lang="en-US" dirty="0" smtClean="0">
                <a:latin typeface="Times New Roman" pitchFamily="18" charset="0"/>
                <a:cs typeface="Times New Roman" pitchFamily="18" charset="0"/>
              </a:rPr>
              <a:t>of looping is fundamental to programming. Java provides three types of loop statements:</a:t>
            </a:r>
          </a:p>
          <a:p>
            <a:pPr marL="541782" indent="-514350">
              <a:buFont typeface="+mj-lt"/>
              <a:buAutoNum type="arabicPeriod"/>
            </a:pPr>
            <a:r>
              <a:rPr lang="en-US" b="1" dirty="0" smtClean="0">
                <a:latin typeface="Times New Roman" pitchFamily="18" charset="0"/>
                <a:cs typeface="Times New Roman" pitchFamily="18" charset="0"/>
              </a:rPr>
              <a:t>while loops, </a:t>
            </a:r>
          </a:p>
          <a:p>
            <a:pPr marL="541782" indent="-514350">
              <a:buFont typeface="+mj-lt"/>
              <a:buAutoNum type="arabicPeriod"/>
            </a:pPr>
            <a:r>
              <a:rPr lang="en-US" b="1" dirty="0" smtClean="0">
                <a:latin typeface="Times New Roman" pitchFamily="18" charset="0"/>
                <a:cs typeface="Times New Roman" pitchFamily="18" charset="0"/>
              </a:rPr>
              <a:t>do-while loops, </a:t>
            </a:r>
          </a:p>
          <a:p>
            <a:pPr marL="541782" indent="-514350">
              <a:buFont typeface="+mj-lt"/>
              <a:buAutoNum type="arabicPeriod"/>
            </a:pPr>
            <a:r>
              <a:rPr lang="en-US" b="1" dirty="0" smtClean="0">
                <a:latin typeface="Times New Roman" pitchFamily="18" charset="0"/>
                <a:cs typeface="Times New Roman" pitchFamily="18" charset="0"/>
              </a:rPr>
              <a:t>and for loops.</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2.The while loop</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1435608" y="1447800"/>
            <a:ext cx="7498080" cy="5029200"/>
          </a:xfrm>
        </p:spPr>
        <p:txBody>
          <a:bodyPr>
            <a:normAutofit/>
          </a:bodyPr>
          <a:lstStyle/>
          <a:p>
            <a:pPr>
              <a:buNone/>
            </a:pPr>
            <a:r>
              <a:rPr lang="en-US" sz="2000" dirty="0" smtClean="0">
                <a:latin typeface="Times New Roman" pitchFamily="18" charset="0"/>
                <a:cs typeface="Times New Roman" pitchFamily="18" charset="0"/>
              </a:rPr>
              <a:t>The syntax for the </a:t>
            </a:r>
            <a:r>
              <a:rPr lang="en-US" sz="2000" b="1" dirty="0" smtClean="0">
                <a:latin typeface="Times New Roman" pitchFamily="18" charset="0"/>
                <a:cs typeface="Times New Roman" pitchFamily="18" charset="0"/>
              </a:rPr>
              <a:t>while loop is as follows:</a:t>
            </a:r>
          </a:p>
          <a:p>
            <a:pPr>
              <a:buNone/>
            </a:pPr>
            <a:r>
              <a:rPr lang="en-US" sz="2000" b="1" dirty="0" smtClean="0">
                <a:latin typeface="Times New Roman" pitchFamily="18" charset="0"/>
                <a:cs typeface="Times New Roman" pitchFamily="18" charset="0"/>
              </a:rPr>
              <a:t>while (loop-continuation-condition) {</a:t>
            </a:r>
          </a:p>
          <a:p>
            <a:pPr>
              <a:buNone/>
            </a:pPr>
            <a:r>
              <a:rPr lang="en-US" sz="2000" dirty="0" smtClean="0">
                <a:latin typeface="Times New Roman" pitchFamily="18" charset="0"/>
                <a:cs typeface="Times New Roman" pitchFamily="18" charset="0"/>
              </a:rPr>
              <a:t>// Loop body</a:t>
            </a:r>
          </a:p>
          <a:p>
            <a:pPr>
              <a:buNone/>
            </a:pPr>
            <a:r>
              <a:rPr lang="en-US" sz="2000" dirty="0" smtClean="0">
                <a:latin typeface="Times New Roman" pitchFamily="18" charset="0"/>
                <a:cs typeface="Times New Roman" pitchFamily="18" charset="0"/>
              </a:rPr>
              <a:t>Statement(s);</a:t>
            </a:r>
          </a:p>
          <a:p>
            <a:pPr>
              <a:buNone/>
            </a:pP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The part of the loop that contains the statements to be repeated is called the </a:t>
            </a:r>
            <a:r>
              <a:rPr lang="en-US" sz="2000" i="1" dirty="0" smtClean="0">
                <a:latin typeface="Times New Roman" pitchFamily="18" charset="0"/>
                <a:cs typeface="Times New Roman" pitchFamily="18" charset="0"/>
              </a:rPr>
              <a:t>loop body.</a:t>
            </a:r>
          </a:p>
          <a:p>
            <a:r>
              <a:rPr lang="en-US" sz="2000" dirty="0" smtClean="0">
                <a:latin typeface="Times New Roman" pitchFamily="18" charset="0"/>
                <a:cs typeface="Times New Roman" pitchFamily="18" charset="0"/>
              </a:rPr>
              <a:t>A one-time execution of a loop body is referred to as an </a:t>
            </a:r>
            <a:r>
              <a:rPr lang="en-US" sz="2000" i="1" dirty="0" smtClean="0">
                <a:latin typeface="Times New Roman" pitchFamily="18" charset="0"/>
                <a:cs typeface="Times New Roman" pitchFamily="18" charset="0"/>
              </a:rPr>
              <a:t>iteration of the loop.</a:t>
            </a:r>
          </a:p>
          <a:p>
            <a:r>
              <a:rPr lang="en-US" sz="2000" dirty="0" smtClean="0">
                <a:latin typeface="Times New Roman" pitchFamily="18" charset="0"/>
                <a:cs typeface="Times New Roman" pitchFamily="18" charset="0"/>
              </a:rPr>
              <a:t>It is evaluated each time to determine if the loop body is executed.</a:t>
            </a:r>
          </a:p>
          <a:p>
            <a:r>
              <a:rPr lang="en-US" sz="2000" dirty="0" smtClean="0">
                <a:latin typeface="Times New Roman" pitchFamily="18" charset="0"/>
                <a:cs typeface="Times New Roman" pitchFamily="18" charset="0"/>
              </a:rPr>
              <a:t>If its evaluation is </a:t>
            </a:r>
            <a:r>
              <a:rPr lang="en-US" sz="2000" b="1" dirty="0" smtClean="0">
                <a:latin typeface="Times New Roman" pitchFamily="18" charset="0"/>
                <a:cs typeface="Times New Roman" pitchFamily="18" charset="0"/>
              </a:rPr>
              <a:t>true, the loop body is executed; if its evaluation is false, the entire </a:t>
            </a:r>
            <a:r>
              <a:rPr lang="en-US" sz="2000" dirty="0" smtClean="0">
                <a:latin typeface="Times New Roman" pitchFamily="18" charset="0"/>
                <a:cs typeface="Times New Roman" pitchFamily="18" charset="0"/>
              </a:rPr>
              <a:t>loop terminates and the program control turns to the statement that follows the </a:t>
            </a:r>
            <a:r>
              <a:rPr lang="en-US" sz="2000" b="1" dirty="0" smtClean="0">
                <a:latin typeface="Times New Roman" pitchFamily="18" charset="0"/>
                <a:cs typeface="Times New Roman" pitchFamily="18" charset="0"/>
              </a:rPr>
              <a:t>while loop.</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WhileLoop.java</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r>
              <a:rPr lang="en-US" sz="2800" dirty="0" smtClean="0">
                <a:latin typeface="Times New Roman" pitchFamily="18" charset="0"/>
                <a:cs typeface="Times New Roman" pitchFamily="18" charset="0"/>
              </a:rPr>
              <a:t>public  class </a:t>
            </a:r>
            <a:r>
              <a:rPr lang="en-US" sz="2800" dirty="0" err="1" smtClean="0">
                <a:latin typeface="Times New Roman" pitchFamily="18" charset="0"/>
                <a:cs typeface="Times New Roman" pitchFamily="18" charset="0"/>
              </a:rPr>
              <a:t>WhileLoop</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public static void main(String[] </a:t>
            </a:r>
            <a:r>
              <a:rPr lang="en-US" sz="2800" dirty="0" err="1" smtClean="0">
                <a:latin typeface="Times New Roman" pitchFamily="18" charset="0"/>
                <a:cs typeface="Times New Roman" pitchFamily="18" charset="0"/>
              </a:rPr>
              <a:t>args</a:t>
            </a:r>
            <a:r>
              <a:rPr lang="en-US" sz="2800" dirty="0" smtClean="0">
                <a:latin typeface="Times New Roman" pitchFamily="18" charset="0"/>
                <a:cs typeface="Times New Roman" pitchFamily="18" charset="0"/>
              </a:rPr>
              <a:t>){</a:t>
            </a:r>
          </a:p>
          <a:p>
            <a:endParaRPr lang="en-US" sz="2800" dirty="0" smtClean="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count=0;</a:t>
            </a:r>
          </a:p>
          <a:p>
            <a:r>
              <a:rPr lang="en-US" sz="2800" dirty="0" smtClean="0">
                <a:latin typeface="Times New Roman" pitchFamily="18" charset="0"/>
                <a:cs typeface="Times New Roman" pitchFamily="18" charset="0"/>
              </a:rPr>
              <a:t>While(count&lt;100){</a:t>
            </a:r>
          </a:p>
          <a:p>
            <a:r>
              <a:rPr lang="en-US" sz="2800" dirty="0" err="1" smtClean="0">
                <a:latin typeface="Times New Roman" pitchFamily="18" charset="0"/>
                <a:cs typeface="Times New Roman" pitchFamily="18" charset="0"/>
              </a:rPr>
              <a:t>System.out.println</a:t>
            </a:r>
            <a:r>
              <a:rPr lang="en-US" sz="2800" dirty="0" smtClean="0">
                <a:latin typeface="Times New Roman" pitchFamily="18" charset="0"/>
                <a:cs typeface="Times New Roman" pitchFamily="18" charset="0"/>
              </a:rPr>
              <a:t>(“IPRC SOUTH”);</a:t>
            </a:r>
          </a:p>
          <a:p>
            <a:r>
              <a:rPr lang="en-US" sz="2800" dirty="0" smtClean="0">
                <a:latin typeface="Times New Roman" pitchFamily="18" charset="0"/>
                <a:cs typeface="Times New Roman" pitchFamily="18" charset="0"/>
              </a:rPr>
              <a:t>count++</a:t>
            </a:r>
          </a:p>
          <a:p>
            <a:r>
              <a:rPr lang="en-US" sz="2800" dirty="0" smtClean="0">
                <a:latin typeface="Times New Roman" pitchFamily="18" charset="0"/>
                <a:cs typeface="Times New Roman" pitchFamily="18" charset="0"/>
              </a:rPr>
              <a:t>}</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a:t>
            </a:r>
          </a:p>
          <a:p>
            <a:pPr>
              <a:buNone/>
            </a:pP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a:t>
            </a:r>
          </a:p>
          <a:p>
            <a:endParaRPr lang="en-US" sz="28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Remarks: while loop</a:t>
            </a:r>
            <a:endParaRPr lang="en-US" dirty="0"/>
          </a:p>
        </p:txBody>
      </p:sp>
      <p:sp>
        <p:nvSpPr>
          <p:cNvPr id="3" name="Content Placeholder 2"/>
          <p:cNvSpPr>
            <a:spLocks noGrp="1"/>
          </p:cNvSpPr>
          <p:nvPr>
            <p:ph idx="1"/>
          </p:nvPr>
        </p:nvSpPr>
        <p:spPr/>
        <p:txBody>
          <a:bodyPr>
            <a:noAutofit/>
          </a:bodyPr>
          <a:lstStyle/>
          <a:p>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loop-continuation-condition must always appear inside the parentheses. The </a:t>
            </a:r>
            <a:r>
              <a:rPr lang="en-US" sz="2000" dirty="0" smtClean="0">
                <a:latin typeface="Times New Roman" pitchFamily="18" charset="0"/>
                <a:cs typeface="Times New Roman" pitchFamily="18" charset="0"/>
              </a:rPr>
              <a:t>braces enclosing the loop body can be omitted only if the loop body contains one or no statement.</a:t>
            </a:r>
          </a:p>
          <a:p>
            <a:r>
              <a:rPr lang="en-US" sz="2000" dirty="0" smtClean="0">
                <a:latin typeface="Times New Roman" pitchFamily="18" charset="0"/>
                <a:cs typeface="Times New Roman" pitchFamily="18" charset="0"/>
              </a:rPr>
              <a:t>Example:</a:t>
            </a:r>
          </a:p>
          <a:p>
            <a:pPr>
              <a:buNone/>
            </a:pPr>
            <a:r>
              <a:rPr lang="nn-NO" sz="2000" b="1" dirty="0" smtClean="0">
                <a:latin typeface="Times New Roman" pitchFamily="18" charset="0"/>
                <a:cs typeface="Times New Roman" pitchFamily="18" charset="0"/>
              </a:rPr>
              <a:t>int sum = 0, i = 1;</a:t>
            </a:r>
          </a:p>
          <a:p>
            <a:pPr>
              <a:buNone/>
            </a:pPr>
            <a:r>
              <a:rPr lang="en-US" sz="2000" b="1" dirty="0" smtClean="0">
                <a:latin typeface="Times New Roman" pitchFamily="18" charset="0"/>
                <a:cs typeface="Times New Roman" pitchFamily="18" charset="0"/>
              </a:rPr>
              <a:t>while (</a:t>
            </a:r>
            <a:r>
              <a:rPr lang="en-US" sz="2000" b="1" dirty="0" err="1" smtClean="0">
                <a:latin typeface="Times New Roman" pitchFamily="18" charset="0"/>
                <a:cs typeface="Times New Roman" pitchFamily="18" charset="0"/>
              </a:rPr>
              <a:t>i</a:t>
            </a:r>
            <a:r>
              <a:rPr lang="en-US" sz="2000" b="1" dirty="0" smtClean="0">
                <a:latin typeface="Times New Roman" pitchFamily="18" charset="0"/>
                <a:cs typeface="Times New Roman" pitchFamily="18" charset="0"/>
              </a:rPr>
              <a:t> &lt; 10) {</a:t>
            </a:r>
          </a:p>
          <a:p>
            <a:pPr>
              <a:buNone/>
            </a:pPr>
            <a:r>
              <a:rPr lang="en-US" sz="2000" dirty="0" smtClean="0">
                <a:latin typeface="Times New Roman" pitchFamily="18" charset="0"/>
                <a:cs typeface="Times New Roman" pitchFamily="18" charset="0"/>
              </a:rPr>
              <a:t>sum = sum +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a:t>
            </a:r>
          </a:p>
          <a:p>
            <a:pPr>
              <a:buNone/>
            </a:pP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a:t>
            </a:r>
          </a:p>
          <a:p>
            <a:pPr>
              <a:buNone/>
            </a:pP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"sum is " + sum); // sum is 45</a:t>
            </a:r>
          </a:p>
          <a:p>
            <a:r>
              <a:rPr lang="en-US" sz="2000" dirty="0" smtClean="0">
                <a:latin typeface="Times New Roman" pitchFamily="18" charset="0"/>
                <a:cs typeface="Times New Roman" pitchFamily="18" charset="0"/>
              </a:rPr>
              <a:t>If </a:t>
            </a:r>
            <a:r>
              <a:rPr lang="en-US" sz="2000" b="1" dirty="0" err="1" smtClean="0">
                <a:latin typeface="Times New Roman" pitchFamily="18" charset="0"/>
                <a:cs typeface="Times New Roman" pitchFamily="18" charset="0"/>
              </a:rPr>
              <a:t>i</a:t>
            </a:r>
            <a:r>
              <a:rPr lang="en-US" sz="2000" b="1" dirty="0" smtClean="0">
                <a:latin typeface="Times New Roman" pitchFamily="18" charset="0"/>
                <a:cs typeface="Times New Roman" pitchFamily="18" charset="0"/>
              </a:rPr>
              <a:t> &lt; 10 is true, the program adds </a:t>
            </a:r>
            <a:r>
              <a:rPr lang="en-US" sz="2000" b="1" dirty="0" err="1" smtClean="0">
                <a:latin typeface="Times New Roman" pitchFamily="18" charset="0"/>
                <a:cs typeface="Times New Roman" pitchFamily="18" charset="0"/>
              </a:rPr>
              <a:t>i</a:t>
            </a:r>
            <a:r>
              <a:rPr lang="en-US" sz="2000" b="1" dirty="0" smtClean="0">
                <a:latin typeface="Times New Roman" pitchFamily="18" charset="0"/>
                <a:cs typeface="Times New Roman" pitchFamily="18" charset="0"/>
              </a:rPr>
              <a:t> to sum. Variable </a:t>
            </a:r>
            <a:r>
              <a:rPr lang="en-US" sz="2000" b="1" dirty="0" err="1" smtClean="0">
                <a:latin typeface="Times New Roman" pitchFamily="18" charset="0"/>
                <a:cs typeface="Times New Roman" pitchFamily="18" charset="0"/>
              </a:rPr>
              <a:t>i</a:t>
            </a:r>
            <a:r>
              <a:rPr lang="en-US" sz="2000" b="1" dirty="0" smtClean="0">
                <a:latin typeface="Times New Roman" pitchFamily="18" charset="0"/>
                <a:cs typeface="Times New Roman" pitchFamily="18" charset="0"/>
              </a:rPr>
              <a:t> is initially set to 1, then incremented </a:t>
            </a:r>
            <a:r>
              <a:rPr lang="en-US" sz="2000" dirty="0" smtClean="0">
                <a:latin typeface="Times New Roman" pitchFamily="18" charset="0"/>
                <a:cs typeface="Times New Roman" pitchFamily="18" charset="0"/>
              </a:rPr>
              <a:t>to </a:t>
            </a:r>
            <a:r>
              <a:rPr lang="en-US" sz="2000" b="1" dirty="0" smtClean="0">
                <a:latin typeface="Times New Roman" pitchFamily="18" charset="0"/>
                <a:cs typeface="Times New Roman" pitchFamily="18" charset="0"/>
              </a:rPr>
              <a:t>2, 3, and up to 10.</a:t>
            </a:r>
          </a:p>
          <a:p>
            <a:r>
              <a:rPr lang="en-US" sz="2000" dirty="0" smtClean="0">
                <a:latin typeface="Times New Roman" pitchFamily="18" charset="0"/>
                <a:cs typeface="Times New Roman" pitchFamily="18" charset="0"/>
              </a:rPr>
              <a:t>When </a:t>
            </a:r>
            <a:r>
              <a:rPr lang="en-US" sz="2000" b="1" dirty="0" err="1" smtClean="0">
                <a:latin typeface="Times New Roman" pitchFamily="18" charset="0"/>
                <a:cs typeface="Times New Roman" pitchFamily="18" charset="0"/>
              </a:rPr>
              <a:t>i</a:t>
            </a:r>
            <a:r>
              <a:rPr lang="en-US" sz="2000" b="1" dirty="0" smtClean="0">
                <a:latin typeface="Times New Roman" pitchFamily="18" charset="0"/>
                <a:cs typeface="Times New Roman" pitchFamily="18" charset="0"/>
              </a:rPr>
              <a:t> is 10, </a:t>
            </a:r>
            <a:r>
              <a:rPr lang="en-US" sz="2000" b="1" dirty="0" err="1" smtClean="0">
                <a:latin typeface="Times New Roman" pitchFamily="18" charset="0"/>
                <a:cs typeface="Times New Roman" pitchFamily="18" charset="0"/>
              </a:rPr>
              <a:t>i</a:t>
            </a:r>
            <a:r>
              <a:rPr lang="en-US" sz="2000" b="1" dirty="0" smtClean="0">
                <a:latin typeface="Times New Roman" pitchFamily="18" charset="0"/>
                <a:cs typeface="Times New Roman" pitchFamily="18" charset="0"/>
              </a:rPr>
              <a:t> &lt; 10 is false, the loop exits. So, the sum is 1 + 2 + 3</a:t>
            </a:r>
          </a:p>
          <a:p>
            <a:r>
              <a:rPr lang="en-US" sz="2000" b="1" dirty="0" smtClean="0">
                <a:latin typeface="Times New Roman" pitchFamily="18" charset="0"/>
                <a:cs typeface="Times New Roman" pitchFamily="18" charset="0"/>
              </a:rPr>
              <a:t>+ ... + 9 = 45.</a:t>
            </a:r>
            <a:endParaRPr lang="en-US" sz="20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233</TotalTime>
  <Words>1992</Words>
  <Application>Microsoft Office PowerPoint</Application>
  <PresentationFormat>On-screen Show (4:3)</PresentationFormat>
  <Paragraphs>260</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Solstice</vt:lpstr>
      <vt:lpstr>Object – oriented Programming using Java: Loop</vt:lpstr>
      <vt:lpstr>Topic</vt:lpstr>
      <vt:lpstr>Introduction</vt:lpstr>
      <vt:lpstr>1. Introduction</vt:lpstr>
      <vt:lpstr>So, how do you solve this problem?</vt:lpstr>
      <vt:lpstr>Kinds of loops</vt:lpstr>
      <vt:lpstr>2.The while loop</vt:lpstr>
      <vt:lpstr>WhileLoop.java</vt:lpstr>
      <vt:lpstr>Remarks: while loop</vt:lpstr>
      <vt:lpstr>Errors of while loop</vt:lpstr>
      <vt:lpstr>Guessing Numbers</vt:lpstr>
      <vt:lpstr>GuessNumberOneTime.java</vt:lpstr>
      <vt:lpstr>Loop Design Strategies</vt:lpstr>
      <vt:lpstr>2. The do...while Loop </vt:lpstr>
      <vt:lpstr>Slide 15</vt:lpstr>
      <vt:lpstr>Example</vt:lpstr>
      <vt:lpstr>Output</vt:lpstr>
      <vt:lpstr>3. The for Loop </vt:lpstr>
      <vt:lpstr>3. The for loop</vt:lpstr>
      <vt:lpstr>3. The for loop</vt:lpstr>
      <vt:lpstr>Example: </vt:lpstr>
      <vt:lpstr>Output</vt:lpstr>
      <vt:lpstr>4. Enhanced for loop in Java </vt:lpstr>
      <vt:lpstr>4. Enhanced for loop in Java</vt:lpstr>
      <vt:lpstr>Example: </vt:lpstr>
      <vt:lpstr>Output</vt:lpstr>
      <vt:lpstr>5. The break Keyword </vt:lpstr>
      <vt:lpstr>5. The break keyword</vt:lpstr>
      <vt:lpstr>Example: </vt:lpstr>
      <vt:lpstr>Output</vt:lpstr>
      <vt:lpstr>6. The continue Keyword </vt:lpstr>
      <vt:lpstr>6. The continue Keyword </vt:lpstr>
      <vt:lpstr>Example </vt:lpstr>
      <vt:lpstr>Output</vt:lpstr>
      <vt:lpstr>16th April 2014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 oriented Programming using Java</dc:title>
  <dc:creator>patty</dc:creator>
  <cp:lastModifiedBy>EMMY</cp:lastModifiedBy>
  <cp:revision>13</cp:revision>
  <dcterms:created xsi:type="dcterms:W3CDTF">2014-04-14T08:46:00Z</dcterms:created>
  <dcterms:modified xsi:type="dcterms:W3CDTF">2015-02-25T17:04:53Z</dcterms:modified>
</cp:coreProperties>
</file>