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24A9899-0FB0-4CDE-9FE0-44E5B36EE62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4A9899-0FB0-4CDE-9FE0-44E5B36EE62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24A9899-0FB0-4CDE-9FE0-44E5B36EE62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4A9899-0FB0-4CDE-9FE0-44E5B36EE6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C41936-66F8-4B60-A9FC-FFC2AB98D7AC}"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4A9899-0FB0-4CDE-9FE0-44E5B36EE62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AC41936-66F8-4B60-A9FC-FFC2AB98D7AC}" type="datetimeFigureOut">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4A9899-0FB0-4CDE-9FE0-44E5B36EE62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java.sun.com/javase/6/docs/api/index.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 oriented Programming using a Java - Method</a:t>
            </a:r>
            <a:endParaRPr lang="en-US" dirty="0"/>
          </a:p>
        </p:txBody>
      </p:sp>
      <p:sp>
        <p:nvSpPr>
          <p:cNvPr id="3" name="Subtitle 2"/>
          <p:cNvSpPr>
            <a:spLocks noGrp="1"/>
          </p:cNvSpPr>
          <p:nvPr>
            <p:ph type="subTitle" idx="1"/>
          </p:nvPr>
        </p:nvSpPr>
        <p:spPr/>
        <p:txBody>
          <a:bodyPr>
            <a:normAutofit lnSpcReduction="10000"/>
          </a:bodyPr>
          <a:lstStyle/>
          <a:p>
            <a:r>
              <a:rPr lang="en-US" dirty="0" smtClean="0"/>
              <a:t>IPRC South</a:t>
            </a:r>
          </a:p>
          <a:p>
            <a:r>
              <a:rPr lang="en-US" dirty="0" smtClean="0"/>
              <a:t>ICT Department</a:t>
            </a:r>
          </a:p>
          <a:p>
            <a:r>
              <a:rPr lang="en-US" dirty="0" smtClean="0"/>
              <a:t>Module Leader: KANIMBA Patrick</a:t>
            </a:r>
          </a:p>
          <a:p>
            <a:r>
              <a:rPr lang="en-US" dirty="0" smtClean="0"/>
              <a:t>E-mail: hpnkanimba@iprcsouth.ac.rw</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2.Defining a Method</a:t>
            </a:r>
            <a:endParaRPr lang="en-US" dirty="0"/>
          </a:p>
        </p:txBody>
      </p:sp>
      <p:sp>
        <p:nvSpPr>
          <p:cNvPr id="3" name="Content Placeholder 2"/>
          <p:cNvSpPr>
            <a:spLocks noGrp="1"/>
          </p:cNvSpPr>
          <p:nvPr>
            <p:ph idx="1"/>
          </p:nvPr>
        </p:nvSpPr>
        <p:spPr/>
        <p:txBody>
          <a:bodyPr/>
          <a:lstStyle/>
          <a:p>
            <a:r>
              <a:rPr lang="en-US" dirty="0" smtClean="0"/>
              <a:t>The syntax for defining a method is as follows:</a:t>
            </a:r>
          </a:p>
          <a:p>
            <a:pPr>
              <a:buNone/>
            </a:pPr>
            <a:r>
              <a:rPr lang="en-US" dirty="0" smtClean="0"/>
              <a:t>modifier </a:t>
            </a:r>
            <a:r>
              <a:rPr lang="en-US" dirty="0" err="1" smtClean="0"/>
              <a:t>returnValueType</a:t>
            </a:r>
            <a:r>
              <a:rPr lang="en-US" dirty="0" smtClean="0"/>
              <a:t> </a:t>
            </a:r>
            <a:r>
              <a:rPr lang="en-US" dirty="0" err="1" smtClean="0"/>
              <a:t>methodName</a:t>
            </a:r>
            <a:r>
              <a:rPr lang="en-US" dirty="0" smtClean="0"/>
              <a:t>(list of parameters) </a:t>
            </a:r>
          </a:p>
          <a:p>
            <a:pPr>
              <a:buNone/>
            </a:pPr>
            <a:r>
              <a:rPr lang="en-US" dirty="0" smtClean="0"/>
              <a:t>{</a:t>
            </a:r>
          </a:p>
          <a:p>
            <a:pPr>
              <a:buNone/>
            </a:pPr>
            <a:r>
              <a:rPr lang="en-US" dirty="0" smtClean="0"/>
              <a:t>// Method body;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Method header={</a:t>
            </a:r>
            <a:r>
              <a:rPr lang="en-US" i="1" dirty="0" smtClean="0">
                <a:latin typeface="Times New Roman" pitchFamily="18" charset="0"/>
                <a:cs typeface="Times New Roman" pitchFamily="18" charset="0"/>
              </a:rPr>
              <a:t>modifiers, return value type, method name, parameters}</a:t>
            </a:r>
          </a:p>
          <a:p>
            <a:r>
              <a:rPr lang="en-US" i="1" dirty="0" smtClean="0">
                <a:latin typeface="Times New Roman" pitchFamily="18" charset="0"/>
                <a:cs typeface="Times New Roman" pitchFamily="18" charset="0"/>
              </a:rPr>
              <a:t>Modifiers. E.g. </a:t>
            </a:r>
            <a:r>
              <a:rPr lang="en-US" b="1" dirty="0" smtClean="0">
                <a:latin typeface="Times New Roman" pitchFamily="18" charset="0"/>
                <a:cs typeface="Times New Roman" pitchFamily="18" charset="0"/>
              </a:rPr>
              <a:t>public static</a:t>
            </a:r>
          </a:p>
          <a:p>
            <a:r>
              <a:rPr lang="en-US" i="1" dirty="0" smtClean="0">
                <a:latin typeface="Times New Roman" pitchFamily="18" charset="0"/>
                <a:cs typeface="Times New Roman" pitchFamily="18" charset="0"/>
              </a:rPr>
              <a:t>return value type. E.g. </a:t>
            </a:r>
            <a:r>
              <a:rPr lang="en-US" i="1" dirty="0" err="1" smtClean="0">
                <a:latin typeface="Times New Roman" pitchFamily="18" charset="0"/>
                <a:cs typeface="Times New Roman" pitchFamily="18" charset="0"/>
              </a:rPr>
              <a:t>int</a:t>
            </a:r>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method name. E.g. sum</a:t>
            </a:r>
          </a:p>
          <a:p>
            <a:r>
              <a:rPr lang="en-US" i="1" dirty="0" smtClean="0">
                <a:latin typeface="Times New Roman" pitchFamily="18" charset="0"/>
                <a:cs typeface="Times New Roman" pitchFamily="18" charset="0"/>
              </a:rPr>
              <a:t>Parameters. E.g.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num1,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num2</a:t>
            </a:r>
          </a:p>
          <a:p>
            <a:pPr>
              <a:buNone/>
            </a:pPr>
            <a:r>
              <a:rPr lang="en-US" dirty="0" smtClean="0"/>
              <a:t>N.B: The static modifier is used for all the methods in this chapter. The reason for using it will be discussed in Chapter “Objects and Classes.”</a:t>
            </a:r>
            <a:endParaRPr lang="en-US" i="1"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5574792" cy="685800"/>
          </a:xfrm>
        </p:spPr>
        <p:txBody>
          <a:bodyPr>
            <a:normAutofit fontScale="90000"/>
          </a:bodyPr>
          <a:lstStyle/>
          <a:p>
            <a:r>
              <a:rPr lang="en-US" dirty="0" smtClean="0">
                <a:latin typeface="Times New Roman" pitchFamily="18" charset="0"/>
                <a:cs typeface="Times New Roman" pitchFamily="18" charset="0"/>
              </a:rPr>
              <a:t>Return value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181600"/>
          </a:xfrm>
        </p:spPr>
        <p:txBody>
          <a:bodyPr>
            <a:normAutofit fontScale="92500" lnSpcReduction="20000"/>
          </a:bodyPr>
          <a:lstStyle/>
          <a:p>
            <a:r>
              <a:rPr lang="en-US" dirty="0" smtClean="0">
                <a:latin typeface="Times New Roman" pitchFamily="18" charset="0"/>
                <a:cs typeface="Times New Roman" pitchFamily="18" charset="0"/>
              </a:rPr>
              <a:t>A method may return a value.</a:t>
            </a:r>
          </a:p>
          <a:p>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returnValueType</a:t>
            </a:r>
            <a:r>
              <a:rPr lang="en-US" b="1" dirty="0" smtClean="0">
                <a:latin typeface="Times New Roman" pitchFamily="18" charset="0"/>
                <a:cs typeface="Times New Roman" pitchFamily="18" charset="0"/>
              </a:rPr>
              <a:t> is the data type of the value the </a:t>
            </a:r>
            <a:r>
              <a:rPr lang="en-US" dirty="0" smtClean="0">
                <a:latin typeface="Times New Roman" pitchFamily="18" charset="0"/>
                <a:cs typeface="Times New Roman" pitchFamily="18" charset="0"/>
              </a:rPr>
              <a:t>method returns.</a:t>
            </a:r>
          </a:p>
          <a:p>
            <a:r>
              <a:rPr lang="en-US" dirty="0" smtClean="0">
                <a:latin typeface="Times New Roman" pitchFamily="18" charset="0"/>
                <a:cs typeface="Times New Roman" pitchFamily="18" charset="0"/>
              </a:rPr>
              <a:t>Some methods perform desired operations without returning a value. In this case, the </a:t>
            </a:r>
            <a:r>
              <a:rPr lang="en-US" b="1" dirty="0" err="1" smtClean="0">
                <a:latin typeface="Times New Roman" pitchFamily="18" charset="0"/>
                <a:cs typeface="Times New Roman" pitchFamily="18" charset="0"/>
              </a:rPr>
              <a:t>returnValueType</a:t>
            </a:r>
            <a:r>
              <a:rPr lang="en-US" b="1" dirty="0" smtClean="0">
                <a:latin typeface="Times New Roman" pitchFamily="18" charset="0"/>
                <a:cs typeface="Times New Roman" pitchFamily="18" charset="0"/>
              </a:rPr>
              <a:t> is the keyword void.</a:t>
            </a:r>
          </a:p>
          <a:p>
            <a:r>
              <a:rPr lang="en-US" dirty="0" smtClean="0"/>
              <a:t>For example, the </a:t>
            </a:r>
            <a:r>
              <a:rPr lang="en-US" b="1" dirty="0" err="1" smtClean="0"/>
              <a:t>returnValueType</a:t>
            </a:r>
            <a:r>
              <a:rPr lang="en-US" b="1" dirty="0" smtClean="0"/>
              <a:t> is void in the main method, as well as in </a:t>
            </a:r>
            <a:r>
              <a:rPr lang="en-US" b="1" dirty="0" err="1" smtClean="0"/>
              <a:t>System.exit</a:t>
            </a:r>
            <a:r>
              <a:rPr lang="en-US" b="1" dirty="0" smtClean="0"/>
              <a:t>, </a:t>
            </a:r>
            <a:r>
              <a:rPr lang="en-US" b="1" dirty="0" err="1" smtClean="0"/>
              <a:t>System.out.println</a:t>
            </a:r>
            <a:r>
              <a:rPr lang="en-US" b="1" dirty="0" smtClean="0"/>
              <a:t>, and </a:t>
            </a:r>
            <a:r>
              <a:rPr lang="en-US" b="1" dirty="0" err="1" smtClean="0"/>
              <a:t>JOptionPane.showMessageDialog</a:t>
            </a:r>
            <a:r>
              <a:rPr lang="en-US" b="1" dirty="0" smtClean="0"/>
              <a:t>.</a:t>
            </a:r>
          </a:p>
          <a:p>
            <a:r>
              <a:rPr lang="en-US" dirty="0" smtClean="0"/>
              <a:t>If a method returns a value, it is called a </a:t>
            </a:r>
            <a:r>
              <a:rPr lang="en-US" i="1" dirty="0" err="1" smtClean="0"/>
              <a:t>valuereturning</a:t>
            </a:r>
            <a:r>
              <a:rPr lang="en-US" i="1" dirty="0" smtClean="0"/>
              <a:t> method, otherwise it is a void method.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4800"/>
            <a:ext cx="3745992" cy="762000"/>
          </a:xfrm>
        </p:spPr>
        <p:txBody>
          <a:bodyPr/>
          <a:lstStyle/>
          <a:p>
            <a:r>
              <a:rPr lang="en-US" dirty="0" smtClean="0">
                <a:latin typeface="Times New Roman" pitchFamily="18" charset="0"/>
                <a:cs typeface="Times New Roman" pitchFamily="18" charset="0"/>
              </a:rPr>
              <a:t>Variable header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181600"/>
          </a:xfrm>
        </p:spPr>
        <p:txBody>
          <a:bodyPr>
            <a:normAutofit fontScale="77500" lnSpcReduction="20000"/>
          </a:bodyPr>
          <a:lstStyle/>
          <a:p>
            <a:r>
              <a:rPr lang="en-US" dirty="0" smtClean="0">
                <a:latin typeface="Times New Roman" pitchFamily="18" charset="0"/>
                <a:cs typeface="Times New Roman" pitchFamily="18" charset="0"/>
              </a:rPr>
              <a:t>The variables defined in the method header are known as </a:t>
            </a:r>
            <a:r>
              <a:rPr lang="en-US" i="1" dirty="0" smtClean="0">
                <a:latin typeface="Times New Roman" pitchFamily="18" charset="0"/>
                <a:cs typeface="Times New Roman" pitchFamily="18" charset="0"/>
              </a:rPr>
              <a:t>formal parameters or simply parameters.</a:t>
            </a:r>
          </a:p>
          <a:p>
            <a:r>
              <a:rPr lang="en-US" dirty="0" smtClean="0">
                <a:latin typeface="Times New Roman" pitchFamily="18" charset="0"/>
                <a:cs typeface="Times New Roman" pitchFamily="18" charset="0"/>
              </a:rPr>
              <a:t>A parameter is like a placeholder. When a method is invoked, you pass a value to the parameter.</a:t>
            </a:r>
          </a:p>
          <a:p>
            <a:r>
              <a:rPr lang="en-US" dirty="0" smtClean="0">
                <a:latin typeface="Times New Roman" pitchFamily="18" charset="0"/>
                <a:cs typeface="Times New Roman" pitchFamily="18" charset="0"/>
              </a:rPr>
              <a:t>This value is referred to as an </a:t>
            </a:r>
            <a:r>
              <a:rPr lang="en-US" i="1" dirty="0" smtClean="0">
                <a:latin typeface="Times New Roman" pitchFamily="18" charset="0"/>
                <a:cs typeface="Times New Roman" pitchFamily="18" charset="0"/>
              </a:rPr>
              <a:t>actual parameter or argument.</a:t>
            </a:r>
          </a:p>
          <a:p>
            <a:r>
              <a:rPr lang="en-US" dirty="0" smtClean="0">
                <a:latin typeface="Times New Roman" pitchFamily="18" charset="0"/>
                <a:cs typeface="Times New Roman" pitchFamily="18" charset="0"/>
              </a:rPr>
              <a:t>The </a:t>
            </a:r>
            <a:r>
              <a:rPr lang="en-US" i="1" dirty="0" smtClean="0">
                <a:latin typeface="Times New Roman" pitchFamily="18" charset="0"/>
                <a:cs typeface="Times New Roman" pitchFamily="18" charset="0"/>
              </a:rPr>
              <a:t>parameter list</a:t>
            </a:r>
          </a:p>
          <a:p>
            <a:r>
              <a:rPr lang="en-US" dirty="0" smtClean="0">
                <a:latin typeface="Times New Roman" pitchFamily="18" charset="0"/>
                <a:cs typeface="Times New Roman" pitchFamily="18" charset="0"/>
              </a:rPr>
              <a:t>refers to the type, order, and number of the parameters of a method.</a:t>
            </a:r>
          </a:p>
          <a:p>
            <a:r>
              <a:rPr lang="en-US" dirty="0" smtClean="0">
                <a:latin typeface="Times New Roman" pitchFamily="18" charset="0"/>
                <a:cs typeface="Times New Roman" pitchFamily="18" charset="0"/>
              </a:rPr>
              <a:t>The method name and the parameter list together constitute the </a:t>
            </a:r>
            <a:r>
              <a:rPr lang="en-US" i="1" dirty="0" smtClean="0">
                <a:latin typeface="Times New Roman" pitchFamily="18" charset="0"/>
                <a:cs typeface="Times New Roman" pitchFamily="18" charset="0"/>
              </a:rPr>
              <a:t>method signature.</a:t>
            </a:r>
          </a:p>
          <a:p>
            <a:r>
              <a:rPr lang="en-US" dirty="0" smtClean="0">
                <a:latin typeface="Times New Roman" pitchFamily="18" charset="0"/>
                <a:cs typeface="Times New Roman" pitchFamily="18" charset="0"/>
              </a:rPr>
              <a:t>Parameters are optional; that is, a method may contain no parameters. For example, the </a:t>
            </a:r>
            <a:r>
              <a:rPr lang="en-US" b="1" dirty="0" err="1" smtClean="0">
                <a:latin typeface="Times New Roman" pitchFamily="18" charset="0"/>
                <a:cs typeface="Times New Roman" pitchFamily="18" charset="0"/>
              </a:rPr>
              <a:t>Math.random</a:t>
            </a:r>
            <a:r>
              <a:rPr lang="en-US" b="1" dirty="0" smtClean="0">
                <a:latin typeface="Times New Roman" pitchFamily="18" charset="0"/>
                <a:cs typeface="Times New Roman" pitchFamily="18" charset="0"/>
              </a:rPr>
              <a:t>() method has no parameters.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 body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The method body contains a collection of statements that define what the method does.</a:t>
            </a:r>
          </a:p>
          <a:p>
            <a:r>
              <a:rPr lang="en-US" dirty="0" smtClean="0">
                <a:latin typeface="Times New Roman" pitchFamily="18" charset="0"/>
                <a:cs typeface="Times New Roman" pitchFamily="18" charset="0"/>
              </a:rPr>
              <a:t>The method body of the </a:t>
            </a:r>
            <a:r>
              <a:rPr lang="en-US" b="1" dirty="0" smtClean="0">
                <a:latin typeface="Times New Roman" pitchFamily="18" charset="0"/>
                <a:cs typeface="Times New Roman" pitchFamily="18" charset="0"/>
              </a:rPr>
              <a:t>max method uses an if statement to determine which number is </a:t>
            </a:r>
            <a:r>
              <a:rPr lang="en-US" dirty="0" smtClean="0">
                <a:latin typeface="Times New Roman" pitchFamily="18" charset="0"/>
                <a:cs typeface="Times New Roman" pitchFamily="18" charset="0"/>
              </a:rPr>
              <a:t>larger and return the value of that number.</a:t>
            </a:r>
          </a:p>
          <a:p>
            <a:r>
              <a:rPr lang="en-US" dirty="0" smtClean="0">
                <a:latin typeface="Times New Roman" pitchFamily="18" charset="0"/>
                <a:cs typeface="Times New Roman" pitchFamily="18" charset="0"/>
              </a:rPr>
              <a:t>In order for a value-returning method to return a</a:t>
            </a:r>
          </a:p>
          <a:p>
            <a:r>
              <a:rPr lang="en-US" dirty="0" smtClean="0">
                <a:latin typeface="Times New Roman" pitchFamily="18" charset="0"/>
                <a:cs typeface="Times New Roman" pitchFamily="18" charset="0"/>
              </a:rPr>
              <a:t>result, a return statement using the keyword </a:t>
            </a:r>
            <a:r>
              <a:rPr lang="en-US" b="1" dirty="0" smtClean="0">
                <a:latin typeface="Times New Roman" pitchFamily="18" charset="0"/>
                <a:cs typeface="Times New Roman" pitchFamily="18" charset="0"/>
              </a:rPr>
              <a:t>return is </a:t>
            </a:r>
            <a:r>
              <a:rPr lang="en-US" b="1" i="1" dirty="0" smtClean="0">
                <a:latin typeface="Times New Roman" pitchFamily="18" charset="0"/>
                <a:cs typeface="Times New Roman" pitchFamily="18" charset="0"/>
              </a:rPr>
              <a:t>required.</a:t>
            </a:r>
          </a:p>
          <a:p>
            <a:r>
              <a:rPr lang="en-US" dirty="0" smtClean="0">
                <a:latin typeface="Times New Roman" pitchFamily="18" charset="0"/>
                <a:cs typeface="Times New Roman" pitchFamily="18" charset="0"/>
              </a:rPr>
              <a:t>The method terminates when a return statement is executed.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4431792" cy="884238"/>
          </a:xfrm>
        </p:spPr>
        <p:txBody>
          <a:bodyPr>
            <a:normAutofit/>
          </a:bodyPr>
          <a:lstStyle/>
          <a:p>
            <a:r>
              <a:rPr lang="en-US" sz="3200" dirty="0" smtClean="0">
                <a:latin typeface="Times New Roman" pitchFamily="18" charset="0"/>
                <a:cs typeface="Times New Roman" pitchFamily="18" charset="0"/>
              </a:rPr>
              <a:t>3. Method Calling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990600"/>
            <a:ext cx="7498080" cy="5257800"/>
          </a:xfrm>
        </p:spPr>
        <p:txBody>
          <a:bodyPr>
            <a:normAutofit/>
          </a:bodyPr>
          <a:lstStyle/>
          <a:p>
            <a:r>
              <a:rPr lang="en-US" dirty="0" smtClean="0"/>
              <a:t>In creating a method, you define what the method is to do.</a:t>
            </a:r>
          </a:p>
          <a:p>
            <a:r>
              <a:rPr lang="en-US" dirty="0" smtClean="0"/>
              <a:t>To use a method, you have to </a:t>
            </a:r>
            <a:r>
              <a:rPr lang="en-US" i="1" dirty="0" smtClean="0"/>
              <a:t>call </a:t>
            </a:r>
            <a:r>
              <a:rPr lang="en-US" dirty="0" smtClean="0"/>
              <a:t>or </a:t>
            </a:r>
            <a:r>
              <a:rPr lang="en-US" i="1" dirty="0" smtClean="0"/>
              <a:t>invoke it.</a:t>
            </a:r>
          </a:p>
          <a:p>
            <a:r>
              <a:rPr lang="en-US" dirty="0" smtClean="0"/>
              <a:t>There are two ways to call a method, depending on whether the method returns a value or not.</a:t>
            </a:r>
          </a:p>
          <a:p>
            <a:r>
              <a:rPr lang="en-US" dirty="0" smtClean="0"/>
              <a:t>If the method returns a value, a call to the method is usually treated as a value. For example, </a:t>
            </a:r>
            <a:r>
              <a:rPr lang="en-US" b="1" dirty="0" err="1" smtClean="0"/>
              <a:t>int</a:t>
            </a:r>
            <a:r>
              <a:rPr lang="en-US" b="1" dirty="0" smtClean="0"/>
              <a:t> larger = max(3, </a:t>
            </a:r>
            <a:r>
              <a:rPr lang="en-US" b="1" smtClean="0"/>
              <a:t>4);</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5269992" cy="808038"/>
          </a:xfrm>
        </p:spPr>
        <p:txBody>
          <a:bodyPr>
            <a:normAutofit/>
          </a:bodyPr>
          <a:lstStyle/>
          <a:p>
            <a:r>
              <a:rPr lang="en-US" sz="3200" dirty="0" smtClean="0">
                <a:latin typeface="Times New Roman" pitchFamily="18" charset="0"/>
                <a:cs typeface="Times New Roman" pitchFamily="18" charset="0"/>
              </a:rPr>
              <a:t>TestMax.java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47800" y="685800"/>
            <a:ext cx="7498080" cy="5867400"/>
          </a:xfrm>
        </p:spPr>
        <p:txBody>
          <a:bodyPr>
            <a:noAutofit/>
          </a:bodyPr>
          <a:lstStyle/>
          <a:p>
            <a:pPr marL="425196" indent="-342900">
              <a:buFont typeface="+mj-lt"/>
              <a:buAutoNum type="arabicPeriod"/>
            </a:pPr>
            <a:r>
              <a:rPr lang="en-US" sz="1400" b="1" dirty="0" smtClean="0">
                <a:latin typeface="Times New Roman" pitchFamily="18" charset="0"/>
                <a:cs typeface="Times New Roman" pitchFamily="18" charset="0"/>
              </a:rPr>
              <a:t>public class </a:t>
            </a:r>
            <a:r>
              <a:rPr lang="en-US" sz="1400" b="1" dirty="0" err="1" smtClean="0">
                <a:latin typeface="Times New Roman" pitchFamily="18" charset="0"/>
                <a:cs typeface="Times New Roman" pitchFamily="18" charset="0"/>
              </a:rPr>
              <a:t>TestMax</a:t>
            </a:r>
            <a:r>
              <a:rPr lang="en-US" sz="1400" b="1" dirty="0" smtClean="0">
                <a:latin typeface="Times New Roman" pitchFamily="18" charset="0"/>
                <a:cs typeface="Times New Roman" pitchFamily="18" charset="0"/>
              </a:rPr>
              <a:t> {</a:t>
            </a:r>
          </a:p>
          <a:p>
            <a:pPr marL="425196" indent="-342900">
              <a:buFont typeface="+mj-lt"/>
              <a:buAutoNum type="arabicPeriod"/>
            </a:pPr>
            <a:r>
              <a:rPr lang="en-US" sz="1400" dirty="0" smtClean="0">
                <a:latin typeface="Times New Roman" pitchFamily="18" charset="0"/>
                <a:cs typeface="Times New Roman" pitchFamily="18" charset="0"/>
              </a:rPr>
              <a:t>/** Main method */</a:t>
            </a: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 static void main(String[] </a:t>
            </a:r>
            <a:r>
              <a:rPr lang="en-US" sz="1400" b="1" dirty="0" err="1" smtClean="0">
                <a:latin typeface="Times New Roman" pitchFamily="18" charset="0"/>
                <a:cs typeface="Times New Roman" pitchFamily="18" charset="0"/>
              </a:rPr>
              <a:t>args</a:t>
            </a:r>
            <a:r>
              <a:rPr lang="en-US" sz="1400" b="1" dirty="0" smtClean="0">
                <a:latin typeface="Times New Roman" pitchFamily="18" charset="0"/>
                <a:cs typeface="Times New Roman" pitchFamily="18" charset="0"/>
              </a:rPr>
              <a:t>) {</a:t>
            </a: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 5;</a:t>
            </a: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j = 2;</a:t>
            </a:r>
          </a:p>
          <a:p>
            <a:pPr marL="425196" indent="-342900">
              <a:buFont typeface="+mj-lt"/>
              <a:buAutoNum type="arabicPeriod"/>
            </a:pP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k =</a:t>
            </a:r>
            <a:r>
              <a:rPr lang="en-US" sz="1400" dirty="0" smtClean="0">
                <a:latin typeface="Times New Roman" pitchFamily="18" charset="0"/>
                <a:cs typeface="Times New Roman" pitchFamily="18" charset="0"/>
              </a:rPr>
              <a:t>max(</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j);</a:t>
            </a:r>
          </a:p>
          <a:p>
            <a:pPr marL="425196" indent="-342900">
              <a:buFont typeface="+mj-lt"/>
              <a:buAutoNum type="arabicPeriod"/>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"The maximum between " + </a:t>
            </a:r>
            <a:r>
              <a:rPr lang="en-US" sz="1400" b="1"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a:t>
            </a: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 and " + j + " is " + k);</a:t>
            </a:r>
          </a:p>
          <a:p>
            <a:pPr marL="425196" indent="-342900">
              <a:buFont typeface="+mj-lt"/>
              <a:buAutoNum type="arabicPeriod"/>
            </a:pPr>
            <a:r>
              <a:rPr lang="en-US" sz="1400" dirty="0" smtClean="0">
                <a:latin typeface="Times New Roman" pitchFamily="18" charset="0"/>
                <a:cs typeface="Times New Roman" pitchFamily="18" charset="0"/>
              </a:rPr>
              <a:t> }</a:t>
            </a:r>
          </a:p>
          <a:p>
            <a:pPr marL="425196" indent="-342900">
              <a:buFont typeface="+mj-lt"/>
              <a:buAutoNum type="arabicPeriod"/>
            </a:pPr>
            <a:endParaRPr lang="en-US" sz="1400" dirty="0" smtClean="0">
              <a:latin typeface="Times New Roman" pitchFamily="18" charset="0"/>
              <a:cs typeface="Times New Roman" pitchFamily="18" charset="0"/>
            </a:endParaRPr>
          </a:p>
          <a:p>
            <a:pPr marL="425196" indent="-342900">
              <a:buFont typeface="+mj-lt"/>
              <a:buAutoNum type="arabicPeriod"/>
            </a:pPr>
            <a:r>
              <a:rPr lang="en-US" sz="1400" dirty="0" smtClean="0">
                <a:latin typeface="Times New Roman" pitchFamily="18" charset="0"/>
                <a:cs typeface="Times New Roman" pitchFamily="18" charset="0"/>
              </a:rPr>
              <a:t>/** Return the max between two numbers */</a:t>
            </a:r>
          </a:p>
          <a:p>
            <a:pPr marL="425196" indent="-342900">
              <a:buFont typeface="+mj-lt"/>
              <a:buAutoNum type="arabicPeriod"/>
            </a:pPr>
            <a:r>
              <a:rPr lang="en-US" sz="1400" b="1" dirty="0" smtClean="0">
                <a:latin typeface="Times New Roman" pitchFamily="18" charset="0"/>
                <a:cs typeface="Times New Roman" pitchFamily="18" charset="0"/>
              </a:rPr>
              <a:t>public static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max(</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num1,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num2)</a:t>
            </a:r>
          </a:p>
          <a:p>
            <a:pPr marL="425196" indent="-342900">
              <a:buFont typeface="+mj-lt"/>
              <a:buAutoNum type="arabicPeriod"/>
            </a:pPr>
            <a:r>
              <a:rPr lang="en-US" sz="1400" dirty="0" smtClean="0">
                <a:latin typeface="Times New Roman" pitchFamily="18" charset="0"/>
                <a:cs typeface="Times New Roman" pitchFamily="18" charset="0"/>
              </a:rPr>
              <a:t>{</a:t>
            </a: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result;</a:t>
            </a:r>
          </a:p>
          <a:p>
            <a:pPr marL="425196" indent="-342900">
              <a:buFont typeface="+mj-lt"/>
              <a:buAutoNum type="arabicPeriod"/>
            </a:pPr>
            <a:endParaRPr lang="en-US" sz="1400" dirty="0" smtClean="0">
              <a:latin typeface="Times New Roman" pitchFamily="18" charset="0"/>
              <a:cs typeface="Times New Roman" pitchFamily="18" charset="0"/>
            </a:endParaRP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if (num1 &gt; num2)</a:t>
            </a:r>
          </a:p>
          <a:p>
            <a:pPr marL="425196" indent="-342900">
              <a:buFont typeface="+mj-lt"/>
              <a:buAutoNum type="arabicPeriod"/>
            </a:pPr>
            <a:r>
              <a:rPr lang="en-US" sz="1400" dirty="0" smtClean="0">
                <a:latin typeface="Times New Roman" pitchFamily="18" charset="0"/>
                <a:cs typeface="Times New Roman" pitchFamily="18" charset="0"/>
              </a:rPr>
              <a:t> result = num1;</a:t>
            </a:r>
          </a:p>
          <a:p>
            <a:pPr marL="425196" indent="-342900">
              <a:buFont typeface="+mj-lt"/>
              <a:buAutoNum type="arabicPeriod"/>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else</a:t>
            </a:r>
          </a:p>
          <a:p>
            <a:pPr marL="425196" indent="-342900">
              <a:buFont typeface="+mj-lt"/>
              <a:buAutoNum type="arabicPeriod"/>
            </a:pPr>
            <a:r>
              <a:rPr lang="en-US" sz="1400" dirty="0" smtClean="0">
                <a:latin typeface="Times New Roman" pitchFamily="18" charset="0"/>
                <a:cs typeface="Times New Roman" pitchFamily="18" charset="0"/>
              </a:rPr>
              <a:t>result = num2;</a:t>
            </a:r>
          </a:p>
          <a:p>
            <a:pPr marL="425196" indent="-342900">
              <a:buFont typeface="+mj-lt"/>
              <a:buAutoNum type="arabicPeriod"/>
            </a:pPr>
            <a:r>
              <a:rPr lang="en-US" sz="1400" b="1" dirty="0" smtClean="0">
                <a:latin typeface="Times New Roman" pitchFamily="18" charset="0"/>
                <a:cs typeface="Times New Roman" pitchFamily="18" charset="0"/>
              </a:rPr>
              <a:t>return result;</a:t>
            </a:r>
            <a:r>
              <a:rPr lang="en-US" sz="1400" dirty="0" smtClean="0">
                <a:latin typeface="Times New Roman" pitchFamily="18" charset="0"/>
                <a:cs typeface="Times New Roman" pitchFamily="18" charset="0"/>
              </a:rPr>
              <a:t> </a:t>
            </a:r>
          </a:p>
          <a:p>
            <a:pPr marL="425196" indent="-342900">
              <a:buFont typeface="+mj-lt"/>
              <a:buAutoNum type="arabicPeriod"/>
            </a:pPr>
            <a:r>
              <a:rPr lang="en-US" sz="1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5269992" cy="792162"/>
          </a:xfrm>
        </p:spPr>
        <p:txBody>
          <a:bodyPr>
            <a:normAutofit fontScale="90000"/>
          </a:bodyPr>
          <a:lstStyle/>
          <a:p>
            <a:r>
              <a:rPr lang="en-US" dirty="0" smtClean="0">
                <a:effectLst/>
              </a:rPr>
              <a:t>4. The void Method:</a:t>
            </a:r>
            <a:br>
              <a:rPr lang="en-US" dirty="0" smtClean="0">
                <a:effectLst/>
              </a:rPr>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The void keyword allows us to create methods which do not return a value. Here, in the upcoming example we're considering a </a:t>
            </a:r>
            <a:r>
              <a:rPr lang="en-US" dirty="0" err="1" smtClean="0"/>
              <a:t>voidmethod</a:t>
            </a:r>
            <a:r>
              <a:rPr lang="en-US" dirty="0" smtClean="0"/>
              <a:t> </a:t>
            </a:r>
            <a:r>
              <a:rPr lang="en-US" i="1" dirty="0" err="1" smtClean="0"/>
              <a:t>methodRankPoints</a:t>
            </a:r>
            <a:r>
              <a:rPr lang="en-US" dirty="0" smtClean="0"/>
              <a:t>. This method is a void method which does not return any value. Call to a void method must be a statement i.e. </a:t>
            </a:r>
            <a:r>
              <a:rPr lang="en-US" i="1" dirty="0" err="1" smtClean="0"/>
              <a:t>methodRankPoints</a:t>
            </a:r>
            <a:r>
              <a:rPr lang="en-US" i="1" dirty="0" smtClean="0"/>
              <a:t>(255.7);</a:t>
            </a:r>
            <a:r>
              <a:rPr lang="en-US" dirty="0" smtClean="0"/>
              <a:t>. It is a Java statement which ends with a semicolon as shown below.</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050792" cy="1020762"/>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143000"/>
            <a:ext cx="7498080" cy="5715000"/>
          </a:xfrm>
        </p:spPr>
        <p:txBody>
          <a:bodyPr>
            <a:noAutofit/>
          </a:bodyPr>
          <a:lstStyle/>
          <a:p>
            <a:pPr marL="539496" indent="-457200">
              <a:buFont typeface="+mj-lt"/>
              <a:buAutoNum type="arabicPeriod"/>
            </a:pPr>
            <a:r>
              <a:rPr lang="en-US" sz="2000" dirty="0" smtClean="0">
                <a:latin typeface="Times New Roman" pitchFamily="18" charset="0"/>
                <a:cs typeface="Times New Roman" pitchFamily="18" charset="0"/>
              </a:rPr>
              <a:t>public class </a:t>
            </a:r>
            <a:r>
              <a:rPr lang="en-US" sz="2000" dirty="0" err="1" smtClean="0">
                <a:latin typeface="Times New Roman" pitchFamily="18" charset="0"/>
                <a:cs typeface="Times New Roman" pitchFamily="18" charset="0"/>
              </a:rPr>
              <a:t>ExampleVoid</a:t>
            </a:r>
            <a:endParaRPr lang="en-US" sz="2000" dirty="0" smtClean="0">
              <a:latin typeface="Times New Roman" pitchFamily="18" charset="0"/>
              <a:cs typeface="Times New Roman" pitchFamily="18" charset="0"/>
            </a:endParaRPr>
          </a:p>
          <a:p>
            <a:pPr marL="539496" indent="-457200">
              <a:buFont typeface="+mj-lt"/>
              <a:buAutoNum type="arabicPeriod"/>
            </a:pPr>
            <a:r>
              <a:rPr lang="en-US" sz="2000" dirty="0" smtClean="0">
                <a:latin typeface="Times New Roman" pitchFamily="18" charset="0"/>
                <a:cs typeface="Times New Roman" pitchFamily="18" charset="0"/>
              </a:rPr>
              <a:t> { </a:t>
            </a:r>
          </a:p>
          <a:p>
            <a:pPr marL="539496" indent="-457200">
              <a:buFont typeface="+mj-lt"/>
              <a:buAutoNum type="arabicPeriod"/>
            </a:pPr>
            <a:r>
              <a:rPr lang="en-US" sz="2000" dirty="0" smtClean="0">
                <a:latin typeface="Times New Roman" pitchFamily="18" charset="0"/>
                <a:cs typeface="Times New Roman" pitchFamily="18" charset="0"/>
              </a:rPr>
              <a:t>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p>
          <a:p>
            <a:pPr marL="539496" indent="-457200">
              <a:buFont typeface="+mj-lt"/>
              <a:buAutoNum type="arabicPeriod"/>
            </a:pPr>
            <a:r>
              <a:rPr lang="en-US" sz="2000" dirty="0" smtClean="0">
                <a:latin typeface="Times New Roman" pitchFamily="18" charset="0"/>
                <a:cs typeface="Times New Roman" pitchFamily="18" charset="0"/>
              </a:rPr>
              <a:t>{ </a:t>
            </a:r>
          </a:p>
          <a:p>
            <a:pPr marL="539496" indent="-457200">
              <a:buFont typeface="+mj-lt"/>
              <a:buAutoNum type="arabicPeriod"/>
            </a:pPr>
            <a:r>
              <a:rPr lang="en-US" sz="2000" dirty="0" err="1" smtClean="0">
                <a:latin typeface="Times New Roman" pitchFamily="18" charset="0"/>
                <a:cs typeface="Times New Roman" pitchFamily="18" charset="0"/>
              </a:rPr>
              <a:t>methodRankPoints</a:t>
            </a:r>
            <a:r>
              <a:rPr lang="en-US" sz="2000" dirty="0" smtClean="0">
                <a:latin typeface="Times New Roman" pitchFamily="18" charset="0"/>
                <a:cs typeface="Times New Roman" pitchFamily="18" charset="0"/>
              </a:rPr>
              <a:t>(255.7); </a:t>
            </a:r>
          </a:p>
          <a:p>
            <a:pPr marL="539496" indent="-457200">
              <a:buFont typeface="+mj-lt"/>
              <a:buAutoNum type="arabicPeriod"/>
            </a:pPr>
            <a:r>
              <a:rPr lang="en-US" sz="2000" dirty="0" smtClean="0">
                <a:latin typeface="Times New Roman" pitchFamily="18" charset="0"/>
                <a:cs typeface="Times New Roman" pitchFamily="18" charset="0"/>
              </a:rPr>
              <a:t>} public static void </a:t>
            </a:r>
            <a:r>
              <a:rPr lang="en-US" sz="2000" dirty="0" err="1" smtClean="0">
                <a:latin typeface="Times New Roman" pitchFamily="18" charset="0"/>
                <a:cs typeface="Times New Roman" pitchFamily="18" charset="0"/>
              </a:rPr>
              <a:t>methodRankPoints</a:t>
            </a:r>
            <a:r>
              <a:rPr lang="en-US" sz="2000" dirty="0" smtClean="0">
                <a:latin typeface="Times New Roman" pitchFamily="18" charset="0"/>
                <a:cs typeface="Times New Roman" pitchFamily="18" charset="0"/>
              </a:rPr>
              <a:t>(double points) </a:t>
            </a:r>
          </a:p>
          <a:p>
            <a:pPr marL="539496" indent="-457200">
              <a:buFont typeface="+mj-lt"/>
              <a:buAutoNum type="arabicPeriod"/>
            </a:pPr>
            <a:r>
              <a:rPr lang="en-US" sz="2000" dirty="0" smtClean="0">
                <a:latin typeface="Times New Roman" pitchFamily="18" charset="0"/>
                <a:cs typeface="Times New Roman" pitchFamily="18" charset="0"/>
              </a:rPr>
              <a:t>{ </a:t>
            </a:r>
          </a:p>
          <a:p>
            <a:pPr marL="539496" indent="-457200">
              <a:buFont typeface="+mj-lt"/>
              <a:buAutoNum type="arabicPeriod"/>
            </a:pPr>
            <a:r>
              <a:rPr lang="en-US" sz="2000" dirty="0" smtClean="0">
                <a:latin typeface="Times New Roman" pitchFamily="18" charset="0"/>
                <a:cs typeface="Times New Roman" pitchFamily="18" charset="0"/>
              </a:rPr>
              <a:t>if (points &gt;= 202.5) </a:t>
            </a:r>
          </a:p>
          <a:p>
            <a:pPr marL="539496" indent="-457200">
              <a:buFont typeface="+mj-lt"/>
              <a:buAutoNum type="arabicPeriod"/>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("Rank:A1");</a:t>
            </a:r>
          </a:p>
          <a:p>
            <a:pPr marL="539496" indent="-457200">
              <a:buFont typeface="+mj-lt"/>
              <a:buAutoNum type="arabicPeriod"/>
            </a:pPr>
            <a:r>
              <a:rPr lang="en-US" sz="2000" dirty="0" smtClean="0">
                <a:latin typeface="Times New Roman" pitchFamily="18" charset="0"/>
                <a:cs typeface="Times New Roman" pitchFamily="18" charset="0"/>
              </a:rPr>
              <a:t> } </a:t>
            </a:r>
          </a:p>
          <a:p>
            <a:pPr marL="539496" indent="-457200">
              <a:buFont typeface="+mj-lt"/>
              <a:buAutoNum type="arabicPeriod"/>
            </a:pPr>
            <a:r>
              <a:rPr lang="en-US" sz="2000" dirty="0" smtClean="0">
                <a:latin typeface="Times New Roman" pitchFamily="18" charset="0"/>
                <a:cs typeface="Times New Roman" pitchFamily="18" charset="0"/>
              </a:rPr>
              <a:t>else if (points &gt;= 122.4) </a:t>
            </a:r>
          </a:p>
          <a:p>
            <a:pPr marL="539496" indent="-457200">
              <a:buFont typeface="+mj-lt"/>
              <a:buAutoNum type="arabicPeriod"/>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("Rank:A2"); </a:t>
            </a:r>
          </a:p>
          <a:p>
            <a:pPr marL="539496" indent="-457200">
              <a:buFont typeface="+mj-lt"/>
              <a:buAutoNum type="arabicPeriod"/>
            </a:pPr>
            <a:r>
              <a:rPr lang="en-US" sz="2000" dirty="0" smtClean="0">
                <a:latin typeface="Times New Roman" pitchFamily="18" charset="0"/>
                <a:cs typeface="Times New Roman" pitchFamily="18" charset="0"/>
              </a:rPr>
              <a:t>} </a:t>
            </a:r>
          </a:p>
          <a:p>
            <a:pPr marL="539496" indent="-457200">
              <a:buFont typeface="+mj-lt"/>
              <a:buAutoNum type="arabicPeriod"/>
            </a:pPr>
            <a:r>
              <a:rPr lang="en-US" sz="2000" dirty="0" smtClean="0">
                <a:latin typeface="Times New Roman" pitchFamily="18" charset="0"/>
                <a:cs typeface="Times New Roman" pitchFamily="18" charset="0"/>
              </a:rPr>
              <a:t>else {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("Rank:A3"); </a:t>
            </a:r>
          </a:p>
          <a:p>
            <a:pPr marL="539496" indent="-457200">
              <a:buFont typeface="+mj-lt"/>
              <a:buAutoNum type="arabicPeriod"/>
            </a:pP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Rank:A1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Defining a Method</a:t>
            </a:r>
          </a:p>
          <a:p>
            <a:r>
              <a:rPr lang="en-US" dirty="0" smtClean="0">
                <a:latin typeface="Times New Roman" pitchFamily="18" charset="0"/>
                <a:cs typeface="Times New Roman" pitchFamily="18" charset="0"/>
              </a:rPr>
              <a:t>Method Calling</a:t>
            </a:r>
          </a:p>
          <a:p>
            <a:r>
              <a:rPr lang="en-US" dirty="0" smtClean="0">
                <a:latin typeface="Times New Roman" pitchFamily="18" charset="0"/>
                <a:cs typeface="Times New Roman" pitchFamily="18" charset="0"/>
              </a:rPr>
              <a:t>Void Method</a:t>
            </a:r>
          </a:p>
          <a:p>
            <a:r>
              <a:rPr lang="en-US" dirty="0" smtClean="0">
                <a:latin typeface="Times New Roman" pitchFamily="18" charset="0"/>
                <a:cs typeface="Times New Roman" pitchFamily="18" charset="0"/>
              </a:rPr>
              <a:t>Passing Parameters by value</a:t>
            </a:r>
          </a:p>
          <a:p>
            <a:r>
              <a:rPr lang="en-US" dirty="0" smtClean="0">
                <a:latin typeface="Times New Roman" pitchFamily="18" charset="0"/>
                <a:cs typeface="Times New Roman" pitchFamily="18" charset="0"/>
              </a:rPr>
              <a:t>Call Stack</a:t>
            </a:r>
          </a:p>
          <a:p>
            <a:r>
              <a:rPr lang="en-US" dirty="0" smtClean="0">
                <a:latin typeface="Times New Roman" pitchFamily="18" charset="0"/>
                <a:cs typeface="Times New Roman" pitchFamily="18" charset="0"/>
              </a:rPr>
              <a:t>Modularizing code</a:t>
            </a:r>
          </a:p>
          <a:p>
            <a:r>
              <a:rPr lang="en-US" dirty="0" smtClean="0">
                <a:latin typeface="Times New Roman" pitchFamily="18" charset="0"/>
                <a:cs typeface="Times New Roman" pitchFamily="18" charset="0"/>
              </a:rPr>
              <a:t>Method overloading</a:t>
            </a:r>
          </a:p>
          <a:p>
            <a:r>
              <a:rPr lang="en-US" dirty="0" smtClean="0">
                <a:latin typeface="Times New Roman" pitchFamily="18" charset="0"/>
                <a:cs typeface="Times New Roman" pitchFamily="18" charset="0"/>
              </a:rPr>
              <a:t>Math class</a:t>
            </a:r>
          </a:p>
          <a:p>
            <a:r>
              <a:rPr lang="en-US" dirty="0" smtClean="0">
                <a:latin typeface="Times New Roman" pitchFamily="18" charset="0"/>
                <a:cs typeface="Times New Roman" pitchFamily="18" charset="0"/>
              </a:rPr>
              <a:t>Character Data Type and Operations</a:t>
            </a:r>
          </a:p>
          <a:p>
            <a:r>
              <a:rPr lang="en-US" dirty="0" smtClean="0">
                <a:latin typeface="Times New Roman" pitchFamily="18" charset="0"/>
                <a:cs typeface="Times New Roman" pitchFamily="18" charset="0"/>
              </a:rPr>
              <a:t>Generating random characters</a:t>
            </a:r>
          </a:p>
          <a:p>
            <a:r>
              <a:rPr lang="en-US" dirty="0" smtClean="0">
                <a:latin typeface="Times New Roman" pitchFamily="18" charset="0"/>
                <a:cs typeface="Times New Roman" pitchFamily="18" charset="0"/>
              </a:rPr>
              <a:t>Method abstraction and stepwise refinement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5.Passing Parameters by Value:</a:t>
            </a:r>
            <a:br>
              <a:rPr lang="en-US"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power of a method is its ability to work with parameters.</a:t>
            </a:r>
          </a:p>
          <a:p>
            <a:r>
              <a:rPr lang="en-US" sz="2000" dirty="0" smtClean="0">
                <a:latin typeface="Times New Roman" pitchFamily="18" charset="0"/>
                <a:cs typeface="Times New Roman" pitchFamily="18" charset="0"/>
              </a:rPr>
              <a:t>Example: </a:t>
            </a:r>
            <a:r>
              <a:rPr lang="en-US" sz="2000" dirty="0" err="1" smtClean="0">
                <a:latin typeface="Times New Roman" pitchFamily="18" charset="0"/>
                <a:cs typeface="Times New Roman" pitchFamily="18" charset="0"/>
              </a:rPr>
              <a:t>methodRankPoints</a:t>
            </a:r>
            <a:r>
              <a:rPr lang="en-US" sz="2000" dirty="0" smtClean="0">
                <a:latin typeface="Times New Roman" pitchFamily="18" charset="0"/>
                <a:cs typeface="Times New Roman" pitchFamily="18" charset="0"/>
              </a:rPr>
              <a:t>(255.7); </a:t>
            </a:r>
          </a:p>
          <a:p>
            <a:r>
              <a:rPr lang="en-US" sz="2000" dirty="0" smtClean="0">
                <a:latin typeface="Times New Roman" pitchFamily="18" charset="0"/>
                <a:cs typeface="Times New Roman" pitchFamily="18" charset="0"/>
              </a:rPr>
              <a:t>You can use </a:t>
            </a:r>
            <a:r>
              <a:rPr lang="en-US" sz="2000" b="1" dirty="0" err="1" smtClean="0">
                <a:latin typeface="Times New Roman" pitchFamily="18" charset="0"/>
                <a:cs typeface="Times New Roman" pitchFamily="18" charset="0"/>
              </a:rPr>
              <a:t>println</a:t>
            </a:r>
            <a:r>
              <a:rPr lang="en-US" sz="2000" b="1" dirty="0" smtClean="0">
                <a:latin typeface="Times New Roman" pitchFamily="18" charset="0"/>
                <a:cs typeface="Times New Roman" pitchFamily="18" charset="0"/>
              </a:rPr>
              <a:t> to print </a:t>
            </a:r>
            <a:r>
              <a:rPr lang="en-US" sz="2000" dirty="0" smtClean="0">
                <a:latin typeface="Times New Roman" pitchFamily="18" charset="0"/>
                <a:cs typeface="Times New Roman" pitchFamily="18" charset="0"/>
              </a:rPr>
              <a:t>any string and </a:t>
            </a:r>
            <a:r>
              <a:rPr lang="en-US" sz="2000" b="1" dirty="0" smtClean="0">
                <a:latin typeface="Times New Roman" pitchFamily="18" charset="0"/>
                <a:cs typeface="Times New Roman" pitchFamily="18" charset="0"/>
              </a:rPr>
              <a:t>max to find the maximum between any two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values.</a:t>
            </a:r>
          </a:p>
          <a:p>
            <a:r>
              <a:rPr lang="en-US" sz="2000" dirty="0" smtClean="0">
                <a:latin typeface="Times New Roman" pitchFamily="18" charset="0"/>
                <a:cs typeface="Times New Roman" pitchFamily="18" charset="0"/>
              </a:rPr>
              <a:t>When calling a method, you need to provide arguments, which must be given in the same order as their respective parameters in the method signature.</a:t>
            </a:r>
          </a:p>
          <a:p>
            <a:r>
              <a:rPr lang="en-US" sz="2000" dirty="0" smtClean="0">
                <a:latin typeface="Times New Roman" pitchFamily="18" charset="0"/>
                <a:cs typeface="Times New Roman" pitchFamily="18" charset="0"/>
              </a:rPr>
              <a:t>This is known as </a:t>
            </a:r>
            <a:r>
              <a:rPr lang="en-US" sz="2000" i="1" dirty="0" smtClean="0">
                <a:latin typeface="Times New Roman" pitchFamily="18" charset="0"/>
                <a:cs typeface="Times New Roman" pitchFamily="18" charset="0"/>
              </a:rPr>
              <a:t>parameter order association.</a:t>
            </a:r>
          </a:p>
          <a:p>
            <a:r>
              <a:rPr lang="en-US" sz="2000" i="1" dirty="0" smtClean="0">
                <a:latin typeface="Times New Roman" pitchFamily="18" charset="0"/>
                <a:cs typeface="Times New Roman" pitchFamily="18" charset="0"/>
              </a:rPr>
              <a:t>Example, </a:t>
            </a:r>
            <a:r>
              <a:rPr lang="en-US" sz="2000" dirty="0" smtClean="0">
                <a:latin typeface="Times New Roman" pitchFamily="18" charset="0"/>
                <a:cs typeface="Times New Roman" pitchFamily="18" charset="0"/>
              </a:rPr>
              <a:t>the following method prints a message </a:t>
            </a:r>
            <a:r>
              <a:rPr lang="en-US" sz="2000" b="1" dirty="0" smtClean="0">
                <a:latin typeface="Times New Roman" pitchFamily="18" charset="0"/>
                <a:cs typeface="Times New Roman" pitchFamily="18" charset="0"/>
              </a:rPr>
              <a:t>n times:</a:t>
            </a:r>
          </a:p>
          <a:p>
            <a:pPr>
              <a:buNone/>
            </a:pPr>
            <a:r>
              <a:rPr lang="en-US" sz="2000" b="1" dirty="0" smtClean="0">
                <a:latin typeface="Times New Roman" pitchFamily="18" charset="0"/>
                <a:cs typeface="Times New Roman" pitchFamily="18" charset="0"/>
              </a:rPr>
              <a:t>public static void </a:t>
            </a:r>
            <a:r>
              <a:rPr lang="en-US" sz="2000" b="1" dirty="0" err="1" smtClean="0">
                <a:latin typeface="Times New Roman" pitchFamily="18" charset="0"/>
                <a:cs typeface="Times New Roman" pitchFamily="18" charset="0"/>
              </a:rPr>
              <a:t>nPrintln</a:t>
            </a:r>
            <a:r>
              <a:rPr lang="en-US" sz="2000" b="1" dirty="0" smtClean="0">
                <a:latin typeface="Times New Roman" pitchFamily="18" charset="0"/>
                <a:cs typeface="Times New Roman" pitchFamily="18" charset="0"/>
              </a:rPr>
              <a:t>(String message,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n) {</a:t>
            </a:r>
          </a:p>
          <a:p>
            <a:pPr>
              <a:buNone/>
            </a:pPr>
            <a:r>
              <a:rPr lang="nn-NO" sz="2000" b="1" dirty="0" smtClean="0">
                <a:latin typeface="Times New Roman" pitchFamily="18" charset="0"/>
                <a:cs typeface="Times New Roman" pitchFamily="18" charset="0"/>
              </a:rPr>
              <a:t>for (int i = 0; i &lt; n; i++)</a:t>
            </a:r>
          </a:p>
          <a:p>
            <a:pPr>
              <a:buNone/>
            </a:pP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(message);</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effectLst/>
                <a:latin typeface="Times New Roman" pitchFamily="18" charset="0"/>
                <a:cs typeface="Times New Roman" pitchFamily="18" charset="0"/>
              </a:rPr>
              <a:t>5.Passing Parameters by Value(cont’d)</a:t>
            </a:r>
            <a:endParaRPr lang="en-US" sz="3200"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When you invoke a method with a parameter, the value of the argument is passed to the parameter.</a:t>
            </a:r>
          </a:p>
          <a:p>
            <a:r>
              <a:rPr lang="en-US" sz="2800" dirty="0" smtClean="0">
                <a:latin typeface="Times New Roman" pitchFamily="18" charset="0"/>
                <a:cs typeface="Times New Roman" pitchFamily="18" charset="0"/>
              </a:rPr>
              <a:t>This is referred to as </a:t>
            </a:r>
            <a:r>
              <a:rPr lang="en-US" sz="2800" i="1" dirty="0" smtClean="0">
                <a:latin typeface="Times New Roman" pitchFamily="18" charset="0"/>
                <a:cs typeface="Times New Roman" pitchFamily="18" charset="0"/>
              </a:rPr>
              <a:t>pass-by-value. If the argument is a variable rather than a literal </a:t>
            </a:r>
            <a:r>
              <a:rPr lang="en-US" sz="2800" dirty="0" smtClean="0">
                <a:latin typeface="Times New Roman" pitchFamily="18" charset="0"/>
                <a:cs typeface="Times New Roman" pitchFamily="18" charset="0"/>
              </a:rPr>
              <a:t>value, the value of the variable is passed to the parameter.</a:t>
            </a:r>
          </a:p>
          <a:p>
            <a:r>
              <a:rPr lang="en-US" sz="2800" dirty="0" smtClean="0">
                <a:latin typeface="Times New Roman" pitchFamily="18" charset="0"/>
                <a:cs typeface="Times New Roman" pitchFamily="18" charset="0"/>
              </a:rPr>
              <a:t>The variable is not affected, regardless of the changes made to the parameter inside the method.</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4584192" cy="960438"/>
          </a:xfrm>
        </p:spPr>
        <p:txBody>
          <a:bodyPr>
            <a:normAutofit/>
          </a:bodyPr>
          <a:lstStyle/>
          <a:p>
            <a:r>
              <a:rPr lang="en-US" sz="3600" dirty="0" smtClean="0">
                <a:latin typeface="Times New Roman" pitchFamily="18" charset="0"/>
                <a:cs typeface="Times New Roman" pitchFamily="18" charset="0"/>
              </a:rPr>
              <a:t>Increment.java</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143000"/>
            <a:ext cx="7498080" cy="5486400"/>
          </a:xfrm>
        </p:spPr>
        <p:txBody>
          <a:bodyPr>
            <a:noAutofit/>
          </a:bodyPr>
          <a:lstStyle/>
          <a:p>
            <a:r>
              <a:rPr lang="en-US" sz="2000" dirty="0" smtClean="0">
                <a:latin typeface="Times New Roman" pitchFamily="18" charset="0"/>
                <a:cs typeface="Times New Roman" pitchFamily="18" charset="0"/>
              </a:rPr>
              <a:t>As shown in Listing 5.4, the value of </a:t>
            </a:r>
            <a:r>
              <a:rPr lang="en-US" sz="2000" b="1" dirty="0" smtClean="0">
                <a:latin typeface="Times New Roman" pitchFamily="18" charset="0"/>
                <a:cs typeface="Times New Roman" pitchFamily="18" charset="0"/>
              </a:rPr>
              <a:t>x (1) is passed to the parameter n to invoke the increment method (line 5). n is </a:t>
            </a:r>
            <a:r>
              <a:rPr lang="en-US" sz="2000" dirty="0" smtClean="0">
                <a:latin typeface="Times New Roman" pitchFamily="18" charset="0"/>
                <a:cs typeface="Times New Roman" pitchFamily="18" charset="0"/>
              </a:rPr>
              <a:t>incremented by </a:t>
            </a:r>
            <a:r>
              <a:rPr lang="en-US" sz="2000" b="1" dirty="0" smtClean="0">
                <a:latin typeface="Times New Roman" pitchFamily="18" charset="0"/>
                <a:cs typeface="Times New Roman" pitchFamily="18" charset="0"/>
              </a:rPr>
              <a:t>1 in the method (line 10), but x is not changed no matter what the </a:t>
            </a:r>
            <a:r>
              <a:rPr lang="en-US" sz="2000" b="1" dirty="0" err="1" smtClean="0">
                <a:latin typeface="Times New Roman" pitchFamily="18" charset="0"/>
                <a:cs typeface="Times New Roman" pitchFamily="18" charset="0"/>
              </a:rPr>
              <a:t>method</a:t>
            </a:r>
            <a:r>
              <a:rPr lang="en-US" sz="2000" dirty="0" err="1" smtClean="0">
                <a:latin typeface="Times New Roman" pitchFamily="18" charset="0"/>
                <a:cs typeface="Times New Roman" pitchFamily="18" charset="0"/>
              </a:rPr>
              <a:t>does</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public class Increment {</a:t>
            </a:r>
          </a:p>
          <a:p>
            <a:pPr>
              <a:buNone/>
            </a:pPr>
            <a:r>
              <a:rPr lang="en-US" sz="2000" b="1" dirty="0" smtClean="0">
                <a:latin typeface="Times New Roman" pitchFamily="18" charset="0"/>
                <a:cs typeface="Times New Roman" pitchFamily="18" charset="0"/>
              </a:rPr>
              <a:t>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 {</a:t>
            </a:r>
          </a:p>
          <a:p>
            <a:pPr>
              <a:buNone/>
            </a:pP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x = 1;</a:t>
            </a:r>
          </a:p>
          <a:p>
            <a:pPr>
              <a:buNone/>
            </a:pP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"Before the call, x is " + x);</a:t>
            </a:r>
          </a:p>
          <a:p>
            <a:pPr>
              <a:buNone/>
            </a:pPr>
            <a:r>
              <a:rPr lang="en-US" sz="2000" b="1" dirty="0" smtClean="0">
                <a:latin typeface="Times New Roman" pitchFamily="18" charset="0"/>
                <a:cs typeface="Times New Roman" pitchFamily="18" charset="0"/>
              </a:rPr>
              <a:t>increment(x);</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"after the call, x is " + x);</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public static void increment(</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n) {</a:t>
            </a:r>
          </a:p>
          <a:p>
            <a:pPr>
              <a:buNone/>
            </a:pPr>
            <a:r>
              <a:rPr lang="en-US" sz="2000" dirty="0" smtClean="0">
                <a:latin typeface="Times New Roman" pitchFamily="18" charset="0"/>
                <a:cs typeface="Times New Roman" pitchFamily="18" charset="0"/>
              </a:rPr>
              <a:t>n++;</a:t>
            </a:r>
          </a:p>
          <a:p>
            <a:pPr>
              <a:buNone/>
            </a:pPr>
            <a:r>
              <a:rPr lang="en-US" sz="2000" dirty="0" smtClean="0">
                <a:latin typeface="Times New Roman" pitchFamily="18" charset="0"/>
                <a:cs typeface="Times New Roman" pitchFamily="18" charset="0"/>
              </a:rPr>
              <a:t>//increment(x);</a:t>
            </a:r>
          </a:p>
          <a:p>
            <a:pPr>
              <a:buNone/>
            </a:pP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"n inside the method is " + n);</a:t>
            </a:r>
            <a:r>
              <a:rPr lang="en-US" sz="2000" dirty="0" smtClean="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Output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Before the call, x is 1</a:t>
            </a:r>
          </a:p>
          <a:p>
            <a:r>
              <a:rPr lang="en-US" dirty="0" smtClean="0">
                <a:latin typeface="Times New Roman" pitchFamily="18" charset="0"/>
                <a:cs typeface="Times New Roman" pitchFamily="18" charset="0"/>
              </a:rPr>
              <a:t>n inside the method is 2</a:t>
            </a:r>
          </a:p>
          <a:p>
            <a:r>
              <a:rPr lang="en-US" dirty="0" smtClean="0">
                <a:latin typeface="Times New Roman" pitchFamily="18" charset="0"/>
                <a:cs typeface="Times New Roman" pitchFamily="18" charset="0"/>
              </a:rPr>
              <a:t>after the call, x is 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4050792" cy="838200"/>
          </a:xfrm>
        </p:spPr>
        <p:txBody>
          <a:bodyPr>
            <a:normAutofit/>
          </a:bodyPr>
          <a:lstStyle/>
          <a:p>
            <a:r>
              <a:rPr lang="en-US" sz="2800" dirty="0" smtClean="0">
                <a:latin typeface="Times New Roman" pitchFamily="18" charset="0"/>
                <a:cs typeface="Times New Roman" pitchFamily="18" charset="0"/>
              </a:rPr>
              <a:t>TestPassByValue.java</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TestPassByValue.java gives another program that demonstrates the effect of passing by value.</a:t>
            </a:r>
          </a:p>
          <a:p>
            <a:r>
              <a:rPr lang="en-US" sz="2800" dirty="0" smtClean="0">
                <a:latin typeface="Times New Roman" pitchFamily="18" charset="0"/>
                <a:cs typeface="Times New Roman" pitchFamily="18" charset="0"/>
              </a:rPr>
              <a:t>The program creates a method for swapping two variables.</a:t>
            </a:r>
          </a:p>
          <a:p>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swap method is invoked by passing </a:t>
            </a:r>
            <a:r>
              <a:rPr lang="en-US" sz="2800" dirty="0" smtClean="0">
                <a:latin typeface="Times New Roman" pitchFamily="18" charset="0"/>
                <a:cs typeface="Times New Roman" pitchFamily="18" charset="0"/>
              </a:rPr>
              <a:t>two arguments.</a:t>
            </a:r>
          </a:p>
          <a:p>
            <a:r>
              <a:rPr lang="en-US" sz="2800" dirty="0" smtClean="0">
                <a:latin typeface="Times New Roman" pitchFamily="18" charset="0"/>
                <a:cs typeface="Times New Roman" pitchFamily="18" charset="0"/>
              </a:rPr>
              <a:t>Interestingly, the values of the arguments are not changed after the method is invoked.</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3974592" cy="807720"/>
          </a:xfrm>
        </p:spPr>
        <p:txBody>
          <a:bodyPr>
            <a:normAutofit/>
          </a:bodyPr>
          <a:lstStyle/>
          <a:p>
            <a:r>
              <a:rPr lang="en-US" sz="3200" dirty="0" smtClean="0">
                <a:latin typeface="Times New Roman" pitchFamily="18" charset="0"/>
                <a:cs typeface="Times New Roman" pitchFamily="18" charset="0"/>
              </a:rPr>
              <a:t>TestPassByValue.java</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1435608" y="838200"/>
            <a:ext cx="3657600" cy="6019800"/>
          </a:xfrm>
        </p:spPr>
        <p:txBody>
          <a:bodyPr>
            <a:noAutofit/>
          </a:bodyPr>
          <a:lstStyle/>
          <a:p>
            <a:pPr marL="425196" indent="-342900">
              <a:buFont typeface="+mj-lt"/>
              <a:buAutoNum type="arabicPeriod"/>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TestPassByValue</a:t>
            </a:r>
            <a:r>
              <a:rPr lang="en-US" sz="1600" dirty="0" smtClean="0">
                <a:latin typeface="Times New Roman" pitchFamily="18" charset="0"/>
                <a:cs typeface="Times New Roman" pitchFamily="18" charset="0"/>
              </a:rPr>
              <a:t>{</a:t>
            </a:r>
          </a:p>
          <a:p>
            <a:pPr marL="425196" indent="-342900">
              <a:buFont typeface="+mj-lt"/>
              <a:buAutoNum type="arabicPeriod"/>
            </a:pPr>
            <a:r>
              <a:rPr lang="en-US" sz="1600" b="1" dirty="0" smtClean="0">
                <a:latin typeface="Times New Roman" pitchFamily="18" charset="0"/>
                <a:cs typeface="Times New Roman" pitchFamily="18" charset="0"/>
              </a:rPr>
              <a:t>/** Main method*/</a:t>
            </a:r>
          </a:p>
          <a:p>
            <a:pPr marL="425196" indent="-342900">
              <a:buFont typeface="+mj-lt"/>
              <a:buAutoNum type="arabicPeriod"/>
            </a:pPr>
            <a:r>
              <a:rPr lang="en-US" sz="1600" dirty="0" smtClean="0">
                <a:latin typeface="Times New Roman" pitchFamily="18" charset="0"/>
                <a:cs typeface="Times New Roman" pitchFamily="18" charset="0"/>
              </a:rPr>
              <a:t>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marL="425196" indent="-342900">
              <a:buFont typeface="+mj-lt"/>
              <a:buAutoNum type="arabicPeriod"/>
            </a:pPr>
            <a:r>
              <a:rPr lang="en-US" sz="1600" b="1" dirty="0" smtClean="0">
                <a:latin typeface="Times New Roman" pitchFamily="18" charset="0"/>
                <a:cs typeface="Times New Roman" pitchFamily="18" charset="0"/>
              </a:rPr>
              <a:t>// Declare and initialize </a:t>
            </a:r>
            <a:r>
              <a:rPr lang="en-US" sz="1600" b="1" dirty="0" err="1" smtClean="0">
                <a:latin typeface="Times New Roman" pitchFamily="18" charset="0"/>
                <a:cs typeface="Times New Roman" pitchFamily="18" charset="0"/>
              </a:rPr>
              <a:t>varibles</a:t>
            </a:r>
            <a:endParaRPr lang="en-US" sz="1600" b="1" dirty="0" smtClean="0">
              <a:latin typeface="Times New Roman" pitchFamily="18" charset="0"/>
              <a:cs typeface="Times New Roman" pitchFamily="18" charset="0"/>
            </a:endParaRPr>
          </a:p>
          <a:p>
            <a:pPr marL="425196" indent="-342900">
              <a:buFont typeface="+mj-lt"/>
              <a:buAutoNum type="arabicPeriod"/>
            </a:pP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num1=1;</a:t>
            </a:r>
          </a:p>
          <a:p>
            <a:pPr marL="425196" indent="-342900">
              <a:buFont typeface="+mj-lt"/>
              <a:buAutoNum type="arabicPeriod"/>
            </a:pP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num2=2;</a:t>
            </a:r>
          </a:p>
          <a:p>
            <a:pPr marL="425196" indent="-342900">
              <a:buFont typeface="+mj-lt"/>
              <a:buAutoNum type="arabicPeriod"/>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"Before invoking the swap method, num1 is "</a:t>
            </a:r>
            <a:r>
              <a:rPr lang="en-US" sz="1600" dirty="0" smtClean="0">
                <a:latin typeface="Times New Roman" pitchFamily="18" charset="0"/>
                <a:cs typeface="Times New Roman" pitchFamily="18" charset="0"/>
              </a:rPr>
              <a:t>+</a:t>
            </a:r>
            <a:r>
              <a:rPr lang="pt-BR" sz="1600" dirty="0" smtClean="0">
                <a:latin typeface="Times New Roman" pitchFamily="18" charset="0"/>
                <a:cs typeface="Times New Roman" pitchFamily="18" charset="0"/>
              </a:rPr>
              <a:t> num1 + </a:t>
            </a:r>
            <a:r>
              <a:rPr lang="pt-BR" sz="1600" b="1" dirty="0" smtClean="0">
                <a:latin typeface="Times New Roman" pitchFamily="18" charset="0"/>
                <a:cs typeface="Times New Roman" pitchFamily="18" charset="0"/>
              </a:rPr>
              <a:t>" and num2 is " + num2);</a:t>
            </a:r>
          </a:p>
          <a:p>
            <a:pPr marL="425196" indent="-342900">
              <a:buFont typeface="+mj-lt"/>
              <a:buAutoNum type="arabicPeriod"/>
            </a:pPr>
            <a:r>
              <a:rPr lang="en-US" sz="1600" b="1" dirty="0" smtClean="0">
                <a:latin typeface="Times New Roman" pitchFamily="18" charset="0"/>
                <a:cs typeface="Times New Roman" pitchFamily="18" charset="0"/>
              </a:rPr>
              <a:t>/**Invoke the swap method to attempt to swap two variables*/</a:t>
            </a:r>
          </a:p>
          <a:p>
            <a:pPr marL="425196" indent="-342900">
              <a:buFont typeface="+mj-lt"/>
              <a:buAutoNum type="arabicPeriod"/>
            </a:pPr>
            <a:r>
              <a:rPr lang="en-US" sz="1600" dirty="0" smtClean="0">
                <a:latin typeface="Times New Roman" pitchFamily="18" charset="0"/>
                <a:cs typeface="Times New Roman" pitchFamily="18" charset="0"/>
              </a:rPr>
              <a:t>swap(num1, num2);</a:t>
            </a:r>
          </a:p>
          <a:p>
            <a:pPr marL="425196" indent="-342900">
              <a:buFont typeface="+mj-lt"/>
              <a:buAutoNum type="arabicPeriod"/>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Afterinvoking</a:t>
            </a:r>
            <a:r>
              <a:rPr lang="en-US" sz="1600" b="1" dirty="0" smtClean="0">
                <a:latin typeface="Times New Roman" pitchFamily="18" charset="0"/>
                <a:cs typeface="Times New Roman" pitchFamily="18" charset="0"/>
              </a:rPr>
              <a:t> the swap method, num1 is " +</a:t>
            </a:r>
            <a:r>
              <a:rPr lang="pt-BR" sz="1600" dirty="0" smtClean="0">
                <a:latin typeface="Times New Roman" pitchFamily="18" charset="0"/>
                <a:cs typeface="Times New Roman" pitchFamily="18" charset="0"/>
              </a:rPr>
              <a:t> num1 + </a:t>
            </a:r>
            <a:r>
              <a:rPr lang="pt-BR" sz="1600" b="1" dirty="0" smtClean="0">
                <a:latin typeface="Times New Roman" pitchFamily="18" charset="0"/>
                <a:cs typeface="Times New Roman" pitchFamily="18" charset="0"/>
              </a:rPr>
              <a:t>" and num2 is " +num2);</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sp>
        <p:nvSpPr>
          <p:cNvPr id="4" name="Content Placeholder 3"/>
          <p:cNvSpPr>
            <a:spLocks noGrp="1"/>
          </p:cNvSpPr>
          <p:nvPr>
            <p:ph sz="half" idx="2"/>
          </p:nvPr>
        </p:nvSpPr>
        <p:spPr>
          <a:xfrm>
            <a:off x="5257800" y="838200"/>
            <a:ext cx="3657600" cy="5867400"/>
          </a:xfrm>
        </p:spPr>
        <p:txBody>
          <a:bodyPr>
            <a:noAutofit/>
          </a:bodyPr>
          <a:lstStyle/>
          <a:p>
            <a:pPr marL="425196" indent="-342900">
              <a:buFont typeface="+mj-lt"/>
              <a:buAutoNum type="arabicPeriod"/>
            </a:pPr>
            <a:r>
              <a:rPr lang="en-US" sz="1800" b="1" dirty="0" smtClean="0">
                <a:latin typeface="Times New Roman" pitchFamily="18" charset="0"/>
                <a:cs typeface="Times New Roman" pitchFamily="18" charset="0"/>
              </a:rPr>
              <a:t>public static void swap(</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n1,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n2){</a:t>
            </a:r>
          </a:p>
          <a:p>
            <a:pPr marL="425196" indent="-342900">
              <a:buFont typeface="+mj-lt"/>
              <a:buAutoNum type="arabicPeriod"/>
            </a:pPr>
            <a:r>
              <a:rPr lang="en-US" sz="1800" b="1" dirty="0" smtClean="0">
                <a:latin typeface="Times New Roman" pitchFamily="18" charset="0"/>
                <a:cs typeface="Times New Roman" pitchFamily="18" charset="0"/>
              </a:rPr>
              <a:t>/** Swap two variables */</a:t>
            </a:r>
          </a:p>
          <a:p>
            <a:pPr marL="425196" indent="-342900">
              <a:buFont typeface="+mj-lt"/>
              <a:buAutoNum type="arabicPeriod"/>
            </a:pP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tInside</a:t>
            </a:r>
            <a:r>
              <a:rPr lang="en-US" sz="1800" b="1" dirty="0" smtClean="0">
                <a:latin typeface="Times New Roman" pitchFamily="18" charset="0"/>
                <a:cs typeface="Times New Roman" pitchFamily="18" charset="0"/>
              </a:rPr>
              <a:t> the swap method");</a:t>
            </a:r>
          </a:p>
          <a:p>
            <a:pPr marL="425196" indent="-342900">
              <a:buFont typeface="+mj-lt"/>
              <a:buAutoNum type="arabicPeriod"/>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"\t\</a:t>
            </a:r>
            <a:r>
              <a:rPr lang="en-US" sz="1800" b="1" dirty="0" err="1" smtClean="0">
                <a:latin typeface="Times New Roman" pitchFamily="18" charset="0"/>
                <a:cs typeface="Times New Roman" pitchFamily="18" charset="0"/>
              </a:rPr>
              <a:t>tBefore</a:t>
            </a:r>
            <a:r>
              <a:rPr lang="en-US" sz="1800" b="1" dirty="0" smtClean="0">
                <a:latin typeface="Times New Roman" pitchFamily="18" charset="0"/>
                <a:cs typeface="Times New Roman" pitchFamily="18" charset="0"/>
              </a:rPr>
              <a:t> swapping n1 is " + n1</a:t>
            </a:r>
          </a:p>
          <a:p>
            <a:pPr marL="425196" indent="-342900">
              <a:buFont typeface="+mj-lt"/>
              <a:buAutoNum type="arabicPeriod"/>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n2 is " + n2);</a:t>
            </a:r>
          </a:p>
          <a:p>
            <a:pPr marL="425196" indent="-342900">
              <a:buFont typeface="+mj-lt"/>
              <a:buAutoNum type="arabicPeriod"/>
            </a:pPr>
            <a:r>
              <a:rPr lang="en-US" sz="1800" b="1" dirty="0" smtClean="0">
                <a:latin typeface="Times New Roman" pitchFamily="18" charset="0"/>
                <a:cs typeface="Times New Roman" pitchFamily="18" charset="0"/>
              </a:rPr>
              <a:t>// Swap n1 with n2</a:t>
            </a:r>
          </a:p>
          <a:p>
            <a:pPr marL="425196" indent="-342900">
              <a:buFont typeface="+mj-lt"/>
              <a:buAutoNum type="arabicPeriod"/>
            </a:pPr>
            <a:endParaRPr lang="en-US" sz="1800" b="1" dirty="0" smtClean="0">
              <a:latin typeface="Times New Roman" pitchFamily="18" charset="0"/>
              <a:cs typeface="Times New Roman" pitchFamily="18" charset="0"/>
            </a:endParaRPr>
          </a:p>
          <a:p>
            <a:pPr marL="425196" indent="-342900">
              <a:buFont typeface="+mj-lt"/>
              <a:buAutoNum type="arabicPeriod"/>
            </a:pPr>
            <a:r>
              <a:rPr lang="en-US" sz="1800"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temp = n1;</a:t>
            </a:r>
          </a:p>
          <a:p>
            <a:pPr marL="425196" indent="-342900">
              <a:buFont typeface="+mj-lt"/>
              <a:buAutoNum type="arabicPeriod"/>
            </a:pPr>
            <a:r>
              <a:rPr lang="en-US" sz="1800" dirty="0" smtClean="0">
                <a:latin typeface="Times New Roman" pitchFamily="18" charset="0"/>
                <a:cs typeface="Times New Roman" pitchFamily="18" charset="0"/>
              </a:rPr>
              <a:t> n1 = n2;</a:t>
            </a:r>
          </a:p>
          <a:p>
            <a:pPr marL="425196" indent="-342900">
              <a:buFont typeface="+mj-lt"/>
              <a:buAutoNum type="arabicPeriod"/>
            </a:pPr>
            <a:r>
              <a:rPr lang="en-US" sz="1800" dirty="0" smtClean="0">
                <a:latin typeface="Times New Roman" pitchFamily="18" charset="0"/>
                <a:cs typeface="Times New Roman" pitchFamily="18" charset="0"/>
              </a:rPr>
              <a:t> n2 = temp;</a:t>
            </a:r>
            <a:endParaRPr lang="en-US" sz="1800" b="1" dirty="0" smtClean="0">
              <a:latin typeface="Times New Roman" pitchFamily="18" charset="0"/>
              <a:cs typeface="Times New Roman" pitchFamily="18" charset="0"/>
            </a:endParaRPr>
          </a:p>
          <a:p>
            <a:pPr marL="425196" indent="-342900">
              <a:buFont typeface="+mj-lt"/>
              <a:buAutoNum type="arabicPeriod"/>
            </a:pP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"\t\</a:t>
            </a:r>
            <a:r>
              <a:rPr lang="en-US" sz="1800" b="1" dirty="0" err="1" smtClean="0">
                <a:latin typeface="Times New Roman" pitchFamily="18" charset="0"/>
                <a:cs typeface="Times New Roman" pitchFamily="18" charset="0"/>
              </a:rPr>
              <a:t>tAfter</a:t>
            </a:r>
            <a:r>
              <a:rPr lang="en-US" sz="1800" b="1" dirty="0" smtClean="0">
                <a:latin typeface="Times New Roman" pitchFamily="18" charset="0"/>
                <a:cs typeface="Times New Roman" pitchFamily="18" charset="0"/>
              </a:rPr>
              <a:t> swapping n1 is " + n1</a:t>
            </a:r>
          </a:p>
          <a:p>
            <a:pPr marL="425196" indent="-342900">
              <a:buFont typeface="+mj-lt"/>
              <a:buAutoNum type="arabicPeriod"/>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n2 is " + n2);</a:t>
            </a:r>
            <a:r>
              <a:rPr lang="en-US" sz="1800" dirty="0" smtClean="0">
                <a:latin typeface="Times New Roman" pitchFamily="18" charset="0"/>
                <a:cs typeface="Times New Roman" pitchFamily="18" charset="0"/>
              </a:rPr>
              <a:t> }}</a:t>
            </a:r>
          </a:p>
          <a:p>
            <a:pPr>
              <a:buNone/>
            </a:pP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Output</a:t>
            </a:r>
            <a:endParaRPr lang="en-US" dirty="0"/>
          </a:p>
        </p:txBody>
      </p:sp>
      <p:sp>
        <p:nvSpPr>
          <p:cNvPr id="6" name="Subtitle 5"/>
          <p:cNvSpPr>
            <a:spLocks noGrp="1"/>
          </p:cNvSpPr>
          <p:nvPr>
            <p:ph type="subTitle" idx="1"/>
          </p:nvPr>
        </p:nvSpPr>
        <p:spPr>
          <a:xfrm>
            <a:off x="1371600" y="2514600"/>
            <a:ext cx="7406640" cy="3048000"/>
          </a:xfrm>
        </p:spPr>
        <p:txBody>
          <a:bodyPr>
            <a:normAutofit lnSpcReduction="10000"/>
          </a:bodyPr>
          <a:lstStyle/>
          <a:p>
            <a:pPr>
              <a:buFont typeface="Arial" pitchFamily="34" charset="0"/>
              <a:buChar char="•"/>
            </a:pPr>
            <a:r>
              <a:rPr lang="en-US" dirty="0" smtClean="0">
                <a:latin typeface="Times New Roman" pitchFamily="18" charset="0"/>
                <a:cs typeface="Times New Roman" pitchFamily="18" charset="0"/>
              </a:rPr>
              <a:t>Before invoking the swap method, num1 is 1 and num2 is 2</a:t>
            </a:r>
          </a:p>
          <a:p>
            <a:pPr>
              <a:buFont typeface="Arial" pitchFamily="34" charset="0"/>
              <a:buChar char="•"/>
            </a:pPr>
            <a:r>
              <a:rPr lang="en-US" dirty="0" smtClean="0">
                <a:latin typeface="Times New Roman" pitchFamily="18" charset="0"/>
                <a:cs typeface="Times New Roman" pitchFamily="18" charset="0"/>
              </a:rPr>
              <a:t>Inside the swap method</a:t>
            </a:r>
          </a:p>
          <a:p>
            <a:pPr>
              <a:buFont typeface="Arial" pitchFamily="34" charset="0"/>
              <a:buChar char="•"/>
            </a:pPr>
            <a:r>
              <a:rPr lang="en-US" dirty="0" smtClean="0">
                <a:latin typeface="Times New Roman" pitchFamily="18" charset="0"/>
                <a:cs typeface="Times New Roman" pitchFamily="18" charset="0"/>
              </a:rPr>
              <a:t>Before swapping n1 is 1 n2 is 2</a:t>
            </a:r>
          </a:p>
          <a:p>
            <a:pPr>
              <a:buFont typeface="Arial" pitchFamily="34" charset="0"/>
              <a:buChar char="•"/>
            </a:pPr>
            <a:r>
              <a:rPr lang="en-US" dirty="0" smtClean="0">
                <a:latin typeface="Times New Roman" pitchFamily="18" charset="0"/>
                <a:cs typeface="Times New Roman" pitchFamily="18" charset="0"/>
              </a:rPr>
              <a:t>After swapping n1 is 2 n2 is 1</a:t>
            </a:r>
          </a:p>
          <a:p>
            <a:pPr>
              <a:buFont typeface="Arial" pitchFamily="34" charset="0"/>
              <a:buChar char="•"/>
            </a:pPr>
            <a:r>
              <a:rPr lang="en-US" dirty="0" smtClean="0">
                <a:latin typeface="Times New Roman" pitchFamily="18" charset="0"/>
                <a:cs typeface="Times New Roman" pitchFamily="18" charset="0"/>
              </a:rPr>
              <a:t>After invoking the swap method, num1 is 1 and num2 is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00200" y="381000"/>
            <a:ext cx="3749040" cy="838200"/>
          </a:xfrm>
        </p:spPr>
        <p:txBody>
          <a:bodyPr/>
          <a:lstStyle/>
          <a:p>
            <a:r>
              <a:rPr lang="en-US" dirty="0" smtClean="0"/>
              <a:t>Explanation</a:t>
            </a:r>
            <a:endParaRPr lang="en-US" dirty="0"/>
          </a:p>
        </p:txBody>
      </p:sp>
      <p:sp>
        <p:nvSpPr>
          <p:cNvPr id="6" name="Subtitle 5"/>
          <p:cNvSpPr>
            <a:spLocks noGrp="1"/>
          </p:cNvSpPr>
          <p:nvPr>
            <p:ph type="subTitle" idx="1"/>
          </p:nvPr>
        </p:nvSpPr>
        <p:spPr>
          <a:xfrm>
            <a:off x="1432560" y="1371600"/>
            <a:ext cx="7406640" cy="4572000"/>
          </a:xfrm>
        </p:spPr>
        <p:txBody>
          <a:bodyPr>
            <a:normAutofit/>
          </a:bodyPr>
          <a:lstStyle/>
          <a:p>
            <a:pPr>
              <a:buFont typeface="Arial" pitchFamily="34" charset="0"/>
              <a:buChar char="•"/>
            </a:pPr>
            <a:r>
              <a:rPr lang="en-US" sz="3600" dirty="0" smtClean="0">
                <a:latin typeface="Times New Roman" pitchFamily="18" charset="0"/>
                <a:cs typeface="Times New Roman" pitchFamily="18" charset="0"/>
              </a:rPr>
              <a:t>Before the </a:t>
            </a:r>
            <a:r>
              <a:rPr lang="en-US" sz="3600" b="1" dirty="0" smtClean="0">
                <a:latin typeface="Times New Roman" pitchFamily="18" charset="0"/>
                <a:cs typeface="Times New Roman" pitchFamily="18" charset="0"/>
              </a:rPr>
              <a:t>swap method is invoked (line 9 : left side), num1 is 1 and num2 is 2.</a:t>
            </a:r>
          </a:p>
          <a:p>
            <a:pPr>
              <a:buFont typeface="Arial" pitchFamily="34" charset="0"/>
              <a:buChar char="•"/>
            </a:pPr>
            <a:r>
              <a:rPr lang="en-US" sz="3600" dirty="0" smtClean="0">
                <a:latin typeface="Times New Roman" pitchFamily="18" charset="0"/>
                <a:cs typeface="Times New Roman" pitchFamily="18" charset="0"/>
              </a:rPr>
              <a:t> After the </a:t>
            </a:r>
            <a:r>
              <a:rPr lang="en-US" sz="3600" b="1" dirty="0" smtClean="0">
                <a:latin typeface="Times New Roman" pitchFamily="18" charset="0"/>
                <a:cs typeface="Times New Roman" pitchFamily="18" charset="0"/>
              </a:rPr>
              <a:t>swap </a:t>
            </a:r>
            <a:r>
              <a:rPr lang="en-US" sz="3600" b="1" dirty="0" err="1" smtClean="0">
                <a:latin typeface="Times New Roman" pitchFamily="18" charset="0"/>
                <a:cs typeface="Times New Roman" pitchFamily="18" charset="0"/>
              </a:rPr>
              <a:t>method</a:t>
            </a:r>
            <a:r>
              <a:rPr lang="en-US" sz="3600" dirty="0" err="1" smtClean="0">
                <a:latin typeface="Times New Roman" pitchFamily="18" charset="0"/>
                <a:cs typeface="Times New Roman" pitchFamily="18" charset="0"/>
              </a:rPr>
              <a:t>is</a:t>
            </a:r>
            <a:r>
              <a:rPr lang="en-US" sz="3600" dirty="0" smtClean="0">
                <a:latin typeface="Times New Roman" pitchFamily="18" charset="0"/>
                <a:cs typeface="Times New Roman" pitchFamily="18" charset="0"/>
              </a:rPr>
              <a:t> invoked, </a:t>
            </a:r>
            <a:r>
              <a:rPr lang="en-US" sz="3600" b="1" dirty="0" smtClean="0">
                <a:latin typeface="Times New Roman" pitchFamily="18" charset="0"/>
                <a:cs typeface="Times New Roman" pitchFamily="18" charset="0"/>
              </a:rPr>
              <a:t>num1 is still 1 and num2 is still 2. Their values have not been swapped.</a:t>
            </a:r>
          </a:p>
          <a:p>
            <a:pPr>
              <a:buFont typeface="Arial" pitchFamily="34" charset="0"/>
              <a:buChar char="•"/>
            </a:pPr>
            <a:r>
              <a:rPr lang="en-US" sz="3600" dirty="0" smtClean="0">
                <a:latin typeface="Times New Roman" pitchFamily="18" charset="0"/>
                <a:cs typeface="Times New Roman" pitchFamily="18" charset="0"/>
              </a:rPr>
              <a:t>Call Stacks</a:t>
            </a:r>
            <a:endParaRPr lang="en-US" sz="3600" b="1" dirty="0" smtClean="0">
              <a:latin typeface="Times New Roman" pitchFamily="18" charset="0"/>
              <a:cs typeface="Times New Roman" pitchFamily="18" charset="0"/>
            </a:endParaRPr>
          </a:p>
          <a:p>
            <a:pPr>
              <a:buFont typeface="Arial" pitchFamily="34" charset="0"/>
              <a:buChar char="•"/>
            </a:pPr>
            <a:endParaRPr lang="en-US" sz="3600" b="1" dirty="0" smtClean="0">
              <a:latin typeface="Times New Roman" pitchFamily="18" charset="0"/>
              <a:cs typeface="Times New Roman" pitchFamily="18" charset="0"/>
            </a:endParaRPr>
          </a:p>
          <a:p>
            <a:pPr>
              <a:buFont typeface="Arial" pitchFamily="34" charset="0"/>
              <a:buChar char="•"/>
            </a:pP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Call Stack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Each time a method is invoked, the system stores parameters and variables in an area of memory known as a </a:t>
            </a:r>
            <a:r>
              <a:rPr lang="en-US" i="1" dirty="0" smtClean="0">
                <a:latin typeface="Times New Roman" pitchFamily="18" charset="0"/>
                <a:cs typeface="Times New Roman" pitchFamily="18" charset="0"/>
              </a:rPr>
              <a:t>stack, which stores elements in last-in, first-out fashion.</a:t>
            </a:r>
          </a:p>
          <a:p>
            <a:r>
              <a:rPr lang="en-US" dirty="0" smtClean="0">
                <a:latin typeface="Times New Roman" pitchFamily="18" charset="0"/>
                <a:cs typeface="Times New Roman" pitchFamily="18" charset="0"/>
              </a:rPr>
              <a:t>When a method calls another method, the caller’s stack space is kept intact, and new space is created to handle the new method call.</a:t>
            </a:r>
          </a:p>
          <a:p>
            <a:r>
              <a:rPr lang="en-US" dirty="0" smtClean="0">
                <a:latin typeface="Times New Roman" pitchFamily="18" charset="0"/>
                <a:cs typeface="Times New Roman" pitchFamily="18" charset="0"/>
              </a:rPr>
              <a:t>When a method finishes its work and returns to its caller, its associated space is released.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5117592" cy="685800"/>
          </a:xfrm>
        </p:spPr>
        <p:txBody>
          <a:bodyPr>
            <a:normAutofit/>
          </a:bodyPr>
          <a:lstStyle/>
          <a:p>
            <a:r>
              <a:rPr lang="en-US" sz="2800" dirty="0" smtClean="0">
                <a:latin typeface="Times New Roman" pitchFamily="18" charset="0"/>
                <a:cs typeface="Times New Roman" pitchFamily="18" charset="0"/>
              </a:rPr>
              <a:t>7. Modularizing Code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Methods can be used to reduce redundant code and enable code reuse.</a:t>
            </a:r>
          </a:p>
          <a:p>
            <a:r>
              <a:rPr lang="en-US" sz="2800" dirty="0" smtClean="0">
                <a:latin typeface="Times New Roman" pitchFamily="18" charset="0"/>
                <a:cs typeface="Times New Roman" pitchFamily="18" charset="0"/>
              </a:rPr>
              <a:t>Methods can also be used to modularize code and improve the quality of the program.</a:t>
            </a:r>
          </a:p>
          <a:p>
            <a:r>
              <a:rPr lang="en-US" sz="2800" dirty="0" smtClean="0">
                <a:latin typeface="Times New Roman" pitchFamily="18" charset="0"/>
                <a:cs typeface="Times New Roman" pitchFamily="18" charset="0"/>
              </a:rPr>
              <a:t>The java codes next gives a program that prompts the user to enter two integers and displays their greatest common divisor.</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Suppose that you need to find the sum of integers from </a:t>
            </a:r>
            <a:r>
              <a:rPr lang="en-US" b="1" dirty="0" smtClean="0">
                <a:latin typeface="Times New Roman" pitchFamily="18" charset="0"/>
                <a:cs typeface="Times New Roman" pitchFamily="18" charset="0"/>
              </a:rPr>
              <a:t>1 to 10, from 20 to 30, and from 35 </a:t>
            </a:r>
            <a:r>
              <a:rPr lang="en-US" dirty="0" smtClean="0">
                <a:latin typeface="Times New Roman" pitchFamily="18" charset="0"/>
                <a:cs typeface="Times New Roman" pitchFamily="18" charset="0"/>
              </a:rPr>
              <a:t>to </a:t>
            </a:r>
            <a:r>
              <a:rPr lang="en-US" b="1" dirty="0" smtClean="0">
                <a:latin typeface="Times New Roman" pitchFamily="18" charset="0"/>
                <a:cs typeface="Times New Roman" pitchFamily="18" charset="0"/>
              </a:rPr>
              <a:t>45, respectively. You may write the code as follows:</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GreatestCommonDivisorMethod.java</a:t>
            </a:r>
            <a:endParaRPr lang="en-US" sz="2800" dirty="0">
              <a:latin typeface="Times New Roman" pitchFamily="18" charset="0"/>
              <a:cs typeface="Times New Roman" pitchFamily="18" charset="0"/>
            </a:endParaRPr>
          </a:p>
        </p:txBody>
      </p:sp>
      <p:sp>
        <p:nvSpPr>
          <p:cNvPr id="4" name="Content Placeholder 3"/>
          <p:cNvSpPr>
            <a:spLocks noGrp="1"/>
          </p:cNvSpPr>
          <p:nvPr>
            <p:ph sz="half" idx="1"/>
          </p:nvPr>
        </p:nvSpPr>
        <p:spPr/>
        <p:txBody>
          <a:bodyPr>
            <a:normAutofit lnSpcReduction="10000"/>
          </a:bodyPr>
          <a:lstStyle/>
          <a:p>
            <a:r>
              <a:rPr lang="en-US" sz="1600" b="1" dirty="0" smtClean="0">
                <a:latin typeface="Times New Roman" pitchFamily="18" charset="0"/>
                <a:cs typeface="Times New Roman" pitchFamily="18" charset="0"/>
              </a:rPr>
              <a:t>import </a:t>
            </a:r>
            <a:r>
              <a:rPr lang="en-US" sz="1600" b="1" dirty="0" err="1" smtClean="0">
                <a:latin typeface="Times New Roman" pitchFamily="18" charset="0"/>
                <a:cs typeface="Times New Roman" pitchFamily="18" charset="0"/>
              </a:rPr>
              <a:t>java.util.Scanner</a:t>
            </a:r>
            <a:r>
              <a:rPr lang="en-US" sz="1600" b="1"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public class </a:t>
            </a:r>
            <a:r>
              <a:rPr lang="en-US" sz="1600" b="1" dirty="0" err="1" smtClean="0">
                <a:latin typeface="Times New Roman" pitchFamily="18" charset="0"/>
                <a:cs typeface="Times New Roman" pitchFamily="18" charset="0"/>
              </a:rPr>
              <a:t>GreatestCommonDivisorMethod</a:t>
            </a:r>
            <a:r>
              <a:rPr lang="en-US" sz="1600" b="1"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 Main method */</a:t>
            </a:r>
          </a:p>
          <a:p>
            <a:r>
              <a:rPr lang="en-US" sz="1600" b="1" dirty="0" smtClean="0">
                <a:latin typeface="Times New Roman" pitchFamily="18" charset="0"/>
                <a:cs typeface="Times New Roman" pitchFamily="18" charset="0"/>
              </a:rPr>
              <a:t>public static void main(String[] </a:t>
            </a:r>
            <a:r>
              <a:rPr lang="en-US" sz="1600" b="1" dirty="0" err="1" smtClean="0">
                <a:latin typeface="Times New Roman" pitchFamily="18" charset="0"/>
                <a:cs typeface="Times New Roman" pitchFamily="18" charset="0"/>
              </a:rPr>
              <a:t>args</a:t>
            </a:r>
            <a:r>
              <a:rPr lang="en-US" sz="1600" b="1"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Create a Scanner</a:t>
            </a:r>
          </a:p>
          <a:p>
            <a:r>
              <a:rPr lang="en-US" sz="1600" dirty="0" smtClean="0">
                <a:latin typeface="Times New Roman" pitchFamily="18" charset="0"/>
                <a:cs typeface="Times New Roman" pitchFamily="18" charset="0"/>
              </a:rPr>
              <a:t> Scanner input = </a:t>
            </a:r>
            <a:r>
              <a:rPr lang="en-US" sz="1600" b="1" dirty="0" smtClean="0">
                <a:latin typeface="Times New Roman" pitchFamily="18" charset="0"/>
                <a:cs typeface="Times New Roman" pitchFamily="18" charset="0"/>
              </a:rPr>
              <a:t>new Scanner(</a:t>
            </a:r>
            <a:r>
              <a:rPr lang="en-US" sz="1600" b="1" dirty="0" err="1" smtClean="0">
                <a:latin typeface="Times New Roman" pitchFamily="18" charset="0"/>
                <a:cs typeface="Times New Roman" pitchFamily="18" charset="0"/>
              </a:rPr>
              <a:t>System.in</a:t>
            </a:r>
            <a:r>
              <a:rPr lang="en-US"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Prompt the user to enter two integers</a:t>
            </a:r>
          </a:p>
          <a:p>
            <a:r>
              <a:rPr lang="en-US" sz="1600" dirty="0" err="1" smtClean="0">
                <a:latin typeface="Times New Roman" pitchFamily="18" charset="0"/>
                <a:cs typeface="Times New Roman" pitchFamily="18" charset="0"/>
              </a:rPr>
              <a:t>System.out.print</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"Enter first integer: ");</a:t>
            </a:r>
          </a:p>
          <a:p>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n1 = </a:t>
            </a:r>
            <a:r>
              <a:rPr lang="en-US" sz="1600" b="1" dirty="0" err="1" smtClean="0">
                <a:latin typeface="Times New Roman" pitchFamily="18" charset="0"/>
                <a:cs typeface="Times New Roman" pitchFamily="18" charset="0"/>
              </a:rPr>
              <a:t>input.nextInt</a:t>
            </a:r>
            <a:r>
              <a:rPr lang="en-US"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"Enter second integer: ");</a:t>
            </a:r>
          </a:p>
          <a:p>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n2 = </a:t>
            </a:r>
            <a:r>
              <a:rPr lang="en-US" sz="1600" b="1" dirty="0" err="1" smtClean="0">
                <a:latin typeface="Times New Roman" pitchFamily="18" charset="0"/>
                <a:cs typeface="Times New Roman" pitchFamily="18" charset="0"/>
              </a:rPr>
              <a:t>input.nextInt</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5" name="Content Placeholder 4"/>
          <p:cNvSpPr>
            <a:spLocks noGrp="1"/>
          </p:cNvSpPr>
          <p:nvPr>
            <p:ph sz="half" idx="2"/>
          </p:nvPr>
        </p:nvSpPr>
        <p:spPr/>
        <p:txBody>
          <a:bodyPr>
            <a:normAutofit lnSpcReduction="10000"/>
          </a:bodyPr>
          <a:lstStyle/>
          <a:p>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"The greatest common divisor for " + n1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and " + n2 + " is " +</a:t>
            </a:r>
            <a:r>
              <a:rPr lang="en-US" sz="1600" b="1" dirty="0" err="1" smtClean="0">
                <a:latin typeface="Times New Roman" pitchFamily="18" charset="0"/>
                <a:cs typeface="Times New Roman" pitchFamily="18" charset="0"/>
              </a:rPr>
              <a:t>gcd</a:t>
            </a:r>
            <a:r>
              <a:rPr lang="en-US" sz="1600" b="1" dirty="0" smtClean="0">
                <a:latin typeface="Times New Roman" pitchFamily="18" charset="0"/>
                <a:cs typeface="Times New Roman" pitchFamily="18" charset="0"/>
              </a:rPr>
              <a:t>(n1,n2));</a:t>
            </a:r>
          </a:p>
          <a:p>
            <a:r>
              <a:rPr lang="en-US" sz="1600" dirty="0" smtClean="0">
                <a:latin typeface="Times New Roman" pitchFamily="18" charset="0"/>
                <a:cs typeface="Times New Roman" pitchFamily="18" charset="0"/>
              </a:rPr>
              <a:t>/** Return the </a:t>
            </a:r>
            <a:r>
              <a:rPr lang="en-US" sz="1600" dirty="0" err="1" smtClean="0">
                <a:latin typeface="Times New Roman" pitchFamily="18" charset="0"/>
                <a:cs typeface="Times New Roman" pitchFamily="18" charset="0"/>
              </a:rPr>
              <a:t>gcd</a:t>
            </a:r>
            <a:r>
              <a:rPr lang="en-US" sz="1600" dirty="0" smtClean="0">
                <a:latin typeface="Times New Roman" pitchFamily="18" charset="0"/>
                <a:cs typeface="Times New Roman" pitchFamily="18" charset="0"/>
              </a:rPr>
              <a:t> of two integers */</a:t>
            </a:r>
          </a:p>
          <a:p>
            <a:r>
              <a:rPr lang="en-US" sz="1600" b="1" dirty="0" smtClean="0">
                <a:latin typeface="Times New Roman" pitchFamily="18" charset="0"/>
                <a:cs typeface="Times New Roman" pitchFamily="18" charset="0"/>
              </a:rPr>
              <a:t>public static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gcd</a:t>
            </a:r>
            <a:r>
              <a:rPr lang="en-US" sz="1600" b="1" dirty="0" smtClean="0">
                <a:latin typeface="Times New Roman" pitchFamily="18" charset="0"/>
                <a:cs typeface="Times New Roman" pitchFamily="18" charset="0"/>
              </a:rPr>
              <a:t>(</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n1, </a:t>
            </a:r>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n2) {</a:t>
            </a:r>
          </a:p>
          <a:p>
            <a:r>
              <a:rPr lang="en-US" sz="1600" b="1" dirty="0" err="1" smtClean="0">
                <a:latin typeface="Times New Roman" pitchFamily="18" charset="0"/>
                <a:cs typeface="Times New Roman" pitchFamily="18" charset="0"/>
              </a:rPr>
              <a:t>int</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gcd</a:t>
            </a:r>
            <a:r>
              <a:rPr lang="en-US" sz="1600" b="1" dirty="0" smtClean="0">
                <a:latin typeface="Times New Roman" pitchFamily="18" charset="0"/>
                <a:cs typeface="Times New Roman" pitchFamily="18" charset="0"/>
              </a:rPr>
              <a:t> = 1; // Initial </a:t>
            </a:r>
            <a:r>
              <a:rPr lang="en-US" sz="1600" b="1" dirty="0" err="1" smtClean="0">
                <a:latin typeface="Times New Roman" pitchFamily="18" charset="0"/>
                <a:cs typeface="Times New Roman" pitchFamily="18" charset="0"/>
              </a:rPr>
              <a:t>gcd</a:t>
            </a:r>
            <a:r>
              <a:rPr lang="en-US" sz="1600" b="1" dirty="0" smtClean="0">
                <a:latin typeface="Times New Roman" pitchFamily="18" charset="0"/>
                <a:cs typeface="Times New Roman" pitchFamily="18" charset="0"/>
              </a:rPr>
              <a:t> is 1</a:t>
            </a:r>
          </a:p>
          <a:p>
            <a:r>
              <a:rPr lang="fr-FR" sz="1600" b="1" dirty="0" err="1" smtClean="0">
                <a:latin typeface="Times New Roman" pitchFamily="18" charset="0"/>
                <a:cs typeface="Times New Roman" pitchFamily="18" charset="0"/>
              </a:rPr>
              <a:t>int</a:t>
            </a:r>
            <a:r>
              <a:rPr lang="fr-FR" sz="1600" b="1" dirty="0" smtClean="0">
                <a:latin typeface="Times New Roman" pitchFamily="18" charset="0"/>
                <a:cs typeface="Times New Roman" pitchFamily="18" charset="0"/>
              </a:rPr>
              <a:t> k = 2; // Possible </a:t>
            </a:r>
            <a:r>
              <a:rPr lang="fr-FR" sz="1600" b="1" dirty="0" err="1" smtClean="0">
                <a:latin typeface="Times New Roman" pitchFamily="18" charset="0"/>
                <a:cs typeface="Times New Roman" pitchFamily="18" charset="0"/>
              </a:rPr>
              <a:t>gcd</a:t>
            </a:r>
            <a:endParaRPr lang="fr-FR" sz="1600" b="1" dirty="0" smtClean="0">
              <a:latin typeface="Times New Roman" pitchFamily="18" charset="0"/>
              <a:cs typeface="Times New Roman" pitchFamily="18" charset="0"/>
            </a:endParaRPr>
          </a:p>
          <a:p>
            <a:r>
              <a:rPr lang="pt-BR" sz="1600" b="1" dirty="0" smtClean="0">
                <a:latin typeface="Times New Roman" pitchFamily="18" charset="0"/>
                <a:cs typeface="Times New Roman" pitchFamily="18" charset="0"/>
              </a:rPr>
              <a:t>while (k &lt;= n1 &amp;&amp; k &lt;= n2) {</a:t>
            </a:r>
          </a:p>
          <a:p>
            <a:r>
              <a:rPr lang="pt-BR" sz="1600" dirty="0" smtClean="0">
                <a:latin typeface="Times New Roman" pitchFamily="18" charset="0"/>
                <a:cs typeface="Times New Roman" pitchFamily="18" charset="0"/>
              </a:rPr>
              <a:t> </a:t>
            </a:r>
            <a:r>
              <a:rPr lang="pt-BR" sz="1600" b="1" dirty="0" smtClean="0">
                <a:latin typeface="Times New Roman" pitchFamily="18" charset="0"/>
                <a:cs typeface="Times New Roman" pitchFamily="18" charset="0"/>
              </a:rPr>
              <a:t>if (n1 % k == 0 &amp;&amp; n2 % k == 0)</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gcd</a:t>
            </a:r>
            <a:r>
              <a:rPr lang="en-US" sz="1600" dirty="0" smtClean="0">
                <a:latin typeface="Times New Roman" pitchFamily="18" charset="0"/>
                <a:cs typeface="Times New Roman" pitchFamily="18" charset="0"/>
              </a:rPr>
              <a:t> = k; // Update </a:t>
            </a:r>
            <a:r>
              <a:rPr lang="en-US" sz="1600" dirty="0" err="1" smtClean="0">
                <a:latin typeface="Times New Roman" pitchFamily="18" charset="0"/>
                <a:cs typeface="Times New Roman" pitchFamily="18" charset="0"/>
              </a:rPr>
              <a:t>gcd</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k++;</a:t>
            </a:r>
          </a:p>
          <a:p>
            <a:r>
              <a:rPr lang="en-US" sz="1600"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return </a:t>
            </a:r>
            <a:r>
              <a:rPr lang="en-US" sz="1600" b="1" dirty="0" err="1" smtClean="0">
                <a:latin typeface="Times New Roman" pitchFamily="18" charset="0"/>
                <a:cs typeface="Times New Roman" pitchFamily="18" charset="0"/>
              </a:rPr>
              <a:t>gcd</a:t>
            </a:r>
            <a:r>
              <a:rPr lang="en-US" sz="1600" b="1"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rPr>
              <a:t>Return </a:t>
            </a:r>
            <a:r>
              <a:rPr lang="en-US" sz="1600" dirty="0" err="1" smtClean="0">
                <a:latin typeface="Times New Roman" pitchFamily="18" charset="0"/>
                <a:cs typeface="Times New Roman" pitchFamily="18" charset="0"/>
              </a:rPr>
              <a:t>gcd</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smtClean="0">
                <a:latin typeface="Times New Roman" pitchFamily="18" charset="0"/>
                <a:cs typeface="Times New Roman" pitchFamily="18" charset="0"/>
              </a:rPr>
              <a:t>7. Modularizing Code (cont’d)</a:t>
            </a:r>
            <a:endParaRPr lang="en-US" dirty="0"/>
          </a:p>
        </p:txBody>
      </p:sp>
      <p:sp>
        <p:nvSpPr>
          <p:cNvPr id="6" name="Content Placeholder 5"/>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By encapsulating the code for obtaining the </a:t>
            </a:r>
            <a:r>
              <a:rPr lang="en-US" sz="2400" dirty="0" err="1" smtClean="0">
                <a:latin typeface="Times New Roman" pitchFamily="18" charset="0"/>
                <a:cs typeface="Times New Roman" pitchFamily="18" charset="0"/>
              </a:rPr>
              <a:t>gcd</a:t>
            </a:r>
            <a:r>
              <a:rPr lang="en-US" sz="2400" dirty="0" smtClean="0">
                <a:latin typeface="Times New Roman" pitchFamily="18" charset="0"/>
                <a:cs typeface="Times New Roman" pitchFamily="18" charset="0"/>
              </a:rPr>
              <a:t> in a method, this program has several advantages:</a:t>
            </a:r>
          </a:p>
          <a:p>
            <a:r>
              <a:rPr lang="en-US" sz="2400" dirty="0" smtClean="0"/>
              <a:t>It isolates the problem for computing the </a:t>
            </a:r>
            <a:r>
              <a:rPr lang="en-US" sz="2400" dirty="0" err="1" smtClean="0"/>
              <a:t>gcd</a:t>
            </a:r>
            <a:r>
              <a:rPr lang="en-US" sz="2400" dirty="0" smtClean="0"/>
              <a:t> from the rest of the code in the main method. Thus, the logic becomes clear and the program is easier to read.</a:t>
            </a:r>
          </a:p>
          <a:p>
            <a:r>
              <a:rPr lang="en-US" sz="2400" dirty="0" smtClean="0"/>
              <a:t>The errors on computing </a:t>
            </a:r>
            <a:r>
              <a:rPr lang="en-US" sz="2400" dirty="0" err="1" smtClean="0"/>
              <a:t>gcd</a:t>
            </a:r>
            <a:r>
              <a:rPr lang="en-US" sz="2400" dirty="0" smtClean="0"/>
              <a:t> are confined in the </a:t>
            </a:r>
            <a:r>
              <a:rPr lang="en-US" sz="2400" b="1" dirty="0" err="1" smtClean="0"/>
              <a:t>gcd</a:t>
            </a:r>
            <a:r>
              <a:rPr lang="en-US" sz="2400" b="1" dirty="0" smtClean="0"/>
              <a:t> method, which narrows the scope </a:t>
            </a:r>
            <a:r>
              <a:rPr lang="en-US" sz="2400" dirty="0" smtClean="0"/>
              <a:t>of debugging.</a:t>
            </a:r>
          </a:p>
          <a:p>
            <a:r>
              <a:rPr lang="en-US" sz="2400" dirty="0" smtClean="0"/>
              <a:t>The </a:t>
            </a:r>
            <a:r>
              <a:rPr lang="en-US" sz="2400" b="1" dirty="0" err="1" smtClean="0"/>
              <a:t>gcd</a:t>
            </a:r>
            <a:r>
              <a:rPr lang="en-US" sz="2400" b="1" dirty="0" smtClean="0"/>
              <a:t> method now can be reused by other programs.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Program</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next program applies the concept of code modularization to improve PrimeNumber.java.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4736592" cy="1021080"/>
          </a:xfrm>
        </p:spPr>
        <p:txBody>
          <a:bodyPr>
            <a:normAutofit/>
          </a:bodyPr>
          <a:lstStyle/>
          <a:p>
            <a:r>
              <a:rPr lang="en-US" sz="2400" dirty="0" smtClean="0">
                <a:latin typeface="Times New Roman" pitchFamily="18" charset="0"/>
                <a:cs typeface="Times New Roman" pitchFamily="18" charset="0"/>
              </a:rPr>
              <a:t>PrimeNumberMethod.java</a:t>
            </a:r>
            <a:endParaRPr lang="en-US" sz="2400" dirty="0">
              <a:latin typeface="Times New Roman" pitchFamily="18" charset="0"/>
              <a:cs typeface="Times New Roman" pitchFamily="18" charset="0"/>
            </a:endParaRPr>
          </a:p>
        </p:txBody>
      </p:sp>
      <p:sp>
        <p:nvSpPr>
          <p:cNvPr id="3" name="Content Placeholder 2"/>
          <p:cNvSpPr>
            <a:spLocks noGrp="1"/>
          </p:cNvSpPr>
          <p:nvPr>
            <p:ph sz="half" idx="1"/>
          </p:nvPr>
        </p:nvSpPr>
        <p:spPr>
          <a:xfrm>
            <a:off x="1447800" y="838200"/>
            <a:ext cx="3657600" cy="5715000"/>
          </a:xfrm>
        </p:spPr>
        <p:txBody>
          <a:bodyPr>
            <a:noAutofit/>
          </a:bodyPr>
          <a:lstStyle/>
          <a:p>
            <a:r>
              <a:rPr lang="en-US" sz="1200" dirty="0" smtClean="0">
                <a:latin typeface="Times New Roman" pitchFamily="18" charset="0"/>
                <a:cs typeface="Times New Roman" pitchFamily="18" charset="0"/>
              </a:rPr>
              <a:t>Public class </a:t>
            </a:r>
            <a:r>
              <a:rPr lang="en-US" sz="1200" dirty="0" err="1" smtClean="0">
                <a:latin typeface="Times New Roman" pitchFamily="18" charset="0"/>
                <a:cs typeface="Times New Roman" pitchFamily="18" charset="0"/>
              </a:rPr>
              <a:t>PrimeNumberMethod</a:t>
            </a:r>
            <a:r>
              <a:rPr lang="en-US" sz="1200" dirty="0" smtClean="0">
                <a:latin typeface="Times New Roman" pitchFamily="18" charset="0"/>
                <a:cs typeface="Times New Roman" pitchFamily="18" charset="0"/>
              </a:rPr>
              <a:t>{</a:t>
            </a:r>
          </a:p>
          <a:p>
            <a:r>
              <a:rPr lang="en-US" sz="1200" b="1" dirty="0" smtClean="0">
                <a:latin typeface="Times New Roman" pitchFamily="18" charset="0"/>
                <a:cs typeface="Times New Roman" pitchFamily="18" charset="0"/>
              </a:rPr>
              <a:t>public static void main(String[] </a:t>
            </a:r>
            <a:r>
              <a:rPr lang="en-US" sz="1200" b="1" dirty="0" err="1" smtClean="0">
                <a:latin typeface="Times New Roman" pitchFamily="18" charset="0"/>
                <a:cs typeface="Times New Roman" pitchFamily="18" charset="0"/>
              </a:rPr>
              <a:t>args</a:t>
            </a:r>
            <a:r>
              <a:rPr lang="en-US" sz="1200" b="1" dirty="0" smtClean="0">
                <a:latin typeface="Times New Roman" pitchFamily="18" charset="0"/>
                <a:cs typeface="Times New Roman" pitchFamily="18" charset="0"/>
              </a:rPr>
              <a:t>) {</a:t>
            </a:r>
          </a:p>
          <a:p>
            <a:r>
              <a:rPr lang="en-US" sz="1200" dirty="0" err="1" smtClean="0">
                <a:latin typeface="Times New Roman" pitchFamily="18" charset="0"/>
                <a:cs typeface="Times New Roman" pitchFamily="18" charset="0"/>
              </a:rPr>
              <a:t>System.out.println</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"The first 50 prime numbers are \n");</a:t>
            </a:r>
          </a:p>
          <a:p>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printPrimeNumbers</a:t>
            </a:r>
            <a:r>
              <a:rPr lang="en-US" sz="1200" dirty="0" smtClean="0">
                <a:latin typeface="Times New Roman" pitchFamily="18" charset="0"/>
                <a:cs typeface="Times New Roman" pitchFamily="18" charset="0"/>
              </a:rPr>
              <a:t>(50);</a:t>
            </a:r>
          </a:p>
          <a:p>
            <a:r>
              <a:rPr lang="en-US" sz="1200"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public static void </a:t>
            </a:r>
            <a:r>
              <a:rPr lang="en-US" sz="1200" b="1" dirty="0" err="1" smtClean="0">
                <a:latin typeface="Times New Roman" pitchFamily="18" charset="0"/>
                <a:cs typeface="Times New Roman" pitchFamily="18" charset="0"/>
              </a:rPr>
              <a:t>printPrimeNumbers</a:t>
            </a:r>
            <a:r>
              <a:rPr lang="en-US" sz="1200" b="1" dirty="0" smtClean="0">
                <a:latin typeface="Times New Roman" pitchFamily="18" charset="0"/>
                <a:cs typeface="Times New Roman" pitchFamily="18" charset="0"/>
              </a:rPr>
              <a:t>(</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numberOfPrimes</a:t>
            </a:r>
            <a:r>
              <a:rPr lang="en-US" sz="1200" b="1" dirty="0" smtClean="0">
                <a:latin typeface="Times New Roman" pitchFamily="18" charset="0"/>
                <a:cs typeface="Times New Roman" pitchFamily="18" charset="0"/>
              </a:rPr>
              <a:t>) {</a:t>
            </a:r>
          </a:p>
          <a:p>
            <a:r>
              <a:rPr lang="en-US" sz="1200" b="1" dirty="0" smtClean="0">
                <a:latin typeface="Times New Roman" pitchFamily="18" charset="0"/>
                <a:cs typeface="Times New Roman" pitchFamily="18" charset="0"/>
              </a:rPr>
              <a:t>final </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NUMBER_OF_PRIMES_PER_LINE = 10; // Display 10 per line</a:t>
            </a:r>
          </a:p>
          <a:p>
            <a:r>
              <a:rPr lang="en-US" sz="1200"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count = 0; // Count the number of prime numbers</a:t>
            </a:r>
          </a:p>
          <a:p>
            <a:r>
              <a:rPr lang="en-US" sz="1200"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int</a:t>
            </a:r>
            <a:r>
              <a:rPr lang="en-US" sz="1200" b="1" dirty="0" smtClean="0">
                <a:latin typeface="Times New Roman" pitchFamily="18" charset="0"/>
                <a:cs typeface="Times New Roman" pitchFamily="18" charset="0"/>
              </a:rPr>
              <a:t> number = 2; // A number to be tested for </a:t>
            </a:r>
            <a:r>
              <a:rPr lang="en-US" sz="1200" b="1" dirty="0" err="1" smtClean="0">
                <a:latin typeface="Times New Roman" pitchFamily="18" charset="0"/>
                <a:cs typeface="Times New Roman" pitchFamily="18" charset="0"/>
              </a:rPr>
              <a:t>primeness</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Repeatedly find prime numbers</a:t>
            </a:r>
          </a:p>
          <a:p>
            <a:r>
              <a:rPr lang="en-US" sz="1200" b="1" dirty="0" smtClean="0">
                <a:latin typeface="Times New Roman" pitchFamily="18" charset="0"/>
                <a:cs typeface="Times New Roman" pitchFamily="18" charset="0"/>
              </a:rPr>
              <a:t>while (count &lt; </a:t>
            </a:r>
            <a:r>
              <a:rPr lang="en-US" sz="1200" b="1" dirty="0" err="1" smtClean="0">
                <a:latin typeface="Times New Roman" pitchFamily="18" charset="0"/>
                <a:cs typeface="Times New Roman" pitchFamily="18" charset="0"/>
              </a:rPr>
              <a:t>numberOfPrimes</a:t>
            </a:r>
            <a:r>
              <a:rPr lang="en-US" sz="1200" b="1" dirty="0" smtClean="0">
                <a:latin typeface="Times New Roman" pitchFamily="18" charset="0"/>
                <a:cs typeface="Times New Roman" pitchFamily="18" charset="0"/>
              </a:rPr>
              <a:t>) {</a:t>
            </a:r>
          </a:p>
          <a:p>
            <a:r>
              <a:rPr lang="en-US" sz="1200" dirty="0" smtClean="0">
                <a:latin typeface="Times New Roman" pitchFamily="18" charset="0"/>
                <a:cs typeface="Times New Roman" pitchFamily="18" charset="0"/>
              </a:rPr>
              <a:t> // Print the prime number and increase the count</a:t>
            </a:r>
          </a:p>
          <a:p>
            <a:r>
              <a:rPr lang="en-US" sz="1200" dirty="0" smtClean="0">
                <a:latin typeface="Times New Roman" pitchFamily="18" charset="0"/>
                <a:cs typeface="Times New Roman" pitchFamily="18" charset="0"/>
              </a:rPr>
              <a:t>if(</a:t>
            </a:r>
            <a:r>
              <a:rPr lang="en-US" sz="1200" dirty="0" err="1" smtClean="0">
                <a:latin typeface="Times New Roman" pitchFamily="18" charset="0"/>
                <a:cs typeface="Times New Roman" pitchFamily="18" charset="0"/>
              </a:rPr>
              <a:t>isPrime</a:t>
            </a:r>
            <a:r>
              <a:rPr lang="en-US" sz="1200" smtClean="0">
                <a:latin typeface="Times New Roman" pitchFamily="18" charset="0"/>
                <a:cs typeface="Times New Roman" pitchFamily="18" charset="0"/>
              </a:rPr>
              <a:t>(number)){</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count++; // Increase the count</a:t>
            </a:r>
          </a:p>
          <a:p>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if (count % NUMBER_OF_PRIMES_PER_LINE == 0) {</a:t>
            </a:r>
          </a:p>
          <a:p>
            <a:r>
              <a:rPr lang="en-US" sz="1200" dirty="0" smtClean="0">
                <a:latin typeface="Times New Roman" pitchFamily="18" charset="0"/>
                <a:cs typeface="Times New Roman" pitchFamily="18" charset="0"/>
              </a:rPr>
              <a:t> // Print the number and advance to the new line</a:t>
            </a:r>
          </a:p>
          <a:p>
            <a:r>
              <a:rPr lang="en-US" sz="1200" dirty="0" err="1" smtClean="0">
                <a:latin typeface="Times New Roman" pitchFamily="18" charset="0"/>
                <a:cs typeface="Times New Roman" pitchFamily="18" charset="0"/>
              </a:rPr>
              <a:t>System.out.printf</a:t>
            </a:r>
            <a:r>
              <a:rPr lang="en-US" sz="1200"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"%-5s\n", number);</a:t>
            </a:r>
          </a:p>
          <a:p>
            <a:r>
              <a:rPr lang="en-US" sz="1200" dirty="0" smtClean="0">
                <a:latin typeface="Times New Roman" pitchFamily="18" charset="0"/>
                <a:cs typeface="Times New Roman" pitchFamily="18" charset="0"/>
              </a:rPr>
              <a:t>}</a:t>
            </a:r>
          </a:p>
        </p:txBody>
      </p:sp>
      <p:sp>
        <p:nvSpPr>
          <p:cNvPr id="4" name="Content Placeholder 3"/>
          <p:cNvSpPr>
            <a:spLocks noGrp="1"/>
          </p:cNvSpPr>
          <p:nvPr>
            <p:ph sz="half" idx="2"/>
          </p:nvPr>
        </p:nvSpPr>
        <p:spPr>
          <a:xfrm>
            <a:off x="5276088" y="762000"/>
            <a:ext cx="3657600" cy="5867400"/>
          </a:xfrm>
        </p:spPr>
        <p:txBody>
          <a:bodyPr>
            <a:normAutofit fontScale="70000" lnSpcReduction="20000"/>
          </a:bodyPr>
          <a:lstStyle/>
          <a:p>
            <a:r>
              <a:rPr lang="en-US" sz="2000" b="1" dirty="0" smtClean="0">
                <a:latin typeface="Times New Roman" pitchFamily="18" charset="0"/>
                <a:cs typeface="Times New Roman" pitchFamily="18" charset="0"/>
              </a:rPr>
              <a:t>else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System.out.printf</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"%-5s", number);</a:t>
            </a: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Check whether the next number is prime</a:t>
            </a:r>
          </a:p>
          <a:p>
            <a:r>
              <a:rPr lang="en-US" sz="2000" dirty="0" smtClean="0">
                <a:latin typeface="Times New Roman" pitchFamily="18" charset="0"/>
                <a:cs typeface="Times New Roman" pitchFamily="18" charset="0"/>
              </a:rPr>
              <a:t> number++;</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a:p>
            <a:r>
              <a:rPr lang="en-US" sz="2000" dirty="0" smtClean="0"/>
              <a:t>/** Check whether number is prime */</a:t>
            </a:r>
          </a:p>
          <a:p>
            <a:r>
              <a:rPr lang="en-US" sz="2000" b="1" dirty="0" smtClean="0"/>
              <a:t>public static </a:t>
            </a:r>
            <a:r>
              <a:rPr lang="en-US" sz="2000" b="1" dirty="0" err="1" smtClean="0"/>
              <a:t>boolean</a:t>
            </a:r>
            <a:r>
              <a:rPr lang="en-US" sz="2000" b="1" dirty="0" smtClean="0"/>
              <a:t> </a:t>
            </a:r>
            <a:r>
              <a:rPr lang="en-US" sz="2000" b="1" dirty="0" err="1" smtClean="0"/>
              <a:t>isPrime</a:t>
            </a:r>
            <a:r>
              <a:rPr lang="en-US" sz="2000" b="1" dirty="0" smtClean="0"/>
              <a:t>(</a:t>
            </a:r>
            <a:r>
              <a:rPr lang="en-US" sz="2000" b="1" dirty="0" err="1" smtClean="0"/>
              <a:t>int</a:t>
            </a:r>
            <a:r>
              <a:rPr lang="en-US" sz="2000" b="1" dirty="0" smtClean="0"/>
              <a:t> number) {</a:t>
            </a:r>
          </a:p>
          <a:p>
            <a:r>
              <a:rPr lang="en-US" sz="2000" b="1" dirty="0" smtClean="0"/>
              <a:t>for (</a:t>
            </a:r>
            <a:r>
              <a:rPr lang="en-US" sz="2000" b="1" dirty="0" err="1" smtClean="0"/>
              <a:t>int</a:t>
            </a:r>
            <a:r>
              <a:rPr lang="en-US" sz="2000" b="1" dirty="0" smtClean="0"/>
              <a:t> divisor = 2; divisor &lt;= number / 2; divisor++) {</a:t>
            </a:r>
          </a:p>
          <a:p>
            <a:r>
              <a:rPr lang="en-US" sz="2000" b="1" dirty="0" smtClean="0"/>
              <a:t>if (number % divisor == 0) { // If true, number is not prime</a:t>
            </a:r>
          </a:p>
          <a:p>
            <a:r>
              <a:rPr lang="en-US" sz="2000" dirty="0" smtClean="0"/>
              <a:t> </a:t>
            </a:r>
            <a:r>
              <a:rPr lang="en-US" sz="2000" b="1" dirty="0" smtClean="0"/>
              <a:t>return false; // number is not a prime</a:t>
            </a:r>
          </a:p>
          <a:p>
            <a:r>
              <a:rPr lang="en-US" sz="2000" dirty="0" smtClean="0"/>
              <a:t>}</a:t>
            </a:r>
          </a:p>
          <a:p>
            <a:r>
              <a:rPr lang="en-US" sz="2000" dirty="0" smtClean="0"/>
              <a:t> }</a:t>
            </a:r>
          </a:p>
          <a:p>
            <a:r>
              <a:rPr lang="en-US" sz="2000" b="1" dirty="0" smtClean="0"/>
              <a:t>return true; // number is prime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Outoput</a:t>
            </a:r>
            <a:endParaRPr lang="en-US" dirty="0"/>
          </a:p>
        </p:txBody>
      </p:sp>
      <p:sp>
        <p:nvSpPr>
          <p:cNvPr id="6" name="Content Placeholder 5"/>
          <p:cNvSpPr>
            <a:spLocks noGrp="1"/>
          </p:cNvSpPr>
          <p:nvPr>
            <p:ph idx="1"/>
          </p:nvPr>
        </p:nvSpPr>
        <p:spPr/>
        <p:txBody>
          <a:bodyPr/>
          <a:lstStyle/>
          <a:p>
            <a:r>
              <a:rPr lang="en-US" dirty="0" smtClean="0">
                <a:latin typeface="Times New Roman" pitchFamily="18" charset="0"/>
                <a:cs typeface="Times New Roman" pitchFamily="18" charset="0"/>
              </a:rPr>
              <a:t>The first 50 prime numbers are</a:t>
            </a:r>
          </a:p>
          <a:p>
            <a:pPr>
              <a:buNone/>
            </a:pPr>
            <a:r>
              <a:rPr lang="en-US" dirty="0" smtClean="0">
                <a:latin typeface="Times New Roman" pitchFamily="18" charset="0"/>
                <a:cs typeface="Times New Roman" pitchFamily="18" charset="0"/>
              </a:rPr>
              <a:t> 2 3 5 7 11 13 17 19 23 29</a:t>
            </a:r>
          </a:p>
          <a:p>
            <a:pPr>
              <a:buNone/>
            </a:pPr>
            <a:r>
              <a:rPr lang="en-US" dirty="0" smtClean="0">
                <a:latin typeface="Times New Roman" pitchFamily="18" charset="0"/>
                <a:cs typeface="Times New Roman" pitchFamily="18" charset="0"/>
              </a:rPr>
              <a:t>31 37 41 43 47 53 59 61 67 71</a:t>
            </a:r>
          </a:p>
          <a:p>
            <a:pPr>
              <a:buNone/>
            </a:pPr>
            <a:r>
              <a:rPr lang="en-US" dirty="0" smtClean="0">
                <a:latin typeface="Times New Roman" pitchFamily="18" charset="0"/>
                <a:cs typeface="Times New Roman" pitchFamily="18" charset="0"/>
              </a:rPr>
              <a:t>73 79 83 89 97 101 103 107 109 113</a:t>
            </a:r>
          </a:p>
          <a:p>
            <a:pPr>
              <a:buNone/>
            </a:pPr>
            <a:r>
              <a:rPr lang="en-US" dirty="0" smtClean="0">
                <a:latin typeface="Times New Roman" pitchFamily="18" charset="0"/>
                <a:cs typeface="Times New Roman" pitchFamily="18" charset="0"/>
              </a:rPr>
              <a:t>127 131 137 139 149 151 157 163 167 173</a:t>
            </a:r>
          </a:p>
          <a:p>
            <a:pPr>
              <a:buNone/>
            </a:pPr>
            <a:r>
              <a:rPr lang="en-US" dirty="0" smtClean="0">
                <a:latin typeface="Times New Roman" pitchFamily="18" charset="0"/>
                <a:cs typeface="Times New Roman" pitchFamily="18" charset="0"/>
              </a:rPr>
              <a:t>179 181 191 193 197 199 211 223 227 229</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8. </a:t>
            </a:r>
            <a:r>
              <a:rPr lang="en-US" sz="3200" dirty="0" smtClean="0">
                <a:effectLst/>
                <a:latin typeface="Times New Roman" pitchFamily="18" charset="0"/>
                <a:cs typeface="Times New Roman" pitchFamily="18" charset="0"/>
              </a:rPr>
              <a:t>Method Overloading</a:t>
            </a:r>
            <a:br>
              <a:rPr lang="en-US" sz="3200" dirty="0" smtClean="0">
                <a:effectLst/>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When a class has two or more methods by same name but different parameters, it is known as method overloading. It is different from overriding. In overriding a method has same method name, type, number of parameters etc.</a:t>
            </a:r>
          </a:p>
          <a:p>
            <a:r>
              <a:rPr lang="en-US" dirty="0" smtClean="0">
                <a:latin typeface="Times New Roman" pitchFamily="18" charset="0"/>
                <a:cs typeface="Times New Roman" pitchFamily="18" charset="0"/>
              </a:rPr>
              <a:t>Lets consider the example shown before for finding minimum numbers of integer type. If, lets say we want to find minimum number of double type. Then the concept of Overloading will be introduced to create two or more methods with the same name but different parameters.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4660392" cy="838200"/>
          </a:xfrm>
        </p:spPr>
        <p:txBody>
          <a:bodyPr>
            <a:normAutofit/>
          </a:bodyPr>
          <a:lstStyle/>
          <a:p>
            <a:r>
              <a:rPr lang="en-US" sz="3200" dirty="0" smtClean="0">
                <a:latin typeface="Times New Roman" pitchFamily="18" charset="0"/>
                <a:cs typeface="Times New Roman" pitchFamily="18" charset="0"/>
              </a:rPr>
              <a:t>ExampleOverloading.java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47800" y="990600"/>
            <a:ext cx="7498080" cy="5715000"/>
          </a:xfrm>
        </p:spPr>
        <p:txBody>
          <a:bodyPr>
            <a:noAutofit/>
          </a:bodyPr>
          <a:lstStyle/>
          <a:p>
            <a:r>
              <a:rPr lang="en-US" sz="1400" dirty="0" smtClean="0">
                <a:latin typeface="Times New Roman" pitchFamily="18" charset="0"/>
                <a:cs typeface="Times New Roman" pitchFamily="18" charset="0"/>
              </a:rPr>
              <a:t>public class </a:t>
            </a:r>
            <a:r>
              <a:rPr lang="en-US" sz="1400" dirty="0" err="1" smtClean="0">
                <a:latin typeface="Times New Roman" pitchFamily="18" charset="0"/>
                <a:cs typeface="Times New Roman" pitchFamily="18" charset="0"/>
              </a:rPr>
              <a:t>ExampleOverloading</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public static void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a = 11;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b = 6; </a:t>
            </a:r>
          </a:p>
          <a:p>
            <a:r>
              <a:rPr lang="en-US" sz="1400" dirty="0" smtClean="0">
                <a:latin typeface="Times New Roman" pitchFamily="18" charset="0"/>
                <a:cs typeface="Times New Roman" pitchFamily="18" charset="0"/>
              </a:rPr>
              <a:t>double c = 7.3; double d = 9.4; </a:t>
            </a:r>
          </a:p>
          <a:p>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result1 = </a:t>
            </a:r>
            <a:r>
              <a:rPr lang="en-US" sz="1400" dirty="0" err="1" smtClean="0">
                <a:latin typeface="Times New Roman" pitchFamily="18" charset="0"/>
                <a:cs typeface="Times New Roman" pitchFamily="18" charset="0"/>
              </a:rPr>
              <a:t>minFunction</a:t>
            </a:r>
            <a:r>
              <a:rPr lang="en-US" sz="1400" dirty="0" smtClean="0">
                <a:latin typeface="Times New Roman" pitchFamily="18" charset="0"/>
                <a:cs typeface="Times New Roman" pitchFamily="18" charset="0"/>
              </a:rPr>
              <a:t>(a, b); </a:t>
            </a:r>
          </a:p>
          <a:p>
            <a:r>
              <a:rPr lang="en-US" sz="1400" dirty="0" smtClean="0">
                <a:latin typeface="Times New Roman" pitchFamily="18" charset="0"/>
                <a:cs typeface="Times New Roman" pitchFamily="18" charset="0"/>
              </a:rPr>
              <a:t>// same function name with different parameters </a:t>
            </a:r>
          </a:p>
          <a:p>
            <a:r>
              <a:rPr lang="en-US" sz="1400" dirty="0" smtClean="0">
                <a:latin typeface="Times New Roman" pitchFamily="18" charset="0"/>
                <a:cs typeface="Times New Roman" pitchFamily="18" charset="0"/>
              </a:rPr>
              <a:t>double result2 = </a:t>
            </a:r>
            <a:r>
              <a:rPr lang="en-US" sz="1400" dirty="0" err="1" smtClean="0">
                <a:latin typeface="Times New Roman" pitchFamily="18" charset="0"/>
                <a:cs typeface="Times New Roman" pitchFamily="18" charset="0"/>
              </a:rPr>
              <a:t>minFunction</a:t>
            </a:r>
            <a:r>
              <a:rPr lang="en-US" sz="1400" dirty="0" smtClean="0">
                <a:latin typeface="Times New Roman" pitchFamily="18" charset="0"/>
                <a:cs typeface="Times New Roman" pitchFamily="18" charset="0"/>
              </a:rPr>
              <a:t>(c, d);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("Minimum Value = " + result1);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("Minimum Value = " + result2);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for integer </a:t>
            </a:r>
          </a:p>
          <a:p>
            <a:r>
              <a:rPr lang="en-US" sz="1400" dirty="0" smtClean="0">
                <a:latin typeface="Times New Roman" pitchFamily="18" charset="0"/>
                <a:cs typeface="Times New Roman" pitchFamily="18" charset="0"/>
              </a:rPr>
              <a:t>public static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minFunction</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n1,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n2) </a:t>
            </a: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min; if (n1 &gt; n2) min = n2; </a:t>
            </a:r>
          </a:p>
          <a:p>
            <a:r>
              <a:rPr lang="en-US" sz="1400" dirty="0" smtClean="0">
                <a:latin typeface="Times New Roman" pitchFamily="18" charset="0"/>
                <a:cs typeface="Times New Roman" pitchFamily="18" charset="0"/>
              </a:rPr>
              <a:t>else min = n1; return min; </a:t>
            </a:r>
          </a:p>
          <a:p>
            <a:r>
              <a:rPr lang="en-US" sz="1400" dirty="0" smtClean="0">
                <a:latin typeface="Times New Roman" pitchFamily="18" charset="0"/>
                <a:cs typeface="Times New Roman" pitchFamily="18" charset="0"/>
              </a:rPr>
              <a:t>} // for double </a:t>
            </a:r>
          </a:p>
          <a:p>
            <a:r>
              <a:rPr lang="en-US" sz="1400" dirty="0" smtClean="0">
                <a:latin typeface="Times New Roman" pitchFamily="18" charset="0"/>
                <a:cs typeface="Times New Roman" pitchFamily="18" charset="0"/>
              </a:rPr>
              <a:t>public static double </a:t>
            </a:r>
            <a:r>
              <a:rPr lang="en-US" sz="1400" dirty="0" err="1" smtClean="0">
                <a:latin typeface="Times New Roman" pitchFamily="18" charset="0"/>
                <a:cs typeface="Times New Roman" pitchFamily="18" charset="0"/>
              </a:rPr>
              <a:t>minFunction</a:t>
            </a:r>
            <a:r>
              <a:rPr lang="en-US" sz="1400" dirty="0" smtClean="0">
                <a:latin typeface="Times New Roman" pitchFamily="18" charset="0"/>
                <a:cs typeface="Times New Roman" pitchFamily="18" charset="0"/>
              </a:rPr>
              <a:t>(double n1, double n2)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double min; </a:t>
            </a:r>
          </a:p>
          <a:p>
            <a:r>
              <a:rPr lang="en-US" sz="1400" dirty="0" smtClean="0">
                <a:latin typeface="Times New Roman" pitchFamily="18" charset="0"/>
                <a:cs typeface="Times New Roman" pitchFamily="18" charset="0"/>
              </a:rPr>
              <a:t>if (n1 &gt; n2) min = n2;</a:t>
            </a:r>
          </a:p>
          <a:p>
            <a:r>
              <a:rPr lang="en-US" sz="1400" dirty="0" smtClean="0">
                <a:latin typeface="Times New Roman" pitchFamily="18" charset="0"/>
                <a:cs typeface="Times New Roman" pitchFamily="18" charset="0"/>
              </a:rPr>
              <a:t> else min = n1; return min; }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Minimum Value = 6 </a:t>
            </a:r>
          </a:p>
          <a:p>
            <a:r>
              <a:rPr lang="en-US" dirty="0" smtClean="0"/>
              <a:t>Minimum Value = 7.3</a:t>
            </a:r>
          </a:p>
          <a:p>
            <a:pPr>
              <a:buNone/>
            </a:pPr>
            <a:endParaRPr lang="en-US" dirty="0" smtClean="0"/>
          </a:p>
          <a:p>
            <a:pPr>
              <a:buNone/>
            </a:pPr>
            <a:r>
              <a:rPr lang="en-US" dirty="0" smtClean="0"/>
              <a:t>Overloading methods makes program readable. Here, two methods are given same name but with different parameters. The minimum number from integer and double types is the result.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2831592" cy="685800"/>
          </a:xfrm>
        </p:spPr>
        <p:txBody>
          <a:bodyPr>
            <a:normAutofit/>
          </a:bodyPr>
          <a:lstStyle/>
          <a:p>
            <a:r>
              <a:rPr lang="en-US" sz="2400" dirty="0" smtClean="0">
                <a:latin typeface="Times New Roman" pitchFamily="18" charset="0"/>
                <a:cs typeface="Times New Roman" pitchFamily="18" charset="0"/>
              </a:rPr>
              <a:t>Note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990600"/>
            <a:ext cx="7498080" cy="5638800"/>
          </a:xfrm>
        </p:spPr>
        <p:txBody>
          <a:bodyPr>
            <a:noAutofit/>
          </a:bodyPr>
          <a:lstStyle/>
          <a:p>
            <a:r>
              <a:rPr lang="en-US" sz="1400" dirty="0" smtClean="0">
                <a:latin typeface="Times New Roman" pitchFamily="18" charset="0"/>
                <a:cs typeface="Times New Roman" pitchFamily="18" charset="0"/>
              </a:rPr>
              <a:t>Overloaded methods must have different parameter lists. You cannot overload methods based on different modifiers or return types.</a:t>
            </a:r>
          </a:p>
          <a:p>
            <a:r>
              <a:rPr lang="en-US" sz="1400" dirty="0" smtClean="0">
                <a:latin typeface="Times New Roman" pitchFamily="18" charset="0"/>
                <a:cs typeface="Times New Roman" pitchFamily="18" charset="0"/>
              </a:rPr>
              <a:t>Sometimes there are two or more possible matches for an invocation of a method, but the </a:t>
            </a:r>
            <a:r>
              <a:rPr lang="en-US" sz="1400" dirty="0" err="1" smtClean="0">
                <a:latin typeface="Times New Roman" pitchFamily="18" charset="0"/>
                <a:cs typeface="Times New Roman" pitchFamily="18" charset="0"/>
              </a:rPr>
              <a:t>compilercannot</a:t>
            </a:r>
            <a:r>
              <a:rPr lang="en-US" sz="1400" dirty="0" smtClean="0">
                <a:latin typeface="Times New Roman" pitchFamily="18" charset="0"/>
                <a:cs typeface="Times New Roman" pitchFamily="18" charset="0"/>
              </a:rPr>
              <a:t> determine the most specific match. This is referred to as </a:t>
            </a:r>
            <a:r>
              <a:rPr lang="en-US" sz="1400" i="1" dirty="0" smtClean="0">
                <a:latin typeface="Times New Roman" pitchFamily="18" charset="0"/>
                <a:cs typeface="Times New Roman" pitchFamily="18" charset="0"/>
              </a:rPr>
              <a:t>ambiguous invocation.</a:t>
            </a:r>
          </a:p>
          <a:p>
            <a:r>
              <a:rPr lang="en-US" sz="1400" dirty="0" smtClean="0">
                <a:latin typeface="Times New Roman" pitchFamily="18" charset="0"/>
                <a:cs typeface="Times New Roman" pitchFamily="18" charset="0"/>
              </a:rPr>
              <a:t>Ambiguous invocation causes a compile error. Consider the following code:</a:t>
            </a:r>
          </a:p>
          <a:p>
            <a:pPr>
              <a:buNone/>
            </a:pPr>
            <a:r>
              <a:rPr lang="en-US" sz="1400" b="1" dirty="0" smtClean="0">
                <a:latin typeface="Times New Roman" pitchFamily="18" charset="0"/>
                <a:cs typeface="Times New Roman" pitchFamily="18" charset="0"/>
              </a:rPr>
              <a:t>public class </a:t>
            </a:r>
            <a:r>
              <a:rPr lang="en-US" sz="1400" b="1" dirty="0" err="1" smtClean="0">
                <a:latin typeface="Times New Roman" pitchFamily="18" charset="0"/>
                <a:cs typeface="Times New Roman" pitchFamily="18" charset="0"/>
              </a:rPr>
              <a:t>AmbiguousOverloading</a:t>
            </a:r>
            <a:r>
              <a:rPr lang="en-US" sz="1400" b="1"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 static void main(String[] </a:t>
            </a:r>
            <a:r>
              <a:rPr lang="en-US" sz="1400" b="1" dirty="0" err="1" smtClean="0">
                <a:latin typeface="Times New Roman" pitchFamily="18" charset="0"/>
                <a:cs typeface="Times New Roman" pitchFamily="18" charset="0"/>
              </a:rPr>
              <a:t>args</a:t>
            </a:r>
            <a:r>
              <a:rPr lang="en-US" sz="1400" b="1" dirty="0" smtClean="0">
                <a:latin typeface="Times New Roman" pitchFamily="18" charset="0"/>
                <a:cs typeface="Times New Roman" pitchFamily="18" charset="0"/>
              </a:rPr>
              <a:t>) {</a:t>
            </a: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 ((max(1, 2));</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public static max double max(</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num1, double num2){</a:t>
            </a:r>
          </a:p>
          <a:p>
            <a:r>
              <a:rPr lang="en-US" sz="1400" b="1" dirty="0" smtClean="0">
                <a:latin typeface="Times New Roman" pitchFamily="18" charset="0"/>
                <a:cs typeface="Times New Roman" pitchFamily="18" charset="0"/>
              </a:rPr>
              <a:t>if (num1 &gt; num2)</a:t>
            </a:r>
          </a:p>
          <a:p>
            <a:r>
              <a:rPr lang="en-US" sz="1400" b="1" dirty="0" smtClean="0">
                <a:latin typeface="Times New Roman" pitchFamily="18" charset="0"/>
                <a:cs typeface="Times New Roman" pitchFamily="18" charset="0"/>
              </a:rPr>
              <a:t>return num1;</a:t>
            </a:r>
          </a:p>
          <a:p>
            <a:r>
              <a:rPr lang="en-US" sz="1400" b="1" dirty="0" smtClean="0">
                <a:latin typeface="Times New Roman" pitchFamily="18" charset="0"/>
                <a:cs typeface="Times New Roman" pitchFamily="18" charset="0"/>
              </a:rPr>
              <a:t>else</a:t>
            </a:r>
          </a:p>
          <a:p>
            <a:r>
              <a:rPr lang="en-US" sz="1400" b="1" dirty="0" smtClean="0">
                <a:latin typeface="Times New Roman" pitchFamily="18" charset="0"/>
                <a:cs typeface="Times New Roman" pitchFamily="18" charset="0"/>
              </a:rPr>
              <a:t>return num2;</a:t>
            </a:r>
          </a:p>
          <a:p>
            <a:r>
              <a:rPr lang="en-US" sz="1400" dirty="0" smtClean="0">
                <a:latin typeface="Times New Roman" pitchFamily="18" charset="0"/>
                <a:cs typeface="Times New Roman" pitchFamily="18" charset="0"/>
              </a:rPr>
              <a:t>}</a:t>
            </a:r>
          </a:p>
          <a:p>
            <a:r>
              <a:rPr lang="en-US" sz="1400" b="1" dirty="0" smtClean="0">
                <a:latin typeface="Times New Roman" pitchFamily="18" charset="0"/>
                <a:cs typeface="Times New Roman" pitchFamily="18" charset="0"/>
              </a:rPr>
              <a:t>public static double max(double num1,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num2){</a:t>
            </a:r>
          </a:p>
          <a:p>
            <a:r>
              <a:rPr lang="en-US" sz="1400" b="1" dirty="0" smtClean="0">
                <a:latin typeface="Times New Roman" pitchFamily="18" charset="0"/>
                <a:cs typeface="Times New Roman" pitchFamily="18" charset="0"/>
              </a:rPr>
              <a:t>if (num1 &gt; num2)</a:t>
            </a:r>
          </a:p>
          <a:p>
            <a:r>
              <a:rPr lang="en-US" sz="1400" b="1" dirty="0" smtClean="0">
                <a:latin typeface="Times New Roman" pitchFamily="18" charset="0"/>
                <a:cs typeface="Times New Roman" pitchFamily="18" charset="0"/>
              </a:rPr>
              <a:t>return num1;</a:t>
            </a:r>
          </a:p>
          <a:p>
            <a:r>
              <a:rPr lang="en-US" sz="1400" b="1" dirty="0" smtClean="0">
                <a:latin typeface="Times New Roman" pitchFamily="18" charset="0"/>
                <a:cs typeface="Times New Roman" pitchFamily="18" charset="0"/>
              </a:rPr>
              <a:t>else</a:t>
            </a:r>
          </a:p>
          <a:p>
            <a:r>
              <a:rPr lang="en-US" sz="1400" b="1" dirty="0" smtClean="0">
                <a:latin typeface="Times New Roman" pitchFamily="18" charset="0"/>
                <a:cs typeface="Times New Roman" pitchFamily="18" charset="0"/>
              </a:rPr>
              <a:t>return num2;</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Both </a:t>
            </a:r>
            <a:r>
              <a:rPr lang="en-US" b="1" dirty="0" smtClean="0">
                <a:latin typeface="Times New Roman" pitchFamily="18" charset="0"/>
                <a:cs typeface="Times New Roman" pitchFamily="18" charset="0"/>
              </a:rPr>
              <a:t>max(</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double) and max(double,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are possible candidates to match max(1, 2). </a:t>
            </a:r>
          </a:p>
          <a:p>
            <a:r>
              <a:rPr lang="en-US" b="1" dirty="0" smtClean="0">
                <a:latin typeface="Times New Roman" pitchFamily="18" charset="0"/>
                <a:cs typeface="Times New Roman" pitchFamily="18" charset="0"/>
              </a:rPr>
              <a:t>Since neither is more specific than the other, the invocation is ambiguous, </a:t>
            </a:r>
            <a:r>
              <a:rPr lang="en-US" dirty="0" smtClean="0">
                <a:latin typeface="Times New Roman" pitchFamily="18" charset="0"/>
                <a:cs typeface="Times New Roman" pitchFamily="18" charset="0"/>
              </a:rPr>
              <a:t>resulting in a compile error.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From 1 to 10</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 = 0;</a:t>
            </a:r>
          </a:p>
          <a:p>
            <a:r>
              <a:rPr lang="nn-NO" b="1" dirty="0" smtClean="0">
                <a:latin typeface="Times New Roman" pitchFamily="18" charset="0"/>
                <a:cs typeface="Times New Roman" pitchFamily="18" charset="0"/>
              </a:rPr>
              <a:t>for (int i = 1; i &lt;= 10;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1 to 10 is " + sum);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5269992" cy="762000"/>
          </a:xfrm>
        </p:spPr>
        <p:txBody>
          <a:bodyPr>
            <a:normAutofit/>
          </a:bodyPr>
          <a:lstStyle/>
          <a:p>
            <a:r>
              <a:rPr lang="en-US" sz="2800" dirty="0" smtClean="0">
                <a:latin typeface="Times New Roman" pitchFamily="18" charset="0"/>
                <a:cs typeface="Times New Roman" pitchFamily="18" charset="0"/>
              </a:rPr>
              <a:t>9. The Scope of Variables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371600" y="838200"/>
            <a:ext cx="7498080" cy="5562600"/>
          </a:xfrm>
        </p:spPr>
        <p:txBody>
          <a:bodyPr>
            <a:noAutofit/>
          </a:bodyPr>
          <a:lstStyle/>
          <a:p>
            <a:r>
              <a:rPr lang="en-US" sz="2000" dirty="0" smtClean="0">
                <a:latin typeface="Times New Roman" pitchFamily="18" charset="0"/>
                <a:cs typeface="Times New Roman" pitchFamily="18" charset="0"/>
              </a:rPr>
              <a:t>The </a:t>
            </a:r>
            <a:r>
              <a:rPr lang="en-US" sz="2000" i="1" dirty="0" smtClean="0">
                <a:latin typeface="Times New Roman" pitchFamily="18" charset="0"/>
                <a:cs typeface="Times New Roman" pitchFamily="18" charset="0"/>
              </a:rPr>
              <a:t>scope of a variable is the part of the program where the variable can be referenced.</a:t>
            </a:r>
          </a:p>
          <a:p>
            <a:r>
              <a:rPr lang="en-US" sz="2000" dirty="0" smtClean="0">
                <a:latin typeface="Times New Roman" pitchFamily="18" charset="0"/>
                <a:cs typeface="Times New Roman" pitchFamily="18" charset="0"/>
              </a:rPr>
              <a:t>A variable defined inside a method is referred to as a </a:t>
            </a:r>
            <a:r>
              <a:rPr lang="en-US" sz="2000" i="1" dirty="0" smtClean="0">
                <a:latin typeface="Times New Roman" pitchFamily="18" charset="0"/>
                <a:cs typeface="Times New Roman" pitchFamily="18" charset="0"/>
              </a:rPr>
              <a:t>local variable.</a:t>
            </a:r>
          </a:p>
          <a:p>
            <a:r>
              <a:rPr lang="en-US" sz="2000" dirty="0" smtClean="0">
                <a:latin typeface="Times New Roman" pitchFamily="18" charset="0"/>
                <a:cs typeface="Times New Roman" pitchFamily="18" charset="0"/>
              </a:rPr>
              <a:t>The scope of a local variable starts from its declaration and continues to the end of the block that contains the variable.</a:t>
            </a:r>
          </a:p>
          <a:p>
            <a:r>
              <a:rPr lang="en-US" sz="2000" dirty="0" smtClean="0">
                <a:latin typeface="Times New Roman" pitchFamily="18" charset="0"/>
                <a:cs typeface="Times New Roman" pitchFamily="18" charset="0"/>
              </a:rPr>
              <a:t>A local variable must be declared and assigned a value before it can be used.</a:t>
            </a:r>
          </a:p>
          <a:p>
            <a:r>
              <a:rPr lang="en-US" sz="2000" dirty="0" smtClean="0">
                <a:latin typeface="Times New Roman" pitchFamily="18" charset="0"/>
                <a:cs typeface="Times New Roman" pitchFamily="18" charset="0"/>
              </a:rPr>
              <a:t>A parameter is actually a local variable. The scope of a method parameter covers the entire method.</a:t>
            </a:r>
          </a:p>
          <a:p>
            <a:r>
              <a:rPr lang="en-US" sz="2000" dirty="0" smtClean="0">
                <a:latin typeface="Times New Roman" pitchFamily="18" charset="0"/>
                <a:cs typeface="Times New Roman" pitchFamily="18" charset="0"/>
              </a:rPr>
              <a:t>A variable declared in the initial-action part of a </a:t>
            </a:r>
            <a:r>
              <a:rPr lang="en-US" sz="2000" b="1" dirty="0" smtClean="0">
                <a:latin typeface="Times New Roman" pitchFamily="18" charset="0"/>
                <a:cs typeface="Times New Roman" pitchFamily="18" charset="0"/>
              </a:rPr>
              <a:t>for-loop header has its scope in the </a:t>
            </a:r>
            <a:r>
              <a:rPr lang="en-US" sz="2000" b="1" dirty="0" err="1" smtClean="0">
                <a:latin typeface="Times New Roman" pitchFamily="18" charset="0"/>
                <a:cs typeface="Times New Roman" pitchFamily="18" charset="0"/>
              </a:rPr>
              <a:t>entire</a:t>
            </a:r>
            <a:r>
              <a:rPr lang="en-US" sz="2000" dirty="0" err="1" smtClean="0">
                <a:latin typeface="Times New Roman" pitchFamily="18" charset="0"/>
                <a:cs typeface="Times New Roman" pitchFamily="18" charset="0"/>
              </a:rPr>
              <a:t>loop</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But a variable declared inside a </a:t>
            </a:r>
            <a:r>
              <a:rPr lang="en-US" sz="2000" b="1" dirty="0" smtClean="0">
                <a:latin typeface="Times New Roman" pitchFamily="18" charset="0"/>
                <a:cs typeface="Times New Roman" pitchFamily="18" charset="0"/>
              </a:rPr>
              <a:t>for-loop body has its scope limited in the loop body</a:t>
            </a:r>
          </a:p>
          <a:p>
            <a:r>
              <a:rPr lang="en-US" sz="2000" dirty="0" smtClean="0">
                <a:latin typeface="Times New Roman" pitchFamily="18" charset="0"/>
                <a:cs typeface="Times New Roman" pitchFamily="18" charset="0"/>
              </a:rPr>
              <a:t>from its declaration to the end of the block that contains the variable.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10. The </a:t>
            </a:r>
            <a:r>
              <a:rPr lang="en-US" b="1" dirty="0" smtClean="0">
                <a:latin typeface="Times New Roman" pitchFamily="18" charset="0"/>
                <a:cs typeface="Times New Roman" pitchFamily="18" charset="0"/>
              </a:rPr>
              <a:t>Math Class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Math class contains the methods needed to perform basic mathematical functions.</a:t>
            </a:r>
          </a:p>
          <a:p>
            <a:r>
              <a:rPr lang="en-US" sz="2800" dirty="0" smtClean="0">
                <a:latin typeface="Times New Roman" pitchFamily="18" charset="0"/>
                <a:cs typeface="Times New Roman" pitchFamily="18" charset="0"/>
              </a:rPr>
              <a:t>They can be categorized as </a:t>
            </a:r>
            <a:r>
              <a:rPr lang="en-US" sz="2800" i="1" dirty="0" smtClean="0">
                <a:latin typeface="Times New Roman" pitchFamily="18" charset="0"/>
                <a:cs typeface="Times New Roman" pitchFamily="18" charset="0"/>
              </a:rPr>
              <a:t>trigonometric methods, exponent methods, and service methods.</a:t>
            </a:r>
          </a:p>
          <a:p>
            <a:r>
              <a:rPr lang="en-US" sz="2800" dirty="0" smtClean="0">
                <a:latin typeface="Times New Roman" pitchFamily="18" charset="0"/>
                <a:cs typeface="Times New Roman" pitchFamily="18" charset="0"/>
              </a:rPr>
              <a:t>Besides methods, the </a:t>
            </a:r>
            <a:r>
              <a:rPr lang="en-US" sz="2800" b="1" dirty="0" smtClean="0">
                <a:latin typeface="Times New Roman" pitchFamily="18" charset="0"/>
                <a:cs typeface="Times New Roman" pitchFamily="18" charset="0"/>
              </a:rPr>
              <a:t>Math class provides two </a:t>
            </a:r>
            <a:r>
              <a:rPr lang="en-US" sz="2800" dirty="0" smtClean="0">
                <a:latin typeface="Times New Roman" pitchFamily="18" charset="0"/>
                <a:cs typeface="Times New Roman" pitchFamily="18" charset="0"/>
              </a:rPr>
              <a:t>useful </a:t>
            </a:r>
            <a:r>
              <a:rPr lang="en-US" sz="2800" b="1" dirty="0" smtClean="0">
                <a:latin typeface="Times New Roman" pitchFamily="18" charset="0"/>
                <a:cs typeface="Times New Roman" pitchFamily="18" charset="0"/>
              </a:rPr>
              <a:t>double constants, PI and E (the base of natural logarithms).</a:t>
            </a:r>
          </a:p>
          <a:p>
            <a:r>
              <a:rPr lang="en-US" sz="2800" dirty="0" smtClean="0">
                <a:latin typeface="Times New Roman" pitchFamily="18" charset="0"/>
                <a:cs typeface="Times New Roman" pitchFamily="18" charset="0"/>
              </a:rPr>
              <a:t>You can use these constants as </a:t>
            </a:r>
            <a:r>
              <a:rPr lang="en-US" sz="2800" b="1" dirty="0" err="1" smtClean="0">
                <a:latin typeface="Times New Roman" pitchFamily="18" charset="0"/>
                <a:cs typeface="Times New Roman" pitchFamily="18" charset="0"/>
              </a:rPr>
              <a:t>Math.PI</a:t>
            </a:r>
            <a:r>
              <a:rPr lang="en-US" sz="2800" b="1" dirty="0" smtClean="0">
                <a:latin typeface="Times New Roman" pitchFamily="18" charset="0"/>
                <a:cs typeface="Times New Roman" pitchFamily="18" charset="0"/>
              </a:rPr>
              <a:t> and </a:t>
            </a:r>
            <a:r>
              <a:rPr lang="en-US" sz="2800" b="1" dirty="0" err="1" smtClean="0">
                <a:latin typeface="Times New Roman" pitchFamily="18" charset="0"/>
                <a:cs typeface="Times New Roman" pitchFamily="18" charset="0"/>
              </a:rPr>
              <a:t>Math.E</a:t>
            </a:r>
            <a:r>
              <a:rPr lang="en-US" sz="2800" b="1" dirty="0" smtClean="0">
                <a:latin typeface="Times New Roman" pitchFamily="18" charset="0"/>
                <a:cs typeface="Times New Roman" pitchFamily="18" charset="0"/>
              </a:rPr>
              <a:t> in any program.</a:t>
            </a:r>
          </a:p>
          <a:p>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10. The </a:t>
            </a:r>
            <a:r>
              <a:rPr lang="en-US" b="1" dirty="0" smtClean="0">
                <a:latin typeface="Times New Roman" pitchFamily="18" charset="0"/>
                <a:cs typeface="Times New Roman" pitchFamily="18" charset="0"/>
              </a:rPr>
              <a:t>Math Class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Trigonometric Methods</a:t>
            </a:r>
          </a:p>
          <a:p>
            <a:r>
              <a:rPr lang="en-US" dirty="0" smtClean="0">
                <a:latin typeface="Times New Roman" pitchFamily="18" charset="0"/>
                <a:cs typeface="Times New Roman" pitchFamily="18" charset="0"/>
              </a:rPr>
              <a:t>Exponent Methods</a:t>
            </a:r>
          </a:p>
          <a:p>
            <a:r>
              <a:rPr lang="en-US" dirty="0" smtClean="0">
                <a:latin typeface="Times New Roman" pitchFamily="18" charset="0"/>
                <a:cs typeface="Times New Roman" pitchFamily="18" charset="0"/>
              </a:rPr>
              <a:t>The Rounding Methods</a:t>
            </a:r>
          </a:p>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min, max, and abs Methods</a:t>
            </a:r>
          </a:p>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random Method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6336792" cy="944562"/>
          </a:xfrm>
        </p:spPr>
        <p:txBody>
          <a:bodyPr>
            <a:normAutofit fontScale="90000"/>
          </a:bodyPr>
          <a:lstStyle/>
          <a:p>
            <a:r>
              <a:rPr lang="en-US" dirty="0" smtClean="0"/>
              <a:t>A. </a:t>
            </a:r>
            <a:r>
              <a:rPr lang="en-US" dirty="0" smtClean="0">
                <a:latin typeface="Times New Roman" pitchFamily="18" charset="0"/>
                <a:cs typeface="Times New Roman" pitchFamily="18" charset="0"/>
              </a:rPr>
              <a:t>Trigonometric Methods</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77500" lnSpcReduction="20000"/>
          </a:bodyPr>
          <a:lstStyle/>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Math class contains the following trigonometric methods:</a:t>
            </a:r>
          </a:p>
          <a:p>
            <a:pPr marL="539496" indent="-457200">
              <a:buNone/>
            </a:pPr>
            <a:r>
              <a:rPr lang="en-US" sz="2000" b="1" dirty="0" smtClean="0">
                <a:latin typeface="Times New Roman" pitchFamily="18" charset="0"/>
                <a:cs typeface="Times New Roman" pitchFamily="18" charset="0"/>
              </a:rPr>
              <a:t>1. public static double sin(double radians)</a:t>
            </a:r>
          </a:p>
          <a:p>
            <a:pPr marL="539496" indent="-457200">
              <a:buNone/>
            </a:pPr>
            <a:r>
              <a:rPr lang="en-US" sz="2000" dirty="0" smtClean="0">
                <a:latin typeface="Times New Roman" pitchFamily="18" charset="0"/>
                <a:cs typeface="Times New Roman" pitchFamily="18" charset="0"/>
              </a:rPr>
              <a:t>/** Return the trigonometric sine of an angle in radians */</a:t>
            </a:r>
          </a:p>
          <a:p>
            <a:pPr marL="539496" indent="-457200">
              <a:buNone/>
            </a:pPr>
            <a:r>
              <a:rPr lang="en-US" sz="2000" b="1" dirty="0" smtClean="0">
                <a:latin typeface="Times New Roman" pitchFamily="18" charset="0"/>
                <a:cs typeface="Times New Roman" pitchFamily="18" charset="0"/>
              </a:rPr>
              <a:t>2. public static double </a:t>
            </a:r>
            <a:r>
              <a:rPr lang="en-US" sz="2000" b="1" dirty="0" err="1" smtClean="0">
                <a:latin typeface="Times New Roman" pitchFamily="18" charset="0"/>
                <a:cs typeface="Times New Roman" pitchFamily="18" charset="0"/>
              </a:rPr>
              <a:t>cos</a:t>
            </a:r>
            <a:r>
              <a:rPr lang="en-US" sz="2000" b="1" dirty="0" smtClean="0">
                <a:latin typeface="Times New Roman" pitchFamily="18" charset="0"/>
                <a:cs typeface="Times New Roman" pitchFamily="18" charset="0"/>
              </a:rPr>
              <a:t>(double radians)</a:t>
            </a:r>
          </a:p>
          <a:p>
            <a:pPr marL="539496" indent="-457200">
              <a:buNone/>
            </a:pPr>
            <a:r>
              <a:rPr lang="en-US" sz="2000" dirty="0" smtClean="0">
                <a:latin typeface="Times New Roman" pitchFamily="18" charset="0"/>
                <a:cs typeface="Times New Roman" pitchFamily="18" charset="0"/>
              </a:rPr>
              <a:t>/** Return the trigonometric cosine of an angle in radians */</a:t>
            </a:r>
          </a:p>
          <a:p>
            <a:pPr marL="539496" indent="-457200">
              <a:buNone/>
            </a:pPr>
            <a:r>
              <a:rPr lang="en-US" sz="2000" b="1" dirty="0" smtClean="0">
                <a:latin typeface="Times New Roman" pitchFamily="18" charset="0"/>
                <a:cs typeface="Times New Roman" pitchFamily="18" charset="0"/>
              </a:rPr>
              <a:t>3. </a:t>
            </a:r>
            <a:r>
              <a:rPr lang="en-US" sz="2000" b="1" dirty="0" smtClean="0"/>
              <a:t>public static double tan(double radians)</a:t>
            </a:r>
          </a:p>
          <a:p>
            <a:pPr marL="539496" indent="-457200">
              <a:buNone/>
            </a:pPr>
            <a:r>
              <a:rPr lang="en-US" sz="2000" dirty="0" smtClean="0"/>
              <a:t>/** Return the trigonometric tangent of an angle in radians */</a:t>
            </a:r>
          </a:p>
          <a:p>
            <a:pPr marL="539496" indent="-457200">
              <a:buNone/>
            </a:pPr>
            <a:r>
              <a:rPr lang="en-US" sz="2000" b="1" dirty="0" smtClean="0">
                <a:latin typeface="Times New Roman" pitchFamily="18" charset="0"/>
                <a:cs typeface="Times New Roman" pitchFamily="18" charset="0"/>
              </a:rPr>
              <a:t>4. </a:t>
            </a:r>
            <a:r>
              <a:rPr lang="en-US" sz="2000" b="1" dirty="0" smtClean="0"/>
              <a:t>public static double </a:t>
            </a:r>
            <a:r>
              <a:rPr lang="en-US" sz="2000" b="1" dirty="0" err="1" smtClean="0"/>
              <a:t>toRadians</a:t>
            </a:r>
            <a:r>
              <a:rPr lang="en-US" sz="2000" b="1" dirty="0" smtClean="0"/>
              <a:t>(double degree)</a:t>
            </a:r>
          </a:p>
          <a:p>
            <a:pPr marL="539496" indent="-457200">
              <a:buNone/>
            </a:pPr>
            <a:r>
              <a:rPr lang="en-US" sz="2000" dirty="0" smtClean="0"/>
              <a:t>/** Convert the angle in degrees to an angle in radians */</a:t>
            </a:r>
          </a:p>
          <a:p>
            <a:pPr marL="539496" indent="-457200">
              <a:buNone/>
            </a:pPr>
            <a:r>
              <a:rPr lang="en-US" sz="2000" b="1" dirty="0" smtClean="0">
                <a:latin typeface="Times New Roman" pitchFamily="18" charset="0"/>
                <a:cs typeface="Times New Roman" pitchFamily="18" charset="0"/>
              </a:rPr>
              <a:t>5. </a:t>
            </a:r>
            <a:r>
              <a:rPr lang="en-US" sz="2000" b="1" dirty="0" smtClean="0"/>
              <a:t>public static double </a:t>
            </a:r>
            <a:r>
              <a:rPr lang="en-US" sz="2000" b="1" dirty="0" err="1" smtClean="0"/>
              <a:t>toDegrees</a:t>
            </a:r>
            <a:r>
              <a:rPr lang="en-US" sz="2000" b="1" dirty="0" smtClean="0"/>
              <a:t>(double radians)</a:t>
            </a:r>
          </a:p>
          <a:p>
            <a:pPr marL="539496" indent="-457200">
              <a:buNone/>
            </a:pPr>
            <a:r>
              <a:rPr lang="en-US" sz="2000" dirty="0" smtClean="0"/>
              <a:t>/** Convert the angle in radians to an angle in degrees */</a:t>
            </a:r>
          </a:p>
          <a:p>
            <a:pPr marL="539496" indent="-457200">
              <a:buNone/>
            </a:pPr>
            <a:r>
              <a:rPr lang="en-US" sz="2000" b="1" dirty="0" smtClean="0">
                <a:latin typeface="Times New Roman" pitchFamily="18" charset="0"/>
                <a:cs typeface="Times New Roman" pitchFamily="18" charset="0"/>
              </a:rPr>
              <a:t>6. </a:t>
            </a:r>
            <a:r>
              <a:rPr lang="en-US" sz="2000" b="1" dirty="0" smtClean="0"/>
              <a:t>public static double </a:t>
            </a:r>
            <a:r>
              <a:rPr lang="en-US" sz="2000" b="1" dirty="0" err="1" smtClean="0"/>
              <a:t>asin</a:t>
            </a:r>
            <a:r>
              <a:rPr lang="en-US" sz="2000" b="1" dirty="0" smtClean="0"/>
              <a:t>(double a)</a:t>
            </a:r>
          </a:p>
          <a:p>
            <a:pPr marL="539496" indent="-457200">
              <a:buNone/>
            </a:pPr>
            <a:r>
              <a:rPr lang="en-US" sz="2000" dirty="0" smtClean="0"/>
              <a:t>/** Return the angle in radians for the inverse of sin */</a:t>
            </a:r>
          </a:p>
          <a:p>
            <a:pPr marL="539496" indent="-457200">
              <a:buNone/>
            </a:pPr>
            <a:r>
              <a:rPr lang="en-US" sz="2000" b="1" dirty="0" smtClean="0">
                <a:latin typeface="Times New Roman" pitchFamily="18" charset="0"/>
                <a:cs typeface="Times New Roman" pitchFamily="18" charset="0"/>
              </a:rPr>
              <a:t>7. </a:t>
            </a:r>
            <a:r>
              <a:rPr lang="en-US" sz="2000" b="1" dirty="0" smtClean="0"/>
              <a:t>public static double </a:t>
            </a:r>
            <a:r>
              <a:rPr lang="en-US" sz="2000" b="1" dirty="0" err="1" smtClean="0"/>
              <a:t>acos</a:t>
            </a:r>
            <a:r>
              <a:rPr lang="en-US" sz="2000" b="1" dirty="0" smtClean="0"/>
              <a:t>(double a)</a:t>
            </a:r>
          </a:p>
          <a:p>
            <a:pPr marL="539496" indent="-457200">
              <a:buNone/>
            </a:pPr>
            <a:r>
              <a:rPr lang="en-US" sz="2000" dirty="0" smtClean="0"/>
              <a:t>/** Return the angle in radians for the inverse of </a:t>
            </a:r>
            <a:r>
              <a:rPr lang="en-US" sz="2000" dirty="0" err="1" smtClean="0"/>
              <a:t>cos</a:t>
            </a:r>
            <a:r>
              <a:rPr lang="en-US" sz="2000" dirty="0" smtClean="0"/>
              <a:t> */</a:t>
            </a:r>
          </a:p>
          <a:p>
            <a:pPr marL="539496" indent="-457200">
              <a:buNone/>
            </a:pPr>
            <a:r>
              <a:rPr lang="en-US" sz="2000" b="1" dirty="0" smtClean="0">
                <a:latin typeface="Times New Roman" pitchFamily="18" charset="0"/>
                <a:cs typeface="Times New Roman" pitchFamily="18" charset="0"/>
              </a:rPr>
              <a:t>8. </a:t>
            </a:r>
            <a:r>
              <a:rPr lang="en-US" sz="1800" b="1" dirty="0" smtClean="0"/>
              <a:t>public static double </a:t>
            </a:r>
            <a:r>
              <a:rPr lang="en-US" sz="1800" b="1" dirty="0" err="1" smtClean="0"/>
              <a:t>atan</a:t>
            </a:r>
            <a:r>
              <a:rPr lang="en-US" sz="1800" b="1" dirty="0" smtClean="0"/>
              <a:t>(double a)</a:t>
            </a:r>
          </a:p>
          <a:p>
            <a:pPr marL="539496" indent="-457200">
              <a:buNone/>
            </a:pPr>
            <a:r>
              <a:rPr lang="en-US" sz="1800" dirty="0" smtClean="0"/>
              <a:t>/** Return the angle in radians for the inverse of tan */</a:t>
            </a:r>
            <a:endParaRPr lang="en-US" sz="2000" b="1" dirty="0" smtClean="0">
              <a:latin typeface="Times New Roman" pitchFamily="18" charset="0"/>
              <a:cs typeface="Times New Roman" pitchFamily="18" charset="0"/>
            </a:endParaRPr>
          </a:p>
          <a:p>
            <a:pPr marL="539496" indent="-457200">
              <a:buNone/>
            </a:pP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smtClean="0">
                <a:latin typeface="Times New Roman" pitchFamily="18" charset="0"/>
                <a:cs typeface="Times New Roman" pitchFamily="18" charset="0"/>
              </a:rPr>
              <a:t>Trigonometric Methods</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Autofit/>
          </a:bodyPr>
          <a:lstStyle/>
          <a:p>
            <a:r>
              <a:rPr lang="en-US" sz="1800" dirty="0" smtClean="0">
                <a:latin typeface="Times New Roman" pitchFamily="18" charset="0"/>
                <a:cs typeface="Times New Roman" pitchFamily="18" charset="0"/>
              </a:rPr>
              <a:t>The parameter for </a:t>
            </a:r>
            <a:r>
              <a:rPr lang="en-US" sz="1800" b="1" dirty="0" smtClean="0">
                <a:latin typeface="Times New Roman" pitchFamily="18" charset="0"/>
                <a:cs typeface="Times New Roman" pitchFamily="18" charset="0"/>
              </a:rPr>
              <a:t>sin, </a:t>
            </a:r>
            <a:r>
              <a:rPr lang="en-US" sz="1800" b="1" dirty="0" err="1" smtClean="0">
                <a:latin typeface="Times New Roman" pitchFamily="18" charset="0"/>
                <a:cs typeface="Times New Roman" pitchFamily="18" charset="0"/>
              </a:rPr>
              <a:t>cos</a:t>
            </a:r>
            <a:r>
              <a:rPr lang="en-US" sz="1800" b="1" dirty="0" smtClean="0">
                <a:latin typeface="Times New Roman" pitchFamily="18" charset="0"/>
                <a:cs typeface="Times New Roman" pitchFamily="18" charset="0"/>
              </a:rPr>
              <a:t>, and tan is an angle in radians. The return value for </a:t>
            </a:r>
            <a:r>
              <a:rPr lang="en-US" sz="1800" b="1" dirty="0" err="1" smtClean="0">
                <a:latin typeface="Times New Roman" pitchFamily="18" charset="0"/>
                <a:cs typeface="Times New Roman" pitchFamily="18" charset="0"/>
              </a:rPr>
              <a:t>asin</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acos</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and </a:t>
            </a:r>
            <a:r>
              <a:rPr lang="en-US" sz="1800" b="1" dirty="0" err="1" smtClean="0">
                <a:latin typeface="Times New Roman" pitchFamily="18" charset="0"/>
                <a:cs typeface="Times New Roman" pitchFamily="18" charset="0"/>
              </a:rPr>
              <a:t>atan</a:t>
            </a:r>
            <a:r>
              <a:rPr lang="en-US" sz="1800" b="1" dirty="0" smtClean="0">
                <a:latin typeface="Times New Roman" pitchFamily="18" charset="0"/>
                <a:cs typeface="Times New Roman" pitchFamily="18" charset="0"/>
              </a:rPr>
              <a:t> is a degree in radians in the range between  -</a:t>
            </a:r>
            <a:r>
              <a:rPr lang="el-GR" sz="1800" b="1" dirty="0" smtClean="0">
                <a:latin typeface="Times New Roman" pitchFamily="18" charset="0"/>
                <a:cs typeface="Times New Roman" pitchFamily="18" charset="0"/>
              </a:rPr>
              <a:t>π</a:t>
            </a:r>
            <a:r>
              <a:rPr lang="en-US" sz="1800" b="1" dirty="0" smtClean="0">
                <a:latin typeface="Times New Roman" pitchFamily="18" charset="0"/>
                <a:cs typeface="Times New Roman" pitchFamily="18" charset="0"/>
              </a:rPr>
              <a:t>/2 and </a:t>
            </a:r>
            <a:r>
              <a:rPr lang="el-GR" sz="1800" b="1" dirty="0" smtClean="0">
                <a:latin typeface="Times New Roman" pitchFamily="18" charset="0"/>
                <a:cs typeface="Times New Roman" pitchFamily="18" charset="0"/>
              </a:rPr>
              <a:t>π</a:t>
            </a:r>
            <a:r>
              <a:rPr lang="en-US" sz="1800" b="1" dirty="0" smtClean="0">
                <a:latin typeface="Times New Roman" pitchFamily="18" charset="0"/>
                <a:cs typeface="Times New Roman" pitchFamily="18" charset="0"/>
              </a:rPr>
              <a:t>/2</a:t>
            </a:r>
          </a:p>
          <a:p>
            <a:r>
              <a:rPr lang="en-US" sz="1800" dirty="0" smtClean="0">
                <a:latin typeface="Times New Roman" pitchFamily="18" charset="0"/>
                <a:cs typeface="Times New Roman" pitchFamily="18" charset="0"/>
              </a:rPr>
              <a:t>One degree is equal to </a:t>
            </a:r>
            <a:r>
              <a:rPr lang="el-GR" sz="1800" b="1" dirty="0" smtClean="0">
                <a:latin typeface="Times New Roman" pitchFamily="18" charset="0"/>
                <a:cs typeface="Times New Roman" pitchFamily="18" charset="0"/>
              </a:rPr>
              <a:t>π</a:t>
            </a:r>
            <a:r>
              <a:rPr lang="en-US" sz="1800" b="1" dirty="0" smtClean="0">
                <a:latin typeface="Times New Roman" pitchFamily="18" charset="0"/>
                <a:cs typeface="Times New Roman" pitchFamily="18" charset="0"/>
              </a:rPr>
              <a:t>/180 in radians, </a:t>
            </a:r>
            <a:r>
              <a:rPr lang="en-US" sz="1800" dirty="0" smtClean="0">
                <a:latin typeface="Times New Roman" pitchFamily="18" charset="0"/>
                <a:cs typeface="Times New Roman" pitchFamily="18" charset="0"/>
              </a:rPr>
              <a:t>90 degrees is equal to </a:t>
            </a:r>
            <a:r>
              <a:rPr lang="el-GR" sz="1800" b="1" dirty="0" smtClean="0">
                <a:latin typeface="Times New Roman" pitchFamily="18" charset="0"/>
                <a:cs typeface="Times New Roman" pitchFamily="18" charset="0"/>
              </a:rPr>
              <a:t>π</a:t>
            </a:r>
            <a:r>
              <a:rPr lang="en-US" sz="1800" b="1" dirty="0" smtClean="0">
                <a:latin typeface="Times New Roman" pitchFamily="18" charset="0"/>
                <a:cs typeface="Times New Roman" pitchFamily="18" charset="0"/>
              </a:rPr>
              <a:t>/2 in radians </a:t>
            </a:r>
            <a:r>
              <a:rPr lang="en-US" sz="1800" dirty="0" smtClean="0">
                <a:latin typeface="Times New Roman" pitchFamily="18" charset="0"/>
                <a:cs typeface="Times New Roman" pitchFamily="18" charset="0"/>
              </a:rPr>
              <a:t>and 30 degrees is equal to </a:t>
            </a:r>
            <a:r>
              <a:rPr lang="el-GR" sz="1800" b="1" dirty="0" smtClean="0">
                <a:latin typeface="Times New Roman" pitchFamily="18" charset="0"/>
                <a:cs typeface="Times New Roman" pitchFamily="18" charset="0"/>
              </a:rPr>
              <a:t>π</a:t>
            </a:r>
            <a:r>
              <a:rPr lang="en-US" sz="1800" b="1" dirty="0" smtClean="0">
                <a:latin typeface="Times New Roman" pitchFamily="18" charset="0"/>
                <a:cs typeface="Times New Roman" pitchFamily="18" charset="0"/>
              </a:rPr>
              <a:t>/6 in radians.</a:t>
            </a:r>
          </a:p>
          <a:p>
            <a:r>
              <a:rPr lang="en-US" sz="1800" dirty="0" smtClean="0">
                <a:latin typeface="Times New Roman" pitchFamily="18" charset="0"/>
                <a:cs typeface="Times New Roman" pitchFamily="18" charset="0"/>
              </a:rPr>
              <a:t>For example:</a:t>
            </a:r>
          </a:p>
          <a:p>
            <a:pPr>
              <a:buNone/>
            </a:pPr>
            <a:r>
              <a:rPr lang="en-US" sz="1800" dirty="0" err="1" smtClean="0">
                <a:latin typeface="Times New Roman" pitchFamily="18" charset="0"/>
                <a:cs typeface="Times New Roman" pitchFamily="18" charset="0"/>
              </a:rPr>
              <a:t>Math.toDegrees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Math.PI</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2) returns 90.0</a:t>
            </a:r>
          </a:p>
          <a:p>
            <a:pPr>
              <a:buNone/>
            </a:pPr>
            <a:r>
              <a:rPr lang="en-US" sz="1800" dirty="0" err="1" smtClean="0">
                <a:latin typeface="Times New Roman" pitchFamily="18" charset="0"/>
                <a:cs typeface="Times New Roman" pitchFamily="18" charset="0"/>
              </a:rPr>
              <a:t>Math.toRadians</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30) returns </a:t>
            </a:r>
            <a:r>
              <a:rPr lang="el-GR" sz="1800" b="1" dirty="0" smtClean="0">
                <a:latin typeface="Times New Roman" pitchFamily="18" charset="0"/>
                <a:cs typeface="Times New Roman" pitchFamily="18" charset="0"/>
              </a:rPr>
              <a:t>π/6</a:t>
            </a:r>
            <a:endParaRPr lang="en-US" sz="1800" b="1"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Math.sin(</a:t>
            </a:r>
            <a:r>
              <a:rPr lang="en-US" sz="1800" b="1" dirty="0" smtClean="0">
                <a:latin typeface="Times New Roman" pitchFamily="18" charset="0"/>
                <a:cs typeface="Times New Roman" pitchFamily="18" charset="0"/>
              </a:rPr>
              <a:t>0) returns 0.0</a:t>
            </a:r>
          </a:p>
          <a:p>
            <a:r>
              <a:rPr lang="en-US" sz="1800" dirty="0" smtClean="0">
                <a:latin typeface="Times New Roman" pitchFamily="18" charset="0"/>
                <a:cs typeface="Times New Roman" pitchFamily="18" charset="0"/>
              </a:rPr>
              <a:t>Math.sin(</a:t>
            </a:r>
            <a:r>
              <a:rPr lang="en-US" sz="1800" dirty="0" err="1" smtClean="0">
                <a:latin typeface="Times New Roman" pitchFamily="18" charset="0"/>
                <a:cs typeface="Times New Roman" pitchFamily="18" charset="0"/>
              </a:rPr>
              <a:t>Math.toRadians</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270)) returns -1.0</a:t>
            </a:r>
          </a:p>
          <a:p>
            <a:r>
              <a:rPr lang="en-US" sz="1800" dirty="0" smtClean="0">
                <a:latin typeface="Times New Roman" pitchFamily="18" charset="0"/>
                <a:cs typeface="Times New Roman" pitchFamily="18" charset="0"/>
              </a:rPr>
              <a:t>Math.sin(</a:t>
            </a:r>
            <a:r>
              <a:rPr lang="en-US" sz="1800" dirty="0" err="1" smtClean="0">
                <a:latin typeface="Times New Roman" pitchFamily="18" charset="0"/>
                <a:cs typeface="Times New Roman" pitchFamily="18" charset="0"/>
              </a:rPr>
              <a:t>Math.PI</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6) returns 0.5</a:t>
            </a:r>
          </a:p>
          <a:p>
            <a:r>
              <a:rPr lang="en-US" sz="1800" dirty="0" smtClean="0">
                <a:latin typeface="Times New Roman" pitchFamily="18" charset="0"/>
                <a:cs typeface="Times New Roman" pitchFamily="18" charset="0"/>
              </a:rPr>
              <a:t>Math.sin(</a:t>
            </a:r>
            <a:r>
              <a:rPr lang="en-US" sz="1800" dirty="0" err="1" smtClean="0">
                <a:latin typeface="Times New Roman" pitchFamily="18" charset="0"/>
                <a:cs typeface="Times New Roman" pitchFamily="18" charset="0"/>
              </a:rPr>
              <a:t>Math.PI</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2) returns 1.0</a:t>
            </a:r>
          </a:p>
          <a:p>
            <a:r>
              <a:rPr lang="en-US" sz="1800" dirty="0" smtClean="0">
                <a:latin typeface="Times New Roman" pitchFamily="18" charset="0"/>
                <a:cs typeface="Times New Roman" pitchFamily="18" charset="0"/>
              </a:rPr>
              <a:t>Math.cos(</a:t>
            </a:r>
            <a:r>
              <a:rPr lang="en-US" sz="1800" b="1" dirty="0" smtClean="0">
                <a:latin typeface="Times New Roman" pitchFamily="18" charset="0"/>
                <a:cs typeface="Times New Roman" pitchFamily="18" charset="0"/>
              </a:rPr>
              <a:t>0) returns 1.0</a:t>
            </a:r>
          </a:p>
          <a:p>
            <a:r>
              <a:rPr lang="en-US" sz="1800" dirty="0" smtClean="0">
                <a:latin typeface="Times New Roman" pitchFamily="18" charset="0"/>
                <a:cs typeface="Times New Roman" pitchFamily="18" charset="0"/>
              </a:rPr>
              <a:t>Math.cos(</a:t>
            </a:r>
            <a:r>
              <a:rPr lang="en-US" sz="1800" dirty="0" err="1" smtClean="0">
                <a:latin typeface="Times New Roman" pitchFamily="18" charset="0"/>
                <a:cs typeface="Times New Roman" pitchFamily="18" charset="0"/>
              </a:rPr>
              <a:t>Math.PI</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6) returns 0.866</a:t>
            </a:r>
          </a:p>
          <a:p>
            <a:r>
              <a:rPr lang="en-US" sz="1800" dirty="0" smtClean="0">
                <a:latin typeface="Times New Roman" pitchFamily="18" charset="0"/>
                <a:cs typeface="Times New Roman" pitchFamily="18" charset="0"/>
              </a:rPr>
              <a:t>Math.cos(</a:t>
            </a:r>
            <a:r>
              <a:rPr lang="en-US" sz="1800" dirty="0" err="1" smtClean="0">
                <a:latin typeface="Times New Roman" pitchFamily="18" charset="0"/>
                <a:cs typeface="Times New Roman" pitchFamily="18" charset="0"/>
              </a:rPr>
              <a:t>Math.PI</a:t>
            </a:r>
            <a:r>
              <a:rPr lang="en-US" sz="1800" dirty="0" smtClean="0">
                <a:latin typeface="Times New Roman" pitchFamily="18" charset="0"/>
                <a:cs typeface="Times New Roman" pitchFamily="18" charset="0"/>
              </a:rPr>
              <a:t> / </a:t>
            </a:r>
            <a:r>
              <a:rPr lang="en-US" sz="1800" b="1" dirty="0" smtClean="0">
                <a:latin typeface="Times New Roman" pitchFamily="18" charset="0"/>
                <a:cs typeface="Times New Roman" pitchFamily="18" charset="0"/>
              </a:rPr>
              <a:t>2) returns 0</a:t>
            </a:r>
          </a:p>
          <a:p>
            <a:r>
              <a:rPr lang="en-US" sz="1800" dirty="0" err="1" smtClean="0">
                <a:latin typeface="Times New Roman" pitchFamily="18" charset="0"/>
                <a:cs typeface="Times New Roman" pitchFamily="18" charset="0"/>
              </a:rPr>
              <a:t>Math.asin</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0.5) returns </a:t>
            </a:r>
            <a:r>
              <a:rPr lang="el-GR" sz="1800" b="1" dirty="0" smtClean="0">
                <a:latin typeface="Times New Roman" pitchFamily="18" charset="0"/>
                <a:cs typeface="Times New Roman" pitchFamily="18" charset="0"/>
              </a:rPr>
              <a:t>π/6</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28600"/>
            <a:ext cx="3898392" cy="884238"/>
          </a:xfrm>
        </p:spPr>
        <p:txBody>
          <a:bodyPr>
            <a:normAutofit/>
          </a:bodyPr>
          <a:lstStyle/>
          <a:p>
            <a:r>
              <a:rPr lang="en-US" sz="3200" dirty="0" smtClean="0">
                <a:latin typeface="Times New Roman" pitchFamily="18" charset="0"/>
                <a:cs typeface="Times New Roman" pitchFamily="18" charset="0"/>
              </a:rPr>
              <a:t>B. Exponent Methods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181600"/>
          </a:xfrm>
        </p:spPr>
        <p:txBody>
          <a:bodyPr>
            <a:normAutofit lnSpcReduction="10000"/>
          </a:bodyPr>
          <a:lstStyle/>
          <a:p>
            <a:r>
              <a:rPr lang="en-US" sz="2400" dirty="0" smtClean="0">
                <a:latin typeface="Times New Roman" pitchFamily="18" charset="0"/>
                <a:cs typeface="Times New Roman" pitchFamily="18" charset="0"/>
              </a:rPr>
              <a:t>There are five methods related to exponents in the </a:t>
            </a:r>
            <a:r>
              <a:rPr lang="en-US" sz="2400" b="1" dirty="0" smtClean="0">
                <a:latin typeface="Times New Roman" pitchFamily="18" charset="0"/>
                <a:cs typeface="Times New Roman" pitchFamily="18" charset="0"/>
              </a:rPr>
              <a:t>Math class:</a:t>
            </a:r>
          </a:p>
          <a:p>
            <a:pPr marL="539496" indent="-457200">
              <a:buNone/>
            </a:pPr>
            <a:r>
              <a:rPr lang="en-US" sz="2400" dirty="0" smtClean="0">
                <a:latin typeface="Times New Roman" pitchFamily="18" charset="0"/>
                <a:cs typeface="Times New Roman" pitchFamily="18" charset="0"/>
              </a:rPr>
              <a:t>1. /** Return e raised to the power of x (ex) */</a:t>
            </a:r>
          </a:p>
          <a:p>
            <a:pPr marL="539496" indent="-457200">
              <a:buNone/>
            </a:pPr>
            <a:r>
              <a:rPr lang="en-US" sz="2400" b="1" dirty="0" smtClean="0"/>
              <a:t>public static double exp(double x)</a:t>
            </a:r>
          </a:p>
          <a:p>
            <a:pPr marL="539496" indent="-457200">
              <a:buNone/>
            </a:pPr>
            <a:r>
              <a:rPr lang="en-US" sz="2400" dirty="0" smtClean="0">
                <a:latin typeface="Times New Roman" pitchFamily="18" charset="0"/>
                <a:cs typeface="Times New Roman" pitchFamily="18" charset="0"/>
              </a:rPr>
              <a:t>2. </a:t>
            </a:r>
            <a:r>
              <a:rPr lang="en-US" sz="2400" dirty="0" smtClean="0"/>
              <a:t>/** Return the natural logarithm of x (</a:t>
            </a:r>
            <a:r>
              <a:rPr lang="en-US" sz="2400" dirty="0" err="1" smtClean="0"/>
              <a:t>ln</a:t>
            </a:r>
            <a:r>
              <a:rPr lang="en-US" sz="2400" dirty="0" smtClean="0"/>
              <a:t>(x) = log</a:t>
            </a:r>
            <a:r>
              <a:rPr lang="en-US" sz="2400" baseline="-25000" dirty="0" smtClean="0"/>
              <a:t>e</a:t>
            </a:r>
            <a:r>
              <a:rPr lang="en-US" sz="2400" dirty="0" smtClean="0"/>
              <a:t> (x)) */</a:t>
            </a:r>
          </a:p>
          <a:p>
            <a:pPr marL="539496" indent="-457200">
              <a:buNone/>
            </a:pPr>
            <a:r>
              <a:rPr lang="en-US" sz="2400" b="1" dirty="0" smtClean="0"/>
              <a:t>public static double log(double x)</a:t>
            </a:r>
          </a:p>
          <a:p>
            <a:pPr marL="539496" indent="-457200">
              <a:buNone/>
            </a:pPr>
            <a:r>
              <a:rPr lang="en-US" sz="2400" b="1" dirty="0" smtClean="0">
                <a:latin typeface="Times New Roman" pitchFamily="18" charset="0"/>
                <a:cs typeface="Times New Roman" pitchFamily="18" charset="0"/>
              </a:rPr>
              <a:t>3. </a:t>
            </a:r>
            <a:r>
              <a:rPr lang="en-US" sz="2400" dirty="0" smtClean="0"/>
              <a:t>/** Return the base 10 logarithm of x (log10(x)) */</a:t>
            </a:r>
          </a:p>
          <a:p>
            <a:pPr marL="539496" indent="-457200">
              <a:buNone/>
            </a:pPr>
            <a:r>
              <a:rPr lang="en-US" sz="2400" b="1" dirty="0" smtClean="0"/>
              <a:t>public static double log10(double x)</a:t>
            </a:r>
          </a:p>
          <a:p>
            <a:pPr marL="539496" indent="-457200">
              <a:buNone/>
            </a:pPr>
            <a:r>
              <a:rPr lang="en-US" sz="2400" b="1" dirty="0" smtClean="0">
                <a:latin typeface="Times New Roman" pitchFamily="18" charset="0"/>
                <a:cs typeface="Times New Roman" pitchFamily="18" charset="0"/>
              </a:rPr>
              <a:t>4. </a:t>
            </a:r>
            <a:r>
              <a:rPr lang="en-US" sz="2400" dirty="0" smtClean="0"/>
              <a:t>/** Return a raised to the power of b (</a:t>
            </a:r>
            <a:r>
              <a:rPr lang="en-US" sz="2400" dirty="0" err="1" smtClean="0"/>
              <a:t>ab</a:t>
            </a:r>
            <a:r>
              <a:rPr lang="en-US" sz="2400" dirty="0" smtClean="0"/>
              <a:t>) */</a:t>
            </a:r>
          </a:p>
          <a:p>
            <a:pPr marL="539496" indent="-457200">
              <a:buNone/>
            </a:pPr>
            <a:r>
              <a:rPr lang="en-US" sz="2400" b="1" dirty="0" smtClean="0"/>
              <a:t>public static double </a:t>
            </a:r>
            <a:r>
              <a:rPr lang="en-US" sz="2400" b="1" dirty="0" err="1" smtClean="0"/>
              <a:t>pow</a:t>
            </a:r>
            <a:r>
              <a:rPr lang="en-US" sz="2400" b="1" dirty="0" smtClean="0"/>
              <a:t>(double a, double b)</a:t>
            </a:r>
          </a:p>
          <a:p>
            <a:pPr marL="539496" indent="-457200">
              <a:buNone/>
            </a:pPr>
            <a:r>
              <a:rPr lang="en-US" sz="2400" b="1" dirty="0" smtClean="0">
                <a:latin typeface="Times New Roman" pitchFamily="18" charset="0"/>
                <a:cs typeface="Times New Roman" pitchFamily="18" charset="0"/>
              </a:rPr>
              <a:t>5. </a:t>
            </a:r>
            <a:r>
              <a:rPr lang="en-US" sz="2400" dirty="0" smtClean="0"/>
              <a:t>/** Return the square root of x (√x ) for x &gt;= 0 */</a:t>
            </a:r>
            <a:r>
              <a:rPr lang="en-US" sz="2400" b="1" dirty="0" smtClean="0">
                <a:latin typeface="Times New Roman" pitchFamily="18" charset="0"/>
                <a:cs typeface="Times New Roman" pitchFamily="18" charset="0"/>
              </a:rPr>
              <a:t> </a:t>
            </a:r>
          </a:p>
          <a:p>
            <a:pPr marL="539496" indent="-457200">
              <a:buNone/>
            </a:pPr>
            <a:r>
              <a:rPr lang="en-US" sz="2400" b="1" dirty="0" smtClean="0"/>
              <a:t>public static double </a:t>
            </a:r>
            <a:r>
              <a:rPr lang="en-US" sz="2400" b="1" dirty="0" err="1" smtClean="0"/>
              <a:t>sqrt</a:t>
            </a:r>
            <a:r>
              <a:rPr lang="en-US" sz="2400" b="1" dirty="0" smtClean="0"/>
              <a:t>(double x)</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Examples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Math.exp(</a:t>
            </a:r>
            <a:r>
              <a:rPr lang="en-US" b="1" dirty="0" smtClean="0">
                <a:latin typeface="Times New Roman" pitchFamily="18" charset="0"/>
                <a:cs typeface="Times New Roman" pitchFamily="18" charset="0"/>
              </a:rPr>
              <a:t>1) returns 2.71828</a:t>
            </a:r>
          </a:p>
          <a:p>
            <a:r>
              <a:rPr lang="en-US" dirty="0" smtClean="0">
                <a:latin typeface="Times New Roman" pitchFamily="18" charset="0"/>
                <a:cs typeface="Times New Roman" pitchFamily="18" charset="0"/>
              </a:rPr>
              <a:t>Math.log(</a:t>
            </a:r>
            <a:r>
              <a:rPr lang="en-US" dirty="0" err="1" smtClean="0">
                <a:latin typeface="Times New Roman" pitchFamily="18" charset="0"/>
                <a:cs typeface="Times New Roman" pitchFamily="18" charset="0"/>
              </a:rPr>
              <a:t>Math.E</a:t>
            </a:r>
            <a:r>
              <a:rPr lang="en-US" dirty="0" smtClean="0">
                <a:latin typeface="Times New Roman" pitchFamily="18" charset="0"/>
                <a:cs typeface="Times New Roman" pitchFamily="18" charset="0"/>
              </a:rPr>
              <a:t>) returns </a:t>
            </a:r>
            <a:r>
              <a:rPr lang="en-US" b="1" dirty="0" smtClean="0">
                <a:latin typeface="Times New Roman" pitchFamily="18" charset="0"/>
                <a:cs typeface="Times New Roman" pitchFamily="18" charset="0"/>
              </a:rPr>
              <a:t>1.0</a:t>
            </a:r>
          </a:p>
          <a:p>
            <a:r>
              <a:rPr lang="en-US" dirty="0" smtClean="0">
                <a:latin typeface="Times New Roman" pitchFamily="18" charset="0"/>
                <a:cs typeface="Times New Roman" pitchFamily="18" charset="0"/>
              </a:rPr>
              <a:t>Math.log10(</a:t>
            </a:r>
            <a:r>
              <a:rPr lang="en-US" b="1" dirty="0" smtClean="0">
                <a:latin typeface="Times New Roman" pitchFamily="18" charset="0"/>
                <a:cs typeface="Times New Roman" pitchFamily="18" charset="0"/>
              </a:rPr>
              <a:t>10) returns 1.0</a:t>
            </a:r>
          </a:p>
          <a:p>
            <a:r>
              <a:rPr lang="en-US" dirty="0" smtClean="0">
                <a:latin typeface="Times New Roman" pitchFamily="18" charset="0"/>
                <a:cs typeface="Times New Roman" pitchFamily="18" charset="0"/>
              </a:rPr>
              <a:t>Math.pow(</a:t>
            </a:r>
            <a:r>
              <a:rPr lang="en-US" b="1" dirty="0" smtClean="0">
                <a:latin typeface="Times New Roman" pitchFamily="18" charset="0"/>
                <a:cs typeface="Times New Roman" pitchFamily="18" charset="0"/>
              </a:rPr>
              <a:t>2, 3) returns 8.0</a:t>
            </a:r>
          </a:p>
          <a:p>
            <a:r>
              <a:rPr lang="en-US" dirty="0" smtClean="0">
                <a:latin typeface="Times New Roman" pitchFamily="18" charset="0"/>
                <a:cs typeface="Times New Roman" pitchFamily="18" charset="0"/>
              </a:rPr>
              <a:t>Math.pow(</a:t>
            </a:r>
            <a:r>
              <a:rPr lang="en-US" b="1" dirty="0" smtClean="0">
                <a:latin typeface="Times New Roman" pitchFamily="18" charset="0"/>
                <a:cs typeface="Times New Roman" pitchFamily="18" charset="0"/>
              </a:rPr>
              <a:t>3, 2) returns 9.0</a:t>
            </a:r>
          </a:p>
          <a:p>
            <a:r>
              <a:rPr lang="en-US" dirty="0" smtClean="0">
                <a:latin typeface="Times New Roman" pitchFamily="18" charset="0"/>
                <a:cs typeface="Times New Roman" pitchFamily="18" charset="0"/>
              </a:rPr>
              <a:t>Math.pow(</a:t>
            </a:r>
            <a:r>
              <a:rPr lang="en-US" b="1" dirty="0" smtClean="0">
                <a:latin typeface="Times New Roman" pitchFamily="18" charset="0"/>
                <a:cs typeface="Times New Roman" pitchFamily="18" charset="0"/>
              </a:rPr>
              <a:t>3.5, 2.5) returns 22.91765</a:t>
            </a:r>
          </a:p>
          <a:p>
            <a:r>
              <a:rPr lang="en-US" dirty="0" err="1" smtClean="0">
                <a:latin typeface="Times New Roman" pitchFamily="18" charset="0"/>
                <a:cs typeface="Times New Roman" pitchFamily="18" charset="0"/>
              </a:rPr>
              <a:t>Math.sqrt</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4) returns 2.0</a:t>
            </a:r>
          </a:p>
          <a:p>
            <a:r>
              <a:rPr lang="en-US" dirty="0" err="1" smtClean="0">
                <a:latin typeface="Times New Roman" pitchFamily="18" charset="0"/>
                <a:cs typeface="Times New Roman" pitchFamily="18" charset="0"/>
              </a:rPr>
              <a:t>Math.sqrt</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10.5) returns 3.24</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The Rounding Methods</a:t>
            </a:r>
            <a:endParaRPr lang="en-US" dirty="0"/>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Math class contains five rounding methods:</a:t>
            </a:r>
          </a:p>
          <a:p>
            <a:pPr marL="539496" indent="-457200">
              <a:buNone/>
            </a:pPr>
            <a:r>
              <a:rPr lang="en-US" sz="2400" dirty="0" smtClean="0">
                <a:latin typeface="Times New Roman" pitchFamily="18" charset="0"/>
                <a:cs typeface="Times New Roman" pitchFamily="18" charset="0"/>
              </a:rPr>
              <a:t>1. /** x is rounded up to its nearest integer. This integer is * returned as a double value. */</a:t>
            </a:r>
          </a:p>
          <a:p>
            <a:pPr marL="539496" indent="-457200">
              <a:buNone/>
            </a:pPr>
            <a:r>
              <a:rPr lang="en-US" sz="2400" b="1" dirty="0" smtClean="0"/>
              <a:t>public static double ceil(double x)</a:t>
            </a:r>
          </a:p>
          <a:p>
            <a:pPr>
              <a:buNone/>
            </a:pPr>
            <a:r>
              <a:rPr lang="en-US" sz="2400" b="1" dirty="0" smtClean="0">
                <a:latin typeface="Times New Roman" pitchFamily="18" charset="0"/>
                <a:cs typeface="Times New Roman" pitchFamily="18" charset="0"/>
              </a:rPr>
              <a:t>2. </a:t>
            </a:r>
            <a:r>
              <a:rPr lang="en-US" sz="2400" dirty="0" smtClean="0"/>
              <a:t>/** x is rounded down to its nearest integer. This integer is * returned as a double value. */</a:t>
            </a:r>
          </a:p>
          <a:p>
            <a:pPr>
              <a:buNone/>
            </a:pPr>
            <a:r>
              <a:rPr lang="en-US" sz="2400" b="1" dirty="0" smtClean="0"/>
              <a:t>public static double floor(double x)</a:t>
            </a:r>
          </a:p>
          <a:p>
            <a:pPr>
              <a:buNone/>
            </a:pPr>
            <a:r>
              <a:rPr lang="en-US" sz="2400" b="1" dirty="0" smtClean="0"/>
              <a:t>3. </a:t>
            </a:r>
            <a:r>
              <a:rPr lang="en-US" sz="2400" dirty="0" smtClean="0"/>
              <a:t>/** x is rounded to its nearest integer. If x is equally close * to two integers, the even one is returned as a double. */</a:t>
            </a:r>
          </a:p>
          <a:p>
            <a:pPr>
              <a:buNone/>
            </a:pPr>
            <a:r>
              <a:rPr lang="en-US" sz="2400" b="1" dirty="0" smtClean="0"/>
              <a:t>public static double </a:t>
            </a:r>
            <a:r>
              <a:rPr lang="en-US" sz="2400" b="1" dirty="0" err="1" smtClean="0"/>
              <a:t>rint</a:t>
            </a:r>
            <a:r>
              <a:rPr lang="en-US" sz="2400" b="1" dirty="0" smtClean="0"/>
              <a:t>(double x)</a:t>
            </a:r>
          </a:p>
          <a:p>
            <a:pPr>
              <a:buNone/>
            </a:pPr>
            <a:r>
              <a:rPr lang="en-US" sz="2400" dirty="0" smtClean="0"/>
              <a:t>4. /** Return (</a:t>
            </a:r>
            <a:r>
              <a:rPr lang="en-US" sz="2400" dirty="0" err="1" smtClean="0"/>
              <a:t>int</a:t>
            </a:r>
            <a:r>
              <a:rPr lang="en-US" sz="2400" dirty="0" smtClean="0"/>
              <a:t>)</a:t>
            </a:r>
            <a:r>
              <a:rPr lang="en-US" sz="2400" dirty="0" err="1" smtClean="0"/>
              <a:t>Math.floor</a:t>
            </a:r>
            <a:r>
              <a:rPr lang="en-US" sz="2400" dirty="0" smtClean="0"/>
              <a:t>(x + 0.5). */</a:t>
            </a:r>
          </a:p>
          <a:p>
            <a:pPr>
              <a:buNone/>
            </a:pPr>
            <a:r>
              <a:rPr lang="en-US" sz="2400" b="1" dirty="0" smtClean="0"/>
              <a:t>public static </a:t>
            </a:r>
            <a:r>
              <a:rPr lang="en-US" sz="2400" b="1" dirty="0" err="1" smtClean="0"/>
              <a:t>int</a:t>
            </a:r>
            <a:r>
              <a:rPr lang="en-US" sz="2400" b="1" dirty="0" smtClean="0"/>
              <a:t> round(float x)</a:t>
            </a:r>
          </a:p>
          <a:p>
            <a:pPr>
              <a:buNone/>
            </a:pPr>
            <a:r>
              <a:rPr lang="en-US" sz="2400" b="1" dirty="0" smtClean="0"/>
              <a:t>5. </a:t>
            </a:r>
            <a:r>
              <a:rPr lang="en-US" sz="2400" dirty="0" smtClean="0"/>
              <a:t>/** Return (long)</a:t>
            </a:r>
            <a:r>
              <a:rPr lang="en-US" sz="2400" dirty="0" err="1" smtClean="0"/>
              <a:t>Math.floor</a:t>
            </a:r>
            <a:r>
              <a:rPr lang="en-US" sz="2400" dirty="0" smtClean="0"/>
              <a:t>(x + 0.5). */</a:t>
            </a:r>
          </a:p>
          <a:p>
            <a:pPr>
              <a:buNone/>
            </a:pPr>
            <a:r>
              <a:rPr lang="en-US" sz="2400" b="1" dirty="0" smtClean="0"/>
              <a:t>public static long round(double x)</a:t>
            </a:r>
            <a:endParaRPr lang="en-US" sz="2400" dirty="0" smtClean="0"/>
          </a:p>
          <a:p>
            <a:pPr>
              <a:buNone/>
            </a:pPr>
            <a:endParaRPr lang="en-US" sz="2400" dirty="0" smtClean="0"/>
          </a:p>
          <a:p>
            <a:pPr>
              <a:buNone/>
            </a:pPr>
            <a:endParaRPr lang="en-US" sz="2400" dirty="0" smtClean="0"/>
          </a:p>
          <a:p>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The Rounding Methods</a:t>
            </a:r>
            <a:endParaRPr lang="en-US" dirty="0"/>
          </a:p>
        </p:txBody>
      </p:sp>
      <p:sp>
        <p:nvSpPr>
          <p:cNvPr id="3" name="Content Placeholder 2"/>
          <p:cNvSpPr>
            <a:spLocks noGrp="1"/>
          </p:cNvSpPr>
          <p:nvPr>
            <p:ph sz="half" idx="1"/>
          </p:nvPr>
        </p:nvSpPr>
        <p:spPr/>
        <p:txBody>
          <a:bodyPr>
            <a:noAutofit/>
          </a:bodyPr>
          <a:lstStyle/>
          <a:p>
            <a:pPr>
              <a:buNone/>
            </a:pPr>
            <a:r>
              <a:rPr lang="en-US" sz="2000" dirty="0" smtClean="0">
                <a:latin typeface="Times New Roman" pitchFamily="18" charset="0"/>
                <a:cs typeface="Times New Roman" pitchFamily="18" charset="0"/>
              </a:rPr>
              <a:t>For Example:</a:t>
            </a:r>
          </a:p>
          <a:p>
            <a:r>
              <a:rPr lang="en-US" sz="2000" dirty="0" err="1" smtClean="0">
                <a:latin typeface="Times New Roman" pitchFamily="18" charset="0"/>
                <a:cs typeface="Times New Roman" pitchFamily="18" charset="0"/>
              </a:rPr>
              <a:t>Math.ceil</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2.1) returns 3.0</a:t>
            </a:r>
          </a:p>
          <a:p>
            <a:r>
              <a:rPr lang="en-US" sz="2000" dirty="0" err="1" smtClean="0">
                <a:latin typeface="Times New Roman" pitchFamily="18" charset="0"/>
                <a:cs typeface="Times New Roman" pitchFamily="18" charset="0"/>
              </a:rPr>
              <a:t>Math.ceil</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 returns 2.0</a:t>
            </a:r>
          </a:p>
          <a:p>
            <a:r>
              <a:rPr lang="en-US" sz="2000" dirty="0" err="1" smtClean="0">
                <a:latin typeface="Times New Roman" pitchFamily="18" charset="0"/>
                <a:cs typeface="Times New Roman" pitchFamily="18" charset="0"/>
              </a:rPr>
              <a:t>Math.ceil</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 returns –2.0</a:t>
            </a:r>
          </a:p>
          <a:p>
            <a:r>
              <a:rPr lang="en-US" sz="2000" dirty="0" err="1" smtClean="0">
                <a:latin typeface="Times New Roman" pitchFamily="18" charset="0"/>
                <a:cs typeface="Times New Roman" pitchFamily="18" charset="0"/>
              </a:rPr>
              <a:t>Math.ceil</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-2.1) returns -2.0</a:t>
            </a:r>
          </a:p>
          <a:p>
            <a:r>
              <a:rPr lang="en-US" sz="2000" dirty="0" err="1" smtClean="0">
                <a:latin typeface="Times New Roman" pitchFamily="18" charset="0"/>
                <a:cs typeface="Times New Roman" pitchFamily="18" charset="0"/>
              </a:rPr>
              <a:t>Math.floor</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2.1) returns 2.0</a:t>
            </a:r>
          </a:p>
          <a:p>
            <a:r>
              <a:rPr lang="en-US" sz="2000" dirty="0" err="1" smtClean="0">
                <a:latin typeface="Times New Roman" pitchFamily="18" charset="0"/>
                <a:cs typeface="Times New Roman" pitchFamily="18" charset="0"/>
              </a:rPr>
              <a:t>Math.floor</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 returns 2.0</a:t>
            </a:r>
          </a:p>
          <a:p>
            <a:r>
              <a:rPr lang="en-US" sz="2000" dirty="0" err="1" smtClean="0">
                <a:latin typeface="Times New Roman" pitchFamily="18" charset="0"/>
                <a:cs typeface="Times New Roman" pitchFamily="18" charset="0"/>
              </a:rPr>
              <a:t>Math.floor</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 returns –2.0</a:t>
            </a:r>
          </a:p>
          <a:p>
            <a:r>
              <a:rPr lang="en-US" sz="2000" dirty="0" err="1" smtClean="0">
                <a:latin typeface="Times New Roman" pitchFamily="18" charset="0"/>
                <a:cs typeface="Times New Roman" pitchFamily="18" charset="0"/>
              </a:rPr>
              <a:t>Math.floor</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-2.1) returns -3.0</a:t>
            </a:r>
          </a:p>
          <a:p>
            <a:r>
              <a:rPr lang="en-US" sz="2000" dirty="0" err="1" smtClean="0">
                <a:latin typeface="Times New Roman" pitchFamily="18" charset="0"/>
                <a:cs typeface="Times New Roman" pitchFamily="18" charset="0"/>
              </a:rPr>
              <a:t>Math.rint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2.1) returns 2.0</a:t>
            </a:r>
          </a:p>
          <a:p>
            <a:r>
              <a:rPr lang="en-US" sz="2000" dirty="0" err="1" smtClean="0">
                <a:latin typeface="Times New Roman" pitchFamily="18" charset="0"/>
                <a:cs typeface="Times New Roman" pitchFamily="18" charset="0"/>
              </a:rPr>
              <a:t>Math.rint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 returns –2.0</a:t>
            </a:r>
          </a:p>
          <a:p>
            <a:r>
              <a:rPr lang="en-US" sz="2000" dirty="0" err="1" smtClean="0">
                <a:latin typeface="Times New Roman" pitchFamily="18" charset="0"/>
                <a:cs typeface="Times New Roman" pitchFamily="18" charset="0"/>
              </a:rPr>
              <a:t>Math.rint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-2.1) returns -2.0</a:t>
            </a:r>
          </a:p>
          <a:p>
            <a:endParaRPr lang="en-US" sz="20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r>
              <a:rPr lang="en-US" sz="2000" dirty="0" err="1" smtClean="0">
                <a:latin typeface="Times New Roman" pitchFamily="18" charset="0"/>
                <a:cs typeface="Times New Roman" pitchFamily="18" charset="0"/>
              </a:rPr>
              <a:t>Math.rint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2.5) returns 2.0</a:t>
            </a:r>
          </a:p>
          <a:p>
            <a:r>
              <a:rPr lang="en-US" sz="2000" dirty="0" err="1" smtClean="0">
                <a:latin typeface="Times New Roman" pitchFamily="18" charset="0"/>
                <a:cs typeface="Times New Roman" pitchFamily="18" charset="0"/>
              </a:rPr>
              <a:t>Math.rint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3.5) returns 4.0</a:t>
            </a:r>
          </a:p>
          <a:p>
            <a:r>
              <a:rPr lang="en-US" sz="2000" dirty="0" err="1" smtClean="0">
                <a:latin typeface="Times New Roman" pitchFamily="18" charset="0"/>
                <a:cs typeface="Times New Roman" pitchFamily="18" charset="0"/>
              </a:rPr>
              <a:t>Math.rint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-2.5) returns -2.0</a:t>
            </a:r>
          </a:p>
          <a:p>
            <a:r>
              <a:rPr lang="en-US" sz="2000" dirty="0" err="1" smtClean="0">
                <a:latin typeface="Times New Roman" pitchFamily="18" charset="0"/>
                <a:cs typeface="Times New Roman" pitchFamily="18" charset="0"/>
              </a:rPr>
              <a:t>Math.round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2.6f) returns 3 </a:t>
            </a:r>
          </a:p>
          <a:p>
            <a:pPr>
              <a:buNone/>
            </a:pPr>
            <a:r>
              <a:rPr lang="en-US" sz="2000" b="1" dirty="0" smtClean="0">
                <a:latin typeface="Times New Roman" pitchFamily="18" charset="0"/>
                <a:cs typeface="Times New Roman" pitchFamily="18" charset="0"/>
              </a:rPr>
              <a:t>// Returns </a:t>
            </a:r>
            <a:r>
              <a:rPr lang="en-US" sz="2000" b="1" dirty="0" err="1" smtClean="0">
                <a:latin typeface="Times New Roman" pitchFamily="18" charset="0"/>
                <a:cs typeface="Times New Roman" pitchFamily="18" charset="0"/>
              </a:rPr>
              <a:t>int</a:t>
            </a:r>
            <a:endParaRPr lang="en-US" sz="2000" b="1"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Math.round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 returns 2 </a:t>
            </a:r>
          </a:p>
          <a:p>
            <a:pPr>
              <a:buNone/>
            </a:pPr>
            <a:r>
              <a:rPr lang="en-US" sz="2000" b="1" dirty="0" smtClean="0">
                <a:latin typeface="Times New Roman" pitchFamily="18" charset="0"/>
                <a:cs typeface="Times New Roman" pitchFamily="18" charset="0"/>
              </a:rPr>
              <a:t>// Returns long</a:t>
            </a:r>
          </a:p>
          <a:p>
            <a:r>
              <a:rPr lang="en-US" sz="2000" dirty="0" err="1" smtClean="0">
                <a:latin typeface="Times New Roman" pitchFamily="18" charset="0"/>
                <a:cs typeface="Times New Roman" pitchFamily="18" charset="0"/>
              </a:rPr>
              <a:t>Math.round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-2.0f) returns -2</a:t>
            </a:r>
          </a:p>
          <a:p>
            <a:r>
              <a:rPr lang="en-US" sz="2000" dirty="0" err="1" smtClean="0">
                <a:latin typeface="Times New Roman" pitchFamily="18" charset="0"/>
                <a:cs typeface="Times New Roman" pitchFamily="18" charset="0"/>
              </a:rPr>
              <a:t>Math.round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-2.6) returns -3</a:t>
            </a:r>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smtClean="0">
                <a:latin typeface="Times New Roman" pitchFamily="18" charset="0"/>
                <a:cs typeface="Times New Roman" pitchFamily="18" charset="0"/>
              </a:rPr>
              <a:t>D. The </a:t>
            </a:r>
            <a:r>
              <a:rPr lang="en-US" sz="3600" b="1" dirty="0" smtClean="0">
                <a:latin typeface="Times New Roman" pitchFamily="18" charset="0"/>
                <a:cs typeface="Times New Roman" pitchFamily="18" charset="0"/>
              </a:rPr>
              <a:t>min, max, and abs Methods</a:t>
            </a:r>
            <a:endParaRPr lang="en-US" sz="3600"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fontScale="85000" lnSpcReduction="10000"/>
          </a:bodyPr>
          <a:lstStyle/>
          <a:p>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min and max methods are overloaded to return the minimum and maximum numbers </a:t>
            </a:r>
            <a:r>
              <a:rPr lang="en-US" sz="2800" dirty="0" smtClean="0">
                <a:latin typeface="Times New Roman" pitchFamily="18" charset="0"/>
                <a:cs typeface="Times New Roman" pitchFamily="18" charset="0"/>
              </a:rPr>
              <a:t>between two numbers (</a:t>
            </a:r>
            <a:r>
              <a:rPr lang="en-US" sz="2800" b="1" dirty="0" err="1" smtClean="0">
                <a:latin typeface="Times New Roman" pitchFamily="18" charset="0"/>
                <a:cs typeface="Times New Roman" pitchFamily="18" charset="0"/>
              </a:rPr>
              <a:t>int</a:t>
            </a:r>
            <a:r>
              <a:rPr lang="en-US" sz="2800" b="1" dirty="0" smtClean="0">
                <a:latin typeface="Times New Roman" pitchFamily="18" charset="0"/>
                <a:cs typeface="Times New Roman" pitchFamily="18" charset="0"/>
              </a:rPr>
              <a:t>, long, float, or double). For example, max(3.4, 5.0) </a:t>
            </a:r>
            <a:r>
              <a:rPr lang="en-US" sz="2800" dirty="0" smtClean="0">
                <a:latin typeface="Times New Roman" pitchFamily="18" charset="0"/>
                <a:cs typeface="Times New Roman" pitchFamily="18" charset="0"/>
              </a:rPr>
              <a:t>returns </a:t>
            </a:r>
            <a:r>
              <a:rPr lang="en-US" sz="2800" b="1" dirty="0" smtClean="0">
                <a:latin typeface="Times New Roman" pitchFamily="18" charset="0"/>
                <a:cs typeface="Times New Roman" pitchFamily="18" charset="0"/>
              </a:rPr>
              <a:t>5.0, and min(3, 2) returns 2.</a:t>
            </a:r>
          </a:p>
          <a:p>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abs method is overloaded to return the absolute value of the number (</a:t>
            </a:r>
            <a:r>
              <a:rPr lang="en-US" sz="2800" b="1" dirty="0" err="1" smtClean="0">
                <a:latin typeface="Times New Roman" pitchFamily="18" charset="0"/>
                <a:cs typeface="Times New Roman" pitchFamily="18" charset="0"/>
              </a:rPr>
              <a:t>int</a:t>
            </a:r>
            <a:r>
              <a:rPr lang="en-US" sz="2800" b="1" dirty="0" smtClean="0">
                <a:latin typeface="Times New Roman" pitchFamily="18" charset="0"/>
                <a:cs typeface="Times New Roman" pitchFamily="18" charset="0"/>
              </a:rPr>
              <a:t>, long, float, and double).</a:t>
            </a:r>
          </a:p>
          <a:p>
            <a:pPr>
              <a:buNone/>
            </a:pPr>
            <a:r>
              <a:rPr lang="en-US" sz="2800" b="1" dirty="0" smtClean="0">
                <a:latin typeface="Times New Roman" pitchFamily="18" charset="0"/>
                <a:cs typeface="Times New Roman" pitchFamily="18" charset="0"/>
              </a:rPr>
              <a:t>For Example:</a:t>
            </a:r>
          </a:p>
          <a:p>
            <a:r>
              <a:rPr lang="en-US" sz="2800" dirty="0" smtClean="0">
                <a:latin typeface="Times New Roman" pitchFamily="18" charset="0"/>
                <a:cs typeface="Times New Roman" pitchFamily="18" charset="0"/>
              </a:rPr>
              <a:t>Math.max(</a:t>
            </a:r>
            <a:r>
              <a:rPr lang="en-US" sz="2800" b="1" dirty="0" smtClean="0">
                <a:latin typeface="Times New Roman" pitchFamily="18" charset="0"/>
                <a:cs typeface="Times New Roman" pitchFamily="18" charset="0"/>
              </a:rPr>
              <a:t>2, 3) returns 3</a:t>
            </a:r>
          </a:p>
          <a:p>
            <a:r>
              <a:rPr lang="en-US" sz="2800" dirty="0" smtClean="0">
                <a:latin typeface="Times New Roman" pitchFamily="18" charset="0"/>
                <a:cs typeface="Times New Roman" pitchFamily="18" charset="0"/>
              </a:rPr>
              <a:t>Math.max(</a:t>
            </a:r>
            <a:r>
              <a:rPr lang="en-US" sz="2800" b="1" dirty="0" smtClean="0">
                <a:latin typeface="Times New Roman" pitchFamily="18" charset="0"/>
                <a:cs typeface="Times New Roman" pitchFamily="18" charset="0"/>
              </a:rPr>
              <a:t>2.5, 3) returns 3.0</a:t>
            </a:r>
          </a:p>
          <a:p>
            <a:r>
              <a:rPr lang="en-US" sz="2800" dirty="0" smtClean="0">
                <a:latin typeface="Times New Roman" pitchFamily="18" charset="0"/>
                <a:cs typeface="Times New Roman" pitchFamily="18" charset="0"/>
              </a:rPr>
              <a:t>Math.min(</a:t>
            </a:r>
            <a:r>
              <a:rPr lang="en-US" sz="2800" b="1" dirty="0" smtClean="0">
                <a:latin typeface="Times New Roman" pitchFamily="18" charset="0"/>
                <a:cs typeface="Times New Roman" pitchFamily="18" charset="0"/>
              </a:rPr>
              <a:t>2.5, 3.6) returns 2.5</a:t>
            </a:r>
          </a:p>
          <a:p>
            <a:r>
              <a:rPr lang="en-US" sz="2800" dirty="0" smtClean="0">
                <a:latin typeface="Times New Roman" pitchFamily="18" charset="0"/>
                <a:cs typeface="Times New Roman" pitchFamily="18" charset="0"/>
              </a:rPr>
              <a:t>Math.abs(</a:t>
            </a:r>
            <a:r>
              <a:rPr lang="en-US" sz="2800" b="1" dirty="0" smtClean="0">
                <a:latin typeface="Times New Roman" pitchFamily="18" charset="0"/>
                <a:cs typeface="Times New Roman" pitchFamily="18" charset="0"/>
              </a:rPr>
              <a:t>-2) returns 2</a:t>
            </a:r>
          </a:p>
          <a:p>
            <a:r>
              <a:rPr lang="en-US" sz="2800" dirty="0" smtClean="0">
                <a:latin typeface="Times New Roman" pitchFamily="18" charset="0"/>
                <a:cs typeface="Times New Roman" pitchFamily="18" charset="0"/>
              </a:rPr>
              <a:t>Math.abs(</a:t>
            </a:r>
            <a:r>
              <a:rPr lang="en-US" sz="2800" b="1" dirty="0" smtClean="0">
                <a:latin typeface="Times New Roman" pitchFamily="18" charset="0"/>
                <a:cs typeface="Times New Roman" pitchFamily="18" charset="0"/>
              </a:rPr>
              <a:t>-2.1) returns 2.1</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From 20 to 30</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sum = </a:t>
            </a:r>
            <a:r>
              <a:rPr lang="en-US" b="1" dirty="0" smtClean="0">
                <a:latin typeface="Times New Roman" pitchFamily="18" charset="0"/>
                <a:cs typeface="Times New Roman" pitchFamily="18" charset="0"/>
              </a:rPr>
              <a:t>0;</a:t>
            </a:r>
          </a:p>
          <a:p>
            <a:r>
              <a:rPr lang="nn-NO" b="1" dirty="0" smtClean="0">
                <a:latin typeface="Times New Roman" pitchFamily="18" charset="0"/>
                <a:cs typeface="Times New Roman" pitchFamily="18" charset="0"/>
              </a:rPr>
              <a:t>for (int i = 20; i &lt;= 30;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20 to 30 is " + sum);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 The </a:t>
            </a:r>
            <a:r>
              <a:rPr lang="en-US" b="1" dirty="0" smtClean="0">
                <a:latin typeface="Times New Roman" pitchFamily="18" charset="0"/>
                <a:cs typeface="Times New Roman" pitchFamily="18" charset="0"/>
              </a:rPr>
              <a:t>random 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1800" dirty="0" smtClean="0">
                <a:latin typeface="Times New Roman" pitchFamily="18" charset="0"/>
                <a:cs typeface="Times New Roman" pitchFamily="18" charset="0"/>
              </a:rPr>
              <a:t>You can use the </a:t>
            </a:r>
            <a:r>
              <a:rPr lang="en-US" sz="1800" b="1" dirty="0" smtClean="0">
                <a:latin typeface="Times New Roman" pitchFamily="18" charset="0"/>
                <a:cs typeface="Times New Roman" pitchFamily="18" charset="0"/>
              </a:rPr>
              <a:t>random() method to generate a random double value greater than or equal to </a:t>
            </a:r>
            <a:r>
              <a:rPr lang="en-US" sz="1800" dirty="0" smtClean="0">
                <a:latin typeface="Times New Roman" pitchFamily="18" charset="0"/>
                <a:cs typeface="Times New Roman" pitchFamily="18" charset="0"/>
              </a:rPr>
              <a:t>0.0 and less than 1.0 (</a:t>
            </a:r>
            <a:r>
              <a:rPr lang="en-US" sz="1800" b="1" dirty="0" smtClean="0">
                <a:latin typeface="Times New Roman" pitchFamily="18" charset="0"/>
                <a:cs typeface="Times New Roman" pitchFamily="18" charset="0"/>
              </a:rPr>
              <a:t>0 &lt;= </a:t>
            </a:r>
            <a:r>
              <a:rPr lang="en-US" sz="1800" b="1" dirty="0" err="1" smtClean="0">
                <a:latin typeface="Times New Roman" pitchFamily="18" charset="0"/>
                <a:cs typeface="Times New Roman" pitchFamily="18" charset="0"/>
              </a:rPr>
              <a:t>Math.random</a:t>
            </a:r>
            <a:r>
              <a:rPr lang="en-US" sz="1800" b="1" dirty="0" smtClean="0">
                <a:latin typeface="Times New Roman" pitchFamily="18" charset="0"/>
                <a:cs typeface="Times New Roman" pitchFamily="18" charset="0"/>
              </a:rPr>
              <a:t>() &lt; 1.0).</a:t>
            </a:r>
          </a:p>
          <a:p>
            <a:r>
              <a:rPr lang="en-US" sz="1800" dirty="0" smtClean="0">
                <a:latin typeface="Times New Roman" pitchFamily="18" charset="0"/>
                <a:cs typeface="Times New Roman" pitchFamily="18" charset="0"/>
              </a:rPr>
              <a:t>This method is very useful. You can use it to write a simple expression to generate random numbers in any range.</a:t>
            </a:r>
          </a:p>
          <a:p>
            <a:pPr>
              <a:buNone/>
            </a:pPr>
            <a:r>
              <a:rPr lang="en-US" sz="1800" dirty="0" smtClean="0">
                <a:latin typeface="Times New Roman" pitchFamily="18" charset="0"/>
                <a:cs typeface="Times New Roman" pitchFamily="18" charset="0"/>
              </a:rPr>
              <a:t>For Example:</a:t>
            </a:r>
          </a:p>
          <a:p>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Math.random</a:t>
            </a:r>
            <a:r>
              <a:rPr lang="en-US" sz="1800" b="1" dirty="0" smtClean="0">
                <a:latin typeface="Times New Roman" pitchFamily="18" charset="0"/>
                <a:cs typeface="Times New Roman" pitchFamily="18" charset="0"/>
              </a:rPr>
              <a:t>() * 10) →</a:t>
            </a:r>
            <a:r>
              <a:rPr lang="en-US" sz="1800" dirty="0" smtClean="0">
                <a:latin typeface="Times New Roman" pitchFamily="18" charset="0"/>
                <a:cs typeface="Times New Roman" pitchFamily="18" charset="0"/>
              </a:rPr>
              <a:t> Returns a random integer between </a:t>
            </a:r>
            <a:r>
              <a:rPr lang="en-US" sz="1800" b="1" dirty="0" smtClean="0">
                <a:latin typeface="Times New Roman" pitchFamily="18" charset="0"/>
                <a:cs typeface="Times New Roman" pitchFamily="18" charset="0"/>
              </a:rPr>
              <a:t>0 and 9</a:t>
            </a:r>
          </a:p>
          <a:p>
            <a:r>
              <a:rPr lang="en-US" sz="1800" b="1" dirty="0" smtClean="0">
                <a:latin typeface="Times New Roman" pitchFamily="18" charset="0"/>
                <a:cs typeface="Times New Roman" pitchFamily="18" charset="0"/>
              </a:rPr>
              <a:t>50 +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Math.random</a:t>
            </a:r>
            <a:r>
              <a:rPr lang="en-US" sz="1800" b="1" dirty="0" smtClean="0">
                <a:latin typeface="Times New Roman" pitchFamily="18" charset="0"/>
                <a:cs typeface="Times New Roman" pitchFamily="18" charset="0"/>
              </a:rPr>
              <a:t>()*50) → </a:t>
            </a:r>
            <a:r>
              <a:rPr lang="en-US" sz="1800" dirty="0" smtClean="0"/>
              <a:t>Returns a random integer between </a:t>
            </a:r>
            <a:r>
              <a:rPr lang="en-US" sz="1800" b="1" dirty="0" smtClean="0"/>
              <a:t>50 and 99</a:t>
            </a:r>
          </a:p>
          <a:p>
            <a:pPr>
              <a:buNone/>
            </a:pPr>
            <a:r>
              <a:rPr lang="en-US" sz="1800" dirty="0" smtClean="0"/>
              <a:t>In general,</a:t>
            </a:r>
          </a:p>
          <a:p>
            <a:pPr>
              <a:buFont typeface="Arial" pitchFamily="34" charset="0"/>
              <a:buChar char="•"/>
            </a:pPr>
            <a:r>
              <a:rPr lang="en-US" sz="1800" dirty="0" smtClean="0"/>
              <a:t>a + </a:t>
            </a:r>
            <a:r>
              <a:rPr lang="en-US" sz="1800" dirty="0" err="1" smtClean="0"/>
              <a:t>Math.random</a:t>
            </a:r>
            <a:r>
              <a:rPr lang="en-US" sz="1800" dirty="0" smtClean="0"/>
              <a:t>()*b </a:t>
            </a:r>
            <a:r>
              <a:rPr lang="en-US" sz="1800" b="1" dirty="0" smtClean="0">
                <a:latin typeface="Times New Roman" pitchFamily="18" charset="0"/>
                <a:cs typeface="Times New Roman" pitchFamily="18" charset="0"/>
              </a:rPr>
              <a:t>→ </a:t>
            </a:r>
            <a:r>
              <a:rPr lang="en-US" sz="1800" dirty="0" smtClean="0"/>
              <a:t>Returns a random number between a and a + b excluding  a + b</a:t>
            </a:r>
          </a:p>
          <a:p>
            <a:r>
              <a:rPr lang="en-US" sz="1800" dirty="0" smtClean="0"/>
              <a:t>You can view the complete documentation for the </a:t>
            </a:r>
            <a:r>
              <a:rPr lang="en-US" sz="1800" b="1" dirty="0" smtClean="0"/>
              <a:t>Math class online at </a:t>
            </a:r>
            <a:r>
              <a:rPr lang="en-US" sz="1800" b="1" dirty="0" smtClean="0">
                <a:hlinkClick r:id="rId2"/>
              </a:rPr>
              <a:t>http://java.sun.com/</a:t>
            </a:r>
            <a:r>
              <a:rPr lang="en-US" sz="1800" dirty="0" smtClean="0">
                <a:hlinkClick r:id="rId2"/>
              </a:rPr>
              <a:t>javase/6/docs/api/index.html</a:t>
            </a:r>
            <a:endParaRPr lang="en-US" sz="1800" dirty="0" smtClean="0"/>
          </a:p>
          <a:p>
            <a:r>
              <a:rPr lang="en-US" sz="1800" dirty="0" smtClean="0"/>
              <a:t>Not all classes need a </a:t>
            </a:r>
            <a:r>
              <a:rPr lang="en-US" sz="1800" b="1" dirty="0" smtClean="0"/>
              <a:t>main method. The Math class and </a:t>
            </a:r>
            <a:r>
              <a:rPr lang="en-US" sz="1800" b="1" dirty="0" err="1" smtClean="0"/>
              <a:t>JOptionPane</a:t>
            </a:r>
            <a:r>
              <a:rPr lang="en-US" sz="1800" b="1" dirty="0" smtClean="0"/>
              <a:t> class do not have main methods. These classes contain methods for other classes to use.</a:t>
            </a:r>
            <a:endParaRPr lang="en-US" sz="1800" dirty="0" smtClean="0"/>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a:t>
            </a:r>
            <a:r>
              <a:rPr lang="en-US" dirty="0" err="1" smtClean="0"/>
              <a:t>Method.O</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latin typeface="Times New Roman" pitchFamily="18" charset="0"/>
                <a:cs typeface="Times New Roman" pitchFamily="18" charset="0"/>
              </a:rPr>
              <a:t>Next modules:</a:t>
            </a:r>
          </a:p>
          <a:p>
            <a:pPr>
              <a:buFont typeface="Arial" pitchFamily="34" charset="0"/>
              <a:buChar char="•"/>
            </a:pPr>
            <a:r>
              <a:rPr lang="en-US" dirty="0" smtClean="0">
                <a:latin typeface="Times New Roman" pitchFamily="18" charset="0"/>
                <a:cs typeface="Times New Roman" pitchFamily="18" charset="0"/>
              </a:rPr>
              <a:t>Topics on module Method.1:</a:t>
            </a:r>
          </a:p>
          <a:p>
            <a:pPr>
              <a:buNone/>
            </a:pPr>
            <a:r>
              <a:rPr lang="en-US" dirty="0" smtClean="0">
                <a:latin typeface="Times New Roman" pitchFamily="18" charset="0"/>
                <a:cs typeface="Times New Roman" pitchFamily="18" charset="0"/>
              </a:rPr>
              <a:t>1.Generating random characters</a:t>
            </a:r>
          </a:p>
          <a:p>
            <a:pPr>
              <a:buNone/>
            </a:pPr>
            <a:r>
              <a:rPr lang="en-US" dirty="0" smtClean="0">
                <a:latin typeface="Times New Roman" pitchFamily="18" charset="0"/>
                <a:cs typeface="Times New Roman" pitchFamily="18" charset="0"/>
              </a:rPr>
              <a:t>2. Method abstraction and Stepwise refinement</a:t>
            </a:r>
          </a:p>
          <a:p>
            <a:pPr>
              <a:buFont typeface="Arial" pitchFamily="34" charset="0"/>
              <a:buChar char="•"/>
            </a:pPr>
            <a:r>
              <a:rPr lang="en-US" dirty="0" smtClean="0">
                <a:latin typeface="Times New Roman" pitchFamily="18" charset="0"/>
                <a:cs typeface="Times New Roman" pitchFamily="18" charset="0"/>
              </a:rPr>
              <a:t>Single-dimensional arrays</a:t>
            </a:r>
          </a:p>
          <a:p>
            <a:pPr>
              <a:buFont typeface="Arial" pitchFamily="34" charset="0"/>
              <a:buChar char="•"/>
            </a:pPr>
            <a:r>
              <a:rPr lang="en-US" dirty="0" smtClean="0">
                <a:latin typeface="Times New Roman" pitchFamily="18" charset="0"/>
                <a:cs typeface="Times New Roman" pitchFamily="18" charset="0"/>
              </a:rPr>
              <a:t>Multi-dimensional arrays</a:t>
            </a:r>
          </a:p>
          <a:p>
            <a:pPr>
              <a:buFont typeface="Arial" pitchFamily="34" charset="0"/>
              <a:buChar char="•"/>
            </a:pPr>
            <a:r>
              <a:rPr lang="en-US" dirty="0" smtClean="0">
                <a:latin typeface="Times New Roman" pitchFamily="18" charset="0"/>
                <a:cs typeface="Times New Roman" pitchFamily="18" charset="0"/>
              </a:rPr>
              <a:t>Assignments on Selection, Loops, Methods, Arrays (Very Important).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From 35 to 45</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sum = </a:t>
            </a:r>
            <a:r>
              <a:rPr lang="en-US" b="1" dirty="0" smtClean="0">
                <a:latin typeface="Times New Roman" pitchFamily="18" charset="0"/>
                <a:cs typeface="Times New Roman" pitchFamily="18" charset="0"/>
              </a:rPr>
              <a:t>0;</a:t>
            </a:r>
          </a:p>
          <a:p>
            <a:r>
              <a:rPr lang="nn-NO" b="1" dirty="0" smtClean="0">
                <a:latin typeface="Times New Roman" pitchFamily="18" charset="0"/>
                <a:cs typeface="Times New Roman" pitchFamily="18" charset="0"/>
              </a:rPr>
              <a:t>for (int i = 35; i &lt;= 45;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35 to 45 is " + sum);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You may have observed that computing sum from </a:t>
            </a:r>
            <a:r>
              <a:rPr lang="en-US" b="1" dirty="0" smtClean="0">
                <a:latin typeface="Times New Roman" pitchFamily="18" charset="0"/>
                <a:cs typeface="Times New Roman" pitchFamily="18" charset="0"/>
              </a:rPr>
              <a:t>1 to 10, from 20 to 30, and from 35 to 45 </a:t>
            </a:r>
            <a:r>
              <a:rPr lang="en-US" dirty="0" smtClean="0">
                <a:latin typeface="Times New Roman" pitchFamily="18" charset="0"/>
                <a:cs typeface="Times New Roman" pitchFamily="18" charset="0"/>
              </a:rPr>
              <a:t>are very similar except that the starting and ending integers are different</a:t>
            </a:r>
          </a:p>
          <a:p>
            <a:r>
              <a:rPr lang="en-US" dirty="0" smtClean="0">
                <a:latin typeface="Times New Roman" pitchFamily="18" charset="0"/>
                <a:cs typeface="Times New Roman" pitchFamily="18" charset="0"/>
              </a:rPr>
              <a:t>Solution?</a:t>
            </a:r>
          </a:p>
          <a:p>
            <a:r>
              <a:rPr lang="en-US" dirty="0" smtClean="0">
                <a:latin typeface="Times New Roman" pitchFamily="18" charset="0"/>
                <a:cs typeface="Times New Roman" pitchFamily="18" charset="0"/>
              </a:rPr>
              <a:t>Setting a reusable method as follows:</a:t>
            </a:r>
          </a:p>
          <a:p>
            <a:pPr>
              <a:buNone/>
            </a:pPr>
            <a:r>
              <a:rPr lang="en-US" b="1" dirty="0" smtClean="0">
                <a:latin typeface="Times New Roman" pitchFamily="18" charset="0"/>
                <a:cs typeface="Times New Roman" pitchFamily="18" charset="0"/>
              </a:rPr>
              <a:t>public static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i1,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i2) {</a:t>
            </a:r>
          </a:p>
          <a:p>
            <a:pPr>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 = 0;</a:t>
            </a:r>
          </a:p>
          <a:p>
            <a:pPr>
              <a:buNone/>
            </a:pPr>
            <a:r>
              <a:rPr lang="nn-NO" b="1" dirty="0" smtClean="0">
                <a:latin typeface="Times New Roman" pitchFamily="18" charset="0"/>
                <a:cs typeface="Times New Roman" pitchFamily="18" charset="0"/>
              </a:rPr>
              <a:t>for (int i = i1; i &lt;= i2; i++)</a:t>
            </a:r>
          </a:p>
          <a:p>
            <a:pPr>
              <a:buNone/>
            </a:pPr>
            <a:r>
              <a:rPr lang="en-US" dirty="0" smtClean="0">
                <a:latin typeface="Times New Roman" pitchFamily="18" charset="0"/>
                <a:cs typeface="Times New Roman" pitchFamily="18" charset="0"/>
              </a:rPr>
              <a:t> 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return sum;</a:t>
            </a:r>
          </a:p>
          <a:p>
            <a:pPr>
              <a:buNone/>
            </a:pP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marL="596646" indent="-514350">
              <a:buFont typeface="+mj-lt"/>
              <a:buAutoNum type="arabicPeriod"/>
            </a:pPr>
            <a:r>
              <a:rPr lang="en-US" b="1" dirty="0" smtClean="0">
                <a:latin typeface="Times New Roman" pitchFamily="18" charset="0"/>
                <a:cs typeface="Times New Roman" pitchFamily="18" charset="0"/>
              </a:rPr>
              <a:t>public  class Method{</a:t>
            </a:r>
          </a:p>
          <a:p>
            <a:pPr marL="596646" indent="-514350">
              <a:buFont typeface="+mj-lt"/>
              <a:buAutoNum type="arabicPeriod"/>
            </a:pPr>
            <a:r>
              <a:rPr lang="en-US" b="1" dirty="0" smtClean="0">
                <a:latin typeface="Times New Roman" pitchFamily="18" charset="0"/>
                <a:cs typeface="Times New Roman" pitchFamily="18" charset="0"/>
              </a:rPr>
              <a:t>public static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i1,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i2) {</a:t>
            </a:r>
          </a:p>
          <a:p>
            <a:pPr marL="596646" indent="-514350">
              <a:buFont typeface="+mj-lt"/>
              <a:buAutoNum type="arabicPeriod"/>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 = 0;</a:t>
            </a:r>
          </a:p>
          <a:p>
            <a:pPr marL="596646" indent="-514350">
              <a:buFont typeface="+mj-lt"/>
              <a:buAutoNum type="arabicPeriod"/>
            </a:pPr>
            <a:r>
              <a:rPr lang="nn-NO" dirty="0" smtClean="0">
                <a:latin typeface="Times New Roman" pitchFamily="18" charset="0"/>
                <a:cs typeface="Times New Roman" pitchFamily="18" charset="0"/>
              </a:rPr>
              <a:t> </a:t>
            </a:r>
            <a:r>
              <a:rPr lang="nn-NO" b="1" dirty="0" smtClean="0">
                <a:latin typeface="Times New Roman" pitchFamily="18" charset="0"/>
                <a:cs typeface="Times New Roman" pitchFamily="18" charset="0"/>
              </a:rPr>
              <a:t>for (int i = i1; i &lt;= i2; i++)</a:t>
            </a:r>
          </a:p>
          <a:p>
            <a:pPr marL="596646" indent="-514350">
              <a:buFont typeface="+mj-lt"/>
              <a:buAutoNum type="arabicPeriod"/>
            </a:pPr>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sum=</a:t>
            </a:r>
            <a:r>
              <a:rPr lang="en-US" dirty="0" err="1" smtClean="0">
                <a:latin typeface="Times New Roman" pitchFamily="18" charset="0"/>
                <a:cs typeface="Times New Roman" pitchFamily="18" charset="0"/>
              </a:rPr>
              <a:t>sum+i</a:t>
            </a:r>
            <a:endParaRPr lang="en-US" dirty="0" smtClean="0">
              <a:latin typeface="Times New Roman" pitchFamily="18" charset="0"/>
              <a:cs typeface="Times New Roman" pitchFamily="18" charset="0"/>
            </a:endParaRPr>
          </a:p>
          <a:p>
            <a:pPr marL="596646" indent="-514350">
              <a:buFont typeface="+mj-lt"/>
              <a:buAutoNum type="arabicPeriod"/>
            </a:pPr>
            <a:endParaRPr lang="en-US" dirty="0" smtClean="0">
              <a:latin typeface="Times New Roman" pitchFamily="18" charset="0"/>
              <a:cs typeface="Times New Roman" pitchFamily="18" charset="0"/>
            </a:endParaRPr>
          </a:p>
          <a:p>
            <a:pPr marL="596646" indent="-514350">
              <a:buFont typeface="+mj-lt"/>
              <a:buAutoNum type="arabicPeriod"/>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return sum;</a:t>
            </a:r>
          </a:p>
          <a:p>
            <a:pPr marL="596646" indent="-514350">
              <a:buFont typeface="+mj-lt"/>
              <a:buAutoNum type="arabicPeriod"/>
            </a:pPr>
            <a:r>
              <a:rPr lang="en-US" dirty="0" smtClean="0">
                <a:latin typeface="Times New Roman" pitchFamily="18" charset="0"/>
                <a:cs typeface="Times New Roman" pitchFamily="18" charset="0"/>
              </a:rPr>
              <a:t> }</a:t>
            </a:r>
          </a:p>
          <a:p>
            <a:pPr marL="596646" indent="-514350">
              <a:buFont typeface="+mj-lt"/>
              <a:buAutoNum type="arabicPeriod"/>
            </a:pPr>
            <a:endParaRPr lang="en-US" dirty="0" smtClean="0">
              <a:latin typeface="Times New Roman" pitchFamily="18" charset="0"/>
              <a:cs typeface="Times New Roman" pitchFamily="18" charset="0"/>
            </a:endParaRPr>
          </a:p>
          <a:p>
            <a:pPr marL="596646" indent="-514350">
              <a:buFont typeface="+mj-lt"/>
              <a:buAutoNum type="arabicPeriod"/>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public static void main(String[] </a:t>
            </a:r>
            <a:r>
              <a:rPr lang="en-US" b="1" dirty="0" err="1" smtClean="0">
                <a:latin typeface="Times New Roman" pitchFamily="18" charset="0"/>
                <a:cs typeface="Times New Roman" pitchFamily="18" charset="0"/>
              </a:rPr>
              <a:t>args</a:t>
            </a:r>
            <a:r>
              <a:rPr lang="en-US" b="1" dirty="0" smtClean="0">
                <a:latin typeface="Times New Roman" pitchFamily="18" charset="0"/>
                <a:cs typeface="Times New Roman" pitchFamily="18" charset="0"/>
              </a:rPr>
              <a:t>) {</a:t>
            </a:r>
          </a:p>
          <a:p>
            <a:pPr marL="596646"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1 to 10 is " + sum(1, 10));</a:t>
            </a:r>
          </a:p>
          <a:p>
            <a:pPr marL="596646" indent="-514350">
              <a:buFont typeface="+mj-lt"/>
              <a:buAutoNum type="arabicPeriod"/>
            </a:pP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20 to 30 is " + sum(20, 30));</a:t>
            </a:r>
          </a:p>
          <a:p>
            <a:pPr marL="596646" indent="-514350">
              <a:buFont typeface="+mj-lt"/>
              <a:buAutoNum type="arabicPeriod"/>
            </a:pP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35 to 45 is " + sum(35, 45));</a:t>
            </a:r>
          </a:p>
          <a:p>
            <a:pPr marL="596646" indent="-514350">
              <a:buFont typeface="+mj-lt"/>
              <a:buAutoNum type="arabicPeriod"/>
            </a:pPr>
            <a:r>
              <a:rPr lang="en-US" dirty="0" smtClean="0">
                <a:latin typeface="Times New Roman" pitchFamily="18" charset="0"/>
                <a:cs typeface="Times New Roman" pitchFamily="18" charset="0"/>
              </a:rPr>
              <a:t> }</a:t>
            </a:r>
          </a:p>
          <a:p>
            <a:pPr marL="596646" indent="-514350">
              <a:buFont typeface="+mj-lt"/>
              <a:buAutoNum type="arabicPeriod"/>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A method is a collection of statements grouped together to perform an operation. </a:t>
            </a:r>
          </a:p>
          <a:p>
            <a:r>
              <a:rPr lang="en-US" dirty="0" smtClean="0">
                <a:latin typeface="Times New Roman" pitchFamily="18" charset="0"/>
                <a:cs typeface="Times New Roman" pitchFamily="18" charset="0"/>
              </a:rPr>
              <a:t>In earlier chapters you have used predefined methods such as </a:t>
            </a:r>
            <a:r>
              <a:rPr lang="en-US" b="1" dirty="0" err="1" smtClean="0">
                <a:latin typeface="Times New Roman" pitchFamily="18" charset="0"/>
                <a:cs typeface="Times New Roman" pitchFamily="18" charset="0"/>
              </a:rPr>
              <a:t>System.out.println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JOption-Pane.showMessageDialog,JOptionPane.showInputDialog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Integer.parseInt,Double.parseDouble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System.exit</a:t>
            </a:r>
            <a:r>
              <a:rPr lang="en-US" b="1" dirty="0" smtClean="0">
                <a:latin typeface="Times New Roman" pitchFamily="18" charset="0"/>
                <a:cs typeface="Times New Roman" pitchFamily="18" charset="0"/>
              </a:rPr>
              <a:t>, Math.pow, and </a:t>
            </a:r>
            <a:r>
              <a:rPr lang="en-US" b="1" dirty="0" err="1" smtClean="0">
                <a:latin typeface="Times New Roman" pitchFamily="18" charset="0"/>
                <a:cs typeface="Times New Roman" pitchFamily="18" charset="0"/>
              </a:rPr>
              <a:t>Math.random</a:t>
            </a:r>
            <a:r>
              <a:rPr lang="en-US" b="1" dirty="0" smtClean="0">
                <a:latin typeface="Times New Roman" pitchFamily="18" charset="0"/>
                <a:cs typeface="Times New Roman" pitchFamily="18" charset="0"/>
              </a:rPr>
              <a:t>. These methods </a:t>
            </a:r>
            <a:r>
              <a:rPr lang="en-US" b="1" dirty="0" err="1" smtClean="0">
                <a:latin typeface="Times New Roman" pitchFamily="18" charset="0"/>
                <a:cs typeface="Times New Roman" pitchFamily="18" charset="0"/>
              </a:rPr>
              <a:t>are</a:t>
            </a:r>
            <a:r>
              <a:rPr lang="en-US" dirty="0" err="1" smtClean="0">
                <a:latin typeface="Times New Roman" pitchFamily="18" charset="0"/>
                <a:cs typeface="Times New Roman" pitchFamily="18" charset="0"/>
              </a:rPr>
              <a:t>defined</a:t>
            </a:r>
            <a:r>
              <a:rPr lang="en-US" dirty="0" smtClean="0">
                <a:latin typeface="Times New Roman" pitchFamily="18" charset="0"/>
                <a:cs typeface="Times New Roman" pitchFamily="18" charset="0"/>
              </a:rPr>
              <a:t> in the Java library.</a:t>
            </a:r>
          </a:p>
          <a:p>
            <a:pPr>
              <a:buFont typeface="Arial" pitchFamily="34" charset="0"/>
              <a:buChar char="•"/>
            </a:pPr>
            <a:r>
              <a:rPr lang="en-US" dirty="0" smtClean="0">
                <a:latin typeface="Times New Roman" pitchFamily="18" charset="0"/>
                <a:cs typeface="Times New Roman" pitchFamily="18" charset="0"/>
              </a:rPr>
              <a:t> In this chapter, you will learn how to define your own methods and apply method abstraction to solve complex problems.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921</TotalTime>
  <Words>4165</Words>
  <Application>Microsoft Office PowerPoint</Application>
  <PresentationFormat>On-screen Show (4:3)</PresentationFormat>
  <Paragraphs>491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Solstice</vt:lpstr>
      <vt:lpstr>Object – oriented Programming using a Java - Method</vt:lpstr>
      <vt:lpstr>Methods</vt:lpstr>
      <vt:lpstr>1.Introduction</vt:lpstr>
      <vt:lpstr>From 1 to 10</vt:lpstr>
      <vt:lpstr>From 20 to 30</vt:lpstr>
      <vt:lpstr>From 35 to 45</vt:lpstr>
      <vt:lpstr>Comments</vt:lpstr>
      <vt:lpstr>Method.java</vt:lpstr>
      <vt:lpstr>Method</vt:lpstr>
      <vt:lpstr>2.Defining a Method</vt:lpstr>
      <vt:lpstr>Parts of a method</vt:lpstr>
      <vt:lpstr>Return value</vt:lpstr>
      <vt:lpstr>Variable header</vt:lpstr>
      <vt:lpstr>Method body</vt:lpstr>
      <vt:lpstr>3. Method Calling</vt:lpstr>
      <vt:lpstr>TestMax.java</vt:lpstr>
      <vt:lpstr>4. The void Method: </vt:lpstr>
      <vt:lpstr>Example</vt:lpstr>
      <vt:lpstr>Output</vt:lpstr>
      <vt:lpstr>5.Passing Parameters by Value: </vt:lpstr>
      <vt:lpstr>5.Passing Parameters by Value(cont’d)</vt:lpstr>
      <vt:lpstr>Increment.java</vt:lpstr>
      <vt:lpstr>Output</vt:lpstr>
      <vt:lpstr>TestPassByValue.java</vt:lpstr>
      <vt:lpstr>TestPassByValue.java</vt:lpstr>
      <vt:lpstr>Output</vt:lpstr>
      <vt:lpstr>Explanation</vt:lpstr>
      <vt:lpstr>6. Call Stack</vt:lpstr>
      <vt:lpstr>7. Modularizing Code</vt:lpstr>
      <vt:lpstr>GreatestCommonDivisorMethod.java</vt:lpstr>
      <vt:lpstr>7. Modularizing Code (cont’d)</vt:lpstr>
      <vt:lpstr>Second Program</vt:lpstr>
      <vt:lpstr>PrimeNumberMethod.java</vt:lpstr>
      <vt:lpstr>Outoput</vt:lpstr>
      <vt:lpstr>8. Method Overloading </vt:lpstr>
      <vt:lpstr>ExampleOverloading.java</vt:lpstr>
      <vt:lpstr>Output</vt:lpstr>
      <vt:lpstr>Note</vt:lpstr>
      <vt:lpstr>Comment</vt:lpstr>
      <vt:lpstr>9. The Scope of Variables</vt:lpstr>
      <vt:lpstr>10. The Math Class</vt:lpstr>
      <vt:lpstr>10. The Math Class</vt:lpstr>
      <vt:lpstr>A. Trigonometric Methods </vt:lpstr>
      <vt:lpstr>A. Trigonometric Methods </vt:lpstr>
      <vt:lpstr>B. Exponent Methods</vt:lpstr>
      <vt:lpstr>Examples</vt:lpstr>
      <vt:lpstr>C. The Rounding Methods</vt:lpstr>
      <vt:lpstr>C. The Rounding Methods</vt:lpstr>
      <vt:lpstr>D. The min, max, and abs Methods</vt:lpstr>
      <vt:lpstr>E. The random Method</vt:lpstr>
      <vt:lpstr>End of Method.O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patty</dc:creator>
  <cp:lastModifiedBy>EMMY</cp:lastModifiedBy>
  <cp:revision>33</cp:revision>
  <dcterms:created xsi:type="dcterms:W3CDTF">2014-04-21T07:00:00Z</dcterms:created>
  <dcterms:modified xsi:type="dcterms:W3CDTF">2015-02-25T17:05:13Z</dcterms:modified>
</cp:coreProperties>
</file>