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E761FB9E-267F-4C0F-943C-6C8BCDAD6DD7}" type="datetimeFigureOut">
              <a:rPr lang="en-US" smtClean="0"/>
              <a:pPr/>
              <a:t>2/25/2015</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F235AA64-9F30-47B4-8AB0-5B167A499A67}"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761FB9E-267F-4C0F-943C-6C8BCDAD6DD7}" type="datetimeFigureOut">
              <a:rPr lang="en-US" smtClean="0"/>
              <a:pPr/>
              <a:t>2/25/2015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235AA64-9F30-47B4-8AB0-5B167A499A6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761FB9E-267F-4C0F-943C-6C8BCDAD6DD7}" type="datetimeFigureOut">
              <a:rPr lang="en-US" smtClean="0"/>
              <a:pPr/>
              <a:t>2/25/2015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235AA64-9F30-47B4-8AB0-5B167A499A6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761FB9E-267F-4C0F-943C-6C8BCDAD6DD7}" type="datetimeFigureOut">
              <a:rPr lang="en-US" smtClean="0"/>
              <a:pPr/>
              <a:t>2/25/2015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235AA64-9F30-47B4-8AB0-5B167A499A6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761FB9E-267F-4C0F-943C-6C8BCDAD6DD7}" type="datetimeFigureOut">
              <a:rPr lang="en-US" smtClean="0"/>
              <a:pPr/>
              <a:t>2/25/2015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235AA64-9F30-47B4-8AB0-5B167A499A67}"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761FB9E-267F-4C0F-943C-6C8BCDAD6DD7}" type="datetimeFigureOut">
              <a:rPr lang="en-US" smtClean="0"/>
              <a:pPr/>
              <a:t>2/25/2015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235AA64-9F30-47B4-8AB0-5B167A499A6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761FB9E-267F-4C0F-943C-6C8BCDAD6DD7}" type="datetimeFigureOut">
              <a:rPr lang="en-US" smtClean="0"/>
              <a:pPr/>
              <a:t>2/25/2015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235AA64-9F30-47B4-8AB0-5B167A499A6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761FB9E-267F-4C0F-943C-6C8BCDAD6DD7}" type="datetimeFigureOut">
              <a:rPr lang="en-US" smtClean="0"/>
              <a:pPr/>
              <a:t>2/25/2015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235AA64-9F30-47B4-8AB0-5B167A499A6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E761FB9E-267F-4C0F-943C-6C8BCDAD6DD7}" type="datetimeFigureOut">
              <a:rPr lang="en-US" smtClean="0"/>
              <a:pPr/>
              <a:t>2/25/2015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235AA64-9F30-47B4-8AB0-5B167A499A67}"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761FB9E-267F-4C0F-943C-6C8BCDAD6DD7}" type="datetimeFigureOut">
              <a:rPr lang="en-US" smtClean="0"/>
              <a:pPr/>
              <a:t>2/25/2015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235AA64-9F30-47B4-8AB0-5B167A499A6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E761FB9E-267F-4C0F-943C-6C8BCDAD6DD7}" type="datetimeFigureOut">
              <a:rPr lang="en-US" smtClean="0"/>
              <a:pPr/>
              <a:t>2/25/2015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235AA64-9F30-47B4-8AB0-5B167A499A67}"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761FB9E-267F-4C0F-943C-6C8BCDAD6DD7}" type="datetimeFigureOut">
              <a:rPr lang="en-US" smtClean="0"/>
              <a:pPr/>
              <a:t>2/25/2015</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F235AA64-9F30-47B4-8AB0-5B167A499A67}"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Object – oriented Programming using a Java - Method</a:t>
            </a:r>
            <a:endParaRPr lang="en-US" dirty="0"/>
          </a:p>
        </p:txBody>
      </p:sp>
      <p:sp>
        <p:nvSpPr>
          <p:cNvPr id="3" name="Subtitle 2"/>
          <p:cNvSpPr>
            <a:spLocks noGrp="1"/>
          </p:cNvSpPr>
          <p:nvPr>
            <p:ph type="subTitle" idx="1"/>
          </p:nvPr>
        </p:nvSpPr>
        <p:spPr/>
        <p:txBody>
          <a:bodyPr/>
          <a:lstStyle/>
          <a:p>
            <a:r>
              <a:rPr lang="en-US" dirty="0" smtClean="0"/>
              <a:t>IPRC South</a:t>
            </a:r>
          </a:p>
          <a:p>
            <a:r>
              <a:rPr lang="en-US" dirty="0" smtClean="0"/>
              <a:t>ICT Department</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of a method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latin typeface="Times New Roman" pitchFamily="18" charset="0"/>
                <a:cs typeface="Times New Roman" pitchFamily="18" charset="0"/>
              </a:rPr>
              <a:t>Method header={</a:t>
            </a:r>
            <a:r>
              <a:rPr lang="en-US" i="1" dirty="0" smtClean="0">
                <a:latin typeface="Times New Roman" pitchFamily="18" charset="0"/>
                <a:cs typeface="Times New Roman" pitchFamily="18" charset="0"/>
              </a:rPr>
              <a:t>modifiers, return value type, method name, parameters}</a:t>
            </a:r>
          </a:p>
          <a:p>
            <a:r>
              <a:rPr lang="en-US" i="1" dirty="0" smtClean="0">
                <a:latin typeface="Times New Roman" pitchFamily="18" charset="0"/>
                <a:cs typeface="Times New Roman" pitchFamily="18" charset="0"/>
              </a:rPr>
              <a:t>Modifiers. E.g. </a:t>
            </a:r>
            <a:r>
              <a:rPr lang="en-US" b="1" dirty="0" smtClean="0">
                <a:latin typeface="Times New Roman" pitchFamily="18" charset="0"/>
                <a:cs typeface="Times New Roman" pitchFamily="18" charset="0"/>
              </a:rPr>
              <a:t>public static</a:t>
            </a:r>
          </a:p>
          <a:p>
            <a:r>
              <a:rPr lang="en-US" i="1" dirty="0" smtClean="0">
                <a:latin typeface="Times New Roman" pitchFamily="18" charset="0"/>
                <a:cs typeface="Times New Roman" pitchFamily="18" charset="0"/>
              </a:rPr>
              <a:t>return value type. E.g. </a:t>
            </a:r>
            <a:r>
              <a:rPr lang="en-US" i="1" dirty="0" err="1" smtClean="0">
                <a:latin typeface="Times New Roman" pitchFamily="18" charset="0"/>
                <a:cs typeface="Times New Roman" pitchFamily="18" charset="0"/>
              </a:rPr>
              <a:t>int</a:t>
            </a:r>
            <a:endParaRPr lang="en-US" i="1" dirty="0" smtClean="0">
              <a:latin typeface="Times New Roman" pitchFamily="18" charset="0"/>
              <a:cs typeface="Times New Roman" pitchFamily="18" charset="0"/>
            </a:endParaRPr>
          </a:p>
          <a:p>
            <a:r>
              <a:rPr lang="en-US" i="1" dirty="0" smtClean="0">
                <a:latin typeface="Times New Roman" pitchFamily="18" charset="0"/>
                <a:cs typeface="Times New Roman" pitchFamily="18" charset="0"/>
              </a:rPr>
              <a:t>method name. E.g. sum</a:t>
            </a:r>
          </a:p>
          <a:p>
            <a:r>
              <a:rPr lang="en-US" i="1" dirty="0" smtClean="0">
                <a:latin typeface="Times New Roman" pitchFamily="18" charset="0"/>
                <a:cs typeface="Times New Roman" pitchFamily="18" charset="0"/>
              </a:rPr>
              <a:t>Parameters. E.g. </a:t>
            </a: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num1, </a:t>
            </a: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num2</a:t>
            </a:r>
          </a:p>
          <a:p>
            <a:pPr>
              <a:buNone/>
            </a:pPr>
            <a:r>
              <a:rPr lang="en-US" dirty="0" smtClean="0"/>
              <a:t>N.B: The static modifier is used for all the methods in this chapter. The reason for using it will be discussed in Chapter “Objects and Classes.”</a:t>
            </a:r>
            <a:endParaRPr lang="en-US" i="1" dirty="0" smtClean="0">
              <a:latin typeface="Times New Roman" pitchFamily="18" charset="0"/>
              <a:cs typeface="Times New Roman" pitchFamily="18" charset="0"/>
            </a:endParaRPr>
          </a:p>
          <a:p>
            <a:endParaRPr lang="en-US" i="1" dirty="0" smtClean="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381000"/>
            <a:ext cx="5574792" cy="685800"/>
          </a:xfrm>
        </p:spPr>
        <p:txBody>
          <a:bodyPr>
            <a:normAutofit fontScale="90000"/>
          </a:bodyPr>
          <a:lstStyle/>
          <a:p>
            <a:r>
              <a:rPr lang="en-US" dirty="0" smtClean="0">
                <a:latin typeface="Times New Roman" pitchFamily="18" charset="0"/>
                <a:cs typeface="Times New Roman" pitchFamily="18" charset="0"/>
              </a:rPr>
              <a:t>Return value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435608" y="1066800"/>
            <a:ext cx="7498080" cy="5181600"/>
          </a:xfrm>
        </p:spPr>
        <p:txBody>
          <a:bodyPr>
            <a:normAutofit fontScale="92500" lnSpcReduction="20000"/>
          </a:bodyPr>
          <a:lstStyle/>
          <a:p>
            <a:r>
              <a:rPr lang="en-US" dirty="0" smtClean="0">
                <a:latin typeface="Times New Roman" pitchFamily="18" charset="0"/>
                <a:cs typeface="Times New Roman" pitchFamily="18" charset="0"/>
              </a:rPr>
              <a:t>A method may return a value.</a:t>
            </a:r>
          </a:p>
          <a:p>
            <a:r>
              <a:rPr lang="en-US" dirty="0" smtClean="0">
                <a:latin typeface="Times New Roman" pitchFamily="18" charset="0"/>
                <a:cs typeface="Times New Roman" pitchFamily="18" charset="0"/>
              </a:rPr>
              <a:t>The </a:t>
            </a:r>
            <a:r>
              <a:rPr lang="en-US" b="1" dirty="0" err="1" smtClean="0">
                <a:latin typeface="Times New Roman" pitchFamily="18" charset="0"/>
                <a:cs typeface="Times New Roman" pitchFamily="18" charset="0"/>
              </a:rPr>
              <a:t>returnValueType</a:t>
            </a:r>
            <a:r>
              <a:rPr lang="en-US" b="1" dirty="0" smtClean="0">
                <a:latin typeface="Times New Roman" pitchFamily="18" charset="0"/>
                <a:cs typeface="Times New Roman" pitchFamily="18" charset="0"/>
              </a:rPr>
              <a:t> is the data type of the value the </a:t>
            </a:r>
            <a:r>
              <a:rPr lang="en-US" dirty="0" smtClean="0">
                <a:latin typeface="Times New Roman" pitchFamily="18" charset="0"/>
                <a:cs typeface="Times New Roman" pitchFamily="18" charset="0"/>
              </a:rPr>
              <a:t>method returns.</a:t>
            </a:r>
          </a:p>
          <a:p>
            <a:r>
              <a:rPr lang="en-US" dirty="0" smtClean="0">
                <a:latin typeface="Times New Roman" pitchFamily="18" charset="0"/>
                <a:cs typeface="Times New Roman" pitchFamily="18" charset="0"/>
              </a:rPr>
              <a:t>Some methods perform desired operations without returning a value. In this case, the </a:t>
            </a:r>
            <a:r>
              <a:rPr lang="en-US" b="1" dirty="0" err="1" smtClean="0">
                <a:latin typeface="Times New Roman" pitchFamily="18" charset="0"/>
                <a:cs typeface="Times New Roman" pitchFamily="18" charset="0"/>
              </a:rPr>
              <a:t>returnValueType</a:t>
            </a:r>
            <a:r>
              <a:rPr lang="en-US" b="1" dirty="0" smtClean="0">
                <a:latin typeface="Times New Roman" pitchFamily="18" charset="0"/>
                <a:cs typeface="Times New Roman" pitchFamily="18" charset="0"/>
              </a:rPr>
              <a:t> is the keyword void.</a:t>
            </a:r>
          </a:p>
          <a:p>
            <a:r>
              <a:rPr lang="en-US" dirty="0" smtClean="0"/>
              <a:t>For example, the </a:t>
            </a:r>
            <a:r>
              <a:rPr lang="en-US" b="1" dirty="0" err="1" smtClean="0"/>
              <a:t>returnValueType</a:t>
            </a:r>
            <a:r>
              <a:rPr lang="en-US" b="1" dirty="0" smtClean="0"/>
              <a:t> is void in the main method, as well as in </a:t>
            </a:r>
            <a:r>
              <a:rPr lang="en-US" b="1" dirty="0" err="1" smtClean="0"/>
              <a:t>System.exit</a:t>
            </a:r>
            <a:r>
              <a:rPr lang="en-US" b="1" dirty="0" smtClean="0"/>
              <a:t>, </a:t>
            </a:r>
            <a:r>
              <a:rPr lang="en-US" b="1" dirty="0" err="1" smtClean="0"/>
              <a:t>System.out.println</a:t>
            </a:r>
            <a:r>
              <a:rPr lang="en-US" b="1" dirty="0" smtClean="0"/>
              <a:t>, and </a:t>
            </a:r>
            <a:r>
              <a:rPr lang="en-US" b="1" dirty="0" err="1" smtClean="0"/>
              <a:t>JOptionPane.showMessageDialog</a:t>
            </a:r>
            <a:r>
              <a:rPr lang="en-US" b="1" dirty="0" smtClean="0"/>
              <a:t>.</a:t>
            </a:r>
          </a:p>
          <a:p>
            <a:r>
              <a:rPr lang="en-US" dirty="0" smtClean="0"/>
              <a:t>If a method returns a value, it is called a </a:t>
            </a:r>
            <a:r>
              <a:rPr lang="en-US" i="1" dirty="0" err="1" smtClean="0"/>
              <a:t>valuereturning</a:t>
            </a:r>
            <a:r>
              <a:rPr lang="en-US" i="1" dirty="0" smtClean="0"/>
              <a:t> method, otherwise it is a void method.</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304800"/>
            <a:ext cx="3745992" cy="762000"/>
          </a:xfrm>
        </p:spPr>
        <p:txBody>
          <a:bodyPr/>
          <a:lstStyle/>
          <a:p>
            <a:r>
              <a:rPr lang="en-US" dirty="0" smtClean="0">
                <a:latin typeface="Times New Roman" pitchFamily="18" charset="0"/>
                <a:cs typeface="Times New Roman" pitchFamily="18" charset="0"/>
              </a:rPr>
              <a:t>Variable header</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435608" y="1066800"/>
            <a:ext cx="7498080" cy="5181600"/>
          </a:xfrm>
        </p:spPr>
        <p:txBody>
          <a:bodyPr>
            <a:normAutofit fontScale="77500" lnSpcReduction="20000"/>
          </a:bodyPr>
          <a:lstStyle/>
          <a:p>
            <a:r>
              <a:rPr lang="en-US" dirty="0" smtClean="0">
                <a:latin typeface="Times New Roman" pitchFamily="18" charset="0"/>
                <a:cs typeface="Times New Roman" pitchFamily="18" charset="0"/>
              </a:rPr>
              <a:t>The variables defined in the method header are known as </a:t>
            </a:r>
            <a:r>
              <a:rPr lang="en-US" i="1" dirty="0" smtClean="0">
                <a:latin typeface="Times New Roman" pitchFamily="18" charset="0"/>
                <a:cs typeface="Times New Roman" pitchFamily="18" charset="0"/>
              </a:rPr>
              <a:t>formal parameters or simply parameters.</a:t>
            </a:r>
          </a:p>
          <a:p>
            <a:r>
              <a:rPr lang="en-US" dirty="0" smtClean="0">
                <a:latin typeface="Times New Roman" pitchFamily="18" charset="0"/>
                <a:cs typeface="Times New Roman" pitchFamily="18" charset="0"/>
              </a:rPr>
              <a:t>A parameter is like a placeholder. When a method is invoked, you pass a value to the parameter.</a:t>
            </a:r>
          </a:p>
          <a:p>
            <a:r>
              <a:rPr lang="en-US" dirty="0" smtClean="0">
                <a:latin typeface="Times New Roman" pitchFamily="18" charset="0"/>
                <a:cs typeface="Times New Roman" pitchFamily="18" charset="0"/>
              </a:rPr>
              <a:t>This value is referred to as an </a:t>
            </a:r>
            <a:r>
              <a:rPr lang="en-US" i="1" dirty="0" smtClean="0">
                <a:latin typeface="Times New Roman" pitchFamily="18" charset="0"/>
                <a:cs typeface="Times New Roman" pitchFamily="18" charset="0"/>
              </a:rPr>
              <a:t>actual parameter or argument.</a:t>
            </a:r>
          </a:p>
          <a:p>
            <a:r>
              <a:rPr lang="en-US" dirty="0" smtClean="0">
                <a:latin typeface="Times New Roman" pitchFamily="18" charset="0"/>
                <a:cs typeface="Times New Roman" pitchFamily="18" charset="0"/>
              </a:rPr>
              <a:t>The </a:t>
            </a:r>
            <a:r>
              <a:rPr lang="en-US" i="1" dirty="0" smtClean="0">
                <a:latin typeface="Times New Roman" pitchFamily="18" charset="0"/>
                <a:cs typeface="Times New Roman" pitchFamily="18" charset="0"/>
              </a:rPr>
              <a:t>parameter list</a:t>
            </a:r>
          </a:p>
          <a:p>
            <a:r>
              <a:rPr lang="en-US" dirty="0" smtClean="0">
                <a:latin typeface="Times New Roman" pitchFamily="18" charset="0"/>
                <a:cs typeface="Times New Roman" pitchFamily="18" charset="0"/>
              </a:rPr>
              <a:t>refers to the type, order, and number of the parameters of a method.</a:t>
            </a:r>
          </a:p>
          <a:p>
            <a:r>
              <a:rPr lang="en-US" dirty="0" smtClean="0">
                <a:latin typeface="Times New Roman" pitchFamily="18" charset="0"/>
                <a:cs typeface="Times New Roman" pitchFamily="18" charset="0"/>
              </a:rPr>
              <a:t>The method name and the parameter list together constitute the </a:t>
            </a:r>
            <a:r>
              <a:rPr lang="en-US" i="1" dirty="0" smtClean="0">
                <a:latin typeface="Times New Roman" pitchFamily="18" charset="0"/>
                <a:cs typeface="Times New Roman" pitchFamily="18" charset="0"/>
              </a:rPr>
              <a:t>method signature.</a:t>
            </a:r>
          </a:p>
          <a:p>
            <a:r>
              <a:rPr lang="en-US" dirty="0" smtClean="0">
                <a:latin typeface="Times New Roman" pitchFamily="18" charset="0"/>
                <a:cs typeface="Times New Roman" pitchFamily="18" charset="0"/>
              </a:rPr>
              <a:t>Parameters are optional; that is, a method may contain no parameters. For example, the </a:t>
            </a:r>
            <a:r>
              <a:rPr lang="en-US" b="1" dirty="0" err="1" smtClean="0">
                <a:latin typeface="Times New Roman" pitchFamily="18" charset="0"/>
                <a:cs typeface="Times New Roman" pitchFamily="18" charset="0"/>
              </a:rPr>
              <a:t>Math.random</a:t>
            </a:r>
            <a:r>
              <a:rPr lang="en-US" b="1" dirty="0" smtClean="0">
                <a:latin typeface="Times New Roman" pitchFamily="18" charset="0"/>
                <a:cs typeface="Times New Roman" pitchFamily="18" charset="0"/>
              </a:rPr>
              <a:t>() method has no parameters.</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Method body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r>
              <a:rPr lang="en-US" dirty="0" smtClean="0">
                <a:latin typeface="Times New Roman" pitchFamily="18" charset="0"/>
                <a:cs typeface="Times New Roman" pitchFamily="18" charset="0"/>
              </a:rPr>
              <a:t>The method body contains a collection of statements that define what the method does.</a:t>
            </a:r>
          </a:p>
          <a:p>
            <a:r>
              <a:rPr lang="en-US" dirty="0" smtClean="0">
                <a:latin typeface="Times New Roman" pitchFamily="18" charset="0"/>
                <a:cs typeface="Times New Roman" pitchFamily="18" charset="0"/>
              </a:rPr>
              <a:t>The method body of the </a:t>
            </a:r>
            <a:r>
              <a:rPr lang="en-US" b="1" dirty="0" smtClean="0">
                <a:latin typeface="Times New Roman" pitchFamily="18" charset="0"/>
                <a:cs typeface="Times New Roman" pitchFamily="18" charset="0"/>
              </a:rPr>
              <a:t>max method uses an if statement to determine which number is </a:t>
            </a:r>
            <a:r>
              <a:rPr lang="en-US" dirty="0" smtClean="0">
                <a:latin typeface="Times New Roman" pitchFamily="18" charset="0"/>
                <a:cs typeface="Times New Roman" pitchFamily="18" charset="0"/>
              </a:rPr>
              <a:t>larger and return the value of that number.</a:t>
            </a:r>
          </a:p>
          <a:p>
            <a:r>
              <a:rPr lang="en-US" dirty="0" smtClean="0">
                <a:latin typeface="Times New Roman" pitchFamily="18" charset="0"/>
                <a:cs typeface="Times New Roman" pitchFamily="18" charset="0"/>
              </a:rPr>
              <a:t>In order for a value-returning method to return a</a:t>
            </a:r>
          </a:p>
          <a:p>
            <a:r>
              <a:rPr lang="en-US" dirty="0" smtClean="0">
                <a:latin typeface="Times New Roman" pitchFamily="18" charset="0"/>
                <a:cs typeface="Times New Roman" pitchFamily="18" charset="0"/>
              </a:rPr>
              <a:t>result, a return statement using the keyword </a:t>
            </a:r>
            <a:r>
              <a:rPr lang="en-US" b="1" dirty="0" smtClean="0">
                <a:latin typeface="Times New Roman" pitchFamily="18" charset="0"/>
                <a:cs typeface="Times New Roman" pitchFamily="18" charset="0"/>
              </a:rPr>
              <a:t>return is </a:t>
            </a:r>
            <a:r>
              <a:rPr lang="en-US" b="1" i="1" dirty="0" smtClean="0">
                <a:latin typeface="Times New Roman" pitchFamily="18" charset="0"/>
                <a:cs typeface="Times New Roman" pitchFamily="18" charset="0"/>
              </a:rPr>
              <a:t>required.</a:t>
            </a:r>
          </a:p>
          <a:p>
            <a:r>
              <a:rPr lang="en-US" dirty="0" smtClean="0">
                <a:latin typeface="Times New Roman" pitchFamily="18" charset="0"/>
                <a:cs typeface="Times New Roman" pitchFamily="18" charset="0"/>
              </a:rPr>
              <a:t>The method terminates when a return statement is executed.</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4431792" cy="884238"/>
          </a:xfrm>
        </p:spPr>
        <p:txBody>
          <a:bodyPr>
            <a:normAutofit/>
          </a:bodyPr>
          <a:lstStyle/>
          <a:p>
            <a:r>
              <a:rPr lang="en-US" sz="3200" dirty="0" smtClean="0">
                <a:latin typeface="Times New Roman" pitchFamily="18" charset="0"/>
                <a:cs typeface="Times New Roman" pitchFamily="18" charset="0"/>
              </a:rPr>
              <a:t>3. Method Calling</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1435608" y="990600"/>
            <a:ext cx="7498080" cy="5257800"/>
          </a:xfrm>
        </p:spPr>
        <p:txBody>
          <a:bodyPr>
            <a:normAutofit/>
          </a:bodyPr>
          <a:lstStyle/>
          <a:p>
            <a:r>
              <a:rPr lang="en-US" dirty="0" smtClean="0"/>
              <a:t>In creating a method, you define what the method is to do.</a:t>
            </a:r>
          </a:p>
          <a:p>
            <a:r>
              <a:rPr lang="en-US" dirty="0" smtClean="0"/>
              <a:t>To use a method, you have to </a:t>
            </a:r>
            <a:r>
              <a:rPr lang="en-US" i="1" dirty="0" smtClean="0"/>
              <a:t>call </a:t>
            </a:r>
            <a:r>
              <a:rPr lang="en-US" dirty="0" smtClean="0"/>
              <a:t>or </a:t>
            </a:r>
            <a:r>
              <a:rPr lang="en-US" i="1" dirty="0" smtClean="0"/>
              <a:t>invoke it.</a:t>
            </a:r>
          </a:p>
          <a:p>
            <a:r>
              <a:rPr lang="en-US" dirty="0" smtClean="0"/>
              <a:t>There are two ways to call a method, depending on whether the method returns a value or not.</a:t>
            </a:r>
          </a:p>
          <a:p>
            <a:r>
              <a:rPr lang="en-US" dirty="0" smtClean="0"/>
              <a:t>If the method returns a value, a call to the method is usually treated as a value. For example, </a:t>
            </a:r>
            <a:r>
              <a:rPr lang="en-US" b="1" dirty="0" err="1" smtClean="0"/>
              <a:t>int</a:t>
            </a:r>
            <a:r>
              <a:rPr lang="en-US" b="1" dirty="0" smtClean="0"/>
              <a:t> larger = max(3, </a:t>
            </a:r>
            <a:r>
              <a:rPr lang="en-US" b="1" smtClean="0"/>
              <a:t>4);</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5269992" cy="808038"/>
          </a:xfrm>
        </p:spPr>
        <p:txBody>
          <a:bodyPr>
            <a:normAutofit/>
          </a:bodyPr>
          <a:lstStyle/>
          <a:p>
            <a:r>
              <a:rPr lang="en-US" sz="3200" dirty="0" smtClean="0">
                <a:latin typeface="Times New Roman" pitchFamily="18" charset="0"/>
                <a:cs typeface="Times New Roman" pitchFamily="18" charset="0"/>
              </a:rPr>
              <a:t>TestMax.java</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1447800" y="685800"/>
            <a:ext cx="7498080" cy="5867400"/>
          </a:xfrm>
        </p:spPr>
        <p:txBody>
          <a:bodyPr>
            <a:noAutofit/>
          </a:bodyPr>
          <a:lstStyle/>
          <a:p>
            <a:pPr>
              <a:buNone/>
            </a:pPr>
            <a:r>
              <a:rPr lang="en-US" sz="1400" b="1" dirty="0" smtClean="0">
                <a:latin typeface="Times New Roman" pitchFamily="18" charset="0"/>
                <a:cs typeface="Times New Roman" pitchFamily="18" charset="0"/>
              </a:rPr>
              <a:t>public class </a:t>
            </a:r>
            <a:r>
              <a:rPr lang="en-US" sz="1400" b="1" dirty="0" err="1" smtClean="0">
                <a:latin typeface="Times New Roman" pitchFamily="18" charset="0"/>
                <a:cs typeface="Times New Roman" pitchFamily="18" charset="0"/>
              </a:rPr>
              <a:t>TestMax</a:t>
            </a:r>
            <a:r>
              <a:rPr lang="en-US" sz="1400" b="1" dirty="0" smtClean="0">
                <a:latin typeface="Times New Roman" pitchFamily="18" charset="0"/>
                <a:cs typeface="Times New Roman" pitchFamily="18" charset="0"/>
              </a:rPr>
              <a:t> {</a:t>
            </a:r>
          </a:p>
          <a:p>
            <a:pPr>
              <a:buNone/>
            </a:pPr>
            <a:r>
              <a:rPr lang="en-US" sz="1400" dirty="0" smtClean="0">
                <a:latin typeface="Times New Roman" pitchFamily="18" charset="0"/>
                <a:cs typeface="Times New Roman" pitchFamily="18" charset="0"/>
              </a:rPr>
              <a:t>/** Main method */</a:t>
            </a:r>
          </a:p>
          <a:p>
            <a:pPr>
              <a:buNone/>
            </a:pP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public static void main(String[] </a:t>
            </a:r>
            <a:r>
              <a:rPr lang="en-US" sz="1400" b="1" dirty="0" err="1" smtClean="0">
                <a:latin typeface="Times New Roman" pitchFamily="18" charset="0"/>
                <a:cs typeface="Times New Roman" pitchFamily="18" charset="0"/>
              </a:rPr>
              <a:t>args</a:t>
            </a:r>
            <a:r>
              <a:rPr lang="en-US" sz="1400" b="1" dirty="0" smtClean="0">
                <a:latin typeface="Times New Roman" pitchFamily="18" charset="0"/>
                <a:cs typeface="Times New Roman" pitchFamily="18" charset="0"/>
              </a:rPr>
              <a:t>) {</a:t>
            </a:r>
          </a:p>
          <a:p>
            <a:pPr>
              <a:buNone/>
            </a:pPr>
            <a:r>
              <a:rPr lang="en-US" sz="1400" dirty="0" smtClean="0">
                <a:latin typeface="Times New Roman" pitchFamily="18" charset="0"/>
                <a:cs typeface="Times New Roman" pitchFamily="18" charset="0"/>
              </a:rPr>
              <a:t> </a:t>
            </a:r>
            <a:r>
              <a:rPr lang="en-US" sz="1400" b="1" dirty="0" err="1" smtClean="0">
                <a:latin typeface="Times New Roman" pitchFamily="18" charset="0"/>
                <a:cs typeface="Times New Roman" pitchFamily="18" charset="0"/>
              </a:rPr>
              <a:t>int</a:t>
            </a:r>
            <a:r>
              <a:rPr lang="en-US" sz="1400" b="1" dirty="0" smtClean="0">
                <a:latin typeface="Times New Roman" pitchFamily="18" charset="0"/>
                <a:cs typeface="Times New Roman" pitchFamily="18" charset="0"/>
              </a:rPr>
              <a:t> </a:t>
            </a:r>
            <a:r>
              <a:rPr lang="en-US" sz="1400" b="1" dirty="0" err="1" smtClean="0">
                <a:latin typeface="Times New Roman" pitchFamily="18" charset="0"/>
                <a:cs typeface="Times New Roman" pitchFamily="18" charset="0"/>
              </a:rPr>
              <a:t>i</a:t>
            </a:r>
            <a:r>
              <a:rPr lang="en-US" sz="1400" b="1" dirty="0" smtClean="0">
                <a:latin typeface="Times New Roman" pitchFamily="18" charset="0"/>
                <a:cs typeface="Times New Roman" pitchFamily="18" charset="0"/>
              </a:rPr>
              <a:t> = 5;</a:t>
            </a:r>
          </a:p>
          <a:p>
            <a:pPr>
              <a:buNone/>
            </a:pPr>
            <a:r>
              <a:rPr lang="en-US" sz="1400" dirty="0" smtClean="0">
                <a:latin typeface="Times New Roman" pitchFamily="18" charset="0"/>
                <a:cs typeface="Times New Roman" pitchFamily="18" charset="0"/>
              </a:rPr>
              <a:t> </a:t>
            </a:r>
            <a:r>
              <a:rPr lang="en-US" sz="1400" b="1" dirty="0" err="1" smtClean="0">
                <a:latin typeface="Times New Roman" pitchFamily="18" charset="0"/>
                <a:cs typeface="Times New Roman" pitchFamily="18" charset="0"/>
              </a:rPr>
              <a:t>int</a:t>
            </a:r>
            <a:r>
              <a:rPr lang="en-US" sz="1400" b="1" dirty="0" smtClean="0">
                <a:latin typeface="Times New Roman" pitchFamily="18" charset="0"/>
                <a:cs typeface="Times New Roman" pitchFamily="18" charset="0"/>
              </a:rPr>
              <a:t> j = 2;</a:t>
            </a:r>
          </a:p>
          <a:p>
            <a:pPr>
              <a:buNone/>
            </a:pPr>
            <a:r>
              <a:rPr lang="en-US" sz="1400" b="1" dirty="0" err="1" smtClean="0">
                <a:latin typeface="Times New Roman" pitchFamily="18" charset="0"/>
                <a:cs typeface="Times New Roman" pitchFamily="18" charset="0"/>
              </a:rPr>
              <a:t>int</a:t>
            </a:r>
            <a:r>
              <a:rPr lang="en-US" sz="1400" b="1" dirty="0" smtClean="0">
                <a:latin typeface="Times New Roman" pitchFamily="18" charset="0"/>
                <a:cs typeface="Times New Roman" pitchFamily="18" charset="0"/>
              </a:rPr>
              <a:t> k =</a:t>
            </a:r>
            <a:r>
              <a:rPr lang="en-US" sz="1400" dirty="0" smtClean="0">
                <a:latin typeface="Times New Roman" pitchFamily="18" charset="0"/>
                <a:cs typeface="Times New Roman" pitchFamily="18" charset="0"/>
              </a:rPr>
              <a:t>max(</a:t>
            </a:r>
            <a:r>
              <a:rPr lang="en-US" sz="1400" dirty="0" err="1" smtClean="0">
                <a:latin typeface="Times New Roman" pitchFamily="18" charset="0"/>
                <a:cs typeface="Times New Roman" pitchFamily="18" charset="0"/>
              </a:rPr>
              <a:t>i</a:t>
            </a:r>
            <a:r>
              <a:rPr lang="en-US" sz="1400" dirty="0" smtClean="0">
                <a:latin typeface="Times New Roman" pitchFamily="18" charset="0"/>
                <a:cs typeface="Times New Roman" pitchFamily="18" charset="0"/>
              </a:rPr>
              <a:t>, j);</a:t>
            </a:r>
          </a:p>
          <a:p>
            <a:pPr>
              <a:buNone/>
            </a:pPr>
            <a:r>
              <a:rPr lang="en-US" sz="1400" dirty="0" err="1" smtClean="0">
                <a:latin typeface="Times New Roman" pitchFamily="18" charset="0"/>
                <a:cs typeface="Times New Roman" pitchFamily="18" charset="0"/>
              </a:rPr>
              <a:t>System.out.println</a:t>
            </a:r>
            <a:r>
              <a:rPr lang="en-US" sz="1400" dirty="0" smtClean="0">
                <a:latin typeface="Times New Roman" pitchFamily="18" charset="0"/>
                <a:cs typeface="Times New Roman" pitchFamily="18" charset="0"/>
              </a:rPr>
              <a:t>(</a:t>
            </a:r>
            <a:r>
              <a:rPr lang="en-US" sz="1400" b="1" dirty="0" smtClean="0">
                <a:latin typeface="Times New Roman" pitchFamily="18" charset="0"/>
                <a:cs typeface="Times New Roman" pitchFamily="18" charset="0"/>
              </a:rPr>
              <a:t>"The maximum between " + </a:t>
            </a:r>
            <a:r>
              <a:rPr lang="en-US" sz="1400" b="1" dirty="0" err="1" smtClean="0">
                <a:latin typeface="Times New Roman" pitchFamily="18" charset="0"/>
                <a:cs typeface="Times New Roman" pitchFamily="18" charset="0"/>
              </a:rPr>
              <a:t>i</a:t>
            </a:r>
            <a:r>
              <a:rPr lang="en-US" sz="1400" b="1" dirty="0" smtClean="0">
                <a:latin typeface="Times New Roman" pitchFamily="18" charset="0"/>
                <a:cs typeface="Times New Roman" pitchFamily="18" charset="0"/>
              </a:rPr>
              <a:t> +</a:t>
            </a:r>
          </a:p>
          <a:p>
            <a:pPr>
              <a:buNone/>
            </a:pP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 and " + j + " is " + k);</a:t>
            </a:r>
          </a:p>
          <a:p>
            <a:pPr>
              <a:buNone/>
            </a:pPr>
            <a:r>
              <a:rPr lang="en-US" sz="1400" dirty="0" smtClean="0">
                <a:latin typeface="Times New Roman" pitchFamily="18" charset="0"/>
                <a:cs typeface="Times New Roman" pitchFamily="18" charset="0"/>
              </a:rPr>
              <a:t> }</a:t>
            </a:r>
          </a:p>
          <a:p>
            <a:pPr>
              <a:buNone/>
            </a:pPr>
            <a:endParaRPr lang="en-US"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 Return the max between two numbers */</a:t>
            </a:r>
          </a:p>
          <a:p>
            <a:pPr>
              <a:buNone/>
            </a:pPr>
            <a:r>
              <a:rPr lang="en-US" sz="1400" b="1" dirty="0" smtClean="0">
                <a:latin typeface="Times New Roman" pitchFamily="18" charset="0"/>
                <a:cs typeface="Times New Roman" pitchFamily="18" charset="0"/>
              </a:rPr>
              <a:t>public static </a:t>
            </a:r>
            <a:r>
              <a:rPr lang="en-US" sz="1400" b="1" dirty="0" err="1" smtClean="0">
                <a:latin typeface="Times New Roman" pitchFamily="18" charset="0"/>
                <a:cs typeface="Times New Roman" pitchFamily="18" charset="0"/>
              </a:rPr>
              <a:t>int</a:t>
            </a:r>
            <a:r>
              <a:rPr lang="en-US" sz="1400" b="1" dirty="0" smtClean="0">
                <a:latin typeface="Times New Roman" pitchFamily="18" charset="0"/>
                <a:cs typeface="Times New Roman" pitchFamily="18" charset="0"/>
              </a:rPr>
              <a:t> max(</a:t>
            </a:r>
            <a:r>
              <a:rPr lang="en-US" sz="1400" b="1" dirty="0" err="1" smtClean="0">
                <a:latin typeface="Times New Roman" pitchFamily="18" charset="0"/>
                <a:cs typeface="Times New Roman" pitchFamily="18" charset="0"/>
              </a:rPr>
              <a:t>int</a:t>
            </a:r>
            <a:r>
              <a:rPr lang="en-US" sz="1400" b="1" dirty="0" smtClean="0">
                <a:latin typeface="Times New Roman" pitchFamily="18" charset="0"/>
                <a:cs typeface="Times New Roman" pitchFamily="18" charset="0"/>
              </a:rPr>
              <a:t> num1, </a:t>
            </a:r>
            <a:r>
              <a:rPr lang="en-US" sz="1400" b="1" dirty="0" err="1" smtClean="0">
                <a:latin typeface="Times New Roman" pitchFamily="18" charset="0"/>
                <a:cs typeface="Times New Roman" pitchFamily="18" charset="0"/>
              </a:rPr>
              <a:t>int</a:t>
            </a:r>
            <a:r>
              <a:rPr lang="en-US" sz="1400" b="1" dirty="0" smtClean="0">
                <a:latin typeface="Times New Roman" pitchFamily="18" charset="0"/>
                <a:cs typeface="Times New Roman" pitchFamily="18" charset="0"/>
              </a:rPr>
              <a:t> num2)</a:t>
            </a:r>
          </a:p>
          <a:p>
            <a:pPr>
              <a:buNone/>
            </a:pPr>
            <a:r>
              <a:rPr lang="en-US" sz="1400" dirty="0" smtClean="0">
                <a:latin typeface="Times New Roman" pitchFamily="18" charset="0"/>
                <a:cs typeface="Times New Roman" pitchFamily="18" charset="0"/>
              </a:rPr>
              <a:t>{</a:t>
            </a:r>
          </a:p>
          <a:p>
            <a:pPr>
              <a:buNone/>
            </a:pPr>
            <a:r>
              <a:rPr lang="en-US" sz="1400" dirty="0" smtClean="0">
                <a:latin typeface="Times New Roman" pitchFamily="18" charset="0"/>
                <a:cs typeface="Times New Roman" pitchFamily="18" charset="0"/>
              </a:rPr>
              <a:t> </a:t>
            </a:r>
            <a:r>
              <a:rPr lang="en-US" sz="1400" b="1" dirty="0" err="1" smtClean="0">
                <a:latin typeface="Times New Roman" pitchFamily="18" charset="0"/>
                <a:cs typeface="Times New Roman" pitchFamily="18" charset="0"/>
              </a:rPr>
              <a:t>int</a:t>
            </a:r>
            <a:r>
              <a:rPr lang="en-US" sz="1400" b="1" dirty="0" smtClean="0">
                <a:latin typeface="Times New Roman" pitchFamily="18" charset="0"/>
                <a:cs typeface="Times New Roman" pitchFamily="18" charset="0"/>
              </a:rPr>
              <a:t> result;</a:t>
            </a:r>
          </a:p>
          <a:p>
            <a:pPr>
              <a:buNone/>
            </a:pPr>
            <a:endParaRPr lang="en-US"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if (num1 &gt; num2)</a:t>
            </a:r>
          </a:p>
          <a:p>
            <a:pPr>
              <a:buNone/>
            </a:pPr>
            <a:r>
              <a:rPr lang="en-US" sz="1400" dirty="0" smtClean="0">
                <a:latin typeface="Times New Roman" pitchFamily="18" charset="0"/>
                <a:cs typeface="Times New Roman" pitchFamily="18" charset="0"/>
              </a:rPr>
              <a:t> result = num1;</a:t>
            </a:r>
          </a:p>
          <a:p>
            <a:pPr>
              <a:buNone/>
            </a:pP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else</a:t>
            </a:r>
          </a:p>
          <a:p>
            <a:pPr>
              <a:buNone/>
            </a:pPr>
            <a:r>
              <a:rPr lang="en-US" sz="1400" dirty="0" smtClean="0">
                <a:latin typeface="Times New Roman" pitchFamily="18" charset="0"/>
                <a:cs typeface="Times New Roman" pitchFamily="18" charset="0"/>
              </a:rPr>
              <a:t>result = num2;</a:t>
            </a:r>
          </a:p>
          <a:p>
            <a:pPr>
              <a:buNone/>
            </a:pPr>
            <a:r>
              <a:rPr lang="en-US" sz="1400" dirty="0" smtClean="0">
                <a:latin typeface="Times New Roman" pitchFamily="18" charset="0"/>
                <a:cs typeface="Times New Roman" pitchFamily="18" charset="0"/>
              </a:rPr>
              <a:t>1</a:t>
            </a:r>
            <a:r>
              <a:rPr lang="en-US" sz="1400" b="1" dirty="0" smtClean="0">
                <a:latin typeface="Times New Roman" pitchFamily="18" charset="0"/>
                <a:cs typeface="Times New Roman" pitchFamily="18" charset="0"/>
              </a:rPr>
              <a:t>return result;</a:t>
            </a:r>
            <a:r>
              <a:rPr lang="en-US" sz="1400" dirty="0" smtClean="0">
                <a:latin typeface="Times New Roman" pitchFamily="18" charset="0"/>
                <a:cs typeface="Times New Roman" pitchFamily="18" charset="0"/>
              </a:rPr>
              <a:t> }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57200"/>
            <a:ext cx="5269992" cy="792162"/>
          </a:xfrm>
        </p:spPr>
        <p:txBody>
          <a:bodyPr>
            <a:normAutofit fontScale="90000"/>
          </a:bodyPr>
          <a:lstStyle/>
          <a:p>
            <a:r>
              <a:rPr lang="en-US" dirty="0" smtClean="0">
                <a:effectLst/>
              </a:rPr>
              <a:t>4. The void Method:</a:t>
            </a:r>
            <a:br>
              <a:rPr lang="en-US" dirty="0" smtClean="0">
                <a:effectLst/>
              </a:rPr>
            </a:br>
            <a:endParaRPr lang="en-US" dirty="0"/>
          </a:p>
        </p:txBody>
      </p:sp>
      <p:sp>
        <p:nvSpPr>
          <p:cNvPr id="3" name="Content Placeholder 2"/>
          <p:cNvSpPr>
            <a:spLocks noGrp="1"/>
          </p:cNvSpPr>
          <p:nvPr>
            <p:ph idx="1"/>
          </p:nvPr>
        </p:nvSpPr>
        <p:spPr/>
        <p:txBody>
          <a:bodyPr>
            <a:normAutofit fontScale="92500"/>
          </a:bodyPr>
          <a:lstStyle/>
          <a:p>
            <a:pPr>
              <a:buNone/>
            </a:pPr>
            <a:r>
              <a:rPr lang="en-US" dirty="0" smtClean="0"/>
              <a:t>The void keyword allows us to create methods which do not return a value. Here, in the upcoming example we're considering a </a:t>
            </a:r>
            <a:r>
              <a:rPr lang="en-US" dirty="0" err="1" smtClean="0"/>
              <a:t>voidmethod</a:t>
            </a:r>
            <a:r>
              <a:rPr lang="en-US" dirty="0" smtClean="0"/>
              <a:t> </a:t>
            </a:r>
            <a:r>
              <a:rPr lang="en-US" i="1" dirty="0" err="1" smtClean="0"/>
              <a:t>methodRankPoints</a:t>
            </a:r>
            <a:r>
              <a:rPr lang="en-US" dirty="0" smtClean="0"/>
              <a:t>. This method is a void method which does not return any value. Call to a void method must be a statement i.e. </a:t>
            </a:r>
            <a:r>
              <a:rPr lang="en-US" i="1" dirty="0" err="1" smtClean="0"/>
              <a:t>methodRankPoints</a:t>
            </a:r>
            <a:r>
              <a:rPr lang="en-US" i="1" dirty="0" smtClean="0"/>
              <a:t>(255.7);</a:t>
            </a:r>
            <a:r>
              <a:rPr lang="en-US" dirty="0" smtClean="0"/>
              <a:t>. It is a Java statement which ends with a semicolon as shown below.</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4050792" cy="1020762"/>
          </a:xfrm>
        </p:spPr>
        <p:txBody>
          <a:bodyPr/>
          <a:lstStyle/>
          <a:p>
            <a:r>
              <a:rPr lang="en-US" dirty="0" smtClean="0">
                <a:latin typeface="Times New Roman" pitchFamily="18" charset="0"/>
                <a:cs typeface="Times New Roman" pitchFamily="18" charset="0"/>
              </a:rPr>
              <a:t>Example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371600" y="1143000"/>
            <a:ext cx="7498080" cy="5715000"/>
          </a:xfrm>
        </p:spPr>
        <p:txBody>
          <a:bodyPr>
            <a:noAutofit/>
          </a:bodyPr>
          <a:lstStyle/>
          <a:p>
            <a:pPr>
              <a:buNone/>
            </a:pPr>
            <a:r>
              <a:rPr lang="en-US" sz="2000" dirty="0" smtClean="0">
                <a:latin typeface="Times New Roman" pitchFamily="18" charset="0"/>
                <a:cs typeface="Times New Roman" pitchFamily="18" charset="0"/>
              </a:rPr>
              <a:t>public class </a:t>
            </a:r>
            <a:r>
              <a:rPr lang="en-US" sz="2000" dirty="0" err="1" smtClean="0">
                <a:latin typeface="Times New Roman" pitchFamily="18" charset="0"/>
                <a:cs typeface="Times New Roman" pitchFamily="18" charset="0"/>
              </a:rPr>
              <a:t>ExampleVoid</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 </a:t>
            </a:r>
          </a:p>
          <a:p>
            <a:pPr>
              <a:buNone/>
            </a:pPr>
            <a:r>
              <a:rPr lang="en-US" sz="2000" dirty="0" smtClean="0">
                <a:latin typeface="Times New Roman" pitchFamily="18" charset="0"/>
                <a:cs typeface="Times New Roman" pitchFamily="18" charset="0"/>
              </a:rPr>
              <a:t>public static void main(String[] </a:t>
            </a:r>
            <a:r>
              <a:rPr lang="en-US" sz="2000" dirty="0" err="1" smtClean="0">
                <a:latin typeface="Times New Roman" pitchFamily="18" charset="0"/>
                <a:cs typeface="Times New Roman" pitchFamily="18" charset="0"/>
              </a:rPr>
              <a:t>args</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a:t>
            </a:r>
          </a:p>
          <a:p>
            <a:pPr>
              <a:buNone/>
            </a:pPr>
            <a:r>
              <a:rPr lang="en-US" sz="2000" dirty="0" err="1" smtClean="0">
                <a:latin typeface="Times New Roman" pitchFamily="18" charset="0"/>
                <a:cs typeface="Times New Roman" pitchFamily="18" charset="0"/>
              </a:rPr>
              <a:t>methodRankPoints</a:t>
            </a:r>
            <a:r>
              <a:rPr lang="en-US" sz="2000" dirty="0" smtClean="0">
                <a:latin typeface="Times New Roman" pitchFamily="18" charset="0"/>
                <a:cs typeface="Times New Roman" pitchFamily="18" charset="0"/>
              </a:rPr>
              <a:t>(255.7); </a:t>
            </a:r>
          </a:p>
          <a:p>
            <a:pPr>
              <a:buNone/>
            </a:pPr>
            <a:r>
              <a:rPr lang="en-US" sz="2000" dirty="0" smtClean="0">
                <a:latin typeface="Times New Roman" pitchFamily="18" charset="0"/>
                <a:cs typeface="Times New Roman" pitchFamily="18" charset="0"/>
              </a:rPr>
              <a:t>} public static void </a:t>
            </a:r>
            <a:r>
              <a:rPr lang="en-US" sz="2000" dirty="0" err="1" smtClean="0">
                <a:latin typeface="Times New Roman" pitchFamily="18" charset="0"/>
                <a:cs typeface="Times New Roman" pitchFamily="18" charset="0"/>
              </a:rPr>
              <a:t>methodRankPoints</a:t>
            </a:r>
            <a:r>
              <a:rPr lang="en-US" sz="2000" dirty="0" smtClean="0">
                <a:latin typeface="Times New Roman" pitchFamily="18" charset="0"/>
                <a:cs typeface="Times New Roman" pitchFamily="18" charset="0"/>
              </a:rPr>
              <a:t>(double points) </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if (points &gt;= 202.5) </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System.out.println</a:t>
            </a:r>
            <a:r>
              <a:rPr lang="en-US" sz="2000" dirty="0" smtClean="0">
                <a:latin typeface="Times New Roman" pitchFamily="18" charset="0"/>
                <a:cs typeface="Times New Roman" pitchFamily="18" charset="0"/>
              </a:rPr>
              <a:t>("Rank:A1");</a:t>
            </a:r>
          </a:p>
          <a:p>
            <a:pPr>
              <a:buNone/>
            </a:pPr>
            <a:r>
              <a:rPr lang="en-US" sz="2000" dirty="0" smtClean="0">
                <a:latin typeface="Times New Roman" pitchFamily="18" charset="0"/>
                <a:cs typeface="Times New Roman" pitchFamily="18" charset="0"/>
              </a:rPr>
              <a:t> } </a:t>
            </a:r>
          </a:p>
          <a:p>
            <a:pPr>
              <a:buNone/>
            </a:pPr>
            <a:r>
              <a:rPr lang="en-US" sz="2000" dirty="0" smtClean="0">
                <a:latin typeface="Times New Roman" pitchFamily="18" charset="0"/>
                <a:cs typeface="Times New Roman" pitchFamily="18" charset="0"/>
              </a:rPr>
              <a:t>else if (points &gt;= 122.4) </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System.out.println</a:t>
            </a:r>
            <a:r>
              <a:rPr lang="en-US" sz="2000" dirty="0" smtClean="0">
                <a:latin typeface="Times New Roman" pitchFamily="18" charset="0"/>
                <a:cs typeface="Times New Roman" pitchFamily="18" charset="0"/>
              </a:rPr>
              <a:t>("Rank:A2"); </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else { </a:t>
            </a:r>
            <a:r>
              <a:rPr lang="en-US" sz="2000" dirty="0" err="1" smtClean="0">
                <a:latin typeface="Times New Roman" pitchFamily="18" charset="0"/>
                <a:cs typeface="Times New Roman" pitchFamily="18" charset="0"/>
              </a:rPr>
              <a:t>System.out.println</a:t>
            </a:r>
            <a:r>
              <a:rPr lang="en-US" sz="2000" dirty="0" smtClean="0">
                <a:latin typeface="Times New Roman" pitchFamily="18" charset="0"/>
                <a:cs typeface="Times New Roman" pitchFamily="18" charset="0"/>
              </a:rPr>
              <a:t>("Rank:A3"); </a:t>
            </a:r>
          </a:p>
          <a:p>
            <a:pPr>
              <a:buNone/>
            </a:pPr>
            <a:r>
              <a:rPr lang="en-US" sz="2000" dirty="0" smtClean="0">
                <a:latin typeface="Times New Roman" pitchFamily="18" charset="0"/>
                <a:cs typeface="Times New Roman" pitchFamily="18" charset="0"/>
              </a:rPr>
              <a:t>} }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pPr>
              <a:buNone/>
            </a:pPr>
            <a:r>
              <a:rPr lang="en-US" dirty="0" smtClean="0"/>
              <a:t>Rank:A1</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latin typeface="Times New Roman" pitchFamily="18" charset="0"/>
                <a:cs typeface="Times New Roman" pitchFamily="18" charset="0"/>
              </a:rPr>
              <a:t>5.Passing Parameters by Value:</a:t>
            </a:r>
            <a:br>
              <a:rPr lang="en-US" dirty="0" smtClean="0">
                <a:effectLst/>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While working under calling process, arguments is to be passed. These should be in the same order as their respective parameters in the method specification. Parameters can be passed by value or by reference.</a:t>
            </a:r>
          </a:p>
          <a:p>
            <a:r>
              <a:rPr lang="en-US" dirty="0" smtClean="0">
                <a:latin typeface="Times New Roman" pitchFamily="18" charset="0"/>
                <a:cs typeface="Times New Roman" pitchFamily="18" charset="0"/>
              </a:rPr>
              <a:t>Passing Parameters by Value means calling a method with a parameter. Through this the argument value is passed to the parameter.</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1.Introduction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Suppose that you need to find the sum of integers from </a:t>
            </a:r>
            <a:r>
              <a:rPr lang="en-US" b="1" dirty="0" smtClean="0">
                <a:latin typeface="Times New Roman" pitchFamily="18" charset="0"/>
                <a:cs typeface="Times New Roman" pitchFamily="18" charset="0"/>
              </a:rPr>
              <a:t>1 to 10, from 20 to 30, and from 35 </a:t>
            </a:r>
            <a:r>
              <a:rPr lang="en-US" dirty="0" smtClean="0">
                <a:latin typeface="Times New Roman" pitchFamily="18" charset="0"/>
                <a:cs typeface="Times New Roman" pitchFamily="18" charset="0"/>
              </a:rPr>
              <a:t>to </a:t>
            </a:r>
            <a:r>
              <a:rPr lang="en-US" b="1" dirty="0" smtClean="0">
                <a:latin typeface="Times New Roman" pitchFamily="18" charset="0"/>
                <a:cs typeface="Times New Roman" pitchFamily="18" charset="0"/>
              </a:rPr>
              <a:t>45, respectively. You may write the code as follows:</a:t>
            </a:r>
          </a:p>
          <a:p>
            <a:pPr>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4888992" cy="868362"/>
          </a:xfrm>
        </p:spPr>
        <p:txBody>
          <a:bodyPr/>
          <a:lstStyle/>
          <a:p>
            <a:r>
              <a:rPr lang="en-US" dirty="0" smtClean="0">
                <a:latin typeface="Times New Roman" pitchFamily="18" charset="0"/>
                <a:cs typeface="Times New Roman" pitchFamily="18" charset="0"/>
              </a:rPr>
              <a:t>Example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435608" y="1143000"/>
            <a:ext cx="7498080" cy="5105400"/>
          </a:xfrm>
        </p:spPr>
        <p:txBody>
          <a:bodyPr>
            <a:noAutofit/>
          </a:bodyPr>
          <a:lstStyle/>
          <a:p>
            <a:pPr>
              <a:buNone/>
            </a:pPr>
            <a:r>
              <a:rPr lang="en-US" sz="1600" dirty="0" smtClean="0">
                <a:latin typeface="Times New Roman" pitchFamily="18" charset="0"/>
                <a:cs typeface="Times New Roman" pitchFamily="18" charset="0"/>
              </a:rPr>
              <a:t>public class </a:t>
            </a:r>
            <a:r>
              <a:rPr lang="en-US" sz="1600" dirty="0" err="1" smtClean="0">
                <a:latin typeface="Times New Roman" pitchFamily="18" charset="0"/>
                <a:cs typeface="Times New Roman" pitchFamily="18" charset="0"/>
              </a:rPr>
              <a:t>swappingExample</a:t>
            </a: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 </a:t>
            </a:r>
          </a:p>
          <a:p>
            <a:pPr>
              <a:buNone/>
            </a:pPr>
            <a:r>
              <a:rPr lang="en-US" sz="1600" dirty="0" smtClean="0">
                <a:latin typeface="Times New Roman" pitchFamily="18" charset="0"/>
                <a:cs typeface="Times New Roman" pitchFamily="18" charset="0"/>
              </a:rPr>
              <a:t>public static void main(String[] </a:t>
            </a:r>
            <a:r>
              <a:rPr lang="en-US" sz="1600" dirty="0" err="1" smtClean="0">
                <a:latin typeface="Times New Roman" pitchFamily="18" charset="0"/>
                <a:cs typeface="Times New Roman" pitchFamily="18" charset="0"/>
              </a:rPr>
              <a:t>args</a:t>
            </a: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a:t>
            </a:r>
          </a:p>
          <a:p>
            <a:pPr>
              <a:buNone/>
            </a:pPr>
            <a:r>
              <a:rPr lang="en-US" sz="1600" dirty="0" err="1" smtClean="0">
                <a:latin typeface="Times New Roman" pitchFamily="18" charset="0"/>
                <a:cs typeface="Times New Roman" pitchFamily="18" charset="0"/>
              </a:rPr>
              <a:t>int</a:t>
            </a:r>
            <a:r>
              <a:rPr lang="en-US" sz="1600" dirty="0" smtClean="0">
                <a:latin typeface="Times New Roman" pitchFamily="18" charset="0"/>
                <a:cs typeface="Times New Roman" pitchFamily="18" charset="0"/>
              </a:rPr>
              <a:t> a = 30; </a:t>
            </a:r>
            <a:r>
              <a:rPr lang="en-US" sz="1600" dirty="0" err="1" smtClean="0">
                <a:latin typeface="Times New Roman" pitchFamily="18" charset="0"/>
                <a:cs typeface="Times New Roman" pitchFamily="18" charset="0"/>
              </a:rPr>
              <a:t>int</a:t>
            </a:r>
            <a:r>
              <a:rPr lang="en-US" sz="1600" dirty="0" smtClean="0">
                <a:latin typeface="Times New Roman" pitchFamily="18" charset="0"/>
                <a:cs typeface="Times New Roman" pitchFamily="18" charset="0"/>
              </a:rPr>
              <a:t> b = 45; </a:t>
            </a:r>
          </a:p>
          <a:p>
            <a:pPr>
              <a:buNone/>
            </a:pPr>
            <a:r>
              <a:rPr lang="en-US" sz="1600" dirty="0" err="1" smtClean="0">
                <a:latin typeface="Times New Roman" pitchFamily="18" charset="0"/>
                <a:cs typeface="Times New Roman" pitchFamily="18" charset="0"/>
              </a:rPr>
              <a:t>System.out.println</a:t>
            </a:r>
            <a:r>
              <a:rPr lang="en-US" sz="1600" dirty="0" smtClean="0">
                <a:latin typeface="Times New Roman" pitchFamily="18" charset="0"/>
                <a:cs typeface="Times New Roman" pitchFamily="18" charset="0"/>
              </a:rPr>
              <a:t>("Before swapping, a = " + a + " and b = " + b); </a:t>
            </a:r>
          </a:p>
          <a:p>
            <a:pPr>
              <a:buNone/>
            </a:pPr>
            <a:r>
              <a:rPr lang="en-US" sz="1600" dirty="0" smtClean="0">
                <a:latin typeface="Times New Roman" pitchFamily="18" charset="0"/>
                <a:cs typeface="Times New Roman" pitchFamily="18" charset="0"/>
              </a:rPr>
              <a:t>// Invoke the swap method </a:t>
            </a:r>
            <a:r>
              <a:rPr lang="en-US" sz="1600" dirty="0" err="1" smtClean="0">
                <a:latin typeface="Times New Roman" pitchFamily="18" charset="0"/>
                <a:cs typeface="Times New Roman" pitchFamily="18" charset="0"/>
              </a:rPr>
              <a:t>swapFunction</a:t>
            </a:r>
            <a:r>
              <a:rPr lang="en-US" sz="1600" dirty="0" smtClean="0">
                <a:latin typeface="Times New Roman" pitchFamily="18" charset="0"/>
                <a:cs typeface="Times New Roman" pitchFamily="18" charset="0"/>
              </a:rPr>
              <a:t>(a, b); </a:t>
            </a:r>
            <a:r>
              <a:rPr lang="en-US" sz="1600" dirty="0" err="1" smtClean="0">
                <a:latin typeface="Times New Roman" pitchFamily="18" charset="0"/>
                <a:cs typeface="Times New Roman" pitchFamily="18" charset="0"/>
              </a:rPr>
              <a:t>System.out.println</a:t>
            </a:r>
            <a:r>
              <a:rPr lang="en-US" sz="1600" dirty="0" smtClean="0">
                <a:latin typeface="Times New Roman" pitchFamily="18" charset="0"/>
                <a:cs typeface="Times New Roman" pitchFamily="18" charset="0"/>
              </a:rPr>
              <a:t>("\n**Now, Before and After swapping values will be same here**:"); </a:t>
            </a:r>
          </a:p>
          <a:p>
            <a:pPr>
              <a:buNone/>
            </a:pPr>
            <a:r>
              <a:rPr lang="en-US" sz="1600" dirty="0" err="1" smtClean="0">
                <a:latin typeface="Times New Roman" pitchFamily="18" charset="0"/>
                <a:cs typeface="Times New Roman" pitchFamily="18" charset="0"/>
              </a:rPr>
              <a:t>System.out.println</a:t>
            </a:r>
            <a:r>
              <a:rPr lang="en-US" sz="1600" dirty="0" smtClean="0">
                <a:latin typeface="Times New Roman" pitchFamily="18" charset="0"/>
                <a:cs typeface="Times New Roman" pitchFamily="18" charset="0"/>
              </a:rPr>
              <a:t>("After swapping, a = " + a + " and b is " + b); </a:t>
            </a:r>
          </a:p>
          <a:p>
            <a:pPr>
              <a:buNone/>
            </a:pP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public static void </a:t>
            </a:r>
            <a:r>
              <a:rPr lang="en-US" sz="1600" dirty="0" err="1" smtClean="0">
                <a:latin typeface="Times New Roman" pitchFamily="18" charset="0"/>
                <a:cs typeface="Times New Roman" pitchFamily="18" charset="0"/>
              </a:rPr>
              <a:t>swapFunction</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int</a:t>
            </a:r>
            <a:r>
              <a:rPr lang="en-US" sz="1600" dirty="0" smtClean="0">
                <a:latin typeface="Times New Roman" pitchFamily="18" charset="0"/>
                <a:cs typeface="Times New Roman" pitchFamily="18" charset="0"/>
              </a:rPr>
              <a:t> a, </a:t>
            </a:r>
            <a:r>
              <a:rPr lang="en-US" sz="1600" dirty="0" err="1" smtClean="0">
                <a:latin typeface="Times New Roman" pitchFamily="18" charset="0"/>
                <a:cs typeface="Times New Roman" pitchFamily="18" charset="0"/>
              </a:rPr>
              <a:t>int</a:t>
            </a:r>
            <a:r>
              <a:rPr lang="en-US" sz="1600" dirty="0" smtClean="0">
                <a:latin typeface="Times New Roman" pitchFamily="18" charset="0"/>
                <a:cs typeface="Times New Roman" pitchFamily="18" charset="0"/>
              </a:rPr>
              <a:t> b)</a:t>
            </a:r>
          </a:p>
          <a:p>
            <a:pPr>
              <a:buNone/>
            </a:pP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System.out.println</a:t>
            </a:r>
            <a:r>
              <a:rPr lang="en-US" sz="1600" dirty="0" smtClean="0">
                <a:latin typeface="Times New Roman" pitchFamily="18" charset="0"/>
                <a:cs typeface="Times New Roman" pitchFamily="18" charset="0"/>
              </a:rPr>
              <a:t>("Before swapping(Inside), a = " + a + " b = " + b); </a:t>
            </a:r>
          </a:p>
          <a:p>
            <a:pPr>
              <a:buNone/>
            </a:pPr>
            <a:r>
              <a:rPr lang="en-US" sz="1600" dirty="0" smtClean="0">
                <a:latin typeface="Times New Roman" pitchFamily="18" charset="0"/>
                <a:cs typeface="Times New Roman" pitchFamily="18" charset="0"/>
              </a:rPr>
              <a:t>// Swap n1 with n2 </a:t>
            </a:r>
          </a:p>
          <a:p>
            <a:pPr>
              <a:buNone/>
            </a:pPr>
            <a:r>
              <a:rPr lang="en-US" sz="1600" dirty="0" err="1" smtClean="0">
                <a:latin typeface="Times New Roman" pitchFamily="18" charset="0"/>
                <a:cs typeface="Times New Roman" pitchFamily="18" charset="0"/>
              </a:rPr>
              <a:t>int</a:t>
            </a:r>
            <a:r>
              <a:rPr lang="en-US" sz="1600" dirty="0" smtClean="0">
                <a:latin typeface="Times New Roman" pitchFamily="18" charset="0"/>
                <a:cs typeface="Times New Roman" pitchFamily="18" charset="0"/>
              </a:rPr>
              <a:t> c = a; </a:t>
            </a:r>
          </a:p>
          <a:p>
            <a:pPr>
              <a:buNone/>
            </a:pPr>
            <a:r>
              <a:rPr lang="en-US" sz="1600" dirty="0" smtClean="0">
                <a:latin typeface="Times New Roman" pitchFamily="18" charset="0"/>
                <a:cs typeface="Times New Roman" pitchFamily="18" charset="0"/>
              </a:rPr>
              <a:t>a = b; </a:t>
            </a:r>
          </a:p>
          <a:p>
            <a:pPr>
              <a:buNone/>
            </a:pPr>
            <a:r>
              <a:rPr lang="en-US" sz="1600" dirty="0" smtClean="0">
                <a:latin typeface="Times New Roman" pitchFamily="18" charset="0"/>
                <a:cs typeface="Times New Roman" pitchFamily="18" charset="0"/>
              </a:rPr>
              <a:t>b = c; </a:t>
            </a:r>
          </a:p>
          <a:p>
            <a:pPr>
              <a:buNone/>
            </a:pPr>
            <a:r>
              <a:rPr lang="en-US" sz="1600" dirty="0" err="1" smtClean="0">
                <a:latin typeface="Times New Roman" pitchFamily="18" charset="0"/>
                <a:cs typeface="Times New Roman" pitchFamily="18" charset="0"/>
              </a:rPr>
              <a:t>System.out.println</a:t>
            </a:r>
            <a:r>
              <a:rPr lang="en-US" sz="1600" dirty="0" smtClean="0">
                <a:latin typeface="Times New Roman" pitchFamily="18" charset="0"/>
                <a:cs typeface="Times New Roman" pitchFamily="18" charset="0"/>
              </a:rPr>
              <a:t>("After swapping(Inside), a = " + a + " b = " + b); } }</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Output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US" dirty="0" smtClean="0"/>
              <a:t>Before swapping, a = 30 and b = 45 </a:t>
            </a:r>
          </a:p>
          <a:p>
            <a:pPr>
              <a:buNone/>
            </a:pPr>
            <a:r>
              <a:rPr lang="en-US" dirty="0" smtClean="0"/>
              <a:t>Before swapping(Inside), a = 30 b = 45 After swapping(Inside), a = 45 b = 30 **Now, Before and After swapping values will be same here**: After swapping, a = 30 and b is 45</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latin typeface="Times New Roman" pitchFamily="18" charset="0"/>
                <a:cs typeface="Times New Roman" pitchFamily="18" charset="0"/>
              </a:rPr>
              <a:t>Method Overloading</a:t>
            </a:r>
            <a:br>
              <a:rPr lang="en-US" dirty="0" smtClean="0">
                <a:effectLst/>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10000"/>
          </a:bodyPr>
          <a:lstStyle/>
          <a:p>
            <a:r>
              <a:rPr lang="en-US" dirty="0" smtClean="0"/>
              <a:t>When a class has two or more methods by same name but different parameters, it is known as method overloading. It is different from overriding. In overriding a method has same method name, type, number of parameters etc.</a:t>
            </a:r>
          </a:p>
          <a:p>
            <a:r>
              <a:rPr lang="en-US" dirty="0" smtClean="0"/>
              <a:t>Lets consider the example shown before for finding minimum numbers of integer type. If, lets say we want to find minimum number of double type. Then the concept of Overloading will be introduced to create two or more methods with the same name but different parameters.</a:t>
            </a:r>
          </a:p>
          <a:p>
            <a:pPr>
              <a:buNone/>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3060192" cy="868362"/>
          </a:xfrm>
        </p:spPr>
        <p:txBody>
          <a:bodyPr>
            <a:normAutofit/>
          </a:bodyPr>
          <a:lstStyle/>
          <a:p>
            <a:r>
              <a:rPr lang="en-US" sz="3200" dirty="0" smtClean="0">
                <a:latin typeface="Times New Roman" pitchFamily="18" charset="0"/>
                <a:cs typeface="Times New Roman" pitchFamily="18" charset="0"/>
              </a:rPr>
              <a:t>Example</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1435608" y="1066800"/>
            <a:ext cx="7498080" cy="5181600"/>
          </a:xfrm>
        </p:spPr>
        <p:txBody>
          <a:bodyPr>
            <a:normAutofit fontScale="55000" lnSpcReduction="20000"/>
          </a:bodyPr>
          <a:lstStyle/>
          <a:p>
            <a:pPr>
              <a:buNone/>
            </a:pPr>
            <a:r>
              <a:rPr lang="en-US" dirty="0" smtClean="0">
                <a:latin typeface="Times New Roman" pitchFamily="18" charset="0"/>
                <a:cs typeface="Times New Roman" pitchFamily="18" charset="0"/>
              </a:rPr>
              <a:t>public class </a:t>
            </a:r>
            <a:r>
              <a:rPr lang="en-US" dirty="0" err="1" smtClean="0">
                <a:latin typeface="Times New Roman" pitchFamily="18" charset="0"/>
                <a:cs typeface="Times New Roman" pitchFamily="18" charset="0"/>
              </a:rPr>
              <a:t>ExampleOverloading</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public static void main(String[] </a:t>
            </a:r>
            <a:r>
              <a:rPr lang="en-US" dirty="0" err="1" smtClean="0">
                <a:latin typeface="Times New Roman" pitchFamily="18" charset="0"/>
                <a:cs typeface="Times New Roman" pitchFamily="18" charset="0"/>
              </a:rPr>
              <a:t>args</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 = 11;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b = 6; double c = 7.3; double d = 9.4; </a:t>
            </a:r>
          </a:p>
          <a:p>
            <a:pPr>
              <a:buNone/>
            </a:pP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result1 = </a:t>
            </a:r>
            <a:r>
              <a:rPr lang="en-US" dirty="0" err="1" smtClean="0">
                <a:latin typeface="Times New Roman" pitchFamily="18" charset="0"/>
                <a:cs typeface="Times New Roman" pitchFamily="18" charset="0"/>
              </a:rPr>
              <a:t>minFunction</a:t>
            </a:r>
            <a:r>
              <a:rPr lang="en-US" dirty="0" smtClean="0">
                <a:latin typeface="Times New Roman" pitchFamily="18" charset="0"/>
                <a:cs typeface="Times New Roman" pitchFamily="18" charset="0"/>
              </a:rPr>
              <a:t>(a, b); </a:t>
            </a:r>
          </a:p>
          <a:p>
            <a:pPr>
              <a:buNone/>
            </a:pPr>
            <a:r>
              <a:rPr lang="en-US" dirty="0" smtClean="0">
                <a:latin typeface="Times New Roman" pitchFamily="18" charset="0"/>
                <a:cs typeface="Times New Roman" pitchFamily="18" charset="0"/>
              </a:rPr>
              <a:t>// same function name with different parameters double result2 = </a:t>
            </a:r>
            <a:r>
              <a:rPr lang="en-US" dirty="0" err="1" smtClean="0">
                <a:latin typeface="Times New Roman" pitchFamily="18" charset="0"/>
                <a:cs typeface="Times New Roman" pitchFamily="18" charset="0"/>
              </a:rPr>
              <a:t>minFunction</a:t>
            </a:r>
            <a:r>
              <a:rPr lang="en-US" dirty="0" smtClean="0">
                <a:latin typeface="Times New Roman" pitchFamily="18" charset="0"/>
                <a:cs typeface="Times New Roman" pitchFamily="18" charset="0"/>
              </a:rPr>
              <a:t>(c, d); </a:t>
            </a:r>
            <a:r>
              <a:rPr lang="en-US" dirty="0" err="1" smtClean="0">
                <a:latin typeface="Times New Roman" pitchFamily="18" charset="0"/>
                <a:cs typeface="Times New Roman" pitchFamily="18" charset="0"/>
              </a:rPr>
              <a:t>System.out.println</a:t>
            </a:r>
            <a:r>
              <a:rPr lang="en-US" dirty="0" smtClean="0">
                <a:latin typeface="Times New Roman" pitchFamily="18" charset="0"/>
                <a:cs typeface="Times New Roman" pitchFamily="18" charset="0"/>
              </a:rPr>
              <a:t>("Minimum Value = " + result1); </a:t>
            </a:r>
            <a:r>
              <a:rPr lang="en-US" dirty="0" err="1" smtClean="0">
                <a:latin typeface="Times New Roman" pitchFamily="18" charset="0"/>
                <a:cs typeface="Times New Roman" pitchFamily="18" charset="0"/>
              </a:rPr>
              <a:t>System.out.println</a:t>
            </a:r>
            <a:r>
              <a:rPr lang="en-US" dirty="0" smtClean="0">
                <a:latin typeface="Times New Roman" pitchFamily="18" charset="0"/>
                <a:cs typeface="Times New Roman" pitchFamily="18" charset="0"/>
              </a:rPr>
              <a:t>("Minimum Value = " + result2); </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for integer public static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minFunction</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n1,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n2) </a:t>
            </a:r>
          </a:p>
          <a:p>
            <a:pPr>
              <a:buNone/>
            </a:pP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min; if (n1 &gt; n2) min = n2; else min = n1; return min; </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for double public static double </a:t>
            </a:r>
            <a:r>
              <a:rPr lang="en-US" dirty="0" err="1" smtClean="0">
                <a:latin typeface="Times New Roman" pitchFamily="18" charset="0"/>
                <a:cs typeface="Times New Roman" pitchFamily="18" charset="0"/>
              </a:rPr>
              <a:t>minFunction</a:t>
            </a:r>
            <a:r>
              <a:rPr lang="en-US" dirty="0" smtClean="0">
                <a:latin typeface="Times New Roman" pitchFamily="18" charset="0"/>
                <a:cs typeface="Times New Roman" pitchFamily="18" charset="0"/>
              </a:rPr>
              <a:t>(double n1, double n2) </a:t>
            </a:r>
          </a:p>
          <a:p>
            <a:pPr>
              <a:buNone/>
            </a:pPr>
            <a:r>
              <a:rPr lang="en-US" dirty="0" smtClean="0">
                <a:latin typeface="Times New Roman" pitchFamily="18" charset="0"/>
                <a:cs typeface="Times New Roman" pitchFamily="18" charset="0"/>
              </a:rPr>
              <a:t>{ double min; if (n1 &gt; n2) min = n2; else min = n1; return min; </a:t>
            </a:r>
          </a:p>
          <a:p>
            <a:pPr>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Output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US" dirty="0" smtClean="0">
                <a:latin typeface="Times New Roman" pitchFamily="18" charset="0"/>
                <a:cs typeface="Times New Roman" pitchFamily="18" charset="0"/>
              </a:rPr>
              <a:t>Minimum Value = 6 </a:t>
            </a:r>
          </a:p>
          <a:p>
            <a:pPr>
              <a:buNone/>
            </a:pPr>
            <a:r>
              <a:rPr lang="en-US" dirty="0" smtClean="0">
                <a:latin typeface="Times New Roman" pitchFamily="18" charset="0"/>
                <a:cs typeface="Times New Roman" pitchFamily="18" charset="0"/>
              </a:rPr>
              <a:t>Minimum Value = 7.3</a:t>
            </a:r>
          </a:p>
          <a:p>
            <a:pPr>
              <a:buFont typeface="Arial" pitchFamily="34" charset="0"/>
              <a:buChar char="•"/>
            </a:pPr>
            <a:r>
              <a:rPr lang="en-US" dirty="0" smtClean="0"/>
              <a:t>Overloading methods makes program readable. Here, two methods are given same name but with different parameters. The minimum number from integer and double types is the result.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From 1 to 10</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sum = 0;</a:t>
            </a:r>
          </a:p>
          <a:p>
            <a:r>
              <a:rPr lang="nn-NO" b="1" dirty="0" smtClean="0">
                <a:latin typeface="Times New Roman" pitchFamily="18" charset="0"/>
                <a:cs typeface="Times New Roman" pitchFamily="18" charset="0"/>
              </a:rPr>
              <a:t>for (int i = 1; i &lt;= 10; i++)</a:t>
            </a:r>
          </a:p>
          <a:p>
            <a:r>
              <a:rPr lang="en-US" dirty="0" smtClean="0">
                <a:latin typeface="Times New Roman" pitchFamily="18" charset="0"/>
                <a:cs typeface="Times New Roman" pitchFamily="18" charset="0"/>
              </a:rPr>
              <a:t>sum +=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p>
          <a:p>
            <a:r>
              <a:rPr lang="en-US" dirty="0" err="1" smtClean="0">
                <a:latin typeface="Times New Roman" pitchFamily="18" charset="0"/>
                <a:cs typeface="Times New Roman" pitchFamily="18" charset="0"/>
              </a:rPr>
              <a:t>System.out.println</a:t>
            </a:r>
            <a:r>
              <a:rPr lang="en-US" dirty="0" smtClean="0">
                <a:latin typeface="Times New Roman" pitchFamily="18" charset="0"/>
                <a:cs typeface="Times New Roman" pitchFamily="18" charset="0"/>
              </a:rPr>
              <a:t>(</a:t>
            </a:r>
            <a:r>
              <a:rPr lang="en-US" b="1" dirty="0" smtClean="0">
                <a:latin typeface="Times New Roman" pitchFamily="18" charset="0"/>
                <a:cs typeface="Times New Roman" pitchFamily="18" charset="0"/>
              </a:rPr>
              <a:t>"Sum from 1 to 10 is " + sum);</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From 20 to 30</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sum = </a:t>
            </a:r>
            <a:r>
              <a:rPr lang="en-US" b="1" dirty="0" smtClean="0">
                <a:latin typeface="Times New Roman" pitchFamily="18" charset="0"/>
                <a:cs typeface="Times New Roman" pitchFamily="18" charset="0"/>
              </a:rPr>
              <a:t>0;</a:t>
            </a:r>
          </a:p>
          <a:p>
            <a:r>
              <a:rPr lang="nn-NO" b="1" dirty="0" smtClean="0">
                <a:latin typeface="Times New Roman" pitchFamily="18" charset="0"/>
                <a:cs typeface="Times New Roman" pitchFamily="18" charset="0"/>
              </a:rPr>
              <a:t>for (int i = 20; i &lt;= 30; i++)</a:t>
            </a:r>
          </a:p>
          <a:p>
            <a:r>
              <a:rPr lang="en-US" dirty="0" smtClean="0">
                <a:latin typeface="Times New Roman" pitchFamily="18" charset="0"/>
                <a:cs typeface="Times New Roman" pitchFamily="18" charset="0"/>
              </a:rPr>
              <a:t>sum +=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p>
          <a:p>
            <a:r>
              <a:rPr lang="en-US" dirty="0" err="1" smtClean="0">
                <a:latin typeface="Times New Roman" pitchFamily="18" charset="0"/>
                <a:cs typeface="Times New Roman" pitchFamily="18" charset="0"/>
              </a:rPr>
              <a:t>System.out.println</a:t>
            </a:r>
            <a:r>
              <a:rPr lang="en-US" dirty="0" smtClean="0">
                <a:latin typeface="Times New Roman" pitchFamily="18" charset="0"/>
                <a:cs typeface="Times New Roman" pitchFamily="18" charset="0"/>
              </a:rPr>
              <a:t>(</a:t>
            </a:r>
            <a:r>
              <a:rPr lang="en-US" b="1" dirty="0" smtClean="0">
                <a:latin typeface="Times New Roman" pitchFamily="18" charset="0"/>
                <a:cs typeface="Times New Roman" pitchFamily="18" charset="0"/>
              </a:rPr>
              <a:t>"Sum from 20 to 30 is " + sum);</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From 35 to 45</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sum = </a:t>
            </a:r>
            <a:r>
              <a:rPr lang="en-US" b="1" dirty="0" smtClean="0">
                <a:latin typeface="Times New Roman" pitchFamily="18" charset="0"/>
                <a:cs typeface="Times New Roman" pitchFamily="18" charset="0"/>
              </a:rPr>
              <a:t>0;</a:t>
            </a:r>
          </a:p>
          <a:p>
            <a:r>
              <a:rPr lang="nn-NO" b="1" dirty="0" smtClean="0">
                <a:latin typeface="Times New Roman" pitchFamily="18" charset="0"/>
                <a:cs typeface="Times New Roman" pitchFamily="18" charset="0"/>
              </a:rPr>
              <a:t>for (int i = 35; i &lt;= 45; i++)</a:t>
            </a:r>
          </a:p>
          <a:p>
            <a:r>
              <a:rPr lang="en-US" dirty="0" smtClean="0">
                <a:latin typeface="Times New Roman" pitchFamily="18" charset="0"/>
                <a:cs typeface="Times New Roman" pitchFamily="18" charset="0"/>
              </a:rPr>
              <a:t>sum +=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p>
          <a:p>
            <a:r>
              <a:rPr lang="en-US" dirty="0" err="1" smtClean="0">
                <a:latin typeface="Times New Roman" pitchFamily="18" charset="0"/>
                <a:cs typeface="Times New Roman" pitchFamily="18" charset="0"/>
              </a:rPr>
              <a:t>System.out.println</a:t>
            </a:r>
            <a:r>
              <a:rPr lang="en-US" dirty="0" smtClean="0">
                <a:latin typeface="Times New Roman" pitchFamily="18" charset="0"/>
                <a:cs typeface="Times New Roman" pitchFamily="18" charset="0"/>
              </a:rPr>
              <a:t>(</a:t>
            </a:r>
            <a:r>
              <a:rPr lang="en-US" b="1" dirty="0" smtClean="0">
                <a:latin typeface="Times New Roman" pitchFamily="18" charset="0"/>
                <a:cs typeface="Times New Roman" pitchFamily="18" charset="0"/>
              </a:rPr>
              <a:t>"Sum from 35 to 45 is " + sum);</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latin typeface="Times New Roman" pitchFamily="18" charset="0"/>
                <a:cs typeface="Times New Roman" pitchFamily="18" charset="0"/>
              </a:rPr>
              <a:t>You may have observed that computing sum from </a:t>
            </a:r>
            <a:r>
              <a:rPr lang="en-US" b="1" dirty="0" smtClean="0">
                <a:latin typeface="Times New Roman" pitchFamily="18" charset="0"/>
                <a:cs typeface="Times New Roman" pitchFamily="18" charset="0"/>
              </a:rPr>
              <a:t>1 to 10, from 20 to 30, and from 35 to 45 </a:t>
            </a:r>
            <a:r>
              <a:rPr lang="en-US" dirty="0" smtClean="0">
                <a:latin typeface="Times New Roman" pitchFamily="18" charset="0"/>
                <a:cs typeface="Times New Roman" pitchFamily="18" charset="0"/>
              </a:rPr>
              <a:t>are very similar except that the starting and ending integers are different</a:t>
            </a:r>
          </a:p>
          <a:p>
            <a:r>
              <a:rPr lang="en-US" dirty="0" smtClean="0">
                <a:latin typeface="Times New Roman" pitchFamily="18" charset="0"/>
                <a:cs typeface="Times New Roman" pitchFamily="18" charset="0"/>
              </a:rPr>
              <a:t>Solution?</a:t>
            </a:r>
          </a:p>
          <a:p>
            <a:r>
              <a:rPr lang="en-US" dirty="0" smtClean="0">
                <a:latin typeface="Times New Roman" pitchFamily="18" charset="0"/>
                <a:cs typeface="Times New Roman" pitchFamily="18" charset="0"/>
              </a:rPr>
              <a:t>Setting a reusable method as follows:</a:t>
            </a:r>
          </a:p>
          <a:p>
            <a:pPr>
              <a:buNone/>
            </a:pPr>
            <a:r>
              <a:rPr lang="en-US" b="1" dirty="0" smtClean="0">
                <a:latin typeface="Times New Roman" pitchFamily="18" charset="0"/>
                <a:cs typeface="Times New Roman" pitchFamily="18" charset="0"/>
              </a:rPr>
              <a:t>public static </a:t>
            </a: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sum(</a:t>
            </a: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i1, </a:t>
            </a: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i2) {</a:t>
            </a:r>
          </a:p>
          <a:p>
            <a:pPr>
              <a:buNone/>
            </a:pP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sum = 0;</a:t>
            </a:r>
          </a:p>
          <a:p>
            <a:pPr>
              <a:buNone/>
            </a:pPr>
            <a:r>
              <a:rPr lang="nn-NO" b="1" dirty="0" smtClean="0">
                <a:latin typeface="Times New Roman" pitchFamily="18" charset="0"/>
                <a:cs typeface="Times New Roman" pitchFamily="18" charset="0"/>
              </a:rPr>
              <a:t>for (int i = i1; i &lt;= i2; i++)</a:t>
            </a:r>
          </a:p>
          <a:p>
            <a:pPr>
              <a:buNone/>
            </a:pPr>
            <a:r>
              <a:rPr lang="en-US" dirty="0" smtClean="0">
                <a:latin typeface="Times New Roman" pitchFamily="18" charset="0"/>
                <a:cs typeface="Times New Roman" pitchFamily="18" charset="0"/>
              </a:rPr>
              <a:t> sum +=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return sum;</a:t>
            </a:r>
          </a:p>
          <a:p>
            <a:pPr>
              <a:buNone/>
            </a:pPr>
            <a:r>
              <a:rPr lang="en-US"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Method.java</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55000" lnSpcReduction="20000"/>
          </a:bodyPr>
          <a:lstStyle/>
          <a:p>
            <a:r>
              <a:rPr lang="en-US" b="1" dirty="0" smtClean="0">
                <a:latin typeface="Times New Roman" pitchFamily="18" charset="0"/>
                <a:cs typeface="Times New Roman" pitchFamily="18" charset="0"/>
              </a:rPr>
              <a:t>public  class Method{</a:t>
            </a:r>
          </a:p>
          <a:p>
            <a:r>
              <a:rPr lang="en-US" b="1" dirty="0" smtClean="0">
                <a:latin typeface="Times New Roman" pitchFamily="18" charset="0"/>
                <a:cs typeface="Times New Roman" pitchFamily="18" charset="0"/>
              </a:rPr>
              <a:t>public static </a:t>
            </a: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sum(</a:t>
            </a: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i1, </a:t>
            </a: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i2) {</a:t>
            </a:r>
          </a:p>
          <a:p>
            <a:r>
              <a:rPr lang="en-US"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sum = 0;</a:t>
            </a:r>
          </a:p>
          <a:p>
            <a:r>
              <a:rPr lang="nn-NO" dirty="0" smtClean="0">
                <a:latin typeface="Times New Roman" pitchFamily="18" charset="0"/>
                <a:cs typeface="Times New Roman" pitchFamily="18" charset="0"/>
              </a:rPr>
              <a:t> </a:t>
            </a:r>
            <a:r>
              <a:rPr lang="nn-NO" b="1" dirty="0" smtClean="0">
                <a:latin typeface="Times New Roman" pitchFamily="18" charset="0"/>
                <a:cs typeface="Times New Roman" pitchFamily="18" charset="0"/>
              </a:rPr>
              <a:t>for (int i = i1; i &lt;= i2; i++)</a:t>
            </a:r>
          </a:p>
          <a:p>
            <a:r>
              <a:rPr lang="en-US" dirty="0" smtClean="0">
                <a:latin typeface="Times New Roman" pitchFamily="18" charset="0"/>
                <a:cs typeface="Times New Roman" pitchFamily="18" charset="0"/>
              </a:rPr>
              <a:t>sum +=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return sum;</a:t>
            </a:r>
          </a:p>
          <a:p>
            <a:r>
              <a:rPr lang="en-US" dirty="0" smtClean="0">
                <a:latin typeface="Times New Roman" pitchFamily="18" charset="0"/>
                <a:cs typeface="Times New Roman" pitchFamily="18" charset="0"/>
              </a:rPr>
              <a:t>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public static void main(String[] </a:t>
            </a:r>
            <a:r>
              <a:rPr lang="en-US" b="1" dirty="0" err="1" smtClean="0">
                <a:latin typeface="Times New Roman" pitchFamily="18" charset="0"/>
                <a:cs typeface="Times New Roman" pitchFamily="18" charset="0"/>
              </a:rPr>
              <a:t>args</a:t>
            </a:r>
            <a:r>
              <a:rPr lang="en-US" b="1"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System.out.println</a:t>
            </a:r>
            <a:r>
              <a:rPr lang="en-US" dirty="0" smtClean="0">
                <a:latin typeface="Times New Roman" pitchFamily="18" charset="0"/>
                <a:cs typeface="Times New Roman" pitchFamily="18" charset="0"/>
              </a:rPr>
              <a:t>(</a:t>
            </a:r>
            <a:r>
              <a:rPr lang="en-US" b="1" dirty="0" smtClean="0">
                <a:latin typeface="Times New Roman" pitchFamily="18" charset="0"/>
                <a:cs typeface="Times New Roman" pitchFamily="18" charset="0"/>
              </a:rPr>
              <a:t>"Sum from 1 to 10 is " + sum(1, 10));</a:t>
            </a:r>
          </a:p>
          <a:p>
            <a:r>
              <a:rPr lang="en-US" dirty="0" err="1" smtClean="0">
                <a:latin typeface="Times New Roman" pitchFamily="18" charset="0"/>
                <a:cs typeface="Times New Roman" pitchFamily="18" charset="0"/>
              </a:rPr>
              <a:t>System.out.println</a:t>
            </a:r>
            <a:r>
              <a:rPr lang="en-US" dirty="0" smtClean="0">
                <a:latin typeface="Times New Roman" pitchFamily="18" charset="0"/>
                <a:cs typeface="Times New Roman" pitchFamily="18" charset="0"/>
              </a:rPr>
              <a:t>(</a:t>
            </a:r>
            <a:r>
              <a:rPr lang="en-US" b="1" dirty="0" smtClean="0">
                <a:latin typeface="Times New Roman" pitchFamily="18" charset="0"/>
                <a:cs typeface="Times New Roman" pitchFamily="18" charset="0"/>
              </a:rPr>
              <a:t>"Sum from 20 to 30 is " + sum(20, 30));</a:t>
            </a:r>
          </a:p>
          <a:p>
            <a:r>
              <a:rPr lang="en-US" dirty="0" err="1" smtClean="0">
                <a:latin typeface="Times New Roman" pitchFamily="18" charset="0"/>
                <a:cs typeface="Times New Roman" pitchFamily="18" charset="0"/>
              </a:rPr>
              <a:t>System.out.println</a:t>
            </a:r>
            <a:r>
              <a:rPr lang="en-US" dirty="0" smtClean="0">
                <a:latin typeface="Times New Roman" pitchFamily="18" charset="0"/>
                <a:cs typeface="Times New Roman" pitchFamily="18" charset="0"/>
              </a:rPr>
              <a:t>(</a:t>
            </a:r>
            <a:r>
              <a:rPr lang="en-US" b="1" dirty="0" smtClean="0">
                <a:latin typeface="Times New Roman" pitchFamily="18" charset="0"/>
                <a:cs typeface="Times New Roman" pitchFamily="18" charset="0"/>
              </a:rPr>
              <a:t>"Sum from 35 to 45 is " + sum(35, 45));</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Method</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10000"/>
          </a:bodyPr>
          <a:lstStyle/>
          <a:p>
            <a:r>
              <a:rPr lang="en-US" dirty="0" smtClean="0">
                <a:latin typeface="Times New Roman" pitchFamily="18" charset="0"/>
                <a:cs typeface="Times New Roman" pitchFamily="18" charset="0"/>
              </a:rPr>
              <a:t>A method is a collection of statements grouped together to perform an operation. </a:t>
            </a:r>
          </a:p>
          <a:p>
            <a:r>
              <a:rPr lang="en-US" dirty="0" smtClean="0">
                <a:latin typeface="Times New Roman" pitchFamily="18" charset="0"/>
                <a:cs typeface="Times New Roman" pitchFamily="18" charset="0"/>
              </a:rPr>
              <a:t>In earlier chapters you have used predefined methods such as </a:t>
            </a:r>
            <a:r>
              <a:rPr lang="en-US" b="1" dirty="0" err="1" smtClean="0">
                <a:latin typeface="Times New Roman" pitchFamily="18" charset="0"/>
                <a:cs typeface="Times New Roman" pitchFamily="18" charset="0"/>
              </a:rPr>
              <a:t>System.out.println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JOption-Pane.showMessageDialog,JOptionPane.showInputDialog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Integer.parseInt,Double.parseDouble</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System.exit</a:t>
            </a:r>
            <a:r>
              <a:rPr lang="en-US" b="1" dirty="0" smtClean="0">
                <a:latin typeface="Times New Roman" pitchFamily="18" charset="0"/>
                <a:cs typeface="Times New Roman" pitchFamily="18" charset="0"/>
              </a:rPr>
              <a:t>, Math.pow, and </a:t>
            </a:r>
            <a:r>
              <a:rPr lang="en-US" b="1" dirty="0" err="1" smtClean="0">
                <a:latin typeface="Times New Roman" pitchFamily="18" charset="0"/>
                <a:cs typeface="Times New Roman" pitchFamily="18" charset="0"/>
              </a:rPr>
              <a:t>Math.random</a:t>
            </a:r>
            <a:r>
              <a:rPr lang="en-US" b="1" dirty="0" smtClean="0">
                <a:latin typeface="Times New Roman" pitchFamily="18" charset="0"/>
                <a:cs typeface="Times New Roman" pitchFamily="18" charset="0"/>
              </a:rPr>
              <a:t>. These methods </a:t>
            </a:r>
            <a:r>
              <a:rPr lang="en-US" b="1" dirty="0" err="1" smtClean="0">
                <a:latin typeface="Times New Roman" pitchFamily="18" charset="0"/>
                <a:cs typeface="Times New Roman" pitchFamily="18" charset="0"/>
              </a:rPr>
              <a:t>are</a:t>
            </a:r>
            <a:r>
              <a:rPr lang="en-US" dirty="0" err="1" smtClean="0">
                <a:latin typeface="Times New Roman" pitchFamily="18" charset="0"/>
                <a:cs typeface="Times New Roman" pitchFamily="18" charset="0"/>
              </a:rPr>
              <a:t>defined</a:t>
            </a:r>
            <a:r>
              <a:rPr lang="en-US" dirty="0" smtClean="0">
                <a:latin typeface="Times New Roman" pitchFamily="18" charset="0"/>
                <a:cs typeface="Times New Roman" pitchFamily="18" charset="0"/>
              </a:rPr>
              <a:t> in the Java library.</a:t>
            </a:r>
          </a:p>
          <a:p>
            <a:pPr>
              <a:buFont typeface="Arial" pitchFamily="34" charset="0"/>
              <a:buChar char="•"/>
            </a:pPr>
            <a:r>
              <a:rPr lang="en-US" dirty="0" smtClean="0">
                <a:latin typeface="Times New Roman" pitchFamily="18" charset="0"/>
                <a:cs typeface="Times New Roman" pitchFamily="18" charset="0"/>
              </a:rPr>
              <a:t> In this chapter, you will learn how to define your own methods and apply method abstraction to solve complex problems.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2.Defining a Method</a:t>
            </a:r>
            <a:endParaRPr lang="en-US" dirty="0"/>
          </a:p>
        </p:txBody>
      </p:sp>
      <p:sp>
        <p:nvSpPr>
          <p:cNvPr id="3" name="Content Placeholder 2"/>
          <p:cNvSpPr>
            <a:spLocks noGrp="1"/>
          </p:cNvSpPr>
          <p:nvPr>
            <p:ph idx="1"/>
          </p:nvPr>
        </p:nvSpPr>
        <p:spPr/>
        <p:txBody>
          <a:bodyPr/>
          <a:lstStyle/>
          <a:p>
            <a:r>
              <a:rPr lang="en-US" dirty="0" smtClean="0"/>
              <a:t>The syntax for defining a method is as follows:</a:t>
            </a:r>
          </a:p>
          <a:p>
            <a:pPr>
              <a:buNone/>
            </a:pPr>
            <a:r>
              <a:rPr lang="en-US" dirty="0" smtClean="0"/>
              <a:t>modifier </a:t>
            </a:r>
            <a:r>
              <a:rPr lang="en-US" dirty="0" err="1" smtClean="0"/>
              <a:t>returnValueType</a:t>
            </a:r>
            <a:r>
              <a:rPr lang="en-US" dirty="0" smtClean="0"/>
              <a:t> </a:t>
            </a:r>
            <a:r>
              <a:rPr lang="en-US" dirty="0" err="1" smtClean="0"/>
              <a:t>methodName</a:t>
            </a:r>
            <a:r>
              <a:rPr lang="en-US" dirty="0" smtClean="0"/>
              <a:t>(list of parameters) </a:t>
            </a:r>
          </a:p>
          <a:p>
            <a:pPr>
              <a:buNone/>
            </a:pPr>
            <a:r>
              <a:rPr lang="en-US" dirty="0" smtClean="0"/>
              <a:t>{</a:t>
            </a:r>
          </a:p>
          <a:p>
            <a:pPr>
              <a:buNone/>
            </a:pPr>
            <a:r>
              <a:rPr lang="en-US" dirty="0" smtClean="0"/>
              <a:t>// Method body;</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383</TotalTime>
  <Words>1618</Words>
  <Application>Microsoft Office PowerPoint</Application>
  <PresentationFormat>On-screen Show (4:3)</PresentationFormat>
  <Paragraphs>180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Solstice</vt:lpstr>
      <vt:lpstr>Object – oriented Programming using a Java - Method</vt:lpstr>
      <vt:lpstr>1.Introduction</vt:lpstr>
      <vt:lpstr>From 1 to 10</vt:lpstr>
      <vt:lpstr>From 20 to 30</vt:lpstr>
      <vt:lpstr>From 35 to 45</vt:lpstr>
      <vt:lpstr>Comments</vt:lpstr>
      <vt:lpstr>Method.java</vt:lpstr>
      <vt:lpstr>Method</vt:lpstr>
      <vt:lpstr>2.Defining a Method</vt:lpstr>
      <vt:lpstr>Parts of a method</vt:lpstr>
      <vt:lpstr>Return value</vt:lpstr>
      <vt:lpstr>Variable header</vt:lpstr>
      <vt:lpstr>Method body</vt:lpstr>
      <vt:lpstr>3. Method Calling</vt:lpstr>
      <vt:lpstr>TestMax.java</vt:lpstr>
      <vt:lpstr>4. The void Method: </vt:lpstr>
      <vt:lpstr>Example</vt:lpstr>
      <vt:lpstr>Output</vt:lpstr>
      <vt:lpstr>5.Passing Parameters by Value: </vt:lpstr>
      <vt:lpstr>Example</vt:lpstr>
      <vt:lpstr>Output</vt:lpstr>
      <vt:lpstr>Method Overloading </vt:lpstr>
      <vt:lpstr>Example</vt:lpstr>
      <vt:lpstr>Output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patty</dc:creator>
  <cp:lastModifiedBy>EMMY</cp:lastModifiedBy>
  <cp:revision>14</cp:revision>
  <dcterms:created xsi:type="dcterms:W3CDTF">2014-04-16T17:45:20Z</dcterms:created>
  <dcterms:modified xsi:type="dcterms:W3CDTF">2015-02-25T17:05:36Z</dcterms:modified>
</cp:coreProperties>
</file>