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8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D01A61-0DAE-4BF0-AF01-46B01F73FF9C}" type="datetimeFigureOut">
              <a:rPr lang="en-US" smtClean="0"/>
              <a:pPr/>
              <a:t>2/25/2015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ED20EC-5691-4486-9521-A79E066E3CD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8BCA6B99-CAF2-4354-9431-C42CF21185EE}" type="slidenum">
              <a:rPr lang="zh-CN" altLang="en-US"/>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B0F8692-CF37-4E47-B5CB-9B1A87E969A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0F8692-CF37-4E47-B5CB-9B1A87E969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0F8692-CF37-4E47-B5CB-9B1A87E969A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96838"/>
            <a:ext cx="8135937" cy="1412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916113"/>
            <a:ext cx="4005262"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1875" y="1916113"/>
            <a:ext cx="400685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zh-CN"/>
              <a:t>Java Programming Language</a:t>
            </a:r>
          </a:p>
        </p:txBody>
      </p:sp>
      <p:sp>
        <p:nvSpPr>
          <p:cNvPr id="6" name="Rectangle 4"/>
          <p:cNvSpPr>
            <a:spLocks noGrp="1" noChangeArrowheads="1"/>
          </p:cNvSpPr>
          <p:nvPr>
            <p:ph type="sldNum" sz="quarter" idx="11"/>
          </p:nvPr>
        </p:nvSpPr>
        <p:spPr>
          <a:ln/>
        </p:spPr>
        <p:txBody>
          <a:bodyPr/>
          <a:lstStyle>
            <a:lvl1pPr>
              <a:defRPr/>
            </a:lvl1pPr>
          </a:lstStyle>
          <a:p>
            <a:fld id="{16E861A9-D400-43B1-ABA3-8A71DEC0F133}" type="slidenum">
              <a:rPr lang="en-US" altLang="zh-CN"/>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fld id="{EAD65111-38AF-4937-B599-B25CEBB0F17C}" type="datetime3">
              <a:rPr lang="en-US" altLang="zh-CN"/>
              <a:pPr/>
              <a:t>25 February 2015</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4213" y="96838"/>
            <a:ext cx="8135937" cy="14128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916113"/>
            <a:ext cx="81645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84213" y="4049713"/>
            <a:ext cx="81645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zh-CN"/>
              <a:t>Java Programming Language</a:t>
            </a:r>
          </a:p>
        </p:txBody>
      </p:sp>
      <p:sp>
        <p:nvSpPr>
          <p:cNvPr id="6" name="Rectangle 4"/>
          <p:cNvSpPr>
            <a:spLocks noGrp="1" noChangeArrowheads="1"/>
          </p:cNvSpPr>
          <p:nvPr>
            <p:ph type="sldNum" sz="quarter" idx="11"/>
          </p:nvPr>
        </p:nvSpPr>
        <p:spPr>
          <a:ln/>
        </p:spPr>
        <p:txBody>
          <a:bodyPr/>
          <a:lstStyle>
            <a:lvl1pPr>
              <a:defRPr/>
            </a:lvl1pPr>
          </a:lstStyle>
          <a:p>
            <a:fld id="{5B1E6163-5F22-40D7-8C94-79DCF5606175}" type="slidenum">
              <a:rPr lang="en-US" altLang="zh-CN"/>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fld id="{737217C6-CFD4-4E9E-9696-EF251B64BB00}" type="datetime3">
              <a:rPr lang="en-US" altLang="zh-CN"/>
              <a:pPr/>
              <a:t>25 February 2015</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4213" y="96838"/>
            <a:ext cx="8135937" cy="1412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916113"/>
            <a:ext cx="81645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4213" y="4049713"/>
            <a:ext cx="81645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zh-CN"/>
              <a:t>Java Programming Language</a:t>
            </a:r>
          </a:p>
        </p:txBody>
      </p:sp>
      <p:sp>
        <p:nvSpPr>
          <p:cNvPr id="6" name="Rectangle 4"/>
          <p:cNvSpPr>
            <a:spLocks noGrp="1" noChangeArrowheads="1"/>
          </p:cNvSpPr>
          <p:nvPr>
            <p:ph type="sldNum" sz="quarter" idx="11"/>
          </p:nvPr>
        </p:nvSpPr>
        <p:spPr>
          <a:ln/>
        </p:spPr>
        <p:txBody>
          <a:bodyPr/>
          <a:lstStyle>
            <a:lvl1pPr>
              <a:defRPr/>
            </a:lvl1pPr>
          </a:lstStyle>
          <a:p>
            <a:fld id="{CF8F43A1-D4F1-45B3-9238-890A58D89DD4}" type="slidenum">
              <a:rPr lang="en-US" altLang="zh-CN"/>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fld id="{65B560D7-D921-48CD-BEB4-8A3B707A47D3}" type="datetime3">
              <a:rPr lang="en-US" altLang="zh-CN"/>
              <a:pPr/>
              <a:t>25 February 2015</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96838"/>
            <a:ext cx="8135937" cy="1412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4213" y="1916113"/>
            <a:ext cx="8164512" cy="4114800"/>
          </a:xfrm>
        </p:spPr>
        <p:txBody>
          <a:bodyPr/>
          <a:lstStyle/>
          <a:p>
            <a:pPr lvl="0"/>
            <a:endParaRPr lang="zh-CN" altLang="en-US" noProof="0" smtClean="0"/>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zh-CN"/>
              <a:t>Java Programming Language</a:t>
            </a:r>
          </a:p>
        </p:txBody>
      </p:sp>
      <p:sp>
        <p:nvSpPr>
          <p:cNvPr id="5" name="Rectangle 4"/>
          <p:cNvSpPr>
            <a:spLocks noGrp="1" noChangeArrowheads="1"/>
          </p:cNvSpPr>
          <p:nvPr>
            <p:ph type="sldNum" sz="quarter" idx="11"/>
          </p:nvPr>
        </p:nvSpPr>
        <p:spPr>
          <a:ln/>
        </p:spPr>
        <p:txBody>
          <a:bodyPr/>
          <a:lstStyle>
            <a:lvl1pPr>
              <a:defRPr/>
            </a:lvl1pPr>
          </a:lstStyle>
          <a:p>
            <a:fld id="{46127956-04FA-4D07-86DE-4250E05718FD}" type="slidenum">
              <a:rPr lang="en-US" altLang="zh-CN"/>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fld id="{816C6642-72F7-4EA8-B7FA-FC9D4FA878D6}" type="datetime3">
              <a:rPr lang="en-US" altLang="zh-CN"/>
              <a:pPr/>
              <a:t>25 February 2015</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0F8692-CF37-4E47-B5CB-9B1A87E969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0F8692-CF37-4E47-B5CB-9B1A87E969A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B0F8692-CF37-4E47-B5CB-9B1A87E969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B0F8692-CF37-4E47-B5CB-9B1A87E969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B0F8692-CF37-4E47-B5CB-9B1A87E969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B0F8692-CF37-4E47-B5CB-9B1A87E969A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B0F8692-CF37-4E47-B5CB-9B1A87E969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701E39B-BD25-4834-B1DD-697A789725EB}"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B0F8692-CF37-4E47-B5CB-9B1A87E969A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701E39B-BD25-4834-B1DD-697A789725EB}" type="datetimeFigureOut">
              <a:rPr lang="en-US" smtClean="0"/>
              <a:pPr/>
              <a:t>2/25/2015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B0F8692-CF37-4E47-B5CB-9B1A87E969A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ctrTitle"/>
          </p:nvPr>
        </p:nvSpPr>
        <p:spPr/>
        <p:txBody>
          <a:bodyPr>
            <a:normAutofit fontScale="90000"/>
          </a:bodyPr>
          <a:lstStyle/>
          <a:p>
            <a:r>
              <a:rPr lang="en-US" altLang="zh-CN" sz="3800" dirty="0" smtClean="0">
                <a:ea typeface="黑体" pitchFamily="49" charset="-122"/>
              </a:rPr>
              <a:t>JAVA Programming Language</a:t>
            </a:r>
            <a:br>
              <a:rPr lang="en-US" altLang="zh-CN" sz="3800" dirty="0" smtClean="0">
                <a:ea typeface="黑体" pitchFamily="49" charset="-122"/>
              </a:rPr>
            </a:br>
            <a:r>
              <a:rPr lang="en-US" altLang="zh-CN" sz="3800" dirty="0" smtClean="0">
                <a:ea typeface="黑体" pitchFamily="49" charset="-122"/>
              </a:rPr>
              <a:t>LESSON 2: (</a:t>
            </a:r>
            <a:r>
              <a:rPr lang="en-US" altLang="zh-CN" sz="3800" smtClean="0">
                <a:ea typeface="黑体" pitchFamily="49" charset="-122"/>
              </a:rPr>
              <a:t>Elementary Programming) Variables </a:t>
            </a:r>
            <a:r>
              <a:rPr lang="en-US" altLang="zh-CN" sz="3800" dirty="0" smtClean="0">
                <a:ea typeface="黑体" pitchFamily="49" charset="-122"/>
              </a:rPr>
              <a:t>and Data Types</a:t>
            </a:r>
            <a:endParaRPr lang="zh-CN" altLang="en-US" sz="3800" dirty="0" smtClean="0">
              <a:ea typeface="黑体" pitchFamily="49" charset="-122"/>
            </a:endParaRPr>
          </a:p>
        </p:txBody>
      </p:sp>
      <p:sp>
        <p:nvSpPr>
          <p:cNvPr id="3075" name="副标题 4"/>
          <p:cNvSpPr>
            <a:spLocks noGrp="1"/>
          </p:cNvSpPr>
          <p:nvPr>
            <p:ph type="subTitle" idx="1"/>
          </p:nvPr>
        </p:nvSpPr>
        <p:spPr/>
        <p:txBody>
          <a:bodyPr>
            <a:normAutofit/>
          </a:bodyPr>
          <a:lstStyle/>
          <a:p>
            <a:pPr algn="l" eaLnBrk="1" hangingPunct="1"/>
            <a:r>
              <a:rPr lang="en-US" altLang="zh-CN" sz="3200" dirty="0" smtClean="0">
                <a:ea typeface="黑体" pitchFamily="49" charset="-122"/>
              </a:rPr>
              <a:t>KANIMBA Patrick</a:t>
            </a:r>
          </a:p>
          <a:p>
            <a:pPr algn="l" eaLnBrk="1" hangingPunct="1"/>
            <a:r>
              <a:rPr lang="en-US" altLang="zh-CN" dirty="0" smtClean="0">
                <a:ea typeface="黑体" pitchFamily="49" charset="-122"/>
              </a:rPr>
              <a:t>IPRC South, </a:t>
            </a:r>
            <a:r>
              <a:rPr lang="en-US" altLang="zh-CN" dirty="0" err="1" smtClean="0">
                <a:ea typeface="黑体" pitchFamily="49" charset="-122"/>
              </a:rPr>
              <a:t>Huye</a:t>
            </a:r>
            <a:r>
              <a:rPr lang="en-US" altLang="zh-CN" dirty="0" smtClean="0">
                <a:ea typeface="黑体" pitchFamily="49" charset="-122"/>
              </a:rPr>
              <a:t> Campus</a:t>
            </a:r>
          </a:p>
          <a:p>
            <a:pPr algn="l" eaLnBrk="1" hangingPunct="1"/>
            <a:r>
              <a:rPr lang="en-US" altLang="zh-CN" sz="3200" dirty="0" smtClean="0">
                <a:ea typeface="黑体" pitchFamily="49" charset="-122"/>
              </a:rPr>
              <a:t>E-mail: hpnkanimba@iprcsouth.ac.rw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a:defRPr/>
            </a:pPr>
            <a:r>
              <a:rPr lang="en-US" altLang="zh-CN" dirty="0" smtClean="0">
                <a:cs typeface="Times New Roman" pitchFamily="18" charset="0"/>
              </a:rPr>
              <a:t>Quick View to Java Application</a:t>
            </a:r>
            <a:endParaRPr lang="en-US" altLang="zh-CN" dirty="0">
              <a:cs typeface="Times New Roman" pitchFamily="18" charset="0"/>
            </a:endParaRPr>
          </a:p>
        </p:txBody>
      </p:sp>
      <p:sp>
        <p:nvSpPr>
          <p:cNvPr id="12291" name="Rectangle 3"/>
          <p:cNvSpPr>
            <a:spLocks noGrp="1" noChangeArrowheads="1"/>
          </p:cNvSpPr>
          <p:nvPr>
            <p:ph idx="1"/>
          </p:nvPr>
        </p:nvSpPr>
        <p:spPr/>
        <p:txBody>
          <a:bodyPr/>
          <a:lstStyle/>
          <a:p>
            <a:endParaRPr lang="en-US" altLang="zh-CN" smtClean="0"/>
          </a:p>
          <a:p>
            <a:pPr lvl="1"/>
            <a:r>
              <a:rPr lang="en-US" altLang="zh-CN" smtClean="0"/>
              <a:t>Ends method declaration</a:t>
            </a:r>
          </a:p>
          <a:p>
            <a:pPr lvl="1"/>
            <a:endParaRPr lang="en-US" altLang="zh-CN" smtClean="0"/>
          </a:p>
          <a:p>
            <a:pPr lvl="1"/>
            <a:r>
              <a:rPr lang="en-US" altLang="zh-CN" smtClean="0"/>
              <a:t>Ends class declaration</a:t>
            </a:r>
          </a:p>
          <a:p>
            <a:pPr lvl="1"/>
            <a:r>
              <a:rPr lang="en-US" altLang="zh-CN" smtClean="0"/>
              <a:t>Can add comments to keep track of ending braces</a:t>
            </a:r>
          </a:p>
          <a:p>
            <a:pPr lvl="1"/>
            <a:r>
              <a:rPr lang="en-US" altLang="zh-CN" smtClean="0"/>
              <a:t>Lines 8 and 9 could be rewritten as:</a:t>
            </a:r>
          </a:p>
          <a:p>
            <a:pPr lvl="1"/>
            <a:r>
              <a:rPr lang="en-US" altLang="zh-CN" smtClean="0"/>
              <a:t>Remember, compiler ignores comments</a:t>
            </a:r>
          </a:p>
          <a:p>
            <a:pPr lvl="1"/>
            <a:r>
              <a:rPr lang="en-US" altLang="zh-CN" smtClean="0"/>
              <a:t>Comments can start on same line after code</a:t>
            </a:r>
          </a:p>
          <a:p>
            <a:pPr lvl="1"/>
            <a:endParaRPr lang="en-US" altLang="zh-CN" smtClean="0"/>
          </a:p>
        </p:txBody>
      </p:sp>
      <p:sp>
        <p:nvSpPr>
          <p:cNvPr id="7" name="日期占位符 6"/>
          <p:cNvSpPr>
            <a:spLocks noGrp="1"/>
          </p:cNvSpPr>
          <p:nvPr>
            <p:ph type="dt" sz="half" idx="10"/>
          </p:nvPr>
        </p:nvSpPr>
        <p:spPr/>
        <p:txBody>
          <a:bodyPr/>
          <a:lstStyle/>
          <a:p>
            <a:fld id="{7598F884-4FBF-4608-917C-C3F7110B8316}"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9BE58006-5208-48E9-B59B-7DA54D4D7133}" type="slidenum">
              <a:rPr lang="en-US" altLang="zh-CN"/>
              <a:pPr/>
              <a:t>10</a:t>
            </a:fld>
            <a:endParaRPr lang="en-US" altLang="zh-CN"/>
          </a:p>
        </p:txBody>
      </p:sp>
      <p:sp>
        <p:nvSpPr>
          <p:cNvPr id="12292" name="Rectangle 6"/>
          <p:cNvSpPr>
            <a:spLocks noChangeArrowheads="1"/>
          </p:cNvSpPr>
          <p:nvPr/>
        </p:nvSpPr>
        <p:spPr bwMode="auto">
          <a:xfrm>
            <a:off x="1000125" y="1571625"/>
            <a:ext cx="6324600" cy="357188"/>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11    </a:t>
            </a:r>
            <a:r>
              <a:rPr lang="en-US" altLang="zh-CN">
                <a:solidFill>
                  <a:srgbClr val="000000"/>
                </a:solidFill>
                <a:latin typeface="Cambria Math" pitchFamily="18" charset="0"/>
              </a:rPr>
              <a:t>   } </a:t>
            </a:r>
            <a:r>
              <a:rPr lang="en-US" altLang="zh-CN">
                <a:solidFill>
                  <a:srgbClr val="008000"/>
                </a:solidFill>
                <a:latin typeface="Cambria Math" pitchFamily="18" charset="0"/>
              </a:rPr>
              <a:t>// end method main</a:t>
            </a:r>
          </a:p>
        </p:txBody>
      </p:sp>
      <p:sp>
        <p:nvSpPr>
          <p:cNvPr id="12293" name="Rectangle 9"/>
          <p:cNvSpPr>
            <a:spLocks noChangeArrowheads="1"/>
          </p:cNvSpPr>
          <p:nvPr/>
        </p:nvSpPr>
        <p:spPr bwMode="auto">
          <a:xfrm>
            <a:off x="1143000" y="2714625"/>
            <a:ext cx="6324600" cy="357188"/>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13    </a:t>
            </a:r>
            <a:r>
              <a:rPr lang="en-US" altLang="zh-CN">
                <a:solidFill>
                  <a:srgbClr val="000000"/>
                </a:solidFill>
                <a:latin typeface="Cambria Math" pitchFamily="18" charset="0"/>
              </a:rPr>
              <a:t>} </a:t>
            </a:r>
            <a:r>
              <a:rPr lang="en-US" altLang="zh-CN">
                <a:solidFill>
                  <a:srgbClr val="008000"/>
                </a:solidFill>
                <a:latin typeface="Cambria Math" pitchFamily="18" charset="0"/>
              </a:rPr>
              <a:t>// end class Welcome1</a:t>
            </a:r>
            <a:endParaRPr lang="en-US" altLang="zh-CN">
              <a:latin typeface="Cambria Math"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lang="en-US" altLang="zh-CN" dirty="0" smtClean="0">
                <a:cs typeface="Times New Roman" pitchFamily="18" charset="0"/>
              </a:rPr>
              <a:t>Quick View to Java Application</a:t>
            </a:r>
            <a:endParaRPr lang="en-US" altLang="zh-CN" dirty="0">
              <a:cs typeface="Times New Roman" pitchFamily="18" charset="0"/>
            </a:endParaRPr>
          </a:p>
        </p:txBody>
      </p:sp>
      <p:sp>
        <p:nvSpPr>
          <p:cNvPr id="13315" name="Rectangle 3"/>
          <p:cNvSpPr>
            <a:spLocks noGrp="1" noChangeArrowheads="1"/>
          </p:cNvSpPr>
          <p:nvPr>
            <p:ph idx="1"/>
          </p:nvPr>
        </p:nvSpPr>
        <p:spPr/>
        <p:txBody>
          <a:bodyPr/>
          <a:lstStyle/>
          <a:p>
            <a:r>
              <a:rPr lang="en-US" altLang="zh-CN" smtClean="0"/>
              <a:t>Compiling a program</a:t>
            </a:r>
          </a:p>
          <a:p>
            <a:pPr lvl="1"/>
            <a:r>
              <a:rPr lang="en-US" altLang="zh-CN" smtClean="0"/>
              <a:t>Open a command prompt window, go to directory where program is stored</a:t>
            </a:r>
          </a:p>
          <a:p>
            <a:pPr lvl="1"/>
            <a:r>
              <a:rPr lang="en-US" altLang="zh-CN" smtClean="0"/>
              <a:t>Type </a:t>
            </a:r>
            <a:r>
              <a:rPr lang="en-US" altLang="zh-CN" b="1" smtClean="0">
                <a:latin typeface="Cambria Math" pitchFamily="18" charset="0"/>
              </a:rPr>
              <a:t>javac Welcome1.java</a:t>
            </a:r>
          </a:p>
          <a:p>
            <a:pPr lvl="1"/>
            <a:r>
              <a:rPr lang="en-US" altLang="zh-CN" smtClean="0"/>
              <a:t>If no errors, </a:t>
            </a:r>
            <a:r>
              <a:rPr lang="en-US" altLang="zh-CN" b="1" smtClean="0">
                <a:latin typeface="Cambria Math" pitchFamily="18" charset="0"/>
              </a:rPr>
              <a:t>Welcome1.class</a:t>
            </a:r>
            <a:r>
              <a:rPr lang="en-US" altLang="zh-CN" smtClean="0"/>
              <a:t> created</a:t>
            </a:r>
          </a:p>
          <a:p>
            <a:pPr lvl="2"/>
            <a:r>
              <a:rPr lang="en-US" altLang="zh-CN" smtClean="0"/>
              <a:t>Has bytecodes that represent application</a:t>
            </a:r>
          </a:p>
          <a:p>
            <a:pPr lvl="2"/>
            <a:r>
              <a:rPr lang="en-US" altLang="zh-CN" smtClean="0"/>
              <a:t>Bytecodes passed to Java interpreter</a:t>
            </a:r>
          </a:p>
        </p:txBody>
      </p:sp>
      <p:sp>
        <p:nvSpPr>
          <p:cNvPr id="5" name="日期占位符 4"/>
          <p:cNvSpPr>
            <a:spLocks noGrp="1"/>
          </p:cNvSpPr>
          <p:nvPr>
            <p:ph type="dt" sz="half" idx="10"/>
          </p:nvPr>
        </p:nvSpPr>
        <p:spPr/>
        <p:txBody>
          <a:bodyPr/>
          <a:lstStyle/>
          <a:p>
            <a:fld id="{BB490E46-CB84-4ECC-91BD-739EB8A5DE4D}"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3885EB78-5FC8-4F58-BE5B-B365B4374A5A}" type="slidenum">
              <a:rPr lang="en-US" altLang="zh-CN"/>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normAutofit/>
          </a:bodyPr>
          <a:lstStyle/>
          <a:p>
            <a:pPr>
              <a:defRPr/>
            </a:pPr>
            <a:r>
              <a:rPr lang="en-US" altLang="zh-CN" dirty="0" smtClean="0">
                <a:cs typeface="Times New Roman" pitchFamily="18" charset="0"/>
              </a:rPr>
              <a:t>Quick View to Java Application</a:t>
            </a:r>
            <a:endParaRPr lang="en-US" altLang="zh-CN" dirty="0">
              <a:cs typeface="Times New Roman" pitchFamily="18" charset="0"/>
            </a:endParaRPr>
          </a:p>
        </p:txBody>
      </p:sp>
      <p:sp>
        <p:nvSpPr>
          <p:cNvPr id="14339" name="Rectangle 1027"/>
          <p:cNvSpPr>
            <a:spLocks noGrp="1" noChangeArrowheads="1"/>
          </p:cNvSpPr>
          <p:nvPr>
            <p:ph idx="1"/>
          </p:nvPr>
        </p:nvSpPr>
        <p:spPr/>
        <p:txBody>
          <a:bodyPr/>
          <a:lstStyle/>
          <a:p>
            <a:r>
              <a:rPr lang="en-US" altLang="zh-CN" smtClean="0"/>
              <a:t>Executing a program</a:t>
            </a:r>
          </a:p>
          <a:p>
            <a:pPr lvl="1"/>
            <a:r>
              <a:rPr lang="en-US" altLang="zh-CN" smtClean="0"/>
              <a:t>Type</a:t>
            </a:r>
            <a:r>
              <a:rPr lang="en-US" altLang="zh-CN" b="1" smtClean="0">
                <a:latin typeface="Courier New" pitchFamily="49" charset="0"/>
              </a:rPr>
              <a:t> </a:t>
            </a:r>
            <a:r>
              <a:rPr lang="en-US" altLang="zh-CN" b="1" smtClean="0">
                <a:latin typeface="Cambria Math" pitchFamily="18" charset="0"/>
              </a:rPr>
              <a:t>java Welcome1</a:t>
            </a:r>
          </a:p>
          <a:p>
            <a:pPr lvl="2"/>
            <a:r>
              <a:rPr lang="en-US" altLang="zh-CN" smtClean="0"/>
              <a:t>Interpreter loads </a:t>
            </a:r>
            <a:r>
              <a:rPr lang="en-US" altLang="zh-CN" b="1" smtClean="0">
                <a:latin typeface="Cambria Math" pitchFamily="18" charset="0"/>
              </a:rPr>
              <a:t>.class </a:t>
            </a:r>
            <a:r>
              <a:rPr lang="en-US" altLang="zh-CN" smtClean="0"/>
              <a:t>file for class </a:t>
            </a:r>
            <a:r>
              <a:rPr lang="en-US" altLang="zh-CN" smtClean="0">
                <a:latin typeface="Lucida Console" pitchFamily="49" charset="0"/>
              </a:rPr>
              <a:t>Welcome1</a:t>
            </a:r>
          </a:p>
          <a:p>
            <a:pPr lvl="2"/>
            <a:r>
              <a:rPr lang="en-US" altLang="zh-CN" b="1" smtClean="0">
                <a:latin typeface="Cambria Math" pitchFamily="18" charset="0"/>
              </a:rPr>
              <a:t>.class </a:t>
            </a:r>
            <a:r>
              <a:rPr lang="en-US" altLang="zh-CN" smtClean="0"/>
              <a:t>extension omitted from command</a:t>
            </a:r>
          </a:p>
          <a:p>
            <a:pPr lvl="1"/>
            <a:r>
              <a:rPr lang="en-US" altLang="zh-CN" smtClean="0"/>
              <a:t>Interpreter calls method </a:t>
            </a:r>
            <a:r>
              <a:rPr lang="en-US" altLang="zh-CN" smtClean="0">
                <a:latin typeface="Cambria Math" pitchFamily="18" charset="0"/>
              </a:rPr>
              <a:t>main</a:t>
            </a:r>
          </a:p>
        </p:txBody>
      </p:sp>
      <p:sp>
        <p:nvSpPr>
          <p:cNvPr id="7" name="日期占位符 6"/>
          <p:cNvSpPr>
            <a:spLocks noGrp="1"/>
          </p:cNvSpPr>
          <p:nvPr>
            <p:ph type="dt" sz="half" idx="10"/>
          </p:nvPr>
        </p:nvSpPr>
        <p:spPr/>
        <p:txBody>
          <a:bodyPr/>
          <a:lstStyle/>
          <a:p>
            <a:fld id="{622F66F7-B58F-4D30-A252-B500031E5475}"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49739644-013D-47A8-BE32-F80C39727308}" type="slidenum">
              <a:rPr lang="en-US" altLang="zh-CN"/>
              <a:pPr/>
              <a:t>12</a:t>
            </a:fld>
            <a:endParaRPr lang="en-US" altLang="zh-CN"/>
          </a:p>
        </p:txBody>
      </p:sp>
      <p:sp>
        <p:nvSpPr>
          <p:cNvPr id="14340" name="Rectangle 1029"/>
          <p:cNvSpPr>
            <a:spLocks noChangeArrowheads="1"/>
          </p:cNvSpPr>
          <p:nvPr/>
        </p:nvSpPr>
        <p:spPr bwMode="auto">
          <a:xfrm>
            <a:off x="838200" y="4038600"/>
            <a:ext cx="6784975" cy="369888"/>
          </a:xfrm>
          <a:prstGeom prst="rect">
            <a:avLst/>
          </a:prstGeom>
          <a:noFill/>
          <a:ln w="9525">
            <a:noFill/>
            <a:miter lim="800000"/>
            <a:headEnd/>
            <a:tailEnd/>
          </a:ln>
        </p:spPr>
        <p:txBody>
          <a:bodyPr wrap="none">
            <a:spAutoFit/>
          </a:bodyPr>
          <a:lstStyle/>
          <a:p>
            <a:r>
              <a:rPr lang="en-US" altLang="zh-CN">
                <a:latin typeface="Times New Roman" pitchFamily="18" charset="0"/>
              </a:rPr>
              <a:t>Executing Welcome1 in a Microsoft Windows 2000 Command Prompt.</a:t>
            </a:r>
          </a:p>
        </p:txBody>
      </p:sp>
      <p:pic>
        <p:nvPicPr>
          <p:cNvPr id="14341" name="Picture 1031"/>
          <p:cNvPicPr>
            <a:picLocks noChangeAspect="1" noChangeArrowheads="1"/>
          </p:cNvPicPr>
          <p:nvPr/>
        </p:nvPicPr>
        <p:blipFill>
          <a:blip r:embed="rId2"/>
          <a:srcRect/>
          <a:stretch>
            <a:fillRect/>
          </a:stretch>
        </p:blipFill>
        <p:spPr bwMode="auto">
          <a:xfrm>
            <a:off x="2057400" y="4419600"/>
            <a:ext cx="4878388" cy="1160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defRPr/>
            </a:pPr>
            <a:r>
              <a:rPr lang="en-US" altLang="zh-CN" dirty="0" smtClean="0"/>
              <a:t>Variables</a:t>
            </a:r>
          </a:p>
        </p:txBody>
      </p:sp>
      <p:sp>
        <p:nvSpPr>
          <p:cNvPr id="15363" name="文本占位符 4"/>
          <p:cNvSpPr>
            <a:spLocks noGrp="1"/>
          </p:cNvSpPr>
          <p:nvPr>
            <p:ph type="body" idx="1"/>
          </p:nvPr>
        </p:nvSpPr>
        <p:spPr/>
        <p:txBody>
          <a:bodyPr/>
          <a:lstStyle/>
          <a:p>
            <a:endParaRPr lang="zh-CN" altLang="en-US" smtClean="0"/>
          </a:p>
        </p:txBody>
      </p:sp>
      <p:sp>
        <p:nvSpPr>
          <p:cNvPr id="10" name="日期占位符 9"/>
          <p:cNvSpPr>
            <a:spLocks noGrp="1"/>
          </p:cNvSpPr>
          <p:nvPr>
            <p:ph type="dt" sz="half" idx="10"/>
          </p:nvPr>
        </p:nvSpPr>
        <p:spPr/>
        <p:txBody>
          <a:bodyPr/>
          <a:lstStyle/>
          <a:p>
            <a:fld id="{E1E545EF-9544-4352-9373-8BDA69615396}" type="datetime3">
              <a:rPr lang="en-US" altLang="zh-CN"/>
              <a:pPr/>
              <a:t>25 February 2015</a:t>
            </a:fld>
            <a:endParaRPr lang="en-US" altLang="zh-CN"/>
          </a:p>
        </p:txBody>
      </p:sp>
      <p:sp>
        <p:nvSpPr>
          <p:cNvPr id="8" name="页脚占位符 7"/>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FFEDD90D-A5F3-49B4-A689-D8C936113584}" type="slidenum">
              <a:rPr lang="en-US" altLang="zh-CN"/>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What is variables?</a:t>
            </a:r>
          </a:p>
        </p:txBody>
      </p:sp>
      <p:sp>
        <p:nvSpPr>
          <p:cNvPr id="16387" name="Rectangle 3"/>
          <p:cNvSpPr>
            <a:spLocks noGrp="1" noChangeArrowheads="1"/>
          </p:cNvSpPr>
          <p:nvPr>
            <p:ph idx="1"/>
          </p:nvPr>
        </p:nvSpPr>
        <p:spPr/>
        <p:txBody>
          <a:bodyPr/>
          <a:lstStyle/>
          <a:p>
            <a:pPr eaLnBrk="1" hangingPunct="1"/>
            <a:r>
              <a:rPr lang="en-US" altLang="zh-CN" smtClean="0"/>
              <a:t>Variables are locations in memory in which values can be stored. </a:t>
            </a:r>
          </a:p>
          <a:p>
            <a:pPr eaLnBrk="1" hangingPunct="1"/>
            <a:r>
              <a:rPr lang="en-US" altLang="zh-CN" smtClean="0"/>
              <a:t>Every variable has a name, a type, a size and a value. </a:t>
            </a:r>
          </a:p>
          <a:p>
            <a:pPr eaLnBrk="1" hangingPunct="1"/>
            <a:r>
              <a:rPr lang="en-US" altLang="zh-CN" smtClean="0"/>
              <a:t>Before you can use a variable, you have to declare it. </a:t>
            </a:r>
          </a:p>
          <a:p>
            <a:pPr eaLnBrk="1" hangingPunct="1"/>
            <a:r>
              <a:rPr lang="en-US" altLang="zh-CN" smtClean="0"/>
              <a:t>After it is declared, you can then assign values to it.</a:t>
            </a:r>
          </a:p>
        </p:txBody>
      </p:sp>
      <p:sp>
        <p:nvSpPr>
          <p:cNvPr id="10" name="日期占位符 9"/>
          <p:cNvSpPr>
            <a:spLocks noGrp="1"/>
          </p:cNvSpPr>
          <p:nvPr>
            <p:ph type="dt" sz="half" idx="10"/>
          </p:nvPr>
        </p:nvSpPr>
        <p:spPr/>
        <p:txBody>
          <a:bodyPr/>
          <a:lstStyle/>
          <a:p>
            <a:fld id="{BF96EDE5-1291-498E-B0A0-F870946E78C1}" type="datetime3">
              <a:rPr lang="en-US" altLang="zh-CN"/>
              <a:pPr/>
              <a:t>25 February 2015</a:t>
            </a:fld>
            <a:endParaRPr lang="en-US" altLang="zh-CN"/>
          </a:p>
        </p:txBody>
      </p:sp>
      <p:sp>
        <p:nvSpPr>
          <p:cNvPr id="8" name="页脚占位符 7"/>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67CDC974-29C7-4CBF-B5E7-7A000C9234CC}" type="slidenum">
              <a:rPr lang="en-US" altLang="zh-CN"/>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Variable Types</a:t>
            </a:r>
          </a:p>
        </p:txBody>
      </p:sp>
      <p:sp>
        <p:nvSpPr>
          <p:cNvPr id="17411" name="Rectangle 3"/>
          <p:cNvSpPr>
            <a:spLocks noGrp="1" noChangeArrowheads="1"/>
          </p:cNvSpPr>
          <p:nvPr>
            <p:ph idx="1"/>
          </p:nvPr>
        </p:nvSpPr>
        <p:spPr/>
        <p:txBody>
          <a:bodyPr/>
          <a:lstStyle/>
          <a:p>
            <a:pPr eaLnBrk="1" hangingPunct="1"/>
            <a:r>
              <a:rPr lang="en-US" altLang="zh-CN" smtClean="0"/>
              <a:t>The variable type can be one of the three things:</a:t>
            </a:r>
          </a:p>
          <a:p>
            <a:pPr lvl="1" eaLnBrk="1" hangingPunct="1"/>
            <a:r>
              <a:rPr lang="en-US" altLang="zh-CN" smtClean="0"/>
              <a:t>One of the eight basic primitive data types</a:t>
            </a:r>
          </a:p>
          <a:p>
            <a:pPr lvl="1" eaLnBrk="1" hangingPunct="1"/>
            <a:r>
              <a:rPr lang="en-US" altLang="zh-CN" smtClean="0"/>
              <a:t>The name of a class</a:t>
            </a:r>
          </a:p>
          <a:p>
            <a:pPr lvl="1" eaLnBrk="1" hangingPunct="1"/>
            <a:r>
              <a:rPr lang="en-US" altLang="zh-CN" smtClean="0"/>
              <a:t>An array</a:t>
            </a:r>
          </a:p>
        </p:txBody>
      </p:sp>
      <p:sp>
        <p:nvSpPr>
          <p:cNvPr id="10" name="日期占位符 9"/>
          <p:cNvSpPr>
            <a:spLocks noGrp="1"/>
          </p:cNvSpPr>
          <p:nvPr>
            <p:ph type="dt" sz="half" idx="10"/>
          </p:nvPr>
        </p:nvSpPr>
        <p:spPr/>
        <p:txBody>
          <a:bodyPr/>
          <a:lstStyle/>
          <a:p>
            <a:fld id="{39FEB91F-4226-4EE3-B7EB-D9117CEE63C3}" type="datetime3">
              <a:rPr lang="en-US" altLang="zh-CN"/>
              <a:pPr/>
              <a:t>25 February 2015</a:t>
            </a:fld>
            <a:endParaRPr lang="en-US" altLang="zh-CN"/>
          </a:p>
        </p:txBody>
      </p:sp>
      <p:sp>
        <p:nvSpPr>
          <p:cNvPr id="8" name="页脚占位符 7"/>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7E63C6B5-D2C3-4444-B149-96EDF118B0F6}" type="slidenum">
              <a:rPr lang="en-US" altLang="zh-CN"/>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Three kinds of variables</a:t>
            </a:r>
          </a:p>
        </p:txBody>
      </p:sp>
      <p:sp>
        <p:nvSpPr>
          <p:cNvPr id="18435" name="Rectangle 3"/>
          <p:cNvSpPr>
            <a:spLocks noGrp="1" noChangeArrowheads="1"/>
          </p:cNvSpPr>
          <p:nvPr>
            <p:ph idx="1"/>
          </p:nvPr>
        </p:nvSpPr>
        <p:spPr/>
        <p:txBody>
          <a:bodyPr/>
          <a:lstStyle/>
          <a:p>
            <a:pPr eaLnBrk="1" hangingPunct="1"/>
            <a:r>
              <a:rPr lang="en-US" altLang="zh-CN" smtClean="0"/>
              <a:t>instance variables</a:t>
            </a:r>
          </a:p>
          <a:p>
            <a:pPr eaLnBrk="1" hangingPunct="1"/>
            <a:r>
              <a:rPr lang="en-US" altLang="zh-CN" smtClean="0"/>
              <a:t>class variables</a:t>
            </a:r>
          </a:p>
          <a:p>
            <a:pPr eaLnBrk="1" hangingPunct="1"/>
            <a:r>
              <a:rPr lang="en-US" altLang="zh-CN" smtClean="0"/>
              <a:t>local variables</a:t>
            </a:r>
          </a:p>
          <a:p>
            <a:pPr eaLnBrk="1" hangingPunct="1"/>
            <a:r>
              <a:rPr lang="en-US" altLang="zh-CN" i="1" smtClean="0"/>
              <a:t>no global variables</a:t>
            </a:r>
          </a:p>
        </p:txBody>
      </p:sp>
      <p:sp>
        <p:nvSpPr>
          <p:cNvPr id="11" name="日期占位符 10"/>
          <p:cNvSpPr>
            <a:spLocks noGrp="1"/>
          </p:cNvSpPr>
          <p:nvPr>
            <p:ph type="dt" sz="half" idx="10"/>
          </p:nvPr>
        </p:nvSpPr>
        <p:spPr/>
        <p:txBody>
          <a:bodyPr/>
          <a:lstStyle/>
          <a:p>
            <a:fld id="{471CA9E7-CF38-4A66-B14F-0959B2E1632D}" type="datetime3">
              <a:rPr lang="en-US" altLang="zh-CN"/>
              <a:pPr/>
              <a:t>25 February 2015</a:t>
            </a:fld>
            <a:endParaRPr lang="en-US" altLang="zh-CN"/>
          </a:p>
        </p:txBody>
      </p:sp>
      <p:sp>
        <p:nvSpPr>
          <p:cNvPr id="13" name="页脚占位符 12"/>
          <p:cNvSpPr>
            <a:spLocks noGrp="1"/>
          </p:cNvSpPr>
          <p:nvPr>
            <p:ph type="ftr" sz="quarter" idx="11"/>
          </p:nvPr>
        </p:nvSpPr>
        <p:spPr/>
        <p:txBody>
          <a:bodyPr/>
          <a:lstStyle/>
          <a:p>
            <a:pPr>
              <a:defRPr/>
            </a:pPr>
            <a:r>
              <a:rPr lang="en-US" altLang="zh-CN" smtClean="0"/>
              <a:t>Java Programming Language</a:t>
            </a:r>
            <a:endParaRPr lang="en-US" altLang="zh-CN"/>
          </a:p>
        </p:txBody>
      </p:sp>
      <p:sp>
        <p:nvSpPr>
          <p:cNvPr id="9" name="灯片编号占位符 8"/>
          <p:cNvSpPr>
            <a:spLocks noGrp="1"/>
          </p:cNvSpPr>
          <p:nvPr>
            <p:ph type="sldNum" sz="quarter" idx="12"/>
          </p:nvPr>
        </p:nvSpPr>
        <p:spPr/>
        <p:txBody>
          <a:bodyPr/>
          <a:lstStyle/>
          <a:p>
            <a:fld id="{BD128838-AFDA-4744-9B0B-E6165842D584}" type="slidenum">
              <a:rPr lang="en-US" altLang="zh-CN"/>
              <a:pPr/>
              <a:t>16</a:t>
            </a:fld>
            <a:endParaRPr lang="en-US" altLang="zh-CN"/>
          </a:p>
        </p:txBody>
      </p:sp>
      <p:sp>
        <p:nvSpPr>
          <p:cNvPr id="12" name="矩形 11"/>
          <p:cNvSpPr/>
          <p:nvPr/>
        </p:nvSpPr>
        <p:spPr>
          <a:xfrm>
            <a:off x="2071688" y="5929313"/>
            <a:ext cx="4429125" cy="428625"/>
          </a:xfrm>
          <a:prstGeom prst="rect">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altLang="zh-CN">
                <a:solidFill>
                  <a:srgbClr val="FFFFFF"/>
                </a:solidFill>
              </a:rPr>
              <a:t>Why Java has no global variables?</a:t>
            </a: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Instance variables</a:t>
            </a:r>
          </a:p>
        </p:txBody>
      </p:sp>
      <p:sp>
        <p:nvSpPr>
          <p:cNvPr id="19459" name="Rectangle 3"/>
          <p:cNvSpPr>
            <a:spLocks noGrp="1" noChangeArrowheads="1"/>
          </p:cNvSpPr>
          <p:nvPr>
            <p:ph idx="1"/>
          </p:nvPr>
        </p:nvSpPr>
        <p:spPr/>
        <p:txBody>
          <a:bodyPr/>
          <a:lstStyle/>
          <a:p>
            <a:pPr eaLnBrk="1" hangingPunct="1"/>
            <a:r>
              <a:rPr lang="en-US" altLang="zh-CN" smtClean="0"/>
              <a:t>Attributes or the state of a particular object</a:t>
            </a:r>
          </a:p>
          <a:p>
            <a:pPr eaLnBrk="1" hangingPunct="1"/>
            <a:r>
              <a:rPr lang="en-US" altLang="zh-CN" smtClean="0"/>
              <a:t>Store information needed by multiple methods in the object</a:t>
            </a:r>
          </a:p>
          <a:p>
            <a:pPr eaLnBrk="1" hangingPunct="1"/>
            <a:r>
              <a:rPr lang="en-US" altLang="zh-CN" smtClean="0"/>
              <a:t>Have different values for each object</a:t>
            </a:r>
          </a:p>
        </p:txBody>
      </p:sp>
      <p:sp>
        <p:nvSpPr>
          <p:cNvPr id="9" name="日期占位符 8"/>
          <p:cNvSpPr>
            <a:spLocks noGrp="1"/>
          </p:cNvSpPr>
          <p:nvPr>
            <p:ph type="dt" sz="half" idx="10"/>
          </p:nvPr>
        </p:nvSpPr>
        <p:spPr/>
        <p:txBody>
          <a:bodyPr/>
          <a:lstStyle/>
          <a:p>
            <a:fld id="{FDE77F8C-42F4-49D7-8E89-107934046E15}"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68AE4738-34BD-4113-86AF-04C85670FCF5}" type="slidenum">
              <a:rPr lang="en-US" altLang="zh-CN"/>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Class variables</a:t>
            </a:r>
          </a:p>
        </p:txBody>
      </p:sp>
      <p:sp>
        <p:nvSpPr>
          <p:cNvPr id="20483" name="Rectangle 3"/>
          <p:cNvSpPr>
            <a:spLocks noGrp="1" noChangeArrowheads="1"/>
          </p:cNvSpPr>
          <p:nvPr>
            <p:ph idx="1"/>
          </p:nvPr>
        </p:nvSpPr>
        <p:spPr/>
        <p:txBody>
          <a:bodyPr/>
          <a:lstStyle/>
          <a:p>
            <a:pPr eaLnBrk="1" hangingPunct="1"/>
            <a:r>
              <a:rPr lang="en-US" altLang="zh-CN" smtClean="0"/>
              <a:t>Similar to instance variables</a:t>
            </a:r>
          </a:p>
          <a:p>
            <a:pPr eaLnBrk="1" hangingPunct="1"/>
            <a:r>
              <a:rPr lang="en-US" altLang="zh-CN" smtClean="0"/>
              <a:t>Apply to all that class’s instances</a:t>
            </a:r>
          </a:p>
          <a:p>
            <a:pPr eaLnBrk="1" hangingPunct="1"/>
            <a:r>
              <a:rPr lang="en-US" altLang="zh-CN" smtClean="0"/>
              <a:t>Apply to the class itself</a:t>
            </a:r>
          </a:p>
        </p:txBody>
      </p:sp>
      <p:sp>
        <p:nvSpPr>
          <p:cNvPr id="9" name="日期占位符 8"/>
          <p:cNvSpPr>
            <a:spLocks noGrp="1"/>
          </p:cNvSpPr>
          <p:nvPr>
            <p:ph type="dt" sz="half" idx="10"/>
          </p:nvPr>
        </p:nvSpPr>
        <p:spPr/>
        <p:txBody>
          <a:bodyPr/>
          <a:lstStyle/>
          <a:p>
            <a:fld id="{617D0B37-42C7-40EF-BB13-73DA52649E81}"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6FE1AEA1-8A1E-4B3B-BF61-32A9499969D3}" type="slidenum">
              <a:rPr lang="en-US" altLang="zh-CN"/>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Local variables</a:t>
            </a:r>
          </a:p>
        </p:txBody>
      </p:sp>
      <p:sp>
        <p:nvSpPr>
          <p:cNvPr id="21507" name="Rectangle 3"/>
          <p:cNvSpPr>
            <a:spLocks noGrp="1" noChangeArrowheads="1"/>
          </p:cNvSpPr>
          <p:nvPr>
            <p:ph idx="1"/>
          </p:nvPr>
        </p:nvSpPr>
        <p:spPr/>
        <p:txBody>
          <a:bodyPr/>
          <a:lstStyle/>
          <a:p>
            <a:pPr eaLnBrk="1" hangingPunct="1"/>
            <a:r>
              <a:rPr lang="en-US" altLang="zh-CN" smtClean="0"/>
              <a:t>Inside method definitions</a:t>
            </a:r>
          </a:p>
          <a:p>
            <a:pPr eaLnBrk="1" hangingPunct="1"/>
            <a:r>
              <a:rPr lang="en-US" altLang="zh-CN" smtClean="0"/>
              <a:t>Store information needed by a single method</a:t>
            </a:r>
          </a:p>
        </p:txBody>
      </p:sp>
      <p:sp>
        <p:nvSpPr>
          <p:cNvPr id="9" name="日期占位符 8"/>
          <p:cNvSpPr>
            <a:spLocks noGrp="1"/>
          </p:cNvSpPr>
          <p:nvPr>
            <p:ph type="dt" sz="half" idx="10"/>
          </p:nvPr>
        </p:nvSpPr>
        <p:spPr/>
        <p:txBody>
          <a:bodyPr/>
          <a:lstStyle/>
          <a:p>
            <a:fld id="{5C789CF9-31B2-449D-B631-9B9F3FCE0564}"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611DF5A9-038D-4274-B555-56E639340957}" type="slidenum">
              <a:rPr lang="en-US" altLang="zh-CN"/>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altLang="zh-CN" smtClean="0"/>
              <a:t>Outline</a:t>
            </a:r>
          </a:p>
        </p:txBody>
      </p:sp>
      <p:sp>
        <p:nvSpPr>
          <p:cNvPr id="4099" name="Rectangle 7"/>
          <p:cNvSpPr>
            <a:spLocks noGrp="1" noChangeArrowheads="1"/>
          </p:cNvSpPr>
          <p:nvPr>
            <p:ph idx="1"/>
          </p:nvPr>
        </p:nvSpPr>
        <p:spPr/>
        <p:txBody>
          <a:bodyPr/>
          <a:lstStyle/>
          <a:p>
            <a:pPr eaLnBrk="1" hangingPunct="1"/>
            <a:r>
              <a:rPr lang="en-US" altLang="zh-CN" smtClean="0"/>
              <a:t>Quick View to Java Application</a:t>
            </a:r>
          </a:p>
          <a:p>
            <a:pPr eaLnBrk="1" hangingPunct="1"/>
            <a:r>
              <a:rPr lang="en-US" altLang="zh-CN" smtClean="0"/>
              <a:t>Variables</a:t>
            </a:r>
          </a:p>
          <a:p>
            <a:pPr eaLnBrk="1" hangingPunct="1"/>
            <a:r>
              <a:rPr lang="en-US" altLang="zh-CN" smtClean="0"/>
              <a:t>Primitive Data Types</a:t>
            </a:r>
          </a:p>
          <a:p>
            <a:pPr eaLnBrk="1" hangingPunct="1"/>
            <a:r>
              <a:rPr lang="en-US" altLang="zh-CN" smtClean="0"/>
              <a:t>Arrays</a:t>
            </a:r>
          </a:p>
          <a:p>
            <a:pPr eaLnBrk="1" hangingPunct="1"/>
            <a:r>
              <a:rPr lang="en-US" altLang="zh-CN" smtClean="0"/>
              <a:t>The Application of Arrays</a:t>
            </a:r>
          </a:p>
          <a:p>
            <a:pPr eaLnBrk="1" hangingPunct="1"/>
            <a:r>
              <a:rPr lang="en-US" altLang="zh-CN" smtClean="0"/>
              <a:t>Summary</a:t>
            </a:r>
          </a:p>
        </p:txBody>
      </p:sp>
      <p:sp>
        <p:nvSpPr>
          <p:cNvPr id="10" name="日期占位符 9"/>
          <p:cNvSpPr>
            <a:spLocks noGrp="1"/>
          </p:cNvSpPr>
          <p:nvPr>
            <p:ph type="dt" sz="half" idx="10"/>
          </p:nvPr>
        </p:nvSpPr>
        <p:spPr/>
        <p:txBody>
          <a:bodyPr/>
          <a:lstStyle/>
          <a:p>
            <a:fld id="{2D2FC50F-4810-490C-AAC6-5FFA7F8EF8C4}" type="datetime3">
              <a:rPr lang="en-US" altLang="zh-CN"/>
              <a:pPr/>
              <a:t>25 February 2015</a:t>
            </a:fld>
            <a:endParaRPr lang="en-US" altLang="zh-CN"/>
          </a:p>
        </p:txBody>
      </p:sp>
      <p:sp>
        <p:nvSpPr>
          <p:cNvPr id="8" name="页脚占位符 7"/>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0DDBD094-39C8-4A1E-8636-012B5B0C67C2}" type="slidenum">
              <a:rPr lang="en-US" altLang="zh-CN"/>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42938" y="571500"/>
            <a:ext cx="6264275" cy="500063"/>
          </a:xfrm>
        </p:spPr>
        <p:txBody>
          <a:bodyPr>
            <a:normAutofit fontScale="90000"/>
          </a:bodyPr>
          <a:lstStyle/>
          <a:p>
            <a:r>
              <a:rPr lang="en-US" altLang="zh-CN" smtClean="0"/>
              <a:t>Sample code</a:t>
            </a:r>
            <a:endParaRPr lang="zh-CN" altLang="en-US" smtClean="0"/>
          </a:p>
        </p:txBody>
      </p:sp>
      <p:sp>
        <p:nvSpPr>
          <p:cNvPr id="22531" name="内容占位符 2"/>
          <p:cNvSpPr>
            <a:spLocks noGrp="1"/>
          </p:cNvSpPr>
          <p:nvPr>
            <p:ph idx="1"/>
          </p:nvPr>
        </p:nvSpPr>
        <p:spPr>
          <a:xfrm>
            <a:off x="457200" y="1000125"/>
            <a:ext cx="8229600" cy="5597525"/>
          </a:xfrm>
        </p:spPr>
        <p:txBody>
          <a:bodyPr>
            <a:normAutofit fontScale="92500" lnSpcReduction="20000"/>
          </a:bodyPr>
          <a:lstStyle/>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public class </a:t>
            </a:r>
            <a:r>
              <a:rPr lang="en-US" altLang="zh-CN" sz="1400" dirty="0" err="1" smtClean="0">
                <a:solidFill>
                  <a:srgbClr val="000000"/>
                </a:solidFill>
                <a:latin typeface="Cambria Math" pitchFamily="18" charset="0"/>
                <a:ea typeface="Cambria Math" pitchFamily="18" charset="0"/>
                <a:cs typeface="Times New Roman" pitchFamily="18" charset="0"/>
              </a:rPr>
              <a:t>DiffVariables</a:t>
            </a:r>
            <a:endParaRPr lang="en-US" altLang="zh-CN" sz="1400" dirty="0" smtClean="0">
              <a:solidFill>
                <a:srgbClr val="000000"/>
              </a:solidFill>
              <a:latin typeface="Cambria Math" pitchFamily="18" charset="0"/>
              <a:ea typeface="Cambria Math" pitchFamily="18" charset="0"/>
              <a:cs typeface="Times New Roman" pitchFamily="18" charset="0"/>
            </a:endParaRP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public </a:t>
            </a:r>
            <a:r>
              <a:rPr lang="en-US" altLang="zh-CN" sz="1400" dirty="0" err="1" smtClean="0">
                <a:solidFill>
                  <a:srgbClr val="000000"/>
                </a:solidFill>
                <a:latin typeface="Cambria Math" pitchFamily="18" charset="0"/>
                <a:ea typeface="Cambria Math" pitchFamily="18" charset="0"/>
                <a:cs typeface="Times New Roman" pitchFamily="18" charset="0"/>
              </a:rPr>
              <a:t>int</a:t>
            </a:r>
            <a:r>
              <a:rPr lang="en-US" altLang="zh-CN" sz="1400" dirty="0" smtClean="0">
                <a:solidFill>
                  <a:srgbClr val="000000"/>
                </a:solidFill>
                <a:latin typeface="Cambria Math" pitchFamily="18" charset="0"/>
                <a:ea typeface="Cambria Math" pitchFamily="18" charset="0"/>
                <a:cs typeface="Times New Roman" pitchFamily="18" charset="0"/>
              </a:rPr>
              <a:t> </a:t>
            </a:r>
            <a:r>
              <a:rPr lang="en-US" altLang="zh-CN" sz="1400" dirty="0" err="1" smtClean="0">
                <a:solidFill>
                  <a:srgbClr val="000000"/>
                </a:solidFill>
                <a:latin typeface="Cambria Math" pitchFamily="18" charset="0"/>
                <a:ea typeface="Cambria Math" pitchFamily="18" charset="0"/>
                <a:cs typeface="Times New Roman" pitchFamily="18" charset="0"/>
              </a:rPr>
              <a:t>FirstNum</a:t>
            </a:r>
            <a:r>
              <a:rPr lang="en-US" altLang="zh-CN" sz="1400" dirty="0" smtClean="0">
                <a:solidFill>
                  <a:srgbClr val="000000"/>
                </a:solidFill>
                <a:latin typeface="Cambria Math" pitchFamily="18" charset="0"/>
                <a:ea typeface="Cambria Math" pitchFamily="18" charset="0"/>
                <a:cs typeface="Times New Roman" pitchFamily="18" charset="0"/>
              </a:rPr>
              <a:t>;</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public </a:t>
            </a:r>
            <a:r>
              <a:rPr lang="en-US" altLang="zh-CN" sz="1400" dirty="0" err="1" smtClean="0">
                <a:solidFill>
                  <a:srgbClr val="000000"/>
                </a:solidFill>
                <a:latin typeface="Cambria Math" pitchFamily="18" charset="0"/>
                <a:ea typeface="Cambria Math" pitchFamily="18" charset="0"/>
                <a:cs typeface="Times New Roman" pitchFamily="18" charset="0"/>
              </a:rPr>
              <a:t>int</a:t>
            </a:r>
            <a:r>
              <a:rPr lang="en-US" altLang="zh-CN" sz="1400" dirty="0" smtClean="0">
                <a:solidFill>
                  <a:srgbClr val="000000"/>
                </a:solidFill>
                <a:latin typeface="Cambria Math" pitchFamily="18" charset="0"/>
                <a:ea typeface="Cambria Math" pitchFamily="18" charset="0"/>
                <a:cs typeface="Times New Roman" pitchFamily="18" charset="0"/>
              </a:rPr>
              <a:t> </a:t>
            </a:r>
            <a:r>
              <a:rPr lang="en-US" altLang="zh-CN" sz="1400" dirty="0" err="1" smtClean="0">
                <a:solidFill>
                  <a:srgbClr val="000000"/>
                </a:solidFill>
                <a:latin typeface="Cambria Math" pitchFamily="18" charset="0"/>
                <a:ea typeface="Cambria Math" pitchFamily="18" charset="0"/>
                <a:cs typeface="Times New Roman" pitchFamily="18" charset="0"/>
              </a:rPr>
              <a:t>SecondNum</a:t>
            </a:r>
            <a:r>
              <a:rPr lang="en-US" altLang="zh-CN" sz="1400" dirty="0" smtClean="0">
                <a:solidFill>
                  <a:srgbClr val="000000"/>
                </a:solidFill>
                <a:latin typeface="Cambria Math" pitchFamily="18" charset="0"/>
                <a:ea typeface="Cambria Math" pitchFamily="18" charset="0"/>
                <a:cs typeface="Times New Roman" pitchFamily="18" charset="0"/>
              </a:rPr>
              <a:t>;</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public static </a:t>
            </a:r>
            <a:r>
              <a:rPr lang="en-US" altLang="zh-CN" sz="1400" dirty="0" err="1" smtClean="0">
                <a:solidFill>
                  <a:srgbClr val="000000"/>
                </a:solidFill>
                <a:latin typeface="Cambria Math" pitchFamily="18" charset="0"/>
                <a:ea typeface="Cambria Math" pitchFamily="18" charset="0"/>
                <a:cs typeface="Times New Roman" pitchFamily="18" charset="0"/>
              </a:rPr>
              <a:t>int</a:t>
            </a:r>
            <a:r>
              <a:rPr lang="en-US" altLang="zh-CN" sz="1400" dirty="0" smtClean="0">
                <a:solidFill>
                  <a:srgbClr val="000000"/>
                </a:solidFill>
                <a:latin typeface="Cambria Math" pitchFamily="18" charset="0"/>
                <a:ea typeface="Cambria Math" pitchFamily="18" charset="0"/>
                <a:cs typeface="Times New Roman" pitchFamily="18" charset="0"/>
              </a:rPr>
              <a:t> sum = 0;</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public static void main(String </a:t>
            </a:r>
            <a:r>
              <a:rPr lang="en-US" altLang="zh-CN" sz="1400" dirty="0" err="1" smtClean="0">
                <a:solidFill>
                  <a:srgbClr val="000000"/>
                </a:solidFill>
                <a:latin typeface="Cambria Math" pitchFamily="18" charset="0"/>
                <a:ea typeface="Cambria Math" pitchFamily="18" charset="0"/>
                <a:cs typeface="Times New Roman" pitchFamily="18" charset="0"/>
              </a:rPr>
              <a:t>args</a:t>
            </a:r>
            <a:r>
              <a:rPr lang="en-US" altLang="zh-CN" sz="1400" dirty="0" smtClean="0">
                <a:solidFill>
                  <a:srgbClr val="000000"/>
                </a:solidFill>
                <a:latin typeface="Cambria Math" pitchFamily="18" charset="0"/>
                <a:ea typeface="Cambria Math" pitchFamily="18" charset="0"/>
                <a:cs typeface="Times New Roman" pitchFamily="18" charset="0"/>
              </a:rPr>
              <a:t>[]) {</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a:t>
            </a:r>
            <a:r>
              <a:rPr lang="en-US" altLang="zh-CN" sz="1400" dirty="0" err="1" smtClean="0">
                <a:solidFill>
                  <a:srgbClr val="000000"/>
                </a:solidFill>
                <a:latin typeface="Cambria Math" pitchFamily="18" charset="0"/>
                <a:ea typeface="Cambria Math" pitchFamily="18" charset="0"/>
                <a:cs typeface="Times New Roman" pitchFamily="18" charset="0"/>
              </a:rPr>
              <a:t>int</a:t>
            </a:r>
            <a:r>
              <a:rPr lang="en-US" altLang="zh-CN" sz="1400" dirty="0" smtClean="0">
                <a:solidFill>
                  <a:srgbClr val="000000"/>
                </a:solidFill>
                <a:latin typeface="Cambria Math" pitchFamily="18" charset="0"/>
                <a:ea typeface="Cambria Math" pitchFamily="18" charset="0"/>
                <a:cs typeface="Times New Roman" pitchFamily="18" charset="0"/>
              </a:rPr>
              <a:t> temp = 1;</a:t>
            </a:r>
          </a:p>
          <a:p>
            <a:pPr>
              <a:buClr>
                <a:srgbClr val="00007D"/>
              </a:buClr>
              <a:buFont typeface="Wingdings" pitchFamily="2" charset="2"/>
              <a:buNone/>
            </a:pPr>
            <a:endParaRPr lang="en-US" altLang="zh-CN" sz="1400" dirty="0" smtClean="0">
              <a:solidFill>
                <a:srgbClr val="000000"/>
              </a:solidFill>
              <a:latin typeface="Cambria Math" pitchFamily="18" charset="0"/>
              <a:ea typeface="Cambria Math" pitchFamily="18" charset="0"/>
              <a:cs typeface="Times New Roman" pitchFamily="18" charset="0"/>
            </a:endParaRP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a:t>
            </a:r>
            <a:r>
              <a:rPr lang="en-US" altLang="zh-CN" sz="1400" dirty="0" err="1" smtClean="0">
                <a:solidFill>
                  <a:srgbClr val="000000"/>
                </a:solidFill>
                <a:latin typeface="Cambria Math" pitchFamily="18" charset="0"/>
                <a:ea typeface="Cambria Math" pitchFamily="18" charset="0"/>
                <a:cs typeface="Times New Roman" pitchFamily="18" charset="0"/>
              </a:rPr>
              <a:t>DiffVariables</a:t>
            </a:r>
            <a:r>
              <a:rPr lang="en-US" altLang="zh-CN" sz="1400" dirty="0" smtClean="0">
                <a:solidFill>
                  <a:srgbClr val="000000"/>
                </a:solidFill>
                <a:latin typeface="Cambria Math" pitchFamily="18" charset="0"/>
                <a:ea typeface="Cambria Math" pitchFamily="18" charset="0"/>
                <a:cs typeface="Times New Roman" pitchFamily="18" charset="0"/>
              </a:rPr>
              <a:t>  DiffV_1 = new </a:t>
            </a:r>
            <a:r>
              <a:rPr lang="en-US" altLang="zh-CN" sz="1400" dirty="0" err="1" smtClean="0">
                <a:solidFill>
                  <a:srgbClr val="000000"/>
                </a:solidFill>
                <a:latin typeface="Cambria Math" pitchFamily="18" charset="0"/>
                <a:ea typeface="Cambria Math" pitchFamily="18" charset="0"/>
                <a:cs typeface="Times New Roman" pitchFamily="18" charset="0"/>
              </a:rPr>
              <a:t>DiffVariables</a:t>
            </a:r>
            <a:r>
              <a:rPr lang="en-US" altLang="zh-CN" sz="1400" dirty="0" smtClean="0">
                <a:solidFill>
                  <a:srgbClr val="000000"/>
                </a:solidFill>
                <a:latin typeface="Cambria Math" pitchFamily="18" charset="0"/>
                <a:ea typeface="Cambria Math" pitchFamily="18" charset="0"/>
                <a:cs typeface="Times New Roman" pitchFamily="18" charset="0"/>
              </a:rPr>
              <a:t>();</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DiffV_1.FirstNum = 1;</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DiffV_1.SecondNum =2;</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DiffV_1.sum = DiffV_1.FirstNum + DiffV_1.SecondNum;</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a:t>
            </a:r>
            <a:r>
              <a:rPr lang="en-US" altLang="zh-CN" sz="1400" dirty="0" err="1" smtClean="0">
                <a:solidFill>
                  <a:srgbClr val="000000"/>
                </a:solidFill>
                <a:latin typeface="Cambria Math" pitchFamily="18" charset="0"/>
                <a:ea typeface="Cambria Math" pitchFamily="18" charset="0"/>
                <a:cs typeface="Times New Roman" pitchFamily="18" charset="0"/>
              </a:rPr>
              <a:t>System.out.println</a:t>
            </a:r>
            <a:r>
              <a:rPr lang="en-US" altLang="zh-CN" sz="1400" dirty="0" smtClean="0">
                <a:solidFill>
                  <a:srgbClr val="000000"/>
                </a:solidFill>
                <a:latin typeface="Cambria Math" pitchFamily="18" charset="0"/>
                <a:ea typeface="Cambria Math" pitchFamily="18" charset="0"/>
                <a:cs typeface="Times New Roman" pitchFamily="18" charset="0"/>
              </a:rPr>
              <a:t>(DiffV_1.sum);</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a:t>
            </a:r>
            <a:r>
              <a:rPr lang="en-US" altLang="zh-CN" sz="1400" dirty="0" err="1" smtClean="0">
                <a:solidFill>
                  <a:srgbClr val="000000"/>
                </a:solidFill>
                <a:latin typeface="Cambria Math" pitchFamily="18" charset="0"/>
                <a:ea typeface="Cambria Math" pitchFamily="18" charset="0"/>
                <a:cs typeface="Times New Roman" pitchFamily="18" charset="0"/>
              </a:rPr>
              <a:t>DiffVariables</a:t>
            </a:r>
            <a:r>
              <a:rPr lang="en-US" altLang="zh-CN" sz="1400" dirty="0" smtClean="0">
                <a:solidFill>
                  <a:srgbClr val="000000"/>
                </a:solidFill>
                <a:latin typeface="Cambria Math" pitchFamily="18" charset="0"/>
                <a:ea typeface="Cambria Math" pitchFamily="18" charset="0"/>
                <a:cs typeface="Times New Roman" pitchFamily="18" charset="0"/>
              </a:rPr>
              <a:t>  DiffV_2 = new </a:t>
            </a:r>
            <a:r>
              <a:rPr lang="en-US" altLang="zh-CN" sz="1400" dirty="0" err="1" smtClean="0">
                <a:solidFill>
                  <a:srgbClr val="000000"/>
                </a:solidFill>
                <a:latin typeface="Cambria Math" pitchFamily="18" charset="0"/>
                <a:ea typeface="Cambria Math" pitchFamily="18" charset="0"/>
                <a:cs typeface="Times New Roman" pitchFamily="18" charset="0"/>
              </a:rPr>
              <a:t>DiffVariables</a:t>
            </a:r>
            <a:r>
              <a:rPr lang="en-US" altLang="zh-CN" sz="1400" dirty="0" smtClean="0">
                <a:solidFill>
                  <a:srgbClr val="000000"/>
                </a:solidFill>
                <a:latin typeface="Cambria Math" pitchFamily="18" charset="0"/>
                <a:ea typeface="Cambria Math" pitchFamily="18" charset="0"/>
                <a:cs typeface="Times New Roman" pitchFamily="18" charset="0"/>
              </a:rPr>
              <a:t>();</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DiffV_2.FirstNum = 3;</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DiffV_2.SecondNum =4;</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DiffV_2.sum = DiffV_2.FirstNum + DiffV_2.SecondNum;</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a:t>
            </a:r>
            <a:r>
              <a:rPr lang="en-US" altLang="zh-CN" sz="1400" dirty="0" err="1" smtClean="0">
                <a:solidFill>
                  <a:srgbClr val="000000"/>
                </a:solidFill>
                <a:latin typeface="Cambria Math" pitchFamily="18" charset="0"/>
                <a:ea typeface="Cambria Math" pitchFamily="18" charset="0"/>
                <a:cs typeface="Times New Roman" pitchFamily="18" charset="0"/>
              </a:rPr>
              <a:t>System.out.println</a:t>
            </a:r>
            <a:r>
              <a:rPr lang="en-US" altLang="zh-CN" sz="1400" dirty="0" smtClean="0">
                <a:solidFill>
                  <a:srgbClr val="000000"/>
                </a:solidFill>
                <a:latin typeface="Cambria Math" pitchFamily="18" charset="0"/>
                <a:ea typeface="Cambria Math" pitchFamily="18" charset="0"/>
                <a:cs typeface="Times New Roman" pitchFamily="18" charset="0"/>
              </a:rPr>
              <a:t>(DiffV_1.sum);</a:t>
            </a:r>
          </a:p>
          <a:p>
            <a:pPr>
              <a:buClr>
                <a:srgbClr val="00007D"/>
              </a:buClr>
              <a:buFont typeface="Wingdings" pitchFamily="2" charset="2"/>
              <a:buNone/>
            </a:pPr>
            <a:endParaRPr lang="en-US" altLang="zh-CN" sz="1400" dirty="0" smtClean="0">
              <a:solidFill>
                <a:srgbClr val="000000"/>
              </a:solidFill>
              <a:latin typeface="Cambria Math" pitchFamily="18" charset="0"/>
              <a:ea typeface="Cambria Math" pitchFamily="18" charset="0"/>
              <a:cs typeface="Times New Roman" pitchFamily="18" charset="0"/>
            </a:endParaRP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		</a:t>
            </a:r>
            <a:r>
              <a:rPr lang="en-US" altLang="zh-CN" sz="1400" dirty="0" err="1" smtClean="0">
                <a:solidFill>
                  <a:srgbClr val="000000"/>
                </a:solidFill>
                <a:latin typeface="Cambria Math" pitchFamily="18" charset="0"/>
                <a:ea typeface="Cambria Math" pitchFamily="18" charset="0"/>
                <a:cs typeface="Times New Roman" pitchFamily="18" charset="0"/>
              </a:rPr>
              <a:t>System.out.println</a:t>
            </a:r>
            <a:r>
              <a:rPr lang="en-US" altLang="zh-CN" sz="1400" dirty="0" smtClean="0">
                <a:solidFill>
                  <a:srgbClr val="000000"/>
                </a:solidFill>
                <a:latin typeface="Cambria Math" pitchFamily="18" charset="0"/>
                <a:ea typeface="Cambria Math" pitchFamily="18" charset="0"/>
                <a:cs typeface="Times New Roman" pitchFamily="18" charset="0"/>
              </a:rPr>
              <a:t>(DiffV_1.sum);	}</a:t>
            </a:r>
          </a:p>
          <a:p>
            <a:pPr>
              <a:buClr>
                <a:srgbClr val="00007D"/>
              </a:buClr>
              <a:buFont typeface="Wingdings" pitchFamily="2" charset="2"/>
              <a:buNone/>
            </a:pPr>
            <a:r>
              <a:rPr lang="en-US" altLang="zh-CN" sz="1400" dirty="0" smtClean="0">
                <a:solidFill>
                  <a:srgbClr val="000000"/>
                </a:solidFill>
                <a:latin typeface="Cambria Math" pitchFamily="18" charset="0"/>
                <a:ea typeface="Cambria Math" pitchFamily="18" charset="0"/>
                <a:cs typeface="Times New Roman" pitchFamily="18" charset="0"/>
              </a:rPr>
              <a:t>}</a:t>
            </a:r>
          </a:p>
        </p:txBody>
      </p:sp>
      <p:sp>
        <p:nvSpPr>
          <p:cNvPr id="6" name="日期占位符 5"/>
          <p:cNvSpPr>
            <a:spLocks noGrp="1"/>
          </p:cNvSpPr>
          <p:nvPr>
            <p:ph type="dt" sz="half" idx="10"/>
          </p:nvPr>
        </p:nvSpPr>
        <p:spPr/>
        <p:txBody>
          <a:bodyPr/>
          <a:lstStyle/>
          <a:p>
            <a:fld id="{6DD46077-8DB6-4ADD-A78E-7CAF2C3DB633}" type="datetime3">
              <a:rPr lang="en-US" altLang="zh-CN"/>
              <a:pPr/>
              <a:t>25 February 2015</a:t>
            </a:fld>
            <a:endParaRPr lang="en-US" altLang="zh-CN"/>
          </a:p>
        </p:txBody>
      </p:sp>
      <p:sp>
        <p:nvSpPr>
          <p:cNvPr id="8" name="页脚占位符 7"/>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AEC926AA-41FA-43C3-8B73-E262270FB4C8}" type="slidenum">
              <a:rPr lang="en-US" altLang="zh-CN"/>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Declaring variables</a:t>
            </a:r>
          </a:p>
        </p:txBody>
      </p:sp>
      <p:sp>
        <p:nvSpPr>
          <p:cNvPr id="23555" name="Rectangle 3"/>
          <p:cNvSpPr>
            <a:spLocks noGrp="1" noChangeArrowheads="1"/>
          </p:cNvSpPr>
          <p:nvPr>
            <p:ph idx="1"/>
          </p:nvPr>
        </p:nvSpPr>
        <p:spPr/>
        <p:txBody>
          <a:bodyPr>
            <a:normAutofit/>
          </a:bodyPr>
          <a:lstStyle/>
          <a:p>
            <a:pPr eaLnBrk="1" hangingPunct="1"/>
            <a:r>
              <a:rPr lang="en-US" altLang="zh-CN" smtClean="0"/>
              <a:t>Variable declarations consist of a type and a variable name, e.g.: </a:t>
            </a:r>
          </a:p>
          <a:p>
            <a:pPr lvl="1" eaLnBrk="1" hangingPunct="1"/>
            <a:r>
              <a:rPr lang="en-US" altLang="zh-CN" smtClean="0"/>
              <a:t>int count;</a:t>
            </a:r>
          </a:p>
          <a:p>
            <a:pPr lvl="1" eaLnBrk="1" hangingPunct="1"/>
            <a:r>
              <a:rPr lang="en-US" altLang="zh-CN" smtClean="0"/>
              <a:t>String name;</a:t>
            </a:r>
          </a:p>
          <a:p>
            <a:pPr lvl="1" eaLnBrk="1" hangingPunct="1"/>
            <a:r>
              <a:rPr lang="en-US" altLang="zh-CN" smtClean="0"/>
              <a:t>boolean validated;</a:t>
            </a:r>
          </a:p>
          <a:p>
            <a:pPr eaLnBrk="1" hangingPunct="1"/>
            <a:r>
              <a:rPr lang="en-US" altLang="zh-CN" smtClean="0"/>
              <a:t>Variable declarations can go anywhere in a method definition</a:t>
            </a:r>
          </a:p>
          <a:p>
            <a:pPr lvl="1" eaLnBrk="1" hangingPunct="1"/>
            <a:r>
              <a:rPr lang="en-US" altLang="zh-CN" smtClean="0"/>
              <a:t>Most commonly declared in the beginning of the definition before they are used</a:t>
            </a:r>
          </a:p>
        </p:txBody>
      </p:sp>
      <p:sp>
        <p:nvSpPr>
          <p:cNvPr id="9" name="日期占位符 8"/>
          <p:cNvSpPr>
            <a:spLocks noGrp="1"/>
          </p:cNvSpPr>
          <p:nvPr>
            <p:ph type="dt" sz="half" idx="10"/>
          </p:nvPr>
        </p:nvSpPr>
        <p:spPr/>
        <p:txBody>
          <a:bodyPr/>
          <a:lstStyle/>
          <a:p>
            <a:fld id="{458F1070-410A-487A-A3DB-7545154D717B}"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7358A070-67E9-4629-842D-7125EEC83D54}" type="slidenum">
              <a:rPr lang="en-US" altLang="zh-CN"/>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9"/>
          <p:cNvSpPr>
            <a:spLocks noGrp="1" noChangeArrowheads="1"/>
          </p:cNvSpPr>
          <p:nvPr>
            <p:ph type="title"/>
          </p:nvPr>
        </p:nvSpPr>
        <p:spPr/>
        <p:txBody>
          <a:bodyPr/>
          <a:lstStyle/>
          <a:p>
            <a:pPr eaLnBrk="1" hangingPunct="1"/>
            <a:r>
              <a:rPr lang="en-US" altLang="zh-CN" smtClean="0"/>
              <a:t>Sample code</a:t>
            </a:r>
          </a:p>
        </p:txBody>
      </p:sp>
      <p:graphicFrame>
        <p:nvGraphicFramePr>
          <p:cNvPr id="244767" name="Group 31"/>
          <p:cNvGraphicFramePr>
            <a:graphicFrameLocks noGrp="1"/>
          </p:cNvGraphicFramePr>
          <p:nvPr>
            <p:ph idx="1"/>
          </p:nvPr>
        </p:nvGraphicFramePr>
        <p:xfrm>
          <a:off x="684213" y="1916113"/>
          <a:ext cx="8164512" cy="4114800"/>
        </p:xfrm>
        <a:graphic>
          <a:graphicData uri="http://schemas.openxmlformats.org/drawingml/2006/table">
            <a:tbl>
              <a:tblPr/>
              <a:tblGrid>
                <a:gridCol w="4745037"/>
                <a:gridCol w="3419475"/>
              </a:tblGrid>
              <a:tr h="2057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System.out.println(nTemp);</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int nTemp;</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int nTemp = 1000;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System.out.println(nTemp);</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7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java.lang.Error: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Unresolved compilation problem: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nTemp cannot be resolved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22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1000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B712BB6E-9896-4A23-ABE5-3B2DAE7D3171}"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E24D1C98-D58F-4867-BFFB-4EBCE0BFA627}" type="slidenum">
              <a:rPr lang="en-US" altLang="zh-CN"/>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The same type variables</a:t>
            </a:r>
          </a:p>
        </p:txBody>
      </p:sp>
      <p:sp>
        <p:nvSpPr>
          <p:cNvPr id="25603" name="Rectangle 3"/>
          <p:cNvSpPr>
            <a:spLocks noGrp="1" noChangeArrowheads="1"/>
          </p:cNvSpPr>
          <p:nvPr>
            <p:ph idx="1"/>
          </p:nvPr>
        </p:nvSpPr>
        <p:spPr/>
        <p:txBody>
          <a:bodyPr/>
          <a:lstStyle/>
          <a:p>
            <a:pPr eaLnBrk="1" hangingPunct="1"/>
            <a:r>
              <a:rPr lang="en-US" altLang="zh-CN" smtClean="0"/>
              <a:t>The variables with the same type can be stringed together, e.g.:</a:t>
            </a:r>
          </a:p>
          <a:p>
            <a:pPr lvl="1" eaLnBrk="1" hangingPunct="1"/>
            <a:r>
              <a:rPr lang="en-US" altLang="zh-CN" smtClean="0"/>
              <a:t>double x, y, z;</a:t>
            </a:r>
          </a:p>
          <a:p>
            <a:pPr lvl="1" eaLnBrk="1" hangingPunct="1"/>
            <a:r>
              <a:rPr lang="en-US" altLang="zh-CN" smtClean="0"/>
              <a:t>String fname, lname;</a:t>
            </a:r>
          </a:p>
        </p:txBody>
      </p:sp>
      <p:sp>
        <p:nvSpPr>
          <p:cNvPr id="9" name="日期占位符 8"/>
          <p:cNvSpPr>
            <a:spLocks noGrp="1"/>
          </p:cNvSpPr>
          <p:nvPr>
            <p:ph type="dt" sz="half" idx="10"/>
          </p:nvPr>
        </p:nvSpPr>
        <p:spPr/>
        <p:txBody>
          <a:bodyPr/>
          <a:lstStyle/>
          <a:p>
            <a:fld id="{173DDBCD-DE25-467C-82EF-0C3B4FF721E5}"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38A83AE8-8E66-48BC-9AF5-3A05BC7EEBEF}" type="slidenum">
              <a:rPr lang="en-US" altLang="zh-CN"/>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Variables’ initial value</a:t>
            </a:r>
          </a:p>
        </p:txBody>
      </p:sp>
      <p:sp>
        <p:nvSpPr>
          <p:cNvPr id="26627" name="Rectangle 3"/>
          <p:cNvSpPr>
            <a:spLocks noGrp="1" noChangeArrowheads="1"/>
          </p:cNvSpPr>
          <p:nvPr>
            <p:ph idx="1"/>
          </p:nvPr>
        </p:nvSpPr>
        <p:spPr/>
        <p:txBody>
          <a:bodyPr/>
          <a:lstStyle/>
          <a:p>
            <a:pPr eaLnBrk="1" hangingPunct="1"/>
            <a:r>
              <a:rPr lang="en-US" altLang="zh-CN" dirty="0" smtClean="0"/>
              <a:t>The initial value of a variable can be given in declaration, e.g.:</a:t>
            </a:r>
          </a:p>
          <a:p>
            <a:pPr lvl="1" eaLnBrk="1" hangingPunct="1"/>
            <a:r>
              <a:rPr lang="en-US" altLang="zh-CN" dirty="0" err="1" smtClean="0"/>
              <a:t>int</a:t>
            </a:r>
            <a:r>
              <a:rPr lang="en-US" altLang="zh-CN" dirty="0" smtClean="0"/>
              <a:t> a = 10, b = 5;</a:t>
            </a:r>
          </a:p>
          <a:p>
            <a:pPr lvl="1" eaLnBrk="1" hangingPunct="1"/>
            <a:r>
              <a:rPr lang="en-US" altLang="zh-CN" dirty="0" smtClean="0"/>
              <a:t>String </a:t>
            </a:r>
            <a:r>
              <a:rPr lang="en-US" altLang="zh-CN" dirty="0" err="1" smtClean="0"/>
              <a:t>myname</a:t>
            </a:r>
            <a:r>
              <a:rPr lang="en-US" altLang="zh-CN" dirty="0" smtClean="0"/>
              <a:t> = “</a:t>
            </a:r>
            <a:r>
              <a:rPr lang="en-US" altLang="zh-CN" smtClean="0"/>
              <a:t>Tom Close”</a:t>
            </a:r>
            <a:endParaRPr lang="en-US" altLang="zh-CN" dirty="0" smtClean="0"/>
          </a:p>
          <a:p>
            <a:pPr eaLnBrk="1" hangingPunct="1"/>
            <a:r>
              <a:rPr lang="en-US" altLang="zh-CN" dirty="0" smtClean="0"/>
              <a:t>Only the last variable has initial value if there are multiple variables on the same line, e.g.:</a:t>
            </a:r>
          </a:p>
          <a:p>
            <a:pPr lvl="1" eaLnBrk="1" hangingPunct="1"/>
            <a:r>
              <a:rPr lang="en-US" altLang="zh-CN" dirty="0" smtClean="0"/>
              <a:t>double x, y, z = 10.0;</a:t>
            </a:r>
          </a:p>
        </p:txBody>
      </p:sp>
      <p:sp>
        <p:nvSpPr>
          <p:cNvPr id="9" name="日期占位符 8"/>
          <p:cNvSpPr>
            <a:spLocks noGrp="1"/>
          </p:cNvSpPr>
          <p:nvPr>
            <p:ph type="dt" sz="half" idx="10"/>
          </p:nvPr>
        </p:nvSpPr>
        <p:spPr/>
        <p:txBody>
          <a:bodyPr/>
          <a:lstStyle/>
          <a:p>
            <a:fld id="{54AE9A40-BD77-41C9-9D9A-E8EAE26176AB}"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FF366958-F177-4F3F-9970-00BA8B66D409}" type="slidenum">
              <a:rPr lang="en-US" altLang="zh-CN"/>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Default initial values</a:t>
            </a:r>
          </a:p>
        </p:txBody>
      </p:sp>
      <p:sp>
        <p:nvSpPr>
          <p:cNvPr id="27651" name="Rectangle 3"/>
          <p:cNvSpPr>
            <a:spLocks noGrp="1" noChangeArrowheads="1"/>
          </p:cNvSpPr>
          <p:nvPr>
            <p:ph idx="1"/>
          </p:nvPr>
        </p:nvSpPr>
        <p:spPr/>
        <p:txBody>
          <a:bodyPr>
            <a:normAutofit lnSpcReduction="10000"/>
          </a:bodyPr>
          <a:lstStyle/>
          <a:p>
            <a:pPr eaLnBrk="1" hangingPunct="1"/>
            <a:r>
              <a:rPr lang="en-US" altLang="zh-CN" smtClean="0"/>
              <a:t>Local variables have no initial value, they should be given values before they can be used.</a:t>
            </a:r>
          </a:p>
          <a:p>
            <a:pPr eaLnBrk="1" hangingPunct="1"/>
            <a:r>
              <a:rPr lang="en-US" altLang="zh-CN" smtClean="0"/>
              <a:t>Instance and class variable definitions do not have the restriction, their initial value depends on the type of the variable:</a:t>
            </a:r>
          </a:p>
          <a:p>
            <a:pPr lvl="1" eaLnBrk="1" hangingPunct="1"/>
            <a:r>
              <a:rPr lang="en-US" altLang="zh-CN" smtClean="0"/>
              <a:t>null for instances and classes</a:t>
            </a:r>
          </a:p>
          <a:p>
            <a:pPr lvl="1" eaLnBrk="1" hangingPunct="1"/>
            <a:r>
              <a:rPr lang="en-US" altLang="zh-CN" smtClean="0"/>
              <a:t>0 for numeric variables</a:t>
            </a:r>
          </a:p>
          <a:p>
            <a:pPr lvl="1" eaLnBrk="1" hangingPunct="1"/>
            <a:r>
              <a:rPr lang="en-US" altLang="zh-CN" smtClean="0"/>
              <a:t>‘\0’ for characters</a:t>
            </a:r>
          </a:p>
          <a:p>
            <a:pPr lvl="1" eaLnBrk="1" hangingPunct="1"/>
            <a:r>
              <a:rPr lang="en-US" altLang="zh-CN" smtClean="0"/>
              <a:t>false for booleans</a:t>
            </a:r>
          </a:p>
        </p:txBody>
      </p:sp>
      <p:sp>
        <p:nvSpPr>
          <p:cNvPr id="9" name="日期占位符 8"/>
          <p:cNvSpPr>
            <a:spLocks noGrp="1"/>
          </p:cNvSpPr>
          <p:nvPr>
            <p:ph type="dt" sz="half" idx="10"/>
          </p:nvPr>
        </p:nvSpPr>
        <p:spPr/>
        <p:txBody>
          <a:bodyPr/>
          <a:lstStyle/>
          <a:p>
            <a:fld id="{BFC3D4C1-6DBB-4ACB-8544-FA23EF0806EC}"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D5F72519-69DE-4BF5-A029-75989D56D6E4}" type="slidenum">
              <a:rPr lang="en-US" altLang="zh-CN"/>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64"/>
          <p:cNvSpPr>
            <a:spLocks noGrp="1" noChangeArrowheads="1"/>
          </p:cNvSpPr>
          <p:nvPr>
            <p:ph type="title"/>
          </p:nvPr>
        </p:nvSpPr>
        <p:spPr/>
        <p:txBody>
          <a:bodyPr/>
          <a:lstStyle/>
          <a:p>
            <a:pPr eaLnBrk="1" hangingPunct="1"/>
            <a:r>
              <a:rPr lang="en-US" altLang="zh-CN" smtClean="0"/>
              <a:t>Sample code</a:t>
            </a:r>
          </a:p>
        </p:txBody>
      </p:sp>
      <p:graphicFrame>
        <p:nvGraphicFramePr>
          <p:cNvPr id="159486" name="Group 766"/>
          <p:cNvGraphicFramePr>
            <a:graphicFrameLocks noGrp="1"/>
          </p:cNvGraphicFramePr>
          <p:nvPr>
            <p:ph idx="1"/>
          </p:nvPr>
        </p:nvGraphicFramePr>
        <p:xfrm>
          <a:off x="684213" y="1916113"/>
          <a:ext cx="8164512" cy="4114800"/>
        </p:xfrm>
        <a:graphic>
          <a:graphicData uri="http://schemas.openxmlformats.org/drawingml/2006/table">
            <a:tbl>
              <a:tblPr/>
              <a:tblGrid>
                <a:gridCol w="8164512"/>
              </a:tblGrid>
              <a:tr h="2057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int j;</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System.out.println(j);</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057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java.lang.Error: Unresolved compilation problem: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The local variable j may not have been initialized at test1.Test1.main(Test1.java:24)</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Exception in thread "main"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C8A3C51B-16F6-4F88-9742-46031CA2EC30}"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E17B977B-21D0-4570-A50D-D6D986C4B816}" type="slidenum">
              <a:rPr lang="en-US" altLang="zh-CN"/>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8"/>
          <p:cNvSpPr>
            <a:spLocks noGrp="1" noChangeArrowheads="1"/>
          </p:cNvSpPr>
          <p:nvPr>
            <p:ph type="title"/>
          </p:nvPr>
        </p:nvSpPr>
        <p:spPr/>
        <p:txBody>
          <a:bodyPr/>
          <a:lstStyle/>
          <a:p>
            <a:pPr eaLnBrk="1" hangingPunct="1"/>
            <a:r>
              <a:rPr lang="en-US" altLang="zh-CN" smtClean="0"/>
              <a:t>Sample code</a:t>
            </a:r>
          </a:p>
        </p:txBody>
      </p:sp>
      <p:graphicFrame>
        <p:nvGraphicFramePr>
          <p:cNvPr id="241694" name="Group 30"/>
          <p:cNvGraphicFramePr>
            <a:graphicFrameLocks noGrp="1"/>
          </p:cNvGraphicFramePr>
          <p:nvPr>
            <p:ph idx="1"/>
          </p:nvPr>
        </p:nvGraphicFramePr>
        <p:xfrm>
          <a:off x="684213" y="1916113"/>
          <a:ext cx="8164512" cy="4114800"/>
        </p:xfrm>
        <a:graphic>
          <a:graphicData uri="http://schemas.openxmlformats.org/drawingml/2006/table">
            <a:tbl>
              <a:tblPr/>
              <a:tblGrid>
                <a:gridCol w="4535487"/>
                <a:gridCol w="3629025"/>
              </a:tblGrid>
              <a:tr h="205740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public class DefaultInitialValue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public static void main(String[] args)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class Test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int i;</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char c;</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boolean b;</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 Test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Test test = new Test();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System.out.println(test.i);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System.out.println(test.c);</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System.out.println(test.b);</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DefaultInitialValue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74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7EA8B09C-F064-40CA-BB9B-14CF207BFF22}"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2B1089C2-9435-4BB0-9AD4-9AD5177E574E}" type="slidenum">
              <a:rPr lang="en-US" altLang="zh-CN"/>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3"/>
          <p:cNvSpPr>
            <a:spLocks noGrp="1" noChangeArrowheads="1"/>
          </p:cNvSpPr>
          <p:nvPr>
            <p:ph type="title"/>
          </p:nvPr>
        </p:nvSpPr>
        <p:spPr/>
        <p:txBody>
          <a:bodyPr/>
          <a:lstStyle/>
          <a:p>
            <a:pPr eaLnBrk="1" hangingPunct="1"/>
            <a:r>
              <a:rPr lang="en-US" altLang="zh-CN" smtClean="0"/>
              <a:t>Variable Names</a:t>
            </a:r>
          </a:p>
        </p:txBody>
      </p:sp>
      <p:sp>
        <p:nvSpPr>
          <p:cNvPr id="30723" name="Rectangle 44"/>
          <p:cNvSpPr>
            <a:spLocks noGrp="1" noChangeArrowheads="1"/>
          </p:cNvSpPr>
          <p:nvPr>
            <p:ph type="body" sz="half" idx="1"/>
          </p:nvPr>
        </p:nvSpPr>
        <p:spPr/>
        <p:txBody>
          <a:bodyPr/>
          <a:lstStyle/>
          <a:p>
            <a:pPr eaLnBrk="1" hangingPunct="1"/>
            <a:r>
              <a:rPr lang="en-US" altLang="zh-CN" sz="2200" smtClean="0"/>
              <a:t>Start with a letter or underscore (_), or dollar sign ($)</a:t>
            </a:r>
          </a:p>
          <a:p>
            <a:pPr eaLnBrk="1" hangingPunct="1"/>
            <a:r>
              <a:rPr lang="en-US" altLang="zh-CN" sz="2200" smtClean="0"/>
              <a:t>Do not start with a number</a:t>
            </a:r>
          </a:p>
          <a:p>
            <a:pPr eaLnBrk="1" hangingPunct="1"/>
            <a:r>
              <a:rPr lang="en-US" altLang="zh-CN" sz="2200" smtClean="0"/>
              <a:t>After the first character, any letter or number can be included in the name</a:t>
            </a:r>
          </a:p>
          <a:p>
            <a:pPr eaLnBrk="1" hangingPunct="1"/>
            <a:r>
              <a:rPr lang="en-US" altLang="zh-CN" sz="2200" smtClean="0"/>
              <a:t>Unicode is supported</a:t>
            </a:r>
          </a:p>
        </p:txBody>
      </p:sp>
      <p:graphicFrame>
        <p:nvGraphicFramePr>
          <p:cNvPr id="176174" name="Group 46"/>
          <p:cNvGraphicFramePr>
            <a:graphicFrameLocks noGrp="1"/>
          </p:cNvGraphicFramePr>
          <p:nvPr>
            <p:ph sz="half" idx="2"/>
          </p:nvPr>
        </p:nvGraphicFramePr>
        <p:xfrm>
          <a:off x="4841875" y="1916113"/>
          <a:ext cx="4006850" cy="4114801"/>
        </p:xfrm>
        <a:graphic>
          <a:graphicData uri="http://schemas.openxmlformats.org/drawingml/2006/table">
            <a:tbl>
              <a:tblPr/>
              <a:tblGrid>
                <a:gridCol w="4006850"/>
              </a:tblGrid>
              <a:tr h="35067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public class </a:t>
                      </a:r>
                      <a:r>
                        <a:rPr kumimoji="0" lang="en-US" altLang="zh-CN" sz="1400" b="0" i="0" u="none" strike="noStrike" cap="none" normalizeH="0" baseline="0" dirty="0" err="1" smtClean="0">
                          <a:ln>
                            <a:noFill/>
                          </a:ln>
                          <a:solidFill>
                            <a:schemeClr val="tx1"/>
                          </a:solidFill>
                          <a:effectLst/>
                          <a:latin typeface="Arial" charset="0"/>
                          <a:ea typeface="宋体" charset="-122"/>
                        </a:rPr>
                        <a:t>VariableName</a:t>
                      </a: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400" b="0"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400" b="0" i="0" u="none" strike="noStrike" cap="none" normalizeH="0" baseline="0" dirty="0" err="1" smtClean="0">
                          <a:ln>
                            <a:noFill/>
                          </a:ln>
                          <a:solidFill>
                            <a:schemeClr val="tx1"/>
                          </a:solidFill>
                          <a:effectLst/>
                          <a:latin typeface="Arial" charset="0"/>
                          <a:ea typeface="宋体" charset="-122"/>
                        </a:rPr>
                        <a:t>args</a:t>
                      </a: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String $</a:t>
                      </a:r>
                      <a:r>
                        <a:rPr kumimoji="0" lang="zh-CN" altLang="en-US"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smtClean="0">
                          <a:ln>
                            <a:noFill/>
                          </a:ln>
                          <a:solidFill>
                            <a:schemeClr val="tx1"/>
                          </a:solidFill>
                          <a:effectLst/>
                          <a:latin typeface="Arial" charset="0"/>
                          <a:ea typeface="宋体" charset="-122"/>
                        </a:rPr>
                        <a:t>n</a:t>
                      </a:r>
                      <a:r>
                        <a:rPr kumimoji="0" lang="zh-CN" altLang="en-US"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smtClean="0">
                          <a:ln>
                            <a:noFill/>
                          </a:ln>
                          <a:solidFill>
                            <a:schemeClr val="tx1"/>
                          </a:solidFill>
                          <a:effectLst/>
                          <a:latin typeface="Arial" charset="0"/>
                          <a:ea typeface="宋体" charset="-122"/>
                        </a:rPr>
                        <a:t>= “Tom Close”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_n= 32;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400" b="0" i="0" u="none" strike="noStrike" cap="none" normalizeH="0" baseline="0" dirty="0" smtClean="0">
                          <a:ln>
                            <a:noFill/>
                          </a:ln>
                          <a:solidFill>
                            <a:schemeClr val="tx1"/>
                          </a:solidFill>
                          <a:effectLst/>
                          <a:latin typeface="Arial" charset="0"/>
                          <a:ea typeface="宋体" charset="-122"/>
                        </a:rPr>
                        <a:t>($n</a:t>
                      </a:r>
                      <a:r>
                        <a:rPr kumimoji="0" lang="zh-CN" altLang="en-US"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smtClean="0">
                          <a:ln>
                            <a:noFill/>
                          </a:ln>
                          <a:solidFill>
                            <a:schemeClr val="tx1"/>
                          </a:solidFill>
                          <a:effectLst/>
                          <a:latin typeface="Arial" charset="0"/>
                          <a:ea typeface="宋体" charset="-122"/>
                        </a:rPr>
                        <a:t>+ " is " + _n</a:t>
                      </a:r>
                      <a:r>
                        <a:rPr kumimoji="0" lang="zh-CN" altLang="en-US"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smtClean="0">
                          <a:ln>
                            <a:noFill/>
                          </a:ln>
                          <a:solidFill>
                            <a:schemeClr val="tx1"/>
                          </a:solidFill>
                          <a:effectLst/>
                          <a:latin typeface="Arial" charset="0"/>
                          <a:ea typeface="宋体" charset="-122"/>
                        </a:rPr>
                        <a:t>+ " years old.");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VariableName</a:t>
                      </a:r>
                      <a:r>
                        <a:rPr kumimoji="0" lang="en-US" altLang="zh-CN" sz="1400" b="0" i="0" u="none" strike="noStrike" cap="none" normalizeH="0" baseline="0" dirty="0" smtClean="0">
                          <a:ln>
                            <a:noFill/>
                          </a:ln>
                          <a:solidFill>
                            <a:schemeClr val="tx1"/>
                          </a:solidFill>
                          <a:effectLst/>
                          <a:latin typeface="Arial" charset="0"/>
                          <a:ea typeface="宋体" charset="-122"/>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Output: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Tom Close is 32 years old.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页脚占位符 11"/>
          <p:cNvSpPr>
            <a:spLocks noGrp="1"/>
          </p:cNvSpPr>
          <p:nvPr>
            <p:ph type="ftr" sz="quarter" idx="10"/>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1"/>
          </p:nvPr>
        </p:nvSpPr>
        <p:spPr/>
        <p:txBody>
          <a:bodyPr/>
          <a:lstStyle/>
          <a:p>
            <a:fld id="{DF942598-6974-47D8-B99F-1915ADF92DA3}" type="slidenum">
              <a:rPr lang="en-US" altLang="zh-CN"/>
              <a:pPr/>
              <a:t>28</a:t>
            </a:fld>
            <a:endParaRPr lang="en-US" altLang="zh-CN"/>
          </a:p>
        </p:txBody>
      </p:sp>
      <p:sp>
        <p:nvSpPr>
          <p:cNvPr id="10" name="日期占位符 9"/>
          <p:cNvSpPr>
            <a:spLocks noGrp="1"/>
          </p:cNvSpPr>
          <p:nvPr>
            <p:ph type="dt" sz="half" idx="12"/>
          </p:nvPr>
        </p:nvSpPr>
        <p:spPr/>
        <p:txBody>
          <a:bodyPr/>
          <a:lstStyle/>
          <a:p>
            <a:fld id="{0B6919FF-D876-498D-B013-D2C875323EA5}"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Notes about variable names</a:t>
            </a:r>
          </a:p>
        </p:txBody>
      </p:sp>
      <p:sp>
        <p:nvSpPr>
          <p:cNvPr id="31747" name="Rectangle 3"/>
          <p:cNvSpPr>
            <a:spLocks noGrp="1" noChangeArrowheads="1"/>
          </p:cNvSpPr>
          <p:nvPr>
            <p:ph idx="1"/>
          </p:nvPr>
        </p:nvSpPr>
        <p:spPr/>
        <p:txBody>
          <a:bodyPr/>
          <a:lstStyle/>
          <a:p>
            <a:pPr eaLnBrk="1" hangingPunct="1"/>
            <a:r>
              <a:rPr lang="en-US" altLang="zh-CN" dirty="0" smtClean="0"/>
              <a:t>Case-sensitive</a:t>
            </a:r>
          </a:p>
          <a:p>
            <a:pPr lvl="1" eaLnBrk="1" hangingPunct="1"/>
            <a:r>
              <a:rPr lang="en-US" altLang="zh-CN" dirty="0" smtClean="0"/>
              <a:t>Tom is not same to tom.</a:t>
            </a:r>
          </a:p>
          <a:p>
            <a:pPr lvl="1" eaLnBrk="1" hangingPunct="1"/>
            <a:r>
              <a:rPr lang="en-US" altLang="zh-CN" dirty="0" smtClean="0"/>
              <a:t>And it is also not same </a:t>
            </a:r>
            <a:r>
              <a:rPr lang="en-US" altLang="zh-CN" dirty="0" err="1" smtClean="0"/>
              <a:t>toTOM</a:t>
            </a:r>
            <a:r>
              <a:rPr lang="en-US" altLang="zh-CN" dirty="0" smtClean="0"/>
              <a:t>.</a:t>
            </a:r>
          </a:p>
          <a:p>
            <a:pPr eaLnBrk="1" hangingPunct="1"/>
            <a:r>
              <a:rPr lang="en-US" altLang="zh-CN" dirty="0" smtClean="0"/>
              <a:t>Meaningful names</a:t>
            </a:r>
          </a:p>
          <a:p>
            <a:pPr lvl="1" eaLnBrk="1" hangingPunct="1"/>
            <a:r>
              <a:rPr lang="en-US" altLang="zh-CN" dirty="0" err="1" smtClean="0"/>
              <a:t>int</a:t>
            </a:r>
            <a:r>
              <a:rPr lang="en-US" altLang="zh-CN" dirty="0" smtClean="0"/>
              <a:t> </a:t>
            </a:r>
            <a:r>
              <a:rPr lang="en-US" altLang="zh-CN" dirty="0" err="1" smtClean="0"/>
              <a:t>countOfStudentNumber</a:t>
            </a:r>
            <a:endParaRPr lang="en-US" altLang="zh-CN" dirty="0" smtClean="0"/>
          </a:p>
          <a:p>
            <a:pPr lvl="1" eaLnBrk="1" hangingPunct="1"/>
            <a:r>
              <a:rPr lang="en-US" altLang="zh-CN" dirty="0" err="1" smtClean="0"/>
              <a:t>boolean</a:t>
            </a:r>
            <a:r>
              <a:rPr lang="en-US" altLang="zh-CN" dirty="0" smtClean="0"/>
              <a:t> </a:t>
            </a:r>
            <a:r>
              <a:rPr lang="en-US" altLang="zh-CN" dirty="0" err="1" smtClean="0"/>
              <a:t>currentWeatherIsGood</a:t>
            </a:r>
            <a:endParaRPr lang="en-US" altLang="zh-CN" dirty="0" smtClean="0"/>
          </a:p>
          <a:p>
            <a:pPr lvl="1" eaLnBrk="1" hangingPunct="1"/>
            <a:r>
              <a:rPr lang="en-US" altLang="zh-CN" dirty="0" err="1" smtClean="0"/>
              <a:t>int</a:t>
            </a:r>
            <a:r>
              <a:rPr lang="en-US" altLang="zh-CN" dirty="0" smtClean="0"/>
              <a:t> </a:t>
            </a:r>
            <a:r>
              <a:rPr lang="en-US" altLang="zh-CN" dirty="0" err="1" smtClean="0"/>
              <a:t>intUserAge</a:t>
            </a:r>
            <a:endParaRPr lang="en-US" altLang="zh-CN" dirty="0" smtClean="0"/>
          </a:p>
          <a:p>
            <a:pPr lvl="1" eaLnBrk="1" hangingPunct="1"/>
            <a:r>
              <a:rPr lang="en-US" altLang="zh-CN" dirty="0" smtClean="0"/>
              <a:t>String </a:t>
            </a:r>
            <a:r>
              <a:rPr lang="en-US" altLang="zh-CN" dirty="0" err="1" smtClean="0"/>
              <a:t>strAdminName</a:t>
            </a:r>
            <a:endParaRPr lang="en-US" altLang="zh-CN" dirty="0" smtClean="0"/>
          </a:p>
        </p:txBody>
      </p:sp>
      <p:sp>
        <p:nvSpPr>
          <p:cNvPr id="9" name="日期占位符 8"/>
          <p:cNvSpPr>
            <a:spLocks noGrp="1"/>
          </p:cNvSpPr>
          <p:nvPr>
            <p:ph type="dt" sz="half" idx="10"/>
          </p:nvPr>
        </p:nvSpPr>
        <p:spPr/>
        <p:txBody>
          <a:bodyPr/>
          <a:lstStyle/>
          <a:p>
            <a:fld id="{AD415B42-C35B-431C-A5A9-8C5D466E8DD3}"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49F4FBA0-A13F-4855-89C3-DA8F1D6E4A5D}" type="slidenum">
              <a:rPr lang="en-US" altLang="zh-CN"/>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612775" y="571500"/>
            <a:ext cx="6264275" cy="647700"/>
          </a:xfrm>
        </p:spPr>
        <p:txBody>
          <a:bodyPr>
            <a:normAutofit fontScale="90000"/>
          </a:bodyPr>
          <a:lstStyle/>
          <a:p>
            <a:r>
              <a:rPr lang="en-US" altLang="zh-CN" b="0" smtClean="0"/>
              <a:t>Quick View to Java Application</a:t>
            </a:r>
            <a:endParaRPr lang="en-US" altLang="zh-CN" smtClean="0"/>
          </a:p>
        </p:txBody>
      </p:sp>
      <p:sp>
        <p:nvSpPr>
          <p:cNvPr id="5123" name="Rectangle 1027"/>
          <p:cNvSpPr>
            <a:spLocks noGrp="1" noChangeArrowheads="1"/>
          </p:cNvSpPr>
          <p:nvPr>
            <p:ph idx="1"/>
          </p:nvPr>
        </p:nvSpPr>
        <p:spPr>
          <a:xfrm>
            <a:off x="428625" y="1285875"/>
            <a:ext cx="8501063" cy="5113338"/>
          </a:xfrm>
        </p:spPr>
        <p:txBody>
          <a:bodyPr/>
          <a:lstStyle/>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1 </a:t>
            </a:r>
            <a:r>
              <a:rPr lang="en-US" altLang="zh-CN" sz="1800" smtClean="0">
                <a:solidFill>
                  <a:srgbClr val="008000"/>
                </a:solidFill>
                <a:latin typeface="Cambria Math" pitchFamily="18" charset="0"/>
                <a:ea typeface="Cambria Math" pitchFamily="18" charset="0"/>
                <a:cs typeface="Times New Roman" pitchFamily="18" charset="0"/>
              </a:rPr>
              <a:t>// Sample 01: Welcome1.java</a:t>
            </a:r>
            <a:endParaRPr lang="en-US" altLang="zh-CN" sz="1800" smtClean="0">
              <a:solidFill>
                <a:srgbClr val="000000"/>
              </a:solidFill>
              <a:latin typeface="Cambria Math" pitchFamily="18" charset="0"/>
              <a:ea typeface="Cambria Math" pitchFamily="18" charset="0"/>
              <a:cs typeface="Times New Roman" pitchFamily="18" charset="0"/>
            </a:endParaRP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2  </a:t>
            </a:r>
            <a:r>
              <a:rPr lang="en-US" altLang="zh-CN" sz="1800" smtClean="0">
                <a:solidFill>
                  <a:srgbClr val="008000"/>
                </a:solidFill>
                <a:latin typeface="Cambria Math" pitchFamily="18" charset="0"/>
                <a:ea typeface="Cambria Math" pitchFamily="18" charset="0"/>
                <a:cs typeface="Times New Roman" pitchFamily="18" charset="0"/>
              </a:rPr>
              <a:t>// Text-printing program.</a:t>
            </a:r>
            <a:endParaRPr lang="en-US" altLang="zh-CN" sz="1800" smtClean="0">
              <a:solidFill>
                <a:srgbClr val="000000"/>
              </a:solidFill>
              <a:latin typeface="Cambria Math" pitchFamily="18" charset="0"/>
              <a:ea typeface="Cambria Math" pitchFamily="18" charset="0"/>
              <a:cs typeface="Times New Roman" pitchFamily="18" charset="0"/>
            </a:endParaRP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3      </a:t>
            </a:r>
            <a:endParaRPr lang="en-US" altLang="zh-CN" sz="1800" smtClean="0">
              <a:solidFill>
                <a:srgbClr val="000000"/>
              </a:solidFill>
              <a:latin typeface="Cambria Math" pitchFamily="18" charset="0"/>
              <a:ea typeface="Cambria Math" pitchFamily="18" charset="0"/>
              <a:cs typeface="Times New Roman" pitchFamily="18" charset="0"/>
            </a:endParaRP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4 </a:t>
            </a:r>
            <a:r>
              <a:rPr lang="en-US" altLang="zh-CN" sz="1800" smtClean="0">
                <a:solidFill>
                  <a:srgbClr val="0000FF"/>
                </a:solidFill>
                <a:latin typeface="Cambria Math" pitchFamily="18" charset="0"/>
                <a:ea typeface="Cambria Math" pitchFamily="18" charset="0"/>
                <a:cs typeface="Times New Roman" pitchFamily="18" charset="0"/>
              </a:rPr>
              <a:t>public class </a:t>
            </a:r>
            <a:r>
              <a:rPr lang="en-US" altLang="zh-CN" sz="1800" smtClean="0">
                <a:solidFill>
                  <a:srgbClr val="000000"/>
                </a:solidFill>
                <a:latin typeface="Cambria Math" pitchFamily="18" charset="0"/>
                <a:ea typeface="Cambria Math" pitchFamily="18" charset="0"/>
                <a:cs typeface="Times New Roman" pitchFamily="18" charset="0"/>
              </a:rPr>
              <a:t>Welcome1 { </a:t>
            </a: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5      </a:t>
            </a:r>
            <a:endParaRPr lang="en-US" altLang="zh-CN" sz="1800" smtClean="0">
              <a:solidFill>
                <a:srgbClr val="000000"/>
              </a:solidFill>
              <a:latin typeface="Cambria Math" pitchFamily="18" charset="0"/>
              <a:ea typeface="Cambria Math" pitchFamily="18" charset="0"/>
              <a:cs typeface="Times New Roman" pitchFamily="18" charset="0"/>
            </a:endParaRP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6	</a:t>
            </a:r>
            <a:r>
              <a:rPr lang="en-US" altLang="zh-CN" sz="1800" smtClean="0">
                <a:solidFill>
                  <a:srgbClr val="008000"/>
                </a:solidFill>
                <a:latin typeface="Cambria Math" pitchFamily="18" charset="0"/>
                <a:ea typeface="Cambria Math" pitchFamily="18" charset="0"/>
                <a:cs typeface="Times New Roman" pitchFamily="18" charset="0"/>
              </a:rPr>
              <a:t>// main method begins execution of Java application</a:t>
            </a:r>
            <a:endParaRPr lang="en-US" altLang="zh-CN" sz="1800" smtClean="0">
              <a:solidFill>
                <a:srgbClr val="000000"/>
              </a:solidFill>
              <a:latin typeface="Cambria Math" pitchFamily="18" charset="0"/>
              <a:ea typeface="Cambria Math" pitchFamily="18" charset="0"/>
              <a:cs typeface="Times New Roman" pitchFamily="18" charset="0"/>
            </a:endParaRP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7	</a:t>
            </a:r>
            <a:r>
              <a:rPr lang="en-US" altLang="zh-CN" sz="1800" smtClean="0">
                <a:solidFill>
                  <a:srgbClr val="0000FF"/>
                </a:solidFill>
                <a:latin typeface="Cambria Math" pitchFamily="18" charset="0"/>
                <a:ea typeface="Cambria Math" pitchFamily="18" charset="0"/>
                <a:cs typeface="Times New Roman" pitchFamily="18" charset="0"/>
              </a:rPr>
              <a:t>public static void</a:t>
            </a:r>
            <a:r>
              <a:rPr lang="en-US" altLang="zh-CN" sz="1800" smtClean="0">
                <a:solidFill>
                  <a:srgbClr val="000000"/>
                </a:solidFill>
                <a:latin typeface="Cambria Math" pitchFamily="18" charset="0"/>
                <a:ea typeface="Cambria Math" pitchFamily="18" charset="0"/>
                <a:cs typeface="Times New Roman" pitchFamily="18" charset="0"/>
              </a:rPr>
              <a:t> main( String args[] )</a:t>
            </a: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8	</a:t>
            </a:r>
            <a:r>
              <a:rPr lang="en-US" altLang="zh-CN" sz="1800" smtClean="0">
                <a:solidFill>
                  <a:srgbClr val="000000"/>
                </a:solidFill>
                <a:latin typeface="Cambria Math" pitchFamily="18" charset="0"/>
                <a:ea typeface="Cambria Math" pitchFamily="18" charset="0"/>
                <a:cs typeface="Times New Roman" pitchFamily="18" charset="0"/>
              </a:rPr>
              <a:t>{</a:t>
            </a: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9		</a:t>
            </a:r>
            <a:r>
              <a:rPr lang="en-US" altLang="zh-CN" sz="1800" smtClean="0">
                <a:solidFill>
                  <a:srgbClr val="000000"/>
                </a:solidFill>
                <a:latin typeface="Cambria Math" pitchFamily="18" charset="0"/>
                <a:ea typeface="Cambria Math" pitchFamily="18" charset="0"/>
                <a:cs typeface="Times New Roman" pitchFamily="18" charset="0"/>
              </a:rPr>
              <a:t>System.out.println( </a:t>
            </a:r>
            <a:r>
              <a:rPr lang="en-US" altLang="zh-CN" sz="1800" smtClean="0">
                <a:solidFill>
                  <a:srgbClr val="0099FF"/>
                </a:solidFill>
                <a:latin typeface="Cambria Math" pitchFamily="18" charset="0"/>
                <a:ea typeface="Cambria Math" pitchFamily="18" charset="0"/>
                <a:cs typeface="Times New Roman" pitchFamily="18" charset="0"/>
              </a:rPr>
              <a:t>"Welcome to Java Programming!"</a:t>
            </a:r>
            <a:r>
              <a:rPr lang="en-US" altLang="zh-CN" sz="1800" smtClean="0">
                <a:solidFill>
                  <a:srgbClr val="000000"/>
                </a:solidFill>
                <a:latin typeface="Cambria Math" pitchFamily="18" charset="0"/>
                <a:ea typeface="Cambria Math" pitchFamily="18" charset="0"/>
                <a:cs typeface="Times New Roman" pitchFamily="18" charset="0"/>
              </a:rPr>
              <a:t> );</a:t>
            </a: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10    </a:t>
            </a:r>
            <a:endParaRPr lang="en-US" altLang="zh-CN" sz="1800" smtClean="0">
              <a:solidFill>
                <a:srgbClr val="000000"/>
              </a:solidFill>
              <a:latin typeface="Cambria Math" pitchFamily="18" charset="0"/>
              <a:ea typeface="Cambria Math" pitchFamily="18" charset="0"/>
              <a:cs typeface="Times New Roman" pitchFamily="18" charset="0"/>
            </a:endParaRP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11		</a:t>
            </a:r>
            <a:r>
              <a:rPr lang="en-US" altLang="zh-CN" sz="1800" smtClean="0">
                <a:solidFill>
                  <a:srgbClr val="000000"/>
                </a:solidFill>
                <a:latin typeface="Cambria Math" pitchFamily="18" charset="0"/>
                <a:ea typeface="Cambria Math" pitchFamily="18" charset="0"/>
                <a:cs typeface="Times New Roman" pitchFamily="18" charset="0"/>
              </a:rPr>
              <a:t>} </a:t>
            </a:r>
            <a:r>
              <a:rPr lang="en-US" altLang="zh-CN" sz="1800" smtClean="0">
                <a:solidFill>
                  <a:srgbClr val="008000"/>
                </a:solidFill>
                <a:latin typeface="Cambria Math" pitchFamily="18" charset="0"/>
                <a:ea typeface="Cambria Math" pitchFamily="18" charset="0"/>
                <a:cs typeface="Times New Roman" pitchFamily="18" charset="0"/>
              </a:rPr>
              <a:t>// end method main</a:t>
            </a:r>
            <a:endParaRPr lang="en-US" altLang="zh-CN" sz="1800" smtClean="0">
              <a:solidFill>
                <a:srgbClr val="000000"/>
              </a:solidFill>
              <a:latin typeface="Cambria Math" pitchFamily="18" charset="0"/>
              <a:ea typeface="Cambria Math" pitchFamily="18" charset="0"/>
              <a:cs typeface="Times New Roman" pitchFamily="18" charset="0"/>
            </a:endParaRP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12    </a:t>
            </a:r>
            <a:endParaRPr lang="en-US" altLang="zh-CN" sz="1800" smtClean="0">
              <a:solidFill>
                <a:srgbClr val="000000"/>
              </a:solidFill>
              <a:latin typeface="Cambria Math" pitchFamily="18" charset="0"/>
              <a:ea typeface="Cambria Math" pitchFamily="18" charset="0"/>
              <a:cs typeface="Times New Roman" pitchFamily="18" charset="0"/>
            </a:endParaRPr>
          </a:p>
          <a:p>
            <a:pPr>
              <a:buFont typeface="Wingdings" pitchFamily="2" charset="2"/>
              <a:buNone/>
            </a:pPr>
            <a:r>
              <a:rPr lang="en-US" altLang="zh-CN" sz="1800" smtClean="0">
                <a:solidFill>
                  <a:srgbClr val="5F5F5F"/>
                </a:solidFill>
                <a:latin typeface="Cambria Math" pitchFamily="18" charset="0"/>
                <a:ea typeface="Cambria Math" pitchFamily="18" charset="0"/>
                <a:cs typeface="Times New Roman" pitchFamily="18" charset="0"/>
              </a:rPr>
              <a:t>13</a:t>
            </a:r>
            <a:r>
              <a:rPr lang="en-US" altLang="zh-CN" sz="1800" smtClean="0">
                <a:solidFill>
                  <a:srgbClr val="000000"/>
                </a:solidFill>
                <a:latin typeface="Cambria Math" pitchFamily="18" charset="0"/>
                <a:ea typeface="Cambria Math" pitchFamily="18" charset="0"/>
                <a:cs typeface="Times New Roman" pitchFamily="18" charset="0"/>
              </a:rPr>
              <a:t>} </a:t>
            </a:r>
            <a:r>
              <a:rPr lang="en-US" altLang="zh-CN" sz="1800" smtClean="0">
                <a:solidFill>
                  <a:srgbClr val="008000"/>
                </a:solidFill>
                <a:latin typeface="Cambria Math" pitchFamily="18" charset="0"/>
                <a:ea typeface="Cambria Math" pitchFamily="18" charset="0"/>
                <a:cs typeface="Times New Roman" pitchFamily="18" charset="0"/>
              </a:rPr>
              <a:t>// end class Welcome1</a:t>
            </a:r>
            <a:endParaRPr lang="en-US" altLang="zh-CN" sz="1800" smtClean="0">
              <a:solidFill>
                <a:srgbClr val="000000"/>
              </a:solidFill>
              <a:latin typeface="Cambria Math" pitchFamily="18" charset="0"/>
              <a:ea typeface="Cambria Math" pitchFamily="18" charset="0"/>
              <a:cs typeface="Times New Roman" pitchFamily="18" charset="0"/>
            </a:endParaRPr>
          </a:p>
          <a:p>
            <a:endParaRPr lang="en-US" altLang="zh-CN" sz="1800" smtClean="0">
              <a:latin typeface="Cambria Math" pitchFamily="18" charset="0"/>
              <a:ea typeface="Cambria Math" pitchFamily="18" charset="0"/>
              <a:cs typeface="Times New Roman" pitchFamily="18" charset="0"/>
            </a:endParaRPr>
          </a:p>
        </p:txBody>
      </p:sp>
      <p:sp>
        <p:nvSpPr>
          <p:cNvPr id="6" name="日期占位符 5"/>
          <p:cNvSpPr>
            <a:spLocks noGrp="1"/>
          </p:cNvSpPr>
          <p:nvPr>
            <p:ph type="dt" sz="half" idx="10"/>
          </p:nvPr>
        </p:nvSpPr>
        <p:spPr/>
        <p:txBody>
          <a:bodyPr/>
          <a:lstStyle/>
          <a:p>
            <a:fld id="{42C84186-0585-48BE-BF8A-A737F06FE849}" type="datetime3">
              <a:rPr lang="en-US" altLang="zh-CN"/>
              <a:pPr/>
              <a:t>25 February 2015</a:t>
            </a:fld>
            <a:endParaRPr lang="en-US" altLang="zh-CN"/>
          </a:p>
        </p:txBody>
      </p:sp>
      <p:sp>
        <p:nvSpPr>
          <p:cNvPr id="8" name="页脚占位符 7"/>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418746EE-161E-4A83-B1F5-4BF98FBD5E3A}" type="slidenum">
              <a:rPr lang="en-US" altLang="zh-CN"/>
              <a:pPr/>
              <a:t>3</a:t>
            </a:fld>
            <a:endParaRPr lang="en-US" altLang="zh-CN"/>
          </a:p>
        </p:txBody>
      </p:sp>
      <p:sp>
        <p:nvSpPr>
          <p:cNvPr id="5124" name="Rectangle 1028"/>
          <p:cNvSpPr>
            <a:spLocks noChangeArrowheads="1"/>
          </p:cNvSpPr>
          <p:nvPr/>
        </p:nvSpPr>
        <p:spPr bwMode="auto">
          <a:xfrm>
            <a:off x="1500188" y="5715000"/>
            <a:ext cx="6553200" cy="615950"/>
          </a:xfrm>
          <a:prstGeom prst="rect">
            <a:avLst/>
          </a:prstGeom>
          <a:solidFill>
            <a:schemeClr val="hlink"/>
          </a:solidFill>
          <a:ln w="9525">
            <a:noFill/>
            <a:miter lim="800000"/>
            <a:headEnd/>
            <a:tailEnd/>
          </a:ln>
        </p:spPr>
        <p:txBody>
          <a:bodyPr>
            <a:spAutoFit/>
          </a:bodyPr>
          <a:lstStyle/>
          <a:p>
            <a:r>
              <a:rPr lang="en-US" altLang="zh-CN" sz="2000">
                <a:solidFill>
                  <a:srgbClr val="000000"/>
                </a:solidFill>
                <a:latin typeface="Cambria Math" pitchFamily="18" charset="0"/>
              </a:rPr>
              <a:t>Output:</a:t>
            </a:r>
          </a:p>
          <a:p>
            <a:r>
              <a:rPr lang="en-US" altLang="zh-CN" sz="1400">
                <a:solidFill>
                  <a:srgbClr val="000000"/>
                </a:solidFill>
                <a:latin typeface="Cambria Math" pitchFamily="18" charset="0"/>
              </a:rPr>
              <a:t>Welcome to Java Programming!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defRPr/>
            </a:pPr>
            <a:r>
              <a:rPr lang="en-US" altLang="zh-CN" dirty="0" smtClean="0"/>
              <a:t>Primitive Data Types</a:t>
            </a:r>
          </a:p>
        </p:txBody>
      </p:sp>
      <p:sp>
        <p:nvSpPr>
          <p:cNvPr id="32771" name="文本占位符 4"/>
          <p:cNvSpPr>
            <a:spLocks noGrp="1"/>
          </p:cNvSpPr>
          <p:nvPr>
            <p:ph type="body" idx="1"/>
          </p:nvPr>
        </p:nvSpPr>
        <p:spPr/>
        <p:txBody>
          <a:bodyPr/>
          <a:lstStyle/>
          <a:p>
            <a:endParaRPr lang="zh-CN" altLang="en-US" smtClean="0"/>
          </a:p>
        </p:txBody>
      </p:sp>
      <p:sp>
        <p:nvSpPr>
          <p:cNvPr id="4" name="日期占位符 3"/>
          <p:cNvSpPr>
            <a:spLocks noGrp="1"/>
          </p:cNvSpPr>
          <p:nvPr>
            <p:ph type="dt" sz="half" idx="10"/>
          </p:nvPr>
        </p:nvSpPr>
        <p:spPr/>
        <p:txBody>
          <a:bodyPr/>
          <a:lstStyle/>
          <a:p>
            <a:fld id="{99AAF4AE-19F5-4153-AB7B-A733A6D79515}"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F9AF5E1B-71C6-4C5B-AFB8-65EC4C82761B}" type="slidenum">
              <a:rPr lang="en-US" altLang="zh-CN"/>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Eight primitive data types</a:t>
            </a:r>
          </a:p>
        </p:txBody>
      </p:sp>
      <p:sp>
        <p:nvSpPr>
          <p:cNvPr id="33795" name="Rectangle 4"/>
          <p:cNvSpPr>
            <a:spLocks noGrp="1" noChangeArrowheads="1"/>
          </p:cNvSpPr>
          <p:nvPr>
            <p:ph idx="1"/>
          </p:nvPr>
        </p:nvSpPr>
        <p:spPr/>
        <p:txBody>
          <a:bodyPr>
            <a:normAutofit/>
          </a:bodyPr>
          <a:lstStyle/>
          <a:p>
            <a:pPr eaLnBrk="1" hangingPunct="1"/>
            <a:r>
              <a:rPr lang="en-US" altLang="zh-CN" smtClean="0"/>
              <a:t>byte</a:t>
            </a:r>
          </a:p>
          <a:p>
            <a:pPr eaLnBrk="1" hangingPunct="1"/>
            <a:r>
              <a:rPr lang="en-US" altLang="zh-CN" smtClean="0"/>
              <a:t>short</a:t>
            </a:r>
          </a:p>
          <a:p>
            <a:pPr eaLnBrk="1" hangingPunct="1"/>
            <a:r>
              <a:rPr lang="en-US" altLang="zh-CN" smtClean="0"/>
              <a:t>int</a:t>
            </a:r>
          </a:p>
          <a:p>
            <a:pPr eaLnBrk="1" hangingPunct="1"/>
            <a:r>
              <a:rPr lang="en-US" altLang="zh-CN" smtClean="0"/>
              <a:t>long</a:t>
            </a:r>
          </a:p>
          <a:p>
            <a:pPr eaLnBrk="1" hangingPunct="1"/>
            <a:r>
              <a:rPr lang="en-US" altLang="zh-CN" smtClean="0"/>
              <a:t>char</a:t>
            </a:r>
          </a:p>
          <a:p>
            <a:pPr eaLnBrk="1" hangingPunct="1"/>
            <a:r>
              <a:rPr lang="en-US" altLang="zh-CN" smtClean="0"/>
              <a:t>float</a:t>
            </a:r>
          </a:p>
          <a:p>
            <a:pPr eaLnBrk="1" hangingPunct="1"/>
            <a:r>
              <a:rPr lang="en-US" altLang="zh-CN" smtClean="0"/>
              <a:t>double</a:t>
            </a:r>
          </a:p>
          <a:p>
            <a:pPr eaLnBrk="1" hangingPunct="1"/>
            <a:r>
              <a:rPr lang="en-US" altLang="zh-CN" smtClean="0"/>
              <a:t>boolean</a:t>
            </a:r>
          </a:p>
        </p:txBody>
      </p:sp>
      <p:sp>
        <p:nvSpPr>
          <p:cNvPr id="9" name="日期占位符 8"/>
          <p:cNvSpPr>
            <a:spLocks noGrp="1"/>
          </p:cNvSpPr>
          <p:nvPr>
            <p:ph type="dt" sz="half" idx="10"/>
          </p:nvPr>
        </p:nvSpPr>
        <p:spPr/>
        <p:txBody>
          <a:bodyPr/>
          <a:lstStyle/>
          <a:p>
            <a:fld id="{4AA0C432-7687-4E24-BCB3-99BA632867BD}"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43E11CEA-1D82-4C36-B88A-2F877367AC54}" type="slidenum">
              <a:rPr lang="en-US" altLang="zh-CN"/>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2"/>
          <p:cNvSpPr>
            <a:spLocks noGrp="1" noChangeArrowheads="1"/>
          </p:cNvSpPr>
          <p:nvPr>
            <p:ph type="title"/>
          </p:nvPr>
        </p:nvSpPr>
        <p:spPr/>
        <p:txBody>
          <a:bodyPr/>
          <a:lstStyle/>
          <a:p>
            <a:pPr eaLnBrk="1" hangingPunct="1"/>
            <a:r>
              <a:rPr lang="en-US" altLang="zh-CN" smtClean="0"/>
              <a:t>Integer</a:t>
            </a:r>
          </a:p>
        </p:txBody>
      </p:sp>
      <p:graphicFrame>
        <p:nvGraphicFramePr>
          <p:cNvPr id="108610" name="Group 66"/>
          <p:cNvGraphicFramePr>
            <a:graphicFrameLocks noGrp="1"/>
          </p:cNvGraphicFramePr>
          <p:nvPr>
            <p:ph sz="half" idx="1"/>
          </p:nvPr>
        </p:nvGraphicFramePr>
        <p:xfrm>
          <a:off x="642938" y="1285875"/>
          <a:ext cx="8164512" cy="2535936"/>
        </p:xfrm>
        <a:graphic>
          <a:graphicData uri="http://schemas.openxmlformats.org/drawingml/2006/table">
            <a:tbl>
              <a:tblPr/>
              <a:tblGrid>
                <a:gridCol w="863600"/>
                <a:gridCol w="936625"/>
                <a:gridCol w="6364287"/>
              </a:tblGrid>
              <a:tr h="3905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Width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Size(Value 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-9223372036854775808~9223372036854775807</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(-2</a:t>
                      </a:r>
                      <a:r>
                        <a:rPr kumimoji="0" lang="en-US" altLang="zh-CN" sz="2200" b="0" i="0" u="none" strike="noStrike" cap="none" normalizeH="0" baseline="30000" smtClean="0">
                          <a:ln>
                            <a:noFill/>
                          </a:ln>
                          <a:solidFill>
                            <a:schemeClr val="tx1"/>
                          </a:solidFill>
                          <a:effectLst/>
                          <a:latin typeface="Arial" charset="0"/>
                          <a:ea typeface="宋体" charset="-122"/>
                        </a:rPr>
                        <a:t>63</a:t>
                      </a:r>
                      <a:r>
                        <a:rPr kumimoji="0" lang="en-US" altLang="zh-CN" sz="2200" b="0" i="0" u="none" strike="noStrike" cap="none" normalizeH="0" baseline="0" smtClean="0">
                          <a:ln>
                            <a:noFill/>
                          </a:ln>
                          <a:solidFill>
                            <a:schemeClr val="tx1"/>
                          </a:solidFill>
                          <a:effectLst/>
                          <a:latin typeface="Arial" charset="0"/>
                          <a:ea typeface="宋体" charset="-122"/>
                        </a:rPr>
                        <a:t> ~ 2</a:t>
                      </a:r>
                      <a:r>
                        <a:rPr kumimoji="0" lang="en-US" altLang="zh-CN" sz="2200" b="0" i="0" u="none" strike="noStrike" cap="none" normalizeH="0" baseline="30000" smtClean="0">
                          <a:ln>
                            <a:noFill/>
                          </a:ln>
                          <a:solidFill>
                            <a:schemeClr val="tx1"/>
                          </a:solidFill>
                          <a:effectLst/>
                          <a:latin typeface="Arial" charset="0"/>
                          <a:ea typeface="宋体" charset="-122"/>
                        </a:rPr>
                        <a:t>63</a:t>
                      </a:r>
                      <a:r>
                        <a:rPr kumimoji="0" lang="en-US" altLang="zh-CN" sz="22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-2147483648~2147483647 (-2</a:t>
                      </a:r>
                      <a:r>
                        <a:rPr kumimoji="0" lang="en-US" altLang="zh-CN" sz="2200" b="0" i="0" u="none" strike="noStrike" cap="none" normalizeH="0" baseline="30000" smtClean="0">
                          <a:ln>
                            <a:noFill/>
                          </a:ln>
                          <a:solidFill>
                            <a:schemeClr val="tx1"/>
                          </a:solidFill>
                          <a:effectLst/>
                          <a:latin typeface="Arial" charset="0"/>
                          <a:ea typeface="宋体" charset="-122"/>
                        </a:rPr>
                        <a:t>31</a:t>
                      </a:r>
                      <a:r>
                        <a:rPr kumimoji="0" lang="en-US" altLang="zh-CN" sz="2200" b="0" i="0" u="none" strike="noStrike" cap="none" normalizeH="0" baseline="0" smtClean="0">
                          <a:ln>
                            <a:noFill/>
                          </a:ln>
                          <a:solidFill>
                            <a:schemeClr val="tx1"/>
                          </a:solidFill>
                          <a:effectLst/>
                          <a:latin typeface="Arial" charset="0"/>
                          <a:ea typeface="宋体" charset="-122"/>
                        </a:rPr>
                        <a:t> ~ 2</a:t>
                      </a:r>
                      <a:r>
                        <a:rPr kumimoji="0" lang="en-US" altLang="zh-CN" sz="2200" b="0" i="0" u="none" strike="noStrike" cap="none" normalizeH="0" baseline="30000" smtClean="0">
                          <a:ln>
                            <a:noFill/>
                          </a:ln>
                          <a:solidFill>
                            <a:schemeClr val="tx1"/>
                          </a:solidFill>
                          <a:effectLst/>
                          <a:latin typeface="Arial" charset="0"/>
                          <a:ea typeface="宋体" charset="-122"/>
                        </a:rPr>
                        <a:t>31</a:t>
                      </a:r>
                      <a:r>
                        <a:rPr kumimoji="0" lang="en-US" altLang="zh-CN" sz="22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-32768~32767(-2</a:t>
                      </a:r>
                      <a:r>
                        <a:rPr kumimoji="0" lang="en-US" altLang="zh-CN" sz="2200" b="0" i="0" u="none" strike="noStrike" cap="none" normalizeH="0" baseline="30000" smtClean="0">
                          <a:ln>
                            <a:noFill/>
                          </a:ln>
                          <a:solidFill>
                            <a:schemeClr val="tx1"/>
                          </a:solidFill>
                          <a:effectLst/>
                          <a:latin typeface="Arial" charset="0"/>
                          <a:ea typeface="宋体" charset="-122"/>
                        </a:rPr>
                        <a:t>15</a:t>
                      </a:r>
                      <a:r>
                        <a:rPr kumimoji="0" lang="en-US" altLang="zh-CN" sz="2200" b="0" i="0" u="none" strike="noStrike" cap="none" normalizeH="0" baseline="0" smtClean="0">
                          <a:ln>
                            <a:noFill/>
                          </a:ln>
                          <a:solidFill>
                            <a:schemeClr val="tx1"/>
                          </a:solidFill>
                          <a:effectLst/>
                          <a:latin typeface="Arial" charset="0"/>
                          <a:ea typeface="宋体" charset="-122"/>
                        </a:rPr>
                        <a:t> ~ 2</a:t>
                      </a:r>
                      <a:r>
                        <a:rPr kumimoji="0" lang="en-US" altLang="zh-CN" sz="2200" b="0" i="0" u="none" strike="noStrike" cap="none" normalizeH="0" baseline="30000" smtClean="0">
                          <a:ln>
                            <a:noFill/>
                          </a:ln>
                          <a:solidFill>
                            <a:schemeClr val="tx1"/>
                          </a:solidFill>
                          <a:effectLst/>
                          <a:latin typeface="Arial" charset="0"/>
                          <a:ea typeface="宋体" charset="-122"/>
                        </a:rPr>
                        <a:t>15</a:t>
                      </a:r>
                      <a:r>
                        <a:rPr kumimoji="0" lang="en-US" altLang="zh-CN" sz="22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-128~127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45" name="Rectangle 65"/>
          <p:cNvSpPr>
            <a:spLocks noGrp="1" noChangeArrowheads="1"/>
          </p:cNvSpPr>
          <p:nvPr>
            <p:ph type="body" sz="half" idx="2"/>
          </p:nvPr>
        </p:nvSpPr>
        <p:spPr/>
        <p:txBody>
          <a:bodyPr/>
          <a:lstStyle/>
          <a:p>
            <a:pPr eaLnBrk="1" hangingPunct="1"/>
            <a:r>
              <a:rPr lang="en-US" altLang="zh-CN" sz="2200" smtClean="0"/>
              <a:t>Octal</a:t>
            </a:r>
          </a:p>
          <a:p>
            <a:pPr lvl="1" eaLnBrk="1" hangingPunct="1"/>
            <a:r>
              <a:rPr lang="en-US" altLang="zh-CN" sz="2000" smtClean="0"/>
              <a:t>03, 07</a:t>
            </a:r>
          </a:p>
          <a:p>
            <a:pPr eaLnBrk="1" hangingPunct="1"/>
            <a:r>
              <a:rPr lang="en-US" altLang="zh-CN" sz="2200" smtClean="0"/>
              <a:t>Hexadecimal</a:t>
            </a:r>
          </a:p>
          <a:p>
            <a:pPr lvl="1" eaLnBrk="1" hangingPunct="1"/>
            <a:r>
              <a:rPr lang="en-US" altLang="zh-CN" sz="2000" smtClean="0"/>
              <a:t>0xab</a:t>
            </a:r>
          </a:p>
          <a:p>
            <a:pPr lvl="1" eaLnBrk="1" hangingPunct="1"/>
            <a:r>
              <a:rPr lang="en-US" altLang="zh-CN" sz="2000" smtClean="0"/>
              <a:t>0X1a</a:t>
            </a:r>
          </a:p>
        </p:txBody>
      </p:sp>
      <p:sp>
        <p:nvSpPr>
          <p:cNvPr id="14" name="页脚占位符 13"/>
          <p:cNvSpPr>
            <a:spLocks noGrp="1"/>
          </p:cNvSpPr>
          <p:nvPr>
            <p:ph type="ftr" sz="quarter" idx="10"/>
          </p:nvPr>
        </p:nvSpPr>
        <p:spPr/>
        <p:txBody>
          <a:bodyPr/>
          <a:lstStyle/>
          <a:p>
            <a:pPr>
              <a:defRPr/>
            </a:pPr>
            <a:r>
              <a:rPr lang="en-US" altLang="zh-CN" smtClean="0"/>
              <a:t>Java Programming Language</a:t>
            </a:r>
            <a:endParaRPr lang="en-US" altLang="zh-CN"/>
          </a:p>
        </p:txBody>
      </p:sp>
      <p:sp>
        <p:nvSpPr>
          <p:cNvPr id="13" name="灯片编号占位符 12"/>
          <p:cNvSpPr>
            <a:spLocks noGrp="1"/>
          </p:cNvSpPr>
          <p:nvPr>
            <p:ph type="sldNum" sz="quarter" idx="11"/>
          </p:nvPr>
        </p:nvSpPr>
        <p:spPr/>
        <p:txBody>
          <a:bodyPr/>
          <a:lstStyle/>
          <a:p>
            <a:fld id="{C13F3788-920F-4AC3-A22E-99F54EC0869F}" type="slidenum">
              <a:rPr lang="en-US" altLang="zh-CN"/>
              <a:pPr/>
              <a:t>32</a:t>
            </a:fld>
            <a:endParaRPr lang="en-US" altLang="zh-CN"/>
          </a:p>
        </p:txBody>
      </p:sp>
      <p:sp>
        <p:nvSpPr>
          <p:cNvPr id="10" name="日期占位符 9"/>
          <p:cNvSpPr>
            <a:spLocks noGrp="1"/>
          </p:cNvSpPr>
          <p:nvPr>
            <p:ph type="dt" sz="half" idx="12"/>
          </p:nvPr>
        </p:nvSpPr>
        <p:spPr/>
        <p:txBody>
          <a:bodyPr/>
          <a:lstStyle/>
          <a:p>
            <a:fld id="{D73E25B0-35F1-41AF-8D7D-676AD15BFA20}" type="datetime3">
              <a:rPr lang="en-US" altLang="zh-CN"/>
              <a:pPr/>
              <a:t>25 February 2015</a:t>
            </a:fld>
            <a:endParaRPr lang="en-US" altLang="zh-CN"/>
          </a:p>
        </p:txBody>
      </p:sp>
      <p:sp>
        <p:nvSpPr>
          <p:cNvPr id="12" name="矩形 11"/>
          <p:cNvSpPr/>
          <p:nvPr/>
        </p:nvSpPr>
        <p:spPr>
          <a:xfrm>
            <a:off x="2071688" y="5929313"/>
            <a:ext cx="4429125" cy="428625"/>
          </a:xfrm>
          <a:prstGeom prst="rect">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altLang="zh-CN">
                <a:solidFill>
                  <a:srgbClr val="FFFFFF"/>
                </a:solidFill>
              </a:rPr>
              <a:t>Does Java has no unsigned type s?</a:t>
            </a: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642938" y="571500"/>
            <a:ext cx="6264275" cy="647700"/>
          </a:xfrm>
        </p:spPr>
        <p:txBody>
          <a:bodyPr>
            <a:normAutofit fontScale="90000"/>
          </a:bodyPr>
          <a:lstStyle/>
          <a:p>
            <a:r>
              <a:rPr lang="en-US" altLang="zh-CN" smtClean="0"/>
              <a:t>Sample code</a:t>
            </a:r>
            <a:endParaRPr lang="zh-CN" altLang="en-US" smtClean="0"/>
          </a:p>
        </p:txBody>
      </p:sp>
      <p:sp>
        <p:nvSpPr>
          <p:cNvPr id="35843" name="内容占位符 2"/>
          <p:cNvSpPr>
            <a:spLocks noGrp="1"/>
          </p:cNvSpPr>
          <p:nvPr>
            <p:ph idx="1"/>
          </p:nvPr>
        </p:nvSpPr>
        <p:spPr>
          <a:xfrm>
            <a:off x="457200" y="1000125"/>
            <a:ext cx="8229600" cy="5597525"/>
          </a:xfrm>
        </p:spPr>
        <p:txBody>
          <a:bodyPr>
            <a:normAutofit fontScale="92500" lnSpcReduction="10000"/>
          </a:bodyPr>
          <a:lstStyle/>
          <a:p>
            <a:pPr>
              <a:buFont typeface="Wingdings" pitchFamily="2" charset="2"/>
              <a:buNone/>
            </a:pPr>
            <a:r>
              <a:rPr lang="en-US" altLang="zh-CN" sz="1200" dirty="0" smtClean="0">
                <a:solidFill>
                  <a:srgbClr val="00B050"/>
                </a:solidFill>
                <a:latin typeface="Cambria Math" pitchFamily="18" charset="0"/>
                <a:ea typeface="Cambria Math" pitchFamily="18" charset="0"/>
                <a:cs typeface="Times New Roman" pitchFamily="18" charset="0"/>
              </a:rPr>
              <a:t>/**</a:t>
            </a:r>
          </a:p>
          <a:p>
            <a:pPr>
              <a:buFont typeface="Wingdings" pitchFamily="2" charset="2"/>
              <a:buNone/>
            </a:pPr>
            <a:r>
              <a:rPr lang="en-US" altLang="zh-CN" sz="1200" dirty="0" smtClean="0">
                <a:solidFill>
                  <a:srgbClr val="00B050"/>
                </a:solidFill>
                <a:latin typeface="Cambria Math" pitchFamily="18" charset="0"/>
                <a:ea typeface="Cambria Math" pitchFamily="18" charset="0"/>
                <a:cs typeface="Times New Roman" pitchFamily="18" charset="0"/>
              </a:rPr>
              <a:t>*	@author Patty</a:t>
            </a:r>
          </a:p>
          <a:p>
            <a:pPr>
              <a:buFont typeface="Wingdings" pitchFamily="2" charset="2"/>
              <a:buNone/>
            </a:pPr>
            <a:r>
              <a:rPr lang="en-US" altLang="zh-CN" sz="1200" dirty="0" smtClean="0">
                <a:solidFill>
                  <a:srgbClr val="00B050"/>
                </a:solidFill>
                <a:latin typeface="Cambria Math" pitchFamily="18" charset="0"/>
                <a:ea typeface="Cambria Math" pitchFamily="18" charset="0"/>
                <a:cs typeface="Times New Roman" pitchFamily="18" charset="0"/>
              </a:rPr>
              <a:t>* 	An sample for calculating the light speed</a:t>
            </a:r>
          </a:p>
          <a:p>
            <a:pPr>
              <a:buFont typeface="Wingdings" pitchFamily="2" charset="2"/>
              <a:buNone/>
            </a:pPr>
            <a:r>
              <a:rPr lang="en-US" altLang="zh-CN" sz="1200" dirty="0" smtClean="0">
                <a:solidFill>
                  <a:srgbClr val="00B050"/>
                </a:solidFill>
                <a:latin typeface="Cambria Math" pitchFamily="18" charset="0"/>
                <a:ea typeface="Cambria Math" pitchFamily="18" charset="0"/>
                <a:cs typeface="Times New Roman" pitchFamily="18" charset="0"/>
              </a:rPr>
              <a:t>*/</a:t>
            </a:r>
          </a:p>
          <a:p>
            <a:pPr>
              <a:buFont typeface="Wingdings" pitchFamily="2" charset="2"/>
              <a:buNone/>
            </a:pPr>
            <a:endParaRPr lang="en-US" altLang="zh-CN" sz="1200" dirty="0" smtClean="0">
              <a:solidFill>
                <a:srgbClr val="00B050"/>
              </a:solidFill>
              <a:latin typeface="Cambria Math" pitchFamily="18" charset="0"/>
              <a:ea typeface="Cambria Math" pitchFamily="18" charset="0"/>
              <a:cs typeface="Times New Roman" pitchFamily="18" charset="0"/>
            </a:endParaRPr>
          </a:p>
          <a:p>
            <a:pPr>
              <a:buFont typeface="Wingdings" pitchFamily="2" charset="2"/>
              <a:buNone/>
            </a:pPr>
            <a:r>
              <a:rPr lang="en-US" altLang="zh-CN" sz="1200" dirty="0" smtClean="0">
                <a:solidFill>
                  <a:srgbClr val="00B050"/>
                </a:solidFill>
                <a:latin typeface="Cambria Math" pitchFamily="18" charset="0"/>
                <a:ea typeface="Cambria Math" pitchFamily="18" charset="0"/>
                <a:cs typeface="Times New Roman" pitchFamily="18" charset="0"/>
              </a:rPr>
              <a:t>// Compute distance light travels using long variables.</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public class </a:t>
            </a:r>
            <a:r>
              <a:rPr lang="en-US" altLang="zh-CN" sz="1200" b="1" dirty="0" err="1" smtClean="0">
                <a:latin typeface="Cambria Math" pitchFamily="18" charset="0"/>
                <a:ea typeface="Cambria Math" pitchFamily="18" charset="0"/>
                <a:cs typeface="Times New Roman" pitchFamily="18" charset="0"/>
              </a:rPr>
              <a:t>LightSpeed</a:t>
            </a:r>
            <a:r>
              <a:rPr lang="en-US" altLang="zh-CN" sz="1200" b="1" dirty="0" smtClean="0">
                <a:latin typeface="Cambria Math" pitchFamily="18" charset="0"/>
                <a:ea typeface="Cambria Math" pitchFamily="18" charset="0"/>
                <a:cs typeface="Times New Roman" pitchFamily="18" charset="0"/>
              </a:rPr>
              <a:t> </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public static void main(String[] </a:t>
            </a:r>
            <a:r>
              <a:rPr lang="en-US" altLang="zh-CN" sz="1200" dirty="0" err="1" smtClean="0">
                <a:latin typeface="Cambria Math" pitchFamily="18" charset="0"/>
                <a:ea typeface="Cambria Math" pitchFamily="18" charset="0"/>
                <a:cs typeface="Times New Roman" pitchFamily="18" charset="0"/>
              </a:rPr>
              <a:t>args</a:t>
            </a:r>
            <a:r>
              <a:rPr lang="en-US" altLang="zh-CN" sz="1200" dirty="0" smtClean="0">
                <a:latin typeface="Cambria Math" pitchFamily="18" charset="0"/>
                <a:ea typeface="Cambria Math" pitchFamily="18" charset="0"/>
                <a:cs typeface="Times New Roman" pitchFamily="18" charset="0"/>
              </a:rPr>
              <a:t>) </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long </a:t>
            </a:r>
            <a:r>
              <a:rPr lang="en-US" altLang="zh-CN" sz="1200" dirty="0" err="1" smtClean="0">
                <a:latin typeface="Cambria Math" pitchFamily="18" charset="0"/>
                <a:ea typeface="Cambria Math" pitchFamily="18" charset="0"/>
                <a:cs typeface="Times New Roman" pitchFamily="18" charset="0"/>
              </a:rPr>
              <a:t>lightspeed</a:t>
            </a:r>
            <a:r>
              <a:rPr lang="en-US" altLang="zh-CN" sz="1200" dirty="0" smtClean="0">
                <a:latin typeface="Cambria Math" pitchFamily="18" charset="0"/>
                <a:ea typeface="Cambria Math" pitchFamily="18" charset="0"/>
                <a:cs typeface="Times New Roman" pitchFamily="18" charset="0"/>
              </a:rPr>
              <a:t> = 300000 * 1000;</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long distance = </a:t>
            </a:r>
            <a:r>
              <a:rPr lang="en-US" altLang="zh-CN" sz="1200" dirty="0" err="1" smtClean="0">
                <a:latin typeface="Cambria Math" pitchFamily="18" charset="0"/>
                <a:ea typeface="Cambria Math" pitchFamily="18" charset="0"/>
                <a:cs typeface="Times New Roman" pitchFamily="18" charset="0"/>
              </a:rPr>
              <a:t>lightspeed</a:t>
            </a:r>
            <a:r>
              <a:rPr lang="en-US" altLang="zh-CN" sz="1200" dirty="0" smtClean="0">
                <a:latin typeface="Cambria Math" pitchFamily="18" charset="0"/>
                <a:ea typeface="Cambria Math" pitchFamily="18" charset="0"/>
                <a:cs typeface="Times New Roman" pitchFamily="18" charset="0"/>
              </a:rPr>
              <a:t> * 60 * 60 * 24 * 365;</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a:t>
            </a:r>
            <a:r>
              <a:rPr lang="en-US" altLang="zh-CN" sz="1200" dirty="0" err="1" smtClean="0">
                <a:latin typeface="Cambria Math" pitchFamily="18" charset="0"/>
                <a:ea typeface="Cambria Math" pitchFamily="18" charset="0"/>
                <a:cs typeface="Times New Roman" pitchFamily="18" charset="0"/>
              </a:rPr>
              <a:t>System.out.println</a:t>
            </a:r>
            <a:r>
              <a:rPr lang="en-US" altLang="zh-CN" sz="1200" dirty="0" smtClean="0">
                <a:latin typeface="Cambria Math" pitchFamily="18" charset="0"/>
                <a:ea typeface="Cambria Math" pitchFamily="18" charset="0"/>
                <a:cs typeface="Times New Roman" pitchFamily="18" charset="0"/>
              </a:rPr>
              <a:t>( distance );</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short max = 32767;</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max++ ;</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a:t>
            </a:r>
            <a:r>
              <a:rPr lang="en-US" altLang="zh-CN" sz="1200" dirty="0" err="1" smtClean="0">
                <a:latin typeface="Cambria Math" pitchFamily="18" charset="0"/>
                <a:ea typeface="Cambria Math" pitchFamily="18" charset="0"/>
                <a:cs typeface="Times New Roman" pitchFamily="18" charset="0"/>
              </a:rPr>
              <a:t>System.out.println</a:t>
            </a:r>
            <a:r>
              <a:rPr lang="en-US" altLang="zh-CN" sz="1200" dirty="0" smtClean="0">
                <a:latin typeface="Cambria Math" pitchFamily="18" charset="0"/>
                <a:ea typeface="Cambria Math" pitchFamily="18" charset="0"/>
                <a:cs typeface="Times New Roman" pitchFamily="18" charset="0"/>
              </a:rPr>
              <a:t>( max );</a:t>
            </a:r>
          </a:p>
          <a:p>
            <a:pPr>
              <a:buFont typeface="Wingdings" pitchFamily="2" charset="2"/>
              <a:buNone/>
            </a:pPr>
            <a:endParaRPr lang="en-US" altLang="zh-CN" sz="1200" dirty="0" smtClean="0">
              <a:latin typeface="Cambria Math" pitchFamily="18" charset="0"/>
              <a:ea typeface="Cambria Math" pitchFamily="18" charset="0"/>
              <a:cs typeface="Times New Roman" pitchFamily="18" charset="0"/>
            </a:endParaRP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short min = -32768;</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min--;</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a:t>
            </a:r>
            <a:r>
              <a:rPr lang="en-US" altLang="zh-CN" sz="1200" dirty="0" err="1" smtClean="0">
                <a:latin typeface="Cambria Math" pitchFamily="18" charset="0"/>
                <a:ea typeface="Cambria Math" pitchFamily="18" charset="0"/>
                <a:cs typeface="Times New Roman" pitchFamily="18" charset="0"/>
              </a:rPr>
              <a:t>System.out.println</a:t>
            </a:r>
            <a:r>
              <a:rPr lang="en-US" altLang="zh-CN" sz="1200" dirty="0" smtClean="0">
                <a:latin typeface="Cambria Math" pitchFamily="18" charset="0"/>
                <a:ea typeface="Cambria Math" pitchFamily="18" charset="0"/>
                <a:cs typeface="Times New Roman" pitchFamily="18" charset="0"/>
              </a:rPr>
              <a:t>( min );</a:t>
            </a: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}//main()    </a:t>
            </a:r>
          </a:p>
          <a:p>
            <a:pPr>
              <a:buFont typeface="Wingdings" pitchFamily="2" charset="2"/>
              <a:buNone/>
            </a:pPr>
            <a:endParaRPr lang="en-US" altLang="zh-CN" sz="1200" dirty="0" smtClean="0">
              <a:latin typeface="Cambria Math" pitchFamily="18" charset="0"/>
              <a:ea typeface="Cambria Math" pitchFamily="18" charset="0"/>
              <a:cs typeface="Times New Roman" pitchFamily="18" charset="0"/>
            </a:endParaRPr>
          </a:p>
          <a:p>
            <a:pPr>
              <a:buFont typeface="Wingdings" pitchFamily="2" charset="2"/>
              <a:buNone/>
            </a:pPr>
            <a:r>
              <a:rPr lang="en-US" altLang="zh-CN" sz="1200" dirty="0" smtClean="0">
                <a:latin typeface="Cambria Math" pitchFamily="18" charset="0"/>
                <a:ea typeface="Cambria Math" pitchFamily="18" charset="0"/>
                <a:cs typeface="Times New Roman" pitchFamily="18" charset="0"/>
              </a:rPr>
              <a:t>}/* </a:t>
            </a:r>
            <a:r>
              <a:rPr lang="en-US" altLang="zh-CN" sz="1200" dirty="0" err="1" smtClean="0">
                <a:latin typeface="Cambria Math" pitchFamily="18" charset="0"/>
                <a:ea typeface="Cambria Math" pitchFamily="18" charset="0"/>
                <a:cs typeface="Times New Roman" pitchFamily="18" charset="0"/>
              </a:rPr>
              <a:t>LightSpeed</a:t>
            </a:r>
            <a:r>
              <a:rPr lang="en-US" altLang="zh-CN" sz="1200" dirty="0" smtClean="0">
                <a:latin typeface="Cambria Math" pitchFamily="18" charset="0"/>
                <a:ea typeface="Cambria Math" pitchFamily="18" charset="0"/>
                <a:cs typeface="Times New Roman" pitchFamily="18" charset="0"/>
              </a:rPr>
              <a:t> */</a:t>
            </a:r>
            <a:endParaRPr lang="zh-CN" altLang="en-US" sz="1200" dirty="0" smtClean="0">
              <a:ea typeface="Cambria Math" pitchFamily="18" charset="0"/>
              <a:cs typeface="Times New Roman" pitchFamily="18" charset="0"/>
            </a:endParaRPr>
          </a:p>
        </p:txBody>
      </p:sp>
      <p:sp>
        <p:nvSpPr>
          <p:cNvPr id="7" name="日期占位符 6"/>
          <p:cNvSpPr>
            <a:spLocks noGrp="1"/>
          </p:cNvSpPr>
          <p:nvPr>
            <p:ph type="dt" sz="half" idx="10"/>
          </p:nvPr>
        </p:nvSpPr>
        <p:spPr/>
        <p:txBody>
          <a:bodyPr/>
          <a:lstStyle/>
          <a:p>
            <a:fld id="{D805131A-BC39-4FF9-B0EF-F83090BABF21}" type="datetime3">
              <a:rPr lang="en-US" altLang="zh-CN"/>
              <a:pPr/>
              <a:t>25 February 2015</a:t>
            </a:fld>
            <a:endParaRPr lang="en-US" altLang="zh-CN"/>
          </a:p>
        </p:txBody>
      </p:sp>
      <p:sp>
        <p:nvSpPr>
          <p:cNvPr id="10" name="页脚占位符 9"/>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7B62BAA1-2F97-4072-A97A-071E101E96C2}" type="slidenum">
              <a:rPr lang="en-US" altLang="zh-CN"/>
              <a:pPr/>
              <a:t>33</a:t>
            </a:fld>
            <a:endParaRPr lang="en-US" altLang="zh-CN"/>
          </a:p>
        </p:txBody>
      </p:sp>
      <p:sp>
        <p:nvSpPr>
          <p:cNvPr id="9" name="TextBox 8"/>
          <p:cNvSpPr txBox="1"/>
          <p:nvPr/>
        </p:nvSpPr>
        <p:spPr>
          <a:xfrm>
            <a:off x="5000625" y="4929188"/>
            <a:ext cx="3500438" cy="1366837"/>
          </a:xfrm>
          <a:prstGeom prst="rect">
            <a:avLst/>
          </a:prstGeom>
          <a:solidFill>
            <a:schemeClr val="accent5"/>
          </a:solidFill>
        </p:spPr>
        <p:txBody>
          <a:bodyPr>
            <a:spAutoFit/>
          </a:bodyPr>
          <a:lstStyle/>
          <a:p>
            <a:pPr>
              <a:spcBef>
                <a:spcPct val="20000"/>
              </a:spcBef>
              <a:buClr>
                <a:schemeClr val="tx1"/>
              </a:buClr>
              <a:buSzPct val="70000"/>
            </a:pPr>
            <a:r>
              <a:rPr lang="en-US" altLang="zh-CN" b="1"/>
              <a:t>Output:</a:t>
            </a:r>
          </a:p>
          <a:p>
            <a:pPr>
              <a:spcBef>
                <a:spcPct val="20000"/>
              </a:spcBef>
              <a:buClr>
                <a:schemeClr val="tx1"/>
              </a:buClr>
              <a:buSzPct val="70000"/>
            </a:pPr>
            <a:r>
              <a:rPr lang="en-US" altLang="zh-CN"/>
              <a:t>9460800000000000</a:t>
            </a:r>
          </a:p>
          <a:p>
            <a:pPr>
              <a:spcBef>
                <a:spcPct val="20000"/>
              </a:spcBef>
              <a:buClr>
                <a:schemeClr val="tx1"/>
              </a:buClr>
              <a:buSzPct val="70000"/>
            </a:pPr>
            <a:r>
              <a:rPr lang="en-US" altLang="zh-CN"/>
              <a:t>-32768</a:t>
            </a:r>
          </a:p>
          <a:p>
            <a:pPr>
              <a:spcBef>
                <a:spcPct val="20000"/>
              </a:spcBef>
              <a:buClr>
                <a:schemeClr val="tx1"/>
              </a:buClr>
              <a:buSzPct val="70000"/>
            </a:pPr>
            <a:r>
              <a:rPr lang="en-US" altLang="zh-CN"/>
              <a:t>32767</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6"/>
          <p:cNvSpPr>
            <a:spLocks noGrp="1" noChangeArrowheads="1"/>
          </p:cNvSpPr>
          <p:nvPr>
            <p:ph type="title"/>
          </p:nvPr>
        </p:nvSpPr>
        <p:spPr/>
        <p:txBody>
          <a:bodyPr/>
          <a:lstStyle/>
          <a:p>
            <a:pPr eaLnBrk="1" hangingPunct="1"/>
            <a:r>
              <a:rPr lang="en-US" altLang="zh-CN" smtClean="0"/>
              <a:t>Sample code</a:t>
            </a:r>
          </a:p>
        </p:txBody>
      </p:sp>
      <p:graphicFrame>
        <p:nvGraphicFramePr>
          <p:cNvPr id="288796" name="Group 28"/>
          <p:cNvGraphicFramePr>
            <a:graphicFrameLocks noGrp="1"/>
          </p:cNvGraphicFramePr>
          <p:nvPr>
            <p:ph idx="1"/>
          </p:nvPr>
        </p:nvGraphicFramePr>
        <p:xfrm>
          <a:off x="684213" y="1916113"/>
          <a:ext cx="8164512" cy="4114800"/>
        </p:xfrm>
        <a:graphic>
          <a:graphicData uri="http://schemas.openxmlformats.org/drawingml/2006/table">
            <a:tbl>
              <a:tblPr/>
              <a:tblGrid>
                <a:gridCol w="4083050"/>
                <a:gridCol w="4081462"/>
              </a:tblGrid>
              <a:tr h="205740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public class </a:t>
                      </a:r>
                      <a:r>
                        <a:rPr kumimoji="0" lang="en-US" altLang="zh-CN" sz="1600" b="0" i="0" u="none" strike="noStrike" cap="none" normalizeH="0" baseline="0" dirty="0" err="1" smtClean="0">
                          <a:ln>
                            <a:noFill/>
                          </a:ln>
                          <a:solidFill>
                            <a:schemeClr val="tx1"/>
                          </a:solidFill>
                          <a:effectLst/>
                          <a:latin typeface="Arial" charset="0"/>
                          <a:ea typeface="宋体" pitchFamily="2" charset="-122"/>
                        </a:rPr>
                        <a:t>OctalHexadecimal</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public static void main(String[] </a:t>
                      </a:r>
                      <a:r>
                        <a:rPr kumimoji="0" lang="en-US" altLang="zh-CN" sz="1600" b="0" i="0" u="none" strike="noStrike" cap="none" normalizeH="0" baseline="0" dirty="0" err="1" smtClean="0">
                          <a:ln>
                            <a:noFill/>
                          </a:ln>
                          <a:solidFill>
                            <a:schemeClr val="tx1"/>
                          </a:solidFill>
                          <a:effectLst/>
                          <a:latin typeface="Arial" charset="0"/>
                          <a:ea typeface="宋体" pitchFamily="2" charset="-122"/>
                        </a:rPr>
                        <a:t>args</a:t>
                      </a:r>
                      <a:r>
                        <a:rPr kumimoji="0" lang="en-US" altLang="zh-CN" sz="16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r>
                        <a:rPr kumimoji="0" lang="en-US" altLang="zh-CN" sz="16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600" b="0" i="0" u="none" strike="noStrike" cap="none" normalizeH="0" baseline="0" dirty="0" smtClean="0">
                          <a:ln>
                            <a:noFill/>
                          </a:ln>
                          <a:solidFill>
                            <a:schemeClr val="tx1"/>
                          </a:solidFill>
                          <a:effectLst/>
                          <a:latin typeface="Arial" charset="0"/>
                          <a:ea typeface="宋体" pitchFamily="2" charset="-122"/>
                        </a:rPr>
                        <a:t>(09);</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r>
                        <a:rPr kumimoji="0" lang="en-US" altLang="zh-CN" sz="16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600" b="0" i="0" u="none" strike="noStrike" cap="none" normalizeH="0" baseline="0" dirty="0" smtClean="0">
                          <a:ln>
                            <a:noFill/>
                          </a:ln>
                          <a:solidFill>
                            <a:schemeClr val="tx1"/>
                          </a:solidFill>
                          <a:effectLst/>
                          <a:latin typeface="Arial" charset="0"/>
                          <a:ea typeface="宋体" pitchFamily="2" charset="-122"/>
                        </a:rPr>
                        <a:t>(07);</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r>
                        <a:rPr kumimoji="0" lang="en-US" altLang="zh-CN" sz="16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600" b="0" i="0" u="none" strike="noStrike" cap="none" normalizeH="0" baseline="0" dirty="0" smtClean="0">
                          <a:ln>
                            <a:noFill/>
                          </a:ln>
                          <a:solidFill>
                            <a:schemeClr val="tx1"/>
                          </a:solidFill>
                          <a:effectLst/>
                          <a:latin typeface="Arial" charset="0"/>
                          <a:ea typeface="宋体" pitchFamily="2" charset="-122"/>
                        </a:rPr>
                        <a:t>(0xa);</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r>
                        <a:rPr kumimoji="0" lang="en-US" altLang="zh-CN" sz="16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600" b="0" i="0" u="none" strike="noStrike" cap="none" normalizeH="0" baseline="0" dirty="0" smtClean="0">
                          <a:ln>
                            <a:noFill/>
                          </a:ln>
                          <a:solidFill>
                            <a:schemeClr val="tx1"/>
                          </a:solidFill>
                          <a:effectLst/>
                          <a:latin typeface="Arial" charset="0"/>
                          <a:ea typeface="宋体" pitchFamily="2" charset="-122"/>
                        </a:rPr>
                        <a:t>(0Xb);</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r>
                        <a:rPr kumimoji="0" lang="en-US" altLang="zh-CN" sz="1600" b="0" i="0" u="none" strike="noStrike" cap="none" normalizeH="0" baseline="0" dirty="0" err="1" smtClean="0">
                          <a:ln>
                            <a:noFill/>
                          </a:ln>
                          <a:solidFill>
                            <a:schemeClr val="tx1"/>
                          </a:solidFill>
                          <a:effectLst/>
                          <a:latin typeface="Arial" charset="0"/>
                          <a:ea typeface="宋体" pitchFamily="2" charset="-122"/>
                        </a:rPr>
                        <a:t>OctalHexadecimal</a:t>
                      </a:r>
                      <a:r>
                        <a:rPr kumimoji="0" lang="en-US" altLang="zh-CN" sz="1600" b="0" i="0" u="none" strike="noStrike" cap="none" normalizeH="0" baseline="0" dirty="0" smtClean="0">
                          <a:ln>
                            <a:noFill/>
                          </a:ln>
                          <a:solidFill>
                            <a:schemeClr val="tx1"/>
                          </a:solidFill>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Output 1 (no comment):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BasicArithmetic.java:35: integer number too large: 09</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600" b="0" i="0" u="none" strike="noStrike" cap="none" normalizeH="0" baseline="0" dirty="0" smtClean="0">
                          <a:ln>
                            <a:noFill/>
                          </a:ln>
                          <a:solidFill>
                            <a:schemeClr val="tx1"/>
                          </a:solidFill>
                          <a:effectLst/>
                          <a:latin typeface="Arial" charset="0"/>
                          <a:ea typeface="宋体" pitchFamily="2" charset="-122"/>
                        </a:rPr>
                        <a:t>(09);</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74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Output 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7</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1CB17371-B26A-411C-BEF9-D4D3FB0CA7F8}"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66DA2BDB-5F35-4963-B05E-DA9451EA515C}" type="slidenum">
              <a:rPr lang="en-US" altLang="zh-CN"/>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5"/>
          <p:cNvSpPr>
            <a:spLocks noGrp="1" noChangeArrowheads="1"/>
          </p:cNvSpPr>
          <p:nvPr>
            <p:ph type="title"/>
          </p:nvPr>
        </p:nvSpPr>
        <p:spPr/>
        <p:txBody>
          <a:bodyPr/>
          <a:lstStyle/>
          <a:p>
            <a:pPr eaLnBrk="1" hangingPunct="1"/>
            <a:r>
              <a:rPr lang="en-US" altLang="zh-CN" smtClean="0"/>
              <a:t>Char</a:t>
            </a:r>
          </a:p>
        </p:txBody>
      </p:sp>
      <p:sp>
        <p:nvSpPr>
          <p:cNvPr id="37891" name="Rectangle 66"/>
          <p:cNvSpPr>
            <a:spLocks noGrp="1" noChangeArrowheads="1"/>
          </p:cNvSpPr>
          <p:nvPr>
            <p:ph type="body" sz="half" idx="1"/>
          </p:nvPr>
        </p:nvSpPr>
        <p:spPr/>
        <p:txBody>
          <a:bodyPr/>
          <a:lstStyle/>
          <a:p>
            <a:pPr eaLnBrk="1" hangingPunct="1">
              <a:lnSpc>
                <a:spcPct val="90000"/>
              </a:lnSpc>
            </a:pPr>
            <a:r>
              <a:rPr lang="en-US" altLang="zh-CN" sz="2200" smtClean="0"/>
              <a:t>Unicode provides a unique number for every character, no matter what the platform, no matter what the program, no matter what the language. </a:t>
            </a:r>
          </a:p>
          <a:p>
            <a:pPr eaLnBrk="1" hangingPunct="1">
              <a:lnSpc>
                <a:spcPct val="90000"/>
              </a:lnSpc>
            </a:pPr>
            <a:r>
              <a:rPr lang="en-US" altLang="zh-CN" sz="2200" smtClean="0"/>
              <a:t>Incorporating Unicode into client-server or multi-tiered applications and websites offers significant cost savings over the use of legacy character sets. </a:t>
            </a:r>
          </a:p>
        </p:txBody>
      </p:sp>
      <p:graphicFrame>
        <p:nvGraphicFramePr>
          <p:cNvPr id="110660" name="Group 68"/>
          <p:cNvGraphicFramePr>
            <a:graphicFrameLocks noGrp="1"/>
          </p:cNvGraphicFramePr>
          <p:nvPr>
            <p:ph sz="half" idx="2"/>
          </p:nvPr>
        </p:nvGraphicFramePr>
        <p:xfrm>
          <a:off x="684213" y="4049713"/>
          <a:ext cx="8164512" cy="1981200"/>
        </p:xfrm>
        <a:graphic>
          <a:graphicData uri="http://schemas.openxmlformats.org/drawingml/2006/table">
            <a:tbl>
              <a:tblPr/>
              <a:tblGrid>
                <a:gridCol w="2722562"/>
                <a:gridCol w="2720975"/>
                <a:gridCol w="2720975"/>
              </a:tblGrid>
              <a:tr h="4953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2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Width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ASCII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0~127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ISO-Latin-1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0~255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Unicode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0~65536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页脚占位符 11"/>
          <p:cNvSpPr>
            <a:spLocks noGrp="1"/>
          </p:cNvSpPr>
          <p:nvPr>
            <p:ph type="ftr" sz="quarter" idx="10"/>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1"/>
          </p:nvPr>
        </p:nvSpPr>
        <p:spPr/>
        <p:txBody>
          <a:bodyPr/>
          <a:lstStyle/>
          <a:p>
            <a:fld id="{2DE02CC8-476D-455F-82D2-514EC0262BF5}" type="slidenum">
              <a:rPr lang="en-US" altLang="zh-CN"/>
              <a:pPr/>
              <a:t>35</a:t>
            </a:fld>
            <a:endParaRPr lang="en-US" altLang="zh-CN"/>
          </a:p>
        </p:txBody>
      </p:sp>
      <p:sp>
        <p:nvSpPr>
          <p:cNvPr id="10" name="日期占位符 9"/>
          <p:cNvSpPr>
            <a:spLocks noGrp="1"/>
          </p:cNvSpPr>
          <p:nvPr>
            <p:ph type="dt" sz="half" idx="12"/>
          </p:nvPr>
        </p:nvSpPr>
        <p:spPr/>
        <p:txBody>
          <a:bodyPr/>
          <a:lstStyle/>
          <a:p>
            <a:fld id="{24CF541C-8661-4ECB-9C87-9989DDDC8BC7}"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63"/>
          <p:cNvSpPr>
            <a:spLocks noGrp="1" noChangeArrowheads="1"/>
          </p:cNvSpPr>
          <p:nvPr>
            <p:ph type="title"/>
          </p:nvPr>
        </p:nvSpPr>
        <p:spPr/>
        <p:txBody>
          <a:bodyPr/>
          <a:lstStyle/>
          <a:p>
            <a:pPr eaLnBrk="1" hangingPunct="1"/>
            <a:r>
              <a:rPr lang="en-US" altLang="zh-CN" smtClean="0"/>
              <a:t>Special codes</a:t>
            </a:r>
          </a:p>
        </p:txBody>
      </p:sp>
      <p:graphicFrame>
        <p:nvGraphicFramePr>
          <p:cNvPr id="137592" name="Group 376"/>
          <p:cNvGraphicFramePr>
            <a:graphicFrameLocks noGrp="1"/>
          </p:cNvGraphicFramePr>
          <p:nvPr>
            <p:ph type="tbl" idx="1"/>
          </p:nvPr>
        </p:nvGraphicFramePr>
        <p:xfrm>
          <a:off x="684213" y="1916113"/>
          <a:ext cx="8164512" cy="4114801"/>
        </p:xfrm>
        <a:graphic>
          <a:graphicData uri="http://schemas.openxmlformats.org/drawingml/2006/table">
            <a:tbl>
              <a:tblPr/>
              <a:tblGrid>
                <a:gridCol w="1439862"/>
                <a:gridCol w="2643188"/>
                <a:gridCol w="1533525"/>
                <a:gridCol w="2547937"/>
              </a:tblGrid>
              <a:tr h="5873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Escape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Escape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Newline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Single quote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Double quote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Backspace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\ddd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Octal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Carriage return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\xdd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Hexadecimal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Formfeed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\udddd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Unicode character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Backslash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2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2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页脚占位符 10"/>
          <p:cNvSpPr>
            <a:spLocks noGrp="1"/>
          </p:cNvSpPr>
          <p:nvPr>
            <p:ph type="ftr" sz="quarter" idx="10"/>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1"/>
          </p:nvPr>
        </p:nvSpPr>
        <p:spPr/>
        <p:txBody>
          <a:bodyPr/>
          <a:lstStyle/>
          <a:p>
            <a:fld id="{99AB3A69-E822-4ED2-83E9-0AE602B52AF9}" type="slidenum">
              <a:rPr lang="en-US" altLang="zh-CN"/>
              <a:pPr/>
              <a:t>36</a:t>
            </a:fld>
            <a:endParaRPr lang="en-US" altLang="zh-CN"/>
          </a:p>
        </p:txBody>
      </p:sp>
      <p:sp>
        <p:nvSpPr>
          <p:cNvPr id="9" name="日期占位符 8"/>
          <p:cNvSpPr>
            <a:spLocks noGrp="1"/>
          </p:cNvSpPr>
          <p:nvPr>
            <p:ph type="dt" sz="half" idx="12"/>
          </p:nvPr>
        </p:nvSpPr>
        <p:spPr/>
        <p:txBody>
          <a:bodyPr/>
          <a:lstStyle/>
          <a:p>
            <a:fld id="{9F900B88-4639-4C78-B876-42D235E463DD}"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t>ASCII character set</a:t>
            </a:r>
          </a:p>
        </p:txBody>
      </p:sp>
      <p:pic>
        <p:nvPicPr>
          <p:cNvPr id="39939" name="Picture 6"/>
          <p:cNvPicPr>
            <a:picLocks noGrp="1" noChangeAspect="1" noChangeArrowheads="1"/>
          </p:cNvPicPr>
          <p:nvPr>
            <p:ph idx="1"/>
          </p:nvPr>
        </p:nvPicPr>
        <p:blipFill>
          <a:blip r:embed="rId2"/>
          <a:stretch>
            <a:fillRect/>
          </a:stretch>
        </p:blipFill>
        <p:spPr>
          <a:xfrm>
            <a:off x="2684113" y="2319528"/>
            <a:ext cx="5001323" cy="3057143"/>
          </a:xfrm>
        </p:spPr>
      </p:pic>
      <p:sp>
        <p:nvSpPr>
          <p:cNvPr id="9" name="日期占位符 8"/>
          <p:cNvSpPr>
            <a:spLocks noGrp="1"/>
          </p:cNvSpPr>
          <p:nvPr>
            <p:ph type="dt" sz="half" idx="10"/>
          </p:nvPr>
        </p:nvSpPr>
        <p:spPr/>
        <p:txBody>
          <a:bodyPr/>
          <a:lstStyle/>
          <a:p>
            <a:fld id="{C67F1DAE-1A6E-43EC-9D17-0A0AE044E556}"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E453FF67-D1DB-482C-BFFA-49E7F750B8F4}" type="slidenum">
              <a:rPr lang="en-US" altLang="zh-CN"/>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5"/>
          <p:cNvSpPr>
            <a:spLocks noGrp="1" noChangeArrowheads="1"/>
          </p:cNvSpPr>
          <p:nvPr>
            <p:ph type="title"/>
          </p:nvPr>
        </p:nvSpPr>
        <p:spPr/>
        <p:txBody>
          <a:bodyPr/>
          <a:lstStyle/>
          <a:p>
            <a:pPr eaLnBrk="1" hangingPunct="1"/>
            <a:r>
              <a:rPr lang="en-US" altLang="zh-CN" smtClean="0"/>
              <a:t>Sample code</a:t>
            </a:r>
          </a:p>
        </p:txBody>
      </p:sp>
      <p:graphicFrame>
        <p:nvGraphicFramePr>
          <p:cNvPr id="131101" name="Group 29"/>
          <p:cNvGraphicFramePr>
            <a:graphicFrameLocks noGrp="1"/>
          </p:cNvGraphicFramePr>
          <p:nvPr>
            <p:ph idx="1"/>
          </p:nvPr>
        </p:nvGraphicFramePr>
        <p:xfrm>
          <a:off x="684213" y="1916113"/>
          <a:ext cx="8164512" cy="4114800"/>
        </p:xfrm>
        <a:graphic>
          <a:graphicData uri="http://schemas.openxmlformats.org/drawingml/2006/table">
            <a:tbl>
              <a:tblPr/>
              <a:tblGrid>
                <a:gridCol w="4679950"/>
                <a:gridCol w="3484562"/>
              </a:tblGrid>
              <a:tr h="229235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public class </a:t>
                      </a:r>
                      <a:r>
                        <a:rPr kumimoji="0" lang="en-US" altLang="zh-CN" sz="2000" b="0" i="0" u="none" strike="noStrike" cap="none" normalizeH="0" baseline="0" dirty="0" err="1" smtClean="0">
                          <a:ln>
                            <a:noFill/>
                          </a:ln>
                          <a:solidFill>
                            <a:schemeClr val="tx1"/>
                          </a:solidFill>
                          <a:effectLst/>
                          <a:latin typeface="Arial" charset="0"/>
                          <a:ea typeface="宋体" charset="-122"/>
                        </a:rPr>
                        <a:t>CharFinder</a:t>
                      </a:r>
                      <a:r>
                        <a:rPr kumimoji="0" lang="en-US" altLang="zh-CN" sz="20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2000" b="0"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2000" b="0" i="0" u="none" strike="noStrike" cap="none" normalizeH="0" baseline="0" dirty="0" err="1" smtClean="0">
                          <a:ln>
                            <a:noFill/>
                          </a:ln>
                          <a:solidFill>
                            <a:schemeClr val="tx1"/>
                          </a:solidFill>
                          <a:effectLst/>
                          <a:latin typeface="Arial" charset="0"/>
                          <a:ea typeface="宋体" charset="-122"/>
                        </a:rPr>
                        <a:t>args</a:t>
                      </a:r>
                      <a:r>
                        <a:rPr kumimoji="0" lang="en-US" altLang="zh-CN" sz="20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        char </a:t>
                      </a:r>
                      <a:r>
                        <a:rPr kumimoji="0" lang="en-US" altLang="zh-CN" sz="2000" b="0" i="0" u="none" strike="noStrike" cap="none" normalizeH="0" baseline="0" dirty="0" err="1" smtClean="0">
                          <a:ln>
                            <a:noFill/>
                          </a:ln>
                          <a:solidFill>
                            <a:schemeClr val="tx1"/>
                          </a:solidFill>
                          <a:effectLst/>
                          <a:latin typeface="Arial" charset="0"/>
                          <a:ea typeface="宋体" charset="-122"/>
                        </a:rPr>
                        <a:t>ch</a:t>
                      </a:r>
                      <a:r>
                        <a:rPr kumimoji="0" lang="en-US" altLang="zh-CN" sz="2000" b="0" i="0" u="none" strike="noStrike" cap="none" normalizeH="0" baseline="0" dirty="0" smtClean="0">
                          <a:ln>
                            <a:noFill/>
                          </a:ln>
                          <a:solidFill>
                            <a:schemeClr val="tx1"/>
                          </a:solidFill>
                          <a:effectLst/>
                          <a:latin typeface="Arial" charset="0"/>
                          <a:ea typeface="宋体" charset="-122"/>
                        </a:rPr>
                        <a:t> = 'e';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        </a:t>
                      </a:r>
                      <a:r>
                        <a:rPr kumimoji="0" lang="en-US" altLang="zh-CN" sz="2000" b="0" i="0" u="none" strike="noStrike" cap="none" normalizeH="0" baseline="0" dirty="0" err="1" smtClean="0">
                          <a:ln>
                            <a:noFill/>
                          </a:ln>
                          <a:solidFill>
                            <a:schemeClr val="tx1"/>
                          </a:solidFill>
                          <a:effectLst/>
                          <a:latin typeface="Arial" charset="0"/>
                          <a:ea typeface="宋体" charset="-122"/>
                        </a:rPr>
                        <a:t>System.out.println</a:t>
                      </a:r>
                      <a:r>
                        <a:rPr kumimoji="0" lang="en-US" altLang="zh-CN" sz="2000" b="0" i="0" u="none" strike="noStrike" cap="none" normalizeH="0" baseline="0" dirty="0" smtClean="0">
                          <a:ln>
                            <a:noFill/>
                          </a:ln>
                          <a:solidFill>
                            <a:schemeClr val="tx1"/>
                          </a:solidFill>
                          <a:effectLst/>
                          <a:latin typeface="Arial" charset="0"/>
                          <a:ea typeface="宋体" charset="-122"/>
                        </a:rPr>
                        <a:t>( </a:t>
                      </a:r>
                      <a:r>
                        <a:rPr kumimoji="0" lang="en-US" altLang="zh-CN" sz="2000" b="0" i="0" u="none" strike="noStrike" cap="none" normalizeH="0" baseline="0" dirty="0" err="1" smtClean="0">
                          <a:ln>
                            <a:noFill/>
                          </a:ln>
                          <a:solidFill>
                            <a:schemeClr val="tx1"/>
                          </a:solidFill>
                          <a:effectLst/>
                          <a:latin typeface="Arial" charset="0"/>
                          <a:ea typeface="宋体" charset="-122"/>
                        </a:rPr>
                        <a:t>ch</a:t>
                      </a:r>
                      <a:r>
                        <a:rPr kumimoji="0" lang="en-US" altLang="zh-CN" sz="20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        </a:t>
                      </a:r>
                      <a:r>
                        <a:rPr kumimoji="0" lang="en-US" altLang="zh-CN" sz="2000" b="0" i="0" u="none" strike="noStrike" cap="none" normalizeH="0" baseline="0" dirty="0" err="1" smtClean="0">
                          <a:ln>
                            <a:noFill/>
                          </a:ln>
                          <a:solidFill>
                            <a:schemeClr val="tx1"/>
                          </a:solidFill>
                          <a:effectLst/>
                          <a:latin typeface="Arial" charset="0"/>
                          <a:ea typeface="宋体" charset="-122"/>
                        </a:rPr>
                        <a:t>System.out.println</a:t>
                      </a:r>
                      <a:r>
                        <a:rPr kumimoji="0" lang="en-US" altLang="zh-CN" sz="2000" b="0" i="0" u="none" strike="noStrike" cap="none" normalizeH="0" baseline="0" dirty="0" smtClean="0">
                          <a:ln>
                            <a:noFill/>
                          </a:ln>
                          <a:solidFill>
                            <a:schemeClr val="tx1"/>
                          </a:solidFill>
                          <a:effectLst/>
                          <a:latin typeface="Arial" charset="0"/>
                          <a:ea typeface="宋体" charset="-122"/>
                        </a:rPr>
                        <a:t>( ++</a:t>
                      </a:r>
                      <a:r>
                        <a:rPr kumimoji="0" lang="en-US" altLang="zh-CN" sz="2000" b="0" i="0" u="none" strike="noStrike" cap="none" normalizeH="0" baseline="0" dirty="0" err="1" smtClean="0">
                          <a:ln>
                            <a:noFill/>
                          </a:ln>
                          <a:solidFill>
                            <a:schemeClr val="tx1"/>
                          </a:solidFill>
                          <a:effectLst/>
                          <a:latin typeface="Arial" charset="0"/>
                          <a:ea typeface="宋体" charset="-122"/>
                        </a:rPr>
                        <a:t>ch</a:t>
                      </a:r>
                      <a:r>
                        <a:rPr kumimoji="0" lang="en-US" altLang="zh-CN" sz="2000" b="0" i="0" u="none" strike="noStrike" cap="none" normalizeH="0" baseline="0" dirty="0" smtClean="0">
                          <a:ln>
                            <a:noFill/>
                          </a:ln>
                          <a:solidFill>
                            <a:schemeClr val="tx1"/>
                          </a:solidFill>
                          <a:effectLst/>
                          <a:latin typeface="Arial"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20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        ch = 101;</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        System.out.println( ch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 CharFinder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24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f</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750CA564-5EDD-4046-BAEA-90F48021DC01}"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9428C50B-2DD4-47E1-AB24-3FADB29D8651}" type="slidenum">
              <a:rPr lang="en-US" altLang="zh-CN"/>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6"/>
          <p:cNvSpPr>
            <a:spLocks noGrp="1" noChangeArrowheads="1"/>
          </p:cNvSpPr>
          <p:nvPr>
            <p:ph type="title"/>
          </p:nvPr>
        </p:nvSpPr>
        <p:spPr/>
        <p:txBody>
          <a:bodyPr/>
          <a:lstStyle/>
          <a:p>
            <a:pPr eaLnBrk="1" hangingPunct="1"/>
            <a:r>
              <a:rPr lang="en-US" altLang="zh-CN" smtClean="0"/>
              <a:t>Floating-point types</a:t>
            </a:r>
          </a:p>
        </p:txBody>
      </p:sp>
      <p:graphicFrame>
        <p:nvGraphicFramePr>
          <p:cNvPr id="111703" name="Group 87"/>
          <p:cNvGraphicFramePr>
            <a:graphicFrameLocks noGrp="1"/>
          </p:cNvGraphicFramePr>
          <p:nvPr>
            <p:ph sz="half" idx="1"/>
          </p:nvPr>
        </p:nvGraphicFramePr>
        <p:xfrm>
          <a:off x="684213" y="1916113"/>
          <a:ext cx="8164512" cy="1981200"/>
        </p:xfrm>
        <a:graphic>
          <a:graphicData uri="http://schemas.openxmlformats.org/drawingml/2006/table">
            <a:tbl>
              <a:tblPr/>
              <a:tblGrid>
                <a:gridCol w="2720975"/>
                <a:gridCol w="2722562"/>
                <a:gridCol w="2720975"/>
              </a:tblGrid>
              <a:tr h="660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Width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1.7e-308~1.7e+308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3.4e-038~3.4e+038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987" name="Rectangle 54"/>
          <p:cNvSpPr>
            <a:spLocks noGrp="1" noChangeArrowheads="1"/>
          </p:cNvSpPr>
          <p:nvPr>
            <p:ph type="body" sz="half" idx="2"/>
          </p:nvPr>
        </p:nvSpPr>
        <p:spPr/>
        <p:txBody>
          <a:bodyPr/>
          <a:lstStyle/>
          <a:p>
            <a:pPr eaLnBrk="1" hangingPunct="1">
              <a:lnSpc>
                <a:spcPct val="90000"/>
              </a:lnSpc>
            </a:pPr>
            <a:r>
              <a:rPr lang="en-US" altLang="zh-CN" sz="2200" smtClean="0"/>
              <a:t>18.0f </a:t>
            </a:r>
            <a:r>
              <a:rPr lang="en-US" altLang="zh-CN" sz="2200" smtClean="0">
                <a:cs typeface="Arial" charset="0"/>
              </a:rPr>
              <a:t>≠ 18.0d = 18.0</a:t>
            </a:r>
          </a:p>
          <a:p>
            <a:pPr eaLnBrk="1" hangingPunct="1">
              <a:lnSpc>
                <a:spcPct val="90000"/>
              </a:lnSpc>
            </a:pPr>
            <a:r>
              <a:rPr lang="en-US" altLang="zh-CN" sz="2200" smtClean="0">
                <a:cs typeface="Arial" charset="0"/>
              </a:rPr>
              <a:t>18. = 1.8e1 = .18E2</a:t>
            </a:r>
          </a:p>
          <a:p>
            <a:pPr eaLnBrk="1" hangingPunct="1">
              <a:lnSpc>
                <a:spcPct val="90000"/>
              </a:lnSpc>
            </a:pPr>
            <a:r>
              <a:rPr lang="en-US" altLang="zh-CN" sz="2200" smtClean="0">
                <a:cs typeface="Arial" charset="0"/>
              </a:rPr>
              <a:t>A float value can be assigned to a double variable.</a:t>
            </a:r>
          </a:p>
          <a:p>
            <a:pPr eaLnBrk="1" hangingPunct="1">
              <a:lnSpc>
                <a:spcPct val="90000"/>
              </a:lnSpc>
            </a:pPr>
            <a:r>
              <a:rPr lang="en-US" altLang="zh-CN" sz="2200" smtClean="0">
                <a:cs typeface="Arial" charset="0"/>
              </a:rPr>
              <a:t>A double value can not be assigned to a float variable</a:t>
            </a:r>
          </a:p>
        </p:txBody>
      </p:sp>
      <p:sp>
        <p:nvSpPr>
          <p:cNvPr id="12" name="页脚占位符 11"/>
          <p:cNvSpPr>
            <a:spLocks noGrp="1"/>
          </p:cNvSpPr>
          <p:nvPr>
            <p:ph type="ftr" sz="quarter" idx="10"/>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1"/>
          </p:nvPr>
        </p:nvSpPr>
        <p:spPr/>
        <p:txBody>
          <a:bodyPr/>
          <a:lstStyle/>
          <a:p>
            <a:fld id="{E593D105-6F96-4C44-ADD9-8446CC5FB9F7}" type="slidenum">
              <a:rPr lang="en-US" altLang="zh-CN"/>
              <a:pPr/>
              <a:t>39</a:t>
            </a:fld>
            <a:endParaRPr lang="en-US" altLang="zh-CN"/>
          </a:p>
        </p:txBody>
      </p:sp>
      <p:sp>
        <p:nvSpPr>
          <p:cNvPr id="10" name="日期占位符 9"/>
          <p:cNvSpPr>
            <a:spLocks noGrp="1"/>
          </p:cNvSpPr>
          <p:nvPr>
            <p:ph type="dt" sz="half" idx="12"/>
          </p:nvPr>
        </p:nvSpPr>
        <p:spPr/>
        <p:txBody>
          <a:bodyPr/>
          <a:lstStyle/>
          <a:p>
            <a:fld id="{4F5DC3CD-4AD0-4CAD-AA88-02AAD45F40D9}"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zh-CN" sz="3200" smtClean="0"/>
              <a:t>Quick View to Java Application</a:t>
            </a:r>
            <a:endParaRPr lang="en-US" altLang="zh-CN" sz="3200" smtClean="0">
              <a:cs typeface="Times New Roman" pitchFamily="18" charset="0"/>
            </a:endParaRPr>
          </a:p>
        </p:txBody>
      </p:sp>
      <p:sp>
        <p:nvSpPr>
          <p:cNvPr id="6147" name="Rectangle 3"/>
          <p:cNvSpPr>
            <a:spLocks noGrp="1" noChangeArrowheads="1"/>
          </p:cNvSpPr>
          <p:nvPr>
            <p:ph idx="1"/>
          </p:nvPr>
        </p:nvSpPr>
        <p:spPr>
          <a:xfrm>
            <a:off x="457200" y="1357313"/>
            <a:ext cx="8229600" cy="5113337"/>
          </a:xfrm>
        </p:spPr>
        <p:txBody>
          <a:bodyPr/>
          <a:lstStyle/>
          <a:p>
            <a:endParaRPr lang="en-US" altLang="zh-CN" sz="2800" smtClean="0"/>
          </a:p>
          <a:p>
            <a:r>
              <a:rPr lang="en-US" altLang="zh-CN" sz="2800" smtClean="0"/>
              <a:t>Comments start with: </a:t>
            </a:r>
            <a:r>
              <a:rPr lang="en-US" altLang="zh-CN" sz="2800" smtClean="0">
                <a:latin typeface="Lucida Console" pitchFamily="49" charset="0"/>
              </a:rPr>
              <a:t>//</a:t>
            </a:r>
          </a:p>
          <a:p>
            <a:pPr lvl="1"/>
            <a:r>
              <a:rPr lang="en-US" altLang="zh-CN" sz="2400" smtClean="0"/>
              <a:t>Comments ignored during program execution</a:t>
            </a:r>
          </a:p>
          <a:p>
            <a:pPr lvl="1"/>
            <a:r>
              <a:rPr lang="en-US" altLang="zh-CN" sz="2400" smtClean="0"/>
              <a:t>Document and describe code</a:t>
            </a:r>
          </a:p>
          <a:p>
            <a:pPr lvl="1"/>
            <a:r>
              <a:rPr lang="en-US" altLang="zh-CN" sz="2400" smtClean="0"/>
              <a:t>Provides code readability</a:t>
            </a:r>
          </a:p>
          <a:p>
            <a:r>
              <a:rPr lang="en-US" altLang="zh-CN" sz="2800" smtClean="0"/>
              <a:t>Traditional comments: </a:t>
            </a:r>
            <a:r>
              <a:rPr lang="en-US" altLang="zh-CN" sz="2800" smtClean="0">
                <a:latin typeface="Lucida Console" pitchFamily="49" charset="0"/>
              </a:rPr>
              <a:t>/* ... */</a:t>
            </a:r>
          </a:p>
          <a:p>
            <a:pPr>
              <a:buFontTx/>
              <a:buNone/>
            </a:pPr>
            <a:r>
              <a:rPr lang="en-US" altLang="zh-CN" sz="2000" b="1" smtClean="0">
                <a:latin typeface="Courier New" pitchFamily="49" charset="0"/>
              </a:rPr>
              <a:t>	</a:t>
            </a:r>
            <a:r>
              <a:rPr lang="en-US" altLang="zh-CN" sz="2000" smtClean="0">
                <a:solidFill>
                  <a:srgbClr val="008000"/>
                </a:solidFill>
                <a:latin typeface="Cambria Math" pitchFamily="18" charset="0"/>
                <a:ea typeface="Cambria Math" pitchFamily="18" charset="0"/>
                <a:cs typeface="Times New Roman" pitchFamily="18" charset="0"/>
              </a:rPr>
              <a:t>/* This is a traditional</a:t>
            </a:r>
            <a:br>
              <a:rPr lang="en-US" altLang="zh-CN" sz="2000" smtClean="0">
                <a:solidFill>
                  <a:srgbClr val="008000"/>
                </a:solidFill>
                <a:latin typeface="Cambria Math" pitchFamily="18" charset="0"/>
                <a:ea typeface="Cambria Math" pitchFamily="18" charset="0"/>
                <a:cs typeface="Times New Roman" pitchFamily="18" charset="0"/>
              </a:rPr>
            </a:br>
            <a:r>
              <a:rPr lang="en-US" altLang="zh-CN" sz="2000" smtClean="0">
                <a:solidFill>
                  <a:srgbClr val="008000"/>
                </a:solidFill>
                <a:latin typeface="Cambria Math" pitchFamily="18" charset="0"/>
                <a:ea typeface="Cambria Math" pitchFamily="18" charset="0"/>
                <a:cs typeface="Times New Roman" pitchFamily="18" charset="0"/>
              </a:rPr>
              <a:t>   comment. It can be </a:t>
            </a:r>
            <a:br>
              <a:rPr lang="en-US" altLang="zh-CN" sz="2000" smtClean="0">
                <a:solidFill>
                  <a:srgbClr val="008000"/>
                </a:solidFill>
                <a:latin typeface="Cambria Math" pitchFamily="18" charset="0"/>
                <a:ea typeface="Cambria Math" pitchFamily="18" charset="0"/>
                <a:cs typeface="Times New Roman" pitchFamily="18" charset="0"/>
              </a:rPr>
            </a:br>
            <a:r>
              <a:rPr lang="en-US" altLang="zh-CN" sz="2000" smtClean="0">
                <a:solidFill>
                  <a:srgbClr val="008000"/>
                </a:solidFill>
                <a:latin typeface="Cambria Math" pitchFamily="18" charset="0"/>
                <a:ea typeface="Cambria Math" pitchFamily="18" charset="0"/>
                <a:cs typeface="Times New Roman" pitchFamily="18" charset="0"/>
              </a:rPr>
              <a:t>   split over many lines */</a:t>
            </a:r>
            <a:endParaRPr lang="en-US" altLang="zh-CN" sz="2000" smtClean="0">
              <a:latin typeface="Cambria Math" pitchFamily="18" charset="0"/>
            </a:endParaRPr>
          </a:p>
          <a:p>
            <a:pPr>
              <a:buFontTx/>
              <a:buNone/>
            </a:pPr>
            <a:endParaRPr lang="en-US" altLang="zh-CN" sz="2000" b="1" smtClean="0">
              <a:latin typeface="Courier New" pitchFamily="49" charset="0"/>
            </a:endParaRPr>
          </a:p>
          <a:p>
            <a:r>
              <a:rPr lang="en-US" altLang="zh-CN" sz="2000" smtClean="0"/>
              <a:t>Another line of comments</a:t>
            </a:r>
          </a:p>
          <a:p>
            <a:r>
              <a:rPr lang="en-US" altLang="zh-CN" sz="2000" smtClean="0"/>
              <a:t>Note: line numbers not part of program, added for reference</a:t>
            </a:r>
          </a:p>
        </p:txBody>
      </p:sp>
      <p:sp>
        <p:nvSpPr>
          <p:cNvPr id="7" name="日期占位符 6"/>
          <p:cNvSpPr>
            <a:spLocks noGrp="1"/>
          </p:cNvSpPr>
          <p:nvPr>
            <p:ph type="dt" sz="half" idx="10"/>
          </p:nvPr>
        </p:nvSpPr>
        <p:spPr/>
        <p:txBody>
          <a:bodyPr/>
          <a:lstStyle/>
          <a:p>
            <a:fld id="{DDC9FB23-17C3-4919-BC36-0D1A28AE5E6B}"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E4812049-1C15-4C76-A466-01113BAB0C09}" type="slidenum">
              <a:rPr lang="en-US" altLang="zh-CN"/>
              <a:pPr/>
              <a:t>4</a:t>
            </a:fld>
            <a:endParaRPr lang="en-US" altLang="zh-CN"/>
          </a:p>
        </p:txBody>
      </p:sp>
      <p:sp>
        <p:nvSpPr>
          <p:cNvPr id="6148" name="Rectangle 6"/>
          <p:cNvSpPr>
            <a:spLocks noChangeArrowheads="1"/>
          </p:cNvSpPr>
          <p:nvPr/>
        </p:nvSpPr>
        <p:spPr bwMode="auto">
          <a:xfrm>
            <a:off x="785813" y="1516063"/>
            <a:ext cx="6324600" cy="357187"/>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1 </a:t>
            </a:r>
            <a:r>
              <a:rPr lang="en-US" altLang="zh-CN">
                <a:solidFill>
                  <a:srgbClr val="008000"/>
                </a:solidFill>
                <a:latin typeface="Cambria Math" pitchFamily="18" charset="0"/>
                <a:ea typeface="Cambria Math" pitchFamily="18" charset="0"/>
                <a:cs typeface="Times New Roman" pitchFamily="18" charset="0"/>
              </a:rPr>
              <a:t>// Sample 01: Welcome1.java</a:t>
            </a:r>
            <a:endParaRPr lang="en-US" altLang="zh-CN">
              <a:latin typeface="Cambria Math" pitchFamily="18" charset="0"/>
            </a:endParaRPr>
          </a:p>
        </p:txBody>
      </p:sp>
      <p:sp>
        <p:nvSpPr>
          <p:cNvPr id="6149" name="Rectangle 9"/>
          <p:cNvSpPr>
            <a:spLocks noChangeArrowheads="1"/>
          </p:cNvSpPr>
          <p:nvPr/>
        </p:nvSpPr>
        <p:spPr bwMode="auto">
          <a:xfrm>
            <a:off x="819150" y="5230813"/>
            <a:ext cx="6324600" cy="357187"/>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2      </a:t>
            </a:r>
            <a:r>
              <a:rPr lang="en-US" altLang="zh-CN">
                <a:solidFill>
                  <a:srgbClr val="008000"/>
                </a:solidFill>
                <a:latin typeface="Cambria Math" pitchFamily="18" charset="0"/>
              </a:rPr>
              <a:t>// Text-printing program.</a:t>
            </a:r>
            <a:r>
              <a:rPr lang="en-US" altLang="zh-CN">
                <a:solidFill>
                  <a:srgbClr val="000000"/>
                </a:solidFill>
                <a:latin typeface="Cambria Math" pitchFamily="18"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6"/>
          <p:cNvSpPr>
            <a:spLocks noGrp="1" noChangeArrowheads="1"/>
          </p:cNvSpPr>
          <p:nvPr>
            <p:ph type="title"/>
          </p:nvPr>
        </p:nvSpPr>
        <p:spPr/>
        <p:txBody>
          <a:bodyPr/>
          <a:lstStyle/>
          <a:p>
            <a:pPr eaLnBrk="1" hangingPunct="1"/>
            <a:r>
              <a:rPr lang="en-US" altLang="zh-CN" smtClean="0"/>
              <a:t>Sample code</a:t>
            </a:r>
          </a:p>
        </p:txBody>
      </p:sp>
      <p:graphicFrame>
        <p:nvGraphicFramePr>
          <p:cNvPr id="121896" name="Group 40"/>
          <p:cNvGraphicFramePr>
            <a:graphicFrameLocks noGrp="1"/>
          </p:cNvGraphicFramePr>
          <p:nvPr>
            <p:ph type="tbl" idx="1"/>
          </p:nvPr>
        </p:nvGraphicFramePr>
        <p:xfrm>
          <a:off x="684213" y="1916113"/>
          <a:ext cx="8164512" cy="4114800"/>
        </p:xfrm>
        <a:graphic>
          <a:graphicData uri="http://schemas.openxmlformats.org/drawingml/2006/table">
            <a:tbl>
              <a:tblPr/>
              <a:tblGrid>
                <a:gridCol w="5472112"/>
                <a:gridCol w="2692400"/>
              </a:tblGrid>
              <a:tr h="41148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public class CircleArea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    public static void main(String[] args)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        double pi, r, area;</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        pi = 3.1415926;</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        r = 5.2;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        area = pi * r * r;</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        System.out.println( area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 CircleArea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84.948663904</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22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页脚占位符 10"/>
          <p:cNvSpPr>
            <a:spLocks noGrp="1"/>
          </p:cNvSpPr>
          <p:nvPr>
            <p:ph type="ftr" sz="quarter" idx="10"/>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1"/>
          </p:nvPr>
        </p:nvSpPr>
        <p:spPr/>
        <p:txBody>
          <a:bodyPr/>
          <a:lstStyle/>
          <a:p>
            <a:fld id="{C98BF454-9105-4F72-8FF9-9DEE7BB6632B}" type="slidenum">
              <a:rPr lang="en-US" altLang="zh-CN"/>
              <a:pPr/>
              <a:t>40</a:t>
            </a:fld>
            <a:endParaRPr lang="en-US" altLang="zh-CN"/>
          </a:p>
        </p:txBody>
      </p:sp>
      <p:sp>
        <p:nvSpPr>
          <p:cNvPr id="9" name="日期占位符 8"/>
          <p:cNvSpPr>
            <a:spLocks noGrp="1"/>
          </p:cNvSpPr>
          <p:nvPr>
            <p:ph type="dt" sz="half" idx="12"/>
          </p:nvPr>
        </p:nvSpPr>
        <p:spPr/>
        <p:txBody>
          <a:bodyPr/>
          <a:lstStyle/>
          <a:p>
            <a:fld id="{22C61E15-8E98-4B97-A941-9083922A9133}"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46"/>
          <p:cNvSpPr>
            <a:spLocks noGrp="1" noChangeArrowheads="1"/>
          </p:cNvSpPr>
          <p:nvPr>
            <p:ph type="title"/>
          </p:nvPr>
        </p:nvSpPr>
        <p:spPr/>
        <p:txBody>
          <a:bodyPr/>
          <a:lstStyle/>
          <a:p>
            <a:pPr eaLnBrk="1" hangingPunct="1"/>
            <a:r>
              <a:rPr lang="en-US" altLang="zh-CN" smtClean="0"/>
              <a:t>Sample code</a:t>
            </a:r>
          </a:p>
        </p:txBody>
      </p:sp>
      <p:graphicFrame>
        <p:nvGraphicFramePr>
          <p:cNvPr id="142885" name="Group 549"/>
          <p:cNvGraphicFramePr>
            <a:graphicFrameLocks noGrp="1"/>
          </p:cNvGraphicFramePr>
          <p:nvPr>
            <p:ph type="tbl" idx="1"/>
          </p:nvPr>
        </p:nvGraphicFramePr>
        <p:xfrm>
          <a:off x="684213" y="1916113"/>
          <a:ext cx="8164512" cy="4261104"/>
        </p:xfrm>
        <a:graphic>
          <a:graphicData uri="http://schemas.openxmlformats.org/drawingml/2006/table">
            <a:tbl>
              <a:tblPr/>
              <a:tblGrid>
                <a:gridCol w="4248150"/>
                <a:gridCol w="3916362"/>
              </a:tblGrid>
              <a:tr h="2365375">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public class </a:t>
                      </a:r>
                      <a:r>
                        <a:rPr kumimoji="0" lang="en-US" altLang="zh-CN" sz="1800" b="0" i="0" u="none" strike="noStrike" cap="none" normalizeH="0" baseline="0" dirty="0" err="1" smtClean="0">
                          <a:ln>
                            <a:noFill/>
                          </a:ln>
                          <a:solidFill>
                            <a:schemeClr val="tx1"/>
                          </a:solidFill>
                          <a:effectLst/>
                          <a:latin typeface="Arial" charset="0"/>
                          <a:ea typeface="宋体" pitchFamily="2" charset="-122"/>
                        </a:rPr>
                        <a:t>FloatDouble</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public static void main(String[] </a:t>
                      </a:r>
                      <a:r>
                        <a:rPr kumimoji="0" lang="en-US" altLang="zh-CN" sz="1800" b="0" i="0" u="none" strike="noStrike" cap="none" normalizeH="0" baseline="0" dirty="0" err="1" smtClean="0">
                          <a:ln>
                            <a:noFill/>
                          </a:ln>
                          <a:solidFill>
                            <a:schemeClr val="tx1"/>
                          </a:solidFill>
                          <a:effectLst/>
                          <a:latin typeface="Arial" charset="0"/>
                          <a:ea typeface="宋体" pitchFamily="2" charset="-122"/>
                        </a:rPr>
                        <a:t>args</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800" b="0" i="0" u="none" strike="noStrike" cap="none" normalizeH="0" baseline="0" dirty="0" smtClean="0">
                          <a:ln>
                            <a:noFill/>
                          </a:ln>
                          <a:solidFill>
                            <a:schemeClr val="tx1"/>
                          </a:solidFill>
                          <a:effectLst/>
                          <a:latin typeface="Arial" charset="0"/>
                          <a:ea typeface="宋体" pitchFamily="2" charset="-122"/>
                        </a:rPr>
                        <a:t>(18. + "\n" + 1.8e1 + "\n" + .18E2);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800" b="0" i="0" u="none" strike="noStrike" cap="none" normalizeH="0" baseline="0" dirty="0" smtClean="0">
                          <a:ln>
                            <a:noFill/>
                          </a:ln>
                          <a:solidFill>
                            <a:schemeClr val="tx1"/>
                          </a:solidFill>
                          <a:effectLst/>
                          <a:latin typeface="Arial" charset="0"/>
                          <a:ea typeface="宋体" pitchFamily="2" charset="-122"/>
                        </a:rPr>
                        <a:t>(1d/0d);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//float f = 18.d;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double d = 18.d;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Output 1 (no comment):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java.lang.Error: Unresolved compilation problem: Type mismatch: cannot convert from double to float at lesson2.FloatDouble.main(FloatDouble.java:18)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Exception in thread "main"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89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Output 2 (comment):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18.0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18.0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18.0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Infinity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页脚占位符 10"/>
          <p:cNvSpPr>
            <a:spLocks noGrp="1"/>
          </p:cNvSpPr>
          <p:nvPr>
            <p:ph type="ftr" sz="quarter" idx="10"/>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1"/>
          </p:nvPr>
        </p:nvSpPr>
        <p:spPr/>
        <p:txBody>
          <a:bodyPr/>
          <a:lstStyle/>
          <a:p>
            <a:fld id="{7D4ADC90-E2BC-4C07-8C10-C8A97E7A8A2D}" type="slidenum">
              <a:rPr lang="en-US" altLang="zh-CN"/>
              <a:pPr/>
              <a:t>41</a:t>
            </a:fld>
            <a:endParaRPr lang="en-US" altLang="zh-CN"/>
          </a:p>
        </p:txBody>
      </p:sp>
      <p:sp>
        <p:nvSpPr>
          <p:cNvPr id="9" name="日期占位符 8"/>
          <p:cNvSpPr>
            <a:spLocks noGrp="1"/>
          </p:cNvSpPr>
          <p:nvPr>
            <p:ph type="dt" sz="half" idx="12"/>
          </p:nvPr>
        </p:nvSpPr>
        <p:spPr/>
        <p:txBody>
          <a:bodyPr/>
          <a:lstStyle/>
          <a:p>
            <a:fld id="{3F548CB9-AB40-42D3-BBE3-93F1D8A4B346}"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Boolean types</a:t>
            </a:r>
          </a:p>
        </p:txBody>
      </p:sp>
      <p:sp>
        <p:nvSpPr>
          <p:cNvPr id="45059" name="Rectangle 3"/>
          <p:cNvSpPr>
            <a:spLocks noGrp="1" noChangeArrowheads="1"/>
          </p:cNvSpPr>
          <p:nvPr>
            <p:ph idx="1"/>
          </p:nvPr>
        </p:nvSpPr>
        <p:spPr/>
        <p:txBody>
          <a:bodyPr/>
          <a:lstStyle/>
          <a:p>
            <a:pPr eaLnBrk="1" hangingPunct="1"/>
            <a:r>
              <a:rPr lang="en-US" altLang="zh-CN" smtClean="0"/>
              <a:t>Type</a:t>
            </a:r>
          </a:p>
          <a:p>
            <a:pPr lvl="1" eaLnBrk="1" hangingPunct="1"/>
            <a:r>
              <a:rPr lang="en-US" altLang="zh-CN" smtClean="0"/>
              <a:t>boolean</a:t>
            </a:r>
          </a:p>
          <a:p>
            <a:pPr eaLnBrk="1" hangingPunct="1"/>
            <a:r>
              <a:rPr lang="en-US" altLang="zh-CN" smtClean="0"/>
              <a:t>Value</a:t>
            </a:r>
          </a:p>
          <a:p>
            <a:pPr lvl="1" eaLnBrk="1" hangingPunct="1"/>
            <a:r>
              <a:rPr lang="en-US" altLang="zh-CN" smtClean="0"/>
              <a:t>true/false</a:t>
            </a:r>
          </a:p>
        </p:txBody>
      </p:sp>
      <p:sp>
        <p:nvSpPr>
          <p:cNvPr id="9" name="日期占位符 8"/>
          <p:cNvSpPr>
            <a:spLocks noGrp="1"/>
          </p:cNvSpPr>
          <p:nvPr>
            <p:ph type="dt" sz="half" idx="10"/>
          </p:nvPr>
        </p:nvSpPr>
        <p:spPr/>
        <p:txBody>
          <a:bodyPr/>
          <a:lstStyle/>
          <a:p>
            <a:fld id="{EB90138E-5F90-48A3-81A4-F4210A7DCF3A}"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4EDA3B5F-854C-41A3-8B8A-92EFD5CAB91E}" type="slidenum">
              <a:rPr lang="en-US" altLang="zh-CN"/>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57"/>
          <p:cNvSpPr>
            <a:spLocks noGrp="1" noChangeArrowheads="1"/>
          </p:cNvSpPr>
          <p:nvPr>
            <p:ph type="title"/>
          </p:nvPr>
        </p:nvSpPr>
        <p:spPr/>
        <p:txBody>
          <a:bodyPr/>
          <a:lstStyle/>
          <a:p>
            <a:pPr eaLnBrk="1" hangingPunct="1"/>
            <a:r>
              <a:rPr lang="en-US" altLang="zh-CN" smtClean="0"/>
              <a:t>Sample code</a:t>
            </a:r>
          </a:p>
        </p:txBody>
      </p:sp>
      <p:graphicFrame>
        <p:nvGraphicFramePr>
          <p:cNvPr id="146593" name="Group 161"/>
          <p:cNvGraphicFramePr>
            <a:graphicFrameLocks noGrp="1"/>
          </p:cNvGraphicFramePr>
          <p:nvPr>
            <p:ph idx="1"/>
          </p:nvPr>
        </p:nvGraphicFramePr>
        <p:xfrm>
          <a:off x="684213" y="1916113"/>
          <a:ext cx="8164512" cy="4139184"/>
        </p:xfrm>
        <a:graphic>
          <a:graphicData uri="http://schemas.openxmlformats.org/drawingml/2006/table">
            <a:tbl>
              <a:tblPr/>
              <a:tblGrid>
                <a:gridCol w="4608512"/>
                <a:gridCol w="3556000"/>
              </a:tblGrid>
              <a:tr h="212090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public class </a:t>
                      </a:r>
                      <a:r>
                        <a:rPr kumimoji="0" lang="en-US" altLang="zh-CN" sz="1600" b="0" i="0" u="none" strike="noStrike" cap="none" normalizeH="0" baseline="0" dirty="0" err="1" smtClean="0">
                          <a:ln>
                            <a:noFill/>
                          </a:ln>
                          <a:solidFill>
                            <a:schemeClr val="tx1"/>
                          </a:solidFill>
                          <a:effectLst/>
                          <a:latin typeface="Arial" charset="0"/>
                          <a:ea typeface="宋体" charset="-122"/>
                        </a:rPr>
                        <a:t>BoolDemo</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600" b="0" i="0" u="none" strike="noStrike" cap="none" normalizeH="0" baseline="0" dirty="0" err="1" smtClean="0">
                          <a:ln>
                            <a:noFill/>
                          </a:ln>
                          <a:solidFill>
                            <a:schemeClr val="tx1"/>
                          </a:solidFill>
                          <a:effectLst/>
                          <a:latin typeface="Arial" charset="0"/>
                          <a:ea typeface="宋体" charset="-122"/>
                        </a:rPr>
                        <a:t>args</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boolean</a:t>
                      </a: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bln</a:t>
                      </a:r>
                      <a:r>
                        <a:rPr kumimoji="0" lang="en-US" altLang="zh-CN" sz="1600" b="0" i="0" u="none" strike="noStrike" cap="none" normalizeH="0" baseline="0" dirty="0" smtClean="0">
                          <a:ln>
                            <a:noFill/>
                          </a:ln>
                          <a:solidFill>
                            <a:schemeClr val="tx1"/>
                          </a:solidFill>
                          <a:effectLst/>
                          <a:latin typeface="Arial" charset="0"/>
                          <a:ea typeface="宋体" charset="-122"/>
                        </a:rPr>
                        <a:t> = false;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bln</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600" b="0" i="0" u="none" strike="noStrike" cap="none" normalizeH="0" baseline="0" dirty="0" smtClean="0">
                          <a:ln>
                            <a:noFill/>
                          </a:ln>
                          <a:solidFill>
                            <a:schemeClr val="tx1"/>
                          </a:solidFill>
                          <a:effectLst/>
                          <a:latin typeface="Arial" charset="0"/>
                          <a:ea typeface="宋体" charset="-122"/>
                        </a:rPr>
                        <a:t>( "5 &lt; 3 is " + ( 5 &lt; 3 ));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if( </a:t>
                      </a:r>
                      <a:r>
                        <a:rPr kumimoji="0" lang="en-US" altLang="zh-CN" sz="1600" b="0" i="0" u="none" strike="noStrike" cap="none" normalizeH="0" baseline="0" dirty="0" err="1" smtClean="0">
                          <a:ln>
                            <a:noFill/>
                          </a:ln>
                          <a:solidFill>
                            <a:schemeClr val="tx1"/>
                          </a:solidFill>
                          <a:effectLst/>
                          <a:latin typeface="Arial" charset="0"/>
                          <a:ea typeface="宋体" charset="-122"/>
                        </a:rPr>
                        <a:t>bln</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600" b="0" i="0" u="none" strike="noStrike" cap="none" normalizeH="0" baseline="0" dirty="0" smtClean="0">
                          <a:ln>
                            <a:noFill/>
                          </a:ln>
                          <a:solidFill>
                            <a:schemeClr val="tx1"/>
                          </a:solidFill>
                          <a:effectLst/>
                          <a:latin typeface="Arial" charset="0"/>
                          <a:ea typeface="宋体" charset="-122"/>
                        </a:rPr>
                        <a:t>( "OK1!"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bln</a:t>
                      </a:r>
                      <a:r>
                        <a:rPr kumimoji="0" lang="en-US" altLang="zh-CN" sz="1600" b="0" i="0" u="none" strike="noStrike" cap="none" normalizeH="0" baseline="0" dirty="0" smtClean="0">
                          <a:ln>
                            <a:noFill/>
                          </a:ln>
                          <a:solidFill>
                            <a:schemeClr val="tx1"/>
                          </a:solidFill>
                          <a:effectLst/>
                          <a:latin typeface="Arial" charset="0"/>
                          <a:ea typeface="宋体" charset="-122"/>
                        </a:rPr>
                        <a:t> = 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if ( bln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System.out.println( "OK2!"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BoolDemo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78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false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5 &lt; 3 is false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OK2!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0A8B8633-723B-49E2-8F3E-3A3CE64FD53F}"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E92C1232-67D5-41C2-87BF-011018311A1B}" type="slidenum">
              <a:rPr lang="en-US" altLang="zh-CN"/>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t>Type conversion</a:t>
            </a:r>
          </a:p>
        </p:txBody>
      </p:sp>
      <p:sp>
        <p:nvSpPr>
          <p:cNvPr id="47107" name="Rectangle 3"/>
          <p:cNvSpPr>
            <a:spLocks noGrp="1" noChangeArrowheads="1"/>
          </p:cNvSpPr>
          <p:nvPr>
            <p:ph idx="1"/>
          </p:nvPr>
        </p:nvSpPr>
        <p:spPr/>
        <p:txBody>
          <a:bodyPr/>
          <a:lstStyle/>
          <a:p>
            <a:pPr eaLnBrk="1" hangingPunct="1"/>
            <a:r>
              <a:rPr lang="en-US" altLang="zh-CN" smtClean="0"/>
              <a:t>Widening conversion</a:t>
            </a:r>
          </a:p>
          <a:p>
            <a:pPr eaLnBrk="1" hangingPunct="1"/>
            <a:r>
              <a:rPr lang="en-US" altLang="zh-CN" smtClean="0"/>
              <a:t>Truncation</a:t>
            </a:r>
          </a:p>
        </p:txBody>
      </p:sp>
      <p:sp>
        <p:nvSpPr>
          <p:cNvPr id="9" name="日期占位符 8"/>
          <p:cNvSpPr>
            <a:spLocks noGrp="1"/>
          </p:cNvSpPr>
          <p:nvPr>
            <p:ph type="dt" sz="half" idx="10"/>
          </p:nvPr>
        </p:nvSpPr>
        <p:spPr/>
        <p:txBody>
          <a:bodyPr/>
          <a:lstStyle/>
          <a:p>
            <a:fld id="{C30725AD-A958-495A-B858-D901165DEEC7}"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42422935-1833-48B0-B1BE-FF244A1205BD}" type="slidenum">
              <a:rPr lang="en-US" altLang="zh-CN"/>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9"/>
          <p:cNvSpPr>
            <a:spLocks noGrp="1" noChangeArrowheads="1"/>
          </p:cNvSpPr>
          <p:nvPr>
            <p:ph type="title"/>
          </p:nvPr>
        </p:nvSpPr>
        <p:spPr/>
        <p:txBody>
          <a:bodyPr/>
          <a:lstStyle/>
          <a:p>
            <a:pPr eaLnBrk="1" hangingPunct="1"/>
            <a:r>
              <a:rPr lang="en-US" altLang="zh-CN" smtClean="0"/>
              <a:t>Sample code</a:t>
            </a:r>
          </a:p>
        </p:txBody>
      </p:sp>
      <p:graphicFrame>
        <p:nvGraphicFramePr>
          <p:cNvPr id="283690" name="Group 42"/>
          <p:cNvGraphicFramePr>
            <a:graphicFrameLocks noGrp="1"/>
          </p:cNvGraphicFramePr>
          <p:nvPr>
            <p:ph idx="1"/>
          </p:nvPr>
        </p:nvGraphicFramePr>
        <p:xfrm>
          <a:off x="684213" y="1916113"/>
          <a:ext cx="8164512" cy="4181856"/>
        </p:xfrm>
        <a:graphic>
          <a:graphicData uri="http://schemas.openxmlformats.org/drawingml/2006/table">
            <a:tbl>
              <a:tblPr/>
              <a:tblGrid>
                <a:gridCol w="4083050"/>
                <a:gridCol w="4081462"/>
              </a:tblGrid>
              <a:tr h="205740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public class </a:t>
                      </a:r>
                      <a:r>
                        <a:rPr kumimoji="0" lang="en-US" altLang="zh-CN" sz="1600" b="0" i="0" u="none" strike="noStrike" cap="none" normalizeH="0" baseline="0" dirty="0" err="1" smtClean="0">
                          <a:ln>
                            <a:noFill/>
                          </a:ln>
                          <a:solidFill>
                            <a:schemeClr val="tx1"/>
                          </a:solidFill>
                          <a:effectLst/>
                          <a:latin typeface="Arial" charset="0"/>
                          <a:ea typeface="宋体" charset="-122"/>
                        </a:rPr>
                        <a:t>TypeConversion</a:t>
                      </a:r>
                      <a:endParaRPr kumimoji="0" lang="en-US" altLang="zh-CN" sz="1600" b="0"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600" b="0" i="0" u="none" strike="noStrike" cap="none" normalizeH="0" baseline="0" dirty="0" err="1" smtClean="0">
                          <a:ln>
                            <a:noFill/>
                          </a:ln>
                          <a:solidFill>
                            <a:schemeClr val="tx1"/>
                          </a:solidFill>
                          <a:effectLst/>
                          <a:latin typeface="Arial" charset="0"/>
                          <a:ea typeface="宋体" charset="-122"/>
                        </a:rPr>
                        <a:t>args</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byte b;</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int</a:t>
                      </a: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i</a:t>
                      </a:r>
                      <a:r>
                        <a:rPr kumimoji="0" lang="en-US" altLang="zh-CN" sz="1600" b="0" i="0" u="none" strike="noStrike" cap="none" normalizeH="0" baseline="0" dirty="0" smtClean="0">
                          <a:ln>
                            <a:noFill/>
                          </a:ln>
                          <a:solidFill>
                            <a:schemeClr val="tx1"/>
                          </a:solidFill>
                          <a:effectLst/>
                          <a:latin typeface="Arial" charset="0"/>
                          <a:ea typeface="宋体" charset="-122"/>
                        </a:rPr>
                        <a:t> = 258;</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double d = 321.4;</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b = (byte)</a:t>
                      </a:r>
                      <a:r>
                        <a:rPr kumimoji="0" lang="en-US" altLang="zh-CN" sz="1600" b="0" i="0" u="none" strike="noStrike" cap="none" normalizeH="0" baseline="0" dirty="0" err="1" smtClean="0">
                          <a:ln>
                            <a:noFill/>
                          </a:ln>
                          <a:solidFill>
                            <a:schemeClr val="tx1"/>
                          </a:solidFill>
                          <a:effectLst/>
                          <a:latin typeface="Arial" charset="0"/>
                          <a:ea typeface="宋体" charset="-122"/>
                        </a:rPr>
                        <a:t>i</a:t>
                      </a: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600" b="0" i="0" u="none" strike="noStrike" cap="none" normalizeH="0" baseline="0" dirty="0" smtClean="0">
                          <a:ln>
                            <a:noFill/>
                          </a:ln>
                          <a:solidFill>
                            <a:schemeClr val="tx1"/>
                          </a:solidFill>
                          <a:effectLst/>
                          <a:latin typeface="Arial" charset="0"/>
                          <a:ea typeface="宋体" charset="-122"/>
                        </a:rPr>
                        <a:t>(b);</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b = (byte)d;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System.out.println(b);</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d = (double)i;</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System.out.println(d);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TypeConversion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288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65</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258.0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Note: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“(double)” is redundant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3B514D3E-02F8-42D3-B196-CEE9C8C88FDA}"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E19C06A1-B53C-4BF4-8B14-D63DF285547D}" type="slidenum">
              <a:rPr lang="en-US" altLang="zh-CN"/>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Type promoting</a:t>
            </a:r>
          </a:p>
        </p:txBody>
      </p:sp>
      <p:sp>
        <p:nvSpPr>
          <p:cNvPr id="49155" name="Rectangle 3"/>
          <p:cNvSpPr>
            <a:spLocks noGrp="1" noChangeArrowheads="1"/>
          </p:cNvSpPr>
          <p:nvPr>
            <p:ph idx="1"/>
          </p:nvPr>
        </p:nvSpPr>
        <p:spPr/>
        <p:txBody>
          <a:bodyPr/>
          <a:lstStyle/>
          <a:p>
            <a:pPr eaLnBrk="1" hangingPunct="1"/>
            <a:r>
              <a:rPr lang="en-US" altLang="zh-CN" smtClean="0"/>
              <a:t>byte – int</a:t>
            </a:r>
          </a:p>
          <a:p>
            <a:pPr eaLnBrk="1" hangingPunct="1"/>
            <a:r>
              <a:rPr lang="en-US" altLang="zh-CN" smtClean="0"/>
              <a:t>short – int</a:t>
            </a:r>
          </a:p>
          <a:p>
            <a:pPr eaLnBrk="1" hangingPunct="1"/>
            <a:r>
              <a:rPr lang="en-US" altLang="zh-CN" smtClean="0"/>
              <a:t>char – int</a:t>
            </a:r>
          </a:p>
          <a:p>
            <a:pPr eaLnBrk="1" hangingPunct="1"/>
            <a:r>
              <a:rPr lang="en-US" altLang="zh-CN" smtClean="0"/>
              <a:t>one is long, result is long</a:t>
            </a:r>
          </a:p>
          <a:p>
            <a:pPr eaLnBrk="1" hangingPunct="1"/>
            <a:r>
              <a:rPr lang="en-US" altLang="zh-CN" smtClean="0"/>
              <a:t>one is float, result is float</a:t>
            </a:r>
          </a:p>
          <a:p>
            <a:pPr eaLnBrk="1" hangingPunct="1"/>
            <a:r>
              <a:rPr lang="en-US" altLang="zh-CN" smtClean="0"/>
              <a:t>one is double, result is double</a:t>
            </a:r>
          </a:p>
        </p:txBody>
      </p:sp>
      <p:sp>
        <p:nvSpPr>
          <p:cNvPr id="9" name="日期占位符 8"/>
          <p:cNvSpPr>
            <a:spLocks noGrp="1"/>
          </p:cNvSpPr>
          <p:nvPr>
            <p:ph type="dt" sz="half" idx="10"/>
          </p:nvPr>
        </p:nvSpPr>
        <p:spPr/>
        <p:txBody>
          <a:bodyPr/>
          <a:lstStyle/>
          <a:p>
            <a:fld id="{86CA1C3B-AA14-4FF7-94B1-A57DDAB98353}"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64584C80-52FC-46AA-96E0-19C0061A6230}" type="slidenum">
              <a:rPr lang="en-US" altLang="zh-CN"/>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0"/>
          <p:cNvSpPr>
            <a:spLocks noGrp="1" noChangeArrowheads="1"/>
          </p:cNvSpPr>
          <p:nvPr>
            <p:ph type="title"/>
          </p:nvPr>
        </p:nvSpPr>
        <p:spPr/>
        <p:txBody>
          <a:bodyPr/>
          <a:lstStyle/>
          <a:p>
            <a:pPr eaLnBrk="1" hangingPunct="1"/>
            <a:r>
              <a:rPr lang="en-US" altLang="zh-CN" smtClean="0"/>
              <a:t>Sample code</a:t>
            </a:r>
          </a:p>
        </p:txBody>
      </p:sp>
      <p:graphicFrame>
        <p:nvGraphicFramePr>
          <p:cNvPr id="294965" name="Group 53"/>
          <p:cNvGraphicFramePr>
            <a:graphicFrameLocks noGrp="1"/>
          </p:cNvGraphicFramePr>
          <p:nvPr>
            <p:ph idx="1"/>
          </p:nvPr>
        </p:nvGraphicFramePr>
        <p:xfrm>
          <a:off x="684213" y="1916113"/>
          <a:ext cx="8164512" cy="4139184"/>
        </p:xfrm>
        <a:graphic>
          <a:graphicData uri="http://schemas.openxmlformats.org/drawingml/2006/table">
            <a:tbl>
              <a:tblPr/>
              <a:tblGrid>
                <a:gridCol w="4895850"/>
                <a:gridCol w="3268662"/>
              </a:tblGrid>
              <a:tr h="165735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public class Promoting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600" b="0" i="0" u="none" strike="noStrike" cap="none" normalizeH="0" baseline="0" dirty="0" err="1" smtClean="0">
                          <a:ln>
                            <a:noFill/>
                          </a:ln>
                          <a:solidFill>
                            <a:schemeClr val="tx1"/>
                          </a:solidFill>
                          <a:effectLst/>
                          <a:latin typeface="Arial" charset="0"/>
                          <a:ea typeface="宋体" charset="-122"/>
                        </a:rPr>
                        <a:t>args</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byte b = 50;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b = (byte)(b * 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600" b="0" i="0" u="none" strike="noStrike" cap="none" normalizeH="0" baseline="0" dirty="0" smtClean="0">
                          <a:ln>
                            <a:noFill/>
                          </a:ln>
                          <a:solidFill>
                            <a:schemeClr val="tx1"/>
                          </a:solidFill>
                          <a:effectLst/>
                          <a:latin typeface="Arial" charset="0"/>
                          <a:ea typeface="宋体" charset="-122"/>
                        </a:rPr>
                        <a:t>(b);</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char c = 'c';</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double d = .57;</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double result = b * c / 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System.out.println(b * c);</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System.out.println(result);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Promoting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100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9900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17368.42105263158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3B20A094-D0D0-4334-87B5-225D2148A1E4}"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F8399476-6DB9-4E92-82B0-44E5E94A51EF}" type="slidenum">
              <a:rPr lang="en-US" altLang="zh-CN"/>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zh-CN" smtClean="0">
                <a:ea typeface="黑体" pitchFamily="49" charset="-122"/>
              </a:rPr>
              <a:t>Arrays</a:t>
            </a:r>
          </a:p>
        </p:txBody>
      </p:sp>
      <p:sp>
        <p:nvSpPr>
          <p:cNvPr id="51203" name="文本占位符 3"/>
          <p:cNvSpPr>
            <a:spLocks noGrp="1"/>
          </p:cNvSpPr>
          <p:nvPr>
            <p:ph type="body" idx="1"/>
          </p:nvPr>
        </p:nvSpPr>
        <p:spPr/>
        <p:txBody>
          <a:bodyPr/>
          <a:lstStyle/>
          <a:p>
            <a:endParaRPr lang="zh-CN" altLang="en-US" smtClean="0"/>
          </a:p>
        </p:txBody>
      </p:sp>
      <p:sp>
        <p:nvSpPr>
          <p:cNvPr id="4" name="日期占位符 3"/>
          <p:cNvSpPr>
            <a:spLocks noGrp="1"/>
          </p:cNvSpPr>
          <p:nvPr>
            <p:ph type="dt" sz="half" idx="10"/>
          </p:nvPr>
        </p:nvSpPr>
        <p:spPr/>
        <p:txBody>
          <a:bodyPr/>
          <a:lstStyle/>
          <a:p>
            <a:fld id="{3C9EC134-2DD5-44A6-9428-5D4BE2C7386E}"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6FE59B94-AB84-404A-8361-CD3D87F6E6BF}" type="slidenum">
              <a:rPr lang="en-US" altLang="zh-CN"/>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t>What are arrays?</a:t>
            </a:r>
          </a:p>
        </p:txBody>
      </p:sp>
      <p:sp>
        <p:nvSpPr>
          <p:cNvPr id="52227" name="Rectangle 3"/>
          <p:cNvSpPr>
            <a:spLocks noGrp="1" noChangeArrowheads="1"/>
          </p:cNvSpPr>
          <p:nvPr>
            <p:ph idx="1"/>
          </p:nvPr>
        </p:nvSpPr>
        <p:spPr/>
        <p:txBody>
          <a:bodyPr/>
          <a:lstStyle/>
          <a:p>
            <a:pPr eaLnBrk="1" hangingPunct="1"/>
            <a:r>
              <a:rPr lang="en-US" altLang="zh-CN" smtClean="0"/>
              <a:t>Arrays are a way to store a list of items. </a:t>
            </a:r>
          </a:p>
          <a:p>
            <a:pPr eaLnBrk="1" hangingPunct="1"/>
            <a:r>
              <a:rPr lang="en-US" altLang="zh-CN" smtClean="0"/>
              <a:t>Each element of the array holds an individual item.</a:t>
            </a:r>
          </a:p>
          <a:p>
            <a:pPr eaLnBrk="1" hangingPunct="1"/>
            <a:r>
              <a:rPr lang="en-US" altLang="zh-CN" smtClean="0"/>
              <a:t>You can place items into and remove items from those slots as you need to.</a:t>
            </a:r>
          </a:p>
        </p:txBody>
      </p:sp>
      <p:sp>
        <p:nvSpPr>
          <p:cNvPr id="9" name="日期占位符 8"/>
          <p:cNvSpPr>
            <a:spLocks noGrp="1"/>
          </p:cNvSpPr>
          <p:nvPr>
            <p:ph type="dt" sz="half" idx="10"/>
          </p:nvPr>
        </p:nvSpPr>
        <p:spPr/>
        <p:txBody>
          <a:bodyPr/>
          <a:lstStyle/>
          <a:p>
            <a:fld id="{A1227D26-AE7C-415A-9BE6-48FCF87F9D82}"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C379B2BE-5883-401B-8253-73E638163FBB}" type="slidenum">
              <a:rPr lang="en-US" altLang="zh-CN"/>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CN" sz="3200" smtClean="0"/>
              <a:t>Quick View to Java Application</a:t>
            </a:r>
            <a:endParaRPr lang="en-US" altLang="zh-CN" sz="3200" smtClean="0">
              <a:cs typeface="Times New Roman" pitchFamily="18" charset="0"/>
            </a:endParaRPr>
          </a:p>
        </p:txBody>
      </p:sp>
      <p:sp>
        <p:nvSpPr>
          <p:cNvPr id="16387" name="Rectangle 3"/>
          <p:cNvSpPr>
            <a:spLocks noGrp="1" noChangeArrowheads="1"/>
          </p:cNvSpPr>
          <p:nvPr>
            <p:ph idx="1"/>
          </p:nvPr>
        </p:nvSpPr>
        <p:spPr/>
        <p:txBody>
          <a:bodyPr>
            <a:normAutofit lnSpcReduction="10000"/>
          </a:bodyPr>
          <a:lstStyle/>
          <a:p>
            <a:pPr>
              <a:lnSpc>
                <a:spcPct val="80000"/>
              </a:lnSpc>
            </a:pPr>
            <a:endParaRPr lang="en-US" altLang="zh-CN" sz="3000" smtClean="0"/>
          </a:p>
          <a:p>
            <a:pPr>
              <a:lnSpc>
                <a:spcPct val="80000"/>
              </a:lnSpc>
            </a:pPr>
            <a:r>
              <a:rPr lang="en-US" altLang="zh-CN" sz="3000" smtClean="0"/>
              <a:t>Blank line</a:t>
            </a:r>
          </a:p>
          <a:p>
            <a:pPr lvl="1">
              <a:lnSpc>
                <a:spcPct val="80000"/>
              </a:lnSpc>
            </a:pPr>
            <a:r>
              <a:rPr lang="en-US" altLang="zh-CN" sz="2600" smtClean="0"/>
              <a:t>Makes program more readable</a:t>
            </a:r>
          </a:p>
          <a:p>
            <a:pPr lvl="1">
              <a:lnSpc>
                <a:spcPct val="80000"/>
              </a:lnSpc>
            </a:pPr>
            <a:r>
              <a:rPr lang="en-US" altLang="zh-CN" sz="2600" smtClean="0"/>
              <a:t>Blank lines, spaces, and tabs are white-space characters</a:t>
            </a:r>
          </a:p>
          <a:p>
            <a:pPr lvl="2">
              <a:lnSpc>
                <a:spcPct val="80000"/>
              </a:lnSpc>
            </a:pPr>
            <a:r>
              <a:rPr lang="en-US" altLang="zh-CN" sz="2200" smtClean="0"/>
              <a:t>Ignored by compiler</a:t>
            </a:r>
          </a:p>
          <a:p>
            <a:pPr lvl="1">
              <a:lnSpc>
                <a:spcPct val="80000"/>
              </a:lnSpc>
            </a:pPr>
            <a:endParaRPr lang="en-US" altLang="zh-CN" sz="2600" smtClean="0"/>
          </a:p>
          <a:p>
            <a:pPr>
              <a:lnSpc>
                <a:spcPct val="80000"/>
              </a:lnSpc>
            </a:pPr>
            <a:r>
              <a:rPr lang="en-US" altLang="zh-CN" sz="3000" smtClean="0"/>
              <a:t>Begins class declaration for class </a:t>
            </a:r>
            <a:r>
              <a:rPr lang="en-US" altLang="zh-CN" sz="3000" smtClean="0">
                <a:latin typeface="Lucida Console" pitchFamily="49" charset="0"/>
              </a:rPr>
              <a:t>Welcome1</a:t>
            </a:r>
          </a:p>
          <a:p>
            <a:pPr lvl="1">
              <a:lnSpc>
                <a:spcPct val="80000"/>
              </a:lnSpc>
            </a:pPr>
            <a:r>
              <a:rPr lang="en-US" altLang="zh-CN" sz="2600" smtClean="0"/>
              <a:t>Every Java program has at least one user-defined class</a:t>
            </a:r>
          </a:p>
          <a:p>
            <a:pPr lvl="1">
              <a:lnSpc>
                <a:spcPct val="80000"/>
              </a:lnSpc>
            </a:pPr>
            <a:r>
              <a:rPr lang="en-US" altLang="zh-CN" sz="2600" smtClean="0"/>
              <a:t>Keyword: words reserved for use by Java</a:t>
            </a:r>
            <a:endParaRPr lang="en-US" altLang="zh-CN" sz="2600" b="1" smtClean="0">
              <a:latin typeface="Courier New" pitchFamily="49" charset="0"/>
            </a:endParaRPr>
          </a:p>
          <a:p>
            <a:pPr lvl="2">
              <a:lnSpc>
                <a:spcPct val="80000"/>
              </a:lnSpc>
            </a:pPr>
            <a:r>
              <a:rPr lang="en-US" altLang="zh-CN" sz="2200" smtClean="0">
                <a:latin typeface="Cambria Math" pitchFamily="18" charset="0"/>
              </a:rPr>
              <a:t>class</a:t>
            </a:r>
            <a:r>
              <a:rPr lang="en-US" altLang="zh-CN" sz="2200" smtClean="0"/>
              <a:t> keyword followed by class name</a:t>
            </a:r>
          </a:p>
          <a:p>
            <a:pPr lvl="1">
              <a:lnSpc>
                <a:spcPct val="80000"/>
              </a:lnSpc>
            </a:pPr>
            <a:r>
              <a:rPr lang="en-US" altLang="zh-CN" sz="2600" smtClean="0"/>
              <a:t>Naming classes: capitalize every word</a:t>
            </a:r>
          </a:p>
          <a:p>
            <a:pPr lvl="2">
              <a:lnSpc>
                <a:spcPct val="80000"/>
              </a:lnSpc>
            </a:pPr>
            <a:r>
              <a:rPr lang="en-US" altLang="zh-CN" sz="2200" smtClean="0">
                <a:latin typeface="Cambria Math" pitchFamily="18" charset="0"/>
              </a:rPr>
              <a:t>SampleClassName</a:t>
            </a:r>
          </a:p>
        </p:txBody>
      </p:sp>
      <p:sp>
        <p:nvSpPr>
          <p:cNvPr id="7" name="日期占位符 6"/>
          <p:cNvSpPr>
            <a:spLocks noGrp="1"/>
          </p:cNvSpPr>
          <p:nvPr>
            <p:ph type="dt" sz="half" idx="10"/>
          </p:nvPr>
        </p:nvSpPr>
        <p:spPr/>
        <p:txBody>
          <a:bodyPr/>
          <a:lstStyle/>
          <a:p>
            <a:fld id="{46A9892C-1BE0-4D42-A294-CD9DEFD4638F}"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E1203E79-6DF9-468C-A3A7-778549A35BC0}" type="slidenum">
              <a:rPr lang="en-US" altLang="zh-CN"/>
              <a:pPr/>
              <a:t>5</a:t>
            </a:fld>
            <a:endParaRPr lang="en-US" altLang="zh-CN"/>
          </a:p>
        </p:txBody>
      </p:sp>
      <p:sp>
        <p:nvSpPr>
          <p:cNvPr id="7172" name="Rectangle 6"/>
          <p:cNvSpPr>
            <a:spLocks noChangeArrowheads="1"/>
          </p:cNvSpPr>
          <p:nvPr/>
        </p:nvSpPr>
        <p:spPr bwMode="auto">
          <a:xfrm>
            <a:off x="928688" y="1500188"/>
            <a:ext cx="6324600" cy="357187"/>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3 </a:t>
            </a:r>
          </a:p>
        </p:txBody>
      </p:sp>
      <p:sp>
        <p:nvSpPr>
          <p:cNvPr id="7173" name="Rectangle 9"/>
          <p:cNvSpPr>
            <a:spLocks noChangeArrowheads="1"/>
          </p:cNvSpPr>
          <p:nvPr/>
        </p:nvSpPr>
        <p:spPr bwMode="auto">
          <a:xfrm>
            <a:off x="928688" y="3857625"/>
            <a:ext cx="6324600" cy="357188"/>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4      </a:t>
            </a:r>
            <a:r>
              <a:rPr lang="en-US" altLang="zh-CN">
                <a:solidFill>
                  <a:srgbClr val="0000FF"/>
                </a:solidFill>
                <a:latin typeface="Cambria Math" pitchFamily="18" charset="0"/>
              </a:rPr>
              <a:t>public class </a:t>
            </a:r>
            <a:r>
              <a:rPr lang="en-US" altLang="zh-CN">
                <a:solidFill>
                  <a:srgbClr val="000000"/>
                </a:solidFill>
                <a:latin typeface="Cambria Math" pitchFamily="18" charset="0"/>
              </a:rPr>
              <a:t>Welcome1 { </a:t>
            </a:r>
            <a:endParaRPr lang="en-US" altLang="zh-CN">
              <a:latin typeface="Cambria Math"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Notes about arrays</a:t>
            </a:r>
          </a:p>
        </p:txBody>
      </p:sp>
      <p:sp>
        <p:nvSpPr>
          <p:cNvPr id="53251" name="Rectangle 3"/>
          <p:cNvSpPr>
            <a:spLocks noGrp="1" noChangeArrowheads="1"/>
          </p:cNvSpPr>
          <p:nvPr>
            <p:ph idx="1"/>
          </p:nvPr>
        </p:nvSpPr>
        <p:spPr/>
        <p:txBody>
          <a:bodyPr>
            <a:normAutofit lnSpcReduction="10000"/>
          </a:bodyPr>
          <a:lstStyle/>
          <a:p>
            <a:pPr eaLnBrk="1" hangingPunct="1"/>
            <a:r>
              <a:rPr lang="en-US" altLang="zh-CN" smtClean="0"/>
              <a:t>Any type of value can be contained in an array.</a:t>
            </a:r>
          </a:p>
          <a:p>
            <a:pPr eaLnBrk="1" hangingPunct="1"/>
            <a:r>
              <a:rPr lang="en-US" altLang="zh-CN" smtClean="0"/>
              <a:t>A single array can only store one type of item. </a:t>
            </a:r>
          </a:p>
          <a:p>
            <a:pPr eaLnBrk="1" hangingPunct="1"/>
            <a:r>
              <a:rPr lang="en-US" altLang="zh-CN" smtClean="0"/>
              <a:t>Array names follow the same conventions as other variable names.</a:t>
            </a:r>
          </a:p>
          <a:p>
            <a:pPr eaLnBrk="1" hangingPunct="1"/>
            <a:r>
              <a:rPr lang="en-US" altLang="zh-CN" smtClean="0"/>
              <a:t>A subscripted array name is an </a:t>
            </a:r>
            <a:r>
              <a:rPr lang="en-US" altLang="zh-CN" i="1" smtClean="0"/>
              <a:t>lvalue</a:t>
            </a:r>
            <a:r>
              <a:rPr lang="en-US" altLang="zh-CN" smtClean="0"/>
              <a:t>—it can be used on the left side of an assignment to place a new value into an array element.</a:t>
            </a:r>
          </a:p>
        </p:txBody>
      </p:sp>
      <p:sp>
        <p:nvSpPr>
          <p:cNvPr id="9" name="日期占位符 8"/>
          <p:cNvSpPr>
            <a:spLocks noGrp="1"/>
          </p:cNvSpPr>
          <p:nvPr>
            <p:ph type="dt" sz="half" idx="10"/>
          </p:nvPr>
        </p:nvSpPr>
        <p:spPr/>
        <p:txBody>
          <a:bodyPr/>
          <a:lstStyle/>
          <a:p>
            <a:fld id="{A7DA68A3-3ADE-4957-9FBF-45D9A4823B78}"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4DAE5E71-936B-48C6-9DDF-C820318F26E4}" type="slidenum">
              <a:rPr lang="en-US" altLang="zh-CN"/>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altLang="zh-CN" smtClean="0"/>
              <a:t>The position number of arrays</a:t>
            </a:r>
          </a:p>
        </p:txBody>
      </p:sp>
      <p:sp>
        <p:nvSpPr>
          <p:cNvPr id="54275" name="Rectangle 5"/>
          <p:cNvSpPr>
            <a:spLocks noGrp="1" noChangeArrowheads="1"/>
          </p:cNvSpPr>
          <p:nvPr>
            <p:ph idx="1"/>
          </p:nvPr>
        </p:nvSpPr>
        <p:spPr/>
        <p:txBody>
          <a:bodyPr/>
          <a:lstStyle/>
          <a:p>
            <a:pPr eaLnBrk="1" hangingPunct="1"/>
            <a:r>
              <a:rPr lang="en-US" altLang="zh-CN" smtClean="0"/>
              <a:t>The first element in every array has position number zero (sometimes called the zeroth element). </a:t>
            </a:r>
          </a:p>
          <a:p>
            <a:pPr lvl="1" eaLnBrk="1" hangingPunct="1"/>
            <a:r>
              <a:rPr lang="en-US" altLang="zh-CN" smtClean="0"/>
              <a:t>The first element of array a is a[ 0 ]</a:t>
            </a:r>
          </a:p>
          <a:p>
            <a:pPr lvl="1" eaLnBrk="1" hangingPunct="1"/>
            <a:r>
              <a:rPr lang="en-US" altLang="zh-CN" smtClean="0"/>
              <a:t>The second element of array a is a[ 1 ]</a:t>
            </a:r>
          </a:p>
          <a:p>
            <a:pPr lvl="1" eaLnBrk="1" hangingPunct="1"/>
            <a:r>
              <a:rPr lang="en-US" altLang="zh-CN" smtClean="0"/>
              <a:t>In general, the ith element of array a is a[ i - 1 ]</a:t>
            </a:r>
          </a:p>
        </p:txBody>
      </p:sp>
      <p:sp>
        <p:nvSpPr>
          <p:cNvPr id="9" name="日期占位符 8"/>
          <p:cNvSpPr>
            <a:spLocks noGrp="1"/>
          </p:cNvSpPr>
          <p:nvPr>
            <p:ph type="dt" sz="half" idx="10"/>
          </p:nvPr>
        </p:nvSpPr>
        <p:spPr/>
        <p:txBody>
          <a:bodyPr/>
          <a:lstStyle/>
          <a:p>
            <a:fld id="{79CA7E48-D582-4FB1-8DA1-D2FDA956A2E2}"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72FCEDAB-4F12-44EA-AB8B-B42FD857AD35}" type="slidenum">
              <a:rPr lang="en-US" altLang="zh-CN"/>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t>Three steps of creating arrays</a:t>
            </a:r>
          </a:p>
        </p:txBody>
      </p:sp>
      <p:sp>
        <p:nvSpPr>
          <p:cNvPr id="55299" name="Rectangle 3"/>
          <p:cNvSpPr>
            <a:spLocks noGrp="1" noChangeArrowheads="1"/>
          </p:cNvSpPr>
          <p:nvPr>
            <p:ph idx="1"/>
          </p:nvPr>
        </p:nvSpPr>
        <p:spPr/>
        <p:txBody>
          <a:bodyPr/>
          <a:lstStyle/>
          <a:p>
            <a:pPr eaLnBrk="1" hangingPunct="1"/>
            <a:r>
              <a:rPr lang="en-US" altLang="zh-CN" smtClean="0"/>
              <a:t>Declare a variable to hold the array.</a:t>
            </a:r>
          </a:p>
          <a:p>
            <a:pPr eaLnBrk="1" hangingPunct="1"/>
            <a:r>
              <a:rPr lang="en-US" altLang="zh-CN" smtClean="0"/>
              <a:t>Create a new array object and assign it to the array variable.</a:t>
            </a:r>
          </a:p>
          <a:p>
            <a:pPr eaLnBrk="1" hangingPunct="1"/>
            <a:r>
              <a:rPr lang="en-US" altLang="zh-CN" smtClean="0"/>
              <a:t>Store things in the array.</a:t>
            </a:r>
          </a:p>
        </p:txBody>
      </p:sp>
      <p:sp>
        <p:nvSpPr>
          <p:cNvPr id="9" name="日期占位符 8"/>
          <p:cNvSpPr>
            <a:spLocks noGrp="1"/>
          </p:cNvSpPr>
          <p:nvPr>
            <p:ph type="dt" sz="half" idx="10"/>
          </p:nvPr>
        </p:nvSpPr>
        <p:spPr/>
        <p:txBody>
          <a:bodyPr/>
          <a:lstStyle/>
          <a:p>
            <a:fld id="{64F12F41-CBDD-40C2-A085-40714FD80E89}"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439BA400-BC58-428E-8FBD-E6EAF7646502}" type="slidenum">
              <a:rPr lang="en-US" altLang="zh-CN"/>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Declaring array variables</a:t>
            </a:r>
          </a:p>
        </p:txBody>
      </p:sp>
      <p:sp>
        <p:nvSpPr>
          <p:cNvPr id="56323" name="Rectangle 3"/>
          <p:cNvSpPr>
            <a:spLocks noGrp="1" noChangeArrowheads="1"/>
          </p:cNvSpPr>
          <p:nvPr>
            <p:ph idx="1"/>
          </p:nvPr>
        </p:nvSpPr>
        <p:spPr/>
        <p:txBody>
          <a:bodyPr>
            <a:normAutofit/>
          </a:bodyPr>
          <a:lstStyle/>
          <a:p>
            <a:pPr eaLnBrk="1" hangingPunct="1"/>
            <a:r>
              <a:rPr lang="en-US" altLang="zh-CN" smtClean="0"/>
              <a:t>Array types indicate the type of object the array will hold and the name of the array, followed by empty brackets ([]), e.g.:</a:t>
            </a:r>
          </a:p>
          <a:p>
            <a:pPr lvl="1" eaLnBrk="1" hangingPunct="1"/>
            <a:r>
              <a:rPr lang="en-US" altLang="zh-CN" smtClean="0"/>
              <a:t>String names[];</a:t>
            </a:r>
          </a:p>
          <a:p>
            <a:pPr lvl="1" eaLnBrk="1" hangingPunct="1"/>
            <a:r>
              <a:rPr lang="en-US" altLang="zh-CN" smtClean="0"/>
              <a:t>int fibonacci[];</a:t>
            </a:r>
          </a:p>
          <a:p>
            <a:pPr eaLnBrk="1" hangingPunct="1"/>
            <a:r>
              <a:rPr lang="en-US" altLang="zh-CN" smtClean="0"/>
              <a:t>The empty brackets can be put after the type instead of after the variable, e.g.:</a:t>
            </a:r>
          </a:p>
          <a:p>
            <a:pPr lvl="1" eaLnBrk="1" hangingPunct="1"/>
            <a:r>
              <a:rPr lang="en-US" altLang="zh-CN" smtClean="0"/>
              <a:t>String[] names;</a:t>
            </a:r>
          </a:p>
          <a:p>
            <a:pPr lvl="1" eaLnBrk="1" hangingPunct="1"/>
            <a:r>
              <a:rPr lang="en-US" altLang="zh-CN" smtClean="0"/>
              <a:t>int[] fibonacci;</a:t>
            </a:r>
          </a:p>
        </p:txBody>
      </p:sp>
      <p:sp>
        <p:nvSpPr>
          <p:cNvPr id="9" name="日期占位符 8"/>
          <p:cNvSpPr>
            <a:spLocks noGrp="1"/>
          </p:cNvSpPr>
          <p:nvPr>
            <p:ph type="dt" sz="half" idx="10"/>
          </p:nvPr>
        </p:nvSpPr>
        <p:spPr/>
        <p:txBody>
          <a:bodyPr/>
          <a:lstStyle/>
          <a:p>
            <a:fld id="{46418622-3FF0-482A-B394-D3FAACC54779}"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42A48D34-3ACA-4860-9108-6D6CFF1BA681}" type="slidenum">
              <a:rPr lang="en-US" altLang="zh-CN"/>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t>Creating array objects</a:t>
            </a:r>
          </a:p>
        </p:txBody>
      </p:sp>
      <p:sp>
        <p:nvSpPr>
          <p:cNvPr id="57347" name="Rectangle 3"/>
          <p:cNvSpPr>
            <a:spLocks noGrp="1" noChangeArrowheads="1"/>
          </p:cNvSpPr>
          <p:nvPr>
            <p:ph idx="1"/>
          </p:nvPr>
        </p:nvSpPr>
        <p:spPr/>
        <p:txBody>
          <a:bodyPr/>
          <a:lstStyle/>
          <a:p>
            <a:pPr eaLnBrk="1" hangingPunct="1"/>
            <a:r>
              <a:rPr lang="en-US" altLang="zh-CN" smtClean="0"/>
              <a:t>Two ways can be chose to create an array object and assign it to the variable: </a:t>
            </a:r>
          </a:p>
          <a:p>
            <a:pPr lvl="1" eaLnBrk="1" hangingPunct="1"/>
            <a:r>
              <a:rPr lang="en-US" altLang="zh-CN" smtClean="0"/>
              <a:t>Using new</a:t>
            </a:r>
          </a:p>
          <a:p>
            <a:pPr lvl="1" eaLnBrk="1" hangingPunct="1"/>
            <a:r>
              <a:rPr lang="en-US" altLang="zh-CN" smtClean="0"/>
              <a:t>Directly initializing the content of the array</a:t>
            </a:r>
          </a:p>
        </p:txBody>
      </p:sp>
      <p:sp>
        <p:nvSpPr>
          <p:cNvPr id="9" name="日期占位符 8"/>
          <p:cNvSpPr>
            <a:spLocks noGrp="1"/>
          </p:cNvSpPr>
          <p:nvPr>
            <p:ph type="dt" sz="half" idx="10"/>
          </p:nvPr>
        </p:nvSpPr>
        <p:spPr/>
        <p:txBody>
          <a:bodyPr/>
          <a:lstStyle/>
          <a:p>
            <a:fld id="{7E2188FE-066E-40CA-A0ED-7D15C9C35B9E}"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B8D82081-8AA4-4DF3-BD4E-30AF0462056E}" type="slidenum">
              <a:rPr lang="en-US" altLang="zh-CN"/>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t>Using new</a:t>
            </a:r>
          </a:p>
        </p:txBody>
      </p:sp>
      <p:sp>
        <p:nvSpPr>
          <p:cNvPr id="58371" name="Rectangle 3"/>
          <p:cNvSpPr>
            <a:spLocks noGrp="1" noChangeArrowheads="1"/>
          </p:cNvSpPr>
          <p:nvPr>
            <p:ph idx="1"/>
          </p:nvPr>
        </p:nvSpPr>
        <p:spPr/>
        <p:txBody>
          <a:bodyPr>
            <a:normAutofit fontScale="92500" lnSpcReduction="10000"/>
          </a:bodyPr>
          <a:lstStyle/>
          <a:p>
            <a:pPr eaLnBrk="1" hangingPunct="1"/>
            <a:r>
              <a:rPr lang="en-US" altLang="zh-CN" smtClean="0"/>
              <a:t>When new is used to create a new array object, the size of the array should be indicated, e.g.: </a:t>
            </a:r>
          </a:p>
          <a:p>
            <a:pPr lvl="1" eaLnBrk="1" hangingPunct="1"/>
            <a:r>
              <a:rPr lang="en-US" altLang="zh-CN" smtClean="0"/>
              <a:t>String[] names = new String[5];</a:t>
            </a:r>
          </a:p>
          <a:p>
            <a:pPr lvl="1" eaLnBrk="1" hangingPunct="1"/>
            <a:r>
              <a:rPr lang="en-US" altLang="zh-CN" smtClean="0"/>
              <a:t>int fibonacci = new int[10];</a:t>
            </a:r>
          </a:p>
          <a:p>
            <a:pPr eaLnBrk="1" hangingPunct="1"/>
            <a:r>
              <a:rPr lang="en-US" altLang="zh-CN" smtClean="0"/>
              <a:t>When new is used to create a new array object, all it’s elements are initialized:</a:t>
            </a:r>
          </a:p>
          <a:p>
            <a:pPr lvl="1" eaLnBrk="1" hangingPunct="1"/>
            <a:r>
              <a:rPr lang="en-US" altLang="zh-CN" smtClean="0"/>
              <a:t>0 for numeric arrays</a:t>
            </a:r>
          </a:p>
          <a:p>
            <a:pPr lvl="1" eaLnBrk="1" hangingPunct="1"/>
            <a:r>
              <a:rPr lang="en-US" altLang="zh-CN" smtClean="0"/>
              <a:t>‘\0’ for character arrays</a:t>
            </a:r>
          </a:p>
          <a:p>
            <a:pPr lvl="1" eaLnBrk="1" hangingPunct="1"/>
            <a:r>
              <a:rPr lang="en-US" altLang="zh-CN" smtClean="0"/>
              <a:t>null for everything else</a:t>
            </a:r>
          </a:p>
        </p:txBody>
      </p:sp>
      <p:sp>
        <p:nvSpPr>
          <p:cNvPr id="9" name="日期占位符 8"/>
          <p:cNvSpPr>
            <a:spLocks noGrp="1"/>
          </p:cNvSpPr>
          <p:nvPr>
            <p:ph type="dt" sz="half" idx="10"/>
          </p:nvPr>
        </p:nvSpPr>
        <p:spPr/>
        <p:txBody>
          <a:bodyPr/>
          <a:lstStyle/>
          <a:p>
            <a:fld id="{E62F49F1-A10B-4C58-9971-FED005CDE46F}"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9BE7CF9C-C6D9-46F8-A2FA-090009BD754F}" type="slidenum">
              <a:rPr lang="en-US" altLang="zh-CN"/>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7"/>
          <p:cNvSpPr>
            <a:spLocks noGrp="1" noChangeArrowheads="1"/>
          </p:cNvSpPr>
          <p:nvPr>
            <p:ph type="title"/>
          </p:nvPr>
        </p:nvSpPr>
        <p:spPr/>
        <p:txBody>
          <a:bodyPr/>
          <a:lstStyle/>
          <a:p>
            <a:pPr eaLnBrk="1" hangingPunct="1"/>
            <a:r>
              <a:rPr lang="en-US" altLang="zh-CN" smtClean="0"/>
              <a:t>Sample code</a:t>
            </a:r>
          </a:p>
        </p:txBody>
      </p:sp>
      <p:graphicFrame>
        <p:nvGraphicFramePr>
          <p:cNvPr id="209956" name="Group 36"/>
          <p:cNvGraphicFramePr>
            <a:graphicFrameLocks noGrp="1"/>
          </p:cNvGraphicFramePr>
          <p:nvPr>
            <p:ph idx="1"/>
          </p:nvPr>
        </p:nvGraphicFramePr>
        <p:xfrm>
          <a:off x="684213" y="1916113"/>
          <a:ext cx="8164512" cy="4038600"/>
        </p:xfrm>
        <a:graphic>
          <a:graphicData uri="http://schemas.openxmlformats.org/drawingml/2006/table">
            <a:tbl>
              <a:tblPr/>
              <a:tblGrid>
                <a:gridCol w="4319587"/>
                <a:gridCol w="3844925"/>
              </a:tblGrid>
              <a:tr h="403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public class </a:t>
                      </a:r>
                      <a:r>
                        <a:rPr kumimoji="0" lang="en-US" altLang="zh-CN" sz="1800" b="0" i="0" u="none" strike="noStrike" cap="none" normalizeH="0" baseline="0" dirty="0" err="1" smtClean="0">
                          <a:ln>
                            <a:noFill/>
                          </a:ln>
                          <a:solidFill>
                            <a:schemeClr val="tx1"/>
                          </a:solidFill>
                          <a:effectLst/>
                          <a:latin typeface="Arial" charset="0"/>
                          <a:ea typeface="宋体" charset="-122"/>
                        </a:rPr>
                        <a:t>DefaultValueOfArray</a:t>
                      </a: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800" b="0"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800" b="0" i="0" u="none" strike="noStrike" cap="none" normalizeH="0" baseline="0" dirty="0" err="1" smtClean="0">
                          <a:ln>
                            <a:noFill/>
                          </a:ln>
                          <a:solidFill>
                            <a:schemeClr val="tx1"/>
                          </a:solidFill>
                          <a:effectLst/>
                          <a:latin typeface="Arial" charset="0"/>
                          <a:ea typeface="宋体" charset="-122"/>
                        </a:rPr>
                        <a:t>args</a:t>
                      </a: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en-US" altLang="zh-CN" sz="1800" b="0" i="0" u="none" strike="noStrike" cap="none" normalizeH="0" baseline="0" dirty="0" err="1" smtClean="0">
                          <a:ln>
                            <a:noFill/>
                          </a:ln>
                          <a:solidFill>
                            <a:schemeClr val="tx1"/>
                          </a:solidFill>
                          <a:effectLst/>
                          <a:latin typeface="Arial" charset="0"/>
                          <a:ea typeface="宋体" charset="-122"/>
                        </a:rPr>
                        <a:t>int</a:t>
                      </a:r>
                      <a:r>
                        <a:rPr kumimoji="0" lang="en-US" altLang="zh-CN" sz="1800" b="0" i="0" u="none" strike="noStrike" cap="none" normalizeH="0" baseline="0" dirty="0" smtClean="0">
                          <a:ln>
                            <a:noFill/>
                          </a:ln>
                          <a:solidFill>
                            <a:schemeClr val="tx1"/>
                          </a:solidFill>
                          <a:effectLst/>
                          <a:latin typeface="Arial" charset="0"/>
                          <a:ea typeface="宋体" charset="-122"/>
                        </a:rPr>
                        <a:t> temp[] = new </a:t>
                      </a:r>
                      <a:r>
                        <a:rPr kumimoji="0" lang="en-US" altLang="zh-CN" sz="1800" b="0" i="0" u="none" strike="noStrike" cap="none" normalizeH="0" baseline="0" dirty="0" err="1" smtClean="0">
                          <a:ln>
                            <a:noFill/>
                          </a:ln>
                          <a:solidFill>
                            <a:schemeClr val="tx1"/>
                          </a:solidFill>
                          <a:effectLst/>
                          <a:latin typeface="Arial" charset="0"/>
                          <a:ea typeface="宋体" charset="-122"/>
                        </a:rPr>
                        <a:t>int</a:t>
                      </a:r>
                      <a:r>
                        <a:rPr kumimoji="0" lang="en-US" altLang="zh-CN" sz="1800" b="0" i="0" u="none" strike="noStrike" cap="none" normalizeH="0" baseline="0" dirty="0" smtClean="0">
                          <a:ln>
                            <a:noFill/>
                          </a:ln>
                          <a:solidFill>
                            <a:schemeClr val="tx1"/>
                          </a:solidFill>
                          <a:effectLst/>
                          <a:latin typeface="Arial" charset="0"/>
                          <a:ea typeface="宋体" charset="-122"/>
                        </a:rPr>
                        <a:t>[10];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for(</a:t>
                      </a:r>
                      <a:r>
                        <a:rPr kumimoji="0" lang="en-US" altLang="zh-CN" sz="1800" b="0" i="0" u="none" strike="noStrike" cap="none" normalizeH="0" baseline="0" dirty="0" err="1" smtClean="0">
                          <a:ln>
                            <a:noFill/>
                          </a:ln>
                          <a:solidFill>
                            <a:schemeClr val="tx1"/>
                          </a:solidFill>
                          <a:effectLst/>
                          <a:latin typeface="Arial" charset="0"/>
                          <a:ea typeface="宋体" charset="-122"/>
                        </a:rPr>
                        <a:t>int</a:t>
                      </a: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en-US" altLang="zh-CN" sz="1800" b="0" i="0" u="none" strike="noStrike" cap="none" normalizeH="0" baseline="0" dirty="0" err="1" smtClean="0">
                          <a:ln>
                            <a:noFill/>
                          </a:ln>
                          <a:solidFill>
                            <a:schemeClr val="tx1"/>
                          </a:solidFill>
                          <a:effectLst/>
                          <a:latin typeface="Arial" charset="0"/>
                          <a:ea typeface="宋体" charset="-122"/>
                        </a:rPr>
                        <a:t>i</a:t>
                      </a:r>
                      <a:r>
                        <a:rPr kumimoji="0" lang="en-US" altLang="zh-CN" sz="1800" b="0" i="0" u="none" strike="noStrike" cap="none" normalizeH="0" baseline="0" dirty="0" smtClean="0">
                          <a:ln>
                            <a:noFill/>
                          </a:ln>
                          <a:solidFill>
                            <a:schemeClr val="tx1"/>
                          </a:solidFill>
                          <a:effectLst/>
                          <a:latin typeface="Arial" charset="0"/>
                          <a:ea typeface="宋体" charset="-122"/>
                        </a:rPr>
                        <a:t> = 0; </a:t>
                      </a:r>
                      <a:r>
                        <a:rPr kumimoji="0" lang="en-US" altLang="zh-CN" sz="1800" b="0" i="0" u="none" strike="noStrike" cap="none" normalizeH="0" baseline="0" dirty="0" err="1" smtClean="0">
                          <a:ln>
                            <a:noFill/>
                          </a:ln>
                          <a:solidFill>
                            <a:schemeClr val="tx1"/>
                          </a:solidFill>
                          <a:effectLst/>
                          <a:latin typeface="Arial" charset="0"/>
                          <a:ea typeface="宋体" charset="-122"/>
                        </a:rPr>
                        <a:t>i</a:t>
                      </a:r>
                      <a:r>
                        <a:rPr kumimoji="0" lang="en-US" altLang="zh-CN" sz="1800" b="0" i="0" u="none" strike="noStrike" cap="none" normalizeH="0" baseline="0" dirty="0" smtClean="0">
                          <a:ln>
                            <a:noFill/>
                          </a:ln>
                          <a:solidFill>
                            <a:schemeClr val="tx1"/>
                          </a:solidFill>
                          <a:effectLst/>
                          <a:latin typeface="Arial" charset="0"/>
                          <a:ea typeface="宋体" charset="-122"/>
                        </a:rPr>
                        <a:t> &lt; 10; </a:t>
                      </a:r>
                      <a:r>
                        <a:rPr kumimoji="0" lang="en-US" altLang="zh-CN" sz="1800" b="0" i="0" u="none" strike="noStrike" cap="none" normalizeH="0" baseline="0" dirty="0" err="1" smtClean="0">
                          <a:ln>
                            <a:noFill/>
                          </a:ln>
                          <a:solidFill>
                            <a:schemeClr val="tx1"/>
                          </a:solidFill>
                          <a:effectLst/>
                          <a:latin typeface="Arial" charset="0"/>
                          <a:ea typeface="宋体" charset="-122"/>
                        </a:rPr>
                        <a:t>i</a:t>
                      </a:r>
                      <a:r>
                        <a:rPr kumimoji="0" lang="en-US" altLang="zh-CN" sz="18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en-US" altLang="zh-CN" sz="18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800" b="0" i="0" u="none" strike="noStrike" cap="none" normalizeH="0" baseline="0" dirty="0" smtClean="0">
                          <a:ln>
                            <a:noFill/>
                          </a:ln>
                          <a:solidFill>
                            <a:schemeClr val="tx1"/>
                          </a:solidFill>
                          <a:effectLst/>
                          <a:latin typeface="Arial" charset="0"/>
                          <a:ea typeface="宋体" charset="-122"/>
                        </a:rPr>
                        <a:t>(temp[</a:t>
                      </a:r>
                      <a:r>
                        <a:rPr kumimoji="0" lang="en-US" altLang="zh-CN" sz="1800" b="0" i="0" u="none" strike="noStrike" cap="none" normalizeH="0" baseline="0" dirty="0" err="1" smtClean="0">
                          <a:ln>
                            <a:noFill/>
                          </a:ln>
                          <a:solidFill>
                            <a:schemeClr val="tx1"/>
                          </a:solidFill>
                          <a:effectLst/>
                          <a:latin typeface="Arial" charset="0"/>
                          <a:ea typeface="宋体" charset="-122"/>
                        </a:rPr>
                        <a:t>i</a:t>
                      </a:r>
                      <a:r>
                        <a:rPr kumimoji="0" lang="en-US" altLang="zh-CN" sz="18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en-US" altLang="zh-CN" sz="1800" b="0" i="0" u="none" strike="noStrike" cap="none" normalizeH="0" baseline="0" dirty="0" err="1" smtClean="0">
                          <a:ln>
                            <a:noFill/>
                          </a:ln>
                          <a:solidFill>
                            <a:schemeClr val="tx1"/>
                          </a:solidFill>
                          <a:effectLst/>
                          <a:latin typeface="Arial" charset="0"/>
                          <a:ea typeface="宋体" charset="-122"/>
                        </a:rPr>
                        <a:t>DefaultValueOfArray</a:t>
                      </a:r>
                      <a:r>
                        <a:rPr kumimoji="0" lang="en-US" altLang="zh-CN" sz="1800" b="0" i="0" u="none" strike="noStrike" cap="none" normalizeH="0" baseline="0" dirty="0" smtClean="0">
                          <a:ln>
                            <a:noFill/>
                          </a:ln>
                          <a:solidFill>
                            <a:schemeClr val="tx1"/>
                          </a:solidFill>
                          <a:effectLst/>
                          <a:latin typeface="Arial"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5B655A9C-607E-44C5-90BC-25E260A2D195}"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BB8745F9-27A7-48A3-8D78-86A2D096ABAA}" type="slidenum">
              <a:rPr lang="en-US" altLang="zh-CN"/>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t>Sample code</a:t>
            </a:r>
          </a:p>
        </p:txBody>
      </p:sp>
      <p:graphicFrame>
        <p:nvGraphicFramePr>
          <p:cNvPr id="194592" name="Group 32"/>
          <p:cNvGraphicFramePr>
            <a:graphicFrameLocks noGrp="1"/>
          </p:cNvGraphicFramePr>
          <p:nvPr>
            <p:ph idx="1"/>
          </p:nvPr>
        </p:nvGraphicFramePr>
        <p:xfrm>
          <a:off x="684213" y="1916113"/>
          <a:ext cx="8164512" cy="4114800"/>
        </p:xfrm>
        <a:graphic>
          <a:graphicData uri="http://schemas.openxmlformats.org/drawingml/2006/table">
            <a:tbl>
              <a:tblPr/>
              <a:tblGrid>
                <a:gridCol w="4083050"/>
                <a:gridCol w="4081462"/>
              </a:tblGrid>
              <a:tr h="205740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public class Fibonacci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600" b="0" i="0" u="none" strike="noStrike" cap="none" normalizeH="0" baseline="0" dirty="0" err="1" smtClean="0">
                          <a:ln>
                            <a:noFill/>
                          </a:ln>
                          <a:solidFill>
                            <a:schemeClr val="tx1"/>
                          </a:solidFill>
                          <a:effectLst/>
                          <a:latin typeface="Arial" charset="0"/>
                          <a:ea typeface="宋体" charset="-122"/>
                        </a:rPr>
                        <a:t>args</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int</a:t>
                      </a: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fibonacci</a:t>
                      </a:r>
                      <a:r>
                        <a:rPr kumimoji="0" lang="en-US" altLang="zh-CN" sz="1600" b="0" i="0" u="none" strike="noStrike" cap="none" normalizeH="0" baseline="0" dirty="0" smtClean="0">
                          <a:ln>
                            <a:noFill/>
                          </a:ln>
                          <a:solidFill>
                            <a:schemeClr val="tx1"/>
                          </a:solidFill>
                          <a:effectLst/>
                          <a:latin typeface="Arial" charset="0"/>
                          <a:ea typeface="宋体" charset="-122"/>
                        </a:rPr>
                        <a:t> = new </a:t>
                      </a:r>
                      <a:r>
                        <a:rPr kumimoji="0" lang="en-US" altLang="zh-CN" sz="1600" b="0" i="0" u="none" strike="noStrike" cap="none" normalizeH="0" baseline="0" dirty="0" err="1" smtClean="0">
                          <a:ln>
                            <a:noFill/>
                          </a:ln>
                          <a:solidFill>
                            <a:schemeClr val="tx1"/>
                          </a:solidFill>
                          <a:effectLst/>
                          <a:latin typeface="Arial" charset="0"/>
                          <a:ea typeface="宋体" charset="-122"/>
                        </a:rPr>
                        <a:t>int</a:t>
                      </a:r>
                      <a:r>
                        <a:rPr kumimoji="0" lang="en-US" altLang="zh-CN" sz="1600" b="0" i="0" u="none" strike="noStrike" cap="none" normalizeH="0" baseline="0" dirty="0" smtClean="0">
                          <a:ln>
                            <a:noFill/>
                          </a:ln>
                          <a:solidFill>
                            <a:schemeClr val="tx1"/>
                          </a:solidFill>
                          <a:effectLst/>
                          <a:latin typeface="Arial" charset="0"/>
                          <a:ea typeface="宋体" charset="-122"/>
                        </a:rPr>
                        <a:t>[10];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fibonacci</a:t>
                      </a:r>
                      <a:r>
                        <a:rPr kumimoji="0" lang="en-US" altLang="zh-CN" sz="1600" b="0" i="0" u="none" strike="noStrike" cap="none" normalizeH="0" baseline="0" dirty="0" smtClean="0">
                          <a:ln>
                            <a:noFill/>
                          </a:ln>
                          <a:solidFill>
                            <a:schemeClr val="tx1"/>
                          </a:solidFill>
                          <a:effectLst/>
                          <a:latin typeface="Arial" charset="0"/>
                          <a:ea typeface="宋体" charset="-122"/>
                        </a:rPr>
                        <a:t>[0] = 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fibonacci</a:t>
                      </a:r>
                      <a:r>
                        <a:rPr kumimoji="0" lang="en-US" altLang="zh-CN" sz="1600" b="0" i="0" u="none" strike="noStrike" cap="none" normalizeH="0" baseline="0" dirty="0" smtClean="0">
                          <a:ln>
                            <a:noFill/>
                          </a:ln>
                          <a:solidFill>
                            <a:schemeClr val="tx1"/>
                          </a:solidFill>
                          <a:effectLst/>
                          <a:latin typeface="Arial" charset="0"/>
                          <a:ea typeface="宋体" charset="-122"/>
                        </a:rPr>
                        <a:t>[1] = 1;</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for(</a:t>
                      </a:r>
                      <a:r>
                        <a:rPr kumimoji="0" lang="en-US" altLang="zh-CN" sz="1600" b="0" i="0" u="none" strike="noStrike" cap="none" normalizeH="0" baseline="0" dirty="0" err="1" smtClean="0">
                          <a:ln>
                            <a:noFill/>
                          </a:ln>
                          <a:solidFill>
                            <a:schemeClr val="tx1"/>
                          </a:solidFill>
                          <a:effectLst/>
                          <a:latin typeface="Arial" charset="0"/>
                          <a:ea typeface="宋体" charset="-122"/>
                        </a:rPr>
                        <a:t>int</a:t>
                      </a: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i</a:t>
                      </a:r>
                      <a:r>
                        <a:rPr kumimoji="0" lang="en-US" altLang="zh-CN" sz="1600" b="0" i="0" u="none" strike="noStrike" cap="none" normalizeH="0" baseline="0" dirty="0" smtClean="0">
                          <a:ln>
                            <a:noFill/>
                          </a:ln>
                          <a:solidFill>
                            <a:schemeClr val="tx1"/>
                          </a:solidFill>
                          <a:effectLst/>
                          <a:latin typeface="Arial" charset="0"/>
                          <a:ea typeface="宋体" charset="-122"/>
                        </a:rPr>
                        <a:t> = 2; </a:t>
                      </a:r>
                      <a:r>
                        <a:rPr kumimoji="0" lang="en-US" altLang="zh-CN" sz="1600" b="0" i="0" u="none" strike="noStrike" cap="none" normalizeH="0" baseline="0" dirty="0" err="1" smtClean="0">
                          <a:ln>
                            <a:noFill/>
                          </a:ln>
                          <a:solidFill>
                            <a:schemeClr val="tx1"/>
                          </a:solidFill>
                          <a:effectLst/>
                          <a:latin typeface="Arial" charset="0"/>
                          <a:ea typeface="宋体" charset="-122"/>
                        </a:rPr>
                        <a:t>i</a:t>
                      </a:r>
                      <a:r>
                        <a:rPr kumimoji="0" lang="en-US" altLang="zh-CN" sz="1600" b="0" i="0" u="none" strike="noStrike" cap="none" normalizeH="0" baseline="0" dirty="0" smtClean="0">
                          <a:ln>
                            <a:noFill/>
                          </a:ln>
                          <a:solidFill>
                            <a:schemeClr val="tx1"/>
                          </a:solidFill>
                          <a:effectLst/>
                          <a:latin typeface="Arial" charset="0"/>
                          <a:ea typeface="宋体" charset="-122"/>
                        </a:rPr>
                        <a:t> &lt; 10; </a:t>
                      </a:r>
                      <a:r>
                        <a:rPr kumimoji="0" lang="en-US" altLang="zh-CN" sz="1600" b="0" i="0" u="none" strike="noStrike" cap="none" normalizeH="0" baseline="0" dirty="0" err="1" smtClean="0">
                          <a:ln>
                            <a:noFill/>
                          </a:ln>
                          <a:solidFill>
                            <a:schemeClr val="tx1"/>
                          </a:solidFill>
                          <a:effectLst/>
                          <a:latin typeface="Arial" charset="0"/>
                          <a:ea typeface="宋体" charset="-122"/>
                        </a:rPr>
                        <a:t>i</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fibonacci</a:t>
                      </a:r>
                      <a:r>
                        <a:rPr kumimoji="0" lang="en-US" altLang="zh-CN" sz="1600" b="0" i="0" u="none" strike="noStrike" cap="none" normalizeH="0" baseline="0" dirty="0" smtClean="0">
                          <a:ln>
                            <a:noFill/>
                          </a:ln>
                          <a:solidFill>
                            <a:schemeClr val="tx1"/>
                          </a:solidFill>
                          <a:effectLst/>
                          <a:latin typeface="Arial" charset="0"/>
                          <a:ea typeface="宋体" charset="-122"/>
                        </a:rPr>
                        <a:t>[</a:t>
                      </a:r>
                      <a:r>
                        <a:rPr kumimoji="0" lang="en-US" altLang="zh-CN" sz="1600" b="0" i="0" u="none" strike="noStrike" cap="none" normalizeH="0" baseline="0" dirty="0" err="1" smtClean="0">
                          <a:ln>
                            <a:noFill/>
                          </a:ln>
                          <a:solidFill>
                            <a:schemeClr val="tx1"/>
                          </a:solidFill>
                          <a:effectLst/>
                          <a:latin typeface="Arial" charset="0"/>
                          <a:ea typeface="宋体" charset="-122"/>
                        </a:rPr>
                        <a:t>i</a:t>
                      </a:r>
                      <a:r>
                        <a:rPr kumimoji="0" lang="en-US" altLang="zh-CN" sz="1600" b="0" i="0" u="none" strike="noStrike" cap="none" normalizeH="0" baseline="0" dirty="0" smtClean="0">
                          <a:ln>
                            <a:noFill/>
                          </a:ln>
                          <a:solidFill>
                            <a:schemeClr val="tx1"/>
                          </a:solidFill>
                          <a:effectLst/>
                          <a:latin typeface="Arial" charset="0"/>
                          <a:ea typeface="宋体" charset="-122"/>
                        </a:rPr>
                        <a:t>] = </a:t>
                      </a:r>
                      <a:r>
                        <a:rPr kumimoji="0" lang="en-US" altLang="zh-CN" sz="1600" b="0" i="0" u="none" strike="noStrike" cap="none" normalizeH="0" baseline="0" dirty="0" err="1" smtClean="0">
                          <a:ln>
                            <a:noFill/>
                          </a:ln>
                          <a:solidFill>
                            <a:schemeClr val="tx1"/>
                          </a:solidFill>
                          <a:effectLst/>
                          <a:latin typeface="Arial" charset="0"/>
                          <a:ea typeface="宋体" charset="-122"/>
                        </a:rPr>
                        <a:t>fibonacci</a:t>
                      </a:r>
                      <a:r>
                        <a:rPr kumimoji="0" lang="en-US" altLang="zh-CN" sz="1600" b="0" i="0" u="none" strike="noStrike" cap="none" normalizeH="0" baseline="0" dirty="0" smtClean="0">
                          <a:ln>
                            <a:noFill/>
                          </a:ln>
                          <a:solidFill>
                            <a:schemeClr val="tx1"/>
                          </a:solidFill>
                          <a:effectLst/>
                          <a:latin typeface="Arial" charset="0"/>
                          <a:ea typeface="宋体" charset="-122"/>
                        </a:rPr>
                        <a:t>[i-1] + </a:t>
                      </a:r>
                      <a:r>
                        <a:rPr kumimoji="0" lang="en-US" altLang="zh-CN" sz="1600" b="0" i="0" u="none" strike="noStrike" cap="none" normalizeH="0" baseline="0" dirty="0" err="1" smtClean="0">
                          <a:ln>
                            <a:noFill/>
                          </a:ln>
                          <a:solidFill>
                            <a:schemeClr val="tx1"/>
                          </a:solidFill>
                          <a:effectLst/>
                          <a:latin typeface="Arial" charset="0"/>
                          <a:ea typeface="宋体" charset="-122"/>
                        </a:rPr>
                        <a:t>fibonacci</a:t>
                      </a:r>
                      <a:r>
                        <a:rPr kumimoji="0" lang="en-US" altLang="zh-CN" sz="1600" b="0" i="0" u="none" strike="noStrike" cap="none" normalizeH="0" baseline="0" dirty="0" smtClean="0">
                          <a:ln>
                            <a:noFill/>
                          </a:ln>
                          <a:solidFill>
                            <a:schemeClr val="tx1"/>
                          </a:solidFill>
                          <a:effectLst/>
                          <a:latin typeface="Arial" charset="0"/>
                          <a:ea typeface="宋体" charset="-122"/>
                        </a:rPr>
                        <a:t>[i-2];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for(int i = 0; i &lt; 10; i++)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System.out.println(fibonacci[i]);</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}//for</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Fibonacci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74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0  1  1  2  3  5  8  13  21  34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18F7E6C0-3A7D-49BD-A8A8-1567A3E978F9}"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29C91E67-B1AC-48DF-92E1-D7559A2AF226}" type="slidenum">
              <a:rPr lang="en-US" altLang="zh-CN"/>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Directly initialize</a:t>
            </a:r>
          </a:p>
        </p:txBody>
      </p:sp>
      <p:sp>
        <p:nvSpPr>
          <p:cNvPr id="61443" name="Rectangle 3"/>
          <p:cNvSpPr>
            <a:spLocks noGrp="1" noChangeArrowheads="1"/>
          </p:cNvSpPr>
          <p:nvPr>
            <p:ph idx="1"/>
          </p:nvPr>
        </p:nvSpPr>
        <p:spPr/>
        <p:txBody>
          <a:bodyPr/>
          <a:lstStyle/>
          <a:p>
            <a:pPr eaLnBrk="1" hangingPunct="1"/>
            <a:r>
              <a:rPr lang="en-US" altLang="zh-CN" smtClean="0"/>
              <a:t>Instead of using new, you can enclose the elements of the array inside braces, separated by comma, e.g.:</a:t>
            </a:r>
          </a:p>
          <a:p>
            <a:pPr lvl="1" eaLnBrk="1" hangingPunct="1"/>
            <a:r>
              <a:rPr lang="en-US" altLang="zh-CN" smtClean="0"/>
              <a:t>String[] names = { “a”, “b”, “c”, “d”, “e” };</a:t>
            </a:r>
          </a:p>
          <a:p>
            <a:pPr eaLnBrk="1" hangingPunct="1"/>
            <a:r>
              <a:rPr lang="en-US" altLang="zh-CN" smtClean="0"/>
              <a:t>Each of the elements inside the bracket must be the same type as the variable that hold the array. </a:t>
            </a:r>
          </a:p>
          <a:p>
            <a:pPr lvl="1" eaLnBrk="1" hangingPunct="1"/>
            <a:r>
              <a:rPr lang="en-US" altLang="zh-CN" smtClean="0"/>
              <a:t>int fibonacci[] = { 0, 1, 1, 2, 3, 5, 8 };</a:t>
            </a:r>
          </a:p>
        </p:txBody>
      </p:sp>
      <p:sp>
        <p:nvSpPr>
          <p:cNvPr id="9" name="日期占位符 8"/>
          <p:cNvSpPr>
            <a:spLocks noGrp="1"/>
          </p:cNvSpPr>
          <p:nvPr>
            <p:ph type="dt" sz="half" idx="10"/>
          </p:nvPr>
        </p:nvSpPr>
        <p:spPr/>
        <p:txBody>
          <a:bodyPr/>
          <a:lstStyle/>
          <a:p>
            <a:fld id="{6BA15C3F-6F06-4A4B-8DC3-072619028223}"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E52C1A57-0165-4C18-8E43-9D166E33971D}" type="slidenum">
              <a:rPr lang="en-US" altLang="zh-CN"/>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5"/>
          <p:cNvSpPr>
            <a:spLocks noGrp="1" noChangeArrowheads="1"/>
          </p:cNvSpPr>
          <p:nvPr>
            <p:ph type="title"/>
          </p:nvPr>
        </p:nvSpPr>
        <p:spPr/>
        <p:txBody>
          <a:bodyPr/>
          <a:lstStyle/>
          <a:p>
            <a:pPr eaLnBrk="1" hangingPunct="1"/>
            <a:r>
              <a:rPr lang="en-US" altLang="zh-CN" smtClean="0"/>
              <a:t>Sample code</a:t>
            </a:r>
          </a:p>
        </p:txBody>
      </p:sp>
      <p:graphicFrame>
        <p:nvGraphicFramePr>
          <p:cNvPr id="203811" name="Group 35"/>
          <p:cNvGraphicFramePr>
            <a:graphicFrameLocks noGrp="1"/>
          </p:cNvGraphicFramePr>
          <p:nvPr>
            <p:ph idx="1"/>
          </p:nvPr>
        </p:nvGraphicFramePr>
        <p:xfrm>
          <a:off x="684213" y="1916113"/>
          <a:ext cx="8164512" cy="4139184"/>
        </p:xfrm>
        <a:graphic>
          <a:graphicData uri="http://schemas.openxmlformats.org/drawingml/2006/table">
            <a:tbl>
              <a:tblPr/>
              <a:tblGrid>
                <a:gridCol w="4083050"/>
                <a:gridCol w="4081462"/>
              </a:tblGrid>
              <a:tr h="41148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public class </a:t>
                      </a:r>
                      <a:r>
                        <a:rPr kumimoji="0" lang="en-US" altLang="zh-CN" sz="1600" b="0" i="0" u="none" strike="noStrike" cap="none" normalizeH="0" baseline="0" dirty="0" err="1" smtClean="0">
                          <a:ln>
                            <a:noFill/>
                          </a:ln>
                          <a:solidFill>
                            <a:schemeClr val="tx1"/>
                          </a:solidFill>
                          <a:effectLst/>
                          <a:latin typeface="Arial" charset="0"/>
                          <a:ea typeface="宋体" charset="-122"/>
                        </a:rPr>
                        <a:t>DirectlyInitializedArrays</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600" b="0" i="0" u="none" strike="noStrike" cap="none" normalizeH="0" baseline="0" dirty="0" err="1" smtClean="0">
                          <a:ln>
                            <a:noFill/>
                          </a:ln>
                          <a:solidFill>
                            <a:schemeClr val="tx1"/>
                          </a:solidFill>
                          <a:effectLst/>
                          <a:latin typeface="Arial" charset="0"/>
                          <a:ea typeface="宋体" charset="-122"/>
                        </a:rPr>
                        <a:t>args</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String countries[] = {"CN", "UK", "US"};</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for(</a:t>
                      </a:r>
                      <a:r>
                        <a:rPr kumimoji="0" lang="en-US" altLang="zh-CN" sz="1600" b="0" i="0" u="none" strike="noStrike" cap="none" normalizeH="0" baseline="0" dirty="0" err="1" smtClean="0">
                          <a:ln>
                            <a:noFill/>
                          </a:ln>
                          <a:solidFill>
                            <a:schemeClr val="tx1"/>
                          </a:solidFill>
                          <a:effectLst/>
                          <a:latin typeface="Arial" charset="0"/>
                          <a:ea typeface="宋体" charset="-122"/>
                        </a:rPr>
                        <a:t>int</a:t>
                      </a: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i</a:t>
                      </a:r>
                      <a:r>
                        <a:rPr kumimoji="0" lang="en-US" altLang="zh-CN" sz="1600" b="0" i="0" u="none" strike="noStrike" cap="none" normalizeH="0" baseline="0" dirty="0" smtClean="0">
                          <a:ln>
                            <a:noFill/>
                          </a:ln>
                          <a:solidFill>
                            <a:schemeClr val="tx1"/>
                          </a:solidFill>
                          <a:effectLst/>
                          <a:latin typeface="Arial" charset="0"/>
                          <a:ea typeface="宋体" charset="-122"/>
                        </a:rPr>
                        <a:t> = 2; </a:t>
                      </a:r>
                      <a:r>
                        <a:rPr kumimoji="0" lang="en-US" altLang="zh-CN" sz="1600" b="0" i="0" u="none" strike="noStrike" cap="none" normalizeH="0" baseline="0" dirty="0" err="1" smtClean="0">
                          <a:ln>
                            <a:noFill/>
                          </a:ln>
                          <a:solidFill>
                            <a:schemeClr val="tx1"/>
                          </a:solidFill>
                          <a:effectLst/>
                          <a:latin typeface="Arial" charset="0"/>
                          <a:ea typeface="宋体" charset="-122"/>
                        </a:rPr>
                        <a:t>i</a:t>
                      </a:r>
                      <a:r>
                        <a:rPr kumimoji="0" lang="en-US" altLang="zh-CN" sz="1600" b="0" i="0" u="none" strike="noStrike" cap="none" normalizeH="0" baseline="0" dirty="0" smtClean="0">
                          <a:ln>
                            <a:noFill/>
                          </a:ln>
                          <a:solidFill>
                            <a:schemeClr val="tx1"/>
                          </a:solidFill>
                          <a:effectLst/>
                          <a:latin typeface="Arial" charset="0"/>
                          <a:ea typeface="宋体" charset="-122"/>
                        </a:rPr>
                        <a:t> &gt;= 0; </a:t>
                      </a:r>
                      <a:r>
                        <a:rPr kumimoji="0" lang="en-US" altLang="zh-CN" sz="1600" b="0" i="0" u="none" strike="noStrike" cap="none" normalizeH="0" baseline="0" dirty="0" err="1" smtClean="0">
                          <a:ln>
                            <a:noFill/>
                          </a:ln>
                          <a:solidFill>
                            <a:schemeClr val="tx1"/>
                          </a:solidFill>
                          <a:effectLst/>
                          <a:latin typeface="Arial" charset="0"/>
                          <a:ea typeface="宋体" charset="-122"/>
                        </a:rPr>
                        <a:t>i</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600" b="0" i="0" u="none" strike="noStrike" cap="none" normalizeH="0" baseline="0" dirty="0" smtClean="0">
                          <a:ln>
                            <a:noFill/>
                          </a:ln>
                          <a:solidFill>
                            <a:schemeClr val="tx1"/>
                          </a:solidFill>
                          <a:effectLst/>
                          <a:latin typeface="Arial" charset="0"/>
                          <a:ea typeface="宋体" charset="-122"/>
                        </a:rPr>
                        <a:t>(countries[</a:t>
                      </a:r>
                      <a:r>
                        <a:rPr kumimoji="0" lang="en-US" altLang="zh-CN" sz="1600" b="0" i="0" u="none" strike="noStrike" cap="none" normalizeH="0" baseline="0" dirty="0" err="1" smtClean="0">
                          <a:ln>
                            <a:noFill/>
                          </a:ln>
                          <a:solidFill>
                            <a:schemeClr val="tx1"/>
                          </a:solidFill>
                          <a:effectLst/>
                          <a:latin typeface="Arial" charset="0"/>
                          <a:ea typeface="宋体" charset="-122"/>
                        </a:rPr>
                        <a:t>i</a:t>
                      </a: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}//for</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DirectlyInitializedArrays</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US</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UK</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12DE19A8-60FE-4FAF-BE68-47C6E41C4F9D}"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76B4329F-96ED-46D5-BE9F-8F7B683537FE}" type="slidenum">
              <a:rPr lang="en-US" altLang="zh-CN"/>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a:defRPr/>
            </a:pPr>
            <a:r>
              <a:rPr lang="en-US" altLang="zh-CN" dirty="0" smtClean="0">
                <a:cs typeface="Times New Roman" pitchFamily="18" charset="0"/>
              </a:rPr>
              <a:t>Quick View to Java Application</a:t>
            </a:r>
            <a:endParaRPr lang="en-US" altLang="zh-CN" dirty="0">
              <a:cs typeface="Times New Roman" pitchFamily="18" charset="0"/>
            </a:endParaRPr>
          </a:p>
        </p:txBody>
      </p:sp>
      <p:sp>
        <p:nvSpPr>
          <p:cNvPr id="8195" name="Rectangle 3"/>
          <p:cNvSpPr>
            <a:spLocks noGrp="1" noChangeArrowheads="1"/>
          </p:cNvSpPr>
          <p:nvPr>
            <p:ph idx="1"/>
          </p:nvPr>
        </p:nvSpPr>
        <p:spPr/>
        <p:txBody>
          <a:bodyPr/>
          <a:lstStyle/>
          <a:p>
            <a:endParaRPr lang="en-US" altLang="zh-CN" smtClean="0"/>
          </a:p>
          <a:p>
            <a:r>
              <a:rPr lang="en-US" altLang="zh-CN" smtClean="0"/>
              <a:t>Name of class called identifier</a:t>
            </a:r>
          </a:p>
          <a:p>
            <a:pPr lvl="1"/>
            <a:r>
              <a:rPr lang="en-US" altLang="zh-CN" smtClean="0"/>
              <a:t>Series of characters consisting of letters, digits,   </a:t>
            </a:r>
            <a:br>
              <a:rPr lang="en-US" altLang="zh-CN" smtClean="0"/>
            </a:br>
            <a:r>
              <a:rPr lang="en-US" altLang="zh-CN" smtClean="0"/>
              <a:t>underscores ( </a:t>
            </a:r>
            <a:r>
              <a:rPr lang="en-US" altLang="zh-CN" smtClean="0">
                <a:latin typeface="Lucida Console" pitchFamily="49" charset="0"/>
              </a:rPr>
              <a:t>_</a:t>
            </a:r>
            <a:r>
              <a:rPr lang="en-US" altLang="zh-CN" smtClean="0"/>
              <a:t> ) and dollar signs ( </a:t>
            </a:r>
            <a:r>
              <a:rPr lang="en-US" altLang="zh-CN" smtClean="0">
                <a:latin typeface="Lucida Console" pitchFamily="49" charset="0"/>
              </a:rPr>
              <a:t>$</a:t>
            </a:r>
            <a:r>
              <a:rPr lang="en-US" altLang="zh-CN" smtClean="0"/>
              <a:t> )</a:t>
            </a:r>
          </a:p>
          <a:p>
            <a:pPr lvl="1"/>
            <a:r>
              <a:rPr lang="en-US" altLang="zh-CN" smtClean="0"/>
              <a:t>Does not begin with a digit, has no spaces</a:t>
            </a:r>
          </a:p>
          <a:p>
            <a:pPr lvl="1"/>
            <a:r>
              <a:rPr lang="en-US" altLang="zh-CN" smtClean="0"/>
              <a:t>Examples: </a:t>
            </a:r>
            <a:r>
              <a:rPr lang="en-US" altLang="zh-CN" smtClean="0">
                <a:latin typeface="Cambria Math" pitchFamily="18" charset="0"/>
              </a:rPr>
              <a:t>Welcome1, </a:t>
            </a:r>
            <a:r>
              <a:rPr lang="en-US" altLang="zh-CN" b="1" smtClean="0">
                <a:latin typeface="Cambria Math" pitchFamily="18" charset="0"/>
              </a:rPr>
              <a:t>$</a:t>
            </a:r>
            <a:r>
              <a:rPr lang="en-US" altLang="zh-CN" smtClean="0">
                <a:latin typeface="Cambria Math" pitchFamily="18" charset="0"/>
              </a:rPr>
              <a:t>value, _value, button7</a:t>
            </a:r>
          </a:p>
          <a:p>
            <a:pPr lvl="2"/>
            <a:r>
              <a:rPr lang="en-US" altLang="zh-CN" b="1" smtClean="0">
                <a:latin typeface="Courier New" pitchFamily="49" charset="0"/>
              </a:rPr>
              <a:t>7button</a:t>
            </a:r>
            <a:r>
              <a:rPr lang="en-US" altLang="zh-CN" smtClean="0"/>
              <a:t> is invalid</a:t>
            </a:r>
          </a:p>
          <a:p>
            <a:pPr lvl="1"/>
            <a:r>
              <a:rPr lang="en-US" altLang="zh-CN" smtClean="0"/>
              <a:t>Java is case sensitive (capitalization matters) </a:t>
            </a:r>
          </a:p>
          <a:p>
            <a:pPr lvl="2"/>
            <a:r>
              <a:rPr lang="en-US" altLang="zh-CN" smtClean="0">
                <a:latin typeface="Cambria Math" pitchFamily="18" charset="0"/>
              </a:rPr>
              <a:t>a1</a:t>
            </a:r>
            <a:r>
              <a:rPr lang="en-US" altLang="zh-CN" smtClean="0"/>
              <a:t> and </a:t>
            </a:r>
            <a:r>
              <a:rPr lang="en-US" altLang="zh-CN" smtClean="0">
                <a:latin typeface="Cambria Math" pitchFamily="18" charset="0"/>
              </a:rPr>
              <a:t>A1</a:t>
            </a:r>
            <a:r>
              <a:rPr lang="en-US" altLang="zh-CN" smtClean="0"/>
              <a:t> are different</a:t>
            </a:r>
          </a:p>
        </p:txBody>
      </p:sp>
      <p:sp>
        <p:nvSpPr>
          <p:cNvPr id="6" name="日期占位符 5"/>
          <p:cNvSpPr>
            <a:spLocks noGrp="1"/>
          </p:cNvSpPr>
          <p:nvPr>
            <p:ph type="dt" sz="half" idx="10"/>
          </p:nvPr>
        </p:nvSpPr>
        <p:spPr/>
        <p:txBody>
          <a:bodyPr/>
          <a:lstStyle/>
          <a:p>
            <a:fld id="{37732635-2492-462B-A0A6-4893F4FD799B}"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573E729C-C7BD-46C0-9BE8-ED73287385D6}" type="slidenum">
              <a:rPr lang="en-US" altLang="zh-CN"/>
              <a:pPr/>
              <a:t>6</a:t>
            </a:fld>
            <a:endParaRPr lang="en-US" altLang="zh-CN"/>
          </a:p>
        </p:txBody>
      </p:sp>
      <p:sp>
        <p:nvSpPr>
          <p:cNvPr id="8196" name="Rectangle 6"/>
          <p:cNvSpPr>
            <a:spLocks noChangeArrowheads="1"/>
          </p:cNvSpPr>
          <p:nvPr/>
        </p:nvSpPr>
        <p:spPr bwMode="auto">
          <a:xfrm>
            <a:off x="928688" y="1714500"/>
            <a:ext cx="6324600" cy="357188"/>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4      </a:t>
            </a:r>
            <a:r>
              <a:rPr lang="en-US" altLang="zh-CN">
                <a:solidFill>
                  <a:srgbClr val="0000FF"/>
                </a:solidFill>
                <a:latin typeface="Cambria Math" pitchFamily="18" charset="0"/>
              </a:rPr>
              <a:t>public class </a:t>
            </a:r>
            <a:r>
              <a:rPr lang="en-US" altLang="zh-CN">
                <a:solidFill>
                  <a:srgbClr val="000000"/>
                </a:solidFill>
                <a:latin typeface="Cambria Math" pitchFamily="18" charset="0"/>
              </a:rPr>
              <a:t>Welcome1 { </a:t>
            </a:r>
            <a:endParaRPr lang="en-US" altLang="zh-CN">
              <a:latin typeface="Cambria Math"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Accessing array elements</a:t>
            </a:r>
          </a:p>
        </p:txBody>
      </p:sp>
      <p:sp>
        <p:nvSpPr>
          <p:cNvPr id="63491" name="Rectangle 3"/>
          <p:cNvSpPr>
            <a:spLocks noGrp="1" noChangeArrowheads="1"/>
          </p:cNvSpPr>
          <p:nvPr>
            <p:ph idx="1"/>
          </p:nvPr>
        </p:nvSpPr>
        <p:spPr/>
        <p:txBody>
          <a:bodyPr/>
          <a:lstStyle/>
          <a:p>
            <a:pPr eaLnBrk="1" hangingPunct="1"/>
            <a:r>
              <a:rPr lang="en-US" altLang="zh-CN" smtClean="0"/>
              <a:t>To get a value stored within an array, use the array subscript expression: array[i].</a:t>
            </a:r>
          </a:p>
          <a:p>
            <a:pPr eaLnBrk="1" hangingPunct="1"/>
            <a:r>
              <a:rPr lang="en-US" altLang="zh-CN" smtClean="0"/>
              <a:t>Array subscript starts with 0, so an array with ten elements has array values from subscript 0 to 9.</a:t>
            </a:r>
          </a:p>
        </p:txBody>
      </p:sp>
      <p:sp>
        <p:nvSpPr>
          <p:cNvPr id="9" name="日期占位符 8"/>
          <p:cNvSpPr>
            <a:spLocks noGrp="1"/>
          </p:cNvSpPr>
          <p:nvPr>
            <p:ph type="dt" sz="half" idx="10"/>
          </p:nvPr>
        </p:nvSpPr>
        <p:spPr/>
        <p:txBody>
          <a:bodyPr/>
          <a:lstStyle/>
          <a:p>
            <a:fld id="{02922AC3-EE40-490B-AD46-9254671C93D6}"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F5C9C84D-9219-4ABE-A46D-233A5E317FA6}" type="slidenum">
              <a:rPr lang="en-US" altLang="zh-CN"/>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9"/>
          <p:cNvSpPr>
            <a:spLocks noGrp="1" noChangeArrowheads="1"/>
          </p:cNvSpPr>
          <p:nvPr>
            <p:ph type="title"/>
          </p:nvPr>
        </p:nvSpPr>
        <p:spPr/>
        <p:txBody>
          <a:bodyPr/>
          <a:lstStyle/>
          <a:p>
            <a:pPr eaLnBrk="1" hangingPunct="1"/>
            <a:r>
              <a:rPr lang="en-US" altLang="zh-CN" smtClean="0"/>
              <a:t>Sample code</a:t>
            </a:r>
          </a:p>
        </p:txBody>
      </p:sp>
      <p:graphicFrame>
        <p:nvGraphicFramePr>
          <p:cNvPr id="214057" name="Group 41"/>
          <p:cNvGraphicFramePr>
            <a:graphicFrameLocks noGrp="1"/>
          </p:cNvGraphicFramePr>
          <p:nvPr>
            <p:ph idx="1"/>
          </p:nvPr>
        </p:nvGraphicFramePr>
        <p:xfrm>
          <a:off x="684213" y="1916113"/>
          <a:ext cx="8164512" cy="4114800"/>
        </p:xfrm>
        <a:graphic>
          <a:graphicData uri="http://schemas.openxmlformats.org/drawingml/2006/table">
            <a:tbl>
              <a:tblPr/>
              <a:tblGrid>
                <a:gridCol w="8164512"/>
              </a:tblGrid>
              <a:tr h="2225675">
                <a:tc>
                  <a:txBody>
                    <a:bodyPr/>
                    <a:lstStyle/>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a:t>
                      </a:r>
                    </a:p>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000" b="0" i="0" u="none" strike="noStrike" cap="none" normalizeH="0" baseline="0" smtClean="0">
                          <a:ln>
                            <a:noFill/>
                          </a:ln>
                          <a:solidFill>
                            <a:schemeClr val="tx1"/>
                          </a:solidFill>
                          <a:effectLst/>
                          <a:latin typeface="Arial" charset="0"/>
                          <a:ea typeface="宋体" charset="-122"/>
                        </a:rPr>
                        <a:t>int[] temp = new int[10];</a:t>
                      </a:r>
                    </a:p>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000" b="0" i="0" u="none" strike="noStrike" cap="none" normalizeH="0" baseline="0" smtClean="0">
                          <a:ln>
                            <a:noFill/>
                          </a:ln>
                          <a:solidFill>
                            <a:schemeClr val="tx1"/>
                          </a:solidFill>
                          <a:effectLst/>
                          <a:latin typeface="Arial" charset="0"/>
                          <a:ea typeface="宋体" charset="-122"/>
                        </a:rPr>
                        <a:t>System.out.print</a:t>
                      </a:r>
                      <a:r>
                        <a:rPr kumimoji="0" lang="en-US" altLang="zh-CN" sz="2000" b="0" i="0" u="none" strike="noStrike" cap="none" normalizeH="0" baseline="0" smtClean="0">
                          <a:ln>
                            <a:noFill/>
                          </a:ln>
                          <a:solidFill>
                            <a:schemeClr val="tx1"/>
                          </a:solidFill>
                          <a:effectLst/>
                          <a:latin typeface="Arial" charset="0"/>
                          <a:ea typeface="宋体" charset="-122"/>
                        </a:rPr>
                        <a:t>ln</a:t>
                      </a:r>
                      <a:r>
                        <a:rPr kumimoji="0" lang="zh-CN" altLang="zh-CN" sz="2000" b="0" i="0" u="none" strike="noStrike" cap="none" normalizeH="0" baseline="0" smtClean="0">
                          <a:ln>
                            <a:noFill/>
                          </a:ln>
                          <a:solidFill>
                            <a:schemeClr val="tx1"/>
                          </a:solidFill>
                          <a:effectLst/>
                          <a:latin typeface="Arial" charset="0"/>
                          <a:ea typeface="宋体" charset="-122"/>
                        </a:rPr>
                        <a:t>(temp[0]);</a:t>
                      </a:r>
                    </a:p>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000" b="0" i="0" u="none" strike="noStrike" cap="none" normalizeH="0" baseline="0" smtClean="0">
                          <a:ln>
                            <a:noFill/>
                          </a:ln>
                          <a:solidFill>
                            <a:schemeClr val="tx1"/>
                          </a:solidFill>
                          <a:effectLst/>
                          <a:latin typeface="Arial" charset="0"/>
                          <a:ea typeface="宋体" charset="-122"/>
                        </a:rPr>
                        <a:t>System.out.print</a:t>
                      </a:r>
                      <a:r>
                        <a:rPr kumimoji="0" lang="en-US" altLang="zh-CN" sz="2000" b="0" i="0" u="none" strike="noStrike" cap="none" normalizeH="0" baseline="0" smtClean="0">
                          <a:ln>
                            <a:noFill/>
                          </a:ln>
                          <a:solidFill>
                            <a:schemeClr val="tx1"/>
                          </a:solidFill>
                          <a:effectLst/>
                          <a:latin typeface="Arial" charset="0"/>
                          <a:ea typeface="宋体" charset="-122"/>
                        </a:rPr>
                        <a:t>ln</a:t>
                      </a:r>
                      <a:r>
                        <a:rPr kumimoji="0" lang="zh-CN" altLang="zh-CN" sz="2000" b="0" i="0" u="none" strike="noStrike" cap="none" normalizeH="0" baseline="0" smtClean="0">
                          <a:ln>
                            <a:noFill/>
                          </a:ln>
                          <a:solidFill>
                            <a:schemeClr val="tx1"/>
                          </a:solidFill>
                          <a:effectLst/>
                          <a:latin typeface="Arial" charset="0"/>
                          <a:ea typeface="宋体" charset="-122"/>
                        </a:rPr>
                        <a:t>(temp[9]);</a:t>
                      </a:r>
                    </a:p>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000" b="0" i="0" u="none" strike="noStrike" cap="none" normalizeH="0" baseline="0" smtClean="0">
                          <a:ln>
                            <a:noFill/>
                          </a:ln>
                          <a:solidFill>
                            <a:schemeClr val="tx1"/>
                          </a:solidFill>
                          <a:effectLst/>
                          <a:latin typeface="Arial" charset="0"/>
                          <a:ea typeface="宋体" charset="-122"/>
                        </a:rPr>
                        <a:t>System.out.println(temp[10]);</a:t>
                      </a:r>
                    </a:p>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25">
                <a:tc>
                  <a:txBody>
                    <a:bodyPr/>
                    <a:lstStyle/>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Output:</a:t>
                      </a:r>
                    </a:p>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0</a:t>
                      </a:r>
                    </a:p>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java.lang.ArrayIndexOutOfBoundsException: 10</a:t>
                      </a:r>
                    </a:p>
                    <a:p>
                      <a:pPr marL="419100" marR="0" lvl="0" indent="-41910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E754DAD1-124D-4849-A192-4AB9AC3C70F5}"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66910CC2-A3CA-448E-B191-5C062E087DBF}" type="slidenum">
              <a:rPr lang="en-US" altLang="zh-CN"/>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t>How to get an array’s length?</a:t>
            </a:r>
          </a:p>
        </p:txBody>
      </p:sp>
      <p:sp>
        <p:nvSpPr>
          <p:cNvPr id="65539" name="Rectangle 3"/>
          <p:cNvSpPr>
            <a:spLocks noGrp="1" noChangeArrowheads="1"/>
          </p:cNvSpPr>
          <p:nvPr>
            <p:ph type="body" sz="half" idx="1"/>
          </p:nvPr>
        </p:nvSpPr>
        <p:spPr/>
        <p:txBody>
          <a:bodyPr/>
          <a:lstStyle/>
          <a:p>
            <a:pPr eaLnBrk="1" hangingPunct="1"/>
            <a:r>
              <a:rPr lang="en-US" altLang="zh-CN" sz="2200" smtClean="0"/>
              <a:t>An array’s length can be get through using the </a:t>
            </a:r>
            <a:r>
              <a:rPr lang="en-US" altLang="zh-CN" sz="2200" i="1" smtClean="0"/>
              <a:t>length </a:t>
            </a:r>
            <a:r>
              <a:rPr lang="en-US" altLang="zh-CN" sz="2200" smtClean="0"/>
              <a:t>instance variable which is available for all objects, regardless of type:</a:t>
            </a:r>
          </a:p>
          <a:p>
            <a:pPr lvl="1" eaLnBrk="1" hangingPunct="1"/>
            <a:r>
              <a:rPr lang="en-US" altLang="zh-CN" sz="2000" smtClean="0"/>
              <a:t>int len = array.length; </a:t>
            </a:r>
          </a:p>
        </p:txBody>
      </p:sp>
      <p:graphicFrame>
        <p:nvGraphicFramePr>
          <p:cNvPr id="216085" name="Group 21"/>
          <p:cNvGraphicFramePr>
            <a:graphicFrameLocks noGrp="1"/>
          </p:cNvGraphicFramePr>
          <p:nvPr>
            <p:ph sz="half" idx="2"/>
          </p:nvPr>
        </p:nvGraphicFramePr>
        <p:xfrm>
          <a:off x="684213" y="4049713"/>
          <a:ext cx="8164512" cy="1981200"/>
        </p:xfrm>
        <a:graphic>
          <a:graphicData uri="http://schemas.openxmlformats.org/drawingml/2006/table">
            <a:tbl>
              <a:tblPr/>
              <a:tblGrid>
                <a:gridCol w="4083050"/>
                <a:gridCol w="4081462"/>
              </a:tblGrid>
              <a:tr h="19812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int[] temp = new int[10];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System.out.println(temp.length);</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页脚占位符 11"/>
          <p:cNvSpPr>
            <a:spLocks noGrp="1"/>
          </p:cNvSpPr>
          <p:nvPr>
            <p:ph type="ftr" sz="quarter" idx="10"/>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1"/>
          </p:nvPr>
        </p:nvSpPr>
        <p:spPr/>
        <p:txBody>
          <a:bodyPr/>
          <a:lstStyle/>
          <a:p>
            <a:fld id="{9C5CFEFA-10AF-40F4-809D-C6CCCCC8A807}" type="slidenum">
              <a:rPr lang="en-US" altLang="zh-CN"/>
              <a:pPr/>
              <a:t>62</a:t>
            </a:fld>
            <a:endParaRPr lang="en-US" altLang="zh-CN"/>
          </a:p>
        </p:txBody>
      </p:sp>
      <p:sp>
        <p:nvSpPr>
          <p:cNvPr id="10" name="日期占位符 9"/>
          <p:cNvSpPr>
            <a:spLocks noGrp="1"/>
          </p:cNvSpPr>
          <p:nvPr>
            <p:ph type="dt" sz="half" idx="12"/>
          </p:nvPr>
        </p:nvSpPr>
        <p:spPr/>
        <p:txBody>
          <a:bodyPr/>
          <a:lstStyle/>
          <a:p>
            <a:fld id="{7DFBA82F-2BB2-4CAD-91B4-C9FFA308B884}"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Changing array elements</a:t>
            </a:r>
          </a:p>
        </p:txBody>
      </p:sp>
      <p:sp>
        <p:nvSpPr>
          <p:cNvPr id="66563" name="Rectangle 3"/>
          <p:cNvSpPr>
            <a:spLocks noGrp="1" noChangeArrowheads="1"/>
          </p:cNvSpPr>
          <p:nvPr>
            <p:ph idx="1"/>
          </p:nvPr>
        </p:nvSpPr>
        <p:spPr/>
        <p:txBody>
          <a:bodyPr/>
          <a:lstStyle/>
          <a:p>
            <a:pPr eaLnBrk="1" hangingPunct="1"/>
            <a:r>
              <a:rPr lang="en-US" altLang="zh-CN" smtClean="0"/>
              <a:t>To change the value of array elements, put an assignment statement after the array access expression</a:t>
            </a:r>
          </a:p>
          <a:p>
            <a:pPr eaLnBrk="1" hangingPunct="1"/>
            <a:r>
              <a:rPr lang="en-US" altLang="zh-CN" smtClean="0"/>
              <a:t>Arrays of primitive types copy the values from one slot to another.</a:t>
            </a:r>
          </a:p>
          <a:p>
            <a:pPr eaLnBrk="1" hangingPunct="1"/>
            <a:r>
              <a:rPr lang="en-US" altLang="zh-CN" smtClean="0"/>
              <a:t>Arrays of object is just an array of references to those objects.</a:t>
            </a:r>
          </a:p>
        </p:txBody>
      </p:sp>
      <p:sp>
        <p:nvSpPr>
          <p:cNvPr id="9" name="日期占位符 8"/>
          <p:cNvSpPr>
            <a:spLocks noGrp="1"/>
          </p:cNvSpPr>
          <p:nvPr>
            <p:ph type="dt" sz="half" idx="10"/>
          </p:nvPr>
        </p:nvSpPr>
        <p:spPr/>
        <p:txBody>
          <a:bodyPr/>
          <a:lstStyle/>
          <a:p>
            <a:fld id="{706E1DF3-742E-4CE8-893D-8E9CEF45CFD5}"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72249E23-1428-49CA-B0F4-BB35E74D6B3A}" type="slidenum">
              <a:rPr lang="en-US" altLang="zh-CN"/>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4"/>
          <p:cNvSpPr>
            <a:spLocks noGrp="1" noChangeArrowheads="1"/>
          </p:cNvSpPr>
          <p:nvPr>
            <p:ph type="title"/>
          </p:nvPr>
        </p:nvSpPr>
        <p:spPr/>
        <p:txBody>
          <a:bodyPr/>
          <a:lstStyle/>
          <a:p>
            <a:pPr eaLnBrk="1" hangingPunct="1"/>
            <a:r>
              <a:rPr lang="en-US" altLang="zh-CN" smtClean="0"/>
              <a:t>Sample code</a:t>
            </a:r>
          </a:p>
        </p:txBody>
      </p:sp>
      <p:graphicFrame>
        <p:nvGraphicFramePr>
          <p:cNvPr id="248868" name="Group 36"/>
          <p:cNvGraphicFramePr>
            <a:graphicFrameLocks noGrp="1"/>
          </p:cNvGraphicFramePr>
          <p:nvPr>
            <p:ph idx="1"/>
          </p:nvPr>
        </p:nvGraphicFramePr>
        <p:xfrm>
          <a:off x="684213" y="1916113"/>
          <a:ext cx="8164512" cy="4114800"/>
        </p:xfrm>
        <a:graphic>
          <a:graphicData uri="http://schemas.openxmlformats.org/drawingml/2006/table">
            <a:tbl>
              <a:tblPr/>
              <a:tblGrid>
                <a:gridCol w="4319587"/>
                <a:gridCol w="3844925"/>
              </a:tblGrid>
              <a:tr h="255270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public class </a:t>
                      </a:r>
                      <a:r>
                        <a:rPr kumimoji="0" lang="en-US" altLang="zh-CN" sz="1800" b="0" i="0" u="none" strike="noStrike" cap="none" normalizeH="0" baseline="0" dirty="0" err="1" smtClean="0">
                          <a:ln>
                            <a:noFill/>
                          </a:ln>
                          <a:solidFill>
                            <a:schemeClr val="tx1"/>
                          </a:solidFill>
                          <a:effectLst/>
                          <a:latin typeface="Arial" charset="0"/>
                          <a:ea typeface="宋体" charset="-122"/>
                        </a:rPr>
                        <a:t>ArrayElementsOperation</a:t>
                      </a: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800" b="0" i="0" u="none" strike="noStrike" cap="none" normalizeH="0" baseline="0" dirty="0" err="1" smtClean="0">
                          <a:ln>
                            <a:noFill/>
                          </a:ln>
                          <a:solidFill>
                            <a:schemeClr val="tx1"/>
                          </a:solidFill>
                          <a:effectLst/>
                          <a:latin typeface="Arial" charset="0"/>
                          <a:ea typeface="宋体" charset="-122"/>
                        </a:rPr>
                        <a:t>args</a:t>
                      </a:r>
                      <a:r>
                        <a:rPr kumimoji="0" lang="en-US" altLang="zh-CN" sz="18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en-US" altLang="zh-CN" sz="1800" b="0" i="0" u="none" strike="noStrike" cap="none" normalizeH="0" baseline="0" dirty="0" err="1" smtClean="0">
                          <a:ln>
                            <a:noFill/>
                          </a:ln>
                          <a:solidFill>
                            <a:schemeClr val="tx1"/>
                          </a:solidFill>
                          <a:effectLst/>
                          <a:latin typeface="Arial" charset="0"/>
                          <a:ea typeface="宋体" charset="-122"/>
                        </a:rPr>
                        <a:t>int</a:t>
                      </a: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en-US" altLang="zh-CN" sz="1800" b="0" i="0" u="none" strike="noStrike" cap="none" normalizeH="0" baseline="0" dirty="0" err="1" smtClean="0">
                          <a:ln>
                            <a:noFill/>
                          </a:ln>
                          <a:solidFill>
                            <a:schemeClr val="tx1"/>
                          </a:solidFill>
                          <a:effectLst/>
                          <a:latin typeface="Arial" charset="0"/>
                          <a:ea typeface="宋体" charset="-122"/>
                        </a:rPr>
                        <a:t>intArray</a:t>
                      </a:r>
                      <a:r>
                        <a:rPr kumimoji="0" lang="en-US" altLang="zh-CN" sz="1800" b="0" i="0" u="none" strike="noStrike" cap="none" normalizeH="0" baseline="0" dirty="0" smtClean="0">
                          <a:ln>
                            <a:noFill/>
                          </a:ln>
                          <a:solidFill>
                            <a:schemeClr val="tx1"/>
                          </a:solidFill>
                          <a:effectLst/>
                          <a:latin typeface="Arial" charset="0"/>
                          <a:ea typeface="宋体" charset="-122"/>
                        </a:rPr>
                        <a:t> = {1, 2, 3, 4, 5};</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en-US" altLang="zh-CN" sz="1800" b="0" i="0" u="none" strike="noStrike" cap="none" normalizeH="0" baseline="0" dirty="0" err="1" smtClean="0">
                          <a:ln>
                            <a:noFill/>
                          </a:ln>
                          <a:solidFill>
                            <a:schemeClr val="tx1"/>
                          </a:solidFill>
                          <a:effectLst/>
                          <a:latin typeface="Arial" charset="0"/>
                          <a:ea typeface="宋体" charset="-122"/>
                        </a:rPr>
                        <a:t>intArray</a:t>
                      </a:r>
                      <a:r>
                        <a:rPr kumimoji="0" lang="en-US" altLang="zh-CN" sz="1800" b="0" i="0" u="none" strike="noStrike" cap="none" normalizeH="0" baseline="0" dirty="0" smtClean="0">
                          <a:ln>
                            <a:noFill/>
                          </a:ln>
                          <a:solidFill>
                            <a:schemeClr val="tx1"/>
                          </a:solidFill>
                          <a:effectLst/>
                          <a:latin typeface="Arial" charset="0"/>
                          <a:ea typeface="宋体" charset="-122"/>
                        </a:rPr>
                        <a:t>[3] = 10;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en-US" altLang="zh-CN" sz="18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800" b="0" i="0" u="none" strike="noStrike" cap="none" normalizeH="0" baseline="0" dirty="0" smtClean="0">
                          <a:ln>
                            <a:noFill/>
                          </a:ln>
                          <a:solidFill>
                            <a:schemeClr val="tx1"/>
                          </a:solidFill>
                          <a:effectLst/>
                          <a:latin typeface="Arial" charset="0"/>
                          <a:ea typeface="宋体" charset="-122"/>
                        </a:rPr>
                        <a:t>(</a:t>
                      </a:r>
                      <a:r>
                        <a:rPr kumimoji="0" lang="en-US" altLang="zh-CN" sz="1800" b="0" i="0" u="none" strike="noStrike" cap="none" normalizeH="0" baseline="0" dirty="0" err="1" smtClean="0">
                          <a:ln>
                            <a:noFill/>
                          </a:ln>
                          <a:solidFill>
                            <a:schemeClr val="tx1"/>
                          </a:solidFill>
                          <a:effectLst/>
                          <a:latin typeface="Arial" charset="0"/>
                          <a:ea typeface="宋体" charset="-122"/>
                        </a:rPr>
                        <a:t>intArray</a:t>
                      </a:r>
                      <a:r>
                        <a:rPr kumimoji="0" lang="en-US" altLang="zh-CN" sz="1800" b="0" i="0" u="none" strike="noStrike" cap="none" normalizeH="0" baseline="0" dirty="0" smtClean="0">
                          <a:ln>
                            <a:noFill/>
                          </a:ln>
                          <a:solidFill>
                            <a:schemeClr val="tx1"/>
                          </a:solidFill>
                          <a:effectLst/>
                          <a:latin typeface="Arial" charset="0"/>
                          <a:ea typeface="宋体" charset="-122"/>
                        </a:rPr>
                        <a:t>[3]);</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        String </a:t>
                      </a:r>
                      <a:r>
                        <a:rPr kumimoji="0" lang="en-US" altLang="zh-CN" sz="1800" b="0" i="0" u="none" strike="noStrike" cap="none" normalizeH="0" baseline="0" dirty="0" err="1" smtClean="0">
                          <a:ln>
                            <a:noFill/>
                          </a:ln>
                          <a:solidFill>
                            <a:schemeClr val="tx1"/>
                          </a:solidFill>
                          <a:effectLst/>
                          <a:latin typeface="Arial" charset="0"/>
                          <a:ea typeface="宋体" charset="-122"/>
                        </a:rPr>
                        <a:t>strTemp</a:t>
                      </a:r>
                      <a:r>
                        <a:rPr kumimoji="0" lang="en-US" altLang="zh-CN" sz="1800" b="0" i="0" u="none" strike="noStrike" cap="none" normalizeH="0" baseline="0" dirty="0" smtClean="0">
                          <a:ln>
                            <a:noFill/>
                          </a:ln>
                          <a:solidFill>
                            <a:schemeClr val="tx1"/>
                          </a:solidFill>
                          <a:effectLst/>
                          <a:latin typeface="Arial" charset="0"/>
                          <a:ea typeface="宋体" charset="-122"/>
                        </a:rPr>
                        <a:t> = "c";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class Person {}/* Person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Person person = new Person();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Person[] persons = {person};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System.out.println(persons[0]);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 ArrayElementsOperation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621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lesson2.ArrayElementsOperation$1$Person@7ced01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F816B35B-80D3-449C-9A11-7EBBE0A94713}"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116B2B83-4B86-4C48-8384-72CEB19752DA}" type="slidenum">
              <a:rPr lang="en-US" altLang="zh-CN"/>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0"/>
          <p:cNvSpPr>
            <a:spLocks noGrp="1" noChangeArrowheads="1"/>
          </p:cNvSpPr>
          <p:nvPr>
            <p:ph type="title"/>
          </p:nvPr>
        </p:nvSpPr>
        <p:spPr/>
        <p:txBody>
          <a:bodyPr/>
          <a:lstStyle/>
          <a:p>
            <a:pPr eaLnBrk="1" hangingPunct="1"/>
            <a:r>
              <a:rPr lang="en-US" altLang="zh-CN" smtClean="0"/>
              <a:t>Changing array length</a:t>
            </a:r>
          </a:p>
        </p:txBody>
      </p:sp>
      <p:graphicFrame>
        <p:nvGraphicFramePr>
          <p:cNvPr id="228396" name="Group 44"/>
          <p:cNvGraphicFramePr>
            <a:graphicFrameLocks noGrp="1"/>
          </p:cNvGraphicFramePr>
          <p:nvPr>
            <p:ph idx="1"/>
          </p:nvPr>
        </p:nvGraphicFramePr>
        <p:xfrm>
          <a:off x="684213" y="1916113"/>
          <a:ext cx="8164512" cy="4114801"/>
        </p:xfrm>
        <a:graphic>
          <a:graphicData uri="http://schemas.openxmlformats.org/drawingml/2006/table">
            <a:tbl>
              <a:tblPr/>
              <a:tblGrid>
                <a:gridCol w="4083050"/>
                <a:gridCol w="4081462"/>
              </a:tblGrid>
              <a:tr h="2227263">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public class </a:t>
                      </a:r>
                      <a:r>
                        <a:rPr kumimoji="0" lang="en-US" altLang="zh-CN" sz="1600" b="0" i="0" u="none" strike="noStrike" cap="none" normalizeH="0" baseline="0" dirty="0" err="1" smtClean="0">
                          <a:ln>
                            <a:noFill/>
                          </a:ln>
                          <a:solidFill>
                            <a:schemeClr val="tx1"/>
                          </a:solidFill>
                          <a:effectLst/>
                          <a:latin typeface="Arial" charset="0"/>
                          <a:ea typeface="宋体" charset="-122"/>
                        </a:rPr>
                        <a:t>DynamicLengthArray</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600" b="0" i="0" u="none" strike="noStrike" cap="none" normalizeH="0" baseline="0" dirty="0" err="1" smtClean="0">
                          <a:ln>
                            <a:noFill/>
                          </a:ln>
                          <a:solidFill>
                            <a:schemeClr val="tx1"/>
                          </a:solidFill>
                          <a:effectLst/>
                          <a:latin typeface="Arial" charset="0"/>
                          <a:ea typeface="宋体" charset="-122"/>
                        </a:rPr>
                        <a:t>args</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int</a:t>
                      </a:r>
                      <a:r>
                        <a:rPr kumimoji="0" lang="en-US" altLang="zh-CN" sz="1600" b="0" i="0" u="none" strike="noStrike" cap="none" normalizeH="0" baseline="0" dirty="0" smtClean="0">
                          <a:ln>
                            <a:noFill/>
                          </a:ln>
                          <a:solidFill>
                            <a:schemeClr val="tx1"/>
                          </a:solidFill>
                          <a:effectLst/>
                          <a:latin typeface="Arial" charset="0"/>
                          <a:ea typeface="宋体" charset="-122"/>
                        </a:rPr>
                        <a:t> length = 5;</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int</a:t>
                      </a:r>
                      <a:r>
                        <a:rPr kumimoji="0" lang="en-US" altLang="zh-CN" sz="1600" b="0" i="0" u="none" strike="noStrike" cap="none" normalizeH="0" baseline="0" dirty="0" smtClean="0">
                          <a:ln>
                            <a:noFill/>
                          </a:ln>
                          <a:solidFill>
                            <a:schemeClr val="tx1"/>
                          </a:solidFill>
                          <a:effectLst/>
                          <a:latin typeface="Arial" charset="0"/>
                          <a:ea typeface="宋体" charset="-122"/>
                        </a:rPr>
                        <a:t>[] array = new </a:t>
                      </a:r>
                      <a:r>
                        <a:rPr kumimoji="0" lang="en-US" altLang="zh-CN" sz="1600" b="0" i="0" u="none" strike="noStrike" cap="none" normalizeH="0" baseline="0" dirty="0" err="1" smtClean="0">
                          <a:ln>
                            <a:noFill/>
                          </a:ln>
                          <a:solidFill>
                            <a:schemeClr val="tx1"/>
                          </a:solidFill>
                          <a:effectLst/>
                          <a:latin typeface="Arial" charset="0"/>
                          <a:ea typeface="宋体" charset="-122"/>
                        </a:rPr>
                        <a:t>int</a:t>
                      </a:r>
                      <a:r>
                        <a:rPr kumimoji="0" lang="en-US" altLang="zh-CN" sz="1600" b="0" i="0" u="none" strike="noStrike" cap="none" normalizeH="0" baseline="0" dirty="0" smtClean="0">
                          <a:ln>
                            <a:noFill/>
                          </a:ln>
                          <a:solidFill>
                            <a:schemeClr val="tx1"/>
                          </a:solidFill>
                          <a:effectLst/>
                          <a:latin typeface="Arial" charset="0"/>
                          <a:ea typeface="宋体" charset="-122"/>
                        </a:rPr>
                        <a:t>[length];</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600" b="0" i="0" u="none" strike="noStrike" cap="none" normalizeH="0" baseline="0" dirty="0" smtClean="0">
                          <a:ln>
                            <a:noFill/>
                          </a:ln>
                          <a:solidFill>
                            <a:schemeClr val="tx1"/>
                          </a:solidFill>
                          <a:effectLst/>
                          <a:latin typeface="Arial" charset="0"/>
                          <a:ea typeface="宋体" charset="-122"/>
                        </a:rPr>
                        <a:t>(</a:t>
                      </a:r>
                      <a:r>
                        <a:rPr kumimoji="0" lang="en-US" altLang="zh-CN" sz="1600" b="0" i="0" u="none" strike="noStrike" cap="none" normalizeH="0" baseline="0" dirty="0" err="1" smtClean="0">
                          <a:ln>
                            <a:noFill/>
                          </a:ln>
                          <a:solidFill>
                            <a:schemeClr val="tx1"/>
                          </a:solidFill>
                          <a:effectLst/>
                          <a:latin typeface="Arial" charset="0"/>
                          <a:ea typeface="宋体" charset="-122"/>
                        </a:rPr>
                        <a:t>array.length</a:t>
                      </a: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length = 7;</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array = new int[length];</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System.out.println(array.length);</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DynamicLengthArray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75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5</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4F46ABA7-9B50-484A-BE44-5B9C491BE395}"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33825B38-C80F-44E7-BE06-83AD264ACCF8}" type="slidenum">
              <a:rPr lang="en-US" altLang="zh-CN"/>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8"/>
          <p:cNvSpPr>
            <a:spLocks noGrp="1" noChangeArrowheads="1"/>
          </p:cNvSpPr>
          <p:nvPr>
            <p:ph type="title"/>
          </p:nvPr>
        </p:nvSpPr>
        <p:spPr/>
        <p:txBody>
          <a:bodyPr/>
          <a:lstStyle/>
          <a:p>
            <a:pPr eaLnBrk="1" hangingPunct="1"/>
            <a:r>
              <a:rPr lang="en-US" altLang="zh-CN" smtClean="0"/>
              <a:t>Multidimensional arrays</a:t>
            </a:r>
          </a:p>
        </p:txBody>
      </p:sp>
      <p:sp>
        <p:nvSpPr>
          <p:cNvPr id="69635" name="Rectangle 19"/>
          <p:cNvSpPr>
            <a:spLocks noGrp="1" noChangeArrowheads="1"/>
          </p:cNvSpPr>
          <p:nvPr>
            <p:ph idx="1"/>
          </p:nvPr>
        </p:nvSpPr>
        <p:spPr/>
        <p:txBody>
          <a:bodyPr/>
          <a:lstStyle/>
          <a:p>
            <a:pPr eaLnBrk="1" hangingPunct="1"/>
            <a:r>
              <a:rPr lang="en-US" altLang="zh-CN" smtClean="0"/>
              <a:t>Multidimensional arrays are not directly supported by Java, but an array of arrays can be declared and created, e.g.:</a:t>
            </a:r>
          </a:p>
          <a:p>
            <a:pPr lvl="1" eaLnBrk="1" hangingPunct="1"/>
            <a:r>
              <a:rPr lang="en-US" altLang="zh-CN" smtClean="0"/>
              <a:t>int roomno[][] = new int[3][10];</a:t>
            </a:r>
          </a:p>
        </p:txBody>
      </p:sp>
      <p:sp>
        <p:nvSpPr>
          <p:cNvPr id="9" name="日期占位符 8"/>
          <p:cNvSpPr>
            <a:spLocks noGrp="1"/>
          </p:cNvSpPr>
          <p:nvPr>
            <p:ph type="dt" sz="half" idx="10"/>
          </p:nvPr>
        </p:nvSpPr>
        <p:spPr/>
        <p:txBody>
          <a:bodyPr/>
          <a:lstStyle/>
          <a:p>
            <a:fld id="{E3F1E44B-7D99-4D78-8B62-C30C0233F7B9}"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B3FBEC28-9726-4C2B-AA6C-3E40C2ABA044}" type="slidenum">
              <a:rPr lang="en-US" altLang="zh-CN"/>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7"/>
          <p:cNvSpPr>
            <a:spLocks noGrp="1" noChangeArrowheads="1"/>
          </p:cNvSpPr>
          <p:nvPr>
            <p:ph type="title"/>
          </p:nvPr>
        </p:nvSpPr>
        <p:spPr/>
        <p:txBody>
          <a:bodyPr/>
          <a:lstStyle/>
          <a:p>
            <a:pPr eaLnBrk="1" hangingPunct="1"/>
            <a:r>
              <a:rPr lang="en-US" altLang="zh-CN" smtClean="0"/>
              <a:t>Sample code</a:t>
            </a:r>
          </a:p>
        </p:txBody>
      </p:sp>
      <p:graphicFrame>
        <p:nvGraphicFramePr>
          <p:cNvPr id="226363" name="Group 59"/>
          <p:cNvGraphicFramePr>
            <a:graphicFrameLocks noGrp="1"/>
          </p:cNvGraphicFramePr>
          <p:nvPr>
            <p:ph idx="1"/>
          </p:nvPr>
        </p:nvGraphicFramePr>
        <p:xfrm>
          <a:off x="684213" y="1916113"/>
          <a:ext cx="8164512" cy="4114801"/>
        </p:xfrm>
        <a:graphic>
          <a:graphicData uri="http://schemas.openxmlformats.org/drawingml/2006/table">
            <a:tbl>
              <a:tblPr/>
              <a:tblGrid>
                <a:gridCol w="4083050"/>
                <a:gridCol w="4081462"/>
              </a:tblGrid>
              <a:tr h="2278063">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public class </a:t>
                      </a:r>
                      <a:r>
                        <a:rPr kumimoji="0" lang="en-US" altLang="zh-CN" sz="1500" b="0" i="0" u="none" strike="noStrike" cap="none" normalizeH="0" baseline="0" dirty="0" err="1" smtClean="0">
                          <a:ln>
                            <a:noFill/>
                          </a:ln>
                          <a:solidFill>
                            <a:schemeClr val="tx1"/>
                          </a:solidFill>
                          <a:effectLst/>
                          <a:latin typeface="Arial" charset="0"/>
                          <a:ea typeface="宋体" charset="-122"/>
                        </a:rPr>
                        <a:t>MultiDimensionalArrays</a:t>
                      </a:r>
                      <a:r>
                        <a:rPr kumimoji="0" lang="en-US" altLang="zh-CN" sz="15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500" b="0"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500" b="0" i="0" u="none" strike="noStrike" cap="none" normalizeH="0" baseline="0" dirty="0" err="1" smtClean="0">
                          <a:ln>
                            <a:noFill/>
                          </a:ln>
                          <a:solidFill>
                            <a:schemeClr val="tx1"/>
                          </a:solidFill>
                          <a:effectLst/>
                          <a:latin typeface="Arial" charset="0"/>
                          <a:ea typeface="宋体" charset="-122"/>
                        </a:rPr>
                        <a:t>args</a:t>
                      </a:r>
                      <a:r>
                        <a:rPr kumimoji="0" lang="en-US" altLang="zh-CN" sz="15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        </a:t>
                      </a:r>
                      <a:r>
                        <a:rPr kumimoji="0" lang="en-US" altLang="zh-CN" sz="1500" b="0" i="0" u="none" strike="noStrike" cap="none" normalizeH="0" baseline="0" dirty="0" err="1" smtClean="0">
                          <a:ln>
                            <a:noFill/>
                          </a:ln>
                          <a:solidFill>
                            <a:schemeClr val="tx1"/>
                          </a:solidFill>
                          <a:effectLst/>
                          <a:latin typeface="Arial" charset="0"/>
                          <a:ea typeface="宋体" charset="-122"/>
                        </a:rPr>
                        <a:t>int</a:t>
                      </a:r>
                      <a:r>
                        <a:rPr kumimoji="0" lang="en-US" altLang="zh-CN" sz="1500" b="0" i="0" u="none" strike="noStrike" cap="none" normalizeH="0" baseline="0" dirty="0" smtClean="0">
                          <a:ln>
                            <a:noFill/>
                          </a:ln>
                          <a:solidFill>
                            <a:schemeClr val="tx1"/>
                          </a:solidFill>
                          <a:effectLst/>
                          <a:latin typeface="Arial" charset="0"/>
                          <a:ea typeface="宋体" charset="-122"/>
                        </a:rPr>
                        <a:t> </a:t>
                      </a:r>
                      <a:r>
                        <a:rPr kumimoji="0" lang="en-US" altLang="zh-CN" sz="1500" b="0" i="0" u="none" strike="noStrike" cap="none" normalizeH="0" baseline="0" dirty="0" err="1" smtClean="0">
                          <a:ln>
                            <a:noFill/>
                          </a:ln>
                          <a:solidFill>
                            <a:schemeClr val="tx1"/>
                          </a:solidFill>
                          <a:effectLst/>
                          <a:latin typeface="Arial" charset="0"/>
                          <a:ea typeface="宋体" charset="-122"/>
                        </a:rPr>
                        <a:t>roomno</a:t>
                      </a:r>
                      <a:r>
                        <a:rPr kumimoji="0" lang="en-US" altLang="zh-CN" sz="1500" b="0" i="0" u="none" strike="noStrike" cap="none" normalizeH="0" baseline="0" dirty="0" smtClean="0">
                          <a:ln>
                            <a:noFill/>
                          </a:ln>
                          <a:solidFill>
                            <a:schemeClr val="tx1"/>
                          </a:solidFill>
                          <a:effectLst/>
                          <a:latin typeface="Arial" charset="0"/>
                          <a:ea typeface="宋体" charset="-122"/>
                        </a:rPr>
                        <a:t>[][] = new </a:t>
                      </a:r>
                      <a:r>
                        <a:rPr kumimoji="0" lang="en-US" altLang="zh-CN" sz="1500" b="0" i="0" u="none" strike="noStrike" cap="none" normalizeH="0" baseline="0" dirty="0" err="1" smtClean="0">
                          <a:ln>
                            <a:noFill/>
                          </a:ln>
                          <a:solidFill>
                            <a:schemeClr val="tx1"/>
                          </a:solidFill>
                          <a:effectLst/>
                          <a:latin typeface="Arial" charset="0"/>
                          <a:ea typeface="宋体" charset="-122"/>
                        </a:rPr>
                        <a:t>int</a:t>
                      </a:r>
                      <a:r>
                        <a:rPr kumimoji="0" lang="en-US" altLang="zh-CN" sz="1500" b="0" i="0" u="none" strike="noStrike" cap="none" normalizeH="0" baseline="0" dirty="0" smtClean="0">
                          <a:ln>
                            <a:noFill/>
                          </a:ln>
                          <a:solidFill>
                            <a:schemeClr val="tx1"/>
                          </a:solidFill>
                          <a:effectLst/>
                          <a:latin typeface="Arial" charset="0"/>
                          <a:ea typeface="宋体" charset="-122"/>
                        </a:rPr>
                        <a:t>[3][10];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        for(</a:t>
                      </a:r>
                      <a:r>
                        <a:rPr kumimoji="0" lang="en-US" altLang="zh-CN" sz="1500" b="0" i="0" u="none" strike="noStrike" cap="none" normalizeH="0" baseline="0" dirty="0" err="1" smtClean="0">
                          <a:ln>
                            <a:noFill/>
                          </a:ln>
                          <a:solidFill>
                            <a:schemeClr val="tx1"/>
                          </a:solidFill>
                          <a:effectLst/>
                          <a:latin typeface="Arial" charset="0"/>
                          <a:ea typeface="宋体" charset="-122"/>
                        </a:rPr>
                        <a:t>int</a:t>
                      </a:r>
                      <a:r>
                        <a:rPr kumimoji="0" lang="en-US" altLang="zh-CN" sz="1500" b="0" i="0" u="none" strike="noStrike" cap="none" normalizeH="0" baseline="0" dirty="0" smtClean="0">
                          <a:ln>
                            <a:noFill/>
                          </a:ln>
                          <a:solidFill>
                            <a:schemeClr val="tx1"/>
                          </a:solidFill>
                          <a:effectLst/>
                          <a:latin typeface="Arial" charset="0"/>
                          <a:ea typeface="宋体" charset="-122"/>
                        </a:rPr>
                        <a:t> </a:t>
                      </a:r>
                      <a:r>
                        <a:rPr kumimoji="0" lang="en-US" altLang="zh-CN" sz="1500" b="0" i="0" u="none" strike="noStrike" cap="none" normalizeH="0" baseline="0" dirty="0" err="1" smtClean="0">
                          <a:ln>
                            <a:noFill/>
                          </a:ln>
                          <a:solidFill>
                            <a:schemeClr val="tx1"/>
                          </a:solidFill>
                          <a:effectLst/>
                          <a:latin typeface="Arial" charset="0"/>
                          <a:ea typeface="宋体" charset="-122"/>
                        </a:rPr>
                        <a:t>i</a:t>
                      </a:r>
                      <a:r>
                        <a:rPr kumimoji="0" lang="en-US" altLang="zh-CN" sz="1500" b="0" i="0" u="none" strike="noStrike" cap="none" normalizeH="0" baseline="0" dirty="0" smtClean="0">
                          <a:ln>
                            <a:noFill/>
                          </a:ln>
                          <a:solidFill>
                            <a:schemeClr val="tx1"/>
                          </a:solidFill>
                          <a:effectLst/>
                          <a:latin typeface="Arial" charset="0"/>
                          <a:ea typeface="宋体" charset="-122"/>
                        </a:rPr>
                        <a:t> = 0; </a:t>
                      </a:r>
                      <a:r>
                        <a:rPr kumimoji="0" lang="en-US" altLang="zh-CN" sz="1500" b="0" i="0" u="none" strike="noStrike" cap="none" normalizeH="0" baseline="0" dirty="0" err="1" smtClean="0">
                          <a:ln>
                            <a:noFill/>
                          </a:ln>
                          <a:solidFill>
                            <a:schemeClr val="tx1"/>
                          </a:solidFill>
                          <a:effectLst/>
                          <a:latin typeface="Arial" charset="0"/>
                          <a:ea typeface="宋体" charset="-122"/>
                        </a:rPr>
                        <a:t>i</a:t>
                      </a:r>
                      <a:r>
                        <a:rPr kumimoji="0" lang="en-US" altLang="zh-CN" sz="1500" b="0" i="0" u="none" strike="noStrike" cap="none" normalizeH="0" baseline="0" dirty="0" smtClean="0">
                          <a:ln>
                            <a:noFill/>
                          </a:ln>
                          <a:solidFill>
                            <a:schemeClr val="tx1"/>
                          </a:solidFill>
                          <a:effectLst/>
                          <a:latin typeface="Arial" charset="0"/>
                          <a:ea typeface="宋体" charset="-122"/>
                        </a:rPr>
                        <a:t> &lt; </a:t>
                      </a:r>
                      <a:r>
                        <a:rPr kumimoji="0" lang="en-US" altLang="zh-CN" sz="1500" b="0" i="0" u="none" strike="noStrike" cap="none" normalizeH="0" baseline="0" dirty="0" err="1" smtClean="0">
                          <a:ln>
                            <a:noFill/>
                          </a:ln>
                          <a:solidFill>
                            <a:schemeClr val="tx1"/>
                          </a:solidFill>
                          <a:effectLst/>
                          <a:latin typeface="Arial" charset="0"/>
                          <a:ea typeface="宋体" charset="-122"/>
                        </a:rPr>
                        <a:t>roomno.length</a:t>
                      </a:r>
                      <a:r>
                        <a:rPr kumimoji="0" lang="en-US" altLang="zh-CN" sz="1500" b="0" i="0" u="none" strike="noStrike" cap="none" normalizeH="0" baseline="0" dirty="0" smtClean="0">
                          <a:ln>
                            <a:noFill/>
                          </a:ln>
                          <a:solidFill>
                            <a:schemeClr val="tx1"/>
                          </a:solidFill>
                          <a:effectLst/>
                          <a:latin typeface="Arial" charset="0"/>
                          <a:ea typeface="宋体" charset="-122"/>
                        </a:rPr>
                        <a:t>; </a:t>
                      </a:r>
                      <a:r>
                        <a:rPr kumimoji="0" lang="en-US" altLang="zh-CN" sz="1500" b="0" i="0" u="none" strike="noStrike" cap="none" normalizeH="0" baseline="0" dirty="0" err="1" smtClean="0">
                          <a:ln>
                            <a:noFill/>
                          </a:ln>
                          <a:solidFill>
                            <a:schemeClr val="tx1"/>
                          </a:solidFill>
                          <a:effectLst/>
                          <a:latin typeface="Arial" charset="0"/>
                          <a:ea typeface="宋体" charset="-122"/>
                        </a:rPr>
                        <a:t>i</a:t>
                      </a:r>
                      <a:r>
                        <a:rPr kumimoji="0" lang="en-US" altLang="zh-CN" sz="15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            for(</a:t>
                      </a:r>
                      <a:r>
                        <a:rPr kumimoji="0" lang="en-US" altLang="zh-CN" sz="1500" b="0" i="0" u="none" strike="noStrike" cap="none" normalizeH="0" baseline="0" dirty="0" err="1" smtClean="0">
                          <a:ln>
                            <a:noFill/>
                          </a:ln>
                          <a:solidFill>
                            <a:schemeClr val="tx1"/>
                          </a:solidFill>
                          <a:effectLst/>
                          <a:latin typeface="Arial" charset="0"/>
                          <a:ea typeface="宋体" charset="-122"/>
                        </a:rPr>
                        <a:t>int</a:t>
                      </a:r>
                      <a:r>
                        <a:rPr kumimoji="0" lang="en-US" altLang="zh-CN" sz="1500" b="0" i="0" u="none" strike="noStrike" cap="none" normalizeH="0" baseline="0" dirty="0" smtClean="0">
                          <a:ln>
                            <a:noFill/>
                          </a:ln>
                          <a:solidFill>
                            <a:schemeClr val="tx1"/>
                          </a:solidFill>
                          <a:effectLst/>
                          <a:latin typeface="Arial" charset="0"/>
                          <a:ea typeface="宋体" charset="-122"/>
                        </a:rPr>
                        <a:t> j = 0; j &lt; </a:t>
                      </a:r>
                      <a:r>
                        <a:rPr kumimoji="0" lang="en-US" altLang="zh-CN" sz="1500" b="0" i="0" u="none" strike="noStrike" cap="none" normalizeH="0" baseline="0" dirty="0" err="1" smtClean="0">
                          <a:ln>
                            <a:noFill/>
                          </a:ln>
                          <a:solidFill>
                            <a:schemeClr val="tx1"/>
                          </a:solidFill>
                          <a:effectLst/>
                          <a:latin typeface="Arial" charset="0"/>
                          <a:ea typeface="宋体" charset="-122"/>
                        </a:rPr>
                        <a:t>roomno</a:t>
                      </a:r>
                      <a:r>
                        <a:rPr kumimoji="0" lang="en-US" altLang="zh-CN" sz="1500" b="0" i="0" u="none" strike="noStrike" cap="none" normalizeH="0" baseline="0" dirty="0" smtClean="0">
                          <a:ln>
                            <a:noFill/>
                          </a:ln>
                          <a:solidFill>
                            <a:schemeClr val="tx1"/>
                          </a:solidFill>
                          <a:effectLst/>
                          <a:latin typeface="Arial" charset="0"/>
                          <a:ea typeface="宋体" charset="-122"/>
                        </a:rPr>
                        <a:t>[</a:t>
                      </a:r>
                      <a:r>
                        <a:rPr kumimoji="0" lang="en-US" altLang="zh-CN" sz="1500" b="0" i="0" u="none" strike="noStrike" cap="none" normalizeH="0" baseline="0" dirty="0" err="1" smtClean="0">
                          <a:ln>
                            <a:noFill/>
                          </a:ln>
                          <a:solidFill>
                            <a:schemeClr val="tx1"/>
                          </a:solidFill>
                          <a:effectLst/>
                          <a:latin typeface="Arial" charset="0"/>
                          <a:ea typeface="宋体" charset="-122"/>
                        </a:rPr>
                        <a:t>i</a:t>
                      </a:r>
                      <a:r>
                        <a:rPr kumimoji="0" lang="en-US" altLang="zh-CN" sz="1500" b="0" i="0" u="none" strike="noStrike" cap="none" normalizeH="0" baseline="0" dirty="0" smtClean="0">
                          <a:ln>
                            <a:noFill/>
                          </a:ln>
                          <a:solidFill>
                            <a:schemeClr val="tx1"/>
                          </a:solidFill>
                          <a:effectLst/>
                          <a:latin typeface="Arial" charset="0"/>
                          <a:ea typeface="宋体" charset="-122"/>
                        </a:rPr>
                        <a:t>].length; j++)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                </a:t>
                      </a:r>
                      <a:r>
                        <a:rPr kumimoji="0" lang="en-US" altLang="zh-CN" sz="1500" b="0" i="0" u="none" strike="noStrike" cap="none" normalizeH="0" baseline="0" dirty="0" err="1" smtClean="0">
                          <a:ln>
                            <a:noFill/>
                          </a:ln>
                          <a:solidFill>
                            <a:schemeClr val="tx1"/>
                          </a:solidFill>
                          <a:effectLst/>
                          <a:latin typeface="Arial" charset="0"/>
                          <a:ea typeface="宋体" charset="-122"/>
                        </a:rPr>
                        <a:t>roomno</a:t>
                      </a:r>
                      <a:r>
                        <a:rPr kumimoji="0" lang="en-US" altLang="zh-CN" sz="1500" b="0" i="0" u="none" strike="noStrike" cap="none" normalizeH="0" baseline="0" dirty="0" smtClean="0">
                          <a:ln>
                            <a:noFill/>
                          </a:ln>
                          <a:solidFill>
                            <a:schemeClr val="tx1"/>
                          </a:solidFill>
                          <a:effectLst/>
                          <a:latin typeface="Arial" charset="0"/>
                          <a:ea typeface="宋体" charset="-122"/>
                        </a:rPr>
                        <a:t>[</a:t>
                      </a:r>
                      <a:r>
                        <a:rPr kumimoji="0" lang="en-US" altLang="zh-CN" sz="1500" b="0" i="0" u="none" strike="noStrike" cap="none" normalizeH="0" baseline="0" dirty="0" err="1" smtClean="0">
                          <a:ln>
                            <a:noFill/>
                          </a:ln>
                          <a:solidFill>
                            <a:schemeClr val="tx1"/>
                          </a:solidFill>
                          <a:effectLst/>
                          <a:latin typeface="Arial" charset="0"/>
                          <a:ea typeface="宋体" charset="-122"/>
                        </a:rPr>
                        <a:t>i</a:t>
                      </a:r>
                      <a:r>
                        <a:rPr kumimoji="0" lang="en-US" altLang="zh-CN" sz="1500" b="0" i="0" u="none" strike="noStrike" cap="none" normalizeH="0" baseline="0" dirty="0" smtClean="0">
                          <a:ln>
                            <a:noFill/>
                          </a:ln>
                          <a:solidFill>
                            <a:schemeClr val="tx1"/>
                          </a:solidFill>
                          <a:effectLst/>
                          <a:latin typeface="Arial" charset="0"/>
                          <a:ea typeface="宋体" charset="-122"/>
                        </a:rPr>
                        <a:t>][j] = (</a:t>
                      </a:r>
                      <a:r>
                        <a:rPr kumimoji="0" lang="en-US" altLang="zh-CN" sz="1500" b="0" i="0" u="none" strike="noStrike" cap="none" normalizeH="0" baseline="0" dirty="0" err="1" smtClean="0">
                          <a:ln>
                            <a:noFill/>
                          </a:ln>
                          <a:solidFill>
                            <a:schemeClr val="tx1"/>
                          </a:solidFill>
                          <a:effectLst/>
                          <a:latin typeface="Arial" charset="0"/>
                          <a:ea typeface="宋体" charset="-122"/>
                        </a:rPr>
                        <a:t>i</a:t>
                      </a:r>
                      <a:r>
                        <a:rPr kumimoji="0" lang="en-US" altLang="zh-CN" sz="1500" b="0" i="0" u="none" strike="noStrike" cap="none" normalizeH="0" baseline="0" dirty="0" smtClean="0">
                          <a:ln>
                            <a:noFill/>
                          </a:ln>
                          <a:solidFill>
                            <a:schemeClr val="tx1"/>
                          </a:solidFill>
                          <a:effectLst/>
                          <a:latin typeface="Arial" charset="0"/>
                          <a:ea typeface="宋体" charset="-122"/>
                        </a:rPr>
                        <a:t> + 1) * 100 + (j + 1);</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                </a:t>
                      </a:r>
                      <a:r>
                        <a:rPr kumimoji="0" lang="en-US" altLang="zh-CN" sz="1500" b="0" i="0" u="none" strike="noStrike" cap="none" normalizeH="0" baseline="0" dirty="0" err="1" smtClean="0">
                          <a:ln>
                            <a:noFill/>
                          </a:ln>
                          <a:solidFill>
                            <a:schemeClr val="tx1"/>
                          </a:solidFill>
                          <a:effectLst/>
                          <a:latin typeface="Arial" charset="0"/>
                          <a:ea typeface="宋体" charset="-122"/>
                        </a:rPr>
                        <a:t>System.out.print</a:t>
                      </a:r>
                      <a:r>
                        <a:rPr kumimoji="0" lang="en-US" altLang="zh-CN" sz="1500" b="0" i="0" u="none" strike="noStrike" cap="none" normalizeH="0" baseline="0" dirty="0" smtClean="0">
                          <a:ln>
                            <a:noFill/>
                          </a:ln>
                          <a:solidFill>
                            <a:schemeClr val="tx1"/>
                          </a:solidFill>
                          <a:effectLst/>
                          <a:latin typeface="Arial" charset="0"/>
                          <a:ea typeface="宋体" charset="-122"/>
                        </a:rPr>
                        <a:t>(</a:t>
                      </a:r>
                      <a:r>
                        <a:rPr kumimoji="0" lang="en-US" altLang="zh-CN" sz="1500" b="0" i="0" u="none" strike="noStrike" cap="none" normalizeH="0" baseline="0" dirty="0" err="1" smtClean="0">
                          <a:ln>
                            <a:noFill/>
                          </a:ln>
                          <a:solidFill>
                            <a:schemeClr val="tx1"/>
                          </a:solidFill>
                          <a:effectLst/>
                          <a:latin typeface="Arial" charset="0"/>
                          <a:ea typeface="宋体" charset="-122"/>
                        </a:rPr>
                        <a:t>roomno</a:t>
                      </a:r>
                      <a:r>
                        <a:rPr kumimoji="0" lang="en-US" altLang="zh-CN" sz="1500" b="0" i="0" u="none" strike="noStrike" cap="none" normalizeH="0" baseline="0" dirty="0" smtClean="0">
                          <a:ln>
                            <a:noFill/>
                          </a:ln>
                          <a:solidFill>
                            <a:schemeClr val="tx1"/>
                          </a:solidFill>
                          <a:effectLst/>
                          <a:latin typeface="Arial" charset="0"/>
                          <a:ea typeface="宋体" charset="-122"/>
                        </a:rPr>
                        <a:t>[</a:t>
                      </a:r>
                      <a:r>
                        <a:rPr kumimoji="0" lang="en-US" altLang="zh-CN" sz="1500" b="0" i="0" u="none" strike="noStrike" cap="none" normalizeH="0" baseline="0" dirty="0" err="1" smtClean="0">
                          <a:ln>
                            <a:noFill/>
                          </a:ln>
                          <a:solidFill>
                            <a:schemeClr val="tx1"/>
                          </a:solidFill>
                          <a:effectLst/>
                          <a:latin typeface="Arial" charset="0"/>
                          <a:ea typeface="宋体" charset="-122"/>
                        </a:rPr>
                        <a:t>i</a:t>
                      </a:r>
                      <a:r>
                        <a:rPr kumimoji="0" lang="en-US" altLang="zh-CN" sz="1500" b="0" i="0" u="none" strike="noStrike" cap="none" normalizeH="0" baseline="0" dirty="0" smtClean="0">
                          <a:ln>
                            <a:noFill/>
                          </a:ln>
                          <a:solidFill>
                            <a:schemeClr val="tx1"/>
                          </a:solidFill>
                          <a:effectLst/>
                          <a:latin typeface="Arial" charset="0"/>
                          <a:ea typeface="宋体" charset="-122"/>
                        </a:rPr>
                        <a:t>][j] + "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smtClean="0">
                          <a:ln>
                            <a:noFill/>
                          </a:ln>
                          <a:solidFill>
                            <a:schemeClr val="tx1"/>
                          </a:solidFill>
                          <a:effectLst/>
                          <a:latin typeface="Arial" charset="0"/>
                          <a:ea typeface="宋体" charset="-122"/>
                        </a:rPr>
                        <a:t>            }//for</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5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5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charset="-122"/>
                        </a:rPr>
                        <a:t>            System.out.println();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charset="-122"/>
                        </a:rPr>
                        <a:t>        }//for</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charset="-122"/>
                        </a:rPr>
                        <a:t>}/* MultiDimensionalArrays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5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367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charset="-122"/>
                        </a:rPr>
                        <a:t>101 102 103 104 105 106 107 108 109 110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charset="-122"/>
                        </a:rPr>
                        <a:t>201 202 203 204 205 206 207 208 209 210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smtClean="0">
                          <a:ln>
                            <a:noFill/>
                          </a:ln>
                          <a:solidFill>
                            <a:schemeClr val="tx1"/>
                          </a:solidFill>
                          <a:effectLst/>
                          <a:latin typeface="Arial" charset="0"/>
                          <a:ea typeface="宋体" charset="-122"/>
                        </a:rPr>
                        <a:t>301 302 303 304 305 306 307 308 309 310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5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6F6752B3-FA8B-4E1A-935D-100362B0B00F}"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3238ABA4-C83B-4CAF-B9BD-2504FD275535}" type="slidenum">
              <a:rPr lang="en-US" altLang="zh-CN"/>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0"/>
          <p:cNvSpPr>
            <a:spLocks noGrp="1" noChangeArrowheads="1"/>
          </p:cNvSpPr>
          <p:nvPr>
            <p:ph type="title"/>
          </p:nvPr>
        </p:nvSpPr>
        <p:spPr/>
        <p:txBody>
          <a:bodyPr/>
          <a:lstStyle/>
          <a:p>
            <a:pPr eaLnBrk="1" hangingPunct="1"/>
            <a:r>
              <a:rPr lang="en-US" altLang="zh-CN" smtClean="0"/>
              <a:t>Init multidimensional arrays</a:t>
            </a:r>
          </a:p>
        </p:txBody>
      </p:sp>
      <p:sp>
        <p:nvSpPr>
          <p:cNvPr id="71683" name="Rectangle 21"/>
          <p:cNvSpPr>
            <a:spLocks noGrp="1" noChangeArrowheads="1"/>
          </p:cNvSpPr>
          <p:nvPr>
            <p:ph idx="1"/>
          </p:nvPr>
        </p:nvSpPr>
        <p:spPr/>
        <p:txBody>
          <a:bodyPr>
            <a:normAutofit fontScale="92500" lnSpcReduction="10000"/>
          </a:bodyPr>
          <a:lstStyle/>
          <a:p>
            <a:pPr eaLnBrk="1" hangingPunct="1">
              <a:lnSpc>
                <a:spcPct val="90000"/>
              </a:lnSpc>
            </a:pPr>
            <a:r>
              <a:rPr lang="en-US" altLang="zh-CN" smtClean="0"/>
              <a:t>A multiple-subscripted array in which each row has a different number of columns can be allocated dynamically as follows:</a:t>
            </a:r>
          </a:p>
          <a:p>
            <a:pPr lvl="1" eaLnBrk="1" hangingPunct="1">
              <a:lnSpc>
                <a:spcPct val="90000"/>
              </a:lnSpc>
            </a:pPr>
            <a:r>
              <a:rPr lang="en-US" altLang="zh-CN" smtClean="0"/>
              <a:t>int array[][];</a:t>
            </a:r>
          </a:p>
          <a:p>
            <a:pPr lvl="1" eaLnBrk="1" hangingPunct="1">
              <a:lnSpc>
                <a:spcPct val="90000"/>
              </a:lnSpc>
            </a:pPr>
            <a:r>
              <a:rPr lang="en-US" altLang="zh-CN" smtClean="0"/>
              <a:t>array = new int[2][]; // allocate rows</a:t>
            </a:r>
          </a:p>
          <a:p>
            <a:pPr lvl="1" eaLnBrk="1" hangingPunct="1">
              <a:lnSpc>
                <a:spcPct val="90000"/>
              </a:lnSpc>
            </a:pPr>
            <a:r>
              <a:rPr lang="en-US" altLang="zh-CN" smtClean="0"/>
              <a:t>array[0] = new int[5]; // allocate columns for row 0</a:t>
            </a:r>
          </a:p>
          <a:p>
            <a:pPr lvl="1" eaLnBrk="1" hangingPunct="1">
              <a:lnSpc>
                <a:spcPct val="90000"/>
              </a:lnSpc>
            </a:pPr>
            <a:r>
              <a:rPr lang="en-US" altLang="zh-CN" smtClean="0"/>
              <a:t>array[1] = new int[3]; // allocate columns for row 1</a:t>
            </a:r>
          </a:p>
          <a:p>
            <a:pPr eaLnBrk="1" hangingPunct="1">
              <a:lnSpc>
                <a:spcPct val="90000"/>
              </a:lnSpc>
            </a:pPr>
            <a:r>
              <a:rPr lang="en-US" altLang="zh-CN" smtClean="0"/>
              <a:t>A multiple-subscripted array can also be allocated directly:</a:t>
            </a:r>
          </a:p>
          <a:p>
            <a:pPr lvl="1" eaLnBrk="1" hangingPunct="1">
              <a:lnSpc>
                <a:spcPct val="90000"/>
              </a:lnSpc>
            </a:pPr>
            <a:r>
              <a:rPr lang="en-US" altLang="zh-CN" smtClean="0"/>
              <a:t>int array[][] = { { 1, 2 }, { 3, 4, 5 } };</a:t>
            </a:r>
          </a:p>
        </p:txBody>
      </p:sp>
      <p:sp>
        <p:nvSpPr>
          <p:cNvPr id="9" name="日期占位符 8"/>
          <p:cNvSpPr>
            <a:spLocks noGrp="1"/>
          </p:cNvSpPr>
          <p:nvPr>
            <p:ph type="dt" sz="half" idx="10"/>
          </p:nvPr>
        </p:nvSpPr>
        <p:spPr/>
        <p:txBody>
          <a:bodyPr/>
          <a:lstStyle/>
          <a:p>
            <a:fld id="{C05E10D8-661A-4232-87B8-C4FACE31B9DB}"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722B0F0B-C614-4B26-AA46-C2CB1C9ACBFD}" type="slidenum">
              <a:rPr lang="en-US" altLang="zh-CN"/>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Sample code</a:t>
            </a:r>
          </a:p>
        </p:txBody>
      </p:sp>
      <p:graphicFrame>
        <p:nvGraphicFramePr>
          <p:cNvPr id="258088" name="Group 40"/>
          <p:cNvGraphicFramePr>
            <a:graphicFrameLocks noGrp="1"/>
          </p:cNvGraphicFramePr>
          <p:nvPr>
            <p:ph type="tbl" idx="1"/>
          </p:nvPr>
        </p:nvGraphicFramePr>
        <p:xfrm>
          <a:off x="684213" y="1916113"/>
          <a:ext cx="8164512" cy="4114800"/>
        </p:xfrm>
        <a:graphic>
          <a:graphicData uri="http://schemas.openxmlformats.org/drawingml/2006/table">
            <a:tbl>
              <a:tblPr/>
              <a:tblGrid>
                <a:gridCol w="4464050"/>
                <a:gridCol w="3700462"/>
              </a:tblGrid>
              <a:tr h="205740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public class </a:t>
                      </a:r>
                      <a:r>
                        <a:rPr kumimoji="0" lang="en-US" altLang="zh-CN" sz="1600" b="0" i="0" u="none" strike="noStrike" cap="none" normalizeH="0" baseline="0" dirty="0" err="1" smtClean="0">
                          <a:ln>
                            <a:noFill/>
                          </a:ln>
                          <a:solidFill>
                            <a:schemeClr val="tx1"/>
                          </a:solidFill>
                          <a:effectLst/>
                          <a:latin typeface="Arial" charset="0"/>
                          <a:ea typeface="宋体" charset="-122"/>
                        </a:rPr>
                        <a:t>MultidimensionalArrayInitialValue</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600" b="0" i="0" u="none" strike="noStrike" cap="none" normalizeH="0" baseline="0" dirty="0" err="1" smtClean="0">
                          <a:ln>
                            <a:noFill/>
                          </a:ln>
                          <a:solidFill>
                            <a:schemeClr val="tx1"/>
                          </a:solidFill>
                          <a:effectLst/>
                          <a:latin typeface="Arial" charset="0"/>
                          <a:ea typeface="宋体" charset="-122"/>
                        </a:rPr>
                        <a:t>args</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int</a:t>
                      </a:r>
                      <a:r>
                        <a:rPr kumimoji="0" lang="en-US" altLang="zh-CN" sz="1600" b="0" i="0" u="none" strike="noStrike" cap="none" normalizeH="0" baseline="0" dirty="0" smtClean="0">
                          <a:ln>
                            <a:noFill/>
                          </a:ln>
                          <a:solidFill>
                            <a:schemeClr val="tx1"/>
                          </a:solidFill>
                          <a:effectLst/>
                          <a:latin typeface="Arial" charset="0"/>
                          <a:ea typeface="宋体" charset="-122"/>
                        </a:rPr>
                        <a:t>[][] array = {{1, 2}, {3, 4, 5}};</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600" b="0" i="0" u="none" strike="noStrike" cap="none" normalizeH="0" baseline="0" dirty="0" smtClean="0">
                          <a:ln>
                            <a:noFill/>
                          </a:ln>
                          <a:solidFill>
                            <a:schemeClr val="tx1"/>
                          </a:solidFill>
                          <a:effectLst/>
                          <a:latin typeface="Arial" charset="0"/>
                          <a:ea typeface="宋体" charset="-122"/>
                        </a:rPr>
                        <a:t>(array[0][2]);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System.out.println</a:t>
                      </a:r>
                      <a:r>
                        <a:rPr kumimoji="0" lang="en-US" altLang="zh-CN" sz="1600" b="0" i="0" u="none" strike="noStrike" cap="none" normalizeH="0" baseline="0" dirty="0" smtClean="0">
                          <a:ln>
                            <a:noFill/>
                          </a:ln>
                          <a:solidFill>
                            <a:schemeClr val="tx1"/>
                          </a:solidFill>
                          <a:effectLst/>
                          <a:latin typeface="Arial" charset="0"/>
                          <a:ea typeface="宋体" charset="-122"/>
                        </a:rPr>
                        <a:t>(array[1][2]);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MultidimensionalArrayInitialValue</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Output 1 (no comment):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java.lang.ArrayIndexOutOfBoundsException: 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74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Output 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页脚占位符 10"/>
          <p:cNvSpPr>
            <a:spLocks noGrp="1"/>
          </p:cNvSpPr>
          <p:nvPr>
            <p:ph type="ftr" sz="quarter" idx="10"/>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1"/>
          </p:nvPr>
        </p:nvSpPr>
        <p:spPr/>
        <p:txBody>
          <a:bodyPr/>
          <a:lstStyle/>
          <a:p>
            <a:fld id="{841DDE58-E7D8-4538-B851-E66BDD706546}" type="slidenum">
              <a:rPr lang="en-US" altLang="zh-CN"/>
              <a:pPr/>
              <a:t>69</a:t>
            </a:fld>
            <a:endParaRPr lang="en-US" altLang="zh-CN"/>
          </a:p>
        </p:txBody>
      </p:sp>
      <p:sp>
        <p:nvSpPr>
          <p:cNvPr id="9" name="日期占位符 8"/>
          <p:cNvSpPr>
            <a:spLocks noGrp="1"/>
          </p:cNvSpPr>
          <p:nvPr>
            <p:ph type="dt" sz="half" idx="12"/>
          </p:nvPr>
        </p:nvSpPr>
        <p:spPr/>
        <p:txBody>
          <a:bodyPr/>
          <a:lstStyle/>
          <a:p>
            <a:fld id="{847BD4D4-DF89-4AF7-B180-7A95267128E9}"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defRPr/>
            </a:pPr>
            <a:r>
              <a:rPr lang="en-US" altLang="zh-CN" dirty="0" smtClean="0">
                <a:cs typeface="Times New Roman" pitchFamily="18" charset="0"/>
              </a:rPr>
              <a:t>Quick View to Java Application</a:t>
            </a:r>
            <a:endParaRPr lang="en-US" altLang="zh-CN" dirty="0">
              <a:cs typeface="Times New Roman" pitchFamily="18" charset="0"/>
            </a:endParaRPr>
          </a:p>
        </p:txBody>
      </p:sp>
      <p:sp>
        <p:nvSpPr>
          <p:cNvPr id="18435" name="Rectangle 3"/>
          <p:cNvSpPr>
            <a:spLocks noGrp="1" noChangeArrowheads="1"/>
          </p:cNvSpPr>
          <p:nvPr>
            <p:ph idx="1"/>
          </p:nvPr>
        </p:nvSpPr>
        <p:spPr/>
        <p:txBody>
          <a:bodyPr>
            <a:normAutofit lnSpcReduction="10000"/>
          </a:bodyPr>
          <a:lstStyle/>
          <a:p>
            <a:pPr>
              <a:lnSpc>
                <a:spcPct val="80000"/>
              </a:lnSpc>
            </a:pPr>
            <a:endParaRPr lang="en-US" altLang="zh-CN" sz="3000" smtClean="0"/>
          </a:p>
          <a:p>
            <a:pPr>
              <a:lnSpc>
                <a:spcPct val="80000"/>
              </a:lnSpc>
            </a:pPr>
            <a:r>
              <a:rPr lang="en-US" altLang="zh-CN" sz="3000" smtClean="0"/>
              <a:t>Saving files</a:t>
            </a:r>
          </a:p>
          <a:p>
            <a:pPr lvl="1">
              <a:lnSpc>
                <a:spcPct val="80000"/>
              </a:lnSpc>
            </a:pPr>
            <a:r>
              <a:rPr lang="en-US" altLang="zh-CN" sz="2600" smtClean="0"/>
              <a:t>File name must be class name with </a:t>
            </a:r>
            <a:r>
              <a:rPr lang="en-US" altLang="zh-CN" sz="2600" smtClean="0">
                <a:latin typeface="Lucida Console" pitchFamily="49" charset="0"/>
              </a:rPr>
              <a:t>.java</a:t>
            </a:r>
            <a:r>
              <a:rPr lang="en-US" altLang="zh-CN" sz="2600" smtClean="0"/>
              <a:t> extension</a:t>
            </a:r>
          </a:p>
          <a:p>
            <a:pPr lvl="1">
              <a:lnSpc>
                <a:spcPct val="80000"/>
              </a:lnSpc>
            </a:pPr>
            <a:r>
              <a:rPr lang="en-US" altLang="zh-CN" sz="2600" smtClean="0">
                <a:latin typeface="Cambria Math" pitchFamily="18" charset="0"/>
              </a:rPr>
              <a:t>Welcome1.java</a:t>
            </a:r>
          </a:p>
          <a:p>
            <a:pPr>
              <a:lnSpc>
                <a:spcPct val="80000"/>
              </a:lnSpc>
            </a:pPr>
            <a:r>
              <a:rPr lang="en-US" altLang="zh-CN" sz="3000" smtClean="0"/>
              <a:t>Left brace </a:t>
            </a:r>
            <a:r>
              <a:rPr lang="en-US" altLang="zh-CN" sz="3000" smtClean="0">
                <a:latin typeface="Cambria Math" pitchFamily="18" charset="0"/>
              </a:rPr>
              <a:t>{</a:t>
            </a:r>
          </a:p>
          <a:p>
            <a:pPr lvl="1">
              <a:lnSpc>
                <a:spcPct val="80000"/>
              </a:lnSpc>
            </a:pPr>
            <a:r>
              <a:rPr lang="en-US" altLang="zh-CN" sz="2600" smtClean="0"/>
              <a:t>Begins body of every class</a:t>
            </a:r>
          </a:p>
          <a:p>
            <a:pPr lvl="1">
              <a:lnSpc>
                <a:spcPct val="80000"/>
              </a:lnSpc>
            </a:pPr>
            <a:r>
              <a:rPr lang="en-US" altLang="zh-CN" sz="2600" smtClean="0"/>
              <a:t>Right brace ends declarations (line 13)</a:t>
            </a:r>
          </a:p>
          <a:p>
            <a:pPr>
              <a:lnSpc>
                <a:spcPct val="80000"/>
              </a:lnSpc>
            </a:pPr>
            <a:endParaRPr lang="en-US" altLang="zh-CN" sz="3000" smtClean="0"/>
          </a:p>
          <a:p>
            <a:pPr>
              <a:lnSpc>
                <a:spcPct val="80000"/>
              </a:lnSpc>
            </a:pPr>
            <a:r>
              <a:rPr lang="en-US" altLang="zh-CN" sz="3000" smtClean="0"/>
              <a:t>Part of every Java application</a:t>
            </a:r>
          </a:p>
          <a:p>
            <a:pPr lvl="1">
              <a:lnSpc>
                <a:spcPct val="80000"/>
              </a:lnSpc>
            </a:pPr>
            <a:r>
              <a:rPr lang="en-US" altLang="zh-CN" sz="2600" smtClean="0"/>
              <a:t>Applications begin executing at </a:t>
            </a:r>
            <a:r>
              <a:rPr lang="en-US" altLang="zh-CN" b="1" smtClean="0">
                <a:latin typeface="Cambria Math" pitchFamily="18" charset="0"/>
              </a:rPr>
              <a:t>main</a:t>
            </a:r>
          </a:p>
          <a:p>
            <a:pPr lvl="2">
              <a:lnSpc>
                <a:spcPct val="80000"/>
              </a:lnSpc>
            </a:pPr>
            <a:r>
              <a:rPr lang="en-US" altLang="zh-CN" sz="2200" smtClean="0"/>
              <a:t>Parenthesis indicate </a:t>
            </a:r>
            <a:r>
              <a:rPr lang="en-US" altLang="zh-CN" sz="2800" b="1" smtClean="0">
                <a:latin typeface="Cambria Math" pitchFamily="18" charset="0"/>
              </a:rPr>
              <a:t>main</a:t>
            </a:r>
            <a:r>
              <a:rPr lang="en-US" altLang="zh-CN" sz="2200" smtClean="0"/>
              <a:t> is a method</a:t>
            </a:r>
          </a:p>
          <a:p>
            <a:pPr lvl="2">
              <a:lnSpc>
                <a:spcPct val="80000"/>
              </a:lnSpc>
            </a:pPr>
            <a:r>
              <a:rPr lang="en-US" altLang="zh-CN" sz="2200" smtClean="0"/>
              <a:t>Java applications contain one or more methods</a:t>
            </a:r>
          </a:p>
        </p:txBody>
      </p:sp>
      <p:sp>
        <p:nvSpPr>
          <p:cNvPr id="7" name="日期占位符 6"/>
          <p:cNvSpPr>
            <a:spLocks noGrp="1"/>
          </p:cNvSpPr>
          <p:nvPr>
            <p:ph type="dt" sz="half" idx="10"/>
          </p:nvPr>
        </p:nvSpPr>
        <p:spPr/>
        <p:txBody>
          <a:bodyPr/>
          <a:lstStyle/>
          <a:p>
            <a:fld id="{95862E52-FB11-43C3-859E-A0BAB5B47E4D}"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7E0337C7-91BE-4A05-B37F-A2BE2741E82B}" type="slidenum">
              <a:rPr lang="en-US" altLang="zh-CN"/>
              <a:pPr/>
              <a:t>7</a:t>
            </a:fld>
            <a:endParaRPr lang="en-US" altLang="zh-CN"/>
          </a:p>
        </p:txBody>
      </p:sp>
      <p:sp>
        <p:nvSpPr>
          <p:cNvPr id="9220" name="Rectangle 6"/>
          <p:cNvSpPr>
            <a:spLocks noChangeArrowheads="1"/>
          </p:cNvSpPr>
          <p:nvPr/>
        </p:nvSpPr>
        <p:spPr bwMode="auto">
          <a:xfrm>
            <a:off x="857250" y="1500188"/>
            <a:ext cx="6324600" cy="357187"/>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4      </a:t>
            </a:r>
            <a:r>
              <a:rPr lang="en-US" altLang="zh-CN">
                <a:solidFill>
                  <a:srgbClr val="0000FF"/>
                </a:solidFill>
                <a:latin typeface="Cambria Math" pitchFamily="18" charset="0"/>
              </a:rPr>
              <a:t>public class </a:t>
            </a:r>
            <a:r>
              <a:rPr lang="en-US" altLang="zh-CN">
                <a:solidFill>
                  <a:srgbClr val="000000"/>
                </a:solidFill>
                <a:latin typeface="Cambria Math" pitchFamily="18" charset="0"/>
              </a:rPr>
              <a:t>Welcome1 { </a:t>
            </a:r>
            <a:endParaRPr lang="en-US" altLang="zh-CN">
              <a:latin typeface="Cambria Math" pitchFamily="18" charset="0"/>
            </a:endParaRPr>
          </a:p>
        </p:txBody>
      </p:sp>
      <p:sp>
        <p:nvSpPr>
          <p:cNvPr id="9221" name="Rectangle 9"/>
          <p:cNvSpPr>
            <a:spLocks noChangeArrowheads="1"/>
          </p:cNvSpPr>
          <p:nvPr/>
        </p:nvSpPr>
        <p:spPr bwMode="auto">
          <a:xfrm>
            <a:off x="857250" y="4500563"/>
            <a:ext cx="6324600" cy="357187"/>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7      </a:t>
            </a:r>
            <a:r>
              <a:rPr lang="en-US" altLang="zh-CN">
                <a:solidFill>
                  <a:srgbClr val="000000"/>
                </a:solidFill>
                <a:latin typeface="Cambria Math" pitchFamily="18" charset="0"/>
              </a:rPr>
              <a:t>   </a:t>
            </a:r>
            <a:r>
              <a:rPr lang="en-US" altLang="zh-CN">
                <a:solidFill>
                  <a:srgbClr val="0000FF"/>
                </a:solidFill>
                <a:latin typeface="Cambria Math" pitchFamily="18" charset="0"/>
              </a:rPr>
              <a:t>public static void</a:t>
            </a:r>
            <a:r>
              <a:rPr lang="en-US" altLang="zh-CN">
                <a:solidFill>
                  <a:srgbClr val="000000"/>
                </a:solidFill>
                <a:latin typeface="Cambria Math" pitchFamily="18" charset="0"/>
              </a:rPr>
              <a:t> main( String args[] )</a:t>
            </a:r>
            <a:endParaRPr lang="en-US" altLang="zh-CN">
              <a:latin typeface="Cambria Math"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p:txBody>
          <a:bodyPr/>
          <a:lstStyle/>
          <a:p>
            <a:pPr eaLnBrk="1" hangingPunct="1"/>
            <a:r>
              <a:rPr lang="en-US" altLang="zh-CN" smtClean="0">
                <a:ea typeface="黑体" pitchFamily="49" charset="-122"/>
              </a:rPr>
              <a:t>The Application of Arrays</a:t>
            </a:r>
          </a:p>
        </p:txBody>
      </p:sp>
      <p:sp>
        <p:nvSpPr>
          <p:cNvPr id="73731" name="Rectangle 4"/>
          <p:cNvSpPr>
            <a:spLocks noGrp="1" noChangeArrowheads="1"/>
          </p:cNvSpPr>
          <p:nvPr>
            <p:ph type="subTitle"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6"/>
          <p:cNvSpPr>
            <a:spLocks noGrp="1" noChangeArrowheads="1"/>
          </p:cNvSpPr>
          <p:nvPr>
            <p:ph type="title"/>
          </p:nvPr>
        </p:nvSpPr>
        <p:spPr/>
        <p:txBody>
          <a:bodyPr/>
          <a:lstStyle/>
          <a:p>
            <a:pPr eaLnBrk="1" hangingPunct="1"/>
            <a:r>
              <a:rPr lang="en-US" altLang="zh-CN" smtClean="0"/>
              <a:t>Bubble sort</a:t>
            </a:r>
          </a:p>
        </p:txBody>
      </p:sp>
      <p:sp>
        <p:nvSpPr>
          <p:cNvPr id="74755" name="Rectangle 29"/>
          <p:cNvSpPr>
            <a:spLocks noGrp="1" noChangeArrowheads="1"/>
          </p:cNvSpPr>
          <p:nvPr>
            <p:ph idx="1"/>
          </p:nvPr>
        </p:nvSpPr>
        <p:spPr/>
        <p:txBody>
          <a:bodyPr>
            <a:normAutofit/>
          </a:bodyPr>
          <a:lstStyle/>
          <a:p>
            <a:pPr eaLnBrk="1" hangingPunct="1"/>
            <a:r>
              <a:rPr lang="en-US" altLang="zh-CN" i="1" smtClean="0"/>
              <a:t>Sorting </a:t>
            </a:r>
            <a:r>
              <a:rPr lang="en-US" altLang="zh-CN" smtClean="0"/>
              <a:t>data (i.e., placing the data into some particular order such as ascending or descending) is one of the most important computing applications.</a:t>
            </a:r>
          </a:p>
          <a:p>
            <a:pPr eaLnBrk="1" hangingPunct="1"/>
            <a:r>
              <a:rPr lang="en-US" altLang="zh-CN" smtClean="0"/>
              <a:t>The smaller values gradually “bubble” their way to the top of the array (i.e., toward the first element) like air bubbles rising in water, while the larger values sink to the bottom (end) of the array.</a:t>
            </a:r>
          </a:p>
        </p:txBody>
      </p:sp>
      <p:sp>
        <p:nvSpPr>
          <p:cNvPr id="9" name="日期占位符 8"/>
          <p:cNvSpPr>
            <a:spLocks noGrp="1"/>
          </p:cNvSpPr>
          <p:nvPr>
            <p:ph type="dt" sz="half" idx="10"/>
          </p:nvPr>
        </p:nvSpPr>
        <p:spPr/>
        <p:txBody>
          <a:bodyPr/>
          <a:lstStyle/>
          <a:p>
            <a:fld id="{E05269EA-D6A6-4CA2-9F58-4708D8FCA80D}"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FFE6CCB0-3F93-4769-9C5A-A90ED05468B2}" type="slidenum">
              <a:rPr lang="en-US" altLang="zh-CN"/>
              <a:pPr/>
              <a:t>71</a:t>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8"/>
          <p:cNvSpPr>
            <a:spLocks noGrp="1" noChangeArrowheads="1"/>
          </p:cNvSpPr>
          <p:nvPr>
            <p:ph type="title"/>
          </p:nvPr>
        </p:nvSpPr>
        <p:spPr/>
        <p:txBody>
          <a:bodyPr/>
          <a:lstStyle/>
          <a:p>
            <a:pPr eaLnBrk="1" hangingPunct="1"/>
            <a:r>
              <a:rPr lang="en-US" altLang="zh-CN" smtClean="0"/>
              <a:t>Sample code</a:t>
            </a:r>
          </a:p>
        </p:txBody>
      </p:sp>
      <p:graphicFrame>
        <p:nvGraphicFramePr>
          <p:cNvPr id="250950" name="Group 70"/>
          <p:cNvGraphicFramePr>
            <a:graphicFrameLocks noGrp="1"/>
          </p:cNvGraphicFramePr>
          <p:nvPr>
            <p:ph idx="1"/>
          </p:nvPr>
        </p:nvGraphicFramePr>
        <p:xfrm>
          <a:off x="684213" y="1916113"/>
          <a:ext cx="8164512" cy="4114801"/>
        </p:xfrm>
        <a:graphic>
          <a:graphicData uri="http://schemas.openxmlformats.org/drawingml/2006/table">
            <a:tbl>
              <a:tblPr/>
              <a:tblGrid>
                <a:gridCol w="4392612"/>
                <a:gridCol w="3771900"/>
              </a:tblGrid>
              <a:tr h="2205038">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public class </a:t>
                      </a:r>
                      <a:r>
                        <a:rPr kumimoji="0" lang="en-US" altLang="zh-CN" sz="1400" b="0" i="0" u="none" strike="noStrike" cap="none" normalizeH="0" baseline="0" dirty="0" err="1" smtClean="0">
                          <a:ln>
                            <a:noFill/>
                          </a:ln>
                          <a:solidFill>
                            <a:schemeClr val="tx1"/>
                          </a:solidFill>
                          <a:effectLst/>
                          <a:latin typeface="Arial" charset="0"/>
                          <a:ea typeface="宋体" charset="-122"/>
                        </a:rPr>
                        <a:t>BubbleSort</a:t>
                      </a:r>
                      <a:endParaRPr kumimoji="0" lang="en-US" altLang="zh-CN" sz="1400" b="0"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400" b="0" i="0" u="none" strike="noStrike" cap="none" normalizeH="0" baseline="0" dirty="0" err="1" smtClean="0">
                          <a:ln>
                            <a:noFill/>
                          </a:ln>
                          <a:solidFill>
                            <a:schemeClr val="tx1"/>
                          </a:solidFill>
                          <a:effectLst/>
                          <a:latin typeface="Arial" charset="0"/>
                          <a:ea typeface="宋体" charset="-122"/>
                        </a:rPr>
                        <a:t>args</a:t>
                      </a: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intArray</a:t>
                      </a:r>
                      <a:r>
                        <a:rPr kumimoji="0" lang="en-US" altLang="zh-CN" sz="1400" b="0" i="0" u="none" strike="noStrike" cap="none" normalizeH="0" baseline="0" dirty="0" smtClean="0">
                          <a:ln>
                            <a:noFill/>
                          </a:ln>
                          <a:solidFill>
                            <a:schemeClr val="tx1"/>
                          </a:solidFill>
                          <a:effectLst/>
                          <a:latin typeface="Arial" charset="0"/>
                          <a:ea typeface="宋体" charset="-122"/>
                        </a:rPr>
                        <a:t> = {7, 6, 5, 4, 3, 2, 1};</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for(</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a:t>
                      </a:r>
                      <a:r>
                        <a:rPr kumimoji="0" lang="en-US" altLang="zh-CN" sz="1400" b="0" i="0" u="none" strike="noStrike" cap="none" normalizeH="0" baseline="0" dirty="0" smtClean="0">
                          <a:ln>
                            <a:noFill/>
                          </a:ln>
                          <a:solidFill>
                            <a:schemeClr val="tx1"/>
                          </a:solidFill>
                          <a:effectLst/>
                          <a:latin typeface="Arial" charset="0"/>
                          <a:ea typeface="宋体" charset="-122"/>
                        </a:rPr>
                        <a:t> = 1; </a:t>
                      </a:r>
                      <a:r>
                        <a:rPr kumimoji="0" lang="en-US" altLang="zh-CN" sz="1400" b="0" i="0" u="none" strike="noStrike" cap="none" normalizeH="0" baseline="0" dirty="0" err="1" smtClean="0">
                          <a:ln>
                            <a:noFill/>
                          </a:ln>
                          <a:solidFill>
                            <a:schemeClr val="tx1"/>
                          </a:solidFill>
                          <a:effectLst/>
                          <a:latin typeface="Arial" charset="0"/>
                          <a:ea typeface="宋体" charset="-122"/>
                        </a:rPr>
                        <a:t>i</a:t>
                      </a:r>
                      <a:r>
                        <a:rPr kumimoji="0" lang="en-US" altLang="zh-CN" sz="1400" b="0" i="0" u="none" strike="noStrike" cap="none" normalizeH="0" baseline="0" dirty="0" smtClean="0">
                          <a:ln>
                            <a:noFill/>
                          </a:ln>
                          <a:solidFill>
                            <a:schemeClr val="tx1"/>
                          </a:solidFill>
                          <a:effectLst/>
                          <a:latin typeface="Arial" charset="0"/>
                          <a:ea typeface="宋体" charset="-122"/>
                        </a:rPr>
                        <a:t> &lt; </a:t>
                      </a:r>
                      <a:r>
                        <a:rPr kumimoji="0" lang="en-US" altLang="zh-CN" sz="1400" b="0" i="0" u="none" strike="noStrike" cap="none" normalizeH="0" baseline="0" dirty="0" err="1" smtClean="0">
                          <a:ln>
                            <a:noFill/>
                          </a:ln>
                          <a:solidFill>
                            <a:schemeClr val="tx1"/>
                          </a:solidFill>
                          <a:effectLst/>
                          <a:latin typeface="Arial" charset="0"/>
                          <a:ea typeface="宋体" charset="-122"/>
                        </a:rPr>
                        <a:t>intArray.length</a:t>
                      </a: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a:t>
                      </a: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for(</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j = 0; j &lt; </a:t>
                      </a:r>
                      <a:r>
                        <a:rPr kumimoji="0" lang="en-US" altLang="zh-CN" sz="1400" b="0" i="0" u="none" strike="noStrike" cap="none" normalizeH="0" baseline="0" dirty="0" err="1" smtClean="0">
                          <a:ln>
                            <a:noFill/>
                          </a:ln>
                          <a:solidFill>
                            <a:schemeClr val="tx1"/>
                          </a:solidFill>
                          <a:effectLst/>
                          <a:latin typeface="Arial" charset="0"/>
                          <a:ea typeface="宋体" charset="-122"/>
                        </a:rPr>
                        <a:t>intArray.length</a:t>
                      </a:r>
                      <a:r>
                        <a:rPr kumimoji="0" lang="en-US" altLang="zh-CN" sz="1400" b="0" i="0" u="none" strike="noStrike" cap="none" normalizeH="0" baseline="0" dirty="0" smtClean="0">
                          <a:ln>
                            <a:noFill/>
                          </a:ln>
                          <a:solidFill>
                            <a:schemeClr val="tx1"/>
                          </a:solidFill>
                          <a:effectLst/>
                          <a:latin typeface="Arial" charset="0"/>
                          <a:ea typeface="宋体" charset="-122"/>
                        </a:rPr>
                        <a:t> - 1; j++)</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if(</a:t>
                      </a:r>
                      <a:r>
                        <a:rPr kumimoji="0" lang="en-US" altLang="zh-CN" sz="1400" b="0" i="0" u="none" strike="noStrike" cap="none" normalizeH="0" baseline="0" dirty="0" err="1" smtClean="0">
                          <a:ln>
                            <a:noFill/>
                          </a:ln>
                          <a:solidFill>
                            <a:schemeClr val="tx1"/>
                          </a:solidFill>
                          <a:effectLst/>
                          <a:latin typeface="Arial" charset="0"/>
                          <a:ea typeface="宋体" charset="-122"/>
                        </a:rPr>
                        <a:t>intArray</a:t>
                      </a:r>
                      <a:r>
                        <a:rPr kumimoji="0" lang="en-US" altLang="zh-CN" sz="1400" b="0" i="0" u="none" strike="noStrike" cap="none" normalizeH="0" baseline="0" dirty="0" smtClean="0">
                          <a:ln>
                            <a:noFill/>
                          </a:ln>
                          <a:solidFill>
                            <a:schemeClr val="tx1"/>
                          </a:solidFill>
                          <a:effectLst/>
                          <a:latin typeface="Arial" charset="0"/>
                          <a:ea typeface="宋体" charset="-122"/>
                        </a:rPr>
                        <a:t>[j] &gt; </a:t>
                      </a:r>
                      <a:r>
                        <a:rPr kumimoji="0" lang="en-US" altLang="zh-CN" sz="1400" b="0" i="0" u="none" strike="noStrike" cap="none" normalizeH="0" baseline="0" dirty="0" err="1" smtClean="0">
                          <a:ln>
                            <a:noFill/>
                          </a:ln>
                          <a:solidFill>
                            <a:schemeClr val="tx1"/>
                          </a:solidFill>
                          <a:effectLst/>
                          <a:latin typeface="Arial" charset="0"/>
                          <a:ea typeface="宋体" charset="-122"/>
                        </a:rPr>
                        <a:t>intArray</a:t>
                      </a:r>
                      <a:r>
                        <a:rPr kumimoji="0" lang="en-US" altLang="zh-CN" sz="1400" b="0" i="0" u="none" strike="noStrike" cap="none" normalizeH="0" baseline="0" dirty="0" smtClean="0">
                          <a:ln>
                            <a:noFill/>
                          </a:ln>
                          <a:solidFill>
                            <a:schemeClr val="tx1"/>
                          </a:solidFill>
                          <a:effectLst/>
                          <a:latin typeface="Arial" charset="0"/>
                          <a:ea typeface="宋体" charset="-122"/>
                        </a:rPr>
                        <a:t>[j+1])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intTemp</a:t>
                      </a:r>
                      <a:r>
                        <a:rPr kumimoji="0" lang="en-US" altLang="zh-CN" sz="1400" b="0" i="0" u="none" strike="noStrike" cap="none" normalizeH="0" baseline="0" dirty="0" smtClean="0">
                          <a:ln>
                            <a:noFill/>
                          </a:ln>
                          <a:solidFill>
                            <a:schemeClr val="tx1"/>
                          </a:solidFill>
                          <a:effectLst/>
                          <a:latin typeface="Arial" charset="0"/>
                          <a:ea typeface="宋体" charset="-122"/>
                        </a:rPr>
                        <a:t> = </a:t>
                      </a:r>
                      <a:r>
                        <a:rPr kumimoji="0" lang="en-US" altLang="zh-CN" sz="1400" b="0" i="0" u="none" strike="noStrike" cap="none" normalizeH="0" baseline="0" dirty="0" err="1" smtClean="0">
                          <a:ln>
                            <a:noFill/>
                          </a:ln>
                          <a:solidFill>
                            <a:schemeClr val="tx1"/>
                          </a:solidFill>
                          <a:effectLst/>
                          <a:latin typeface="Arial" charset="0"/>
                          <a:ea typeface="宋体" charset="-122"/>
                        </a:rPr>
                        <a:t>intArray</a:t>
                      </a:r>
                      <a:r>
                        <a:rPr kumimoji="0" lang="en-US" altLang="zh-CN" sz="1400" b="0" i="0" u="none" strike="noStrike" cap="none" normalizeH="0" baseline="0" dirty="0" smtClean="0">
                          <a:ln>
                            <a:noFill/>
                          </a:ln>
                          <a:solidFill>
                            <a:schemeClr val="tx1"/>
                          </a:solidFill>
                          <a:effectLst/>
                          <a:latin typeface="Arial" charset="0"/>
                          <a:ea typeface="宋体" charset="-122"/>
                        </a:rPr>
                        <a:t>[j];</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intArray</a:t>
                      </a:r>
                      <a:r>
                        <a:rPr kumimoji="0" lang="en-US" altLang="zh-CN" sz="1400" b="0" i="0" u="none" strike="noStrike" cap="none" normalizeH="0" baseline="0" dirty="0" smtClean="0">
                          <a:ln>
                            <a:noFill/>
                          </a:ln>
                          <a:solidFill>
                            <a:schemeClr val="tx1"/>
                          </a:solidFill>
                          <a:effectLst/>
                          <a:latin typeface="Arial" charset="0"/>
                          <a:ea typeface="宋体" charset="-122"/>
                        </a:rPr>
                        <a:t>[j] = </a:t>
                      </a:r>
                      <a:r>
                        <a:rPr kumimoji="0" lang="en-US" altLang="zh-CN" sz="1400" b="0" i="0" u="none" strike="noStrike" cap="none" normalizeH="0" baseline="0" dirty="0" err="1" smtClean="0">
                          <a:ln>
                            <a:noFill/>
                          </a:ln>
                          <a:solidFill>
                            <a:schemeClr val="tx1"/>
                          </a:solidFill>
                          <a:effectLst/>
                          <a:latin typeface="Arial" charset="0"/>
                          <a:ea typeface="宋体" charset="-122"/>
                        </a:rPr>
                        <a:t>intArray</a:t>
                      </a:r>
                      <a:r>
                        <a:rPr kumimoji="0" lang="en-US" altLang="zh-CN" sz="1400" b="0" i="0" u="none" strike="noStrike" cap="none" normalizeH="0" baseline="0" dirty="0" smtClean="0">
                          <a:ln>
                            <a:noFill/>
                          </a:ln>
                          <a:solidFill>
                            <a:schemeClr val="tx1"/>
                          </a:solidFill>
                          <a:effectLst/>
                          <a:latin typeface="Arial" charset="0"/>
                          <a:ea typeface="宋体" charset="-122"/>
                        </a:rPr>
                        <a:t>[j+1];</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intArray</a:t>
                      </a:r>
                      <a:r>
                        <a:rPr kumimoji="0" lang="en-US" altLang="zh-CN" sz="1400" b="0" i="0" u="none" strike="noStrike" cap="none" normalizeH="0" baseline="0" dirty="0" smtClean="0">
                          <a:ln>
                            <a:noFill/>
                          </a:ln>
                          <a:solidFill>
                            <a:schemeClr val="tx1"/>
                          </a:solidFill>
                          <a:effectLst/>
                          <a:latin typeface="Arial" charset="0"/>
                          <a:ea typeface="宋体" charset="-122"/>
                        </a:rPr>
                        <a:t>[j+1] = </a:t>
                      </a:r>
                      <a:r>
                        <a:rPr kumimoji="0" lang="en-US" altLang="zh-CN" sz="1400" b="0" i="0" u="none" strike="noStrike" cap="none" normalizeH="0" baseline="0" dirty="0" err="1" smtClean="0">
                          <a:ln>
                            <a:noFill/>
                          </a:ln>
                          <a:solidFill>
                            <a:schemeClr val="tx1"/>
                          </a:solidFill>
                          <a:effectLst/>
                          <a:latin typeface="Arial" charset="0"/>
                          <a:ea typeface="宋体" charset="-122"/>
                        </a:rPr>
                        <a:t>intTemp</a:t>
                      </a:r>
                      <a:r>
                        <a:rPr kumimoji="0" lang="en-US" altLang="zh-CN" sz="14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4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for(int j = 0; j &lt; intArray.length; j++)</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System.out.print(intArray[j] + "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System.out.println();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}//for</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BubbleSort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976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6 5 4 3 2 1 7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5 4 3 2 1 6 7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4 3 2 1 5 6 7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3 2 1 4 5 6 7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2 1 3 4 5 6 7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1 2 3 4 5 6 7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54F6CE80-A282-4F49-A603-C956C7DB1137}"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D1A6FCC7-FEC6-4AEC-A12A-67E9010E94CB}" type="slidenum">
              <a:rPr lang="en-US" altLang="zh-CN"/>
              <a:pPr/>
              <a:t>72</a:t>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mtClean="0"/>
              <a:t>Binary search</a:t>
            </a:r>
          </a:p>
        </p:txBody>
      </p:sp>
      <p:sp>
        <p:nvSpPr>
          <p:cNvPr id="76803" name="Rectangle 3"/>
          <p:cNvSpPr>
            <a:spLocks noGrp="1" noChangeArrowheads="1"/>
          </p:cNvSpPr>
          <p:nvPr>
            <p:ph idx="1"/>
          </p:nvPr>
        </p:nvSpPr>
        <p:spPr/>
        <p:txBody>
          <a:bodyPr/>
          <a:lstStyle/>
          <a:p>
            <a:pPr eaLnBrk="1" hangingPunct="1"/>
            <a:r>
              <a:rPr lang="en-US" altLang="zh-CN" smtClean="0"/>
              <a:t>It may be necessary to determine whether an array contains a value that matches a certain key value. The process of locating a particular element value in an array is called </a:t>
            </a:r>
            <a:r>
              <a:rPr lang="en-US" altLang="zh-CN" i="1" smtClean="0"/>
              <a:t>searching</a:t>
            </a:r>
            <a:r>
              <a:rPr lang="en-US" altLang="zh-CN" smtClean="0"/>
              <a:t>.</a:t>
            </a:r>
          </a:p>
        </p:txBody>
      </p:sp>
      <p:sp>
        <p:nvSpPr>
          <p:cNvPr id="9" name="日期占位符 8"/>
          <p:cNvSpPr>
            <a:spLocks noGrp="1"/>
          </p:cNvSpPr>
          <p:nvPr>
            <p:ph type="dt" sz="half" idx="10"/>
          </p:nvPr>
        </p:nvSpPr>
        <p:spPr/>
        <p:txBody>
          <a:bodyPr/>
          <a:lstStyle/>
          <a:p>
            <a:fld id="{5270A31D-FB44-4DDA-BDAF-2128F76EF332}"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2592FF11-8314-4C5C-AA84-A9FD8BA9AB1E}" type="slidenum">
              <a:rPr lang="en-US" altLang="zh-CN"/>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30"/>
          <p:cNvSpPr>
            <a:spLocks noGrp="1" noChangeArrowheads="1"/>
          </p:cNvSpPr>
          <p:nvPr>
            <p:ph type="title"/>
          </p:nvPr>
        </p:nvSpPr>
        <p:spPr/>
        <p:txBody>
          <a:bodyPr/>
          <a:lstStyle/>
          <a:p>
            <a:pPr eaLnBrk="1" hangingPunct="1"/>
            <a:r>
              <a:rPr lang="en-US" altLang="zh-CN" smtClean="0"/>
              <a:t>Sample code</a:t>
            </a:r>
          </a:p>
        </p:txBody>
      </p:sp>
      <p:graphicFrame>
        <p:nvGraphicFramePr>
          <p:cNvPr id="270468" name="Group 132"/>
          <p:cNvGraphicFramePr>
            <a:graphicFrameLocks noGrp="1"/>
          </p:cNvGraphicFramePr>
          <p:nvPr>
            <p:ph idx="1"/>
          </p:nvPr>
        </p:nvGraphicFramePr>
        <p:xfrm>
          <a:off x="684213" y="1916113"/>
          <a:ext cx="8164512" cy="4114801"/>
        </p:xfrm>
        <a:graphic>
          <a:graphicData uri="http://schemas.openxmlformats.org/drawingml/2006/table">
            <a:tbl>
              <a:tblPr/>
              <a:tblGrid>
                <a:gridCol w="4083050"/>
                <a:gridCol w="4081462"/>
              </a:tblGrid>
              <a:tr h="3509963">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public class </a:t>
                      </a:r>
                      <a:r>
                        <a:rPr kumimoji="0" lang="en-US" altLang="zh-CN" sz="1400" b="0" i="0" u="none" strike="noStrike" cap="none" normalizeH="0" baseline="0" dirty="0" err="1" smtClean="0">
                          <a:ln>
                            <a:noFill/>
                          </a:ln>
                          <a:solidFill>
                            <a:schemeClr val="tx1"/>
                          </a:solidFill>
                          <a:effectLst/>
                          <a:latin typeface="Arial" charset="0"/>
                          <a:ea typeface="宋体" charset="-122"/>
                        </a:rPr>
                        <a:t>BinarySearch</a:t>
                      </a: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400" b="0" i="0" u="none" strike="noStrike" cap="none" normalizeH="0" baseline="0" dirty="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public static void main(String[] </a:t>
                      </a:r>
                      <a:r>
                        <a:rPr kumimoji="0" lang="en-US" altLang="zh-CN" sz="1400" b="0" i="0" u="none" strike="noStrike" cap="none" normalizeH="0" baseline="0" dirty="0" err="1" smtClean="0">
                          <a:ln>
                            <a:noFill/>
                          </a:ln>
                          <a:solidFill>
                            <a:schemeClr val="tx1"/>
                          </a:solidFill>
                          <a:effectLst/>
                          <a:latin typeface="Arial" charset="0"/>
                          <a:ea typeface="宋体" charset="-122"/>
                        </a:rPr>
                        <a:t>args</a:t>
                      </a: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array = {0, 1, 2, 3, 4, 5, 6, 7, 8, 9};</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binarySearch</a:t>
                      </a:r>
                      <a:r>
                        <a:rPr kumimoji="0" lang="en-US" altLang="zh-CN" sz="1400" b="0" i="0" u="none" strike="noStrike" cap="none" normalizeH="0" baseline="0" dirty="0" smtClean="0">
                          <a:ln>
                            <a:noFill/>
                          </a:ln>
                          <a:solidFill>
                            <a:schemeClr val="tx1"/>
                          </a:solidFill>
                          <a:effectLst/>
                          <a:latin typeface="Arial" charset="0"/>
                          <a:ea typeface="宋体" charset="-122"/>
                        </a:rPr>
                        <a:t>(array, </a:t>
                      </a:r>
                      <a:r>
                        <a:rPr kumimoji="0" lang="en-US" altLang="zh-CN" sz="1400" b="0" i="0" u="none" strike="noStrike" cap="none" normalizeH="0" baseline="0" dirty="0" err="1" smtClean="0">
                          <a:ln>
                            <a:noFill/>
                          </a:ln>
                          <a:solidFill>
                            <a:schemeClr val="tx1"/>
                          </a:solidFill>
                          <a:effectLst/>
                          <a:latin typeface="Arial" charset="0"/>
                          <a:ea typeface="宋体" charset="-122"/>
                        </a:rPr>
                        <a:t>array.length</a:t>
                      </a:r>
                      <a:r>
                        <a:rPr kumimoji="0" lang="en-US" altLang="zh-CN" sz="1400" b="0" i="0" u="none" strike="noStrike" cap="none" normalizeH="0" baseline="0" dirty="0" smtClean="0">
                          <a:ln>
                            <a:noFill/>
                          </a:ln>
                          <a:solidFill>
                            <a:schemeClr val="tx1"/>
                          </a:solidFill>
                          <a:effectLst/>
                          <a:latin typeface="Arial" charset="0"/>
                          <a:ea typeface="宋体" charset="-122"/>
                        </a:rPr>
                        <a:t> - 1, 0, 4);</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private static void </a:t>
                      </a:r>
                      <a:r>
                        <a:rPr kumimoji="0" lang="en-US" altLang="zh-CN" sz="1400" b="0" i="0" u="none" strike="noStrike" cap="none" normalizeH="0" baseline="0" dirty="0" err="1" smtClean="0">
                          <a:ln>
                            <a:noFill/>
                          </a:ln>
                          <a:solidFill>
                            <a:schemeClr val="tx1"/>
                          </a:solidFill>
                          <a:effectLst/>
                          <a:latin typeface="Arial" charset="0"/>
                          <a:ea typeface="宋体" charset="-122"/>
                        </a:rPr>
                        <a:t>binarySearch</a:t>
                      </a:r>
                      <a:r>
                        <a:rPr kumimoji="0" lang="en-US" altLang="zh-CN" sz="1400" b="0" i="0" u="none" strike="noStrike" cap="none" normalizeH="0" baseline="0" dirty="0" smtClean="0">
                          <a:ln>
                            <a:noFill/>
                          </a:ln>
                          <a:solidFill>
                            <a:schemeClr val="tx1"/>
                          </a:solidFill>
                          <a:effectLst/>
                          <a:latin typeface="Arial" charset="0"/>
                          <a:ea typeface="宋体" charset="-122"/>
                        </a:rPr>
                        <a:t>(</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array, </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top, </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bottom, </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key)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if(top &gt; bottom + 1)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            </a:t>
                      </a:r>
                      <a:r>
                        <a:rPr kumimoji="0" lang="en-US" altLang="zh-CN" sz="1400" b="0" i="0" u="none" strike="noStrike" cap="none" normalizeH="0" baseline="0" dirty="0" err="1" smtClean="0">
                          <a:ln>
                            <a:noFill/>
                          </a:ln>
                          <a:solidFill>
                            <a:schemeClr val="tx1"/>
                          </a:solidFill>
                          <a:effectLst/>
                          <a:latin typeface="Arial" charset="0"/>
                          <a:ea typeface="宋体" charset="-122"/>
                        </a:rPr>
                        <a:t>int</a:t>
                      </a:r>
                      <a:r>
                        <a:rPr kumimoji="0" lang="en-US" altLang="zh-CN" sz="1400" b="0" i="0" u="none" strike="noStrike" cap="none" normalizeH="0" baseline="0" dirty="0" smtClean="0">
                          <a:ln>
                            <a:noFill/>
                          </a:ln>
                          <a:solidFill>
                            <a:schemeClr val="tx1"/>
                          </a:solidFill>
                          <a:effectLst/>
                          <a:latin typeface="Arial" charset="0"/>
                          <a:ea typeface="宋体" charset="-122"/>
                        </a:rPr>
                        <a:t> middle = (top + bottom) /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4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if(array[middle] == key)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System.out.println(middle);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if(array[middle] &lt; key)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binarySearch(array, top, middle, key);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if(array[middle] &gt; key)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binarySearch(array, middle, bottom, key);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}//if</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else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System.out.println("Not found!");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}//binarySearch()</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 BinarySearch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日期占位符 8"/>
          <p:cNvSpPr>
            <a:spLocks noGrp="1"/>
          </p:cNvSpPr>
          <p:nvPr>
            <p:ph type="dt" sz="half" idx="10"/>
          </p:nvPr>
        </p:nvSpPr>
        <p:spPr/>
        <p:txBody>
          <a:bodyPr/>
          <a:lstStyle/>
          <a:p>
            <a:fld id="{8426A7BF-4E5D-4390-9659-6A128A8615F2}"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62618980-3129-46B4-888B-AE7C1CFE45E6}" type="slidenum">
              <a:rPr lang="en-US" altLang="zh-CN"/>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altLang="zh-CN" smtClean="0">
                <a:ea typeface="黑体" pitchFamily="49" charset="-122"/>
              </a:rPr>
              <a:t>Summary</a:t>
            </a:r>
          </a:p>
        </p:txBody>
      </p:sp>
      <p:sp>
        <p:nvSpPr>
          <p:cNvPr id="78851" name="文本占位符 3"/>
          <p:cNvSpPr>
            <a:spLocks noGrp="1"/>
          </p:cNvSpPr>
          <p:nvPr>
            <p:ph type="body" idx="1"/>
          </p:nvPr>
        </p:nvSpPr>
        <p:spPr/>
        <p:txBody>
          <a:bodyPr/>
          <a:lstStyle/>
          <a:p>
            <a:endParaRPr lang="zh-CN" altLang="en-US" smtClean="0"/>
          </a:p>
        </p:txBody>
      </p:sp>
      <p:sp>
        <p:nvSpPr>
          <p:cNvPr id="4" name="日期占位符 3"/>
          <p:cNvSpPr>
            <a:spLocks noGrp="1"/>
          </p:cNvSpPr>
          <p:nvPr>
            <p:ph type="dt" sz="half" idx="10"/>
          </p:nvPr>
        </p:nvSpPr>
        <p:spPr/>
        <p:txBody>
          <a:bodyPr/>
          <a:lstStyle/>
          <a:p>
            <a:fld id="{82A720FF-6F8B-47A1-8CEA-EE27C2503135}"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5207A48A-6C2F-4DB9-951C-B4DF0FEB64B0}" type="slidenum">
              <a:rPr lang="en-US" altLang="zh-CN"/>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mtClean="0"/>
              <a:t>Variables</a:t>
            </a:r>
          </a:p>
        </p:txBody>
      </p:sp>
      <p:sp>
        <p:nvSpPr>
          <p:cNvPr id="79875" name="Rectangle 3"/>
          <p:cNvSpPr>
            <a:spLocks noGrp="1" noChangeArrowheads="1"/>
          </p:cNvSpPr>
          <p:nvPr>
            <p:ph idx="1"/>
          </p:nvPr>
        </p:nvSpPr>
        <p:spPr/>
        <p:txBody>
          <a:bodyPr/>
          <a:lstStyle/>
          <a:p>
            <a:pPr eaLnBrk="1" hangingPunct="1"/>
            <a:r>
              <a:rPr lang="en-US" altLang="zh-CN" smtClean="0"/>
              <a:t>Three kinds of variables</a:t>
            </a:r>
          </a:p>
          <a:p>
            <a:pPr eaLnBrk="1" hangingPunct="1"/>
            <a:r>
              <a:rPr lang="en-US" altLang="zh-CN" smtClean="0"/>
              <a:t>Variables’ initial value</a:t>
            </a:r>
          </a:p>
          <a:p>
            <a:pPr eaLnBrk="1" hangingPunct="1"/>
            <a:r>
              <a:rPr lang="en-US" altLang="zh-CN" smtClean="0"/>
              <a:t>Variable name</a:t>
            </a:r>
          </a:p>
        </p:txBody>
      </p:sp>
      <p:sp>
        <p:nvSpPr>
          <p:cNvPr id="9" name="日期占位符 8"/>
          <p:cNvSpPr>
            <a:spLocks noGrp="1"/>
          </p:cNvSpPr>
          <p:nvPr>
            <p:ph type="dt" sz="half" idx="10"/>
          </p:nvPr>
        </p:nvSpPr>
        <p:spPr/>
        <p:txBody>
          <a:bodyPr/>
          <a:lstStyle/>
          <a:p>
            <a:fld id="{FA91337C-1B79-41A3-9D55-C907575C332B}"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41358445-045A-4A29-B683-87908836701A}" type="slidenum">
              <a:rPr lang="en-US" altLang="zh-CN"/>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pPr eaLnBrk="1" hangingPunct="1"/>
            <a:r>
              <a:rPr lang="en-US" altLang="zh-CN" smtClean="0"/>
              <a:t>Primitive data types</a:t>
            </a:r>
          </a:p>
        </p:txBody>
      </p:sp>
      <p:sp>
        <p:nvSpPr>
          <p:cNvPr id="80899" name="Rectangle 5"/>
          <p:cNvSpPr>
            <a:spLocks noGrp="1" noChangeArrowheads="1"/>
          </p:cNvSpPr>
          <p:nvPr>
            <p:ph idx="1"/>
          </p:nvPr>
        </p:nvSpPr>
        <p:spPr/>
        <p:txBody>
          <a:bodyPr/>
          <a:lstStyle/>
          <a:p>
            <a:pPr eaLnBrk="1" hangingPunct="1"/>
            <a:r>
              <a:rPr lang="en-US" altLang="zh-CN" smtClean="0"/>
              <a:t>Eight primitive data types</a:t>
            </a:r>
          </a:p>
          <a:p>
            <a:pPr eaLnBrk="1" hangingPunct="1"/>
            <a:r>
              <a:rPr lang="en-US" altLang="zh-CN" smtClean="0"/>
              <a:t>Type conversion</a:t>
            </a:r>
          </a:p>
          <a:p>
            <a:pPr eaLnBrk="1" hangingPunct="1"/>
            <a:r>
              <a:rPr lang="en-US" altLang="zh-CN" smtClean="0"/>
              <a:t>Type promoting</a:t>
            </a:r>
          </a:p>
        </p:txBody>
      </p:sp>
      <p:sp>
        <p:nvSpPr>
          <p:cNvPr id="9" name="日期占位符 8"/>
          <p:cNvSpPr>
            <a:spLocks noGrp="1"/>
          </p:cNvSpPr>
          <p:nvPr>
            <p:ph type="dt" sz="half" idx="10"/>
          </p:nvPr>
        </p:nvSpPr>
        <p:spPr/>
        <p:txBody>
          <a:bodyPr/>
          <a:lstStyle/>
          <a:p>
            <a:fld id="{3119003E-6D80-4C1E-B101-584DA5DBAF95}"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21A9885D-7F13-4CA0-BD9F-79FFD12EC719}" type="slidenum">
              <a:rPr lang="en-US" altLang="zh-CN"/>
              <a:pPr/>
              <a:t>77</a:t>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mtClean="0"/>
              <a:t>Arrays</a:t>
            </a:r>
          </a:p>
        </p:txBody>
      </p:sp>
      <p:sp>
        <p:nvSpPr>
          <p:cNvPr id="81923" name="Rectangle 3"/>
          <p:cNvSpPr>
            <a:spLocks noGrp="1" noChangeArrowheads="1"/>
          </p:cNvSpPr>
          <p:nvPr>
            <p:ph idx="1"/>
          </p:nvPr>
        </p:nvSpPr>
        <p:spPr/>
        <p:txBody>
          <a:bodyPr/>
          <a:lstStyle/>
          <a:p>
            <a:pPr eaLnBrk="1" hangingPunct="1"/>
            <a:r>
              <a:rPr lang="en-US" altLang="zh-CN" smtClean="0"/>
              <a:t>Three steps of creating arrays</a:t>
            </a:r>
          </a:p>
          <a:p>
            <a:pPr eaLnBrk="1" hangingPunct="1"/>
            <a:r>
              <a:rPr lang="en-US" altLang="zh-CN" smtClean="0"/>
              <a:t>Using new to create array objects</a:t>
            </a:r>
          </a:p>
          <a:p>
            <a:pPr eaLnBrk="1" hangingPunct="1"/>
            <a:r>
              <a:rPr lang="en-US" altLang="zh-CN" smtClean="0"/>
              <a:t>Directly initialize array elements</a:t>
            </a:r>
          </a:p>
        </p:txBody>
      </p:sp>
      <p:sp>
        <p:nvSpPr>
          <p:cNvPr id="9" name="日期占位符 8"/>
          <p:cNvSpPr>
            <a:spLocks noGrp="1"/>
          </p:cNvSpPr>
          <p:nvPr>
            <p:ph type="dt" sz="half" idx="10"/>
          </p:nvPr>
        </p:nvSpPr>
        <p:spPr/>
        <p:txBody>
          <a:bodyPr/>
          <a:lstStyle/>
          <a:p>
            <a:fld id="{F4BE9E20-4BA2-4891-8A1E-32910782CA85}"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D7D7DB8A-FF52-446A-8CD0-CCD0B2AA07FF}" type="slidenum">
              <a:rPr lang="en-US" altLang="zh-CN"/>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t>The application of arrays</a:t>
            </a:r>
          </a:p>
        </p:txBody>
      </p:sp>
      <p:sp>
        <p:nvSpPr>
          <p:cNvPr id="82947" name="Rectangle 3"/>
          <p:cNvSpPr>
            <a:spLocks noGrp="1" noChangeArrowheads="1"/>
          </p:cNvSpPr>
          <p:nvPr>
            <p:ph idx="1"/>
          </p:nvPr>
        </p:nvSpPr>
        <p:spPr/>
        <p:txBody>
          <a:bodyPr/>
          <a:lstStyle/>
          <a:p>
            <a:pPr eaLnBrk="1" hangingPunct="1"/>
            <a:r>
              <a:rPr lang="en-US" altLang="zh-CN" smtClean="0"/>
              <a:t>Bubble sort</a:t>
            </a:r>
          </a:p>
          <a:p>
            <a:pPr eaLnBrk="1" hangingPunct="1"/>
            <a:r>
              <a:rPr lang="en-US" altLang="zh-CN" smtClean="0"/>
              <a:t>Binary search</a:t>
            </a:r>
          </a:p>
        </p:txBody>
      </p:sp>
      <p:sp>
        <p:nvSpPr>
          <p:cNvPr id="9" name="日期占位符 8"/>
          <p:cNvSpPr>
            <a:spLocks noGrp="1"/>
          </p:cNvSpPr>
          <p:nvPr>
            <p:ph type="dt" sz="half" idx="10"/>
          </p:nvPr>
        </p:nvSpPr>
        <p:spPr/>
        <p:txBody>
          <a:bodyPr/>
          <a:lstStyle/>
          <a:p>
            <a:fld id="{1C3FC489-2CB9-4FC6-B004-59DCAF0A2C54}" type="datetime3">
              <a:rPr lang="en-US" altLang="zh-CN"/>
              <a:pPr/>
              <a:t>25 February 2015</a:t>
            </a:fld>
            <a:endParaRPr lang="en-US" altLang="zh-CN"/>
          </a:p>
        </p:txBody>
      </p:sp>
      <p:sp>
        <p:nvSpPr>
          <p:cNvPr id="11" name="页脚占位符 10"/>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074502F8-85B3-411B-81FF-4FEA8FB391A0}" type="slidenum">
              <a:rPr lang="en-US" altLang="zh-CN"/>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2775" y="692150"/>
            <a:ext cx="7531100" cy="647700"/>
          </a:xfrm>
        </p:spPr>
        <p:txBody>
          <a:bodyPr>
            <a:normAutofit fontScale="90000"/>
          </a:bodyPr>
          <a:lstStyle/>
          <a:p>
            <a:r>
              <a:rPr lang="en-US" altLang="zh-CN" smtClean="0">
                <a:cs typeface="Times New Roman" pitchFamily="18" charset="0"/>
              </a:rPr>
              <a:t>Quick View to Java Application</a:t>
            </a:r>
          </a:p>
        </p:txBody>
      </p:sp>
      <p:sp>
        <p:nvSpPr>
          <p:cNvPr id="10243" name="Rectangle 3"/>
          <p:cNvSpPr>
            <a:spLocks noGrp="1" noChangeArrowheads="1"/>
          </p:cNvSpPr>
          <p:nvPr>
            <p:ph idx="1"/>
          </p:nvPr>
        </p:nvSpPr>
        <p:spPr/>
        <p:txBody>
          <a:bodyPr/>
          <a:lstStyle/>
          <a:p>
            <a:endParaRPr lang="en-US" altLang="zh-CN" smtClean="0"/>
          </a:p>
          <a:p>
            <a:pPr lvl="1"/>
            <a:r>
              <a:rPr lang="en-US" altLang="zh-CN" smtClean="0"/>
              <a:t>Exactly one method must be called </a:t>
            </a:r>
            <a:r>
              <a:rPr lang="en-US" altLang="zh-CN" smtClean="0">
                <a:latin typeface="Lucida Console" pitchFamily="49" charset="0"/>
              </a:rPr>
              <a:t>main</a:t>
            </a:r>
          </a:p>
          <a:p>
            <a:r>
              <a:rPr lang="en-US" altLang="zh-CN" smtClean="0"/>
              <a:t>Methods can perform tasks and return information</a:t>
            </a:r>
          </a:p>
          <a:p>
            <a:pPr lvl="1"/>
            <a:r>
              <a:rPr lang="en-US" altLang="zh-CN" b="1" smtClean="0">
                <a:latin typeface="Cambria Math" pitchFamily="18" charset="0"/>
              </a:rPr>
              <a:t>void</a:t>
            </a:r>
            <a:r>
              <a:rPr lang="en-US" altLang="zh-CN" smtClean="0"/>
              <a:t> means </a:t>
            </a:r>
            <a:r>
              <a:rPr lang="en-US" altLang="zh-CN" smtClean="0">
                <a:latin typeface="Lucida Console" pitchFamily="49" charset="0"/>
              </a:rPr>
              <a:t>main</a:t>
            </a:r>
            <a:r>
              <a:rPr lang="en-US" altLang="zh-CN" smtClean="0"/>
              <a:t> returns no information</a:t>
            </a:r>
          </a:p>
          <a:p>
            <a:pPr lvl="1"/>
            <a:endParaRPr lang="en-US" altLang="zh-CN" smtClean="0"/>
          </a:p>
          <a:p>
            <a:r>
              <a:rPr lang="en-US" altLang="zh-CN" smtClean="0"/>
              <a:t>Left brace begins body of method declaration</a:t>
            </a:r>
          </a:p>
          <a:p>
            <a:pPr lvl="1"/>
            <a:r>
              <a:rPr lang="en-US" altLang="zh-CN" smtClean="0"/>
              <a:t>Ended by right brace </a:t>
            </a:r>
            <a:r>
              <a:rPr lang="en-US" altLang="zh-CN" smtClean="0">
                <a:latin typeface="Lucida Console" pitchFamily="49" charset="0"/>
              </a:rPr>
              <a:t>}</a:t>
            </a:r>
            <a:r>
              <a:rPr lang="en-US" altLang="zh-CN" smtClean="0"/>
              <a:t> (line 11)</a:t>
            </a:r>
          </a:p>
        </p:txBody>
      </p:sp>
      <p:sp>
        <p:nvSpPr>
          <p:cNvPr id="7" name="日期占位符 6"/>
          <p:cNvSpPr>
            <a:spLocks noGrp="1"/>
          </p:cNvSpPr>
          <p:nvPr>
            <p:ph type="dt" sz="half" idx="10"/>
          </p:nvPr>
        </p:nvSpPr>
        <p:spPr/>
        <p:txBody>
          <a:bodyPr/>
          <a:lstStyle/>
          <a:p>
            <a:fld id="{AD30DE4D-6B76-4239-A24B-F4E19259D3D4}"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4E2FA530-DF20-4093-94EC-C7E346E85F8B}" type="slidenum">
              <a:rPr lang="en-US" altLang="zh-CN"/>
              <a:pPr/>
              <a:t>8</a:t>
            </a:fld>
            <a:endParaRPr lang="en-US" altLang="zh-CN"/>
          </a:p>
        </p:txBody>
      </p:sp>
      <p:sp>
        <p:nvSpPr>
          <p:cNvPr id="10244" name="Rectangle 6"/>
          <p:cNvSpPr>
            <a:spLocks noChangeArrowheads="1"/>
          </p:cNvSpPr>
          <p:nvPr/>
        </p:nvSpPr>
        <p:spPr bwMode="auto">
          <a:xfrm>
            <a:off x="928688" y="1571625"/>
            <a:ext cx="6324600" cy="357188"/>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7      </a:t>
            </a:r>
            <a:r>
              <a:rPr lang="en-US" altLang="zh-CN">
                <a:solidFill>
                  <a:srgbClr val="000000"/>
                </a:solidFill>
                <a:latin typeface="Cambria Math" pitchFamily="18" charset="0"/>
              </a:rPr>
              <a:t>   </a:t>
            </a:r>
            <a:r>
              <a:rPr lang="en-US" altLang="zh-CN">
                <a:solidFill>
                  <a:srgbClr val="0000FF"/>
                </a:solidFill>
                <a:latin typeface="Cambria Math" pitchFamily="18" charset="0"/>
              </a:rPr>
              <a:t>public static void</a:t>
            </a:r>
            <a:r>
              <a:rPr lang="en-US" altLang="zh-CN">
                <a:solidFill>
                  <a:srgbClr val="000000"/>
                </a:solidFill>
                <a:latin typeface="Cambria Math" pitchFamily="18" charset="0"/>
              </a:rPr>
              <a:t> main( String args[] )</a:t>
            </a:r>
            <a:endParaRPr lang="en-US" altLang="zh-CN">
              <a:latin typeface="Cambria Math" pitchFamily="18" charset="0"/>
            </a:endParaRPr>
          </a:p>
        </p:txBody>
      </p:sp>
      <p:sp>
        <p:nvSpPr>
          <p:cNvPr id="10245" name="Rectangle 9"/>
          <p:cNvSpPr>
            <a:spLocks noChangeArrowheads="1"/>
          </p:cNvSpPr>
          <p:nvPr/>
        </p:nvSpPr>
        <p:spPr bwMode="auto">
          <a:xfrm>
            <a:off x="928688" y="4286250"/>
            <a:ext cx="6324600" cy="357188"/>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8      </a:t>
            </a:r>
            <a:r>
              <a:rPr lang="en-US" altLang="zh-CN">
                <a:solidFill>
                  <a:srgbClr val="000000"/>
                </a:solidFill>
                <a:latin typeface="Cambria Math" pitchFamily="18" charset="0"/>
              </a:rPr>
              <a:t>   {</a:t>
            </a:r>
            <a:r>
              <a:rPr lang="en-US" altLang="zh-CN">
                <a:solidFill>
                  <a:srgbClr val="000000"/>
                </a:solidFill>
                <a:latin typeface="Cambria Math" pitchFamily="18" charset="0"/>
                <a:ea typeface="Cambria Math" pitchFamily="18" charset="0"/>
                <a:cs typeface="Courier New" pitchFamily="49" charset="0"/>
              </a:rPr>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ctrTitle"/>
          </p:nvPr>
        </p:nvSpPr>
        <p:spPr/>
        <p:txBody>
          <a:bodyPr/>
          <a:lstStyle/>
          <a:p>
            <a:pPr eaLnBrk="1" hangingPunct="1"/>
            <a:r>
              <a:rPr lang="en-US" altLang="zh-CN" smtClean="0">
                <a:ea typeface="黑体" pitchFamily="49" charset="-122"/>
              </a:rPr>
              <a:t>Thanks</a:t>
            </a:r>
            <a:endParaRPr lang="zh-CN" altLang="en-US" smtClean="0">
              <a:ea typeface="黑体" pitchFamily="49" charset="-122"/>
            </a:endParaRPr>
          </a:p>
        </p:txBody>
      </p:sp>
      <p:sp>
        <p:nvSpPr>
          <p:cNvPr id="83971" name="Rectangle 5"/>
          <p:cNvSpPr>
            <a:spLocks noGrp="1" noChangeArrowheads="1"/>
          </p:cNvSpPr>
          <p:nvPr>
            <p:ph type="subTitle" idx="1"/>
          </p:nvPr>
        </p:nvSpPr>
        <p:spPr/>
        <p:txBody>
          <a:bodyPr/>
          <a:lstStyle/>
          <a:p>
            <a:pPr eaLnBrk="1" hangingPunct="1"/>
            <a:endParaRPr lang="en-US" altLang="zh-CN" dirty="0" smtClean="0"/>
          </a:p>
          <a:p>
            <a:pPr eaLnBrk="1" hangingPunct="1"/>
            <a:r>
              <a:rPr lang="en-US" altLang="zh-CN" dirty="0" smtClean="0"/>
              <a:t>2014-3-6</a:t>
            </a:r>
            <a:r>
              <a:rPr lang="en-US" altLang="zh-CN" baseline="30000" dirty="0" smtClean="0"/>
              <a:t>th</a:t>
            </a:r>
            <a:r>
              <a:rPr lang="en-US" altLang="zh-CN"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a:defRPr/>
            </a:pPr>
            <a:r>
              <a:rPr lang="en-US" altLang="zh-CN" dirty="0" smtClean="0">
                <a:cs typeface="Times New Roman" pitchFamily="18" charset="0"/>
              </a:rPr>
              <a:t>Quick View to Java Application</a:t>
            </a:r>
            <a:endParaRPr lang="en-US" altLang="zh-CN" dirty="0">
              <a:cs typeface="Times New Roman" pitchFamily="18" charset="0"/>
            </a:endParaRPr>
          </a:p>
        </p:txBody>
      </p:sp>
      <p:sp>
        <p:nvSpPr>
          <p:cNvPr id="23555" name="Rectangle 3"/>
          <p:cNvSpPr>
            <a:spLocks noGrp="1" noChangeArrowheads="1"/>
          </p:cNvSpPr>
          <p:nvPr>
            <p:ph idx="1"/>
          </p:nvPr>
        </p:nvSpPr>
        <p:spPr/>
        <p:txBody>
          <a:bodyPr>
            <a:normAutofit lnSpcReduction="10000"/>
          </a:bodyPr>
          <a:lstStyle/>
          <a:p>
            <a:pPr>
              <a:lnSpc>
                <a:spcPct val="80000"/>
              </a:lnSpc>
            </a:pPr>
            <a:endParaRPr lang="en-US" altLang="zh-CN" sz="2700" smtClean="0"/>
          </a:p>
          <a:p>
            <a:pPr>
              <a:lnSpc>
                <a:spcPct val="80000"/>
              </a:lnSpc>
            </a:pPr>
            <a:r>
              <a:rPr lang="en-US" altLang="zh-CN" sz="2700" smtClean="0"/>
              <a:t>Instructs computer to perform an action</a:t>
            </a:r>
          </a:p>
          <a:p>
            <a:pPr lvl="1">
              <a:lnSpc>
                <a:spcPct val="80000"/>
              </a:lnSpc>
            </a:pPr>
            <a:r>
              <a:rPr lang="en-US" altLang="zh-CN" sz="2400" smtClean="0"/>
              <a:t>Prints string of characters </a:t>
            </a:r>
          </a:p>
          <a:p>
            <a:pPr lvl="2">
              <a:lnSpc>
                <a:spcPct val="80000"/>
              </a:lnSpc>
            </a:pPr>
            <a:r>
              <a:rPr lang="en-US" altLang="zh-CN" sz="2000" smtClean="0"/>
              <a:t>String - series characters inside double quotes</a:t>
            </a:r>
          </a:p>
          <a:p>
            <a:pPr lvl="1">
              <a:lnSpc>
                <a:spcPct val="80000"/>
              </a:lnSpc>
            </a:pPr>
            <a:r>
              <a:rPr lang="en-US" altLang="zh-CN" sz="2400" smtClean="0"/>
              <a:t>White-spaces in strings are not ignored by compiler</a:t>
            </a:r>
          </a:p>
          <a:p>
            <a:pPr>
              <a:lnSpc>
                <a:spcPct val="80000"/>
              </a:lnSpc>
            </a:pPr>
            <a:r>
              <a:rPr lang="en-US" altLang="zh-CN" sz="2700" b="1" smtClean="0">
                <a:latin typeface="Cambria Math" pitchFamily="18" charset="0"/>
              </a:rPr>
              <a:t>System.out</a:t>
            </a:r>
          </a:p>
          <a:p>
            <a:pPr lvl="1">
              <a:lnSpc>
                <a:spcPct val="80000"/>
              </a:lnSpc>
            </a:pPr>
            <a:r>
              <a:rPr lang="en-US" altLang="zh-CN" sz="2400" smtClean="0"/>
              <a:t>Standard output object</a:t>
            </a:r>
          </a:p>
          <a:p>
            <a:pPr lvl="1">
              <a:lnSpc>
                <a:spcPct val="80000"/>
              </a:lnSpc>
            </a:pPr>
            <a:r>
              <a:rPr lang="en-US" altLang="zh-CN" sz="2400" smtClean="0"/>
              <a:t>Print to command window (i.e., MS-DOS prompt)</a:t>
            </a:r>
          </a:p>
          <a:p>
            <a:pPr>
              <a:lnSpc>
                <a:spcPct val="80000"/>
              </a:lnSpc>
            </a:pPr>
            <a:r>
              <a:rPr lang="en-US" altLang="zh-CN" sz="2700" smtClean="0"/>
              <a:t>Method </a:t>
            </a:r>
            <a:r>
              <a:rPr lang="en-US" altLang="zh-CN" sz="2800" b="1" smtClean="0">
                <a:latin typeface="Cambria Math" pitchFamily="18" charset="0"/>
              </a:rPr>
              <a:t>System.out.println</a:t>
            </a:r>
            <a:r>
              <a:rPr lang="en-US" altLang="zh-CN" sz="2700" smtClean="0"/>
              <a:t> </a:t>
            </a:r>
          </a:p>
          <a:p>
            <a:pPr lvl="1">
              <a:lnSpc>
                <a:spcPct val="80000"/>
              </a:lnSpc>
            </a:pPr>
            <a:r>
              <a:rPr lang="en-US" altLang="zh-CN" sz="2400" smtClean="0"/>
              <a:t>Displays line of text</a:t>
            </a:r>
          </a:p>
          <a:p>
            <a:pPr lvl="1">
              <a:lnSpc>
                <a:spcPct val="80000"/>
              </a:lnSpc>
            </a:pPr>
            <a:r>
              <a:rPr lang="en-US" altLang="zh-CN" sz="2400" smtClean="0"/>
              <a:t>Argument inside parenthesis</a:t>
            </a:r>
          </a:p>
          <a:p>
            <a:pPr>
              <a:lnSpc>
                <a:spcPct val="80000"/>
              </a:lnSpc>
            </a:pPr>
            <a:r>
              <a:rPr lang="en-US" altLang="zh-CN" sz="2700" smtClean="0"/>
              <a:t>This line known as a statement</a:t>
            </a:r>
          </a:p>
          <a:p>
            <a:pPr lvl="1">
              <a:lnSpc>
                <a:spcPct val="80000"/>
              </a:lnSpc>
            </a:pPr>
            <a:r>
              <a:rPr lang="en-US" altLang="zh-CN" sz="2400" smtClean="0"/>
              <a:t>Statements must end with semicolon </a:t>
            </a:r>
            <a:r>
              <a:rPr lang="en-US" altLang="zh-CN" smtClean="0">
                <a:latin typeface="Cambria Math" pitchFamily="18" charset="0"/>
              </a:rPr>
              <a:t>;</a:t>
            </a:r>
          </a:p>
        </p:txBody>
      </p:sp>
      <p:sp>
        <p:nvSpPr>
          <p:cNvPr id="6" name="日期占位符 5"/>
          <p:cNvSpPr>
            <a:spLocks noGrp="1"/>
          </p:cNvSpPr>
          <p:nvPr>
            <p:ph type="dt" sz="half" idx="10"/>
          </p:nvPr>
        </p:nvSpPr>
        <p:spPr/>
        <p:txBody>
          <a:bodyPr/>
          <a:lstStyle/>
          <a:p>
            <a:fld id="{C23A32C6-DEFF-482A-9DDE-DA58BE8B5C76}"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25458F00-A82B-4E1A-BBDA-7B622ECABEFD}" type="slidenum">
              <a:rPr lang="en-US" altLang="zh-CN"/>
              <a:pPr/>
              <a:t>9</a:t>
            </a:fld>
            <a:endParaRPr lang="en-US" altLang="zh-CN"/>
          </a:p>
        </p:txBody>
      </p:sp>
      <p:sp>
        <p:nvSpPr>
          <p:cNvPr id="11268" name="Rectangle 6"/>
          <p:cNvSpPr>
            <a:spLocks noChangeArrowheads="1"/>
          </p:cNvSpPr>
          <p:nvPr/>
        </p:nvSpPr>
        <p:spPr bwMode="auto">
          <a:xfrm>
            <a:off x="857250" y="1500188"/>
            <a:ext cx="7286625" cy="357187"/>
          </a:xfrm>
          <a:prstGeom prst="rect">
            <a:avLst/>
          </a:prstGeom>
          <a:solidFill>
            <a:srgbClr val="FFE699"/>
          </a:solidFill>
          <a:ln w="3175">
            <a:solidFill>
              <a:schemeClr val="tx1"/>
            </a:solidFill>
            <a:miter lim="800000"/>
            <a:headEnd/>
            <a:tailEnd/>
          </a:ln>
        </p:spPr>
        <p:txBody>
          <a:bodyPr/>
          <a:lstStyle/>
          <a:p>
            <a:pPr>
              <a:tabLst>
                <a:tab pos="139700" algn="r"/>
                <a:tab pos="292100" algn="l"/>
              </a:tabLst>
            </a:pPr>
            <a:r>
              <a:rPr lang="en-US" altLang="zh-CN">
                <a:solidFill>
                  <a:srgbClr val="5F5F5F"/>
                </a:solidFill>
                <a:latin typeface="Cambria Math" pitchFamily="18" charset="0"/>
              </a:rPr>
              <a:t>9      </a:t>
            </a:r>
            <a:r>
              <a:rPr lang="en-US" altLang="zh-CN">
                <a:solidFill>
                  <a:srgbClr val="000000"/>
                </a:solidFill>
                <a:latin typeface="Cambria Math" pitchFamily="18" charset="0"/>
              </a:rPr>
              <a:t>      System.out.println( </a:t>
            </a:r>
            <a:r>
              <a:rPr lang="en-US" altLang="zh-CN">
                <a:solidFill>
                  <a:srgbClr val="0099FF"/>
                </a:solidFill>
                <a:latin typeface="Cambria Math" pitchFamily="18" charset="0"/>
              </a:rPr>
              <a:t>"Welcome to Java Programming!"</a:t>
            </a:r>
            <a:r>
              <a:rPr lang="en-US" altLang="zh-CN">
                <a:solidFill>
                  <a:srgbClr val="000000"/>
                </a:solidFill>
                <a:latin typeface="Cambria Math" pitchFamily="18" charset="0"/>
              </a:rPr>
              <a:t> );</a:t>
            </a:r>
            <a:endParaRPr lang="en-US" altLang="zh-CN">
              <a:latin typeface="Cambria Math"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118</TotalTime>
  <Words>4100</Words>
  <Application>Microsoft Office PowerPoint</Application>
  <PresentationFormat>On-screen Show (4:3)</PresentationFormat>
  <Paragraphs>1103</Paragraphs>
  <Slides>80</Slides>
  <Notes>1</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Solstice</vt:lpstr>
      <vt:lpstr>JAVA Programming Language LESSON 2: (Elementary Programming) Variables and Data Types</vt:lpstr>
      <vt:lpstr>Outline</vt:lpstr>
      <vt:lpstr>Quick View to Java Application</vt:lpstr>
      <vt:lpstr>Quick View to Java Application</vt:lpstr>
      <vt:lpstr>Quick View to Java Application</vt:lpstr>
      <vt:lpstr>Quick View to Java Application</vt:lpstr>
      <vt:lpstr>Quick View to Java Application</vt:lpstr>
      <vt:lpstr>Quick View to Java Application</vt:lpstr>
      <vt:lpstr>Quick View to Java Application</vt:lpstr>
      <vt:lpstr>Quick View to Java Application</vt:lpstr>
      <vt:lpstr>Quick View to Java Application</vt:lpstr>
      <vt:lpstr>Quick View to Java Application</vt:lpstr>
      <vt:lpstr>Variables</vt:lpstr>
      <vt:lpstr>What is variables?</vt:lpstr>
      <vt:lpstr>Variable Types</vt:lpstr>
      <vt:lpstr>Three kinds of variables</vt:lpstr>
      <vt:lpstr>Instance variables</vt:lpstr>
      <vt:lpstr>Class variables</vt:lpstr>
      <vt:lpstr>Local variables</vt:lpstr>
      <vt:lpstr>Sample code</vt:lpstr>
      <vt:lpstr>Declaring variables</vt:lpstr>
      <vt:lpstr>Sample code</vt:lpstr>
      <vt:lpstr>The same type variables</vt:lpstr>
      <vt:lpstr>Variables’ initial value</vt:lpstr>
      <vt:lpstr>Default initial values</vt:lpstr>
      <vt:lpstr>Sample code</vt:lpstr>
      <vt:lpstr>Sample code</vt:lpstr>
      <vt:lpstr>Variable Names</vt:lpstr>
      <vt:lpstr>Notes about variable names</vt:lpstr>
      <vt:lpstr>Primitive Data Types</vt:lpstr>
      <vt:lpstr>Eight primitive data types</vt:lpstr>
      <vt:lpstr>Integer</vt:lpstr>
      <vt:lpstr>Sample code</vt:lpstr>
      <vt:lpstr>Sample code</vt:lpstr>
      <vt:lpstr>Char</vt:lpstr>
      <vt:lpstr>Special codes</vt:lpstr>
      <vt:lpstr>ASCII character set</vt:lpstr>
      <vt:lpstr>Sample code</vt:lpstr>
      <vt:lpstr>Floating-point types</vt:lpstr>
      <vt:lpstr>Sample code</vt:lpstr>
      <vt:lpstr>Sample code</vt:lpstr>
      <vt:lpstr>Boolean types</vt:lpstr>
      <vt:lpstr>Sample code</vt:lpstr>
      <vt:lpstr>Type conversion</vt:lpstr>
      <vt:lpstr>Sample code</vt:lpstr>
      <vt:lpstr>Type promoting</vt:lpstr>
      <vt:lpstr>Sample code</vt:lpstr>
      <vt:lpstr>Arrays</vt:lpstr>
      <vt:lpstr>What are arrays?</vt:lpstr>
      <vt:lpstr>Notes about arrays</vt:lpstr>
      <vt:lpstr>The position number of arrays</vt:lpstr>
      <vt:lpstr>Three steps of creating arrays</vt:lpstr>
      <vt:lpstr>Declaring array variables</vt:lpstr>
      <vt:lpstr>Creating array objects</vt:lpstr>
      <vt:lpstr>Using new</vt:lpstr>
      <vt:lpstr>Sample code</vt:lpstr>
      <vt:lpstr>Sample code</vt:lpstr>
      <vt:lpstr>Directly initialize</vt:lpstr>
      <vt:lpstr>Sample code</vt:lpstr>
      <vt:lpstr>Accessing array elements</vt:lpstr>
      <vt:lpstr>Sample code</vt:lpstr>
      <vt:lpstr>How to get an array’s length?</vt:lpstr>
      <vt:lpstr>Changing array elements</vt:lpstr>
      <vt:lpstr>Sample code</vt:lpstr>
      <vt:lpstr>Changing array length</vt:lpstr>
      <vt:lpstr>Multidimensional arrays</vt:lpstr>
      <vt:lpstr>Sample code</vt:lpstr>
      <vt:lpstr>Init multidimensional arrays</vt:lpstr>
      <vt:lpstr>Sample code</vt:lpstr>
      <vt:lpstr>The Application of Arrays</vt:lpstr>
      <vt:lpstr>Bubble sort</vt:lpstr>
      <vt:lpstr>Sample code</vt:lpstr>
      <vt:lpstr>Binary search</vt:lpstr>
      <vt:lpstr>Sample code</vt:lpstr>
      <vt:lpstr>Summary</vt:lpstr>
      <vt:lpstr>Variables</vt:lpstr>
      <vt:lpstr>Primitive data types</vt:lpstr>
      <vt:lpstr>Arrays</vt:lpstr>
      <vt:lpstr>The application of arrays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 LESSON 2: Variables and Data Types</dc:title>
  <dc:creator>patty</dc:creator>
  <cp:lastModifiedBy>EMMY</cp:lastModifiedBy>
  <cp:revision>23</cp:revision>
  <dcterms:created xsi:type="dcterms:W3CDTF">2014-03-05T05:55:49Z</dcterms:created>
  <dcterms:modified xsi:type="dcterms:W3CDTF">2015-02-25T17:10:04Z</dcterms:modified>
</cp:coreProperties>
</file>