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07E-7AB5-4700-8C77-5FE2991A5DF2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735EF-F2FE-4C83-B011-A4AA3B9F8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63122-4357-4787-87D0-503231BCD36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zh-CN" altLang="en-US" smtClean="0"/>
              <a:t>正数补码不变，负数补码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161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0497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B57FE-E926-4417-A022-ABBC8DBBF5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1631B-2D3D-47A1-885D-65D5C284A397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161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213" y="40497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86BCE-FEF0-410A-A643-E3306F5AAD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9182-DA8B-4BE0-88B8-DCF36AB6A8F8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16113"/>
            <a:ext cx="400526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16113"/>
            <a:ext cx="400685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13792-B7DB-4E40-AA69-881D9F42CFF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5049F-01E1-4632-A36E-A6ED47E0FFBE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742422-4C28-49CF-8350-C0158CB232D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9393BAE-DD0D-4F02-81C1-09485EE928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黑体" pitchFamily="49" charset="-122"/>
              </a:rPr>
              <a:t>JAVA Programming Language</a:t>
            </a:r>
            <a:br>
              <a:rPr lang="en-US" altLang="zh-CN" dirty="0" smtClean="0">
                <a:ea typeface="黑体" pitchFamily="49" charset="-122"/>
              </a:rPr>
            </a:br>
            <a:r>
              <a:rPr lang="en-US" altLang="zh-CN" sz="3100" dirty="0" smtClean="0">
                <a:ea typeface="黑体" pitchFamily="49" charset="-122"/>
              </a:rPr>
              <a:t>LESSON 4: Operators and Control Statements</a:t>
            </a:r>
            <a:endParaRPr lang="zh-CN" altLang="en-US" sz="3100" dirty="0" smtClean="0">
              <a:ea typeface="黑体" pitchFamily="49" charset="-122"/>
            </a:endParaRPr>
          </a:p>
        </p:txBody>
      </p:sp>
      <p:sp>
        <p:nvSpPr>
          <p:cNvPr id="9219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KANIMBA Patrick</a:t>
            </a:r>
          </a:p>
          <a:p>
            <a:pPr algn="l" eaLnBrk="1" hangingPunct="1"/>
            <a:r>
              <a:rPr lang="en-US" altLang="zh-CN" sz="3200" smtClean="0">
                <a:ea typeface="黑体" pitchFamily="49" charset="-122"/>
              </a:rPr>
              <a:t>E mail</a:t>
            </a:r>
            <a:r>
              <a:rPr lang="en-US" altLang="zh-CN" sz="3200" dirty="0" smtClean="0">
                <a:ea typeface="黑体" pitchFamily="49" charset="-122"/>
              </a:rPr>
              <a:t>: hpnkanimba@iprcsouth.ac.rw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ICT - Department</a:t>
            </a:r>
          </a:p>
          <a:p>
            <a:pPr algn="l" eaLnBrk="1" hangingPunct="1"/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888163" cy="647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Increment &amp; decrement Operators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200" smtClean="0"/>
              <a:t>++ (Prefix Increment)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smtClean="0"/>
              <a:t>++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, c = (++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 – 1) *5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Increment a by 1, then use the new value of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resides.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++ (Postfix Increment)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i="1" smtClean="0"/>
              <a:t>a++, </a:t>
            </a:r>
            <a:r>
              <a:rPr lang="en-US" altLang="zh-CN" sz="2000" b="1" smtClean="0"/>
              <a:t>c = (</a:t>
            </a:r>
            <a:r>
              <a:rPr lang="en-US" altLang="zh-CN" sz="2000" b="1" i="1" smtClean="0"/>
              <a:t>a</a:t>
            </a:r>
            <a:r>
              <a:rPr lang="en-US" altLang="zh-CN" sz="2000" b="1" smtClean="0"/>
              <a:t>++ – 1) *5</a:t>
            </a:r>
            <a:endParaRPr lang="en-US" altLang="zh-CN" sz="2000" b="1" i="1" smtClean="0"/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Use the current value of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a</a:t>
            </a:r>
            <a:r>
              <a:rPr lang="en-US" altLang="zh-CN" sz="2000" smtClean="0"/>
              <a:t> resides, then increment a by 1.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-- (Prefix Decrement)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smtClean="0"/>
              <a:t>--b, c = (--</a:t>
            </a:r>
            <a:r>
              <a:rPr lang="en-US" altLang="zh-CN" sz="2000" b="1" i="1" smtClean="0"/>
              <a:t>b</a:t>
            </a:r>
            <a:r>
              <a:rPr lang="en-US" altLang="zh-CN" sz="2000" b="1" smtClean="0"/>
              <a:t> + 1) *5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Decrement a by 1, then use the new value of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resides.</a:t>
            </a:r>
          </a:p>
          <a:p>
            <a:pPr>
              <a:lnSpc>
                <a:spcPct val="80000"/>
              </a:lnSpc>
            </a:pPr>
            <a:r>
              <a:rPr lang="en-US" altLang="zh-CN" sz="2200" smtClean="0"/>
              <a:t>-- (Postfix Decrement)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e.g. </a:t>
            </a:r>
            <a:r>
              <a:rPr lang="en-US" altLang="zh-CN" sz="2000" b="1" i="1" smtClean="0"/>
              <a:t>b--, </a:t>
            </a:r>
            <a:r>
              <a:rPr lang="en-US" altLang="zh-CN" sz="2000" b="1" smtClean="0"/>
              <a:t>c = (</a:t>
            </a:r>
            <a:r>
              <a:rPr lang="en-US" altLang="zh-CN" sz="2000" b="1" i="1" smtClean="0"/>
              <a:t>b</a:t>
            </a:r>
            <a:r>
              <a:rPr lang="en-US" altLang="zh-CN" sz="2000" b="1" smtClean="0"/>
              <a:t>-- – 1) *5</a:t>
            </a:r>
            <a:endParaRPr lang="en-US" altLang="zh-CN" sz="2000" b="1" i="1" smtClean="0"/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Use the current value of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in the expression in which </a:t>
            </a:r>
            <a:r>
              <a:rPr lang="en-US" altLang="zh-CN" sz="2000" b="1" i="1" smtClean="0"/>
              <a:t>b</a:t>
            </a:r>
            <a:r>
              <a:rPr lang="en-US" altLang="zh-CN" sz="2000" smtClean="0"/>
              <a:t> resides, then decrement a by 1.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2CF-7D88-4B7F-84D7-9C0A78C9D5D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586B-7C26-4C7C-A2FA-C418EC3866B0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2927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IncrementingDecrementing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5,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y = x++;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y = ++x;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(y++);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IncrementingDecrementing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7D54-E8EE-45F2-AB0E-46E2A4048F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42A-0EE3-4AC7-8791-03977AD6079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859338" y="4076700"/>
            <a:ext cx="865187" cy="1728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Output:</a:t>
            </a:r>
          </a:p>
          <a:p>
            <a:r>
              <a:rPr lang="en-US" altLang="zh-CN" sz="1600"/>
              <a:t>5</a:t>
            </a:r>
          </a:p>
          <a:p>
            <a:r>
              <a:rPr lang="en-US" altLang="zh-CN" sz="1600"/>
              <a:t>7</a:t>
            </a:r>
          </a:p>
          <a:p>
            <a:r>
              <a:rPr lang="en-US" altLang="zh-CN" sz="1600"/>
              <a:t>7</a:t>
            </a:r>
          </a:p>
          <a:p>
            <a:r>
              <a:rPr lang="en-US" altLang="zh-CN" sz="1600"/>
              <a:t>8</a:t>
            </a:r>
          </a:p>
          <a:p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IncrementAndDecrement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a=3,b=3;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("a="+a);	// output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(",a++="+(a++)+",a="+a);  // output a++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("b="+b);	// output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(",++b="+(++b)+",b="+b);  // output ++b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256F-FA2C-425D-A2BD-3754C28FB1F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9334-E5EA-4C28-AD2C-F69ADD67D7F7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Equality operators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==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b="1" i="1" smtClean="0"/>
              <a:t>x</a:t>
            </a:r>
            <a:r>
              <a:rPr lang="en-US" altLang="zh-CN" smtClean="0"/>
              <a:t> == </a:t>
            </a:r>
            <a:r>
              <a:rPr lang="en-US" altLang="zh-CN" b="1" i="1" smtClean="0"/>
              <a:t>y</a:t>
            </a:r>
          </a:p>
          <a:p>
            <a:pPr lvl="1" eaLnBrk="1" hangingPunct="1"/>
            <a:r>
              <a:rPr lang="en-US" altLang="zh-CN" b="1" i="1" smtClean="0"/>
              <a:t>x</a:t>
            </a:r>
            <a:r>
              <a:rPr lang="en-US" altLang="zh-CN" smtClean="0"/>
              <a:t> is equal to </a:t>
            </a:r>
            <a:r>
              <a:rPr lang="en-US" altLang="zh-CN" b="1" i="1" smtClean="0"/>
              <a:t>y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!=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b="1" i="1" smtClean="0"/>
              <a:t>x</a:t>
            </a:r>
            <a:r>
              <a:rPr lang="en-US" altLang="zh-CN" smtClean="0"/>
              <a:t> != </a:t>
            </a:r>
            <a:r>
              <a:rPr lang="en-US" altLang="zh-CN" b="1" i="1" smtClean="0"/>
              <a:t>y</a:t>
            </a:r>
          </a:p>
          <a:p>
            <a:pPr lvl="1" eaLnBrk="1" hangingPunct="1"/>
            <a:r>
              <a:rPr lang="en-US" altLang="zh-CN" b="1" i="1" smtClean="0"/>
              <a:t>x</a:t>
            </a:r>
            <a:r>
              <a:rPr lang="en-US" altLang="zh-CN" smtClean="0"/>
              <a:t> is not equal to </a:t>
            </a:r>
            <a:r>
              <a:rPr lang="en-US" altLang="zh-CN" b="1" i="1" smtClean="0"/>
              <a:t>y</a:t>
            </a:r>
            <a:r>
              <a:rPr lang="en-US" altLang="zh-CN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9BE-1426-410B-A8D5-4A8717E43CC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813E-C679-4C13-8654-E032C65E5FA2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Relational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&gt;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greater than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&lt;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&lt;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less than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&gt;=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&gt;=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greater than or equal to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000" smtClean="0"/>
              <a:t>&lt;=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smtClean="0"/>
              <a:t>e.g. </a:t>
            </a:r>
            <a:r>
              <a:rPr lang="en-US" altLang="zh-CN" sz="2600" b="1" i="1" smtClean="0"/>
              <a:t>x</a:t>
            </a:r>
            <a:r>
              <a:rPr lang="en-US" altLang="zh-CN" sz="2600" smtClean="0"/>
              <a:t> &lt;= </a:t>
            </a:r>
            <a:r>
              <a:rPr lang="en-US" altLang="zh-CN" sz="2600" b="1" i="1" smtClean="0"/>
              <a:t>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b="1" i="1" smtClean="0"/>
              <a:t>x</a:t>
            </a:r>
            <a:r>
              <a:rPr lang="en-US" altLang="zh-CN" sz="2600" smtClean="0"/>
              <a:t> is less than or equal to </a:t>
            </a:r>
            <a:r>
              <a:rPr lang="en-US" altLang="zh-CN" sz="2600" b="1" i="1" smtClean="0"/>
              <a:t>y</a:t>
            </a:r>
            <a:r>
              <a:rPr lang="en-US" altLang="zh-CN" sz="260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3FDC-EAD1-4804-B954-0DB6B2E7E6D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247D-8C99-4032-8EF5-83EE4F1123AA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26690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069080"/>
        </p:xfrm>
        <a:graphic>
          <a:graphicData uri="http://schemas.openxmlformats.org/drawingml/2006/table">
            <a:tbl>
              <a:tblPr/>
              <a:tblGrid>
                <a:gridCol w="4248150"/>
                <a:gridCol w="3916362"/>
              </a:tblGrid>
              <a:tr h="19812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DecisionMaking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1, b = 2, c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== (b = c))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&lt; b -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if(-a == a + a -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System.out.println("OK3");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DecisionMaking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2B54-C996-4AEB-BB61-2B9A998FFA8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4434-26D1-4305-B650-8D16A71B6E7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65" name="Text Box 31"/>
          <p:cNvSpPr txBox="1">
            <a:spLocks noChangeArrowheads="1"/>
          </p:cNvSpPr>
          <p:nvPr/>
        </p:nvSpPr>
        <p:spPr bwMode="auto">
          <a:xfrm>
            <a:off x="4787900" y="4005263"/>
            <a:ext cx="396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26689" name="Text Box 33"/>
          <p:cNvSpPr txBox="1">
            <a:spLocks noChangeArrowheads="1"/>
          </p:cNvSpPr>
          <p:nvPr/>
        </p:nvSpPr>
        <p:spPr bwMode="auto">
          <a:xfrm>
            <a:off x="5003800" y="4011613"/>
            <a:ext cx="345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OK3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&amp;, &amp;&amp;</a:t>
            </a:r>
          </a:p>
          <a:p>
            <a:pPr eaLnBrk="1" hangingPunct="1"/>
            <a:r>
              <a:rPr lang="en-US" altLang="zh-CN" smtClean="0"/>
              <a:t>|, ||</a:t>
            </a:r>
          </a:p>
          <a:p>
            <a:pPr eaLnBrk="1" hangingPunct="1"/>
            <a:r>
              <a:rPr lang="en-US" altLang="zh-CN" smtClean="0"/>
              <a:t>!</a:t>
            </a:r>
          </a:p>
          <a:p>
            <a:pPr eaLnBrk="1" hangingPunct="1"/>
            <a:r>
              <a:rPr lang="en-US" altLang="zh-CN" smtClean="0"/>
              <a:t>^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6E14-1F54-4E55-906F-951EC5AF347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EAD64-7DC1-46F4-8BC3-570AD65D5564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&amp;&amp; (Condition And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&amp;&amp;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  <a:p>
            <a:pPr eaLnBrk="1" hangingPunct="1"/>
            <a:r>
              <a:rPr lang="en-US" altLang="zh-CN" smtClean="0"/>
              <a:t>&amp; (Boolean Logical And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&amp;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B33B-D4C5-4B04-A251-E87C3F0798C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E2C8-2EEF-44D4-A934-C93E82DCC26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1500188" y="5857875"/>
            <a:ext cx="5786437" cy="4000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ambria Math" pitchFamily="18" charset="0"/>
              </a:rPr>
              <a:t>What’s the difference between the two operators?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2765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LogicalOperators_AND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5, y = 7, z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if(x &gt; y &amp;&amp; (y = 8) &lt;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(y);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if(x &gt; y &amp; (y = 8) &lt;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8358-BE54-4251-B647-E1C2FC1E148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B147-FD62-48E5-AED0-4AB43C9BAF5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2766" name="Text Box 30"/>
          <p:cNvSpPr txBox="1">
            <a:spLocks noChangeArrowheads="1"/>
          </p:cNvSpPr>
          <p:nvPr/>
        </p:nvSpPr>
        <p:spPr bwMode="auto">
          <a:xfrm>
            <a:off x="4859338" y="4005263"/>
            <a:ext cx="37449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||(Condition OR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||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  <a:p>
            <a:pPr eaLnBrk="1" hangingPunct="1"/>
            <a:r>
              <a:rPr lang="en-US" altLang="zh-CN" smtClean="0"/>
              <a:t>| (Boolean Logical OR Operator)</a:t>
            </a:r>
          </a:p>
          <a:p>
            <a:pPr lvl="1" eaLnBrk="1" hangingPunct="1"/>
            <a:r>
              <a:rPr lang="en-US" altLang="zh-CN" smtClean="0"/>
              <a:t>e.g. </a:t>
            </a:r>
            <a:r>
              <a:rPr lang="en-US" altLang="zh-CN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(salary &gt; 500) | (age++ &gt;= 30)</a:t>
            </a:r>
          </a:p>
          <a:p>
            <a:pPr lvl="1" eaLnBrk="1" hangingPunct="1"/>
            <a:r>
              <a:rPr lang="en-US" altLang="zh-CN" smtClean="0"/>
              <a:t>The expression will be true only if both operands tests are also true.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E292-44C8-44FB-8014-32000D26527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A117-BB29-4780-B2B6-EC01F073296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1500188" y="5857875"/>
            <a:ext cx="5786437" cy="4000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ambria Math" pitchFamily="18" charset="0"/>
              </a:rPr>
              <a:t>What’s the difference between the two operators?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Operators</a:t>
            </a:r>
          </a:p>
          <a:p>
            <a:pPr eaLnBrk="1" hangingPunct="1"/>
            <a:r>
              <a:rPr lang="en-US" altLang="zh-CN" smtClean="0"/>
              <a:t>Control structures</a:t>
            </a:r>
          </a:p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07A5-75ED-452E-8F10-8572250811A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F845-738C-4A40-8042-17C4F0D0185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4809" name="Group 2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true, b = false, c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|| (b =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(b);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if(a | (b = true));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LogicalOperators_OR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B8AD-0141-4D21-BF00-34B60D91BD6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7FE3-445D-4806-846C-3B4B9C3305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4810" name="Text Box 26"/>
          <p:cNvSpPr txBox="1">
            <a:spLocks noChangeArrowheads="1"/>
          </p:cNvSpPr>
          <p:nvPr/>
        </p:nvSpPr>
        <p:spPr bwMode="auto">
          <a:xfrm>
            <a:off x="5148263" y="4005263"/>
            <a:ext cx="33845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false</a:t>
            </a:r>
          </a:p>
          <a:p>
            <a:r>
              <a:rPr lang="en-US" altLang="zh-CN"/>
              <a:t>true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JudgeGrade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a=58;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if ((a&lt;0) || (a&gt;100))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("Input error!!");    // grade input 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if ((a&lt;60) &amp;&amp; (a&gt;49))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("Make up exam!!");   // need to test again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3B6B-3AF5-437B-842D-8388AD78080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9B74-187E-41FA-B28F-C189DB7BF2E6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- NOT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! (Logical Negation Operator)</a:t>
            </a:r>
          </a:p>
          <a:p>
            <a:pPr lvl="1" eaLnBrk="1" hangingPunct="1"/>
            <a:r>
              <a:rPr lang="en-US" altLang="zh-CN" smtClean="0"/>
              <a:t>It is a unary operator that has only a single condition as an operand.</a:t>
            </a:r>
          </a:p>
          <a:p>
            <a:pPr lvl="1" eaLnBrk="1" hangingPunct="1"/>
            <a:r>
              <a:rPr lang="en-US" altLang="zh-CN" smtClean="0"/>
              <a:t>The value of the NOT expression is the negation of the expression.</a:t>
            </a:r>
          </a:p>
          <a:p>
            <a:pPr lvl="1" eaLnBrk="1" hangingPunct="1"/>
            <a:r>
              <a:rPr lang="en-US" altLang="zh-CN" smtClean="0"/>
              <a:t>It’s used to place before a condition to choose a path of execution if the original condition is </a:t>
            </a:r>
            <a:r>
              <a:rPr lang="en-US" altLang="zh-CN" b="1" i="1" smtClean="0"/>
              <a:t>false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e.g.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C8F7-CD0B-4645-B5C7-2D97C2E118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FE73-E94A-4EA3-B901-C5169E3D7BD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57375" y="5000625"/>
            <a:ext cx="6072188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! (age == 30) )</a:t>
            </a:r>
          </a:p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System.out.println(“It’s used to count the people</a:t>
            </a:r>
          </a:p>
          <a:p>
            <a:r>
              <a:rPr lang="en-US" altLang="zh-CN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whose age is not 30.”);</a:t>
            </a:r>
          </a:p>
          <a:p>
            <a:endParaRPr lang="zh-CN" altLang="en-US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76859" name="Group 2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LogicalOperators_NOT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float r = 0f, s = .1f, t = 2f;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if(!((t = r) &gt; s))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if(!(t == r))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LogicalOperators_NOT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B060-F7E9-4525-9145-CB43CFF07E9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F0CF-BDA4-4A5C-9CAF-5E99632B2BF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4859338" y="4089400"/>
            <a:ext cx="36734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OK1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Logical operators – XOR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^ </a:t>
            </a:r>
          </a:p>
          <a:p>
            <a:pPr lvl="1" eaLnBrk="1" hangingPunct="1"/>
            <a:r>
              <a:rPr lang="en-US" altLang="zh-CN" smtClean="0"/>
              <a:t>Boolean Logical Exclusive OR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The expression will return true only if its operands are different.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519F-8536-4A2C-8C64-3FB71D12762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94D8-9C1F-4419-B2B1-ADD0397F9424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Bitwise operators</a:t>
            </a:r>
          </a:p>
        </p:txBody>
      </p:sp>
      <p:sp>
        <p:nvSpPr>
          <p:cNvPr id="33795" name="Rectangle 7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The bitwise operators in Java are all inherited from C and C++ and are used to perform operations on individual bits in integers.</a:t>
            </a:r>
          </a:p>
        </p:txBody>
      </p:sp>
      <p:graphicFrame>
        <p:nvGraphicFramePr>
          <p:cNvPr id="316492" name="Group 76"/>
          <p:cNvGraphicFramePr>
            <a:graphicFrameLocks noGrp="1"/>
          </p:cNvGraphicFramePr>
          <p:nvPr>
            <p:ph sz="half" idx="2"/>
          </p:nvPr>
        </p:nvGraphicFramePr>
        <p:xfrm>
          <a:off x="684213" y="4049713"/>
          <a:ext cx="8164512" cy="1981200"/>
        </p:xfrm>
        <a:graphic>
          <a:graphicData uri="http://schemas.openxmlformats.org/drawingml/2006/table">
            <a:tbl>
              <a:tblPr/>
              <a:tblGrid>
                <a:gridCol w="1633537"/>
                <a:gridCol w="1631950"/>
                <a:gridCol w="1633538"/>
                <a:gridCol w="1631950"/>
                <a:gridCol w="1633537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&amp;=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&gt;&gt;&gt;(0)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&lt;&lt;=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E7C3D-D21C-45F5-BA1C-2BE07E5598D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81DBA-9273-428C-BF28-4D45ACFFE39C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28073" name="Group 41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83024"/>
        </p:xfrm>
        <a:graphic>
          <a:graphicData uri="http://schemas.openxmlformats.org/drawingml/2006/table">
            <a:tbl>
              <a:tblPr/>
              <a:tblGrid>
                <a:gridCol w="4084637"/>
                <a:gridCol w="4079875"/>
              </a:tblGrid>
              <a:tr h="24050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BitwiseOperators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(2 &gt;&gt;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 &lt;&lt;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 = 3;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System.out.println(n &lt;&lt;= 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System.out.println(n &gt;&gt;= 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BitwiseOperators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F03D-209E-46EF-A156-218B47DD01E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786-9C3B-402D-BC53-29B25C07DFF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28074" name="Text Box 42"/>
          <p:cNvSpPr txBox="1">
            <a:spLocks noChangeArrowheads="1"/>
          </p:cNvSpPr>
          <p:nvPr/>
        </p:nvSpPr>
        <p:spPr bwMode="auto">
          <a:xfrm>
            <a:off x="4859338" y="4652963"/>
            <a:ext cx="33845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Output:</a:t>
            </a:r>
          </a:p>
          <a:p>
            <a:r>
              <a:rPr lang="en-US" altLang="zh-CN" sz="2000"/>
              <a:t>1</a:t>
            </a:r>
          </a:p>
          <a:p>
            <a:r>
              <a:rPr lang="en-US" altLang="zh-CN" sz="2000"/>
              <a:t>2</a:t>
            </a:r>
          </a:p>
          <a:p>
            <a:r>
              <a:rPr lang="en-US" altLang="zh-CN" sz="2000"/>
              <a:t>6</a:t>
            </a:r>
          </a:p>
          <a:p>
            <a:r>
              <a:rPr lang="en-US" altLang="zh-CN" sz="2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8286808" cy="5072098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072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java.util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ShiftTest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 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 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Scanner reader=new Scanner(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System.in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(“Input the shift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value:");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x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reader.nextInt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(“Input shift amount :");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n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reader.nextInt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(“Result for left shift:"+(x&lt;&lt;n));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(“Result for right shift:"+(x&gt;&gt;n));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F775-DB77-4585-B111-09A7B7D8ED0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12DC-00AA-4C8D-865D-CADDA1A7571E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Bitwise logical</a:t>
            </a:r>
          </a:p>
        </p:txBody>
      </p:sp>
      <p:graphicFrame>
        <p:nvGraphicFramePr>
          <p:cNvPr id="383033" name="Group 5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1360487"/>
                <a:gridCol w="1360488"/>
                <a:gridCol w="1362075"/>
                <a:gridCol w="1360487"/>
                <a:gridCol w="1360488"/>
                <a:gridCol w="1360487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6467-B47C-4567-8B91-B7309C678E8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DCAE-1784-4B8D-9F4D-7ACFEEF52DAD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81975" name="Group 2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BitwiseLogical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byte x = 2, 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&amp;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|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^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(~x);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BitwiseLogical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8E38-A872-4F01-BF34-56729F3B6E7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D3BD-EA74-499D-8F2B-92E1341B5DC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4859338" y="1989138"/>
            <a:ext cx="2952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r>
              <a:rPr lang="en-US" altLang="zh-CN" sz="1600"/>
              <a:t>0</a:t>
            </a:r>
          </a:p>
          <a:p>
            <a:r>
              <a:rPr lang="en-US" altLang="zh-CN" sz="1600"/>
              <a:t>3</a:t>
            </a:r>
          </a:p>
          <a:p>
            <a:r>
              <a:rPr lang="en-US" altLang="zh-CN" sz="1600"/>
              <a:t>3</a:t>
            </a:r>
          </a:p>
          <a:p>
            <a:r>
              <a:rPr lang="en-US" altLang="zh-CN" sz="1600"/>
              <a:t>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Operators</a:t>
            </a:r>
          </a:p>
        </p:txBody>
      </p:sp>
      <p:sp>
        <p:nvSpPr>
          <p:cNvPr id="2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C12-767F-4529-88D6-BF41324EFBF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55E-B641-4277-AA21-ACE579D58C32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4"/>
          <p:cNvSpPr>
            <a:spLocks noGrp="1" noChangeArrowheads="1"/>
          </p:cNvSpPr>
          <p:nvPr>
            <p:ph type="title"/>
          </p:nvPr>
        </p:nvSpPr>
        <p:spPr>
          <a:xfrm>
            <a:off x="612775" y="428625"/>
            <a:ext cx="62642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571500" y="1000125"/>
          <a:ext cx="8286750" cy="5797296"/>
        </p:xfrm>
        <a:graphic>
          <a:graphicData uri="http://schemas.openxmlformats.org/drawingml/2006/table">
            <a:tbl>
              <a:tblPr/>
              <a:tblGrid>
                <a:gridCol w="8286750"/>
              </a:tblGrid>
              <a:tr h="550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// Demonstrate the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logical operators.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BoolLogic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{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public static void main(String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[]) {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a = true;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b = false;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c = a |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d = a &amp;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e = a ^ b;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f = (!a &amp; b) | (a &amp; !b);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g = !a;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 a = " + a);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 b = " + b);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a|b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c);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a&amp;b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d);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a^b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= " + e);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("!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a&amp;b|a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&amp;!b = " + f);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("       !a = " + g);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C8D9-7EEC-47E2-9913-4AD05E4AAE8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903-348F-4A7B-AC5A-018B42ED329B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Ternary Operator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? :</a:t>
            </a:r>
          </a:p>
          <a:p>
            <a:pPr lvl="1" eaLnBrk="1" hangingPunct="1"/>
            <a:r>
              <a:rPr lang="en-US" altLang="zh-CN" smtClean="0"/>
              <a:t>maxAandB = a &gt; b ? a : b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0BB7-B82D-4DB6-9EE9-281B93E5380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BEF-44B2-45A0-92F8-BB25C40CA161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22956" name="Group 4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092702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TernaryOperator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 = 1, y = 2, z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temp;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&gt; ((y &gt; z) ? y : z) ? x : ((y &gt; z) ? y : z));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TernaryOperator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A667-3D55-4D64-A513-82FF896A865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4DB5-4764-4BCE-A29D-47C5644FF7F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2937" name="Text Box 25"/>
          <p:cNvSpPr txBox="1">
            <a:spLocks noChangeArrowheads="1"/>
          </p:cNvSpPr>
          <p:nvPr/>
        </p:nvSpPr>
        <p:spPr bwMode="auto">
          <a:xfrm>
            <a:off x="755650" y="5097463"/>
            <a:ext cx="345757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49" charset="-122"/>
              </a:rPr>
              <a:t>Control Structures</a:t>
            </a:r>
          </a:p>
        </p:txBody>
      </p:sp>
      <p:sp>
        <p:nvSpPr>
          <p:cNvPr id="4198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A102-485D-4823-A51C-0725234C648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40F3-8DEA-4B7C-A142-58481CD9D0A2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995363"/>
          </a:xfrm>
        </p:spPr>
        <p:txBody>
          <a:bodyPr/>
          <a:lstStyle/>
          <a:p>
            <a:r>
              <a:rPr lang="en-US" altLang="zh-CN" smtClean="0">
                <a:cs typeface="Times New Roman" pitchFamily="18" charset="0"/>
              </a:rPr>
              <a:t>Introduction</a:t>
            </a:r>
            <a:r>
              <a:rPr lang="en-US" altLang="zh-CN" smtClean="0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learn about Control Structures</a:t>
            </a:r>
          </a:p>
          <a:p>
            <a:pPr lvl="1"/>
            <a:r>
              <a:rPr lang="en-US" altLang="zh-CN" dirty="0" smtClean="0"/>
              <a:t>Structured-programming principle</a:t>
            </a:r>
          </a:p>
          <a:p>
            <a:pPr lvl="1"/>
            <a:r>
              <a:rPr lang="en-US" altLang="zh-CN" dirty="0" smtClean="0"/>
              <a:t>Control structures help build and manipulate objects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A29-1B1C-48DA-AFB0-40AEF5B7AC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E675-799D-4465-83F3-FA912FCC4BFD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</a:p>
          <a:p>
            <a:pPr lvl="1"/>
            <a:r>
              <a:rPr lang="en-US" altLang="zh-CN" smtClean="0"/>
              <a:t>Series of actions in specific order</a:t>
            </a:r>
          </a:p>
          <a:p>
            <a:pPr lvl="2"/>
            <a:r>
              <a:rPr lang="en-US" altLang="zh-CN" smtClean="0"/>
              <a:t>The actions executed</a:t>
            </a:r>
          </a:p>
          <a:p>
            <a:pPr lvl="2"/>
            <a:r>
              <a:rPr lang="en-US" altLang="zh-CN" smtClean="0"/>
              <a:t>The order in which actions execute</a:t>
            </a:r>
          </a:p>
          <a:p>
            <a:r>
              <a:rPr lang="en-US" altLang="zh-CN" smtClean="0"/>
              <a:t>Program control</a:t>
            </a:r>
          </a:p>
          <a:p>
            <a:pPr lvl="1"/>
            <a:r>
              <a:rPr lang="en-US" altLang="zh-CN" smtClean="0"/>
              <a:t>Specifying the order in which actions execute</a:t>
            </a:r>
          </a:p>
          <a:p>
            <a:pPr lvl="2"/>
            <a:r>
              <a:rPr lang="en-US" altLang="zh-CN" smtClean="0"/>
              <a:t>Control structures help specify this order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42E5-5924-4A63-9112-F43108229F4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B9D-5678-43A0-BFF2-E270285CB14B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Pseudocode</a:t>
            </a:r>
          </a:p>
          <a:p>
            <a:pPr lvl="1"/>
            <a:r>
              <a:rPr lang="en-US" altLang="zh-CN" smtClean="0"/>
              <a:t>Informal language for developing algorithms</a:t>
            </a:r>
          </a:p>
          <a:p>
            <a:pPr lvl="1"/>
            <a:r>
              <a:rPr lang="en-US" altLang="zh-CN" smtClean="0"/>
              <a:t>Not executed on computers</a:t>
            </a:r>
          </a:p>
          <a:p>
            <a:pPr lvl="1"/>
            <a:r>
              <a:rPr lang="en-US" altLang="zh-CN" smtClean="0"/>
              <a:t>Helps developers “think out” algorithms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27E2-522C-4483-81DB-F36ABA48CA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F104-CA62-47EE-B208-2E71369BF041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/>
              <a:t>Sequential execution</a:t>
            </a:r>
          </a:p>
          <a:p>
            <a:pPr lvl="1">
              <a:defRPr/>
            </a:pPr>
            <a:r>
              <a:rPr lang="en-US" altLang="zh-CN" dirty="0"/>
              <a:t>Program statements execute one after the other</a:t>
            </a:r>
          </a:p>
          <a:p>
            <a:pPr>
              <a:defRPr/>
            </a:pPr>
            <a:r>
              <a:rPr lang="en-US" altLang="zh-CN" dirty="0"/>
              <a:t>Transfer of control</a:t>
            </a:r>
          </a:p>
          <a:p>
            <a:pPr lvl="1">
              <a:defRPr/>
            </a:pPr>
            <a:r>
              <a:rPr lang="en-US" altLang="zh-CN" dirty="0"/>
              <a:t>Three control statements can specify order of statements</a:t>
            </a:r>
          </a:p>
          <a:p>
            <a:pPr lvl="2">
              <a:defRPr/>
            </a:pPr>
            <a:r>
              <a:rPr lang="en-US" altLang="zh-CN" dirty="0"/>
              <a:t>Sequence structure</a:t>
            </a:r>
          </a:p>
          <a:p>
            <a:pPr lvl="2">
              <a:defRPr/>
            </a:pPr>
            <a:r>
              <a:rPr lang="en-US" altLang="zh-CN" dirty="0"/>
              <a:t>Selection structure</a:t>
            </a:r>
          </a:p>
          <a:p>
            <a:pPr lvl="2">
              <a:defRPr/>
            </a:pPr>
            <a:r>
              <a:rPr lang="en-US" altLang="zh-CN" dirty="0"/>
              <a:t>Repetition structure</a:t>
            </a:r>
          </a:p>
          <a:p>
            <a:pPr>
              <a:defRPr/>
            </a:pPr>
            <a:r>
              <a:rPr lang="en-US" altLang="zh-CN" dirty="0"/>
              <a:t>Activity diagram</a:t>
            </a:r>
          </a:p>
          <a:p>
            <a:pPr lvl="1">
              <a:defRPr/>
            </a:pPr>
            <a:r>
              <a:rPr lang="en-US" altLang="zh-CN" dirty="0"/>
              <a:t>Models the workflow</a:t>
            </a:r>
          </a:p>
          <a:p>
            <a:pPr lvl="2">
              <a:defRPr/>
            </a:pPr>
            <a:r>
              <a:rPr lang="en-US" altLang="zh-CN" dirty="0"/>
              <a:t>Action-state symbols</a:t>
            </a:r>
          </a:p>
          <a:p>
            <a:pPr lvl="2">
              <a:defRPr/>
            </a:pPr>
            <a:r>
              <a:rPr lang="en-US" altLang="zh-CN" dirty="0"/>
              <a:t>Transition arrows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98F7-8B5F-4D11-80D9-3BD33066004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7F6F61D0-83BE-4171-9925-0FE56FB170A3}" type="slidenum">
              <a:rPr lang="en-US" altLang="zh-CN"/>
              <a:pPr algn="ctr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Sequence structure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3071813" y="1214438"/>
          <a:ext cx="1735137" cy="1697037"/>
        </p:xfrm>
        <a:graphic>
          <a:graphicData uri="http://schemas.openxmlformats.org/presentationml/2006/ole">
            <p:oleObj spid="_x0000_s1026" name="图片" r:id="rId3" imgW="1734747" imgH="1696752" progId="Word.Picture.8">
              <p:embed/>
            </p:oleObj>
          </a:graphicData>
        </a:graphic>
      </p:graphicFrame>
      <p:sp>
        <p:nvSpPr>
          <p:cNvPr id="1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4572000"/>
            <a:ext cx="8164512" cy="1458913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The sequence structure is built into Java.</a:t>
            </a:r>
          </a:p>
          <a:p>
            <a:pPr eaLnBrk="1" hangingPunct="1"/>
            <a:r>
              <a:rPr lang="en-US" altLang="zh-CN" sz="2200" smtClean="0"/>
              <a:t>Unless directed otherwise, the computer executes Java statements one after the other in the order in which they are written.</a:t>
            </a:r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F6D98C-8CC0-409E-9C54-66188080B94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9" name="日期占位符 4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FF17E1-BB55-4217-9077-5B77F4BBB00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3"/>
          <p:cNvGrpSpPr>
            <a:grpSpLocks noChangeAspect="1"/>
          </p:cNvGrpSpPr>
          <p:nvPr/>
        </p:nvGrpSpPr>
        <p:grpSpPr bwMode="auto">
          <a:xfrm>
            <a:off x="857250" y="3000375"/>
            <a:ext cx="6548438" cy="1565275"/>
            <a:chOff x="0" y="0"/>
            <a:chExt cx="20000" cy="20000"/>
          </a:xfrm>
        </p:grpSpPr>
        <p:sp>
          <p:nvSpPr>
            <p:cNvPr id="1036" name="Rectangle 134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2175" y="650"/>
              <a:ext cx="15650" cy="18699"/>
              <a:chOff x="-142" y="1"/>
              <a:chExt cx="20867" cy="20000"/>
            </a:xfrm>
          </p:grpSpPr>
          <p:sp>
            <p:nvSpPr>
              <p:cNvPr id="1038" name="Freeform 136"/>
              <p:cNvSpPr>
                <a:spLocks/>
              </p:cNvSpPr>
              <p:nvPr/>
            </p:nvSpPr>
            <p:spPr bwMode="auto">
              <a:xfrm>
                <a:off x="3265" y="6661"/>
                <a:ext cx="4" cy="4440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37"/>
              <p:cNvSpPr>
                <a:spLocks/>
              </p:cNvSpPr>
              <p:nvPr/>
            </p:nvSpPr>
            <p:spPr bwMode="auto">
              <a:xfrm>
                <a:off x="3265" y="1129"/>
                <a:ext cx="4" cy="2634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Oval 138"/>
              <p:cNvSpPr>
                <a:spLocks noChangeArrowheads="1"/>
              </p:cNvSpPr>
              <p:nvPr/>
            </p:nvSpPr>
            <p:spPr bwMode="auto">
              <a:xfrm>
                <a:off x="3042" y="1"/>
                <a:ext cx="448" cy="1138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39"/>
              <p:cNvSpPr>
                <a:spLocks/>
              </p:cNvSpPr>
              <p:nvPr/>
            </p:nvSpPr>
            <p:spPr bwMode="auto">
              <a:xfrm>
                <a:off x="3265" y="15476"/>
                <a:ext cx="4" cy="2633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29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40"/>
              <p:cNvSpPr>
                <a:spLocks/>
              </p:cNvSpPr>
              <p:nvPr/>
            </p:nvSpPr>
            <p:spPr bwMode="auto">
              <a:xfrm>
                <a:off x="6675" y="5946"/>
                <a:ext cx="3703" cy="9"/>
              </a:xfrm>
              <a:custGeom>
                <a:avLst/>
                <a:gdLst>
                  <a:gd name="T0" fmla="*/ 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41"/>
              <p:cNvSpPr>
                <a:spLocks/>
              </p:cNvSpPr>
              <p:nvPr/>
            </p:nvSpPr>
            <p:spPr bwMode="auto">
              <a:xfrm>
                <a:off x="6675" y="13283"/>
                <a:ext cx="3703" cy="10"/>
              </a:xfrm>
              <a:custGeom>
                <a:avLst/>
                <a:gdLst>
                  <a:gd name="T0" fmla="*/ 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0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42"/>
              <p:cNvGrpSpPr>
                <a:grpSpLocks/>
              </p:cNvGrpSpPr>
              <p:nvPr/>
            </p:nvGrpSpPr>
            <p:grpSpPr bwMode="auto">
              <a:xfrm>
                <a:off x="-142" y="3764"/>
                <a:ext cx="6817" cy="4383"/>
                <a:chOff x="0" y="0"/>
                <a:chExt cx="20000" cy="20000"/>
              </a:xfrm>
            </p:grpSpPr>
            <p:grpSp>
              <p:nvGrpSpPr>
                <p:cNvPr id="5" name="Group 1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074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3" name="Rectangle 146"/>
                <p:cNvSpPr>
                  <a:spLocks noChangeArrowheads="1"/>
                </p:cNvSpPr>
                <p:nvPr/>
              </p:nvSpPr>
              <p:spPr bwMode="auto">
                <a:xfrm>
                  <a:off x="648" y="7169"/>
                  <a:ext cx="18701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add grade to total</a:t>
                  </a:r>
                </a:p>
              </p:txBody>
            </p:sp>
          </p:grpSp>
          <p:grpSp>
            <p:nvGrpSpPr>
              <p:cNvPr id="6" name="Group 147"/>
              <p:cNvGrpSpPr>
                <a:grpSpLocks/>
              </p:cNvGrpSpPr>
              <p:nvPr/>
            </p:nvGrpSpPr>
            <p:grpSpPr bwMode="auto">
              <a:xfrm>
                <a:off x="-142" y="11101"/>
                <a:ext cx="6817" cy="4384"/>
                <a:chOff x="0" y="0"/>
                <a:chExt cx="20000" cy="20000"/>
              </a:xfrm>
            </p:grpSpPr>
            <p:grpSp>
              <p:nvGrpSpPr>
                <p:cNvPr id="7" name="Group 14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07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9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8" y="6953"/>
                  <a:ext cx="18701" cy="776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add 1 to counter</a:t>
                  </a:r>
                </a:p>
              </p:txBody>
            </p:sp>
          </p:grpSp>
          <p:grpSp>
            <p:nvGrpSpPr>
              <p:cNvPr id="8" name="Group 152"/>
              <p:cNvGrpSpPr>
                <a:grpSpLocks/>
              </p:cNvGrpSpPr>
              <p:nvPr/>
            </p:nvGrpSpPr>
            <p:grpSpPr bwMode="auto">
              <a:xfrm>
                <a:off x="2894" y="18109"/>
                <a:ext cx="744" cy="1892"/>
                <a:chOff x="-1" y="0"/>
                <a:chExt cx="20002" cy="20010"/>
              </a:xfrm>
            </p:grpSpPr>
            <p:sp>
              <p:nvSpPr>
                <p:cNvPr id="1066" name="Oval 153"/>
                <p:cNvSpPr>
                  <a:spLocks noChangeArrowheads="1"/>
                </p:cNvSpPr>
                <p:nvPr/>
              </p:nvSpPr>
              <p:spPr bwMode="auto">
                <a:xfrm>
                  <a:off x="3978" y="3977"/>
                  <a:ext cx="12044" cy="12046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Oval 154"/>
                <p:cNvSpPr>
                  <a:spLocks noChangeArrowheads="1"/>
                </p:cNvSpPr>
                <p:nvPr/>
              </p:nvSpPr>
              <p:spPr bwMode="auto">
                <a:xfrm>
                  <a:off x="-1" y="0"/>
                  <a:ext cx="20002" cy="20010"/>
                </a:xfrm>
                <a:prstGeom prst="ellipse">
                  <a:avLst/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155"/>
              <p:cNvGrpSpPr>
                <a:grpSpLocks/>
              </p:cNvGrpSpPr>
              <p:nvPr/>
            </p:nvGrpSpPr>
            <p:grpSpPr bwMode="auto">
              <a:xfrm>
                <a:off x="10378" y="2889"/>
                <a:ext cx="10347" cy="6115"/>
                <a:chOff x="-4" y="0"/>
                <a:chExt cx="20004" cy="19998"/>
              </a:xfrm>
            </p:grpSpPr>
            <p:grpSp>
              <p:nvGrpSpPr>
                <p:cNvPr id="10" name="Group 156"/>
                <p:cNvGrpSpPr>
                  <a:grpSpLocks/>
                </p:cNvGrpSpPr>
                <p:nvPr/>
              </p:nvGrpSpPr>
              <p:grpSpPr bwMode="auto">
                <a:xfrm>
                  <a:off x="18898" y="0"/>
                  <a:ext cx="1102" cy="4863"/>
                  <a:chOff x="-36" y="0"/>
                  <a:chExt cx="20036" cy="20000"/>
                </a:xfrm>
              </p:grpSpPr>
              <p:sp>
                <p:nvSpPr>
                  <p:cNvPr id="1064" name="Freeform 157"/>
                  <p:cNvSpPr>
                    <a:spLocks/>
                  </p:cNvSpPr>
                  <p:nvPr/>
                </p:nvSpPr>
                <p:spPr bwMode="auto">
                  <a:xfrm>
                    <a:off x="0" y="255"/>
                    <a:ext cx="19891" cy="19112"/>
                  </a:xfrm>
                  <a:custGeom>
                    <a:avLst/>
                    <a:gdLst>
                      <a:gd name="T0" fmla="*/ 19333 w 20000"/>
                      <a:gd name="T1" fmla="*/ 15831 h 20000"/>
                      <a:gd name="T2" fmla="*/ 0 w 20000"/>
                      <a:gd name="T3" fmla="*/ 15831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" name="Freeform 158"/>
                  <p:cNvSpPr>
                    <a:spLocks/>
                  </p:cNvSpPr>
                  <p:nvPr/>
                </p:nvSpPr>
                <p:spPr bwMode="auto">
                  <a:xfrm>
                    <a:off x="-36" y="0"/>
                    <a:ext cx="20036" cy="20000"/>
                  </a:xfrm>
                  <a:custGeom>
                    <a:avLst/>
                    <a:gdLst>
                      <a:gd name="T0" fmla="*/ 2005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3" name="Freeform 159"/>
                <p:cNvSpPr>
                  <a:spLocks/>
                </p:cNvSpPr>
                <p:nvPr/>
              </p:nvSpPr>
              <p:spPr bwMode="auto">
                <a:xfrm>
                  <a:off x="-4" y="0"/>
                  <a:ext cx="19967" cy="19998"/>
                </a:xfrm>
                <a:custGeom>
                  <a:avLst/>
                  <a:gdLst>
                    <a:gd name="T0" fmla="*/ 19828 w 20000"/>
                    <a:gd name="T1" fmla="*/ 4677 h 20000"/>
                    <a:gd name="T2" fmla="*/ 19828 w 20000"/>
                    <a:gd name="T3" fmla="*/ 19959 h 20000"/>
                    <a:gd name="T4" fmla="*/ 0 w 20000"/>
                    <a:gd name="T5" fmla="*/ 19959 h 20000"/>
                    <a:gd name="T6" fmla="*/ 0 w 20000"/>
                    <a:gd name="T7" fmla="*/ 62 h 20000"/>
                    <a:gd name="T8" fmla="*/ 1876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77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62"/>
                      </a:lnTo>
                      <a:lnTo>
                        <a:pt x="18924" y="0"/>
                      </a:lnTo>
                    </a:path>
                  </a:pathLst>
                </a:custGeom>
                <a:solidFill>
                  <a:srgbClr val="FFFFFF"/>
                </a:solidFill>
                <a:ln w="254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8" name="Rectangle 160"/>
              <p:cNvSpPr>
                <a:spLocks noChangeArrowheads="1"/>
              </p:cNvSpPr>
              <p:nvPr/>
            </p:nvSpPr>
            <p:spPr bwMode="auto">
              <a:xfrm>
                <a:off x="10964" y="4196"/>
                <a:ext cx="9176" cy="38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total = total + grade;</a:t>
                </a:r>
              </a:p>
            </p:txBody>
          </p:sp>
          <p:grpSp>
            <p:nvGrpSpPr>
              <p:cNvPr id="11" name="Group 161"/>
              <p:cNvGrpSpPr>
                <a:grpSpLocks/>
              </p:cNvGrpSpPr>
              <p:nvPr/>
            </p:nvGrpSpPr>
            <p:grpSpPr bwMode="auto">
              <a:xfrm>
                <a:off x="20156" y="2889"/>
                <a:ext cx="569" cy="1487"/>
                <a:chOff x="0" y="0"/>
                <a:chExt cx="20000" cy="20000"/>
              </a:xfrm>
            </p:grpSpPr>
            <p:sp>
              <p:nvSpPr>
                <p:cNvPr id="1060" name="Freeform 162"/>
                <p:cNvSpPr>
                  <a:spLocks/>
                </p:cNvSpPr>
                <p:nvPr/>
              </p:nvSpPr>
              <p:spPr bwMode="auto">
                <a:xfrm>
                  <a:off x="0" y="256"/>
                  <a:ext cx="19895" cy="19112"/>
                </a:xfrm>
                <a:custGeom>
                  <a:avLst/>
                  <a:gdLst>
                    <a:gd name="T0" fmla="*/ 19353 w 20000"/>
                    <a:gd name="T1" fmla="*/ 15831 h 20000"/>
                    <a:gd name="T2" fmla="*/ 0 w 20000"/>
                    <a:gd name="T3" fmla="*/ 15831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16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0" name="Freeform 164"/>
              <p:cNvSpPr>
                <a:spLocks/>
              </p:cNvSpPr>
              <p:nvPr/>
            </p:nvSpPr>
            <p:spPr bwMode="auto">
              <a:xfrm>
                <a:off x="10378" y="2889"/>
                <a:ext cx="10328" cy="6115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4 h 20000"/>
                  <a:gd name="T4" fmla="*/ 0 w 20000"/>
                  <a:gd name="T5" fmla="*/ 54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77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62"/>
                    </a:lnTo>
                    <a:lnTo>
                      <a:pt x="18924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165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1058" name="Freeform 166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353 w 20000"/>
                    <a:gd name="T1" fmla="*/ 16323 h 20000"/>
                    <a:gd name="T2" fmla="*/ 0 w 20000"/>
                    <a:gd name="T3" fmla="*/ 16323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6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2" name="Freeform 168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3 h 20000"/>
                  <a:gd name="T4" fmla="*/ 0 w 20000"/>
                  <a:gd name="T5" fmla="*/ 53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solidFill>
                <a:srgbClr val="FFFFFF"/>
              </a:solidFill>
              <a:ln w="254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Rectangle 169"/>
              <p:cNvSpPr>
                <a:spLocks noChangeArrowheads="1"/>
              </p:cNvSpPr>
              <p:nvPr/>
            </p:nvSpPr>
            <p:spPr bwMode="auto">
              <a:xfrm>
                <a:off x="10964" y="11469"/>
                <a:ext cx="9176" cy="40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8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counter = counter + 1;</a:t>
                </a:r>
              </a:p>
            </p:txBody>
          </p:sp>
          <p:grpSp>
            <p:nvGrpSpPr>
              <p:cNvPr id="13" name="Group 170"/>
              <p:cNvGrpSpPr>
                <a:grpSpLocks/>
              </p:cNvGrpSpPr>
              <p:nvPr/>
            </p:nvGrpSpPr>
            <p:grpSpPr bwMode="auto">
              <a:xfrm>
                <a:off x="20156" y="10236"/>
                <a:ext cx="569" cy="1477"/>
                <a:chOff x="0" y="0"/>
                <a:chExt cx="20000" cy="20000"/>
              </a:xfrm>
            </p:grpSpPr>
            <p:sp>
              <p:nvSpPr>
                <p:cNvPr id="1056" name="Freeform 171"/>
                <p:cNvSpPr>
                  <a:spLocks/>
                </p:cNvSpPr>
                <p:nvPr/>
              </p:nvSpPr>
              <p:spPr bwMode="auto">
                <a:xfrm>
                  <a:off x="0" y="135"/>
                  <a:ext cx="19895" cy="19229"/>
                </a:xfrm>
                <a:custGeom>
                  <a:avLst/>
                  <a:gdLst>
                    <a:gd name="T0" fmla="*/ 19353 w 20000"/>
                    <a:gd name="T1" fmla="*/ 16323 h 20000"/>
                    <a:gd name="T2" fmla="*/ 0 w 20000"/>
                    <a:gd name="T3" fmla="*/ 16323 h 20000"/>
                    <a:gd name="T4" fmla="*/ 0 w 20000"/>
                    <a:gd name="T5" fmla="*/ 0 h 20000"/>
                    <a:gd name="T6" fmla="*/ 0 60000 65536"/>
                    <a:gd name="T7" fmla="*/ 0 60000 65536"/>
                    <a:gd name="T8" fmla="*/ 0 60000 65536"/>
                    <a:gd name="T9" fmla="*/ 0 w 20000"/>
                    <a:gd name="T10" fmla="*/ 0 h 20000"/>
                    <a:gd name="T11" fmla="*/ 20000 w 20000"/>
                    <a:gd name="T12" fmla="*/ 20000 h 200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000" h="20000">
                      <a:moveTo>
                        <a:pt x="19869" y="19868"/>
                      </a:moveTo>
                      <a:lnTo>
                        <a:pt x="0" y="198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7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870 w 20000"/>
                    <a:gd name="T1" fmla="*/ 19873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870" y="1987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5" name="Freeform 173"/>
              <p:cNvSpPr>
                <a:spLocks/>
              </p:cNvSpPr>
              <p:nvPr/>
            </p:nvSpPr>
            <p:spPr bwMode="auto">
              <a:xfrm>
                <a:off x="10378" y="10236"/>
                <a:ext cx="10328" cy="6106"/>
              </a:xfrm>
              <a:custGeom>
                <a:avLst/>
                <a:gdLst>
                  <a:gd name="T0" fmla="*/ 734 w 20000"/>
                  <a:gd name="T1" fmla="*/ 13 h 20000"/>
                  <a:gd name="T2" fmla="*/ 734 w 20000"/>
                  <a:gd name="T3" fmla="*/ 53 h 20000"/>
                  <a:gd name="T4" fmla="*/ 0 w 20000"/>
                  <a:gd name="T5" fmla="*/ 53 h 20000"/>
                  <a:gd name="T6" fmla="*/ 0 w 20000"/>
                  <a:gd name="T7" fmla="*/ 0 h 20000"/>
                  <a:gd name="T8" fmla="*/ 6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3" y="4653"/>
                    </a:moveTo>
                    <a:lnTo>
                      <a:pt x="19993" y="19969"/>
                    </a:lnTo>
                    <a:lnTo>
                      <a:pt x="0" y="19969"/>
                    </a:lnTo>
                    <a:lnTo>
                      <a:pt x="0" y="31"/>
                    </a:lnTo>
                    <a:lnTo>
                      <a:pt x="18924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 goto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finger of blame was pointed at the </a:t>
            </a:r>
            <a:r>
              <a:rPr lang="en-US" altLang="zh-CN" b="1" i="1" smtClean="0"/>
              <a:t>goto </a:t>
            </a:r>
            <a:r>
              <a:rPr lang="en-US" altLang="zh-CN" i="1" smtClean="0"/>
              <a:t>statement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The notion of so-called </a:t>
            </a:r>
            <a:r>
              <a:rPr lang="en-US" altLang="zh-CN" i="1" smtClean="0"/>
              <a:t>structured programming </a:t>
            </a:r>
            <a:r>
              <a:rPr lang="en-US" altLang="zh-CN" smtClean="0"/>
              <a:t>became almost synonymous with “</a:t>
            </a:r>
            <a:r>
              <a:rPr lang="en-US" altLang="zh-CN" b="1" smtClean="0"/>
              <a:t>goto </a:t>
            </a:r>
            <a:r>
              <a:rPr lang="en-US" altLang="zh-CN" smtClean="0"/>
              <a:t>elimination”</a:t>
            </a:r>
          </a:p>
          <a:p>
            <a:pPr eaLnBrk="1" hangingPunct="1"/>
            <a:r>
              <a:rPr lang="en-US" altLang="zh-CN" smtClean="0"/>
              <a:t>Java does not have a </a:t>
            </a:r>
            <a:r>
              <a:rPr lang="en-US" altLang="zh-CN" b="1" smtClean="0"/>
              <a:t>goto </a:t>
            </a:r>
            <a:r>
              <a:rPr lang="en-US" altLang="zh-CN" smtClean="0"/>
              <a:t>statement; however, </a:t>
            </a:r>
            <a:r>
              <a:rPr lang="en-US" altLang="zh-CN" b="1" smtClean="0"/>
              <a:t>goto </a:t>
            </a:r>
            <a:r>
              <a:rPr lang="en-US" altLang="zh-CN" smtClean="0"/>
              <a:t>is a reserved word and should not be used in a Java program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D5CC-B330-4266-A341-90D22F09EC0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E11-6075-461D-BB2C-BE2CEE1C9898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Five Basic Arithmetic Operators</a:t>
            </a:r>
          </a:p>
        </p:txBody>
      </p:sp>
      <p:graphicFrame>
        <p:nvGraphicFramePr>
          <p:cNvPr id="299057" name="Group 4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34256"/>
        </p:xfrm>
        <a:graphic>
          <a:graphicData uri="http://schemas.openxmlformats.org/drawingml/2006/table">
            <a:tbl>
              <a:tblPr/>
              <a:tblGrid>
                <a:gridCol w="2041525"/>
                <a:gridCol w="2041525"/>
                <a:gridCol w="2039937"/>
                <a:gridCol w="20415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Arithmetic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Algebraic 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+ 7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+ 7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-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-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Multiplication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 *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Division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/ y or x ÷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Modulus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(Remainder)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mod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 %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05E-C7B8-417C-8D58-D0180AD4C1E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E4B3-9650-48D4-BEE8-A5E06943D61E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 keywords</a:t>
            </a:r>
          </a:p>
        </p:txBody>
      </p:sp>
      <p:graphicFrame>
        <p:nvGraphicFramePr>
          <p:cNvPr id="339028" name="Group 84"/>
          <p:cNvGraphicFramePr>
            <a:graphicFrameLocks noGrp="1"/>
          </p:cNvGraphicFramePr>
          <p:nvPr>
            <p:ph idx="1"/>
          </p:nvPr>
        </p:nvGraphicFramePr>
        <p:xfrm>
          <a:off x="714375" y="1571625"/>
          <a:ext cx="8164513" cy="4693920"/>
        </p:xfrm>
        <a:graphic>
          <a:graphicData uri="http://schemas.openxmlformats.org/drawingml/2006/table">
            <a:tbl>
              <a:tblPr/>
              <a:tblGrid>
                <a:gridCol w="1633538"/>
                <a:gridCol w="1462087"/>
                <a:gridCol w="1655763"/>
                <a:gridCol w="1873250"/>
                <a:gridCol w="1539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extends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synchronized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transient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assert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strictfp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9CD3-57DB-4A75-8F3A-F6959A912FC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769D-7589-4500-BE27-A74E2980DE53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Structures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has a sequence structure “built-in”</a:t>
            </a:r>
          </a:p>
          <a:p>
            <a:r>
              <a:rPr lang="en-US" altLang="zh-CN" smtClean="0"/>
              <a:t>Java provides three selection structures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if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If…else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switch</a:t>
            </a:r>
          </a:p>
          <a:p>
            <a:r>
              <a:rPr lang="en-US" altLang="zh-CN" smtClean="0"/>
              <a:t>Java provides three repetition structures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while</a:t>
            </a:r>
          </a:p>
          <a:p>
            <a:pPr lvl="1"/>
            <a:r>
              <a:rPr lang="en-US" altLang="zh-CN" sz="1800" smtClean="0">
                <a:latin typeface="Lucida Console" pitchFamily="49" charset="0"/>
              </a:rPr>
              <a:t>do…while</a:t>
            </a:r>
          </a:p>
          <a:p>
            <a:r>
              <a:rPr lang="en-US" altLang="zh-CN" smtClean="0"/>
              <a:t>Each of these words is a Java keyword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EF3B-DB34-4E6C-86E6-3071FB032FE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4C768917-86D6-4A59-829C-632003868937}" type="slidenum">
              <a:rPr lang="en-US" altLang="zh-CN"/>
              <a:pPr algn="ctr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if selection structure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2244725" y="1500188"/>
          <a:ext cx="5043488" cy="1611312"/>
        </p:xfrm>
        <a:graphic>
          <a:graphicData uri="http://schemas.openxmlformats.org/presentationml/2006/ole">
            <p:oleObj spid="_x0000_s2050" name="图片" r:id="rId3" imgW="5043164" imgH="1610636" progId="Word.Picture.8">
              <p:embed/>
            </p:oleObj>
          </a:graphicData>
        </a:graphic>
      </p:graphicFrame>
      <p:sp>
        <p:nvSpPr>
          <p:cNvPr id="2052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3143250"/>
            <a:ext cx="8164512" cy="2887663"/>
          </a:xfrm>
        </p:spPr>
        <p:txBody>
          <a:bodyPr/>
          <a:lstStyle/>
          <a:p>
            <a:r>
              <a:rPr lang="en-US" altLang="zh-CN" sz="2400" smtClean="0"/>
              <a:t>Single-entry/single-exit control structure</a:t>
            </a:r>
          </a:p>
          <a:p>
            <a:r>
              <a:rPr lang="en-US" altLang="zh-CN" sz="2400" smtClean="0"/>
              <a:t>Perform action only when condition is </a:t>
            </a:r>
            <a:r>
              <a:rPr lang="en-US" altLang="zh-CN" sz="2400" smtClean="0">
                <a:latin typeface="Lucida Console" pitchFamily="49" charset="0"/>
              </a:rPr>
              <a:t>true</a:t>
            </a:r>
          </a:p>
          <a:p>
            <a:r>
              <a:rPr lang="en-US" altLang="zh-CN" sz="2400" smtClean="0"/>
              <a:t>Action/decision programming model</a:t>
            </a:r>
            <a:endParaRPr lang="en-US" altLang="zh-CN" sz="2200" smtClean="0"/>
          </a:p>
          <a:p>
            <a:pPr eaLnBrk="1" hangingPunct="1"/>
            <a:r>
              <a:rPr lang="en-US" altLang="zh-CN" sz="2400" smtClean="0"/>
              <a:t>The brackets are optional when the body only includes one single statement.</a:t>
            </a:r>
          </a:p>
          <a:p>
            <a:pPr eaLnBrk="1" hangingPunct="1"/>
            <a:r>
              <a:rPr lang="en-US" altLang="zh-CN" sz="2400" smtClean="0"/>
              <a:t>The body can be block.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2AEA5-0A18-45B3-81CE-577F294CD2C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B2285DC-D3EB-4FD6-914F-3365BD799D0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4"/>
          <p:cNvSpPr>
            <a:spLocks noGrp="1"/>
          </p:cNvSpPr>
          <p:nvPr>
            <p:ph type="title"/>
          </p:nvPr>
        </p:nvSpPr>
        <p:spPr>
          <a:xfrm>
            <a:off x="684213" y="500063"/>
            <a:ext cx="8135937" cy="928687"/>
          </a:xfrm>
        </p:spPr>
        <p:txBody>
          <a:bodyPr/>
          <a:lstStyle/>
          <a:p>
            <a:r>
              <a:rPr lang="en-US" altLang="zh-CN" smtClean="0"/>
              <a:t>A Sample flowchart</a:t>
            </a:r>
            <a:endParaRPr lang="zh-CN" altLang="en-US" smtClean="0"/>
          </a:p>
        </p:txBody>
      </p:sp>
      <p:grpSp>
        <p:nvGrpSpPr>
          <p:cNvPr id="2" name="Group 97"/>
          <p:cNvGrpSpPr>
            <a:grpSpLocks noGrp="1"/>
          </p:cNvGrpSpPr>
          <p:nvPr>
            <p:ph sz="half" idx="1"/>
          </p:nvPr>
        </p:nvGrpSpPr>
        <p:grpSpPr bwMode="auto">
          <a:xfrm>
            <a:off x="684213" y="1916113"/>
            <a:ext cx="8164512" cy="1981200"/>
            <a:chOff x="768" y="1344"/>
            <a:chExt cx="4330" cy="1101"/>
          </a:xfrm>
        </p:grpSpPr>
        <p:sp>
          <p:nvSpPr>
            <p:cNvPr id="50193" name="Rectangle 76"/>
            <p:cNvSpPr>
              <a:spLocks noChangeAspect="1" noChangeArrowheads="1"/>
            </p:cNvSpPr>
            <p:nvPr/>
          </p:nvSpPr>
          <p:spPr bwMode="auto">
            <a:xfrm>
              <a:off x="768" y="1344"/>
              <a:ext cx="4330" cy="1101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Rectangle 78"/>
            <p:cNvSpPr>
              <a:spLocks noChangeAspect="1" noChangeArrowheads="1"/>
            </p:cNvSpPr>
            <p:nvPr/>
          </p:nvSpPr>
          <p:spPr bwMode="auto">
            <a:xfrm>
              <a:off x="2448" y="1723"/>
              <a:ext cx="650" cy="10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noProof="1">
                  <a:solidFill>
                    <a:srgbClr val="000000"/>
                  </a:solidFill>
                </a:rPr>
                <a:t>[grade &gt;= 60]</a:t>
              </a:r>
            </a:p>
          </p:txBody>
        </p:sp>
        <p:sp>
          <p:nvSpPr>
            <p:cNvPr id="50195" name="Freeform 79"/>
            <p:cNvSpPr>
              <a:spLocks noChangeAspect="1"/>
            </p:cNvSpPr>
            <p:nvPr/>
          </p:nvSpPr>
          <p:spPr bwMode="auto">
            <a:xfrm>
              <a:off x="2312" y="1478"/>
              <a:ext cx="1" cy="30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Oval 80"/>
            <p:cNvSpPr>
              <a:spLocks noChangeAspect="1" noChangeArrowheads="1"/>
            </p:cNvSpPr>
            <p:nvPr/>
          </p:nvSpPr>
          <p:spPr bwMode="auto">
            <a:xfrm>
              <a:off x="2276" y="1406"/>
              <a:ext cx="73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81"/>
            <p:cNvSpPr>
              <a:spLocks noChangeAspect="1"/>
            </p:cNvSpPr>
            <p:nvPr/>
          </p:nvSpPr>
          <p:spPr bwMode="auto">
            <a:xfrm>
              <a:off x="2228" y="1791"/>
              <a:ext cx="169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9965"/>
                  </a:moveTo>
                  <a:lnTo>
                    <a:pt x="9929" y="19930"/>
                  </a:lnTo>
                  <a:lnTo>
                    <a:pt x="0" y="9965"/>
                  </a:lnTo>
                  <a:lnTo>
                    <a:pt x="9929" y="0"/>
                  </a:lnTo>
                  <a:lnTo>
                    <a:pt x="19929" y="9965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Freeform 82"/>
            <p:cNvSpPr>
              <a:spLocks noChangeAspect="1"/>
            </p:cNvSpPr>
            <p:nvPr/>
          </p:nvSpPr>
          <p:spPr bwMode="auto">
            <a:xfrm>
              <a:off x="2228" y="1791"/>
              <a:ext cx="169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9965"/>
                  </a:moveTo>
                  <a:lnTo>
                    <a:pt x="9929" y="19930"/>
                  </a:lnTo>
                  <a:lnTo>
                    <a:pt x="0" y="9965"/>
                  </a:lnTo>
                  <a:lnTo>
                    <a:pt x="9929" y="0"/>
                  </a:lnTo>
                  <a:lnTo>
                    <a:pt x="19929" y="9965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Freeform 83"/>
            <p:cNvSpPr>
              <a:spLocks noChangeAspect="1"/>
            </p:cNvSpPr>
            <p:nvPr/>
          </p:nvSpPr>
          <p:spPr bwMode="auto">
            <a:xfrm>
              <a:off x="2399" y="1878"/>
              <a:ext cx="74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4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Rectangle 84"/>
            <p:cNvSpPr>
              <a:spLocks noChangeAspect="1" noChangeArrowheads="1"/>
            </p:cNvSpPr>
            <p:nvPr/>
          </p:nvSpPr>
          <p:spPr bwMode="auto">
            <a:xfrm>
              <a:off x="1612" y="2066"/>
              <a:ext cx="650" cy="10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200" noProof="1">
                  <a:solidFill>
                    <a:srgbClr val="000000"/>
                  </a:solidFill>
                </a:rPr>
                <a:t>[grade &lt; 60]</a:t>
              </a:r>
            </a:p>
          </p:txBody>
        </p:sp>
        <p:sp>
          <p:nvSpPr>
            <p:cNvPr id="50201" name="Freeform 85"/>
            <p:cNvSpPr>
              <a:spLocks noChangeAspect="1"/>
            </p:cNvSpPr>
            <p:nvPr/>
          </p:nvSpPr>
          <p:spPr bwMode="auto">
            <a:xfrm>
              <a:off x="2312" y="1963"/>
              <a:ext cx="1" cy="2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86"/>
            <p:cNvGrpSpPr>
              <a:grpSpLocks noChangeAspect="1"/>
            </p:cNvGrpSpPr>
            <p:nvPr/>
          </p:nvGrpSpPr>
          <p:grpSpPr bwMode="auto">
            <a:xfrm>
              <a:off x="3147" y="1737"/>
              <a:ext cx="1107" cy="281"/>
              <a:chOff x="0" y="0"/>
              <a:chExt cx="20000" cy="20000"/>
            </a:xfrm>
          </p:grpSpPr>
          <p:grpSp>
            <p:nvGrpSpPr>
              <p:cNvPr id="4" name="Group 87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0210" name="AutoShape 88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1" name="AutoShap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09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654" y="7214"/>
                <a:ext cx="18692" cy="73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print “Passed”</a:t>
                </a:r>
              </a:p>
            </p:txBody>
          </p:sp>
        </p:grpSp>
        <p:sp>
          <p:nvSpPr>
            <p:cNvPr id="50203" name="Freeform 92"/>
            <p:cNvSpPr>
              <a:spLocks noChangeAspect="1"/>
            </p:cNvSpPr>
            <p:nvPr/>
          </p:nvSpPr>
          <p:spPr bwMode="auto">
            <a:xfrm>
              <a:off x="2373" y="2321"/>
              <a:ext cx="1328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Freeform 93"/>
            <p:cNvSpPr>
              <a:spLocks noChangeAspect="1"/>
            </p:cNvSpPr>
            <p:nvPr/>
          </p:nvSpPr>
          <p:spPr bwMode="auto">
            <a:xfrm>
              <a:off x="3700" y="2022"/>
              <a:ext cx="2" cy="298"/>
            </a:xfrm>
            <a:custGeom>
              <a:avLst/>
              <a:gdLst>
                <a:gd name="T0" fmla="*/ 2 w 2"/>
                <a:gd name="T1" fmla="*/ 0 h 298"/>
                <a:gd name="T2" fmla="*/ 0 w 2"/>
                <a:gd name="T3" fmla="*/ 298 h 298"/>
                <a:gd name="T4" fmla="*/ 0 60000 65536"/>
                <a:gd name="T5" fmla="*/ 0 60000 65536"/>
                <a:gd name="T6" fmla="*/ 0 w 2"/>
                <a:gd name="T7" fmla="*/ 0 h 298"/>
                <a:gd name="T8" fmla="*/ 2 w 2"/>
                <a:gd name="T9" fmla="*/ 298 h 2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298">
                  <a:moveTo>
                    <a:pt x="2" y="0"/>
                  </a:moveTo>
                  <a:lnTo>
                    <a:pt x="0" y="298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94"/>
            <p:cNvGrpSpPr>
              <a:grpSpLocks noChangeAspect="1"/>
            </p:cNvGrpSpPr>
            <p:nvPr/>
          </p:nvGrpSpPr>
          <p:grpSpPr bwMode="auto">
            <a:xfrm>
              <a:off x="2252" y="2261"/>
              <a:ext cx="121" cy="121"/>
              <a:chOff x="-1" y="0"/>
              <a:chExt cx="20002" cy="20000"/>
            </a:xfrm>
          </p:grpSpPr>
          <p:sp>
            <p:nvSpPr>
              <p:cNvPr id="50206" name="Oval 95"/>
              <p:cNvSpPr>
                <a:spLocks noChangeAspect="1" noChangeArrowheads="1"/>
              </p:cNvSpPr>
              <p:nvPr/>
            </p:nvSpPr>
            <p:spPr bwMode="auto">
              <a:xfrm>
                <a:off x="3982" y="3982"/>
                <a:ext cx="12036" cy="12036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7" name="Oval 96"/>
              <p:cNvSpPr>
                <a:spLocks noChangeAspect="1" noChangeArrowheads="1"/>
              </p:cNvSpPr>
              <p:nvPr/>
            </p:nvSpPr>
            <p:spPr bwMode="auto">
              <a:xfrm>
                <a:off x="-1" y="0"/>
                <a:ext cx="20002" cy="20000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79" name="文本占位符 5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if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single-selections statement activity diagram</a:t>
            </a:r>
          </a:p>
          <a:p>
            <a:endParaRPr lang="zh-CN" altLang="en-US" smtClean="0"/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786346-41AA-4861-94AB-5B1BF0BEA4F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" name="日期占位符 3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0C2544-C877-469F-B433-2EA52EA9EA7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50181" name="Rectangle 18"/>
          <p:cNvSpPr>
            <a:spLocks noChangeArrowheads="1"/>
          </p:cNvSpPr>
          <p:nvPr/>
        </p:nvSpPr>
        <p:spPr bwMode="auto">
          <a:xfrm>
            <a:off x="3394075" y="1825625"/>
            <a:ext cx="333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2" name="Rectangle 24"/>
          <p:cNvSpPr>
            <a:spLocks noChangeArrowheads="1"/>
          </p:cNvSpPr>
          <p:nvPr/>
        </p:nvSpPr>
        <p:spPr bwMode="auto">
          <a:xfrm>
            <a:off x="3394075" y="4073525"/>
            <a:ext cx="333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Rectangle 25"/>
          <p:cNvSpPr>
            <a:spLocks noChangeArrowheads="1"/>
          </p:cNvSpPr>
          <p:nvPr/>
        </p:nvSpPr>
        <p:spPr bwMode="auto">
          <a:xfrm>
            <a:off x="3394075" y="4710113"/>
            <a:ext cx="333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Freeform 32"/>
          <p:cNvSpPr>
            <a:spLocks/>
          </p:cNvSpPr>
          <p:nvPr/>
        </p:nvSpPr>
        <p:spPr bwMode="auto">
          <a:xfrm>
            <a:off x="3494088" y="4978400"/>
            <a:ext cx="33337" cy="1588"/>
          </a:xfrm>
          <a:custGeom>
            <a:avLst/>
            <a:gdLst>
              <a:gd name="T0" fmla="*/ 0 w 21"/>
              <a:gd name="T1" fmla="*/ 0 h 1588"/>
              <a:gd name="T2" fmla="*/ 0 w 21"/>
              <a:gd name="T3" fmla="*/ 0 h 1588"/>
              <a:gd name="T4" fmla="*/ 0 w 21"/>
              <a:gd name="T5" fmla="*/ 0 h 1588"/>
              <a:gd name="T6" fmla="*/ 2147483647 w 21"/>
              <a:gd name="T7" fmla="*/ 0 h 1588"/>
              <a:gd name="T8" fmla="*/ 2147483647 w 21"/>
              <a:gd name="T9" fmla="*/ 0 h 1588"/>
              <a:gd name="T10" fmla="*/ 2147483647 w 21"/>
              <a:gd name="T11" fmla="*/ 0 h 1588"/>
              <a:gd name="T12" fmla="*/ 0 w 21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"/>
              <a:gd name="T22" fmla="*/ 0 h 1588"/>
              <a:gd name="T23" fmla="*/ 21 w 21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" h="1588">
                <a:moveTo>
                  <a:pt x="0" y="0"/>
                </a:moveTo>
                <a:lnTo>
                  <a:pt x="0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5" name="Rectangle 36"/>
          <p:cNvSpPr>
            <a:spLocks noChangeArrowheads="1"/>
          </p:cNvSpPr>
          <p:nvPr/>
        </p:nvSpPr>
        <p:spPr bwMode="auto">
          <a:xfrm>
            <a:off x="5562600" y="3352800"/>
            <a:ext cx="1588" cy="333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6" name="Rectangle 46"/>
          <p:cNvSpPr>
            <a:spLocks noChangeArrowheads="1"/>
          </p:cNvSpPr>
          <p:nvPr/>
        </p:nvSpPr>
        <p:spPr bwMode="auto">
          <a:xfrm>
            <a:off x="3627438" y="4275138"/>
            <a:ext cx="1587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7" name="Rectangle 47"/>
          <p:cNvSpPr>
            <a:spLocks noChangeArrowheads="1"/>
          </p:cNvSpPr>
          <p:nvPr/>
        </p:nvSpPr>
        <p:spPr bwMode="auto">
          <a:xfrm>
            <a:off x="7042150" y="4275138"/>
            <a:ext cx="1588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8" name="Rectangle 49"/>
          <p:cNvSpPr>
            <a:spLocks noChangeArrowheads="1"/>
          </p:cNvSpPr>
          <p:nvPr/>
        </p:nvSpPr>
        <p:spPr bwMode="auto">
          <a:xfrm>
            <a:off x="7007225" y="4275138"/>
            <a:ext cx="349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Rectangle 50"/>
          <p:cNvSpPr>
            <a:spLocks noChangeArrowheads="1"/>
          </p:cNvSpPr>
          <p:nvPr/>
        </p:nvSpPr>
        <p:spPr bwMode="auto">
          <a:xfrm>
            <a:off x="7007225" y="3570288"/>
            <a:ext cx="349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>
                <a:latin typeface="Lucida Console" pitchFamily="49" charset="0"/>
              </a:rPr>
              <a:t>if…else</a:t>
            </a:r>
            <a:r>
              <a:rPr lang="en-US" altLang="zh-CN" smtClean="0"/>
              <a:t> Selection Statement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Perform action only when condition is </a:t>
            </a:r>
            <a:r>
              <a:rPr lang="en-US" altLang="zh-CN" smtClean="0">
                <a:latin typeface="Lucida Console" pitchFamily="49" charset="0"/>
              </a:rPr>
              <a:t>true</a:t>
            </a:r>
          </a:p>
          <a:p>
            <a:r>
              <a:rPr lang="en-US" altLang="zh-CN" smtClean="0"/>
              <a:t>Perform different specified action when condition is </a:t>
            </a:r>
            <a:r>
              <a:rPr lang="en-US" altLang="zh-CN" smtClean="0">
                <a:latin typeface="Lucida Console" pitchFamily="49" charset="0"/>
              </a:rPr>
              <a:t>false</a:t>
            </a:r>
          </a:p>
          <a:p>
            <a:r>
              <a:rPr lang="en-US" altLang="zh-CN" smtClean="0"/>
              <a:t>Conditional operator (</a:t>
            </a:r>
            <a:r>
              <a:rPr lang="en-US" altLang="zh-CN" smtClean="0">
                <a:latin typeface="Lucida Console" pitchFamily="49" charset="0"/>
                <a:sym typeface="Wingdings" pitchFamily="2" charset="2"/>
              </a:rPr>
              <a:t>?:</a:t>
            </a:r>
            <a:r>
              <a:rPr lang="en-US" altLang="zh-CN" smtClean="0"/>
              <a:t>)</a:t>
            </a:r>
            <a:endParaRPr lang="en-US" altLang="zh-CN" b="1" smtClean="0">
              <a:latin typeface="Courier New" pitchFamily="49" charset="0"/>
              <a:sym typeface="Wingdings" pitchFamily="2" charset="2"/>
            </a:endParaRPr>
          </a:p>
          <a:p>
            <a:r>
              <a:rPr lang="en-US" altLang="zh-CN" smtClean="0"/>
              <a:t>Nested </a:t>
            </a:r>
            <a:r>
              <a:rPr lang="en-US" altLang="zh-CN" smtClean="0">
                <a:latin typeface="Lucida Console" pitchFamily="49" charset="0"/>
              </a:rPr>
              <a:t>if…else</a:t>
            </a:r>
            <a:r>
              <a:rPr lang="en-US" altLang="zh-CN" smtClean="0"/>
              <a:t> selection structures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B16-380F-4276-978D-1823EBDC842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/>
            <a:fld id="{1DD1B64C-DA27-4646-9E97-6E7FDA458374}" type="slidenum">
              <a:rPr lang="en-US" altLang="zh-CN"/>
              <a:pPr algn="ctr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Sample flowchart</a:t>
            </a:r>
            <a:endParaRPr lang="zh-CN" altLang="en-US" smtClean="0"/>
          </a:p>
        </p:txBody>
      </p:sp>
      <p:grpSp>
        <p:nvGrpSpPr>
          <p:cNvPr id="2" name="Group 98"/>
          <p:cNvGrpSpPr>
            <a:grpSpLocks noGrp="1" noChangeAspect="1"/>
          </p:cNvGrpSpPr>
          <p:nvPr>
            <p:ph sz="half" idx="1"/>
          </p:nvPr>
        </p:nvGrpSpPr>
        <p:grpSpPr bwMode="auto">
          <a:xfrm>
            <a:off x="684213" y="1916113"/>
            <a:ext cx="8164512" cy="1981200"/>
            <a:chOff x="0" y="0"/>
            <a:chExt cx="20000" cy="20000"/>
          </a:xfrm>
        </p:grpSpPr>
        <p:sp>
          <p:nvSpPr>
            <p:cNvPr id="52232" name="Rectangle 99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00"/>
            <p:cNvGrpSpPr>
              <a:grpSpLocks noChangeAspect="1"/>
            </p:cNvGrpSpPr>
            <p:nvPr/>
          </p:nvGrpSpPr>
          <p:grpSpPr bwMode="auto">
            <a:xfrm>
              <a:off x="983" y="1354"/>
              <a:ext cx="18034" cy="17292"/>
              <a:chOff x="1687" y="0"/>
              <a:chExt cx="18034" cy="20000"/>
            </a:xfrm>
          </p:grpSpPr>
          <p:sp>
            <p:nvSpPr>
              <p:cNvPr id="52234" name="Freeform 101"/>
              <p:cNvSpPr>
                <a:spLocks noChangeAspect="1"/>
              </p:cNvSpPr>
              <p:nvPr/>
            </p:nvSpPr>
            <p:spPr bwMode="auto">
              <a:xfrm>
                <a:off x="17163" y="11611"/>
                <a:ext cx="3" cy="711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319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4"/>
                    </a:lnTo>
                  </a:path>
                </a:pathLst>
              </a:custGeom>
              <a:solidFill>
                <a:srgbClr val="000000"/>
              </a:solidFill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11341" y="6532"/>
                <a:ext cx="3003" cy="23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[grade &gt;= 60]</a:t>
                </a:r>
              </a:p>
            </p:txBody>
          </p:sp>
          <p:sp>
            <p:nvSpPr>
              <p:cNvPr id="52236" name="Freeform 103"/>
              <p:cNvSpPr>
                <a:spLocks noChangeAspect="1"/>
              </p:cNvSpPr>
              <p:nvPr/>
            </p:nvSpPr>
            <p:spPr bwMode="auto">
              <a:xfrm>
                <a:off x="10714" y="1516"/>
                <a:ext cx="2" cy="6658"/>
              </a:xfrm>
              <a:custGeom>
                <a:avLst/>
                <a:gdLst>
                  <a:gd name="T0" fmla="*/ 0 w 20000"/>
                  <a:gd name="T1" fmla="*/ 245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2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Oval 104"/>
              <p:cNvSpPr>
                <a:spLocks noChangeAspect="1" noChangeArrowheads="1"/>
              </p:cNvSpPr>
              <p:nvPr/>
            </p:nvSpPr>
            <p:spPr bwMode="auto">
              <a:xfrm>
                <a:off x="10547" y="0"/>
                <a:ext cx="336" cy="1529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05"/>
              <p:cNvSpPr>
                <a:spLocks noChangeAspect="1"/>
              </p:cNvSpPr>
              <p:nvPr/>
            </p:nvSpPr>
            <p:spPr bwMode="auto">
              <a:xfrm>
                <a:off x="10328" y="8086"/>
                <a:ext cx="777" cy="3626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22 h 20000"/>
                  <a:gd name="T4" fmla="*/ 0 w 20000"/>
                  <a:gd name="T5" fmla="*/ 11 h 20000"/>
                  <a:gd name="T6" fmla="*/ 0 w 20000"/>
                  <a:gd name="T7" fmla="*/ 0 h 20000"/>
                  <a:gd name="T8" fmla="*/ 0 w 20000"/>
                  <a:gd name="T9" fmla="*/ 11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9965"/>
                    </a:moveTo>
                    <a:lnTo>
                      <a:pt x="9929" y="19930"/>
                    </a:lnTo>
                    <a:lnTo>
                      <a:pt x="0" y="9965"/>
                    </a:lnTo>
                    <a:lnTo>
                      <a:pt x="9929" y="0"/>
                    </a:lnTo>
                    <a:lnTo>
                      <a:pt x="19929" y="9965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9" name="Freeform 106"/>
              <p:cNvSpPr>
                <a:spLocks noChangeAspect="1"/>
              </p:cNvSpPr>
              <p:nvPr/>
            </p:nvSpPr>
            <p:spPr bwMode="auto">
              <a:xfrm>
                <a:off x="10328" y="8086"/>
                <a:ext cx="777" cy="3626"/>
              </a:xfrm>
              <a:custGeom>
                <a:avLst/>
                <a:gdLst>
                  <a:gd name="T0" fmla="*/ 0 w 20000"/>
                  <a:gd name="T1" fmla="*/ 11 h 20000"/>
                  <a:gd name="T2" fmla="*/ 0 w 20000"/>
                  <a:gd name="T3" fmla="*/ 22 h 20000"/>
                  <a:gd name="T4" fmla="*/ 0 w 20000"/>
                  <a:gd name="T5" fmla="*/ 11 h 20000"/>
                  <a:gd name="T6" fmla="*/ 0 w 20000"/>
                  <a:gd name="T7" fmla="*/ 0 h 20000"/>
                  <a:gd name="T8" fmla="*/ 0 w 20000"/>
                  <a:gd name="T9" fmla="*/ 11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9965"/>
                    </a:moveTo>
                    <a:lnTo>
                      <a:pt x="9929" y="19930"/>
                    </a:lnTo>
                    <a:lnTo>
                      <a:pt x="0" y="9965"/>
                    </a:lnTo>
                    <a:lnTo>
                      <a:pt x="9929" y="0"/>
                    </a:lnTo>
                    <a:lnTo>
                      <a:pt x="19929" y="9965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0" name="Freeform 107"/>
              <p:cNvSpPr>
                <a:spLocks noChangeAspect="1"/>
              </p:cNvSpPr>
              <p:nvPr/>
            </p:nvSpPr>
            <p:spPr bwMode="auto">
              <a:xfrm>
                <a:off x="11105" y="9867"/>
                <a:ext cx="3528" cy="13"/>
              </a:xfrm>
              <a:custGeom>
                <a:avLst/>
                <a:gdLst>
                  <a:gd name="T0" fmla="*/ 19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1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7098" y="6532"/>
                <a:ext cx="3002" cy="230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sz="1200" noProof="1">
                    <a:solidFill>
                      <a:srgbClr val="000000"/>
                    </a:solidFill>
                  </a:rPr>
                  <a:t>[grade &lt; 60]</a:t>
                </a:r>
              </a:p>
            </p:txBody>
          </p:sp>
          <p:sp>
            <p:nvSpPr>
              <p:cNvPr id="52242" name="Freeform 109"/>
              <p:cNvSpPr>
                <a:spLocks noChangeAspect="1"/>
              </p:cNvSpPr>
              <p:nvPr/>
            </p:nvSpPr>
            <p:spPr bwMode="auto">
              <a:xfrm>
                <a:off x="6789" y="9918"/>
                <a:ext cx="3539" cy="13"/>
              </a:xfrm>
              <a:custGeom>
                <a:avLst/>
                <a:gdLst>
                  <a:gd name="T0" fmla="*/ 2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3" name="Freeform 110"/>
              <p:cNvSpPr>
                <a:spLocks noChangeAspect="1"/>
              </p:cNvSpPr>
              <p:nvPr/>
            </p:nvSpPr>
            <p:spPr bwMode="auto">
              <a:xfrm>
                <a:off x="4245" y="18723"/>
                <a:ext cx="6183" cy="13"/>
              </a:xfrm>
              <a:custGeom>
                <a:avLst/>
                <a:gdLst>
                  <a:gd name="T0" fmla="*/ 0 w 20000"/>
                  <a:gd name="T1" fmla="*/ 0 h 20000"/>
                  <a:gd name="T2" fmla="*/ 183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91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4" name="Freeform 111"/>
              <p:cNvSpPr>
                <a:spLocks noChangeAspect="1"/>
              </p:cNvSpPr>
              <p:nvPr/>
            </p:nvSpPr>
            <p:spPr bwMode="auto">
              <a:xfrm>
                <a:off x="4242" y="11611"/>
                <a:ext cx="3" cy="711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319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4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12"/>
              <p:cNvGrpSpPr>
                <a:grpSpLocks noChangeAspect="1"/>
              </p:cNvGrpSpPr>
              <p:nvPr/>
            </p:nvGrpSpPr>
            <p:grpSpPr bwMode="auto">
              <a:xfrm>
                <a:off x="1687" y="6962"/>
                <a:ext cx="5113" cy="5887"/>
                <a:chOff x="0" y="0"/>
                <a:chExt cx="20000" cy="20000"/>
              </a:xfrm>
            </p:grpSpPr>
            <p:grpSp>
              <p:nvGrpSpPr>
                <p:cNvPr id="5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52257" name="AutoShap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8" name="AutoShap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25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653" y="7209"/>
                  <a:ext cx="18698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print “Failed”</a:t>
                  </a:r>
                </a:p>
              </p:txBody>
            </p:sp>
          </p:grpSp>
          <p:grpSp>
            <p:nvGrpSpPr>
              <p:cNvPr id="6" name="Group 117"/>
              <p:cNvGrpSpPr>
                <a:grpSpLocks noChangeAspect="1"/>
              </p:cNvGrpSpPr>
              <p:nvPr/>
            </p:nvGrpSpPr>
            <p:grpSpPr bwMode="auto">
              <a:xfrm>
                <a:off x="14608" y="6962"/>
                <a:ext cx="5113" cy="5887"/>
                <a:chOff x="0" y="0"/>
                <a:chExt cx="20000" cy="20000"/>
              </a:xfrm>
            </p:grpSpPr>
            <p:grpSp>
              <p:nvGrpSpPr>
                <p:cNvPr id="7" name="Group 118"/>
                <p:cNvGrpSpPr>
                  <a:grpSpLocks noChangeAspect="1"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52253" name="AutoShap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DB3E6"/>
                  </a:solidFill>
                  <a:ln w="2540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4" name="AutoShap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252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649" y="7209"/>
                  <a:ext cx="18698" cy="73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sz="1200" noProof="1">
                      <a:solidFill>
                        <a:srgbClr val="000000"/>
                      </a:solidFill>
                    </a:rPr>
                    <a:t>print “Passed”</a:t>
                  </a:r>
                </a:p>
              </p:txBody>
            </p:sp>
          </p:grpSp>
          <p:grpSp>
            <p:nvGrpSpPr>
              <p:cNvPr id="8" name="Group 122"/>
              <p:cNvGrpSpPr>
                <a:grpSpLocks noChangeAspect="1"/>
              </p:cNvGrpSpPr>
              <p:nvPr/>
            </p:nvGrpSpPr>
            <p:grpSpPr bwMode="auto">
              <a:xfrm>
                <a:off x="10425" y="17460"/>
                <a:ext cx="558" cy="2540"/>
                <a:chOff x="-1" y="0"/>
                <a:chExt cx="20002" cy="20001"/>
              </a:xfrm>
            </p:grpSpPr>
            <p:sp>
              <p:nvSpPr>
                <p:cNvPr id="52249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3978" y="3984"/>
                  <a:ext cx="12044" cy="1204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0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20002" cy="20001"/>
                </a:xfrm>
                <a:prstGeom prst="ellipse">
                  <a:avLst/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48" name="Freeform 125"/>
              <p:cNvSpPr>
                <a:spLocks noChangeAspect="1"/>
              </p:cNvSpPr>
              <p:nvPr/>
            </p:nvSpPr>
            <p:spPr bwMode="auto">
              <a:xfrm>
                <a:off x="10983" y="18723"/>
                <a:ext cx="6183" cy="13"/>
              </a:xfrm>
              <a:custGeom>
                <a:avLst/>
                <a:gdLst>
                  <a:gd name="T0" fmla="*/ 183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91" y="0"/>
                    </a:move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27" name="文本占位符 3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if…else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double-selections statement activity diagram</a:t>
            </a:r>
            <a:endParaRPr lang="zh-CN" altLang="en-US" smtClean="0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11665-3FA8-4749-80CA-3E131CA8B95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19DE70-9D96-4164-A76C-5BD3CF946566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Nested if</a:t>
            </a:r>
          </a:p>
        </p:txBody>
      </p:sp>
      <p:graphicFrame>
        <p:nvGraphicFramePr>
          <p:cNvPr id="441356" name="Group 1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if (condition1)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 if (condition2)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 if (condition3)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if (condition1)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statement1;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 (condition2)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statement2;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 (condition3)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statement3;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statement;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D191-E061-48CC-A15D-8393FC91123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80D8-903A-4CA5-8499-77563FA8463E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42056" name="Group 4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528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SelectionStructure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blnTemp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blnTemp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5 &gt;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grade = 85;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if(grade &lt; 60)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("FAILED!");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70)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80)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("C")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if(grade &lt; 90)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System.out.println("B");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SelectionStructure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BD0-91DB-4A1C-BC1A-756380E521C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B59-8F3E-4642-98AB-E2F35CEA52F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42057" name="Text Box 41"/>
          <p:cNvSpPr txBox="1">
            <a:spLocks noChangeArrowheads="1"/>
          </p:cNvSpPr>
          <p:nvPr/>
        </p:nvSpPr>
        <p:spPr bwMode="auto">
          <a:xfrm>
            <a:off x="4787900" y="4292600"/>
            <a:ext cx="3816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OK1</a:t>
            </a:r>
          </a:p>
          <a:p>
            <a:r>
              <a:rPr lang="en-US" altLang="zh-CN" sz="14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Multiple selection structure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Sometimes switch is a better choice than if/else</a:t>
            </a:r>
          </a:p>
          <a:p>
            <a:pPr eaLnBrk="1" hangingPunct="1"/>
            <a:r>
              <a:rPr lang="en-US" altLang="zh-CN" sz="2200" i="1" smtClean="0"/>
              <a:t>switch</a:t>
            </a:r>
            <a:r>
              <a:rPr lang="en-US" altLang="zh-CN" sz="2200" smtClean="0"/>
              <a:t> multiple selection structure can handle a series of decision making</a:t>
            </a:r>
          </a:p>
          <a:p>
            <a:pPr eaLnBrk="1" hangingPunct="1"/>
            <a:r>
              <a:rPr lang="en-US" altLang="zh-CN" sz="2200" i="1" smtClean="0"/>
              <a:t>break</a:t>
            </a:r>
            <a:r>
              <a:rPr lang="en-US" altLang="zh-CN" sz="2200" smtClean="0"/>
              <a:t> is used to jump out a switch</a:t>
            </a:r>
          </a:p>
          <a:p>
            <a:pPr eaLnBrk="1" hangingPunct="1"/>
            <a:r>
              <a:rPr lang="en-US" altLang="zh-CN" sz="2200" i="1" smtClean="0"/>
              <a:t>default</a:t>
            </a:r>
            <a:r>
              <a:rPr lang="en-US" altLang="zh-CN" sz="2200" smtClean="0"/>
              <a:t> is an optional statement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5657850" y="2376488"/>
          <a:ext cx="2373313" cy="3194050"/>
        </p:xfrm>
        <a:graphic>
          <a:graphicData uri="http://schemas.openxmlformats.org/presentationml/2006/ole">
            <p:oleObj spid="_x0000_s3074" name="图片" r:id="rId3" imgW="2373656" imgH="3193527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959BE-F5CF-43C1-B3EF-F393DCEA1A2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2350E2E-5CB3-4306-A134-5812AEF979B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 flowchart</a:t>
            </a:r>
            <a:endParaRPr lang="zh-CN" altLang="en-US" smtClean="0"/>
          </a:p>
        </p:txBody>
      </p:sp>
      <p:grpSp>
        <p:nvGrpSpPr>
          <p:cNvPr id="2" name="Group 235"/>
          <p:cNvGrpSpPr>
            <a:grpSpLocks noGrp="1"/>
          </p:cNvGrpSpPr>
          <p:nvPr>
            <p:ph sz="half" idx="1"/>
          </p:nvPr>
        </p:nvGrpSpPr>
        <p:grpSpPr bwMode="auto">
          <a:xfrm>
            <a:off x="1285875" y="1571625"/>
            <a:ext cx="6316663" cy="4298950"/>
            <a:chOff x="912" y="192"/>
            <a:chExt cx="3743" cy="3359"/>
          </a:xfrm>
        </p:grpSpPr>
        <p:sp>
          <p:nvSpPr>
            <p:cNvPr id="55304" name="Freeform 217"/>
            <p:cNvSpPr>
              <a:spLocks noChangeAspect="1"/>
            </p:cNvSpPr>
            <p:nvPr/>
          </p:nvSpPr>
          <p:spPr bwMode="auto">
            <a:xfrm rot="5400000">
              <a:off x="1379" y="2269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Freeform 216"/>
            <p:cNvSpPr>
              <a:spLocks noChangeAspect="1"/>
            </p:cNvSpPr>
            <p:nvPr/>
          </p:nvSpPr>
          <p:spPr bwMode="auto">
            <a:xfrm rot="5400000">
              <a:off x="1379" y="2269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Rectangle 58"/>
            <p:cNvSpPr>
              <a:spLocks noChangeAspect="1" noChangeArrowheads="1"/>
            </p:cNvSpPr>
            <p:nvPr/>
          </p:nvSpPr>
          <p:spPr bwMode="auto">
            <a:xfrm>
              <a:off x="912" y="192"/>
              <a:ext cx="3743" cy="3359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Oval 60"/>
            <p:cNvSpPr>
              <a:spLocks noChangeAspect="1" noChangeArrowheads="1"/>
            </p:cNvSpPr>
            <p:nvPr/>
          </p:nvSpPr>
          <p:spPr bwMode="auto">
            <a:xfrm>
              <a:off x="2134" y="425"/>
              <a:ext cx="63" cy="6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Freeform 61"/>
            <p:cNvSpPr>
              <a:spLocks noChangeAspect="1"/>
            </p:cNvSpPr>
            <p:nvPr/>
          </p:nvSpPr>
          <p:spPr bwMode="auto">
            <a:xfrm>
              <a:off x="2233" y="893"/>
              <a:ext cx="31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Freeform 62"/>
            <p:cNvSpPr>
              <a:spLocks noChangeAspect="1"/>
            </p:cNvSpPr>
            <p:nvPr/>
          </p:nvSpPr>
          <p:spPr bwMode="auto">
            <a:xfrm>
              <a:off x="2165" y="476"/>
              <a:ext cx="1" cy="3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3"/>
            <p:cNvGrpSpPr>
              <a:grpSpLocks noChangeAspect="1"/>
            </p:cNvGrpSpPr>
            <p:nvPr/>
          </p:nvGrpSpPr>
          <p:grpSpPr bwMode="auto">
            <a:xfrm>
              <a:off x="2093" y="822"/>
              <a:ext cx="145" cy="149"/>
              <a:chOff x="0" y="0"/>
              <a:chExt cx="20000" cy="20000"/>
            </a:xfrm>
          </p:grpSpPr>
          <p:sp>
            <p:nvSpPr>
              <p:cNvPr id="55407" name="Freeform 6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8" name="Freeform 65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66"/>
            <p:cNvGrpSpPr>
              <a:grpSpLocks noChangeAspect="1"/>
            </p:cNvGrpSpPr>
            <p:nvPr/>
          </p:nvGrpSpPr>
          <p:grpSpPr bwMode="auto">
            <a:xfrm>
              <a:off x="2118" y="3213"/>
              <a:ext cx="105" cy="105"/>
              <a:chOff x="0" y="-28"/>
              <a:chExt cx="20000" cy="20029"/>
            </a:xfrm>
          </p:grpSpPr>
          <p:sp>
            <p:nvSpPr>
              <p:cNvPr id="55405" name="Oval 67"/>
              <p:cNvSpPr>
                <a:spLocks noChangeAspect="1" noChangeArrowheads="1"/>
              </p:cNvSpPr>
              <p:nvPr/>
            </p:nvSpPr>
            <p:spPr bwMode="auto">
              <a:xfrm>
                <a:off x="3981" y="3967"/>
                <a:ext cx="12006" cy="12039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6" name="Oval 68"/>
              <p:cNvSpPr>
                <a:spLocks noChangeAspect="1" noChangeArrowheads="1"/>
              </p:cNvSpPr>
              <p:nvPr/>
            </p:nvSpPr>
            <p:spPr bwMode="auto">
              <a:xfrm>
                <a:off x="0" y="-28"/>
                <a:ext cx="20000" cy="20029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12" name="Freeform 69"/>
            <p:cNvSpPr>
              <a:spLocks noChangeAspect="1"/>
            </p:cNvSpPr>
            <p:nvPr/>
          </p:nvSpPr>
          <p:spPr bwMode="auto">
            <a:xfrm>
              <a:off x="2165" y="971"/>
              <a:ext cx="1" cy="49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70"/>
            <p:cNvGrpSpPr>
              <a:grpSpLocks noChangeAspect="1"/>
            </p:cNvGrpSpPr>
            <p:nvPr/>
          </p:nvGrpSpPr>
          <p:grpSpPr bwMode="auto">
            <a:xfrm>
              <a:off x="2093" y="1467"/>
              <a:ext cx="145" cy="148"/>
              <a:chOff x="0" y="0"/>
              <a:chExt cx="20000" cy="20000"/>
            </a:xfrm>
          </p:grpSpPr>
          <p:sp>
            <p:nvSpPr>
              <p:cNvPr id="55403" name="Freeform 71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4" name="Freeform 72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4"/>
            <p:cNvGrpSpPr>
              <a:grpSpLocks noChangeAspect="1"/>
            </p:cNvGrpSpPr>
            <p:nvPr/>
          </p:nvGrpSpPr>
          <p:grpSpPr bwMode="auto">
            <a:xfrm>
              <a:off x="2545" y="825"/>
              <a:ext cx="832" cy="136"/>
              <a:chOff x="0" y="0"/>
              <a:chExt cx="20000" cy="20000"/>
            </a:xfrm>
          </p:grpSpPr>
          <p:sp>
            <p:nvSpPr>
              <p:cNvPr id="5540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0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15" name="Rectangle 77"/>
            <p:cNvSpPr>
              <a:spLocks noChangeAspect="1" noChangeArrowheads="1"/>
            </p:cNvSpPr>
            <p:nvPr/>
          </p:nvSpPr>
          <p:spPr bwMode="auto">
            <a:xfrm>
              <a:off x="2544" y="864"/>
              <a:ext cx="825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 action(s)</a:t>
              </a:r>
            </a:p>
          </p:txBody>
        </p: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3531" y="825"/>
              <a:ext cx="634" cy="136"/>
              <a:chOff x="0" y="0"/>
              <a:chExt cx="20000" cy="20000"/>
            </a:xfrm>
          </p:grpSpPr>
          <p:grpSp>
            <p:nvGrpSpPr>
              <p:cNvPr id="9" name="Group 79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99" name="AutoShape 80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0" name="AutoShap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98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623" y="4824"/>
                <a:ext cx="14759" cy="135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17" name="Freeform 83"/>
            <p:cNvSpPr>
              <a:spLocks noChangeAspect="1"/>
            </p:cNvSpPr>
            <p:nvPr/>
          </p:nvSpPr>
          <p:spPr bwMode="auto">
            <a:xfrm>
              <a:off x="3375" y="893"/>
              <a:ext cx="16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35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Freeform 84"/>
            <p:cNvSpPr>
              <a:spLocks noChangeAspect="1"/>
            </p:cNvSpPr>
            <p:nvPr/>
          </p:nvSpPr>
          <p:spPr bwMode="auto">
            <a:xfrm>
              <a:off x="2170" y="2232"/>
              <a:ext cx="1" cy="33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85"/>
            <p:cNvGrpSpPr>
              <a:grpSpLocks noChangeAspect="1"/>
            </p:cNvGrpSpPr>
            <p:nvPr/>
          </p:nvGrpSpPr>
          <p:grpSpPr bwMode="auto">
            <a:xfrm>
              <a:off x="2098" y="2563"/>
              <a:ext cx="146" cy="148"/>
              <a:chOff x="0" y="0"/>
              <a:chExt cx="20000" cy="20000"/>
            </a:xfrm>
          </p:grpSpPr>
          <p:sp>
            <p:nvSpPr>
              <p:cNvPr id="55395" name="Freeform 86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6" name="Freeform 87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0" name="Freeform 88"/>
            <p:cNvSpPr>
              <a:spLocks noChangeAspect="1"/>
            </p:cNvSpPr>
            <p:nvPr/>
          </p:nvSpPr>
          <p:spPr bwMode="auto">
            <a:xfrm>
              <a:off x="2170" y="2708"/>
              <a:ext cx="1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90"/>
            <p:cNvGrpSpPr>
              <a:grpSpLocks noChangeAspect="1"/>
            </p:cNvGrpSpPr>
            <p:nvPr/>
          </p:nvGrpSpPr>
          <p:grpSpPr bwMode="auto">
            <a:xfrm>
              <a:off x="1729" y="2888"/>
              <a:ext cx="884" cy="136"/>
              <a:chOff x="0" y="0"/>
              <a:chExt cx="20000" cy="20000"/>
            </a:xfrm>
          </p:grpSpPr>
          <p:sp>
            <p:nvSpPr>
              <p:cNvPr id="55393" name="AutoShape 9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4" name="AutoShape 9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2" name="Rectangle 93"/>
            <p:cNvSpPr>
              <a:spLocks noChangeAspect="1" noChangeArrowheads="1"/>
            </p:cNvSpPr>
            <p:nvPr/>
          </p:nvSpPr>
          <p:spPr bwMode="auto">
            <a:xfrm>
              <a:off x="1680" y="2928"/>
              <a:ext cx="960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default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action(s)</a:t>
              </a:r>
            </a:p>
          </p:txBody>
        </p:sp>
        <p:sp>
          <p:nvSpPr>
            <p:cNvPr id="55323" name="Freeform 94"/>
            <p:cNvSpPr>
              <a:spLocks noChangeAspect="1"/>
            </p:cNvSpPr>
            <p:nvPr/>
          </p:nvSpPr>
          <p:spPr bwMode="auto">
            <a:xfrm>
              <a:off x="2170" y="3023"/>
              <a:ext cx="1" cy="19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95"/>
            <p:cNvSpPr>
              <a:spLocks noChangeAspect="1"/>
            </p:cNvSpPr>
            <p:nvPr/>
          </p:nvSpPr>
          <p:spPr bwMode="auto">
            <a:xfrm>
              <a:off x="2218" y="3282"/>
              <a:ext cx="2203" cy="1"/>
            </a:xfrm>
            <a:custGeom>
              <a:avLst/>
              <a:gdLst>
                <a:gd name="T0" fmla="*/ 3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5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Rectangle 96"/>
            <p:cNvSpPr>
              <a:spLocks noChangeAspect="1" noChangeArrowheads="1"/>
            </p:cNvSpPr>
            <p:nvPr/>
          </p:nvSpPr>
          <p:spPr bwMode="auto">
            <a:xfrm>
              <a:off x="2259" y="776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26" name="Freeform 99"/>
            <p:cNvSpPr>
              <a:spLocks noChangeAspect="1"/>
            </p:cNvSpPr>
            <p:nvPr/>
          </p:nvSpPr>
          <p:spPr bwMode="auto">
            <a:xfrm>
              <a:off x="4420" y="2704"/>
              <a:ext cx="0" cy="5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Freeform 100"/>
            <p:cNvSpPr>
              <a:spLocks noChangeAspect="1"/>
            </p:cNvSpPr>
            <p:nvPr/>
          </p:nvSpPr>
          <p:spPr bwMode="auto">
            <a:xfrm>
              <a:off x="4415" y="1610"/>
              <a:ext cx="1" cy="9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Freeform 101"/>
            <p:cNvSpPr>
              <a:spLocks noChangeAspect="1"/>
            </p:cNvSpPr>
            <p:nvPr/>
          </p:nvSpPr>
          <p:spPr bwMode="auto">
            <a:xfrm>
              <a:off x="2236" y="1544"/>
              <a:ext cx="317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03"/>
            <p:cNvGrpSpPr>
              <a:grpSpLocks noChangeAspect="1"/>
            </p:cNvGrpSpPr>
            <p:nvPr/>
          </p:nvGrpSpPr>
          <p:grpSpPr bwMode="auto">
            <a:xfrm>
              <a:off x="2553" y="1476"/>
              <a:ext cx="832" cy="136"/>
              <a:chOff x="0" y="0"/>
              <a:chExt cx="20000" cy="20000"/>
            </a:xfrm>
          </p:grpSpPr>
          <p:sp>
            <p:nvSpPr>
              <p:cNvPr id="55391" name="AutoShape 104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92" name="AutoShape 10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0" name="Rectangle 106"/>
            <p:cNvSpPr>
              <a:spLocks noChangeAspect="1" noChangeArrowheads="1"/>
            </p:cNvSpPr>
            <p:nvPr/>
          </p:nvSpPr>
          <p:spPr bwMode="auto">
            <a:xfrm>
              <a:off x="2544" y="1509"/>
              <a:ext cx="816" cy="11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b action(s)</a:t>
              </a:r>
            </a:p>
          </p:txBody>
        </p:sp>
        <p:grpSp>
          <p:nvGrpSpPr>
            <p:cNvPr id="13" name="Group 107"/>
            <p:cNvGrpSpPr>
              <a:grpSpLocks noChangeAspect="1"/>
            </p:cNvGrpSpPr>
            <p:nvPr/>
          </p:nvGrpSpPr>
          <p:grpSpPr bwMode="auto">
            <a:xfrm>
              <a:off x="3539" y="1476"/>
              <a:ext cx="635" cy="136"/>
              <a:chOff x="0" y="0"/>
              <a:chExt cx="20000" cy="20000"/>
            </a:xfrm>
          </p:grpSpPr>
          <p:grpSp>
            <p:nvGrpSpPr>
              <p:cNvPr id="14" name="Group 108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89" name="AutoShap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90" name="AutoShap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88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618" y="4819"/>
                <a:ext cx="14764" cy="1349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32" name="Freeform 112"/>
            <p:cNvSpPr>
              <a:spLocks noChangeAspect="1"/>
            </p:cNvSpPr>
            <p:nvPr/>
          </p:nvSpPr>
          <p:spPr bwMode="auto">
            <a:xfrm>
              <a:off x="3383" y="1544"/>
              <a:ext cx="16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35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Freeform 113"/>
            <p:cNvSpPr>
              <a:spLocks noChangeAspect="1"/>
            </p:cNvSpPr>
            <p:nvPr/>
          </p:nvSpPr>
          <p:spPr bwMode="auto">
            <a:xfrm>
              <a:off x="4174" y="1544"/>
              <a:ext cx="170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9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15"/>
            <p:cNvGrpSpPr>
              <a:grpSpLocks noChangeAspect="1"/>
            </p:cNvGrpSpPr>
            <p:nvPr/>
          </p:nvGrpSpPr>
          <p:grpSpPr bwMode="auto">
            <a:xfrm>
              <a:off x="4343" y="1468"/>
              <a:ext cx="148" cy="145"/>
              <a:chOff x="-23" y="0"/>
              <a:chExt cx="20023" cy="20000"/>
            </a:xfrm>
          </p:grpSpPr>
          <p:sp>
            <p:nvSpPr>
              <p:cNvPr id="55385" name="Freeform 116"/>
              <p:cNvSpPr>
                <a:spLocks noChangeAspect="1"/>
              </p:cNvSpPr>
              <p:nvPr/>
            </p:nvSpPr>
            <p:spPr bwMode="auto">
              <a:xfrm>
                <a:off x="-23" y="0"/>
                <a:ext cx="20023" cy="20000"/>
              </a:xfrm>
              <a:custGeom>
                <a:avLst/>
                <a:gdLst>
                  <a:gd name="T0" fmla="*/ 9974 w 20000"/>
                  <a:gd name="T1" fmla="*/ 0 h 20000"/>
                  <a:gd name="T2" fmla="*/ 20022 w 20000"/>
                  <a:gd name="T3" fmla="*/ 10000 h 20000"/>
                  <a:gd name="T4" fmla="*/ 9974 w 20000"/>
                  <a:gd name="T5" fmla="*/ 19929 h 20000"/>
                  <a:gd name="T6" fmla="*/ 0 w 20000"/>
                  <a:gd name="T7" fmla="*/ 10000 h 20000"/>
                  <a:gd name="T8" fmla="*/ 997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930" y="0"/>
                    </a:moveTo>
                    <a:lnTo>
                      <a:pt x="19930" y="10000"/>
                    </a:lnTo>
                    <a:lnTo>
                      <a:pt x="9930" y="19929"/>
                    </a:lnTo>
                    <a:lnTo>
                      <a:pt x="0" y="1000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6" name="Freeform 117"/>
              <p:cNvSpPr>
                <a:spLocks noChangeAspect="1"/>
              </p:cNvSpPr>
              <p:nvPr/>
            </p:nvSpPr>
            <p:spPr bwMode="auto">
              <a:xfrm>
                <a:off x="-23" y="0"/>
                <a:ext cx="20023" cy="20000"/>
              </a:xfrm>
              <a:custGeom>
                <a:avLst/>
                <a:gdLst>
                  <a:gd name="T0" fmla="*/ 9974 w 20000"/>
                  <a:gd name="T1" fmla="*/ 0 h 20000"/>
                  <a:gd name="T2" fmla="*/ 20022 w 20000"/>
                  <a:gd name="T3" fmla="*/ 10000 h 20000"/>
                  <a:gd name="T4" fmla="*/ 9974 w 20000"/>
                  <a:gd name="T5" fmla="*/ 19929 h 20000"/>
                  <a:gd name="T6" fmla="*/ 0 w 20000"/>
                  <a:gd name="T7" fmla="*/ 10000 h 20000"/>
                  <a:gd name="T8" fmla="*/ 997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930" y="0"/>
                    </a:moveTo>
                    <a:lnTo>
                      <a:pt x="19930" y="10000"/>
                    </a:lnTo>
                    <a:lnTo>
                      <a:pt x="9930" y="19929"/>
                    </a:lnTo>
                    <a:lnTo>
                      <a:pt x="0" y="10000"/>
                    </a:lnTo>
                    <a:lnTo>
                      <a:pt x="9930" y="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5" name="Freeform 118"/>
            <p:cNvSpPr>
              <a:spLocks noChangeAspect="1"/>
            </p:cNvSpPr>
            <p:nvPr/>
          </p:nvSpPr>
          <p:spPr bwMode="auto">
            <a:xfrm rot="5400000">
              <a:off x="2400" y="2476"/>
              <a:ext cx="0" cy="3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7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20"/>
            <p:cNvGrpSpPr>
              <a:grpSpLocks noChangeAspect="1"/>
            </p:cNvGrpSpPr>
            <p:nvPr/>
          </p:nvGrpSpPr>
          <p:grpSpPr bwMode="auto">
            <a:xfrm>
              <a:off x="2558" y="2567"/>
              <a:ext cx="832" cy="136"/>
              <a:chOff x="0" y="0"/>
              <a:chExt cx="20000" cy="20000"/>
            </a:xfrm>
          </p:grpSpPr>
          <p:sp>
            <p:nvSpPr>
              <p:cNvPr id="55383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84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37" name="Rectangle 123"/>
            <p:cNvSpPr>
              <a:spLocks noChangeAspect="1" noChangeArrowheads="1"/>
            </p:cNvSpPr>
            <p:nvPr/>
          </p:nvSpPr>
          <p:spPr bwMode="auto">
            <a:xfrm>
              <a:off x="2592" y="2592"/>
              <a:ext cx="764" cy="10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z action(s)</a:t>
              </a:r>
            </a:p>
          </p:txBody>
        </p:sp>
        <p:grpSp>
          <p:nvGrpSpPr>
            <p:cNvPr id="17" name="Group 124"/>
            <p:cNvGrpSpPr>
              <a:grpSpLocks noChangeAspect="1"/>
            </p:cNvGrpSpPr>
            <p:nvPr/>
          </p:nvGrpSpPr>
          <p:grpSpPr bwMode="auto">
            <a:xfrm>
              <a:off x="3544" y="2567"/>
              <a:ext cx="635" cy="136"/>
              <a:chOff x="0" y="0"/>
              <a:chExt cx="20000" cy="20000"/>
            </a:xfrm>
          </p:grpSpPr>
          <p:grpSp>
            <p:nvGrpSpPr>
              <p:cNvPr id="18" name="Group 125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55381" name="AutoShape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DB3E6"/>
                </a:solidFill>
                <a:ln w="2540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2" name="AutoShap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80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2623" y="4819"/>
                <a:ext cx="14749" cy="1349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break</a:t>
                </a:r>
              </a:p>
            </p:txBody>
          </p:sp>
        </p:grpSp>
        <p:sp>
          <p:nvSpPr>
            <p:cNvPr id="55339" name="Freeform 129"/>
            <p:cNvSpPr>
              <a:spLocks noChangeAspect="1"/>
            </p:cNvSpPr>
            <p:nvPr/>
          </p:nvSpPr>
          <p:spPr bwMode="auto">
            <a:xfrm rot="5400000">
              <a:off x="3468" y="2554"/>
              <a:ext cx="1" cy="16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130"/>
            <p:cNvSpPr>
              <a:spLocks noChangeAspect="1"/>
            </p:cNvSpPr>
            <p:nvPr/>
          </p:nvSpPr>
          <p:spPr bwMode="auto">
            <a:xfrm rot="5400000">
              <a:off x="4259" y="2553"/>
              <a:ext cx="1" cy="16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6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32"/>
            <p:cNvGrpSpPr>
              <a:grpSpLocks noChangeAspect="1"/>
            </p:cNvGrpSpPr>
            <p:nvPr/>
          </p:nvGrpSpPr>
          <p:grpSpPr bwMode="auto">
            <a:xfrm>
              <a:off x="4345" y="2561"/>
              <a:ext cx="149" cy="146"/>
              <a:chOff x="0" y="0"/>
              <a:chExt cx="20000" cy="20000"/>
            </a:xfrm>
          </p:grpSpPr>
          <p:sp>
            <p:nvSpPr>
              <p:cNvPr id="55377" name="Freeform 133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9895 w 20000"/>
                  <a:gd name="T1" fmla="*/ 0 h 20000"/>
                  <a:gd name="T2" fmla="*/ 19930 w 20000"/>
                  <a:gd name="T3" fmla="*/ 10000 h 20000"/>
                  <a:gd name="T4" fmla="*/ 9895 w 20000"/>
                  <a:gd name="T5" fmla="*/ 19929 h 20000"/>
                  <a:gd name="T6" fmla="*/ 0 w 20000"/>
                  <a:gd name="T7" fmla="*/ 10000 h 20000"/>
                  <a:gd name="T8" fmla="*/ 98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895" y="0"/>
                    </a:moveTo>
                    <a:lnTo>
                      <a:pt x="19930" y="10000"/>
                    </a:lnTo>
                    <a:lnTo>
                      <a:pt x="9895" y="19929"/>
                    </a:lnTo>
                    <a:lnTo>
                      <a:pt x="0" y="10000"/>
                    </a:lnTo>
                    <a:lnTo>
                      <a:pt x="9895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8" name="Freeform 134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9895 w 20000"/>
                  <a:gd name="T1" fmla="*/ 0 h 20000"/>
                  <a:gd name="T2" fmla="*/ 19930 w 20000"/>
                  <a:gd name="T3" fmla="*/ 10000 h 20000"/>
                  <a:gd name="T4" fmla="*/ 9895 w 20000"/>
                  <a:gd name="T5" fmla="*/ 19929 h 20000"/>
                  <a:gd name="T6" fmla="*/ 0 w 20000"/>
                  <a:gd name="T7" fmla="*/ 10000 h 20000"/>
                  <a:gd name="T8" fmla="*/ 989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9895" y="0"/>
                    </a:moveTo>
                    <a:lnTo>
                      <a:pt x="19930" y="10000"/>
                    </a:lnTo>
                    <a:lnTo>
                      <a:pt x="9895" y="19929"/>
                    </a:lnTo>
                    <a:lnTo>
                      <a:pt x="0" y="10000"/>
                    </a:lnTo>
                    <a:lnTo>
                      <a:pt x="9895" y="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2" name="Freeform 136"/>
            <p:cNvSpPr>
              <a:spLocks noChangeAspect="1"/>
            </p:cNvSpPr>
            <p:nvPr/>
          </p:nvSpPr>
          <p:spPr bwMode="auto">
            <a:xfrm>
              <a:off x="4417" y="893"/>
              <a:ext cx="1" cy="58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2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137"/>
            <p:cNvSpPr>
              <a:spLocks noChangeAspect="1"/>
            </p:cNvSpPr>
            <p:nvPr/>
          </p:nvSpPr>
          <p:spPr bwMode="auto">
            <a:xfrm rot="5400000">
              <a:off x="4293" y="765"/>
              <a:ext cx="1" cy="2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138"/>
            <p:cNvSpPr>
              <a:spLocks noChangeAspect="1"/>
            </p:cNvSpPr>
            <p:nvPr/>
          </p:nvSpPr>
          <p:spPr bwMode="auto">
            <a:xfrm rot="5400000">
              <a:off x="1996" y="1785"/>
              <a:ext cx="339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69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Rectangle 139"/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92" cy="27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  <a:p>
              <a:pPr algn="ctr">
                <a:lnSpc>
                  <a:spcPct val="64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.</a:t>
              </a:r>
            </a:p>
          </p:txBody>
        </p:sp>
        <p:grpSp>
          <p:nvGrpSpPr>
            <p:cNvPr id="20" name="Group 228"/>
            <p:cNvGrpSpPr>
              <a:grpSpLocks/>
            </p:cNvGrpSpPr>
            <p:nvPr/>
          </p:nvGrpSpPr>
          <p:grpSpPr bwMode="auto">
            <a:xfrm>
              <a:off x="1771" y="896"/>
              <a:ext cx="389" cy="202"/>
              <a:chOff x="1771" y="896"/>
              <a:chExt cx="389" cy="202"/>
            </a:xfrm>
          </p:grpSpPr>
          <p:sp>
            <p:nvSpPr>
              <p:cNvPr id="55375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76" name="Freeform 141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47" name="Freeform 147"/>
            <p:cNvSpPr>
              <a:spLocks noChangeAspect="1"/>
            </p:cNvSpPr>
            <p:nvPr/>
          </p:nvSpPr>
          <p:spPr bwMode="auto">
            <a:xfrm rot="5400000">
              <a:off x="1680" y="768"/>
              <a:ext cx="79" cy="7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8" y="0"/>
                  </a:moveTo>
                  <a:lnTo>
                    <a:pt x="19868" y="19869"/>
                  </a:lnTo>
                  <a:lnTo>
                    <a:pt x="0" y="19869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Freeform 148"/>
            <p:cNvSpPr>
              <a:spLocks noChangeAspect="1"/>
            </p:cNvSpPr>
            <p:nvPr/>
          </p:nvSpPr>
          <p:spPr bwMode="auto">
            <a:xfrm>
              <a:off x="1728" y="624"/>
              <a:ext cx="79" cy="7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8" y="0"/>
                  </a:moveTo>
                  <a:lnTo>
                    <a:pt x="0" y="19869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9" name="Freeform 149"/>
            <p:cNvSpPr>
              <a:spLocks noChangeAspect="1"/>
            </p:cNvSpPr>
            <p:nvPr/>
          </p:nvSpPr>
          <p:spPr bwMode="auto">
            <a:xfrm rot="5400000">
              <a:off x="1331" y="541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206"/>
            <p:cNvGrpSpPr>
              <a:grpSpLocks/>
            </p:cNvGrpSpPr>
            <p:nvPr/>
          </p:nvGrpSpPr>
          <p:grpSpPr bwMode="auto">
            <a:xfrm>
              <a:off x="1104" y="768"/>
              <a:ext cx="662" cy="208"/>
              <a:chOff x="1104" y="768"/>
              <a:chExt cx="662" cy="208"/>
            </a:xfrm>
          </p:grpSpPr>
          <p:sp>
            <p:nvSpPr>
              <p:cNvPr id="55372" name="Freeform 152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3" name="Freeform 153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4" name="Freeform 154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1" name="Rectangle 143"/>
            <p:cNvSpPr>
              <a:spLocks noChangeAspect="1" noChangeArrowheads="1"/>
            </p:cNvSpPr>
            <p:nvPr/>
          </p:nvSpPr>
          <p:spPr bwMode="auto">
            <a:xfrm>
              <a:off x="1104" y="816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a</a:t>
              </a:r>
            </a:p>
          </p:txBody>
        </p:sp>
        <p:sp>
          <p:nvSpPr>
            <p:cNvPr id="55352" name="Rectangle 200"/>
            <p:cNvSpPr>
              <a:spLocks noChangeAspect="1" noChangeArrowheads="1"/>
            </p:cNvSpPr>
            <p:nvPr/>
          </p:nvSpPr>
          <p:spPr bwMode="auto">
            <a:xfrm>
              <a:off x="2256" y="1392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53" name="Rectangle 201"/>
            <p:cNvSpPr>
              <a:spLocks noChangeAspect="1" noChangeArrowheads="1"/>
            </p:cNvSpPr>
            <p:nvPr/>
          </p:nvSpPr>
          <p:spPr bwMode="auto">
            <a:xfrm>
              <a:off x="2256" y="2448"/>
              <a:ext cx="285" cy="1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true</a:t>
              </a:r>
              <a:r>
                <a:rPr lang="en-US" altLang="zh-CN" sz="1200" noProof="1">
                  <a:solidFill>
                    <a:srgbClr val="000000"/>
                  </a:solidFill>
                  <a:latin typeface="Times"/>
                </a:rPr>
                <a:t>]</a:t>
              </a:r>
            </a:p>
          </p:txBody>
        </p:sp>
        <p:sp>
          <p:nvSpPr>
            <p:cNvPr id="55354" name="Freeform 207"/>
            <p:cNvSpPr>
              <a:spLocks noChangeAspect="1"/>
            </p:cNvSpPr>
            <p:nvPr/>
          </p:nvSpPr>
          <p:spPr bwMode="auto">
            <a:xfrm rot="5400000">
              <a:off x="1331" y="1213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08"/>
            <p:cNvGrpSpPr>
              <a:grpSpLocks/>
            </p:cNvGrpSpPr>
            <p:nvPr/>
          </p:nvGrpSpPr>
          <p:grpSpPr bwMode="auto">
            <a:xfrm>
              <a:off x="1104" y="1440"/>
              <a:ext cx="662" cy="208"/>
              <a:chOff x="1104" y="768"/>
              <a:chExt cx="662" cy="208"/>
            </a:xfrm>
          </p:grpSpPr>
          <p:sp>
            <p:nvSpPr>
              <p:cNvPr id="55369" name="Freeform 209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0" name="Freeform 210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71" name="Freeform 211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6" name="Freeform 221"/>
            <p:cNvSpPr>
              <a:spLocks noChangeAspect="1"/>
            </p:cNvSpPr>
            <p:nvPr/>
          </p:nvSpPr>
          <p:spPr bwMode="auto">
            <a:xfrm rot="5400000">
              <a:off x="1331" y="2317"/>
              <a:ext cx="208" cy="6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2402"/>
                  </a:moveTo>
                  <a:lnTo>
                    <a:pt x="0" y="19984"/>
                  </a:lnTo>
                  <a:lnTo>
                    <a:pt x="19950" y="19984"/>
                  </a:lnTo>
                  <a:lnTo>
                    <a:pt x="19950" y="0"/>
                  </a:lnTo>
                  <a:lnTo>
                    <a:pt x="760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22"/>
            <p:cNvGrpSpPr>
              <a:grpSpLocks/>
            </p:cNvGrpSpPr>
            <p:nvPr/>
          </p:nvGrpSpPr>
          <p:grpSpPr bwMode="auto">
            <a:xfrm>
              <a:off x="1104" y="2544"/>
              <a:ext cx="662" cy="208"/>
              <a:chOff x="1104" y="768"/>
              <a:chExt cx="662" cy="208"/>
            </a:xfrm>
          </p:grpSpPr>
          <p:sp>
            <p:nvSpPr>
              <p:cNvPr id="55366" name="Freeform 223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60000 65536"/>
                  <a:gd name="T7" fmla="*/ 0 60000 65536"/>
                  <a:gd name="T8" fmla="*/ 0 60000 65536"/>
                  <a:gd name="T9" fmla="*/ 0 w 20000"/>
                  <a:gd name="T10" fmla="*/ 0 h 20000"/>
                  <a:gd name="T11" fmla="*/ 20000 w 20000"/>
                  <a:gd name="T12" fmla="*/ 20000 h 200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000" h="20000">
                    <a:moveTo>
                      <a:pt x="19868" y="0"/>
                    </a:moveTo>
                    <a:lnTo>
                      <a:pt x="19868" y="19869"/>
                    </a:ln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7" name="Freeform 224"/>
              <p:cNvSpPr>
                <a:spLocks noChangeAspect="1"/>
              </p:cNvSpPr>
              <p:nvPr/>
            </p:nvSpPr>
            <p:spPr bwMode="auto">
              <a:xfrm rot="5400000">
                <a:off x="1680" y="768"/>
                <a:ext cx="79" cy="79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868" y="0"/>
                    </a:moveTo>
                    <a:lnTo>
                      <a:pt x="0" y="19869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8" name="Freeform 225"/>
              <p:cNvSpPr>
                <a:spLocks noChangeAspect="1"/>
              </p:cNvSpPr>
              <p:nvPr/>
            </p:nvSpPr>
            <p:spPr bwMode="auto">
              <a:xfrm rot="5400000">
                <a:off x="1331" y="541"/>
                <a:ext cx="208" cy="6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0" y="2402"/>
                    </a:moveTo>
                    <a:lnTo>
                      <a:pt x="0" y="19984"/>
                    </a:lnTo>
                    <a:lnTo>
                      <a:pt x="19950" y="19984"/>
                    </a:lnTo>
                    <a:lnTo>
                      <a:pt x="19950" y="0"/>
                    </a:lnTo>
                    <a:lnTo>
                      <a:pt x="760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8" name="Rectangle 226"/>
            <p:cNvSpPr>
              <a:spLocks noChangeAspect="1" noChangeArrowheads="1"/>
            </p:cNvSpPr>
            <p:nvPr/>
          </p:nvSpPr>
          <p:spPr bwMode="auto">
            <a:xfrm>
              <a:off x="1104" y="1488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</a:t>
              </a:r>
              <a:r>
                <a:rPr lang="en-US" altLang="zh-CN" sz="1200">
                  <a:solidFill>
                    <a:srgbClr val="000000"/>
                  </a:solidFill>
                  <a:latin typeface="AvantGarde"/>
                </a:rPr>
                <a:t>b</a:t>
              </a:r>
              <a:endParaRPr lang="en-US" altLang="zh-CN" sz="1200" noProof="1">
                <a:solidFill>
                  <a:srgbClr val="000000"/>
                </a:solidFill>
                <a:latin typeface="AvantGarde"/>
              </a:endParaRPr>
            </a:p>
          </p:txBody>
        </p:sp>
        <p:sp>
          <p:nvSpPr>
            <p:cNvPr id="55359" name="Rectangle 227"/>
            <p:cNvSpPr>
              <a:spLocks noChangeAspect="1" noChangeArrowheads="1"/>
            </p:cNvSpPr>
            <p:nvPr/>
          </p:nvSpPr>
          <p:spPr bwMode="auto">
            <a:xfrm>
              <a:off x="1104" y="2592"/>
              <a:ext cx="604" cy="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case</a:t>
              </a:r>
              <a:r>
                <a:rPr lang="en-US" altLang="zh-CN" sz="1200" noProof="1">
                  <a:solidFill>
                    <a:srgbClr val="000000"/>
                  </a:solidFill>
                  <a:latin typeface="AvantGarde"/>
                </a:rPr>
                <a:t> </a:t>
              </a:r>
              <a:r>
                <a:rPr lang="en-US" altLang="zh-CN" sz="1200">
                  <a:solidFill>
                    <a:srgbClr val="000000"/>
                  </a:solidFill>
                  <a:latin typeface="AvantGarde"/>
                </a:rPr>
                <a:t>z</a:t>
              </a:r>
              <a:endParaRPr lang="en-US" altLang="zh-CN" sz="1200" noProof="1">
                <a:solidFill>
                  <a:srgbClr val="000000"/>
                </a:solidFill>
                <a:latin typeface="AvantGarde"/>
              </a:endParaRPr>
            </a:p>
          </p:txBody>
        </p:sp>
        <p:grpSp>
          <p:nvGrpSpPr>
            <p:cNvPr id="24" name="Group 229"/>
            <p:cNvGrpSpPr>
              <a:grpSpLocks/>
            </p:cNvGrpSpPr>
            <p:nvPr/>
          </p:nvGrpSpPr>
          <p:grpSpPr bwMode="auto">
            <a:xfrm>
              <a:off x="1776" y="1536"/>
              <a:ext cx="389" cy="202"/>
              <a:chOff x="1771" y="896"/>
              <a:chExt cx="389" cy="202"/>
            </a:xfrm>
          </p:grpSpPr>
          <p:sp>
            <p:nvSpPr>
              <p:cNvPr id="55364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65" name="Freeform 231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232"/>
            <p:cNvGrpSpPr>
              <a:grpSpLocks/>
            </p:cNvGrpSpPr>
            <p:nvPr/>
          </p:nvGrpSpPr>
          <p:grpSpPr bwMode="auto">
            <a:xfrm>
              <a:off x="1776" y="2640"/>
              <a:ext cx="389" cy="202"/>
              <a:chOff x="1771" y="896"/>
              <a:chExt cx="389" cy="202"/>
            </a:xfrm>
          </p:grpSpPr>
          <p:sp>
            <p:nvSpPr>
              <p:cNvPr id="55362" name="Rectangle 233"/>
              <p:cNvSpPr>
                <a:spLocks noChangeAspect="1" noChangeArrowheads="1"/>
              </p:cNvSpPr>
              <p:nvPr/>
            </p:nvSpPr>
            <p:spPr bwMode="auto">
              <a:xfrm>
                <a:off x="1864" y="986"/>
                <a:ext cx="296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[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AvantGarde"/>
                  </a:rPr>
                  <a:t>false</a:t>
                </a:r>
                <a:r>
                  <a:rPr lang="en-US" altLang="zh-CN" sz="1200" noProof="1">
                    <a:solidFill>
                      <a:srgbClr val="000000"/>
                    </a:solidFill>
                    <a:latin typeface="Times"/>
                  </a:rPr>
                  <a:t>]</a:t>
                </a:r>
              </a:p>
            </p:txBody>
          </p:sp>
          <p:sp>
            <p:nvSpPr>
              <p:cNvPr id="55363" name="Freeform 234"/>
              <p:cNvSpPr>
                <a:spLocks noChangeAspect="1"/>
              </p:cNvSpPr>
              <p:nvPr/>
            </p:nvSpPr>
            <p:spPr bwMode="auto">
              <a:xfrm rot="5400000">
                <a:off x="1931" y="736"/>
                <a:ext cx="1" cy="32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68"/>
                    </a:lnTo>
                  </a:path>
                </a:pathLst>
              </a:custGeom>
              <a:noFill/>
              <a:ln w="254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285750" y="6000750"/>
            <a:ext cx="8593138" cy="387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smtClean="0">
                <a:latin typeface="Lucida Console" pitchFamily="49" charset="0"/>
                <a:cs typeface="Courier New" pitchFamily="49" charset="0"/>
              </a:rPr>
              <a:t>switch</a:t>
            </a:r>
            <a:r>
              <a:rPr lang="en-US" altLang="zh-CN" sz="1800" smtClean="0">
                <a:latin typeface="AvantGarde"/>
              </a:rPr>
              <a:t> multiple-selection statement activity diagram with </a:t>
            </a:r>
            <a:r>
              <a:rPr lang="en-US" altLang="zh-CN" sz="1800" smtClean="0">
                <a:latin typeface="Lucida Console" pitchFamily="49" charset="0"/>
              </a:rPr>
              <a:t>break</a:t>
            </a:r>
            <a:r>
              <a:rPr lang="en-US" altLang="zh-CN" sz="1800" smtClean="0">
                <a:latin typeface="AvantGarde"/>
              </a:rPr>
              <a:t> statements</a:t>
            </a:r>
            <a:endParaRPr lang="zh-CN" altLang="en-US" sz="1800" smtClean="0"/>
          </a:p>
        </p:txBody>
      </p:sp>
      <p:sp>
        <p:nvSpPr>
          <p:cNvPr id="112" name="页脚占位符 1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11" name="灯片编号占位符 1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1AC0F-B788-4256-9698-4F1C643FDA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0" name="日期占位符 10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47D651-FE88-462A-A3D6-CAAD9F684AE9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1088" name="Group 3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60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BasicArithmetic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double x = 7.2;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double y = 3.6;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+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-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* y);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/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%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BasicArithmetic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25.92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3BEF-A5F6-47FE-91EF-1B389211611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4D6-2BE2-47AC-B930-8215D2E9B095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89173" name="Group 5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8241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SwitchStructure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char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'a';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switch(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'a' :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'b' :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("OK2"); break;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case 'c' : System.out.println("OK3");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	default  : System.out.println("OK4");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SwitchStructure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0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2B77-5C46-4B27-8208-C52370DD357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CAA2-8C4E-4167-94FD-D08C2E9086C3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5146675" y="4797425"/>
            <a:ext cx="33131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r>
              <a:rPr lang="en-US" altLang="zh-CN"/>
              <a:t>OK1</a:t>
            </a:r>
          </a:p>
          <a:p>
            <a:r>
              <a:rPr lang="en-US" altLang="zh-CN"/>
              <a:t>OK2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if</a:t>
            </a:r>
            <a:r>
              <a:rPr lang="en-US" altLang="zh-CN" smtClean="0"/>
              <a:t> vs. </a:t>
            </a:r>
            <a:r>
              <a:rPr lang="en-US" altLang="zh-CN" i="1" smtClean="0"/>
              <a:t>switch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 get the season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949B-F59C-481F-9C53-05359863C61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83B3-48C5-4656-AAA3-A5F66C078FBC}" type="slidenum">
              <a:rPr lang="en-US" altLang="zh-CN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46489" name="Group 2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GetSeason_if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month = 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if(month == 3 || month == 4 || month ==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("Spring");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6 || month == 7 || month == 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("Summer");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9 || month == 10 || month == 11)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("Autumn");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 if(month == 12 || month == 1 || month ==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System.out.println("Winter");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System.out.println("Illegal month");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GetSeason_if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AECF-566D-4B54-B53C-B6F9FC80D13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4D0B-A442-4AF0-84D8-E4163E419E4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46490" name="Text Box 26"/>
          <p:cNvSpPr txBox="1">
            <a:spLocks noChangeArrowheads="1"/>
          </p:cNvSpPr>
          <p:nvPr/>
        </p:nvSpPr>
        <p:spPr bwMode="auto">
          <a:xfrm>
            <a:off x="4859338" y="4005263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Summer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31596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34401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GetSeason_Switch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month = 7;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switch(month){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3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4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5  :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("Spring");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6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7 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8  :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("Summer"); break;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9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10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11 : System.out.println("Autumn");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12 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1 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case 2  : System.out.println("Winter");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default : System.out.println("Illegal month");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GetSeason_Switch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019-8451-4DD1-B17A-34373C8ABB6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F08E-CE88-40B7-82EB-045358A2548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4787900" y="5462588"/>
            <a:ext cx="302577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Summer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while repetition structure</a:t>
            </a:r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3071813" y="1428750"/>
          <a:ext cx="2060575" cy="3130550"/>
        </p:xfrm>
        <a:graphic>
          <a:graphicData uri="http://schemas.openxmlformats.org/presentationml/2006/ole">
            <p:oleObj spid="_x0000_s4098" name="图片" r:id="rId3" imgW="2297261" imgH="3488990" progId="Word.Picture.8">
              <p:embed/>
            </p:oleObj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4572000"/>
            <a:ext cx="8164512" cy="1458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200" smtClean="0"/>
              <a:t>The action will be performed repeatedly while the condition remains true.</a:t>
            </a:r>
          </a:p>
          <a:p>
            <a:pPr eaLnBrk="1" hangingPunct="1"/>
            <a:r>
              <a:rPr lang="en-US" altLang="zh-CN" sz="2200" smtClean="0"/>
              <a:t>The body of the while structure may be a single statement or a block.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F0278-7FAF-4B26-9C56-FF13A41B65E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BC1EEC-F37B-4E42-8D2A-001F01A3DE9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 Flowchart</a:t>
            </a:r>
            <a:endParaRPr lang="zh-CN" altLang="en-US" smtClean="0"/>
          </a:p>
        </p:txBody>
      </p:sp>
      <p:grpSp>
        <p:nvGrpSpPr>
          <p:cNvPr id="2" name="Group 165"/>
          <p:cNvGrpSpPr>
            <a:grpSpLocks noGrp="1"/>
          </p:cNvGrpSpPr>
          <p:nvPr>
            <p:ph sz="half" idx="1"/>
          </p:nvPr>
        </p:nvGrpSpPr>
        <p:grpSpPr bwMode="auto">
          <a:xfrm>
            <a:off x="714375" y="1785938"/>
            <a:ext cx="7572375" cy="2941637"/>
            <a:chOff x="816" y="768"/>
            <a:chExt cx="4319" cy="2265"/>
          </a:xfrm>
        </p:grpSpPr>
        <p:sp>
          <p:nvSpPr>
            <p:cNvPr id="60424" name="Rectangle 11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4319" cy="2265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Freeform 119"/>
            <p:cNvSpPr>
              <a:spLocks noChangeAspect="1"/>
            </p:cNvSpPr>
            <p:nvPr/>
          </p:nvSpPr>
          <p:spPr bwMode="auto">
            <a:xfrm>
              <a:off x="1578" y="1358"/>
              <a:ext cx="448" cy="19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3" y="19938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Rectangle 120"/>
            <p:cNvSpPr>
              <a:spLocks noChangeAspect="1" noChangeArrowheads="1"/>
            </p:cNvSpPr>
            <p:nvPr/>
          </p:nvSpPr>
          <p:spPr bwMode="auto">
            <a:xfrm>
              <a:off x="2314" y="2032"/>
              <a:ext cx="985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[product &lt;= 1000]</a:t>
              </a:r>
            </a:p>
          </p:txBody>
        </p:sp>
        <p:sp>
          <p:nvSpPr>
            <p:cNvPr id="60427" name="Freeform 121"/>
            <p:cNvSpPr>
              <a:spLocks noChangeAspect="1"/>
            </p:cNvSpPr>
            <p:nvPr/>
          </p:nvSpPr>
          <p:spPr bwMode="auto">
            <a:xfrm>
              <a:off x="2095" y="1010"/>
              <a:ext cx="0" cy="4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4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Oval 122"/>
            <p:cNvSpPr>
              <a:spLocks noChangeAspect="1" noChangeArrowheads="1"/>
            </p:cNvSpPr>
            <p:nvPr/>
          </p:nvSpPr>
          <p:spPr bwMode="auto">
            <a:xfrm>
              <a:off x="2059" y="938"/>
              <a:ext cx="72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123"/>
            <p:cNvSpPr>
              <a:spLocks noChangeAspect="1"/>
            </p:cNvSpPr>
            <p:nvPr/>
          </p:nvSpPr>
          <p:spPr bwMode="auto">
            <a:xfrm>
              <a:off x="3989" y="1552"/>
              <a:ext cx="0" cy="6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8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Freeform 124"/>
            <p:cNvSpPr>
              <a:spLocks noChangeAspect="1"/>
            </p:cNvSpPr>
            <p:nvPr/>
          </p:nvSpPr>
          <p:spPr bwMode="auto">
            <a:xfrm>
              <a:off x="2179" y="2185"/>
              <a:ext cx="1200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Freeform 125"/>
            <p:cNvSpPr>
              <a:spLocks noChangeAspect="1"/>
            </p:cNvSpPr>
            <p:nvPr/>
          </p:nvSpPr>
          <p:spPr bwMode="auto">
            <a:xfrm>
              <a:off x="2095" y="2271"/>
              <a:ext cx="0" cy="4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3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Rectangle 126"/>
            <p:cNvSpPr>
              <a:spLocks noChangeAspect="1" noChangeArrowheads="1"/>
            </p:cNvSpPr>
            <p:nvPr/>
          </p:nvSpPr>
          <p:spPr bwMode="auto">
            <a:xfrm>
              <a:off x="1182" y="2436"/>
              <a:ext cx="884" cy="11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[product &gt; 1000]</a:t>
              </a:r>
            </a:p>
          </p:txBody>
        </p:sp>
        <p:grpSp>
          <p:nvGrpSpPr>
            <p:cNvPr id="3" name="Group 127"/>
            <p:cNvGrpSpPr>
              <a:grpSpLocks noChangeAspect="1"/>
            </p:cNvGrpSpPr>
            <p:nvPr/>
          </p:nvGrpSpPr>
          <p:grpSpPr bwMode="auto">
            <a:xfrm>
              <a:off x="3378" y="2072"/>
              <a:ext cx="1224" cy="228"/>
              <a:chOff x="3" y="0"/>
              <a:chExt cx="19997" cy="20000"/>
            </a:xfrm>
          </p:grpSpPr>
          <p:sp>
            <p:nvSpPr>
              <p:cNvPr id="60469" name="AutoShape 128"/>
              <p:cNvSpPr>
                <a:spLocks noChangeAspect="1" noChangeArrowheads="1"/>
              </p:cNvSpPr>
              <p:nvPr/>
            </p:nvSpPr>
            <p:spPr bwMode="auto">
              <a:xfrm>
                <a:off x="3" y="0"/>
                <a:ext cx="19997" cy="20000"/>
              </a:xfrm>
              <a:prstGeom prst="roundRect">
                <a:avLst>
                  <a:gd name="adj" fmla="val 16667"/>
                </a:avLst>
              </a:prstGeom>
              <a:solidFill>
                <a:srgbClr val="4DB3E6"/>
              </a:solidFill>
              <a:ln w="2540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0" name="AutoShape 129"/>
              <p:cNvSpPr>
                <a:spLocks noChangeAspect="1" noChangeArrowheads="1"/>
              </p:cNvSpPr>
              <p:nvPr/>
            </p:nvSpPr>
            <p:spPr bwMode="auto">
              <a:xfrm>
                <a:off x="3" y="0"/>
                <a:ext cx="19997" cy="20000"/>
              </a:xfrm>
              <a:prstGeom prst="roundRect">
                <a:avLst>
                  <a:gd name="adj" fmla="val 16667"/>
                </a:avLst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4" name="Rectangle 130"/>
            <p:cNvSpPr>
              <a:spLocks noChangeAspect="1" noChangeArrowheads="1"/>
            </p:cNvSpPr>
            <p:nvPr/>
          </p:nvSpPr>
          <p:spPr bwMode="auto">
            <a:xfrm>
              <a:off x="3418" y="2146"/>
              <a:ext cx="1144" cy="10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double product value</a:t>
              </a:r>
            </a:p>
          </p:txBody>
        </p:sp>
        <p:grpSp>
          <p:nvGrpSpPr>
            <p:cNvPr id="4" name="Group 131"/>
            <p:cNvGrpSpPr>
              <a:grpSpLocks noChangeAspect="1"/>
            </p:cNvGrpSpPr>
            <p:nvPr/>
          </p:nvGrpSpPr>
          <p:grpSpPr bwMode="auto">
            <a:xfrm>
              <a:off x="2035" y="2711"/>
              <a:ext cx="119" cy="120"/>
              <a:chOff x="-1" y="-17"/>
              <a:chExt cx="20002" cy="20002"/>
            </a:xfrm>
          </p:grpSpPr>
          <p:sp>
            <p:nvSpPr>
              <p:cNvPr id="60467" name="Oval 132"/>
              <p:cNvSpPr>
                <a:spLocks noChangeAspect="1" noChangeArrowheads="1"/>
              </p:cNvSpPr>
              <p:nvPr/>
            </p:nvSpPr>
            <p:spPr bwMode="auto">
              <a:xfrm>
                <a:off x="3986" y="3974"/>
                <a:ext cx="12062" cy="12036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8" name="Oval 133"/>
              <p:cNvSpPr>
                <a:spLocks noChangeAspect="1" noChangeArrowheads="1"/>
              </p:cNvSpPr>
              <p:nvPr/>
            </p:nvSpPr>
            <p:spPr bwMode="auto">
              <a:xfrm>
                <a:off x="-1" y="-17"/>
                <a:ext cx="20002" cy="20002"/>
              </a:xfrm>
              <a:prstGeom prst="ellipse">
                <a:avLst/>
              </a:pr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4"/>
            <p:cNvGrpSpPr>
              <a:grpSpLocks noChangeAspect="1"/>
            </p:cNvGrpSpPr>
            <p:nvPr/>
          </p:nvGrpSpPr>
          <p:grpSpPr bwMode="auto">
            <a:xfrm>
              <a:off x="2011" y="2099"/>
              <a:ext cx="168" cy="172"/>
              <a:chOff x="0" y="0"/>
              <a:chExt cx="20000" cy="20000"/>
            </a:xfrm>
          </p:grpSpPr>
          <p:sp>
            <p:nvSpPr>
              <p:cNvPr id="60465" name="Freeform 135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6" name="Freeform 136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7" name="Freeform 137"/>
            <p:cNvSpPr>
              <a:spLocks noChangeAspect="1"/>
            </p:cNvSpPr>
            <p:nvPr/>
          </p:nvSpPr>
          <p:spPr bwMode="auto">
            <a:xfrm>
              <a:off x="2095" y="1638"/>
              <a:ext cx="0" cy="45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4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38"/>
            <p:cNvGrpSpPr>
              <a:grpSpLocks noChangeAspect="1"/>
            </p:cNvGrpSpPr>
            <p:nvPr/>
          </p:nvGrpSpPr>
          <p:grpSpPr bwMode="auto">
            <a:xfrm>
              <a:off x="2011" y="1466"/>
              <a:ext cx="168" cy="172"/>
              <a:chOff x="0" y="0"/>
              <a:chExt cx="20000" cy="20000"/>
            </a:xfrm>
          </p:grpSpPr>
          <p:sp>
            <p:nvSpPr>
              <p:cNvPr id="60463" name="Freeform 139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4" name="Freeform 140"/>
              <p:cNvSpPr>
                <a:spLocks noChangeAspect="1"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29 w 20000"/>
                  <a:gd name="T1" fmla="*/ 10000 h 20000"/>
                  <a:gd name="T2" fmla="*/ 9929 w 20000"/>
                  <a:gd name="T3" fmla="*/ 19930 h 20000"/>
                  <a:gd name="T4" fmla="*/ 0 w 20000"/>
                  <a:gd name="T5" fmla="*/ 10000 h 20000"/>
                  <a:gd name="T6" fmla="*/ 9929 w 20000"/>
                  <a:gd name="T7" fmla="*/ 0 h 20000"/>
                  <a:gd name="T8" fmla="*/ 19929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29" y="10000"/>
                    </a:moveTo>
                    <a:lnTo>
                      <a:pt x="9929" y="19930"/>
                    </a:lnTo>
                    <a:lnTo>
                      <a:pt x="0" y="10000"/>
                    </a:lnTo>
                    <a:lnTo>
                      <a:pt x="9929" y="0"/>
                    </a:lnTo>
                    <a:lnTo>
                      <a:pt x="19929" y="10000"/>
                    </a:lnTo>
                    <a:close/>
                  </a:path>
                </a:pathLst>
              </a:custGeom>
              <a:noFill/>
              <a:ln w="25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9" name="Freeform 141"/>
            <p:cNvSpPr>
              <a:spLocks noChangeAspect="1"/>
            </p:cNvSpPr>
            <p:nvPr/>
          </p:nvSpPr>
          <p:spPr bwMode="auto">
            <a:xfrm>
              <a:off x="2179" y="1552"/>
              <a:ext cx="1814" cy="1"/>
            </a:xfrm>
            <a:custGeom>
              <a:avLst/>
              <a:gdLst>
                <a:gd name="T0" fmla="*/ 1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3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Freeform 142"/>
            <p:cNvSpPr>
              <a:spLocks noChangeAspect="1"/>
            </p:cNvSpPr>
            <p:nvPr/>
          </p:nvSpPr>
          <p:spPr bwMode="auto">
            <a:xfrm>
              <a:off x="1108" y="1192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Rectangle 143"/>
            <p:cNvSpPr>
              <a:spLocks noChangeAspect="1" noChangeArrowheads="1"/>
            </p:cNvSpPr>
            <p:nvPr/>
          </p:nvSpPr>
          <p:spPr bwMode="auto">
            <a:xfrm>
              <a:off x="1158" y="1316"/>
              <a:ext cx="370" cy="11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merge</a:t>
              </a:r>
            </a:p>
          </p:txBody>
        </p:sp>
        <p:sp>
          <p:nvSpPr>
            <p:cNvPr id="60442" name="Freeform 144"/>
            <p:cNvSpPr>
              <a:spLocks noChangeAspect="1"/>
            </p:cNvSpPr>
            <p:nvPr/>
          </p:nvSpPr>
          <p:spPr bwMode="auto">
            <a:xfrm>
              <a:off x="1110" y="1192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Freeform 145"/>
            <p:cNvSpPr>
              <a:spLocks noChangeAspect="1"/>
            </p:cNvSpPr>
            <p:nvPr/>
          </p:nvSpPr>
          <p:spPr bwMode="auto">
            <a:xfrm>
              <a:off x="1475" y="1200"/>
              <a:ext cx="103" cy="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83" y="19862"/>
                  </a:moveTo>
                  <a:lnTo>
                    <a:pt x="0" y="19862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46"/>
            <p:cNvSpPr>
              <a:spLocks noChangeAspect="1"/>
            </p:cNvSpPr>
            <p:nvPr/>
          </p:nvSpPr>
          <p:spPr bwMode="auto">
            <a:xfrm>
              <a:off x="1576" y="2000"/>
              <a:ext cx="450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3" y="1993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Freeform 147"/>
            <p:cNvSpPr>
              <a:spLocks noChangeAspect="1"/>
            </p:cNvSpPr>
            <p:nvPr/>
          </p:nvSpPr>
          <p:spPr bwMode="auto">
            <a:xfrm>
              <a:off x="1108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Rectangle 148"/>
            <p:cNvSpPr>
              <a:spLocks noChangeAspect="1" noChangeArrowheads="1"/>
            </p:cNvSpPr>
            <p:nvPr/>
          </p:nvSpPr>
          <p:spPr bwMode="auto">
            <a:xfrm>
              <a:off x="1135" y="1944"/>
              <a:ext cx="414" cy="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decision</a:t>
              </a:r>
            </a:p>
          </p:txBody>
        </p:sp>
        <p:sp>
          <p:nvSpPr>
            <p:cNvPr id="60447" name="Freeform 149"/>
            <p:cNvSpPr>
              <a:spLocks noChangeAspect="1"/>
            </p:cNvSpPr>
            <p:nvPr/>
          </p:nvSpPr>
          <p:spPr bwMode="auto">
            <a:xfrm>
              <a:off x="1475" y="1827"/>
              <a:ext cx="103" cy="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83" y="19863"/>
                  </a:moveTo>
                  <a:lnTo>
                    <a:pt x="0" y="19863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Freeform 150"/>
            <p:cNvSpPr>
              <a:spLocks noChangeAspect="1"/>
            </p:cNvSpPr>
            <p:nvPr/>
          </p:nvSpPr>
          <p:spPr bwMode="auto">
            <a:xfrm>
              <a:off x="4566" y="2268"/>
              <a:ext cx="203" cy="20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1" y="1994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51"/>
            <p:cNvGrpSpPr>
              <a:grpSpLocks noChangeAspect="1"/>
            </p:cNvGrpSpPr>
            <p:nvPr/>
          </p:nvGrpSpPr>
          <p:grpSpPr bwMode="auto">
            <a:xfrm>
              <a:off x="3408" y="2496"/>
              <a:ext cx="1676" cy="390"/>
              <a:chOff x="-8" y="0"/>
              <a:chExt cx="20008" cy="19999"/>
            </a:xfrm>
          </p:grpSpPr>
          <p:grpSp>
            <p:nvGrpSpPr>
              <p:cNvPr id="8" name="Group 152"/>
              <p:cNvGrpSpPr>
                <a:grpSpLocks noChangeAspect="1"/>
              </p:cNvGrpSpPr>
              <p:nvPr/>
            </p:nvGrpSpPr>
            <p:grpSpPr bwMode="auto">
              <a:xfrm>
                <a:off x="-8" y="0"/>
                <a:ext cx="20008" cy="19999"/>
                <a:chOff x="-8" y="0"/>
                <a:chExt cx="20008" cy="19999"/>
              </a:xfrm>
            </p:grpSpPr>
            <p:grpSp>
              <p:nvGrpSpPr>
                <p:cNvPr id="9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8900" y="0"/>
                  <a:ext cx="1100" cy="4827"/>
                  <a:chOff x="0" y="0"/>
                  <a:chExt cx="20000" cy="20000"/>
                </a:xfrm>
              </p:grpSpPr>
              <p:sp>
                <p:nvSpPr>
                  <p:cNvPr id="60461" name="Freeform 154"/>
                  <p:cNvSpPr>
                    <a:spLocks noChangeAspect="1"/>
                  </p:cNvSpPr>
                  <p:nvPr/>
                </p:nvSpPr>
                <p:spPr bwMode="auto">
                  <a:xfrm>
                    <a:off x="0" y="124"/>
                    <a:ext cx="19909" cy="19242"/>
                  </a:xfrm>
                  <a:custGeom>
                    <a:avLst/>
                    <a:gdLst>
                      <a:gd name="T0" fmla="*/ 19510 w 20000"/>
                      <a:gd name="T1" fmla="*/ 17023 h 20000"/>
                      <a:gd name="T2" fmla="*/ 0 w 20000"/>
                      <a:gd name="T3" fmla="*/ 17023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2" name="Freeform 155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87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54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0" name="Freeform 156"/>
                <p:cNvSpPr>
                  <a:spLocks noChangeAspect="1"/>
                </p:cNvSpPr>
                <p:nvPr/>
              </p:nvSpPr>
              <p:spPr bwMode="auto">
                <a:xfrm>
                  <a:off x="-8" y="0"/>
                  <a:ext cx="19966" cy="19999"/>
                </a:xfrm>
                <a:custGeom>
                  <a:avLst/>
                  <a:gdLst>
                    <a:gd name="T0" fmla="*/ 19857 w 20000"/>
                    <a:gd name="T1" fmla="*/ 4646 h 20000"/>
                    <a:gd name="T2" fmla="*/ 19857 w 20000"/>
                    <a:gd name="T3" fmla="*/ 19965 h 20000"/>
                    <a:gd name="T4" fmla="*/ 0 w 20000"/>
                    <a:gd name="T5" fmla="*/ 19965 h 20000"/>
                    <a:gd name="T6" fmla="*/ 0 w 20000"/>
                    <a:gd name="T7" fmla="*/ 31 h 20000"/>
                    <a:gd name="T8" fmla="*/ 1880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46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31"/>
                      </a:lnTo>
                      <a:lnTo>
                        <a:pt x="18931" y="0"/>
                      </a:lnTo>
                    </a:path>
                  </a:pathLst>
                </a:custGeom>
                <a:solidFill>
                  <a:srgbClr val="FFFFFF"/>
                </a:solidFill>
                <a:ln w="254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3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1124" y="4985"/>
                <a:ext cx="17747" cy="1126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noProof="1">
                    <a:solidFill>
                      <a:srgbClr val="000000"/>
                    </a:solidFill>
                  </a:rPr>
                  <a:t>Corresponding Java statement:</a:t>
                </a:r>
                <a:br>
                  <a:rPr lang="en-US" altLang="zh-CN" sz="1200" noProof="1">
                    <a:solidFill>
                      <a:srgbClr val="000000"/>
                    </a:solidFill>
                  </a:rPr>
                </a:br>
                <a:r>
                  <a:rPr lang="en-US" altLang="zh-CN" sz="1200" noProof="1">
                    <a:solidFill>
                      <a:srgbClr val="000000"/>
                    </a:solidFill>
                    <a:latin typeface="Lucida Console" pitchFamily="49" charset="0"/>
                  </a:rPr>
                  <a:t>product = 2 * product;</a:t>
                </a:r>
              </a:p>
            </p:txBody>
          </p:sp>
          <p:grpSp>
            <p:nvGrpSpPr>
              <p:cNvPr id="10" name="Group 158"/>
              <p:cNvGrpSpPr>
                <a:grpSpLocks noChangeAspect="1"/>
              </p:cNvGrpSpPr>
              <p:nvPr/>
            </p:nvGrpSpPr>
            <p:grpSpPr bwMode="auto">
              <a:xfrm>
                <a:off x="-8" y="0"/>
                <a:ext cx="20008" cy="19999"/>
                <a:chOff x="-8" y="0"/>
                <a:chExt cx="20008" cy="19999"/>
              </a:xfrm>
            </p:grpSpPr>
            <p:grpSp>
              <p:nvGrpSpPr>
                <p:cNvPr id="11" name="Group 159"/>
                <p:cNvGrpSpPr>
                  <a:grpSpLocks noChangeAspect="1"/>
                </p:cNvGrpSpPr>
                <p:nvPr/>
              </p:nvGrpSpPr>
              <p:grpSpPr bwMode="auto">
                <a:xfrm>
                  <a:off x="18900" y="0"/>
                  <a:ext cx="1100" cy="4827"/>
                  <a:chOff x="0" y="0"/>
                  <a:chExt cx="20000" cy="20000"/>
                </a:xfrm>
              </p:grpSpPr>
              <p:sp>
                <p:nvSpPr>
                  <p:cNvPr id="60457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0" y="124"/>
                    <a:ext cx="19909" cy="19242"/>
                  </a:xfrm>
                  <a:custGeom>
                    <a:avLst/>
                    <a:gdLst>
                      <a:gd name="T0" fmla="*/ 19510 w 20000"/>
                      <a:gd name="T1" fmla="*/ 17023 h 20000"/>
                      <a:gd name="T2" fmla="*/ 0 w 20000"/>
                      <a:gd name="T3" fmla="*/ 17023 h 20000"/>
                      <a:gd name="T4" fmla="*/ 0 w 20000"/>
                      <a:gd name="T5" fmla="*/ 0 h 20000"/>
                      <a:gd name="T6" fmla="*/ 0 60000 65536"/>
                      <a:gd name="T7" fmla="*/ 0 60000 65536"/>
                      <a:gd name="T8" fmla="*/ 0 60000 65536"/>
                      <a:gd name="T9" fmla="*/ 0 w 20000"/>
                      <a:gd name="T10" fmla="*/ 0 h 20000"/>
                      <a:gd name="T11" fmla="*/ 20000 w 20000"/>
                      <a:gd name="T12" fmla="*/ 20000 h 200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00" h="20000">
                        <a:moveTo>
                          <a:pt x="19869" y="19868"/>
                        </a:moveTo>
                        <a:lnTo>
                          <a:pt x="0" y="198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8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870 w 20000"/>
                      <a:gd name="T1" fmla="*/ 19873 h 20000"/>
                      <a:gd name="T2" fmla="*/ 0 w 20000"/>
                      <a:gd name="T3" fmla="*/ 0 h 20000"/>
                      <a:gd name="T4" fmla="*/ 0 60000 65536"/>
                      <a:gd name="T5" fmla="*/ 0 60000 65536"/>
                      <a:gd name="T6" fmla="*/ 0 w 20000"/>
                      <a:gd name="T7" fmla="*/ 0 h 20000"/>
                      <a:gd name="T8" fmla="*/ 20000 w 20000"/>
                      <a:gd name="T9" fmla="*/ 20000 h 2000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00" h="20000">
                        <a:moveTo>
                          <a:pt x="19870" y="1987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6" name="Freeform 162"/>
                <p:cNvSpPr>
                  <a:spLocks noChangeAspect="1"/>
                </p:cNvSpPr>
                <p:nvPr/>
              </p:nvSpPr>
              <p:spPr bwMode="auto">
                <a:xfrm>
                  <a:off x="-8" y="0"/>
                  <a:ext cx="19966" cy="19999"/>
                </a:xfrm>
                <a:custGeom>
                  <a:avLst/>
                  <a:gdLst>
                    <a:gd name="T0" fmla="*/ 19857 w 20000"/>
                    <a:gd name="T1" fmla="*/ 4646 h 20000"/>
                    <a:gd name="T2" fmla="*/ 19857 w 20000"/>
                    <a:gd name="T3" fmla="*/ 19965 h 20000"/>
                    <a:gd name="T4" fmla="*/ 0 w 20000"/>
                    <a:gd name="T5" fmla="*/ 19965 h 20000"/>
                    <a:gd name="T6" fmla="*/ 0 w 20000"/>
                    <a:gd name="T7" fmla="*/ 31 h 20000"/>
                    <a:gd name="T8" fmla="*/ 1880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3" y="4646"/>
                      </a:moveTo>
                      <a:lnTo>
                        <a:pt x="19993" y="19969"/>
                      </a:lnTo>
                      <a:lnTo>
                        <a:pt x="0" y="19969"/>
                      </a:lnTo>
                      <a:lnTo>
                        <a:pt x="0" y="31"/>
                      </a:lnTo>
                      <a:lnTo>
                        <a:pt x="18931" y="0"/>
                      </a:lnTo>
                    </a:path>
                  </a:pathLst>
                </a:custGeom>
                <a:noFill/>
                <a:ln w="25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0" name="Freeform 163"/>
            <p:cNvSpPr>
              <a:spLocks noChangeAspect="1"/>
            </p:cNvSpPr>
            <p:nvPr/>
          </p:nvSpPr>
          <p:spPr bwMode="auto">
            <a:xfrm>
              <a:off x="1110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Freeform 164"/>
            <p:cNvSpPr>
              <a:spLocks noChangeAspect="1"/>
            </p:cNvSpPr>
            <p:nvPr/>
          </p:nvSpPr>
          <p:spPr bwMode="auto">
            <a:xfrm>
              <a:off x="1110" y="1820"/>
              <a:ext cx="468" cy="30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5846" y="0"/>
                  </a:moveTo>
                  <a:lnTo>
                    <a:pt x="19974" y="5875"/>
                  </a:lnTo>
                  <a:lnTo>
                    <a:pt x="19974" y="19961"/>
                  </a:lnTo>
                  <a:lnTo>
                    <a:pt x="0" y="19961"/>
                  </a:lnTo>
                  <a:lnTo>
                    <a:pt x="0" y="0"/>
                  </a:lnTo>
                  <a:lnTo>
                    <a:pt x="15846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19" name="文本占位符 53"/>
          <p:cNvSpPr>
            <a:spLocks noGrp="1"/>
          </p:cNvSpPr>
          <p:nvPr>
            <p:ph type="body" sz="half" idx="2"/>
          </p:nvPr>
        </p:nvSpPr>
        <p:spPr>
          <a:xfrm>
            <a:off x="642938" y="5143500"/>
            <a:ext cx="8164512" cy="673100"/>
          </a:xfrm>
        </p:spPr>
        <p:txBody>
          <a:bodyPr/>
          <a:lstStyle/>
          <a:p>
            <a:pPr marL="342900" lvl="2" indent="-342900">
              <a:buSzPct val="75000"/>
            </a:pPr>
            <a:r>
              <a:rPr lang="en-US" altLang="zh-CN" smtClean="0">
                <a:solidFill>
                  <a:schemeClr val="tx2"/>
                </a:solidFill>
                <a:latin typeface="Lucida Console" pitchFamily="49" charset="0"/>
              </a:rPr>
              <a:t>while</a:t>
            </a:r>
            <a:r>
              <a:rPr lang="en-US" altLang="zh-CN" smtClean="0">
                <a:solidFill>
                  <a:schemeClr val="tx2"/>
                </a:solidFill>
                <a:latin typeface="AvantGarde"/>
              </a:rPr>
              <a:t> repetition statement activity diagram</a:t>
            </a:r>
          </a:p>
          <a:p>
            <a:endParaRPr lang="zh-CN" altLang="en-US" smtClean="0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36C52-7F37-497F-9640-6C82E0B0F1E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2A15229-EDF3-4EDE-9666-CF4863738EBB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57403" name="Group 2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Delay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/*while(true)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("OK");*/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char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'a';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while(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'g')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timer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while(timer &lt; 100000000)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timer++;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+ " 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//ch = ch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ch++;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}//while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Delay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5D7-3F64-4BD9-9B9E-F489A3E9C7B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9F5-C674-4B48-9B87-A07EDEA898A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4859338" y="4005263"/>
            <a:ext cx="31686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400"/>
              <a:t>a b c d e 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 smtClean="0"/>
          </a:p>
        </p:txBody>
      </p:sp>
      <p:sp>
        <p:nvSpPr>
          <p:cNvPr id="6246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Counter-Controlled Repetition</a:t>
            </a:r>
          </a:p>
          <a:p>
            <a:pPr lvl="1"/>
            <a:r>
              <a:rPr lang="en-US" altLang="zh-CN" smtClean="0"/>
              <a:t>Counter</a:t>
            </a:r>
          </a:p>
          <a:p>
            <a:pPr lvl="2"/>
            <a:r>
              <a:rPr lang="en-US" altLang="zh-CN" smtClean="0"/>
              <a:t>Variable that controls number of times set of statements executes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Average1.java</a:t>
            </a:r>
            <a:r>
              <a:rPr lang="en-US" altLang="zh-CN" smtClean="0"/>
              <a:t> calculates grade averages</a:t>
            </a:r>
          </a:p>
          <a:p>
            <a:pPr lvl="2"/>
            <a:r>
              <a:rPr lang="en-US" altLang="zh-CN" smtClean="0"/>
              <a:t>uses counters to control repetition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B97-BF73-4A6F-A206-FF19C98E15D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398-AB1F-4D11-A78C-CF07348F58E6}" type="slidenum">
              <a:rPr lang="en-US" altLang="zh-CN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 Code for the Sample</a:t>
            </a:r>
            <a:endParaRPr lang="zh-CN" altLang="en-US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003399"/>
                </a:solidFill>
              </a:rPr>
              <a:t>	</a:t>
            </a:r>
            <a:r>
              <a:rPr lang="en-US" altLang="zh-CN" sz="2800" i="1" smtClean="0">
                <a:solidFill>
                  <a:schemeClr val="tx2"/>
                </a:solidFill>
              </a:rPr>
              <a:t>Set total to zero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Set grade counter to one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/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While grade counter is less than or equal to ten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Input the next grade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Add the grade into the total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	Add one to the grade counter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/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Set the class average to the total divided by ten</a:t>
            </a:r>
            <a:br>
              <a:rPr lang="en-US" altLang="zh-CN" sz="2800" i="1" smtClean="0">
                <a:solidFill>
                  <a:schemeClr val="tx2"/>
                </a:solidFill>
              </a:rPr>
            </a:br>
            <a:r>
              <a:rPr lang="en-US" altLang="zh-CN" sz="2800" i="1" smtClean="0">
                <a:solidFill>
                  <a:schemeClr val="tx2"/>
                </a:solidFill>
              </a:rPr>
              <a:t>Print the class average</a:t>
            </a:r>
            <a:endParaRPr lang="en-US" altLang="zh-CN" sz="2800" smtClean="0">
              <a:solidFill>
                <a:schemeClr val="tx2"/>
              </a:solidFill>
            </a:endParaRP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1FB4-038D-4818-B70A-5BCF3E21A62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BB6-F57B-4FC8-8C02-B48EC5240074}" type="slidenum">
              <a:rPr lang="en-US" altLang="zh-CN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214313" y="1357313"/>
          <a:ext cx="8643937" cy="5072063"/>
        </p:xfrm>
        <a:graphic>
          <a:graphicData uri="http://schemas.openxmlformats.org/drawingml/2006/table">
            <a:tbl>
              <a:tblPr/>
              <a:tblGrid>
                <a:gridCol w="8643937"/>
              </a:tblGrid>
              <a:tr h="507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Class-average program with counter-controlled repetition.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Average1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 of grades input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gradeCounter;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of grade to be entered next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average;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 of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String gradeString;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typed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gradeCounter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loop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processing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gradeCounter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prompt for input and read grade from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 = Integer.parseInt( gradeString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4AD8-9618-411A-B062-6B111E728A2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03E2-5952-48E5-992D-7B2432A13E08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1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8135937" cy="795338"/>
          </a:xfrm>
        </p:spPr>
        <p:txBody>
          <a:bodyPr/>
          <a:lstStyle/>
          <a:p>
            <a:pPr eaLnBrk="1" hangingPunct="1"/>
            <a:r>
              <a:rPr lang="en-US" altLang="zh-CN" smtClean="0"/>
              <a:t>Assignment Operator</a:t>
            </a:r>
          </a:p>
        </p:txBody>
      </p:sp>
      <p:graphicFrame>
        <p:nvGraphicFramePr>
          <p:cNvPr id="363573" name="Group 53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3095625"/>
                <a:gridCol w="3168650"/>
                <a:gridCol w="1900237"/>
              </a:tblGrid>
              <a:tr h="5873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5, b = 3, c;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Assignment 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Sample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=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+= (addition)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+= b (a=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a+b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-=b (a=a-b)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*= b (a=a*b)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/= b (a/b)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%= b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(a=a%b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1" name="文本占位符 7"/>
          <p:cNvSpPr>
            <a:spLocks noGrp="1"/>
          </p:cNvSpPr>
          <p:nvPr>
            <p:ph type="body" sz="half" idx="2"/>
          </p:nvPr>
        </p:nvSpPr>
        <p:spPr>
          <a:xfrm>
            <a:off x="642938" y="1214438"/>
            <a:ext cx="8164512" cy="642937"/>
          </a:xfrm>
        </p:spPr>
        <p:txBody>
          <a:bodyPr/>
          <a:lstStyle/>
          <a:p>
            <a:r>
              <a:rPr lang="en-US" altLang="zh-CN" smtClean="0"/>
              <a:t>Arithmetic Compound Assignment Operators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D89C16-BA33-4156-ADBF-F03A837B7E4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FE2B5A-AD23-41B4-971A-8A8F39F93B6F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300037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total = total + grade;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add grade to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gradeCounter = gradeCounter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increment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while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average = total /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integer division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display average of exam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average,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the program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46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Average1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BCA-885D-409D-B7FE-0E0253AEC0E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A9BC-23DA-416C-89E0-0D40C81AEA6D}" type="slidenum">
              <a:rPr lang="en-US" altLang="zh-CN"/>
              <a:pPr/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 for this sample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83B5-7E9D-4C00-A7F3-9AF08164465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7F76-4FBB-44D1-9F27-973E9B19426A}" type="slidenum">
              <a:rPr lang="en-US" altLang="zh-CN"/>
              <a:pPr/>
              <a:t>61</a:t>
            </a:fld>
            <a:endParaRPr lang="en-US" altLang="zh-CN"/>
          </a:p>
        </p:txBody>
      </p:sp>
      <p:pic>
        <p:nvPicPr>
          <p:cNvPr id="665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13" y="15001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2714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03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13" y="2676525"/>
            <a:ext cx="28590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03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13" y="2706688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03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718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103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563" y="528637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2" name="Picture 103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43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3" name="Picture 104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29313" y="3929063"/>
            <a:ext cx="28590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4" name="Picture 104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57688" y="5286375"/>
            <a:ext cx="261461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little change for the sample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Sentinel-Controlled Repetition</a:t>
            </a:r>
          </a:p>
          <a:p>
            <a:r>
              <a:rPr lang="en-US" altLang="zh-CN" smtClean="0"/>
              <a:t>Sentinel value</a:t>
            </a:r>
          </a:p>
          <a:p>
            <a:pPr lvl="1"/>
            <a:r>
              <a:rPr lang="en-US" altLang="zh-CN" smtClean="0"/>
              <a:t>Used to indicated the end of data entry</a:t>
            </a:r>
          </a:p>
          <a:p>
            <a:r>
              <a:rPr lang="en-US" altLang="zh-CN" smtClean="0">
                <a:latin typeface="Lucida Console" pitchFamily="49" charset="0"/>
              </a:rPr>
              <a:t>Average2.java</a:t>
            </a:r>
            <a:r>
              <a:rPr lang="en-US" altLang="zh-CN" smtClean="0"/>
              <a:t> has indefinite repetition</a:t>
            </a:r>
          </a:p>
          <a:p>
            <a:pPr lvl="1"/>
            <a:r>
              <a:rPr lang="en-US" altLang="zh-CN" smtClean="0"/>
              <a:t>User enters sentinel value (</a:t>
            </a:r>
            <a:r>
              <a:rPr lang="en-US" altLang="zh-CN" smtClean="0">
                <a:latin typeface="Lucida Console" pitchFamily="49" charset="0"/>
              </a:rPr>
              <a:t>-1</a:t>
            </a:r>
            <a:r>
              <a:rPr lang="en-US" altLang="zh-CN" smtClean="0"/>
              <a:t>) to end repetition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2BF-F950-4F5A-B1DE-0C6C84CAB7E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E449-DF21-4020-8F7D-E5C6396CC061}" type="slidenum">
              <a:rPr lang="en-US" altLang="zh-CN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Pseudo Code for the Sample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i="1" smtClean="0">
                <a:solidFill>
                  <a:srgbClr val="003399"/>
                </a:solidFill>
              </a:rPr>
              <a:t>	</a:t>
            </a:r>
            <a:r>
              <a:rPr lang="en-US" altLang="zh-CN" sz="2600" i="1" smtClean="0">
                <a:solidFill>
                  <a:schemeClr val="tx2"/>
                </a:solidFill>
              </a:rPr>
              <a:t>Initialize total to zero	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Initialize counter to zero	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Input the first grade (possibly the sentinel)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While the user has not as yet entered the sentinel 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Add this grade into the running total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Add one to the grade counter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Input the next grade (possibly the sentinel)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/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If the counter is not equal to zero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Set the average to the total divided by the counter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Print the average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else</a:t>
            </a:r>
            <a:br>
              <a:rPr lang="en-US" altLang="zh-CN" sz="2600" i="1" smtClean="0">
                <a:solidFill>
                  <a:schemeClr val="tx2"/>
                </a:solidFill>
              </a:rPr>
            </a:br>
            <a:r>
              <a:rPr lang="en-US" altLang="zh-CN" sz="2600" i="1" smtClean="0">
                <a:solidFill>
                  <a:schemeClr val="tx2"/>
                </a:solidFill>
              </a:rPr>
              <a:t>	Print “No grades were entered”</a:t>
            </a:r>
            <a:endParaRPr lang="zh-CN" altLang="en-US" sz="30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60A-6CA2-47D4-9588-E233522E74A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38F0-E850-46A3-8966-55C52CB2041E}" type="slidenum">
              <a:rPr lang="en-US" altLang="zh-CN"/>
              <a:pPr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214313" y="1357313"/>
          <a:ext cx="8643937" cy="5072063"/>
        </p:xfrm>
        <a:graphic>
          <a:graphicData uri="http://schemas.openxmlformats.org/drawingml/2006/table">
            <a:tbl>
              <a:tblPr/>
              <a:tblGrid>
                <a:gridCol w="8643937"/>
              </a:tblGrid>
              <a:tr h="507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Average2.java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Class-average program with sentinel-controlled repetition.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java.text.DecimalFormat;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class to format numbers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Average2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total;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 of grades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gradeCounter;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of grades entered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grade;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average;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number with decimal point for average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gradeString;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grade typed by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gradeCounter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loop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processing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get first grade from user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 or -1 to Quit:"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grade = Integer.parseInt( gradeString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8F00-87AB-4ED2-BA3D-81912B8C7AA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37A9-EBB5-496A-B73F-9E9EE98C3A3C}" type="slidenum">
              <a:rPr lang="en-US" altLang="zh-CN"/>
              <a:pPr/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until sentinel value read from user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total = total + grade;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add grade to total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gradeCounter = gradeCounter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increment counter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get next grade from user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gradeString = JOptionPane.showInputDialog(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"Enter Integer Grade or -1 to Quit:"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convert gradeString to int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grade = Integer.parseInt( gradeString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while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termination phase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"0.00"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// if user entered at least one grade...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gradeCounter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// calculate average of all grades entered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average = 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) total / gradeCounter;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// display average with two digits of precision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twoDigits.format( average 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if part of if...else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A92D-B0B7-4058-879B-A7ED6B5B893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416-F816-4EF5-8C98-DAEFC8F47485}" type="slidenum">
              <a:rPr lang="en-US" altLang="zh-CN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code-Cont.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187325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no grades entered, output appropriate message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"No grades were entered"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"Class Average"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Average2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0AE-B08F-4FDD-8385-6A5EC0D14F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63-85E2-4AAB-9425-F6008E060A1F}" type="slidenum">
              <a:rPr lang="en-US" altLang="zh-CN"/>
              <a:pPr/>
              <a:t>66</a:t>
            </a:fld>
            <a:endParaRPr lang="en-US" altLang="zh-CN"/>
          </a:p>
        </p:txBody>
      </p: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3857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38576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813" y="51530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5153025"/>
            <a:ext cx="2859087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do-while repetition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5173662" cy="4114800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The do/while repetition structure is similar to the while structure. </a:t>
            </a:r>
          </a:p>
          <a:p>
            <a:pPr eaLnBrk="1" hangingPunct="1"/>
            <a:r>
              <a:rPr lang="en-US" altLang="zh-CN" sz="2200" smtClean="0"/>
              <a:t>The do/while structure tests the loop-continuation condition after performing the body of the loop</a:t>
            </a:r>
          </a:p>
          <a:p>
            <a:pPr lvl="1" eaLnBrk="1" hangingPunct="1"/>
            <a:r>
              <a:rPr lang="en-US" altLang="zh-CN" sz="1800" smtClean="0"/>
              <a:t>the loop body always executes at least once.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200" smtClean="0"/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5929313" y="2428875"/>
          <a:ext cx="2400300" cy="2422525"/>
        </p:xfrm>
        <a:graphic>
          <a:graphicData uri="http://schemas.openxmlformats.org/presentationml/2006/ole">
            <p:oleObj spid="_x0000_s5122" name="图片" r:id="rId3" imgW="2087535" imgH="2106438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853B50-74DA-4862-9889-2D63A3E5C41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791293-BBDF-4CE0-A711-52562085155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2" name="Group 46"/>
          <p:cNvGrpSpPr>
            <a:grpSpLocks noGrp="1"/>
          </p:cNvGrpSpPr>
          <p:nvPr>
            <p:ph sz="half" idx="1"/>
          </p:nvPr>
        </p:nvGrpSpPr>
        <p:grpSpPr bwMode="auto">
          <a:xfrm>
            <a:off x="684213" y="1916113"/>
            <a:ext cx="8164512" cy="1981200"/>
            <a:chOff x="720" y="960"/>
            <a:chExt cx="4319" cy="1605"/>
          </a:xfrm>
        </p:grpSpPr>
        <p:sp>
          <p:nvSpPr>
            <p:cNvPr id="72712" name="Rectangle 19"/>
            <p:cNvSpPr>
              <a:spLocks noChangeAspect="1" noChangeArrowheads="1"/>
            </p:cNvSpPr>
            <p:nvPr/>
          </p:nvSpPr>
          <p:spPr bwMode="auto">
            <a:xfrm>
              <a:off x="720" y="960"/>
              <a:ext cx="4319" cy="1605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Freeform 21"/>
            <p:cNvSpPr>
              <a:spLocks noChangeAspect="1"/>
            </p:cNvSpPr>
            <p:nvPr/>
          </p:nvSpPr>
          <p:spPr bwMode="auto">
            <a:xfrm>
              <a:off x="2872" y="1180"/>
              <a:ext cx="1" cy="2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8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Oval 22"/>
            <p:cNvSpPr>
              <a:spLocks noChangeAspect="1" noChangeArrowheads="1"/>
            </p:cNvSpPr>
            <p:nvPr/>
          </p:nvSpPr>
          <p:spPr bwMode="auto">
            <a:xfrm>
              <a:off x="2836" y="1108"/>
              <a:ext cx="73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Freeform 23"/>
            <p:cNvSpPr>
              <a:spLocks noChangeAspect="1"/>
            </p:cNvSpPr>
            <p:nvPr/>
          </p:nvSpPr>
          <p:spPr bwMode="auto">
            <a:xfrm>
              <a:off x="3238" y="1487"/>
              <a:ext cx="271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56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Freeform 25"/>
            <p:cNvSpPr>
              <a:spLocks noChangeAspect="1"/>
            </p:cNvSpPr>
            <p:nvPr/>
          </p:nvSpPr>
          <p:spPr bwMode="auto">
            <a:xfrm>
              <a:off x="2788" y="1795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26"/>
            <p:cNvSpPr>
              <a:spLocks noChangeAspect="1"/>
            </p:cNvSpPr>
            <p:nvPr/>
          </p:nvSpPr>
          <p:spPr bwMode="auto">
            <a:xfrm>
              <a:off x="2788" y="1795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Freeform 27"/>
            <p:cNvSpPr>
              <a:spLocks noChangeAspect="1"/>
            </p:cNvSpPr>
            <p:nvPr/>
          </p:nvSpPr>
          <p:spPr bwMode="auto">
            <a:xfrm>
              <a:off x="2453" y="1883"/>
              <a:ext cx="337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64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Oval 29"/>
            <p:cNvSpPr>
              <a:spLocks noChangeAspect="1" noChangeArrowheads="1"/>
            </p:cNvSpPr>
            <p:nvPr/>
          </p:nvSpPr>
          <p:spPr bwMode="auto">
            <a:xfrm>
              <a:off x="2836" y="2303"/>
              <a:ext cx="72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Oval 30"/>
            <p:cNvSpPr>
              <a:spLocks noChangeAspect="1" noChangeArrowheads="1"/>
            </p:cNvSpPr>
            <p:nvPr/>
          </p:nvSpPr>
          <p:spPr bwMode="auto">
            <a:xfrm>
              <a:off x="2812" y="2279"/>
              <a:ext cx="120" cy="120"/>
            </a:xfrm>
            <a:prstGeom prst="ellips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AutoShape 32"/>
            <p:cNvSpPr>
              <a:spLocks noChangeAspect="1" noChangeArrowheads="1"/>
            </p:cNvSpPr>
            <p:nvPr/>
          </p:nvSpPr>
          <p:spPr bwMode="auto">
            <a:xfrm>
              <a:off x="2506" y="1412"/>
              <a:ext cx="732" cy="1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AutoShape 33"/>
            <p:cNvSpPr>
              <a:spLocks noChangeAspect="1" noChangeArrowheads="1"/>
            </p:cNvSpPr>
            <p:nvPr/>
          </p:nvSpPr>
          <p:spPr bwMode="auto">
            <a:xfrm>
              <a:off x="2506" y="1412"/>
              <a:ext cx="732" cy="1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Rectangle 34"/>
            <p:cNvSpPr>
              <a:spLocks noChangeAspect="1" noChangeArrowheads="1"/>
            </p:cNvSpPr>
            <p:nvPr/>
          </p:nvSpPr>
          <p:spPr bwMode="auto">
            <a:xfrm>
              <a:off x="2554" y="1450"/>
              <a:ext cx="636" cy="1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action state</a:t>
              </a:r>
            </a:p>
          </p:txBody>
        </p:sp>
        <p:sp>
          <p:nvSpPr>
            <p:cNvPr id="72724" name="Freeform 35"/>
            <p:cNvSpPr>
              <a:spLocks noChangeAspect="1"/>
            </p:cNvSpPr>
            <p:nvPr/>
          </p:nvSpPr>
          <p:spPr bwMode="auto">
            <a:xfrm>
              <a:off x="2872" y="1572"/>
              <a:ext cx="0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Freeform 36"/>
            <p:cNvSpPr>
              <a:spLocks noChangeAspect="1"/>
            </p:cNvSpPr>
            <p:nvPr/>
          </p:nvSpPr>
          <p:spPr bwMode="auto">
            <a:xfrm>
              <a:off x="2872" y="1970"/>
              <a:ext cx="0" cy="3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Freeform 37"/>
            <p:cNvSpPr>
              <a:spLocks noChangeAspect="1"/>
            </p:cNvSpPr>
            <p:nvPr/>
          </p:nvSpPr>
          <p:spPr bwMode="auto">
            <a:xfrm>
              <a:off x="2956" y="1881"/>
              <a:ext cx="555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8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Freeform 38"/>
            <p:cNvSpPr>
              <a:spLocks noChangeAspect="1"/>
            </p:cNvSpPr>
            <p:nvPr/>
          </p:nvSpPr>
          <p:spPr bwMode="auto">
            <a:xfrm>
              <a:off x="3509" y="1489"/>
              <a:ext cx="0" cy="39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Rectangle 39"/>
            <p:cNvSpPr>
              <a:spLocks noChangeAspect="1" noChangeArrowheads="1"/>
            </p:cNvSpPr>
            <p:nvPr/>
          </p:nvSpPr>
          <p:spPr bwMode="auto">
            <a:xfrm>
              <a:off x="3203" y="1772"/>
              <a:ext cx="256" cy="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[true]</a:t>
              </a:r>
            </a:p>
          </p:txBody>
        </p:sp>
        <p:sp>
          <p:nvSpPr>
            <p:cNvPr id="72729" name="Rectangle 40"/>
            <p:cNvSpPr>
              <a:spLocks noChangeAspect="1" noChangeArrowheads="1"/>
            </p:cNvSpPr>
            <p:nvPr/>
          </p:nvSpPr>
          <p:spPr bwMode="auto">
            <a:xfrm>
              <a:off x="2933" y="2060"/>
              <a:ext cx="347" cy="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[false]</a:t>
              </a:r>
            </a:p>
          </p:txBody>
        </p:sp>
        <p:sp>
          <p:nvSpPr>
            <p:cNvPr id="72730" name="Freeform 42"/>
            <p:cNvSpPr>
              <a:spLocks noChangeAspect="1"/>
            </p:cNvSpPr>
            <p:nvPr/>
          </p:nvSpPr>
          <p:spPr bwMode="auto">
            <a:xfrm>
              <a:off x="1937" y="1739"/>
              <a:ext cx="517" cy="2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6845" y="0"/>
                  </a:moveTo>
                  <a:lnTo>
                    <a:pt x="19977" y="5625"/>
                  </a:lnTo>
                  <a:lnTo>
                    <a:pt x="19977" y="19958"/>
                  </a:lnTo>
                  <a:lnTo>
                    <a:pt x="0" y="19958"/>
                  </a:lnTo>
                  <a:lnTo>
                    <a:pt x="0" y="0"/>
                  </a:lnTo>
                  <a:lnTo>
                    <a:pt x="16845" y="0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Rectangle 43"/>
            <p:cNvSpPr>
              <a:spLocks noChangeAspect="1" noChangeArrowheads="1"/>
            </p:cNvSpPr>
            <p:nvPr/>
          </p:nvSpPr>
          <p:spPr bwMode="auto">
            <a:xfrm>
              <a:off x="1961" y="1835"/>
              <a:ext cx="468" cy="11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condition</a:t>
              </a:r>
            </a:p>
          </p:txBody>
        </p:sp>
        <p:sp>
          <p:nvSpPr>
            <p:cNvPr id="72732" name="Freeform 44"/>
            <p:cNvSpPr>
              <a:spLocks noChangeAspect="1"/>
            </p:cNvSpPr>
            <p:nvPr/>
          </p:nvSpPr>
          <p:spPr bwMode="auto">
            <a:xfrm>
              <a:off x="2370" y="1737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Freeform 45"/>
            <p:cNvSpPr>
              <a:spLocks noChangeAspect="1"/>
            </p:cNvSpPr>
            <p:nvPr/>
          </p:nvSpPr>
          <p:spPr bwMode="auto">
            <a:xfrm>
              <a:off x="1937" y="1739"/>
              <a:ext cx="517" cy="28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6845" y="0"/>
                  </a:moveTo>
                  <a:lnTo>
                    <a:pt x="19977" y="5625"/>
                  </a:lnTo>
                  <a:lnTo>
                    <a:pt x="19977" y="19958"/>
                  </a:lnTo>
                  <a:lnTo>
                    <a:pt x="0" y="19958"/>
                  </a:lnTo>
                  <a:lnTo>
                    <a:pt x="0" y="0"/>
                  </a:lnTo>
                  <a:lnTo>
                    <a:pt x="16845" y="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0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 smtClean="0">
                <a:latin typeface="Lucida Console" pitchFamily="49" charset="0"/>
                <a:cs typeface="Courier New" pitchFamily="49" charset="0"/>
              </a:rPr>
              <a:t>do</a:t>
            </a:r>
            <a:r>
              <a:rPr lang="en-US" altLang="zh-CN" sz="2800" smtClean="0">
                <a:latin typeface="Lucida Console" pitchFamily="49" charset="0"/>
              </a:rPr>
              <a:t>…</a:t>
            </a:r>
            <a:r>
              <a:rPr lang="en-US" altLang="zh-CN" sz="2800" smtClean="0"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altLang="zh-CN" sz="2800" smtClean="0">
                <a:latin typeface="AvantGarde"/>
              </a:rPr>
              <a:t> repetition statement activity diagram</a:t>
            </a:r>
            <a:endParaRPr lang="zh-CN" altLang="en-US" sz="2800" smtClean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39E6E-5C3F-4392-9BEA-3B6F432CCE7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206CC1-D2CC-4DB4-9D32-7CA87DD81A54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95293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92612"/>
                <a:gridCol w="3771900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DoWhileRepetition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int i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System.out.println(i*=2);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 while(i &lt; 50);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do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System.out.println(i/=2);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 while(i &gt; 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DoWhileRepetition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9DCE-3FFF-4AB3-A55B-DD2AD4AA766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D6B2-4844-43D3-AC56-961B0087619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76825" y="4005263"/>
            <a:ext cx="324008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Output:</a:t>
            </a:r>
          </a:p>
          <a:p>
            <a:r>
              <a:rPr lang="en-US" altLang="zh-CN" sz="1400"/>
              <a:t>4</a:t>
            </a:r>
          </a:p>
          <a:p>
            <a:r>
              <a:rPr lang="en-US" altLang="zh-CN" sz="1400"/>
              <a:t>8</a:t>
            </a:r>
          </a:p>
          <a:p>
            <a:r>
              <a:rPr lang="en-US" altLang="zh-CN" sz="1400"/>
              <a:t>16</a:t>
            </a:r>
          </a:p>
          <a:p>
            <a:r>
              <a:rPr lang="en-US" altLang="zh-CN" sz="1400"/>
              <a:t>32</a:t>
            </a:r>
          </a:p>
          <a:p>
            <a:r>
              <a:rPr lang="en-US" altLang="zh-CN" sz="1400"/>
              <a:t>64</a:t>
            </a:r>
          </a:p>
          <a:p>
            <a:r>
              <a:rPr lang="en-US" altLang="zh-CN" sz="1400"/>
              <a:t>32</a:t>
            </a:r>
          </a:p>
          <a:p>
            <a:r>
              <a:rPr lang="en-US" altLang="zh-CN" sz="1400"/>
              <a:t>16</a:t>
            </a:r>
          </a:p>
          <a:p>
            <a:r>
              <a:rPr lang="en-US" altLang="zh-CN" sz="14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39319" name="Group 2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751387"/>
                <a:gridCol w="3413125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Assignment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x, y, z;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 = y = z = 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Assignment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3A9-E9D5-4D5F-A9B5-4878967E215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8FCF-4621-4F59-B43F-037914585D9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5507038" y="199548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for repetition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The for repetition structure handles all of the details of counter-controlled repetition.</a:t>
            </a:r>
          </a:p>
          <a:p>
            <a:pPr eaLnBrk="1" hangingPunct="1"/>
            <a:r>
              <a:rPr lang="en-US" altLang="zh-CN" sz="2200" smtClean="0"/>
              <a:t>The for repetition structure is the most powerful and flexible repetition structure.</a:t>
            </a:r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>
            <p:ph sz="half" idx="2"/>
          </p:nvPr>
        </p:nvGraphicFramePr>
        <p:xfrm>
          <a:off x="5748338" y="2128838"/>
          <a:ext cx="2192337" cy="3689350"/>
        </p:xfrm>
        <a:graphic>
          <a:graphicData uri="http://schemas.openxmlformats.org/presentationml/2006/ole">
            <p:oleObj spid="_x0000_s6146" name="图片" r:id="rId3" imgW="2192398" imgH="3688968" progId="Word.Picture.8">
              <p:embed/>
            </p:oleObj>
          </a:graphicData>
        </a:graphic>
      </p:graphicFrame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3B0B6-2FBE-4C22-9767-E808389CD95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AF3CC8-6028-46FF-A100-DF9D269F38C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</a:t>
            </a:r>
            <a:endParaRPr lang="zh-CN" altLang="en-US" smtClean="0"/>
          </a:p>
        </p:txBody>
      </p:sp>
      <p:grpSp>
        <p:nvGrpSpPr>
          <p:cNvPr id="2" name="Group 40"/>
          <p:cNvGrpSpPr>
            <a:grpSpLocks noGrp="1"/>
          </p:cNvGrpSpPr>
          <p:nvPr>
            <p:ph sz="half" idx="1"/>
          </p:nvPr>
        </p:nvGrpSpPr>
        <p:grpSpPr bwMode="auto">
          <a:xfrm>
            <a:off x="684213" y="1916113"/>
            <a:ext cx="8164512" cy="1981200"/>
            <a:chOff x="720" y="1152"/>
            <a:chExt cx="4319" cy="1462"/>
          </a:xfrm>
        </p:grpSpPr>
        <p:sp>
          <p:nvSpPr>
            <p:cNvPr id="74760" name="Rectangle 16"/>
            <p:cNvSpPr>
              <a:spLocks noChangeAspect="1" noChangeArrowheads="1"/>
            </p:cNvSpPr>
            <p:nvPr/>
          </p:nvSpPr>
          <p:spPr bwMode="auto">
            <a:xfrm>
              <a:off x="720" y="1152"/>
              <a:ext cx="4319" cy="1462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Rectangle 17"/>
            <p:cNvSpPr>
              <a:spLocks noChangeAspect="1" noChangeArrowheads="1"/>
            </p:cNvSpPr>
            <p:nvPr/>
          </p:nvSpPr>
          <p:spPr bwMode="auto">
            <a:xfrm>
              <a:off x="1223" y="1857"/>
              <a:ext cx="3119" cy="13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 ( </a:t>
              </a:r>
              <a:r>
                <a:rPr lang="en-US" altLang="zh-CN" sz="1200" noProof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 counter = </a:t>
              </a:r>
              <a:r>
                <a:rPr lang="en-US" altLang="zh-CN" sz="1200" noProof="1">
                  <a:solidFill>
                    <a:srgbClr val="0099FF"/>
                  </a:solidFill>
                  <a:latin typeface="Lucida Console" pitchFamily="49" charset="0"/>
                </a:rPr>
                <a:t>1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; counter &lt;= </a:t>
              </a:r>
              <a:r>
                <a:rPr lang="en-US" altLang="zh-CN" sz="1200" noProof="1">
                  <a:solidFill>
                    <a:srgbClr val="0099FF"/>
                  </a:solidFill>
                  <a:latin typeface="Lucida Console" pitchFamily="49" charset="0"/>
                </a:rPr>
                <a:t>10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; counter++ )</a:t>
              </a:r>
            </a:p>
          </p:txBody>
        </p:sp>
        <p:sp>
          <p:nvSpPr>
            <p:cNvPr id="74762" name="Freeform 18"/>
            <p:cNvSpPr>
              <a:spLocks noChangeAspect="1"/>
            </p:cNvSpPr>
            <p:nvPr/>
          </p:nvSpPr>
          <p:spPr bwMode="auto">
            <a:xfrm>
              <a:off x="2200" y="1944"/>
              <a:ext cx="278" cy="327"/>
            </a:xfrm>
            <a:custGeom>
              <a:avLst/>
              <a:gdLst>
                <a:gd name="T0" fmla="*/ 278 w 278"/>
                <a:gd name="T1" fmla="*/ 0 h 327"/>
                <a:gd name="T2" fmla="*/ 0 w 278"/>
                <a:gd name="T3" fmla="*/ 327 h 327"/>
                <a:gd name="T4" fmla="*/ 0 60000 65536"/>
                <a:gd name="T5" fmla="*/ 0 60000 65536"/>
                <a:gd name="T6" fmla="*/ 0 w 278"/>
                <a:gd name="T7" fmla="*/ 0 h 327"/>
                <a:gd name="T8" fmla="*/ 278 w 278"/>
                <a:gd name="T9" fmla="*/ 327 h 3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8" h="327">
                  <a:moveTo>
                    <a:pt x="278" y="0"/>
                  </a:moveTo>
                  <a:lnTo>
                    <a:pt x="0" y="32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Freeform 19"/>
            <p:cNvSpPr>
              <a:spLocks noChangeAspect="1"/>
            </p:cNvSpPr>
            <p:nvPr/>
          </p:nvSpPr>
          <p:spPr bwMode="auto">
            <a:xfrm>
              <a:off x="3779" y="1949"/>
              <a:ext cx="217" cy="32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45" y="1996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Freeform 20"/>
            <p:cNvSpPr>
              <a:spLocks noChangeAspect="1"/>
            </p:cNvSpPr>
            <p:nvPr/>
          </p:nvSpPr>
          <p:spPr bwMode="auto">
            <a:xfrm>
              <a:off x="1884" y="1604"/>
              <a:ext cx="180" cy="2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3" y="1995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Freeform 21"/>
            <p:cNvSpPr>
              <a:spLocks noChangeAspect="1"/>
            </p:cNvSpPr>
            <p:nvPr/>
          </p:nvSpPr>
          <p:spPr bwMode="auto">
            <a:xfrm>
              <a:off x="3384" y="1602"/>
              <a:ext cx="1" cy="228"/>
            </a:xfrm>
            <a:custGeom>
              <a:avLst/>
              <a:gdLst>
                <a:gd name="T0" fmla="*/ 0 w 1"/>
                <a:gd name="T1" fmla="*/ 228 h 228"/>
                <a:gd name="T2" fmla="*/ 0 w 1"/>
                <a:gd name="T3" fmla="*/ 0 h 228"/>
                <a:gd name="T4" fmla="*/ 0 60000 65536"/>
                <a:gd name="T5" fmla="*/ 0 60000 65536"/>
                <a:gd name="T6" fmla="*/ 0 w 1"/>
                <a:gd name="T7" fmla="*/ 0 h 228"/>
                <a:gd name="T8" fmla="*/ 1 w 1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8">
                  <a:moveTo>
                    <a:pt x="0" y="22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Rectangle 22"/>
            <p:cNvSpPr>
              <a:spLocks noChangeAspect="1" noChangeArrowheads="1"/>
            </p:cNvSpPr>
            <p:nvPr/>
          </p:nvSpPr>
          <p:spPr bwMode="auto">
            <a:xfrm>
              <a:off x="3769" y="2294"/>
              <a:ext cx="934" cy="2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Increment of control variable</a:t>
              </a:r>
            </a:p>
          </p:txBody>
        </p:sp>
        <p:sp>
          <p:nvSpPr>
            <p:cNvPr id="74767" name="Rectangle 23"/>
            <p:cNvSpPr>
              <a:spLocks noChangeAspect="1" noChangeArrowheads="1"/>
            </p:cNvSpPr>
            <p:nvPr/>
          </p:nvSpPr>
          <p:spPr bwMode="auto">
            <a:xfrm>
              <a:off x="1694" y="1275"/>
              <a:ext cx="414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/>
              </a:r>
              <a:br>
                <a:rPr lang="en-US" altLang="zh-CN" sz="1200" noProof="1">
                  <a:solidFill>
                    <a:srgbClr val="000000"/>
                  </a:solidFill>
                </a:rPr>
              </a:br>
              <a:r>
                <a:rPr lang="en-US" altLang="zh-CN" sz="1200" noProof="1">
                  <a:solidFill>
                    <a:srgbClr val="000000"/>
                  </a:solidFill>
                </a:rPr>
                <a:t>Control variable</a:t>
              </a:r>
            </a:p>
          </p:txBody>
        </p:sp>
        <p:sp>
          <p:nvSpPr>
            <p:cNvPr id="74768" name="Rectangle 24"/>
            <p:cNvSpPr>
              <a:spLocks noChangeAspect="1" noChangeArrowheads="1"/>
            </p:cNvSpPr>
            <p:nvPr/>
          </p:nvSpPr>
          <p:spPr bwMode="auto">
            <a:xfrm>
              <a:off x="3029" y="1275"/>
              <a:ext cx="955" cy="34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Final value of control variable for which the condition is true</a:t>
              </a:r>
            </a:p>
          </p:txBody>
        </p:sp>
        <p:sp>
          <p:nvSpPr>
            <p:cNvPr id="74769" name="Freeform 25"/>
            <p:cNvSpPr>
              <a:spLocks noChangeAspect="1"/>
            </p:cNvSpPr>
            <p:nvPr/>
          </p:nvSpPr>
          <p:spPr bwMode="auto">
            <a:xfrm>
              <a:off x="1258" y="1604"/>
              <a:ext cx="188" cy="2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36" y="1995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Rectangle 26"/>
            <p:cNvSpPr>
              <a:spLocks noChangeAspect="1" noChangeArrowheads="1"/>
            </p:cNvSpPr>
            <p:nvPr/>
          </p:nvSpPr>
          <p:spPr bwMode="auto">
            <a:xfrm>
              <a:off x="1055" y="1275"/>
              <a:ext cx="419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1200" noProof="1"/>
            </a:p>
            <a:p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for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br>
                <a:rPr lang="en-US" altLang="zh-CN" sz="1200" noProof="1">
                  <a:solidFill>
                    <a:srgbClr val="000000"/>
                  </a:solidFill>
                </a:rPr>
              </a:br>
              <a:r>
                <a:rPr lang="en-US" altLang="zh-CN" sz="1200" noProof="1">
                  <a:solidFill>
                    <a:srgbClr val="000000"/>
                  </a:solidFill>
                </a:rPr>
                <a:t>keyword</a:t>
              </a:r>
            </a:p>
          </p:txBody>
        </p:sp>
        <p:sp>
          <p:nvSpPr>
            <p:cNvPr id="74771" name="Rectangle 27"/>
            <p:cNvSpPr>
              <a:spLocks noChangeAspect="1" noChangeArrowheads="1"/>
            </p:cNvSpPr>
            <p:nvPr/>
          </p:nvSpPr>
          <p:spPr bwMode="auto">
            <a:xfrm>
              <a:off x="2669" y="2294"/>
              <a:ext cx="883" cy="2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Loop-continuation condition</a:t>
              </a:r>
            </a:p>
          </p:txBody>
        </p:sp>
        <p:sp>
          <p:nvSpPr>
            <p:cNvPr id="74772" name="Rectangle 28"/>
            <p:cNvSpPr>
              <a:spLocks noChangeAspect="1" noChangeArrowheads="1"/>
            </p:cNvSpPr>
            <p:nvPr/>
          </p:nvSpPr>
          <p:spPr bwMode="auto">
            <a:xfrm>
              <a:off x="1692" y="2294"/>
              <a:ext cx="836" cy="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Initial value of control variable</a:t>
              </a:r>
            </a:p>
          </p:txBody>
        </p:sp>
        <p:sp>
          <p:nvSpPr>
            <p:cNvPr id="74773" name="Rectangle 29"/>
            <p:cNvSpPr>
              <a:spLocks noChangeAspect="1" noChangeArrowheads="1"/>
            </p:cNvSpPr>
            <p:nvPr/>
          </p:nvSpPr>
          <p:spPr bwMode="auto">
            <a:xfrm>
              <a:off x="2400" y="1275"/>
              <a:ext cx="528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Required semicolon separator</a:t>
              </a:r>
            </a:p>
          </p:txBody>
        </p:sp>
        <p:sp>
          <p:nvSpPr>
            <p:cNvPr id="74774" name="Freeform 30"/>
            <p:cNvSpPr>
              <a:spLocks noChangeAspect="1"/>
            </p:cNvSpPr>
            <p:nvPr/>
          </p:nvSpPr>
          <p:spPr bwMode="auto">
            <a:xfrm>
              <a:off x="2583" y="1632"/>
              <a:ext cx="1" cy="216"/>
            </a:xfrm>
            <a:custGeom>
              <a:avLst/>
              <a:gdLst>
                <a:gd name="T0" fmla="*/ 0 w 1"/>
                <a:gd name="T1" fmla="*/ 216 h 216"/>
                <a:gd name="T2" fmla="*/ 0 w 1"/>
                <a:gd name="T3" fmla="*/ 0 h 216"/>
                <a:gd name="T4" fmla="*/ 0 60000 65536"/>
                <a:gd name="T5" fmla="*/ 0 60000 65536"/>
                <a:gd name="T6" fmla="*/ 0 w 1"/>
                <a:gd name="T7" fmla="*/ 0 h 216"/>
                <a:gd name="T8" fmla="*/ 1 w 1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6">
                  <a:moveTo>
                    <a:pt x="0" y="216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Rectangle 31"/>
            <p:cNvSpPr>
              <a:spLocks noChangeAspect="1" noChangeArrowheads="1"/>
            </p:cNvSpPr>
            <p:nvPr/>
          </p:nvSpPr>
          <p:spPr bwMode="auto">
            <a:xfrm>
              <a:off x="4127" y="1275"/>
              <a:ext cx="529" cy="34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 sz="1200" noProof="1">
                  <a:solidFill>
                    <a:srgbClr val="000000"/>
                  </a:solidFill>
                </a:rPr>
                <a:t>Required semicolon separator</a:t>
              </a:r>
            </a:p>
          </p:txBody>
        </p:sp>
        <p:sp>
          <p:nvSpPr>
            <p:cNvPr id="74776" name="Freeform 32"/>
            <p:cNvSpPr>
              <a:spLocks noChangeAspect="1"/>
            </p:cNvSpPr>
            <p:nvPr/>
          </p:nvSpPr>
          <p:spPr bwMode="auto">
            <a:xfrm>
              <a:off x="3495" y="1601"/>
              <a:ext cx="635" cy="271"/>
            </a:xfrm>
            <a:custGeom>
              <a:avLst/>
              <a:gdLst>
                <a:gd name="T0" fmla="*/ 0 w 635"/>
                <a:gd name="T1" fmla="*/ 271 h 271"/>
                <a:gd name="T2" fmla="*/ 635 w 635"/>
                <a:gd name="T3" fmla="*/ 0 h 271"/>
                <a:gd name="T4" fmla="*/ 0 60000 65536"/>
                <a:gd name="T5" fmla="*/ 0 60000 65536"/>
                <a:gd name="T6" fmla="*/ 0 w 635"/>
                <a:gd name="T7" fmla="*/ 0 h 271"/>
                <a:gd name="T8" fmla="*/ 635 w 635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5" h="271">
                  <a:moveTo>
                    <a:pt x="0" y="271"/>
                  </a:moveTo>
                  <a:lnTo>
                    <a:pt x="63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Freeform 33"/>
            <p:cNvSpPr>
              <a:spLocks noChangeAspect="1"/>
            </p:cNvSpPr>
            <p:nvPr/>
          </p:nvSpPr>
          <p:spPr bwMode="auto">
            <a:xfrm>
              <a:off x="3111" y="2037"/>
              <a:ext cx="0" cy="2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4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Arc 34"/>
            <p:cNvSpPr>
              <a:spLocks noChangeAspect="1"/>
            </p:cNvSpPr>
            <p:nvPr/>
          </p:nvSpPr>
          <p:spPr bwMode="auto">
            <a:xfrm>
              <a:off x="2916" y="1990"/>
              <a:ext cx="195" cy="70"/>
            </a:xfrm>
            <a:custGeom>
              <a:avLst/>
              <a:gdLst>
                <a:gd name="T0" fmla="*/ 0 w 21600"/>
                <a:gd name="T1" fmla="*/ 0 h 31545"/>
                <a:gd name="T2" fmla="*/ 0 w 21600"/>
                <a:gd name="T3" fmla="*/ 0 h 31545"/>
                <a:gd name="T4" fmla="*/ 0 w 21600"/>
                <a:gd name="T5" fmla="*/ 0 h 31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545"/>
                <a:gd name="T11" fmla="*/ 21600 w 21600"/>
                <a:gd name="T12" fmla="*/ 31545 h 31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5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61"/>
                    <a:pt x="20768" y="28472"/>
                    <a:pt x="19174" y="31544"/>
                  </a:cubicBezTo>
                </a:path>
                <a:path w="21600" h="315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61"/>
                    <a:pt x="20768" y="28472"/>
                    <a:pt x="19174" y="3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Arc 35"/>
            <p:cNvSpPr>
              <a:spLocks noChangeAspect="1"/>
            </p:cNvSpPr>
            <p:nvPr/>
          </p:nvSpPr>
          <p:spPr bwMode="auto">
            <a:xfrm flipH="1" flipV="1">
              <a:off x="2686" y="1929"/>
              <a:ext cx="243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36"/>
            <p:cNvGrpSpPr>
              <a:grpSpLocks noChangeAspect="1"/>
            </p:cNvGrpSpPr>
            <p:nvPr/>
          </p:nvGrpSpPr>
          <p:grpSpPr bwMode="auto">
            <a:xfrm>
              <a:off x="3111" y="1962"/>
              <a:ext cx="294" cy="76"/>
              <a:chOff x="0" y="0"/>
              <a:chExt cx="20000" cy="20000"/>
            </a:xfrm>
          </p:grpSpPr>
          <p:sp>
            <p:nvSpPr>
              <p:cNvPr id="74781" name="Arc 37"/>
              <p:cNvSpPr>
                <a:spLocks noChangeAspect="1"/>
              </p:cNvSpPr>
              <p:nvPr/>
            </p:nvSpPr>
            <p:spPr bwMode="auto">
              <a:xfrm flipH="1">
                <a:off x="0" y="9943"/>
                <a:ext cx="10329" cy="10057"/>
              </a:xfrm>
              <a:custGeom>
                <a:avLst/>
                <a:gdLst>
                  <a:gd name="T0" fmla="*/ 0 w 21600"/>
                  <a:gd name="T1" fmla="*/ 0 h 21600"/>
                  <a:gd name="T2" fmla="*/ 540 w 21600"/>
                  <a:gd name="T3" fmla="*/ 473 h 21600"/>
                  <a:gd name="T4" fmla="*/ 0 w 21600"/>
                  <a:gd name="T5" fmla="*/ 47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2" name="Arc 38"/>
              <p:cNvSpPr>
                <a:spLocks noChangeAspect="1"/>
              </p:cNvSpPr>
              <p:nvPr/>
            </p:nvSpPr>
            <p:spPr bwMode="auto">
              <a:xfrm flipV="1">
                <a:off x="9661" y="0"/>
                <a:ext cx="10339" cy="10057"/>
              </a:xfrm>
              <a:custGeom>
                <a:avLst/>
                <a:gdLst>
                  <a:gd name="T0" fmla="*/ 0 w 21600"/>
                  <a:gd name="T1" fmla="*/ 0 h 21600"/>
                  <a:gd name="T2" fmla="*/ 543 w 21600"/>
                  <a:gd name="T3" fmla="*/ 473 h 21600"/>
                  <a:gd name="T4" fmla="*/ 0 w 21600"/>
                  <a:gd name="T5" fmla="*/ 47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4755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>
                <a:latin typeface="AvantGarde"/>
              </a:rPr>
              <a:t> statement header components</a:t>
            </a:r>
            <a:endParaRPr lang="zh-CN" altLang="en-US" smtClean="0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FDF40C-CF25-4051-918C-DB914EC1650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857775D-2E81-4241-BC97-1FA7525D0073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Sample</a:t>
            </a:r>
            <a:endParaRPr lang="zh-CN" altLang="en-US" smtClean="0"/>
          </a:p>
        </p:txBody>
      </p:sp>
      <p:sp>
        <p:nvSpPr>
          <p:cNvPr id="75779" name="文本占位符 6"/>
          <p:cNvSpPr>
            <a:spLocks noGrp="1"/>
          </p:cNvSpPr>
          <p:nvPr>
            <p:ph type="body" sz="half" idx="2"/>
          </p:nvPr>
        </p:nvSpPr>
        <p:spPr>
          <a:xfrm>
            <a:off x="684213" y="4929188"/>
            <a:ext cx="8164512" cy="1101725"/>
          </a:xfrm>
        </p:spPr>
        <p:txBody>
          <a:bodyPr/>
          <a:lstStyle/>
          <a:p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>
                <a:latin typeface="AvantGarde"/>
              </a:rPr>
              <a:t> statement activity diagram</a:t>
            </a:r>
            <a:endParaRPr lang="zh-CN" altLang="en-US" smtClean="0"/>
          </a:p>
        </p:txBody>
      </p:sp>
      <p:sp>
        <p:nvSpPr>
          <p:cNvPr id="62" name="页脚占位符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BA48A-EA4B-4234-BEA2-23A3D06FFDA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0" name="日期占位符 5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AE08F7-E43B-4B9B-8812-8649F8893831}" type="datetime3">
              <a:rPr lang="en-US" altLang="zh-CN"/>
              <a:pPr/>
              <a:t>25 February 2015</a:t>
            </a:fld>
            <a:endParaRPr lang="en-US" altLang="zh-CN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220788" y="1143000"/>
            <a:ext cx="6856412" cy="3589338"/>
            <a:chOff x="769" y="720"/>
            <a:chExt cx="4319" cy="2261"/>
          </a:xfrm>
        </p:grpSpPr>
        <p:sp>
          <p:nvSpPr>
            <p:cNvPr id="75784" name="Rectangle 12"/>
            <p:cNvSpPr>
              <a:spLocks noChangeAspect="1" noChangeArrowheads="1"/>
            </p:cNvSpPr>
            <p:nvPr/>
          </p:nvSpPr>
          <p:spPr bwMode="auto">
            <a:xfrm>
              <a:off x="769" y="720"/>
              <a:ext cx="4319" cy="2261"/>
            </a:xfrm>
            <a:prstGeom prst="rect">
              <a:avLst/>
            </a:prstGeom>
            <a:solidFill>
              <a:srgbClr val="FFE699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Freeform 13"/>
            <p:cNvSpPr>
              <a:spLocks noChangeAspect="1"/>
            </p:cNvSpPr>
            <p:nvPr/>
          </p:nvSpPr>
          <p:spPr bwMode="auto">
            <a:xfrm>
              <a:off x="3099" y="2196"/>
              <a:ext cx="312" cy="25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62" y="19953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Freeform 14"/>
            <p:cNvSpPr>
              <a:spLocks noChangeAspect="1"/>
            </p:cNvSpPr>
            <p:nvPr/>
          </p:nvSpPr>
          <p:spPr bwMode="auto">
            <a:xfrm>
              <a:off x="1587" y="1453"/>
              <a:ext cx="0" cy="4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5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Freeform 16"/>
            <p:cNvSpPr>
              <a:spLocks noChangeAspect="1"/>
            </p:cNvSpPr>
            <p:nvPr/>
          </p:nvSpPr>
          <p:spPr bwMode="auto">
            <a:xfrm>
              <a:off x="1503" y="1933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Freeform 17"/>
            <p:cNvSpPr>
              <a:spLocks noChangeAspect="1"/>
            </p:cNvSpPr>
            <p:nvPr/>
          </p:nvSpPr>
          <p:spPr bwMode="auto">
            <a:xfrm>
              <a:off x="1503" y="1933"/>
              <a:ext cx="168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Freeform 18"/>
            <p:cNvSpPr>
              <a:spLocks noChangeAspect="1"/>
            </p:cNvSpPr>
            <p:nvPr/>
          </p:nvSpPr>
          <p:spPr bwMode="auto">
            <a:xfrm>
              <a:off x="1589" y="1100"/>
              <a:ext cx="0" cy="4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75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Freeform 19"/>
            <p:cNvSpPr>
              <a:spLocks noChangeAspect="1"/>
            </p:cNvSpPr>
            <p:nvPr/>
          </p:nvSpPr>
          <p:spPr bwMode="auto">
            <a:xfrm>
              <a:off x="1671" y="2019"/>
              <a:ext cx="920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7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Freeform 20"/>
            <p:cNvSpPr>
              <a:spLocks noChangeAspect="1"/>
            </p:cNvSpPr>
            <p:nvPr/>
          </p:nvSpPr>
          <p:spPr bwMode="auto">
            <a:xfrm>
              <a:off x="1587" y="2105"/>
              <a:ext cx="0" cy="3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Freeform 21"/>
            <p:cNvSpPr>
              <a:spLocks noChangeAspect="1"/>
            </p:cNvSpPr>
            <p:nvPr/>
          </p:nvSpPr>
          <p:spPr bwMode="auto">
            <a:xfrm>
              <a:off x="3537" y="2019"/>
              <a:ext cx="49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6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Freeform 22"/>
            <p:cNvSpPr>
              <a:spLocks noChangeAspect="1"/>
            </p:cNvSpPr>
            <p:nvPr/>
          </p:nvSpPr>
          <p:spPr bwMode="auto">
            <a:xfrm>
              <a:off x="2204" y="1210"/>
              <a:ext cx="599" cy="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0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Freeform 24"/>
            <p:cNvSpPr>
              <a:spLocks noChangeAspect="1"/>
            </p:cNvSpPr>
            <p:nvPr/>
          </p:nvSpPr>
          <p:spPr bwMode="auto">
            <a:xfrm>
              <a:off x="1506" y="1580"/>
              <a:ext cx="167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Freeform 25"/>
            <p:cNvSpPr>
              <a:spLocks noChangeAspect="1"/>
            </p:cNvSpPr>
            <p:nvPr/>
          </p:nvSpPr>
          <p:spPr bwMode="auto">
            <a:xfrm>
              <a:off x="1506" y="1580"/>
              <a:ext cx="167" cy="17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29" y="10000"/>
                  </a:moveTo>
                  <a:lnTo>
                    <a:pt x="9929" y="19930"/>
                  </a:lnTo>
                  <a:lnTo>
                    <a:pt x="0" y="10000"/>
                  </a:lnTo>
                  <a:lnTo>
                    <a:pt x="9929" y="0"/>
                  </a:lnTo>
                  <a:lnTo>
                    <a:pt x="19929" y="10000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Freeform 26"/>
            <p:cNvSpPr>
              <a:spLocks noChangeAspect="1"/>
            </p:cNvSpPr>
            <p:nvPr/>
          </p:nvSpPr>
          <p:spPr bwMode="auto">
            <a:xfrm>
              <a:off x="1631" y="2060"/>
              <a:ext cx="239" cy="38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0" y="19969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Oval 28"/>
            <p:cNvSpPr>
              <a:spLocks noChangeAspect="1" noChangeArrowheads="1"/>
            </p:cNvSpPr>
            <p:nvPr/>
          </p:nvSpPr>
          <p:spPr bwMode="auto">
            <a:xfrm>
              <a:off x="1551" y="2429"/>
              <a:ext cx="72" cy="72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Oval 29"/>
            <p:cNvSpPr>
              <a:spLocks noChangeAspect="1" noChangeArrowheads="1"/>
            </p:cNvSpPr>
            <p:nvPr/>
          </p:nvSpPr>
          <p:spPr bwMode="auto">
            <a:xfrm>
              <a:off x="1527" y="2405"/>
              <a:ext cx="120" cy="120"/>
            </a:xfrm>
            <a:prstGeom prst="ellips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Rectangle 30"/>
            <p:cNvSpPr>
              <a:spLocks noChangeAspect="1" noChangeArrowheads="1"/>
            </p:cNvSpPr>
            <p:nvPr/>
          </p:nvSpPr>
          <p:spPr bwMode="auto">
            <a:xfrm>
              <a:off x="1695" y="1892"/>
              <a:ext cx="874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 &lt;= 10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75800" name="Freeform 31"/>
            <p:cNvSpPr>
              <a:spLocks noChangeAspect="1"/>
            </p:cNvSpPr>
            <p:nvPr/>
          </p:nvSpPr>
          <p:spPr bwMode="auto">
            <a:xfrm>
              <a:off x="1587" y="824"/>
              <a:ext cx="0" cy="2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1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Oval 32"/>
            <p:cNvSpPr>
              <a:spLocks noChangeAspect="1" noChangeArrowheads="1"/>
            </p:cNvSpPr>
            <p:nvPr/>
          </p:nvSpPr>
          <p:spPr bwMode="auto">
            <a:xfrm>
              <a:off x="1551" y="779"/>
              <a:ext cx="72" cy="73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Rectangle 33"/>
            <p:cNvSpPr>
              <a:spLocks noChangeAspect="1" noChangeArrowheads="1"/>
            </p:cNvSpPr>
            <p:nvPr/>
          </p:nvSpPr>
          <p:spPr bwMode="auto">
            <a:xfrm>
              <a:off x="805" y="2161"/>
              <a:ext cx="780" cy="11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[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 &gt; 10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75803" name="Freeform 35"/>
            <p:cNvSpPr>
              <a:spLocks noChangeAspect="1"/>
            </p:cNvSpPr>
            <p:nvPr/>
          </p:nvSpPr>
          <p:spPr bwMode="auto">
            <a:xfrm>
              <a:off x="4542" y="1666"/>
              <a:ext cx="1" cy="3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61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Freeform 36"/>
            <p:cNvSpPr>
              <a:spLocks noChangeAspect="1"/>
            </p:cNvSpPr>
            <p:nvPr/>
          </p:nvSpPr>
          <p:spPr bwMode="auto">
            <a:xfrm>
              <a:off x="1673" y="1666"/>
              <a:ext cx="2870" cy="1"/>
            </a:xfrm>
            <a:custGeom>
              <a:avLst/>
              <a:gdLst>
                <a:gd name="T0" fmla="*/ 8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6" y="0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AutoShape 37"/>
            <p:cNvSpPr>
              <a:spLocks noChangeAspect="1" noChangeArrowheads="1"/>
            </p:cNvSpPr>
            <p:nvPr/>
          </p:nvSpPr>
          <p:spPr bwMode="auto">
            <a:xfrm>
              <a:off x="961" y="1008"/>
              <a:ext cx="1252" cy="356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AutoShape 38"/>
            <p:cNvSpPr>
              <a:spLocks noChangeAspect="1" noChangeArrowheads="1"/>
            </p:cNvSpPr>
            <p:nvPr/>
          </p:nvSpPr>
          <p:spPr bwMode="auto">
            <a:xfrm>
              <a:off x="961" y="1008"/>
              <a:ext cx="1252" cy="356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Freeform 41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Freeform 42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9" name="Freeform 43"/>
            <p:cNvSpPr>
              <a:spLocks noChangeAspect="1"/>
            </p:cNvSpPr>
            <p:nvPr/>
          </p:nvSpPr>
          <p:spPr bwMode="auto">
            <a:xfrm>
              <a:off x="2511" y="1090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0" name="Freeform 46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Freeform 47"/>
            <p:cNvSpPr>
              <a:spLocks noChangeAspect="1"/>
            </p:cNvSpPr>
            <p:nvPr/>
          </p:nvSpPr>
          <p:spPr bwMode="auto">
            <a:xfrm>
              <a:off x="3426" y="1090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Freeform 48"/>
            <p:cNvSpPr>
              <a:spLocks noChangeAspect="1"/>
            </p:cNvSpPr>
            <p:nvPr/>
          </p:nvSpPr>
          <p:spPr bwMode="auto">
            <a:xfrm>
              <a:off x="2511" y="1090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3" name="Rectangle 49"/>
            <p:cNvSpPr>
              <a:spLocks noChangeAspect="1" noChangeArrowheads="1"/>
            </p:cNvSpPr>
            <p:nvPr/>
          </p:nvSpPr>
          <p:spPr bwMode="auto">
            <a:xfrm>
              <a:off x="2557" y="1174"/>
              <a:ext cx="853" cy="9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275AFF"/>
                  </a:solidFill>
                  <a:latin typeface="Lucida Console" pitchFamily="49" charset="0"/>
                </a:rPr>
                <a:t>int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=</a:t>
              </a:r>
              <a:r>
                <a:rPr lang="en-US" altLang="zh-CN" sz="1200" noProof="1">
                  <a:solidFill>
                    <a:srgbClr val="000000"/>
                  </a:solidFill>
                </a:rPr>
                <a:t> </a:t>
              </a:r>
              <a:r>
                <a:rPr lang="en-US" altLang="zh-CN" sz="1200" noProof="1">
                  <a:solidFill>
                    <a:srgbClr val="40D9FF"/>
                  </a:solidFill>
                  <a:latin typeface="Lucida Console" pitchFamily="49" charset="0"/>
                </a:rPr>
                <a:t>1</a:t>
              </a:r>
            </a:p>
          </p:txBody>
        </p:sp>
        <p:sp>
          <p:nvSpPr>
            <p:cNvPr id="75814" name="Freeform 54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Freeform 55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Freeform 56"/>
            <p:cNvSpPr>
              <a:spLocks noChangeAspect="1"/>
            </p:cNvSpPr>
            <p:nvPr/>
          </p:nvSpPr>
          <p:spPr bwMode="auto">
            <a:xfrm>
              <a:off x="4034" y="2311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Freeform 59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69" y="19868"/>
                  </a:moveTo>
                  <a:lnTo>
                    <a:pt x="0" y="19868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Freeform 60"/>
            <p:cNvSpPr>
              <a:spLocks noChangeAspect="1"/>
            </p:cNvSpPr>
            <p:nvPr/>
          </p:nvSpPr>
          <p:spPr bwMode="auto">
            <a:xfrm>
              <a:off x="4949" y="2311"/>
              <a:ext cx="92" cy="9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869" y="19868"/>
                  </a:move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Freeform 61"/>
            <p:cNvSpPr>
              <a:spLocks noChangeAspect="1"/>
            </p:cNvSpPr>
            <p:nvPr/>
          </p:nvSpPr>
          <p:spPr bwMode="auto">
            <a:xfrm>
              <a:off x="4034" y="2311"/>
              <a:ext cx="1007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8166" y="0"/>
                  </a:moveTo>
                  <a:lnTo>
                    <a:pt x="0" y="0"/>
                  </a:lnTo>
                  <a:lnTo>
                    <a:pt x="0" y="19950"/>
                  </a:lnTo>
                  <a:lnTo>
                    <a:pt x="19988" y="19950"/>
                  </a:lnTo>
                  <a:lnTo>
                    <a:pt x="19988" y="75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Rectangle 62"/>
            <p:cNvSpPr>
              <a:spLocks noChangeAspect="1" noChangeArrowheads="1"/>
            </p:cNvSpPr>
            <p:nvPr/>
          </p:nvSpPr>
          <p:spPr bwMode="auto">
            <a:xfrm>
              <a:off x="4189" y="2395"/>
              <a:ext cx="696" cy="9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  <a:latin typeface="Lucida Console" pitchFamily="49" charset="0"/>
                </a:rPr>
                <a:t>counter++</a:t>
              </a:r>
            </a:p>
          </p:txBody>
        </p:sp>
        <p:sp>
          <p:nvSpPr>
            <p:cNvPr id="75821" name="Freeform 63"/>
            <p:cNvSpPr>
              <a:spLocks noChangeAspect="1"/>
            </p:cNvSpPr>
            <p:nvPr/>
          </p:nvSpPr>
          <p:spPr bwMode="auto">
            <a:xfrm>
              <a:off x="4543" y="2196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4 h 114"/>
                <a:gd name="T4" fmla="*/ 0 60000 65536"/>
                <a:gd name="T5" fmla="*/ 0 60000 65536"/>
                <a:gd name="T6" fmla="*/ 0 w 1"/>
                <a:gd name="T7" fmla="*/ 0 h 114"/>
                <a:gd name="T8" fmla="*/ 1 w 1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">
                  <a:moveTo>
                    <a:pt x="0" y="0"/>
                  </a:moveTo>
                  <a:lnTo>
                    <a:pt x="0" y="114"/>
                  </a:lnTo>
                </a:path>
              </a:pathLst>
            </a:custGeom>
            <a:noFill/>
            <a:ln w="254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2" name="Freeform 66"/>
            <p:cNvSpPr>
              <a:spLocks noChangeAspect="1"/>
            </p:cNvSpPr>
            <p:nvPr/>
          </p:nvSpPr>
          <p:spPr bwMode="auto">
            <a:xfrm>
              <a:off x="2691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Freeform 67"/>
            <p:cNvSpPr>
              <a:spLocks noChangeAspect="1"/>
            </p:cNvSpPr>
            <p:nvPr/>
          </p:nvSpPr>
          <p:spPr bwMode="auto">
            <a:xfrm>
              <a:off x="1719" y="2311"/>
              <a:ext cx="1056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Rectangle 68"/>
            <p:cNvSpPr>
              <a:spLocks noChangeAspect="1" noChangeArrowheads="1"/>
            </p:cNvSpPr>
            <p:nvPr/>
          </p:nvSpPr>
          <p:spPr bwMode="auto">
            <a:xfrm>
              <a:off x="1783" y="2394"/>
              <a:ext cx="927" cy="4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Determine whether the final value of control variable has been reached</a:t>
              </a:r>
            </a:p>
          </p:txBody>
        </p:sp>
        <p:sp>
          <p:nvSpPr>
            <p:cNvPr id="75825" name="Freeform 70"/>
            <p:cNvSpPr>
              <a:spLocks noChangeAspect="1"/>
            </p:cNvSpPr>
            <p:nvPr/>
          </p:nvSpPr>
          <p:spPr bwMode="auto">
            <a:xfrm>
              <a:off x="2691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6" name="Freeform 71"/>
            <p:cNvSpPr>
              <a:spLocks noChangeAspect="1"/>
            </p:cNvSpPr>
            <p:nvPr/>
          </p:nvSpPr>
          <p:spPr bwMode="auto">
            <a:xfrm>
              <a:off x="1719" y="2311"/>
              <a:ext cx="1056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AutoShape 73"/>
            <p:cNvSpPr>
              <a:spLocks noChangeAspect="1" noChangeArrowheads="1"/>
            </p:cNvSpPr>
            <p:nvPr/>
          </p:nvSpPr>
          <p:spPr bwMode="auto">
            <a:xfrm>
              <a:off x="4033" y="1824"/>
              <a:ext cx="1018" cy="3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AutoShape 74"/>
            <p:cNvSpPr>
              <a:spLocks noChangeAspect="1" noChangeArrowheads="1"/>
            </p:cNvSpPr>
            <p:nvPr/>
          </p:nvSpPr>
          <p:spPr bwMode="auto">
            <a:xfrm>
              <a:off x="4033" y="1824"/>
              <a:ext cx="1018" cy="3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Freeform 77"/>
            <p:cNvSpPr>
              <a:spLocks noChangeAspect="1"/>
            </p:cNvSpPr>
            <p:nvPr/>
          </p:nvSpPr>
          <p:spPr bwMode="auto">
            <a:xfrm>
              <a:off x="3848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Freeform 78"/>
            <p:cNvSpPr>
              <a:spLocks noChangeAspect="1"/>
            </p:cNvSpPr>
            <p:nvPr/>
          </p:nvSpPr>
          <p:spPr bwMode="auto">
            <a:xfrm>
              <a:off x="2877" y="2311"/>
              <a:ext cx="1055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solidFill>
              <a:srgbClr val="FFFFFF"/>
            </a:solidFill>
            <a:ln w="254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Rectangle 79"/>
            <p:cNvSpPr>
              <a:spLocks noChangeAspect="1" noChangeArrowheads="1"/>
            </p:cNvSpPr>
            <p:nvPr/>
          </p:nvSpPr>
          <p:spPr bwMode="auto">
            <a:xfrm>
              <a:off x="2940" y="2394"/>
              <a:ext cx="927" cy="48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g.drawLine( </a:t>
              </a:r>
              <a:b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</a:b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   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250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, </a:t>
              </a:r>
              <a:b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</a:b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   counter * </a:t>
              </a:r>
              <a:r>
                <a:rPr lang="en-US" altLang="zh-CN" sz="1000" noProof="1">
                  <a:solidFill>
                    <a:srgbClr val="40D9FF"/>
                  </a:solidFill>
                  <a:latin typeface="Lucida Console" pitchFamily="49" charset="0"/>
                </a:rPr>
                <a:t>10</a:t>
              </a:r>
              <a:r>
                <a:rPr lang="en-US" altLang="zh-CN" sz="1000" noProof="1">
                  <a:solidFill>
                    <a:srgbClr val="000000"/>
                  </a:solidFill>
                  <a:latin typeface="Lucida Console" pitchFamily="49" charset="0"/>
                </a:rPr>
                <a:t> );</a:t>
              </a:r>
            </a:p>
          </p:txBody>
        </p:sp>
        <p:sp>
          <p:nvSpPr>
            <p:cNvPr id="75832" name="Freeform 81"/>
            <p:cNvSpPr>
              <a:spLocks noChangeAspect="1"/>
            </p:cNvSpPr>
            <p:nvPr/>
          </p:nvSpPr>
          <p:spPr bwMode="auto">
            <a:xfrm>
              <a:off x="3848" y="2311"/>
              <a:ext cx="84" cy="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19857" y="19857"/>
                  </a:moveTo>
                  <a:lnTo>
                    <a:pt x="0" y="19857"/>
                  </a:lnTo>
                  <a:lnTo>
                    <a:pt x="0" y="0"/>
                  </a:lnTo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3" name="Freeform 82"/>
            <p:cNvSpPr>
              <a:spLocks noChangeAspect="1"/>
            </p:cNvSpPr>
            <p:nvPr/>
          </p:nvSpPr>
          <p:spPr bwMode="auto">
            <a:xfrm>
              <a:off x="2877" y="2311"/>
              <a:ext cx="1055" cy="62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00"/>
                <a:gd name="T19" fmla="*/ 0 h 20000"/>
                <a:gd name="T20" fmla="*/ 20000 w 20000"/>
                <a:gd name="T21" fmla="*/ 20000 h 200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00" h="20000">
                  <a:moveTo>
                    <a:pt x="19989" y="19981"/>
                  </a:moveTo>
                  <a:lnTo>
                    <a:pt x="0" y="19981"/>
                  </a:lnTo>
                  <a:lnTo>
                    <a:pt x="0" y="0"/>
                  </a:lnTo>
                  <a:lnTo>
                    <a:pt x="18398" y="0"/>
                  </a:lnTo>
                  <a:lnTo>
                    <a:pt x="19989" y="2692"/>
                  </a:lnTo>
                  <a:lnTo>
                    <a:pt x="19989" y="19981"/>
                  </a:lnTo>
                  <a:close/>
                </a:path>
              </a:pathLst>
            </a:cu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Rectangle 83"/>
            <p:cNvSpPr>
              <a:spLocks noChangeAspect="1" noChangeArrowheads="1"/>
            </p:cNvSpPr>
            <p:nvPr/>
          </p:nvSpPr>
          <p:spPr bwMode="auto">
            <a:xfrm>
              <a:off x="1057" y="1104"/>
              <a:ext cx="1008" cy="22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Establish initial value of control variable</a:t>
              </a:r>
            </a:p>
          </p:txBody>
        </p:sp>
        <p:sp>
          <p:nvSpPr>
            <p:cNvPr id="75835" name="AutoShape 85"/>
            <p:cNvSpPr>
              <a:spLocks noChangeAspect="1" noChangeArrowheads="1"/>
            </p:cNvSpPr>
            <p:nvPr/>
          </p:nvSpPr>
          <p:spPr bwMode="auto">
            <a:xfrm>
              <a:off x="2593" y="1824"/>
              <a:ext cx="1018" cy="357"/>
            </a:xfrm>
            <a:prstGeom prst="roundRect">
              <a:avLst>
                <a:gd name="adj" fmla="val 16667"/>
              </a:avLst>
            </a:prstGeom>
            <a:solidFill>
              <a:srgbClr val="4DB3E6"/>
            </a:solidFill>
            <a:ln w="2540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6" name="AutoShape 86"/>
            <p:cNvSpPr>
              <a:spLocks noChangeAspect="1" noChangeArrowheads="1"/>
            </p:cNvSpPr>
            <p:nvPr/>
          </p:nvSpPr>
          <p:spPr bwMode="auto">
            <a:xfrm>
              <a:off x="2593" y="1824"/>
              <a:ext cx="1018" cy="357"/>
            </a:xfrm>
            <a:prstGeom prst="roundRect">
              <a:avLst>
                <a:gd name="adj" fmla="val 16667"/>
              </a:avLst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Rectangle 87"/>
            <p:cNvSpPr>
              <a:spLocks noChangeAspect="1" noChangeArrowheads="1"/>
            </p:cNvSpPr>
            <p:nvPr/>
          </p:nvSpPr>
          <p:spPr bwMode="auto">
            <a:xfrm>
              <a:off x="2689" y="1920"/>
              <a:ext cx="790" cy="2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Draw a line on the applet</a:t>
              </a:r>
            </a:p>
          </p:txBody>
        </p:sp>
        <p:sp>
          <p:nvSpPr>
            <p:cNvPr id="75838" name="Rectangle 88"/>
            <p:cNvSpPr>
              <a:spLocks noChangeAspect="1" noChangeArrowheads="1"/>
            </p:cNvSpPr>
            <p:nvPr/>
          </p:nvSpPr>
          <p:spPr bwMode="auto">
            <a:xfrm>
              <a:off x="4129" y="1920"/>
              <a:ext cx="791" cy="23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noProof="1">
                  <a:solidFill>
                    <a:srgbClr val="000000"/>
                  </a:solidFill>
                </a:rPr>
                <a:t>Increment the control variable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Examples Using the for Statement</a:t>
            </a:r>
            <a:endParaRPr lang="zh-CN" altLang="en-US" sz="3200" smtClean="0"/>
          </a:p>
        </p:txBody>
      </p:sp>
      <p:sp>
        <p:nvSpPr>
          <p:cNvPr id="7680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Varying control variable in </a:t>
            </a:r>
            <a:r>
              <a:rPr lang="en-US" altLang="zh-CN" smtClean="0">
                <a:latin typeface="Lucida Console" pitchFamily="49" charset="0"/>
              </a:rPr>
              <a:t>for</a:t>
            </a:r>
            <a:r>
              <a:rPr lang="en-US" altLang="zh-CN" smtClean="0"/>
              <a:t> statement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100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</a:p>
          <a:p>
            <a:pPr lvl="2"/>
            <a:r>
              <a:rPr lang="en-US" altLang="zh-CN" smtClean="0">
                <a:solidFill>
                  <a:schemeClr val="accent2"/>
                </a:solidFill>
                <a:latin typeface="Lucida Console" pitchFamily="49" charset="0"/>
              </a:rPr>
              <a:t>f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or</a:t>
            </a:r>
            <a:r>
              <a:rPr lang="en-US" altLang="zh-CN" smtClean="0">
                <a:latin typeface="Lucida Console" pitchFamily="49" charset="0"/>
              </a:rPr>
              <a:t> 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</a:t>
            </a:r>
            <a:r>
              <a:rPr lang="en-US" altLang="zh-CN" smtClean="0">
                <a:latin typeface="Lucida Console" pitchFamily="49" charset="0"/>
              </a:rPr>
              <a:t>; i &lt;=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100</a:t>
            </a:r>
            <a:r>
              <a:rPr lang="en-US" altLang="zh-CN" smtClean="0">
                <a:latin typeface="Lucida Console" pitchFamily="49" charset="0"/>
              </a:rPr>
              <a:t>; i++ )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100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1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–1</a:t>
            </a:r>
          </a:p>
          <a:p>
            <a:pPr lvl="2"/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for </a:t>
            </a:r>
            <a:r>
              <a:rPr lang="en-US" altLang="zh-CN" smtClean="0">
                <a:latin typeface="Lucida Console" pitchFamily="49" charset="0"/>
              </a:rPr>
              <a:t>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100</a:t>
            </a:r>
            <a:r>
              <a:rPr lang="en-US" altLang="zh-CN" smtClean="0">
                <a:latin typeface="Lucida Console" pitchFamily="49" charset="0"/>
              </a:rPr>
              <a:t>; i &gt;=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1</a:t>
            </a:r>
            <a:r>
              <a:rPr lang="en-US" altLang="zh-CN" smtClean="0">
                <a:latin typeface="Lucida Console" pitchFamily="49" charset="0"/>
              </a:rPr>
              <a:t>; i-- )</a:t>
            </a:r>
          </a:p>
          <a:p>
            <a:pPr lvl="1"/>
            <a:r>
              <a:rPr lang="en-US" altLang="zh-CN" sz="2400" smtClean="0"/>
              <a:t>Vary control variable from </a:t>
            </a:r>
            <a:r>
              <a:rPr lang="en-US" altLang="zh-CN" sz="2400" smtClean="0">
                <a:latin typeface="Lucida Console" pitchFamily="49" charset="0"/>
              </a:rPr>
              <a:t>7</a:t>
            </a:r>
            <a:r>
              <a:rPr lang="en-US" altLang="zh-CN" sz="2400" smtClean="0"/>
              <a:t> to </a:t>
            </a:r>
            <a:r>
              <a:rPr lang="en-US" altLang="zh-CN" sz="2400" smtClean="0">
                <a:latin typeface="Lucida Console" pitchFamily="49" charset="0"/>
              </a:rPr>
              <a:t>77</a:t>
            </a:r>
            <a:r>
              <a:rPr lang="en-US" altLang="zh-CN" sz="2400" smtClean="0"/>
              <a:t> in increments of </a:t>
            </a:r>
            <a:r>
              <a:rPr lang="en-US" altLang="zh-CN" sz="2400" smtClean="0">
                <a:latin typeface="Lucida Console" pitchFamily="49" charset="0"/>
              </a:rPr>
              <a:t>7</a:t>
            </a:r>
          </a:p>
          <a:p>
            <a:pPr lvl="2"/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for </a:t>
            </a:r>
            <a:r>
              <a:rPr lang="en-US" altLang="zh-CN" smtClean="0">
                <a:latin typeface="Lucida Console" pitchFamily="49" charset="0"/>
              </a:rPr>
              <a:t>( </a:t>
            </a: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int</a:t>
            </a:r>
            <a:r>
              <a:rPr lang="en-US" altLang="zh-CN" smtClean="0">
                <a:latin typeface="Lucida Console" pitchFamily="49" charset="0"/>
              </a:rPr>
              <a:t> i 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</a:t>
            </a:r>
            <a:r>
              <a:rPr lang="en-US" altLang="zh-CN" smtClean="0">
                <a:latin typeface="Lucida Console" pitchFamily="49" charset="0"/>
              </a:rPr>
              <a:t>; i &lt;=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77</a:t>
            </a:r>
            <a:r>
              <a:rPr lang="en-US" altLang="zh-CN" smtClean="0">
                <a:latin typeface="Lucida Console" pitchFamily="49" charset="0"/>
              </a:rPr>
              <a:t>; i += </a:t>
            </a:r>
            <a:r>
              <a:rPr lang="en-US" altLang="zh-CN" smtClean="0">
                <a:solidFill>
                  <a:schemeClr val="accent1"/>
                </a:solidFill>
                <a:latin typeface="Lucida Console" pitchFamily="49" charset="0"/>
              </a:rPr>
              <a:t>7</a:t>
            </a:r>
            <a:r>
              <a:rPr lang="en-US" altLang="zh-CN" smtClean="0">
                <a:latin typeface="Lucida Console" pitchFamily="49" charset="0"/>
              </a:rPr>
              <a:t> )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CAC-C0A7-4A81-833F-65511C3DF39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B1D8-91CC-4B1F-9BC3-4ED6502FA624}" type="slidenum">
              <a:rPr lang="en-US" altLang="zh-CN"/>
              <a:pPr/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/>
              <a:t>for</a:t>
            </a:r>
            <a:r>
              <a:rPr lang="en-US" altLang="zh-CN" smtClean="0"/>
              <a:t> &amp; </a:t>
            </a:r>
            <a:r>
              <a:rPr lang="en-US" altLang="zh-CN" i="1" smtClean="0"/>
              <a:t>while</a:t>
            </a:r>
            <a:endParaRPr lang="zh-CN" altLang="en-US" i="1" smtClean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ph sz="half" idx="1"/>
          </p:nvPr>
        </p:nvGraphicFramePr>
        <p:xfrm>
          <a:off x="684213" y="1349375"/>
          <a:ext cx="8164512" cy="2651760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258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for 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initialization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loopContinuationCondition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increment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 usually be rewritten as: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initialization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while (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loopContinuationCondition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increment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}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6368" marR="863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FC406-C28C-464D-BBC9-B764D9022AE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758A6B-4B0C-4EBF-8D81-892E5E4B880A}" type="datetime3">
              <a:rPr lang="en-US" altLang="zh-CN"/>
              <a:pPr/>
              <a:t>25 February 2015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ph idx="4294967295"/>
          </p:nvPr>
        </p:nvGraphicFramePr>
        <p:xfrm>
          <a:off x="914400" y="4143375"/>
          <a:ext cx="8229600" cy="25603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42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for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(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counter =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 counter &lt;= 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; counter++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total += grade;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Can be implemented like following: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int counter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while (counter &lt;= 10)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total += grade;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   counter++;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</a:rPr>
                        <a:t>}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5730" name="Group 5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5759450"/>
                <a:gridCol w="24050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For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0, j = 5, k = 0;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j;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++, j--,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(k + "\t" + 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+ j));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For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520B-E59D-4B15-A96A-20F68BF22AE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2A4C-A6E5-4238-9BB5-5B145726324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55696" name="Text Box 16"/>
          <p:cNvSpPr txBox="1">
            <a:spLocks noChangeArrowheads="1"/>
          </p:cNvSpPr>
          <p:nvPr/>
        </p:nvSpPr>
        <p:spPr bwMode="auto">
          <a:xfrm>
            <a:off x="6623050" y="1998663"/>
            <a:ext cx="16208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r>
              <a:rPr lang="en-US" altLang="zh-CN" sz="1600"/>
              <a:t>0	5</a:t>
            </a:r>
          </a:p>
          <a:p>
            <a:r>
              <a:rPr lang="en-US" altLang="zh-CN" sz="1600"/>
              <a:t>1	5</a:t>
            </a:r>
          </a:p>
          <a:p>
            <a:r>
              <a:rPr lang="en-US" altLang="zh-CN" sz="1600"/>
              <a:t>2	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08606" name="Group 3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19587"/>
                <a:gridCol w="3844925"/>
              </a:tblGrid>
              <a:tr h="22066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ControlCounterInFor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3;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System.out.println(i);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ControlCounterInFor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8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java.lang.Error: Unresolved compilation problem: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 cannot be resolved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A26B-D7CF-47C3-8963-75DEB61F534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BC79-F4D9-4ED1-9B33-30A68FF9FA16}" type="slidenum">
              <a:rPr lang="en-US" altLang="zh-CN"/>
              <a:pPr/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3656" name="Group 2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AnotherFor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0; b;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 = !b;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 ; !b;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 = 5 &gt; 3;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AnotherFor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DB5B-8959-41BA-8EEF-1DB7F692C70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D5E-2D95-409A-9FB5-9C5A19D4945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3657" name="Text Box 25"/>
          <p:cNvSpPr txBox="1">
            <a:spLocks noChangeArrowheads="1"/>
          </p:cNvSpPr>
          <p:nvPr/>
        </p:nvSpPr>
        <p:spPr bwMode="auto">
          <a:xfrm>
            <a:off x="4859338" y="4005263"/>
            <a:ext cx="33845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OK1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OK2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1148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Sum.java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Summing integers with the for statement.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Sum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initialize sum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total even integers from 2 through 100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number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number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number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total += number;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display results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"The sum is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total,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"Total Even Integers from 2 to 100"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Sum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8F74-EF48-430D-9512-61D6A6850CF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CDA-7FF7-4F50-8346-2FB4F59AEC89}" type="slidenum">
              <a:rPr lang="en-US" altLang="zh-CN"/>
              <a:pPr/>
              <a:t>78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71938" y="1928813"/>
            <a:ext cx="3929062" cy="1500187"/>
            <a:chOff x="2160" y="768"/>
            <a:chExt cx="2208" cy="945"/>
          </a:xfrm>
        </p:grpSpPr>
        <p:sp>
          <p:nvSpPr>
            <p:cNvPr id="81933" name="Text Box 6"/>
            <p:cNvSpPr txBox="1">
              <a:spLocks noChangeArrowheads="1"/>
            </p:cNvSpPr>
            <p:nvPr/>
          </p:nvSpPr>
          <p:spPr bwMode="auto">
            <a:xfrm>
              <a:off x="2160" y="768"/>
              <a:ext cx="2208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increment </a:t>
              </a:r>
              <a:r>
                <a:rPr lang="en-US" altLang="zh-CN">
                  <a:latin typeface="Lucida Console" pitchFamily="49" charset="0"/>
                </a:rPr>
                <a:t>number</a:t>
              </a:r>
              <a:r>
                <a:rPr lang="en-US" altLang="zh-CN">
                  <a:latin typeface="Times New Roman" pitchFamily="18" charset="0"/>
                </a:rPr>
                <a:t> by </a:t>
              </a:r>
              <a:r>
                <a:rPr lang="en-US" altLang="zh-CN">
                  <a:latin typeface="Lucida Console" pitchFamily="49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 each iteration </a:t>
              </a:r>
            </a:p>
          </p:txBody>
        </p:sp>
        <p:sp>
          <p:nvSpPr>
            <p:cNvPr id="81934" name="Line 7"/>
            <p:cNvSpPr>
              <a:spLocks noChangeShapeType="1"/>
            </p:cNvSpPr>
            <p:nvPr/>
          </p:nvSpPr>
          <p:spPr bwMode="auto">
            <a:xfrm flipH="1">
              <a:off x="2842" y="1008"/>
              <a:ext cx="470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Nested repetition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Only one repetition is not enough.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514-9D02-4412-8CAB-998F38078E6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504F-8DC8-45C8-B535-C002CB5E28C9}" type="slidenum">
              <a:rPr lang="en-US" altLang="zh-CN"/>
              <a:pPr/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Rules of operator precedence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(, )</a:t>
            </a:r>
          </a:p>
          <a:p>
            <a:pPr eaLnBrk="1" hangingPunct="1"/>
            <a:r>
              <a:rPr lang="en-US" altLang="zh-CN" smtClean="0"/>
              <a:t>*, /, %</a:t>
            </a:r>
          </a:p>
          <a:p>
            <a:pPr eaLnBrk="1" hangingPunct="1"/>
            <a:r>
              <a:rPr lang="en-US" altLang="zh-CN" smtClean="0"/>
              <a:t>+, -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42C-E288-4FB8-AD7C-5590EF7C696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32CD-CC18-47C0-BB8C-43F9B663C722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54381" name="Group 77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3382962"/>
                <a:gridCol w="4781550"/>
              </a:tblGrid>
              <a:tr h="27622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2;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100;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for(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 = 2; j &lt;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 j++)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% j == 0)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if(column &lt;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if(column == 6)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PrimeNumberFinder1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B028-F36F-49E9-B21A-43C236E7542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813E-14D2-4D4F-A444-95207F2B8329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4140200" y="4724400"/>
            <a:ext cx="44640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Output:</a:t>
            </a:r>
          </a:p>
          <a:p>
            <a:r>
              <a:rPr lang="en-US" altLang="zh-CN" sz="1200"/>
              <a:t>2	3	5	7	11</a:t>
            </a:r>
          </a:p>
          <a:p>
            <a:r>
              <a:rPr lang="en-US" altLang="zh-CN" sz="1200"/>
              <a:t>13	17	19	23	29</a:t>
            </a:r>
          </a:p>
          <a:p>
            <a:r>
              <a:rPr lang="en-US" altLang="zh-CN" sz="1200"/>
              <a:t>31	37	41	43	47</a:t>
            </a:r>
          </a:p>
          <a:p>
            <a:r>
              <a:rPr lang="en-US" altLang="zh-CN" sz="1200"/>
              <a:t>53	59	61	67	71</a:t>
            </a:r>
          </a:p>
          <a:p>
            <a:r>
              <a:rPr lang="en-US" altLang="zh-CN" sz="12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Statements </a:t>
            </a:r>
            <a:r>
              <a:rPr lang="en-US" altLang="zh-CN" i="1" smtClean="0"/>
              <a:t>break</a:t>
            </a:r>
            <a:r>
              <a:rPr lang="en-US" altLang="zh-CN" smtClean="0"/>
              <a:t> and </a:t>
            </a:r>
            <a:r>
              <a:rPr lang="en-US" altLang="zh-CN" i="1" smtClean="0"/>
              <a:t>continue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84313"/>
            <a:ext cx="8715375" cy="5113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i="1" dirty="0" smtClean="0"/>
              <a:t>break</a:t>
            </a:r>
            <a:r>
              <a:rPr lang="en-US" altLang="zh-CN" dirty="0" smtClean="0"/>
              <a:t> / </a:t>
            </a:r>
            <a:r>
              <a:rPr lang="en-US" altLang="zh-CN" i="1" dirty="0" smtClean="0"/>
              <a:t>continue</a:t>
            </a:r>
            <a:r>
              <a:rPr lang="en-US" altLang="zh-CN" dirty="0" smtClean="0"/>
              <a:t> statements </a:t>
            </a:r>
          </a:p>
          <a:p>
            <a:pPr lvl="1" eaLnBrk="1" hangingPunct="1">
              <a:defRPr/>
            </a:pPr>
            <a:r>
              <a:rPr lang="en-US" altLang="zh-CN" dirty="0" smtClean="0"/>
              <a:t>alter the flow of control</a:t>
            </a:r>
          </a:p>
          <a:p>
            <a:pPr eaLnBrk="1" hangingPunct="1">
              <a:defRPr/>
            </a:pPr>
            <a:r>
              <a:rPr lang="en-US" altLang="zh-CN" i="1" dirty="0" smtClean="0"/>
              <a:t>break</a:t>
            </a:r>
            <a:r>
              <a:rPr lang="en-US" altLang="zh-CN" dirty="0" smtClean="0"/>
              <a:t> statement</a:t>
            </a:r>
          </a:p>
          <a:p>
            <a:pPr lvl="1">
              <a:defRPr/>
            </a:pPr>
            <a:r>
              <a:rPr lang="en-US" altLang="zh-CN" dirty="0" smtClean="0"/>
              <a:t>Causes immediate exit from control structure</a:t>
            </a:r>
          </a:p>
          <a:p>
            <a:pPr lvl="2">
              <a:defRPr/>
            </a:pPr>
            <a:r>
              <a:rPr lang="en-US" altLang="zh-CN" dirty="0" smtClean="0"/>
              <a:t>Used in </a:t>
            </a:r>
            <a:r>
              <a:rPr lang="en-US" altLang="zh-CN" sz="3200" i="1" dirty="0" smtClean="0">
                <a:cs typeface="+mn-cs"/>
              </a:rPr>
              <a:t>while, for, do…while </a:t>
            </a:r>
            <a:r>
              <a:rPr lang="en-US" altLang="zh-CN" dirty="0" smtClean="0"/>
              <a:t>or </a:t>
            </a:r>
            <a:r>
              <a:rPr lang="en-US" altLang="zh-CN" sz="3200" i="1" dirty="0" smtClean="0">
                <a:cs typeface="+mn-cs"/>
              </a:rPr>
              <a:t>switch</a:t>
            </a:r>
            <a:r>
              <a:rPr lang="en-US" altLang="zh-CN" dirty="0" smtClean="0"/>
              <a:t> statements</a:t>
            </a:r>
          </a:p>
          <a:p>
            <a:pPr eaLnBrk="1" hangingPunct="1">
              <a:defRPr/>
            </a:pPr>
            <a:r>
              <a:rPr lang="en-US" altLang="zh-CN" i="1" dirty="0" smtClean="0"/>
              <a:t>continue</a:t>
            </a:r>
            <a:r>
              <a:rPr lang="en-US" altLang="zh-CN" dirty="0" smtClean="0"/>
              <a:t> statement</a:t>
            </a:r>
          </a:p>
          <a:p>
            <a:pPr lvl="1">
              <a:defRPr/>
            </a:pPr>
            <a:r>
              <a:rPr lang="en-US" altLang="zh-CN" dirty="0" smtClean="0"/>
              <a:t>Skips remaining statements in loop body</a:t>
            </a:r>
          </a:p>
          <a:p>
            <a:pPr lvl="1">
              <a:defRPr/>
            </a:pPr>
            <a:r>
              <a:rPr lang="en-US" altLang="zh-CN" dirty="0" smtClean="0"/>
              <a:t>Proceeds to next iteration</a:t>
            </a:r>
          </a:p>
          <a:p>
            <a:pPr lvl="2">
              <a:defRPr/>
            </a:pPr>
            <a:r>
              <a:rPr lang="en-US" altLang="zh-CN" dirty="0" smtClean="0"/>
              <a:t>Used in </a:t>
            </a:r>
            <a:r>
              <a:rPr lang="en-US" altLang="zh-CN" i="1" dirty="0" smtClean="0">
                <a:cs typeface="+mn-cs"/>
              </a:rPr>
              <a:t>while, for </a:t>
            </a:r>
            <a:r>
              <a:rPr lang="en-US" altLang="zh-CN" dirty="0" smtClean="0"/>
              <a:t>or </a:t>
            </a:r>
            <a:r>
              <a:rPr lang="en-US" altLang="zh-CN" i="1" dirty="0" smtClean="0">
                <a:cs typeface="+mn-cs"/>
              </a:rPr>
              <a:t>do…while </a:t>
            </a:r>
            <a:r>
              <a:rPr lang="en-US" altLang="zh-CN" dirty="0" smtClean="0"/>
              <a:t>statements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ADD-2EF3-4535-86C7-C511CD694C8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E7A0-1631-4C6F-ABC0-D08EE5227890}" type="slidenum">
              <a:rPr lang="en-US" altLang="zh-CN"/>
              <a:pPr/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break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7853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BreakTest.java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Terminating a loop with break.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BreakTest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count;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count++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count is 5,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break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loop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count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"\nBroke out of loop at count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+ count;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BreakTest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9941-FD85-4F1D-9DD4-4E3F1AB17A5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B1-3B6F-4CD1-90DB-80A82C19D465}" type="slidenum">
              <a:rPr lang="en-US" altLang="zh-CN"/>
              <a:pPr/>
              <a:t>82</a:t>
            </a:fld>
            <a:endParaRPr lang="en-US" altLang="zh-CN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86188" y="2286000"/>
            <a:ext cx="3319462" cy="1071563"/>
            <a:chOff x="1845" y="816"/>
            <a:chExt cx="2091" cy="675"/>
          </a:xfrm>
        </p:grpSpPr>
        <p:sp>
          <p:nvSpPr>
            <p:cNvPr id="86033" name="Text Box 5"/>
            <p:cNvSpPr txBox="1">
              <a:spLocks noChangeArrowheads="1"/>
            </p:cNvSpPr>
            <p:nvPr/>
          </p:nvSpPr>
          <p:spPr bwMode="auto">
            <a:xfrm>
              <a:off x="2784" y="816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6034" name="Line 7"/>
            <p:cNvSpPr>
              <a:spLocks noChangeShapeType="1"/>
            </p:cNvSpPr>
            <p:nvPr/>
          </p:nvSpPr>
          <p:spPr bwMode="auto">
            <a:xfrm flipH="1">
              <a:off x="1845" y="1041"/>
              <a:ext cx="1485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86125" y="3929063"/>
            <a:ext cx="4953000" cy="661987"/>
            <a:chOff x="1222" y="1347"/>
            <a:chExt cx="2819" cy="417"/>
          </a:xfrm>
        </p:grpSpPr>
        <p:sp>
          <p:nvSpPr>
            <p:cNvPr id="86031" name="Text Box 10"/>
            <p:cNvSpPr txBox="1">
              <a:spLocks noChangeArrowheads="1"/>
            </p:cNvSpPr>
            <p:nvPr/>
          </p:nvSpPr>
          <p:spPr bwMode="auto">
            <a:xfrm>
              <a:off x="2361" y="1392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exit </a:t>
              </a:r>
              <a:r>
                <a:rPr lang="en-US" altLang="zh-CN">
                  <a:latin typeface="Courier New" pitchFamily="49" charset="0"/>
                </a:rPr>
                <a:t>for</a:t>
              </a:r>
              <a:r>
                <a:rPr lang="en-US" altLang="zh-CN">
                  <a:latin typeface="Times New Roman" pitchFamily="18" charset="0"/>
                </a:rPr>
                <a:t> structure (</a:t>
              </a:r>
              <a:r>
                <a:rPr lang="en-US" altLang="zh-CN">
                  <a:latin typeface="Lucida Console" pitchFamily="49" charset="0"/>
                </a:rPr>
                <a:t>break</a:t>
              </a:r>
              <a:r>
                <a:rPr lang="en-US" altLang="zh-CN">
                  <a:latin typeface="Times New Roman" pitchFamily="18" charset="0"/>
                </a:rPr>
                <a:t>) when </a:t>
              </a:r>
              <a:r>
                <a:rPr lang="en-US" altLang="zh-CN">
                  <a:latin typeface="Lucida Console" pitchFamily="49" charset="0"/>
                </a:rPr>
                <a:t>count</a:t>
              </a:r>
              <a:r>
                <a:rPr lang="en-US" altLang="zh-CN">
                  <a:latin typeface="Times New Roman" pitchFamily="18" charset="0"/>
                </a:rPr>
                <a:t> equals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6032" name="Line 11"/>
            <p:cNvSpPr>
              <a:spLocks noChangeShapeType="1"/>
            </p:cNvSpPr>
            <p:nvPr/>
          </p:nvSpPr>
          <p:spPr bwMode="auto">
            <a:xfrm flipH="1" flipV="1">
              <a:off x="1222" y="1347"/>
              <a:ext cx="1139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8602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5143500"/>
            <a:ext cx="261461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6177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ContinueTest.java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Continuing with the next iteration of a loop.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ContinueTest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count++ )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loop 10 times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count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count is 5,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continue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skip remaining code in loop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count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"\nUsed continue to skip printing 5"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ContinueTest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pitchFamily="2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9CE2-364F-4224-9C4D-72070C2D207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D955-9036-40E0-9206-CC45D6E9ECC6}" type="slidenum">
              <a:rPr lang="en-US" altLang="zh-CN"/>
              <a:pPr/>
              <a:t>83</a:t>
            </a:fld>
            <a:endParaRPr lang="en-US" altLang="zh-CN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00500" y="2500313"/>
            <a:ext cx="2743200" cy="685800"/>
            <a:chOff x="2400" y="768"/>
            <a:chExt cx="1728" cy="432"/>
          </a:xfrm>
        </p:grpSpPr>
        <p:sp>
          <p:nvSpPr>
            <p:cNvPr id="87057" name="Text Box 5"/>
            <p:cNvSpPr txBox="1">
              <a:spLocks noChangeArrowheads="1"/>
            </p:cNvSpPr>
            <p:nvPr/>
          </p:nvSpPr>
          <p:spPr bwMode="auto">
            <a:xfrm>
              <a:off x="2976" y="768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7058" name="Line 6"/>
            <p:cNvSpPr>
              <a:spLocks noChangeShapeType="1"/>
            </p:cNvSpPr>
            <p:nvPr/>
          </p:nvSpPr>
          <p:spPr bwMode="auto">
            <a:xfrm flipH="1">
              <a:off x="2400" y="8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14750" y="4000500"/>
            <a:ext cx="4657725" cy="646113"/>
            <a:chOff x="1431" y="1347"/>
            <a:chExt cx="2841" cy="407"/>
          </a:xfrm>
        </p:grpSpPr>
        <p:sp>
          <p:nvSpPr>
            <p:cNvPr id="87055" name="Text Box 9"/>
            <p:cNvSpPr txBox="1">
              <a:spLocks noChangeArrowheads="1"/>
            </p:cNvSpPr>
            <p:nvPr/>
          </p:nvSpPr>
          <p:spPr bwMode="auto">
            <a:xfrm>
              <a:off x="2303" y="1347"/>
              <a:ext cx="196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Skip line </a:t>
              </a:r>
              <a:r>
                <a:rPr lang="en-US" altLang="zh-CN">
                  <a:latin typeface="Lucida Console" pitchFamily="49" charset="0"/>
                </a:rPr>
                <a:t>16</a:t>
              </a:r>
              <a:r>
                <a:rPr lang="en-US" altLang="zh-CN">
                  <a:latin typeface="Times New Roman" pitchFamily="18" charset="0"/>
                </a:rPr>
                <a:t> and proceed to line </a:t>
              </a:r>
              <a:r>
                <a:rPr lang="en-US" altLang="zh-CN">
                  <a:latin typeface="Lucida Console" pitchFamily="49" charset="0"/>
                </a:rPr>
                <a:t>11</a:t>
              </a:r>
              <a:r>
                <a:rPr lang="en-US" altLang="zh-CN">
                  <a:latin typeface="Times New Roman" pitchFamily="18" charset="0"/>
                </a:rPr>
                <a:t> when </a:t>
              </a:r>
              <a:r>
                <a:rPr lang="en-US" altLang="zh-CN">
                  <a:latin typeface="Lucida Console" pitchFamily="49" charset="0"/>
                </a:rPr>
                <a:t>count</a:t>
              </a:r>
              <a:r>
                <a:rPr lang="en-US" altLang="zh-CN">
                  <a:latin typeface="Times New Roman" pitchFamily="18" charset="0"/>
                </a:rPr>
                <a:t> equals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7056" name="Line 10"/>
            <p:cNvSpPr>
              <a:spLocks noChangeShapeType="1"/>
            </p:cNvSpPr>
            <p:nvPr/>
          </p:nvSpPr>
          <p:spPr bwMode="auto">
            <a:xfrm flipH="1" flipV="1">
              <a:off x="1431" y="1437"/>
              <a:ext cx="871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8705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4929188"/>
            <a:ext cx="2614612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Labeled </a:t>
            </a:r>
            <a:r>
              <a:rPr lang="en-US" altLang="zh-CN" i="1" smtClean="0"/>
              <a:t>break</a:t>
            </a:r>
            <a:r>
              <a:rPr lang="en-US" altLang="zh-CN" smtClean="0"/>
              <a:t> and </a:t>
            </a:r>
            <a:r>
              <a:rPr lang="en-US" altLang="zh-CN" i="1" smtClean="0"/>
              <a:t>continue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Labeled block</a:t>
            </a:r>
          </a:p>
          <a:p>
            <a:pPr lvl="1"/>
            <a:r>
              <a:rPr lang="en-US" altLang="zh-CN" smtClean="0"/>
              <a:t>Set of statements enclosed by </a:t>
            </a:r>
            <a:r>
              <a:rPr lang="en-US" altLang="zh-CN" smtClean="0">
                <a:latin typeface="Lucida Console" pitchFamily="49" charset="0"/>
              </a:rPr>
              <a:t>{}</a:t>
            </a:r>
          </a:p>
          <a:p>
            <a:pPr lvl="1"/>
            <a:r>
              <a:rPr lang="en-US" altLang="zh-CN" smtClean="0"/>
              <a:t>Preceded by a label</a:t>
            </a:r>
          </a:p>
          <a:p>
            <a:r>
              <a:rPr lang="en-US" altLang="zh-CN" smtClean="0"/>
              <a:t>Labeled </a:t>
            </a:r>
            <a:r>
              <a:rPr lang="en-US" altLang="zh-CN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break</a:t>
            </a:r>
            <a:r>
              <a:rPr lang="en-US" altLang="zh-CN" smtClean="0"/>
              <a:t> statement </a:t>
            </a:r>
          </a:p>
          <a:p>
            <a:pPr lvl="1"/>
            <a:r>
              <a:rPr lang="en-US" altLang="zh-CN" smtClean="0"/>
              <a:t>Exit from nested control structures</a:t>
            </a:r>
          </a:p>
          <a:p>
            <a:pPr lvl="1"/>
            <a:r>
              <a:rPr lang="en-US" altLang="zh-CN" smtClean="0"/>
              <a:t>Proceeds to end of specified labeled block</a:t>
            </a:r>
          </a:p>
          <a:p>
            <a:r>
              <a:rPr lang="en-US" altLang="zh-CN" smtClean="0"/>
              <a:t>Labeled </a:t>
            </a:r>
            <a:r>
              <a:rPr lang="en-US" altLang="zh-CN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continue</a:t>
            </a:r>
            <a:r>
              <a:rPr lang="en-US" altLang="zh-CN" smtClean="0"/>
              <a:t> statement </a:t>
            </a:r>
          </a:p>
          <a:p>
            <a:pPr lvl="1"/>
            <a:r>
              <a:rPr lang="en-US" altLang="zh-CN" smtClean="0"/>
              <a:t>Skips remaining statements in nested-loop body</a:t>
            </a:r>
          </a:p>
          <a:p>
            <a:pPr lvl="1"/>
            <a:r>
              <a:rPr lang="en-US" altLang="zh-CN" smtClean="0"/>
              <a:t>Proceeds to beginning of specified labeled block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BDF-9F6C-4640-A267-E82531BB89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41B2B-4A33-4F56-A570-398871FD9BFB}" type="slidenum">
              <a:rPr lang="en-US" altLang="zh-CN"/>
              <a:pPr/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Sample code: BreakLabelTest.java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Labeled break statement.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BreakLabelTest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stop: {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labeled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count 10 rows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row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row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row++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count 5 columns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column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 column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; column++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( row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if row is 5,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break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stop;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jump to end of stop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"*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inner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outer for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6384-2EA8-4AD5-A518-8E739E1E267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8269-357F-4076-B488-4ADD81CD6A05}" type="slidenum">
              <a:rPr lang="en-US" altLang="zh-CN"/>
              <a:pPr/>
              <a:t>85</a:t>
            </a:fld>
            <a:endParaRPr lang="en-US" altLang="zh-CN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57625" y="2571750"/>
            <a:ext cx="2743200" cy="1066800"/>
            <a:chOff x="2304" y="1344"/>
            <a:chExt cx="1728" cy="672"/>
          </a:xfrm>
        </p:grpSpPr>
        <p:sp>
          <p:nvSpPr>
            <p:cNvPr id="89110" name="Text Box 5"/>
            <p:cNvSpPr txBox="1">
              <a:spLocks noChangeArrowheads="1"/>
            </p:cNvSpPr>
            <p:nvPr/>
          </p:nvSpPr>
          <p:spPr bwMode="auto">
            <a:xfrm>
              <a:off x="2880" y="1344"/>
              <a:ext cx="115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Loop </a:t>
              </a:r>
              <a:r>
                <a:rPr lang="en-US" altLang="zh-CN">
                  <a:latin typeface="Lucida Console" pitchFamily="49" charset="0"/>
                </a:rPr>
                <a:t>10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9111" name="Line 6"/>
            <p:cNvSpPr>
              <a:spLocks noChangeShapeType="1"/>
            </p:cNvSpPr>
            <p:nvPr/>
          </p:nvSpPr>
          <p:spPr bwMode="auto">
            <a:xfrm flipH="1">
              <a:off x="2304" y="1584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85938" y="2071688"/>
            <a:ext cx="4476750" cy="1143000"/>
            <a:chOff x="1008" y="528"/>
            <a:chExt cx="2820" cy="720"/>
          </a:xfrm>
        </p:grpSpPr>
        <p:sp>
          <p:nvSpPr>
            <p:cNvPr id="89108" name="Text Box 8"/>
            <p:cNvSpPr txBox="1">
              <a:spLocks noChangeArrowheads="1"/>
            </p:cNvSpPr>
            <p:nvPr/>
          </p:nvSpPr>
          <p:spPr bwMode="auto">
            <a:xfrm>
              <a:off x="2160" y="528"/>
              <a:ext cx="1668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Lucida Console" pitchFamily="49" charset="0"/>
                </a:rPr>
                <a:t>stop</a:t>
              </a:r>
              <a:r>
                <a:rPr lang="en-US" altLang="zh-CN">
                  <a:latin typeface="Times New Roman" pitchFamily="18" charset="0"/>
                </a:rPr>
                <a:t> is the labeled block</a:t>
              </a:r>
            </a:p>
          </p:txBody>
        </p:sp>
        <p:sp>
          <p:nvSpPr>
            <p:cNvPr id="89109" name="Line 9"/>
            <p:cNvSpPr>
              <a:spLocks noChangeShapeType="1"/>
            </p:cNvSpPr>
            <p:nvPr/>
          </p:nvSpPr>
          <p:spPr bwMode="auto">
            <a:xfrm flipH="1">
              <a:off x="1008" y="67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71875" y="4857750"/>
            <a:ext cx="4305300" cy="1260475"/>
            <a:chOff x="1608" y="2880"/>
            <a:chExt cx="2712" cy="794"/>
          </a:xfrm>
        </p:grpSpPr>
        <p:sp>
          <p:nvSpPr>
            <p:cNvPr id="89106" name="Text Box 13"/>
            <p:cNvSpPr txBox="1">
              <a:spLocks noChangeArrowheads="1"/>
            </p:cNvSpPr>
            <p:nvPr/>
          </p:nvSpPr>
          <p:spPr bwMode="auto">
            <a:xfrm>
              <a:off x="2688" y="3456"/>
              <a:ext cx="163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Exit to line </a:t>
              </a:r>
              <a:r>
                <a:rPr lang="en-US" altLang="zh-CN">
                  <a:latin typeface="Lucida Console" pitchFamily="49" charset="0"/>
                </a:rPr>
                <a:t>35</a:t>
              </a:r>
              <a:r>
                <a:rPr lang="en-US" altLang="zh-CN">
                  <a:latin typeface="Times New Roman" pitchFamily="18" charset="0"/>
                </a:rPr>
                <a:t> (next slide)</a:t>
              </a:r>
            </a:p>
          </p:txBody>
        </p:sp>
        <p:sp>
          <p:nvSpPr>
            <p:cNvPr id="89107" name="Line 14"/>
            <p:cNvSpPr>
              <a:spLocks noChangeShapeType="1"/>
            </p:cNvSpPr>
            <p:nvPr/>
          </p:nvSpPr>
          <p:spPr bwMode="auto">
            <a:xfrm flipH="1" flipV="1">
              <a:off x="1608" y="2880"/>
              <a:ext cx="10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86313" y="3214688"/>
            <a:ext cx="2667000" cy="990600"/>
            <a:chOff x="2736" y="1728"/>
            <a:chExt cx="1680" cy="624"/>
          </a:xfrm>
        </p:grpSpPr>
        <p:sp>
          <p:nvSpPr>
            <p:cNvPr id="89104" name="Text Box 17"/>
            <p:cNvSpPr txBox="1">
              <a:spLocks noChangeArrowheads="1"/>
            </p:cNvSpPr>
            <p:nvPr/>
          </p:nvSpPr>
          <p:spPr bwMode="auto">
            <a:xfrm>
              <a:off x="3120" y="1728"/>
              <a:ext cx="129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Nested loop </a:t>
              </a:r>
              <a:r>
                <a:rPr lang="en-US" altLang="zh-CN">
                  <a:latin typeface="Lucida Console" pitchFamily="49" charset="0"/>
                </a:rPr>
                <a:t>5</a:t>
              </a:r>
              <a:r>
                <a:rPr lang="en-US" altLang="zh-CN">
                  <a:latin typeface="Times New Roman" pitchFamily="18" charset="0"/>
                </a:rPr>
                <a:t> times</a:t>
              </a:r>
            </a:p>
          </p:txBody>
        </p:sp>
        <p:sp>
          <p:nvSpPr>
            <p:cNvPr id="89105" name="Line 18"/>
            <p:cNvSpPr>
              <a:spLocks noChangeShapeType="1"/>
            </p:cNvSpPr>
            <p:nvPr/>
          </p:nvSpPr>
          <p:spPr bwMode="auto">
            <a:xfrm flipH="1">
              <a:off x="2736" y="196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- </a:t>
            </a:r>
            <a:r>
              <a:rPr lang="en-US" altLang="zh-CN" i="1" smtClean="0"/>
              <a:t>continue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300037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0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following line is skipped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"\nLoops terminated normally"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labeled block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34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"Testing break with a label"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terminate application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3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Times New Roman" pitchFamily="18" charset="0"/>
                        </a:rPr>
                        <a:t>// end class BreakLabelTest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3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Lucida Console" pitchFamily="49" charset="0"/>
                          <a:ea typeface="宋体" pitchFamily="2" charset="-122"/>
                          <a:cs typeface="Arial" pitchFamily="34" charset="0"/>
                        </a:rPr>
                        <a:t>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11CE-2181-4133-98E7-2AE0952E233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697F-89D9-4231-8AB5-9995C77363B3}" type="slidenum">
              <a:rPr lang="en-US" altLang="zh-CN"/>
              <a:pPr/>
              <a:t>86</a:t>
            </a:fld>
            <a:endParaRPr lang="en-US" altLang="zh-CN"/>
          </a:p>
        </p:txBody>
      </p:sp>
      <p:pic>
        <p:nvPicPr>
          <p:cNvPr id="901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786313"/>
            <a:ext cx="26146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60482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3600450"/>
                <a:gridCol w="4564062"/>
              </a:tblGrid>
              <a:tr h="2706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loopa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2;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&lt; 100;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isPrimeNumber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loopb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 = 2; j &lt;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 j++)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% j ==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continue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loopa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if(column++ == 5)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PrimeNumberFinder2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8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4EA-759E-4294-A09C-B3E781F72B7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E0F-80D0-447D-BABB-F200FD6624D3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4356100" y="4652963"/>
            <a:ext cx="44640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2	3	5	7	11</a:t>
            </a:r>
          </a:p>
          <a:p>
            <a:r>
              <a:rPr lang="en-US" altLang="zh-CN" sz="1400"/>
              <a:t>13	17	19	23	29</a:t>
            </a:r>
          </a:p>
          <a:p>
            <a:r>
              <a:rPr lang="en-US" altLang="zh-CN" sz="1400"/>
              <a:t>31	37	41	43	47</a:t>
            </a:r>
          </a:p>
          <a:p>
            <a:r>
              <a:rPr lang="en-US" altLang="zh-CN" sz="1400"/>
              <a:t>53	59	61	67	71</a:t>
            </a:r>
          </a:p>
          <a:p>
            <a:r>
              <a:rPr lang="en-US" altLang="zh-CN" sz="14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01466" name="Group 5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86555"/>
        </p:xfrm>
        <a:graphic>
          <a:graphicData uri="http://schemas.openxmlformats.org/drawingml/2006/table">
            <a:tbl>
              <a:tblPr/>
              <a:tblGrid>
                <a:gridCol w="3311525"/>
                <a:gridCol w="4852987"/>
              </a:tblGrid>
              <a:tr h="18923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PrimeNumberFinder3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int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for(int i = 2; i &lt; 100; i++)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boolean isPrimeNumber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loop:       for(int j = 2; j &lt; i; j++)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if(i % j == 0){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isPrimeNumber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break loop;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}//if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if(isPrimeNumber)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System.out.print(i);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column++;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if(column &lt; 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System.out.print("\t");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column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}//else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}//else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PrimeNumberFinder3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4386-3162-4F1C-BF3A-24D3965F4C7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7C4-AC71-46E8-918A-BC38744C44F7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401457" name="Text Box 49"/>
          <p:cNvSpPr txBox="1">
            <a:spLocks noChangeArrowheads="1"/>
          </p:cNvSpPr>
          <p:nvPr/>
        </p:nvSpPr>
        <p:spPr bwMode="auto">
          <a:xfrm>
            <a:off x="4067175" y="4437063"/>
            <a:ext cx="44640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Output:</a:t>
            </a:r>
          </a:p>
          <a:p>
            <a:r>
              <a:rPr lang="en-US" altLang="zh-CN" sz="1400"/>
              <a:t>2	3	5	7	11</a:t>
            </a:r>
          </a:p>
          <a:p>
            <a:r>
              <a:rPr lang="en-US" altLang="zh-CN" sz="1400"/>
              <a:t>13	17	19	23	29</a:t>
            </a:r>
          </a:p>
          <a:p>
            <a:r>
              <a:rPr lang="en-US" altLang="zh-CN" sz="1400"/>
              <a:t>31	37	41	43	47</a:t>
            </a:r>
          </a:p>
          <a:p>
            <a:r>
              <a:rPr lang="en-US" altLang="zh-CN" sz="1400"/>
              <a:t>53	59	61	67	71</a:t>
            </a:r>
          </a:p>
          <a:p>
            <a:r>
              <a:rPr lang="en-US" altLang="zh-CN" sz="1400"/>
              <a:t>73	79	83	89	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5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Jump out from a method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E71-9055-4AB6-9D73-645B01A530F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69FA-8E9A-4A53-BD33-5254A0F03CA8}" type="slidenum">
              <a:rPr lang="en-US" altLang="zh-CN"/>
              <a:pPr/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322608" name="Group 4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319587"/>
                <a:gridCol w="3844925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OperatorPrecedenceRules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 = 6, b = 3, c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+ b * 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((a + b) * c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* b / c);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System.out.println(a * (b / c));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System.out.println(a - b % 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 OperatorPrecedenceRules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7BBC-BB4C-4A0F-B07F-6AF6FA16C6D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AD9-5093-48F2-9A4D-62EEB9D183D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2609" name="Text Box 49"/>
          <p:cNvSpPr txBox="1">
            <a:spLocks noChangeArrowheads="1"/>
          </p:cNvSpPr>
          <p:nvPr/>
        </p:nvSpPr>
        <p:spPr bwMode="auto">
          <a:xfrm>
            <a:off x="5076825" y="4005263"/>
            <a:ext cx="36718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Output:</a:t>
            </a:r>
          </a:p>
          <a:p>
            <a:r>
              <a:rPr lang="en-US" altLang="zh-CN"/>
              <a:t>12</a:t>
            </a:r>
          </a:p>
          <a:p>
            <a:r>
              <a:rPr lang="en-US" altLang="zh-CN"/>
              <a:t>18</a:t>
            </a:r>
          </a:p>
          <a:p>
            <a:r>
              <a:rPr lang="en-US" altLang="zh-CN"/>
              <a:t>9</a:t>
            </a:r>
          </a:p>
          <a:p>
            <a:r>
              <a:rPr lang="en-US" altLang="zh-CN"/>
              <a:t>6</a:t>
            </a:r>
          </a:p>
          <a:p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0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459798" name="Group 22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9184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 @author Zhang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 class Return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public static void main(String[] args)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boolean b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System.out.println("OK1");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//if(!b)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System.out.println("OK2");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}/*Return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F3E4-DE67-41FE-8209-CD7DBAB1AB2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08EA-0C4C-4F14-9E58-0B134CAD3E7C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459799" name="Text Box 23"/>
          <p:cNvSpPr txBox="1">
            <a:spLocks noChangeArrowheads="1"/>
          </p:cNvSpPr>
          <p:nvPr/>
        </p:nvSpPr>
        <p:spPr bwMode="auto">
          <a:xfrm>
            <a:off x="4787900" y="1989138"/>
            <a:ext cx="2881313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Output (comment):</a:t>
            </a:r>
          </a:p>
          <a:p>
            <a:r>
              <a:rPr lang="en-US" altLang="zh-CN" sz="1600"/>
              <a:t>java.lang.Error: Unresolved compilation problem: </a:t>
            </a:r>
          </a:p>
          <a:p>
            <a:r>
              <a:rPr lang="en-US" altLang="zh-CN" sz="1600"/>
              <a:t>Unreachable code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4787900" y="4005263"/>
            <a:ext cx="2881313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Output (no comment):</a:t>
            </a:r>
          </a:p>
          <a:p>
            <a:r>
              <a:rPr lang="en-US" altLang="zh-CN" sz="1600"/>
              <a:t>OK1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99" grpId="0"/>
      <p:bldP spid="45980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49" charset="-122"/>
              </a:rPr>
              <a:t>Summary</a:t>
            </a:r>
          </a:p>
        </p:txBody>
      </p:sp>
      <p:sp>
        <p:nvSpPr>
          <p:cNvPr id="9523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297D-4CBF-4D9C-AF60-DAA03CA3DCF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B7A-89F6-49FC-A39D-9E245B170F6C}" type="slidenum">
              <a:rPr lang="en-US" altLang="zh-CN"/>
              <a:pPr/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Arithmetic operators</a:t>
            </a:r>
          </a:p>
          <a:p>
            <a:pPr eaLnBrk="1" hangingPunct="1"/>
            <a:r>
              <a:rPr lang="en-US" altLang="zh-CN" smtClean="0"/>
              <a:t>Logical operators</a:t>
            </a:r>
          </a:p>
          <a:p>
            <a:pPr eaLnBrk="1" hangingPunct="1"/>
            <a:r>
              <a:rPr lang="en-US" altLang="zh-CN" smtClean="0"/>
              <a:t>Bitwise operators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DBAC-719B-4A2A-BE23-96F35E888F7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454-9CFC-47C5-8BF2-4D7DA6FF07E4}" type="slidenum">
              <a:rPr lang="en-US" altLang="zh-CN"/>
              <a:pPr/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Control structures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Selection control structure</a:t>
            </a:r>
          </a:p>
          <a:p>
            <a:pPr eaLnBrk="1" hangingPunct="1"/>
            <a:r>
              <a:rPr lang="en-US" altLang="zh-CN" smtClean="0"/>
              <a:t>Repetition control structure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0844-ADE1-452C-A284-ADDED34C3DD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E1FD-0791-44AF-BD81-4EBF8DE26FEE}" type="slidenum">
              <a:rPr lang="en-US" altLang="zh-CN"/>
              <a:pPr/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Write an application that finds the smallest or biggest of several integers. Assume that the first value read specifies the number of values to input from the user.</a:t>
            </a:r>
          </a:p>
          <a:p>
            <a:r>
              <a:rPr lang="en-US" altLang="zh-CN" smtClean="0"/>
              <a:t>Write an application that calculates the number and average of the odd integers in the list of the numbers. The List is input from the cmd line. (end with -1)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1EB-7C0E-4B88-BFC5-789A248365C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1ACF-F6EE-448D-985F-FA211ECF17E0}" type="slidenum">
              <a:rPr lang="en-US" altLang="zh-CN"/>
              <a:pPr/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3000" smtClean="0"/>
              <a:t>Write an application to calculate the course grade average of the whole class.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Specify the course name: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Specify the student’s number in the class.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Input the grade from the cmd line.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Calculate the average of the grade.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Give an evaluation for these grades.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Calculate the total numbers of the different grade class</a:t>
            </a:r>
          </a:p>
          <a:p>
            <a:pPr lvl="3">
              <a:lnSpc>
                <a:spcPct val="80000"/>
              </a:lnSpc>
            </a:pPr>
            <a:r>
              <a:rPr lang="en-US" altLang="zh-CN" sz="2200" smtClean="0"/>
              <a:t>90&lt;=grade&lt;=100, Give a Mark A.</a:t>
            </a:r>
          </a:p>
          <a:p>
            <a:pPr lvl="3">
              <a:lnSpc>
                <a:spcPct val="80000"/>
              </a:lnSpc>
            </a:pPr>
            <a:r>
              <a:rPr lang="en-US" altLang="zh-CN" sz="2200" smtClean="0"/>
              <a:t>70&lt;=grade&lt;90, Give a Mark B.</a:t>
            </a:r>
          </a:p>
          <a:p>
            <a:pPr lvl="3">
              <a:lnSpc>
                <a:spcPct val="80000"/>
              </a:lnSpc>
            </a:pPr>
            <a:r>
              <a:rPr lang="en-US" altLang="zh-CN" sz="2200" smtClean="0"/>
              <a:t>60&lt;=grade&lt;70, Give a Mark C.</a:t>
            </a:r>
          </a:p>
          <a:p>
            <a:pPr lvl="3">
              <a:lnSpc>
                <a:spcPct val="80000"/>
              </a:lnSpc>
            </a:pPr>
            <a:r>
              <a:rPr lang="en-US" altLang="zh-CN" sz="2200" smtClean="0"/>
              <a:t>grade&lt;60, Give a Mark D.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We must have error checks on these grades.</a:t>
            </a:r>
          </a:p>
          <a:p>
            <a:pPr lvl="1">
              <a:lnSpc>
                <a:spcPct val="80000"/>
              </a:lnSpc>
            </a:pPr>
            <a:endParaRPr lang="en-US" altLang="zh-CN" sz="2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3C3-7643-48D5-B139-FEC42E27FB2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87C2-9CBE-4168-804B-DB600ABCE9CC}" type="slidenum">
              <a:rPr lang="en-US" altLang="zh-CN"/>
              <a:pPr/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</a:t>
            </a:r>
            <a:endParaRPr lang="zh-CN" altLang="en-US" smtClean="0"/>
          </a:p>
        </p:txBody>
      </p:sp>
      <p:pic>
        <p:nvPicPr>
          <p:cNvPr id="10035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50" y="1928813"/>
            <a:ext cx="1117600" cy="1981200"/>
          </a:xfrm>
          <a:noFill/>
        </p:spPr>
      </p:pic>
      <p:sp>
        <p:nvSpPr>
          <p:cNvPr id="100355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mtClean="0"/>
              <a:t>Write programs can print like this:</a:t>
            </a:r>
          </a:p>
          <a:p>
            <a:pPr lvl="1"/>
            <a:r>
              <a:rPr lang="en-US" altLang="zh-CN" smtClean="0"/>
              <a:t>Use </a:t>
            </a:r>
            <a:r>
              <a:rPr lang="en-US" altLang="zh-CN" b="1" i="1" smtClean="0"/>
              <a:t>System.out.*</a:t>
            </a:r>
          </a:p>
          <a:p>
            <a:pPr lvl="1"/>
            <a:r>
              <a:rPr lang="en-US" altLang="zh-CN" smtClean="0"/>
              <a:t>Use the sample “*” (asrterisk)</a:t>
            </a:r>
          </a:p>
          <a:p>
            <a:endParaRPr lang="zh-CN" altLang="en-US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079AC8-5C90-4FA5-A737-D4191477F5DE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2AFDB5-72CC-4E11-A7D2-F19DBBD844FB}" type="datetime3">
              <a:rPr lang="en-US" altLang="zh-CN"/>
              <a:pPr/>
              <a:t>25 February 2015</a:t>
            </a:fld>
            <a:endParaRPr lang="en-US" altLang="zh-CN"/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857375"/>
            <a:ext cx="111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2357422" y="1928802"/>
            <a:ext cx="11171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928802"/>
            <a:ext cx="111715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{12, 20, 7, 9, 22, 18}</a:t>
            </a:r>
          </a:p>
          <a:p>
            <a:pPr eaLnBrk="1" hangingPunct="1"/>
            <a:r>
              <a:rPr lang="en-US" altLang="zh-CN" smtClean="0"/>
              <a:t>30 = Prime1 * Prime2 * Prime3 * …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478F-0DBF-46DE-B550-881D6C0205F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3F63-9E39-4187-8CFA-A754FE557D8C}" type="slidenum">
              <a:rPr lang="en-US" altLang="zh-CN"/>
              <a:pPr/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Exercise Answers</a:t>
            </a:r>
            <a:endParaRPr lang="zh-CN" altLang="en-US" smtClean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Print out your name, ID, etc.</a:t>
            </a:r>
          </a:p>
          <a:p>
            <a:r>
              <a:rPr lang="en-US" altLang="zh-CN" smtClean="0"/>
              <a:t>Addition for two integer numbers.</a:t>
            </a:r>
          </a:p>
          <a:p>
            <a:r>
              <a:rPr lang="en-US" altLang="zh-CN" smtClean="0"/>
              <a:t>Some other examples.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4731-6561-44F5-A78E-F12ABF4913D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9DF7-D3DE-405E-A99C-622442530385}" type="slidenum">
              <a:rPr lang="en-US" altLang="zh-CN"/>
              <a:pPr/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6438</Words>
  <Application>Microsoft Office PowerPoint</Application>
  <PresentationFormat>On-screen Show (4:3)</PresentationFormat>
  <Paragraphs>1667</Paragraphs>
  <Slides>99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1" baseType="lpstr">
      <vt:lpstr>Solstice</vt:lpstr>
      <vt:lpstr>图片</vt:lpstr>
      <vt:lpstr>JAVA Programming Language LESSON 4: Operators and Control Statements</vt:lpstr>
      <vt:lpstr>Outline</vt:lpstr>
      <vt:lpstr>Operators</vt:lpstr>
      <vt:lpstr>Five Basic Arithmetic Operators</vt:lpstr>
      <vt:lpstr>Sample code</vt:lpstr>
      <vt:lpstr>Assignment Operator</vt:lpstr>
      <vt:lpstr>Sample code</vt:lpstr>
      <vt:lpstr>Rules of operator precedence</vt:lpstr>
      <vt:lpstr>Sample code</vt:lpstr>
      <vt:lpstr>Increment &amp; decrement Operators</vt:lpstr>
      <vt:lpstr>Sample code</vt:lpstr>
      <vt:lpstr>Sample code</vt:lpstr>
      <vt:lpstr>Equality operators</vt:lpstr>
      <vt:lpstr>Relational operators</vt:lpstr>
      <vt:lpstr>Sample code</vt:lpstr>
      <vt:lpstr>Logical operators</vt:lpstr>
      <vt:lpstr>Logical operators - AND</vt:lpstr>
      <vt:lpstr>Sample code</vt:lpstr>
      <vt:lpstr>Logical operators - OR</vt:lpstr>
      <vt:lpstr>Sample code</vt:lpstr>
      <vt:lpstr>Sample code</vt:lpstr>
      <vt:lpstr>Logical operators - NOT</vt:lpstr>
      <vt:lpstr>Sample code</vt:lpstr>
      <vt:lpstr>Logical operators – XOR</vt:lpstr>
      <vt:lpstr>Bitwise operators</vt:lpstr>
      <vt:lpstr>Sample code</vt:lpstr>
      <vt:lpstr>Sample code</vt:lpstr>
      <vt:lpstr>Bitwise logical</vt:lpstr>
      <vt:lpstr>Sample code</vt:lpstr>
      <vt:lpstr>Sample code</vt:lpstr>
      <vt:lpstr>Ternary Operator</vt:lpstr>
      <vt:lpstr>Sample code</vt:lpstr>
      <vt:lpstr>Control Structures</vt:lpstr>
      <vt:lpstr>Introduction </vt:lpstr>
      <vt:lpstr>Algorithms</vt:lpstr>
      <vt:lpstr>Pseudocode</vt:lpstr>
      <vt:lpstr>Control Structures</vt:lpstr>
      <vt:lpstr>Sequence structure</vt:lpstr>
      <vt:lpstr>No goto</vt:lpstr>
      <vt:lpstr>Java keywords</vt:lpstr>
      <vt:lpstr>Control Structures</vt:lpstr>
      <vt:lpstr>The if selection structure</vt:lpstr>
      <vt:lpstr>A Sample flowchart</vt:lpstr>
      <vt:lpstr>if…else Selection Statement</vt:lpstr>
      <vt:lpstr>A Sample flowchart</vt:lpstr>
      <vt:lpstr>Nested if</vt:lpstr>
      <vt:lpstr>Sample code</vt:lpstr>
      <vt:lpstr>Multiple selection structure</vt:lpstr>
      <vt:lpstr>An Sample flowchart</vt:lpstr>
      <vt:lpstr>Sample code</vt:lpstr>
      <vt:lpstr>if vs. switch</vt:lpstr>
      <vt:lpstr>Sample code</vt:lpstr>
      <vt:lpstr>Sample code</vt:lpstr>
      <vt:lpstr>The while repetition structure</vt:lpstr>
      <vt:lpstr>An Sample Flowchart</vt:lpstr>
      <vt:lpstr>Sample code</vt:lpstr>
      <vt:lpstr>Sample Code </vt:lpstr>
      <vt:lpstr>Pseudo Code for the Sample</vt:lpstr>
      <vt:lpstr>Sample code</vt:lpstr>
      <vt:lpstr>Sample code-Cont.</vt:lpstr>
      <vt:lpstr>Result for this sample</vt:lpstr>
      <vt:lpstr>A little change for the sample</vt:lpstr>
      <vt:lpstr>Pseudo Code for the Sample</vt:lpstr>
      <vt:lpstr>Sample code</vt:lpstr>
      <vt:lpstr>Sample code-Cont.</vt:lpstr>
      <vt:lpstr>Sample code-Cont.</vt:lpstr>
      <vt:lpstr>The do-while repetition</vt:lpstr>
      <vt:lpstr>Slide 68</vt:lpstr>
      <vt:lpstr>Sample code</vt:lpstr>
      <vt:lpstr>The for repetition</vt:lpstr>
      <vt:lpstr>An Sample</vt:lpstr>
      <vt:lpstr>An Sample</vt:lpstr>
      <vt:lpstr>Examples Using the for Statement</vt:lpstr>
      <vt:lpstr>for &amp; while</vt:lpstr>
      <vt:lpstr>Sample code</vt:lpstr>
      <vt:lpstr>Sample code</vt:lpstr>
      <vt:lpstr>Sample code</vt:lpstr>
      <vt:lpstr>Sample code</vt:lpstr>
      <vt:lpstr>Nested repetition</vt:lpstr>
      <vt:lpstr>Sample code</vt:lpstr>
      <vt:lpstr>Statements break and continue</vt:lpstr>
      <vt:lpstr>Sample code - break</vt:lpstr>
      <vt:lpstr>Sample code - continue</vt:lpstr>
      <vt:lpstr>Labeled break and continue</vt:lpstr>
      <vt:lpstr>Sample code - continue</vt:lpstr>
      <vt:lpstr>Sample code - continue</vt:lpstr>
      <vt:lpstr>Sample code</vt:lpstr>
      <vt:lpstr>Sample code</vt:lpstr>
      <vt:lpstr>Return</vt:lpstr>
      <vt:lpstr>Sample code</vt:lpstr>
      <vt:lpstr>Summary</vt:lpstr>
      <vt:lpstr>Operators</vt:lpstr>
      <vt:lpstr>Control structures</vt:lpstr>
      <vt:lpstr>Exercise</vt:lpstr>
      <vt:lpstr>Exercise</vt:lpstr>
      <vt:lpstr>Exercise</vt:lpstr>
      <vt:lpstr>Exercise</vt:lpstr>
      <vt:lpstr>Exercise Answers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 LESSON 4: Operators and Control Statements</dc:title>
  <dc:creator>patty</dc:creator>
  <cp:lastModifiedBy>EMMY</cp:lastModifiedBy>
  <cp:revision>28</cp:revision>
  <dcterms:created xsi:type="dcterms:W3CDTF">2014-03-12T06:54:52Z</dcterms:created>
  <dcterms:modified xsi:type="dcterms:W3CDTF">2015-02-25T17:10:54Z</dcterms:modified>
</cp:coreProperties>
</file>