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9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81fD+8cU1xBbv7Rqk2duDAfS5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14" autoAdjust="0"/>
  </p:normalViewPr>
  <p:slideViewPr>
    <p:cSldViewPr snapToGrid="0">
      <p:cViewPr varScale="1">
        <p:scale>
          <a:sx n="51" d="100"/>
          <a:sy n="51" d="100"/>
        </p:scale>
        <p:origin x="14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effectLst/>
                <a:latin typeface="Arial" panose="020B0604020202020204" pitchFamily="34" charset="0"/>
              </a:rPr>
              <a:t>REQUIREMENTS: Easy onboarding, performance, scalability, and security.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effectLst/>
                <a:latin typeface="Arial" panose="020B0604020202020204" pitchFamily="34" charset="0"/>
              </a:rPr>
              <a:t>4 FEATURES: User auth </a:t>
            </a:r>
            <a:r>
              <a:rPr lang="en-GB" dirty="0" err="1">
                <a:effectLst/>
                <a:latin typeface="Arial" panose="020B0604020202020204" pitchFamily="34" charset="0"/>
              </a:rPr>
              <a:t>mgt</a:t>
            </a:r>
            <a:r>
              <a:rPr lang="en-GB" dirty="0">
                <a:effectLst/>
                <a:latin typeface="Arial" panose="020B0604020202020204" pitchFamily="34" charset="0"/>
              </a:rPr>
              <a:t>, security features, user profile, account verification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effectLst/>
                <a:latin typeface="Arial" panose="020B0604020202020204" pitchFamily="34" charset="0"/>
              </a:rPr>
              <a:t>● Ease the onboarding process of new users.</a:t>
            </a:r>
            <a:br>
              <a:rPr lang="en-GB" dirty="0"/>
            </a:br>
            <a:r>
              <a:rPr lang="en-GB" dirty="0">
                <a:effectLst/>
                <a:latin typeface="Arial" panose="020B0604020202020204" pitchFamily="34" charset="0"/>
              </a:rPr>
              <a:t>● Highly available and performant application to handle thousands of requests simultaneously.</a:t>
            </a:r>
            <a:br>
              <a:rPr lang="en-GB" dirty="0"/>
            </a:br>
            <a:r>
              <a:rPr lang="en-GB" dirty="0">
                <a:effectLst/>
                <a:latin typeface="Arial" panose="020B0604020202020204" pitchFamily="34" charset="0"/>
              </a:rPr>
              <a:t>● Store and manage user data at orders of magnitude of scale.</a:t>
            </a:r>
            <a:br>
              <a:rPr lang="en-GB" dirty="0"/>
            </a:br>
            <a:r>
              <a:rPr lang="en-GB" dirty="0">
                <a:effectLst/>
                <a:latin typeface="Arial" panose="020B0604020202020204" pitchFamily="34" charset="0"/>
              </a:rPr>
              <a:t>● Implement best-in-class security features.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a526117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u="sng" dirty="0"/>
              <a:t>Password and form validation</a:t>
            </a:r>
            <a:r>
              <a:rPr lang="en-US" dirty="0"/>
              <a:t>: Usage of </a:t>
            </a:r>
            <a:r>
              <a:rPr lang="en-US" u="sng" dirty="0"/>
              <a:t>REGEX</a:t>
            </a:r>
            <a:r>
              <a:rPr lang="en-US" dirty="0"/>
              <a:t>(a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powerful tool for pattern matching and manipulation of text)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- Efficient String Manipulation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i="0" u="sng" dirty="0">
                <a:solidFill>
                  <a:srgbClr val="D1D5DB"/>
                </a:solidFill>
                <a:effectLst/>
                <a:latin typeface="Söhne"/>
              </a:rPr>
              <a:t>Token-based authentication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It’s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stateless, meaning the server does not need to store session information or maintain server-side sessions.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0" i="0" u="sng" dirty="0">
                <a:solidFill>
                  <a:srgbClr val="D1D5DB"/>
                </a:solidFill>
                <a:effectLst/>
                <a:latin typeface="Söhne"/>
              </a:rPr>
              <a:t>Enhanced Security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JWT tokens are digitally signed using a secret key or public/private key pair, ensuring their integrity and authenticity.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GB" b="0" i="0" u="sng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GB" b="1" i="0" u="sng" dirty="0">
                <a:solidFill>
                  <a:srgbClr val="D1D5DB"/>
                </a:solidFill>
                <a:effectLst/>
                <a:latin typeface="Söhne"/>
              </a:rPr>
              <a:t>Role-based access</a:t>
            </a:r>
            <a:r>
              <a:rPr lang="en-GB" b="1" i="0" u="none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simplifies access control by organizing permissions based on roles;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Reducing the administrative overhead of managing access rights;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Separation of Duties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GB" b="1" u="sng" dirty="0"/>
              <a:t>Protected routes:</a:t>
            </a:r>
            <a:r>
              <a:rPr lang="en-GB" b="1" u="none" dirty="0"/>
              <a:t>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Enhanced Security: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only authenticated and authorized users can access sensitive or restricted content within an application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b="1" u="non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69" name="Google Shape;169;g24a526117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u="sng" dirty="0"/>
              <a:t>TESTING</a:t>
            </a:r>
            <a:r>
              <a:rPr lang="en-US" dirty="0"/>
              <a:t> ensures functionality, identifies bugs and improves quality.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MANUAL TESTING: </a:t>
            </a:r>
            <a:r>
              <a:rPr lang="en-US" b="0" dirty="0"/>
              <a:t>due to time shortage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dirty="0"/>
              <a:t>Console.log: placed in code to output data to confirm the expected values.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dirty="0"/>
              <a:t>Postman: API dev testing tool, sends requests to backend endpoints to verify responses.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dirty="0"/>
              <a:t>Browser dev tools: inspect network requests; view response payloads; console to quickly see and resolve bugs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dirty="0"/>
              <a:t>Run the app: see visual changes in the UI; simulate user scenarios (right and wrong inputs) to evaluate flaws.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dirty="0"/>
              <a:t>I recognize the importance of automated testing, and I intend to continuously improve in the future, to learn and write tests.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b="1" dirty="0"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067892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9844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400" b="1" i="0" dirty="0">
                <a:solidFill>
                  <a:srgbClr val="D1D5DB"/>
                </a:solidFill>
                <a:effectLst/>
                <a:latin typeface="Söhne"/>
              </a:rPr>
              <a:t>Microservices architecture 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is an approach to building software applications where the application is divided into small, independent services that work together to form the overall system.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In simple terms, it's like breaking down a large application into smaller building blocks.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Each service in an MS architecture is focused on a </a:t>
            </a:r>
            <a:r>
              <a:rPr lang="en-GB" sz="2400" b="1" i="0" dirty="0">
                <a:solidFill>
                  <a:srgbClr val="D1D5DB"/>
                </a:solidFill>
                <a:effectLst/>
                <a:latin typeface="Söhne"/>
              </a:rPr>
              <a:t>specific function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This allows the system to handle increased load and traffic; because each MS can be scaled independently.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Load balancing, caching,  using the API gateway</a:t>
            </a:r>
            <a:endParaRPr sz="1400" dirty="0"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dirty="0"/>
              <a:t>MICROSERVICE: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i="0" u="sng" dirty="0">
                <a:solidFill>
                  <a:srgbClr val="D1D5DB"/>
                </a:solidFill>
                <a:effectLst/>
                <a:latin typeface="Söhne"/>
              </a:rPr>
              <a:t>Scalability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– each microservice can be scaled horizontally depending on the requirement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i="0" u="sng" dirty="0">
                <a:solidFill>
                  <a:srgbClr val="D1D5DB"/>
                </a:solidFill>
                <a:effectLst/>
                <a:latin typeface="Söhne"/>
              </a:rPr>
              <a:t>Modularity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and </a:t>
            </a:r>
            <a:r>
              <a:rPr lang="en-US" b="0" i="0" u="sng" dirty="0">
                <a:solidFill>
                  <a:srgbClr val="D1D5DB"/>
                </a:solidFill>
                <a:effectLst/>
                <a:latin typeface="Söhne"/>
              </a:rPr>
              <a:t>Flexibility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Breaking down the app into smaller services simplifies scalability, agility, faster development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i="0" u="sng" dirty="0">
                <a:solidFill>
                  <a:srgbClr val="D1D5DB"/>
                </a:solidFill>
                <a:effectLst/>
                <a:latin typeface="Söhne"/>
              </a:rPr>
              <a:t>Fault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and fail isolation; </a:t>
            </a:r>
            <a:r>
              <a:rPr lang="en-US" b="0" i="0" u="sng" dirty="0">
                <a:solidFill>
                  <a:srgbClr val="D1D5DB"/>
                </a:solidFill>
                <a:effectLst/>
                <a:latin typeface="Söhne"/>
              </a:rPr>
              <a:t>Technology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u="sng" dirty="0">
                <a:solidFill>
                  <a:srgbClr val="D1D5DB"/>
                </a:solidFill>
                <a:effectLst/>
                <a:latin typeface="Söhne"/>
              </a:rPr>
              <a:t>diversity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can use different tech for each.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dirty="0"/>
              <a:t>JAVASCRIPT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Versatility: Can now be used on both front and backend via NodeJS.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Client-Side Interactive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Uis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; Wide Browser Support,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Easy to Learn and Use.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Large community: can seek help easily.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Asynchronous Programming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executing tasks concurrently without blocking the main thread.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RELATIONAL DB: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0" i="0" u="sng" dirty="0">
                <a:solidFill>
                  <a:srgbClr val="D1D5DB"/>
                </a:solidFill>
                <a:effectLst/>
                <a:latin typeface="Söhne"/>
              </a:rPr>
              <a:t>Structured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ensuring data consistency and integrity, specific data types, relationships, and constraints, which can help maintain data quality and prevent data inconsistencies.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ACID (Atomicity, Consistency, Isolation, Durability);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Complex Queries and Joins.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CLOUD-BASED STORAGE: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Accessibility from anywhere, security, data backup, cost-effective: pay for what you use.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b="0" dirty="0"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Almost similar to REACT, Fast, of course, I need to learn new concepts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Automatic code splitting: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Next.js automatically splits your JavaScript code into smaller chunks, allowing for faster page loads.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Routing: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Next.js provides a simple routing system.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Server-side rendering (SSR):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(Need for dynamic content) - Next.js allows you to render pages on the server before sending them to the client – Faster loads.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Static site generation (SSG):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(For static content) - Next.js supports generating static HTML pages at build time. –Pre-generated and stored on disk or browser.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TAILWIND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Allows rapid styling; Easily customizable, reusability and responsive UI dev;  Easy-to-lean and easy-to-navigate documentation.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AXIOS: HTTP Client for interacting with HTTP server.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0" dirty="0"/>
              <a:t>Cross-site request forgery (CSRF) protection; Built-in error handling;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Simplicity and ease of use.</a:t>
            </a:r>
            <a:endParaRPr b="0" dirty="0"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API Gateway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acts as an entry point for client requests and provides access to backend services or microservices.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Simplified Client Communication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;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Load Balancing and Request Routing;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Caching and Performance Optimization;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Security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Logging, Monitoring, and Analytics,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TECHNOLOGIES USED: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u="sng" dirty="0"/>
              <a:t>Node JS </a:t>
            </a:r>
            <a:r>
              <a:rPr lang="en-US" dirty="0"/>
              <a:t>is a Javascript runtime environment that allows running JS on servers: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It is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Fast and Lightweight; Rich Package Ecosystem; Community and Support;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Asynchronous and Non-blocking I/O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u="sng" dirty="0"/>
              <a:t>Express</a:t>
            </a:r>
            <a:r>
              <a:rPr lang="en-US" dirty="0"/>
              <a:t> Easily handles </a:t>
            </a:r>
            <a:r>
              <a:rPr lang="en" b="1" dirty="0"/>
              <a:t>HTTP requests &amp; methods compared to nodejs. – easy to build and handle RESTful APIs.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Wide Adoption and Active Community</a:t>
            </a:r>
            <a:r>
              <a:rPr lang="en" b="1" i="0" dirty="0">
                <a:solidFill>
                  <a:srgbClr val="D1D5DB"/>
                </a:solidFill>
                <a:effectLst/>
                <a:latin typeface="Söhne"/>
              </a:rPr>
              <a:t>;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Performance</a:t>
            </a:r>
            <a:r>
              <a:rPr lang="en" b="1" i="0" dirty="0">
                <a:solidFill>
                  <a:srgbClr val="D1D5DB"/>
                </a:solidFill>
                <a:effectLst/>
                <a:latin typeface="Söhne"/>
              </a:rPr>
              <a:t>;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Minimalistic and Lightweight:</a:t>
            </a:r>
            <a:endParaRPr lang="en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Routing and Middleware: Express.js offers a powerful routing system that allows developers to define routes for different URL endpoints and HTTP methods. </a:t>
            </a:r>
            <a:endParaRPr lang="en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RESTful API Development: Express.js is often used for building RESTful APIs. It provides a simple and intuitive way to define API endpoints, handle request methods (GET, POST, PUT, DELETE, etc.), and perform data validation and manipulation. </a:t>
            </a:r>
            <a:endParaRPr dirty="0"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a526117e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Auth Microservice: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Decentralized and Independent; Service Reusability</a:t>
            </a:r>
            <a:r>
              <a:rPr lang="en-US" b="0" i="0" u="none" dirty="0">
                <a:solidFill>
                  <a:srgbClr val="D1D5DB"/>
                </a:solidFill>
                <a:effectLst/>
                <a:latin typeface="Söhne"/>
              </a:rPr>
              <a:t>;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Scalability and Performance</a:t>
            </a:r>
            <a:r>
              <a:rPr lang="en-US" b="0" i="0" u="none" dirty="0">
                <a:solidFill>
                  <a:srgbClr val="D1D5DB"/>
                </a:solidFill>
                <a:effectLst/>
                <a:latin typeface="Söhne"/>
              </a:rPr>
              <a:t>;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Enhanced Security</a:t>
            </a:r>
            <a:r>
              <a:rPr lang="en-US" b="0" i="0" u="none" dirty="0">
                <a:solidFill>
                  <a:srgbClr val="D1D5DB"/>
                </a:solidFill>
                <a:effectLst/>
                <a:latin typeface="Söhne"/>
              </a:rPr>
              <a:t>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0" i="0" u="none" dirty="0">
              <a:solidFill>
                <a:srgbClr val="D1D5DB"/>
              </a:solidFill>
              <a:effectLst/>
              <a:latin typeface="Söhne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i="0" u="sng" dirty="0">
                <a:solidFill>
                  <a:srgbClr val="D1D5DB"/>
                </a:solidFill>
                <a:effectLst/>
                <a:latin typeface="Söhne"/>
              </a:rPr>
              <a:t>Sequelize</a:t>
            </a:r>
            <a:r>
              <a:rPr lang="en-US" b="0" i="0" u="none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Object-Relational Mapping (ORM) library for Node.js that provides a convenient way to interact with databases.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Object-Oriented Approach: Sequelize maps database tables to JavaScript objects; helps in SQL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Query Building and Execution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Migration and Schema Management: manage changes to the DB.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0" u="non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u="sng" dirty="0"/>
              <a:t>NodeMailer: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email-sending library for Node.js applications</a:t>
            </a:r>
            <a:endParaRPr lang="en-GB" b="0" i="0" u="none" dirty="0">
              <a:solidFill>
                <a:srgbClr val="D1D5DB"/>
              </a:solidFill>
              <a:effectLst/>
              <a:latin typeface="Söhne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0" i="0" u="none" dirty="0">
                <a:solidFill>
                  <a:srgbClr val="D1D5DB"/>
                </a:solidFill>
                <a:effectLst/>
                <a:latin typeface="Söhne"/>
              </a:rPr>
              <a:t>Why?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Error Handling and Retry Mechanisms</a:t>
            </a:r>
            <a:r>
              <a:rPr lang="en-GB" b="0" i="0" u="none" dirty="0">
                <a:solidFill>
                  <a:srgbClr val="D1D5DB"/>
                </a:solidFill>
                <a:effectLst/>
                <a:latin typeface="Söhne"/>
              </a:rPr>
              <a:t>;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Simplicity and Ease of Use</a:t>
            </a:r>
            <a:r>
              <a:rPr lang="en-GB" b="0" i="0" u="none" dirty="0">
                <a:solidFill>
                  <a:srgbClr val="D1D5DB"/>
                </a:solidFill>
                <a:effectLst/>
                <a:latin typeface="Söhne"/>
              </a:rPr>
              <a:t>;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Multiple Transport Options</a:t>
            </a:r>
            <a:endParaRPr lang="en-GB" b="0" i="0" u="none" dirty="0">
              <a:solidFill>
                <a:srgbClr val="D1D5DB"/>
              </a:solidFill>
              <a:effectLst/>
              <a:latin typeface="Söhne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b="0" i="0" u="none" dirty="0">
              <a:solidFill>
                <a:srgbClr val="D1D5DB"/>
              </a:solidFill>
              <a:effectLst/>
              <a:latin typeface="Söhne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1" i="0" u="sng" dirty="0">
                <a:solidFill>
                  <a:srgbClr val="D1D5DB"/>
                </a:solidFill>
                <a:effectLst/>
                <a:latin typeface="Söhne"/>
              </a:rPr>
              <a:t>JWT authentication:</a:t>
            </a:r>
            <a:r>
              <a:rPr lang="en-GB" b="0" i="0" u="none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method for implementing authentication and authorization in web applications.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JWT authentication is stateless, meaning the server does not need to store session information or maintain server-side sessions.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0" i="0" u="sng" dirty="0">
                <a:solidFill>
                  <a:srgbClr val="D1D5DB"/>
                </a:solidFill>
                <a:effectLst/>
                <a:latin typeface="Söhne"/>
              </a:rPr>
              <a:t>Enhanced Security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JWT tokens are digitally signed using a secret key or public/private key pair, ensuring their integrity and authenticity.</a:t>
            </a:r>
            <a:endParaRPr b="1" u="sng" dirty="0"/>
          </a:p>
        </p:txBody>
      </p:sp>
      <p:sp>
        <p:nvSpPr>
          <p:cNvPr id="127" name="Google Shape;127;g24a526117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User Microservice: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Modularity and Separation of Concerns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Decentralized and Independent; Service Reusability</a:t>
            </a:r>
            <a:r>
              <a:rPr lang="en-US" b="0" i="0" u="none" dirty="0">
                <a:solidFill>
                  <a:srgbClr val="D1D5DB"/>
                </a:solidFill>
                <a:effectLst/>
                <a:latin typeface="Söhne"/>
              </a:rPr>
              <a:t>;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Scalability and Performance</a:t>
            </a:r>
            <a:r>
              <a:rPr lang="en-US" b="0" i="0" u="none" dirty="0">
                <a:solidFill>
                  <a:srgbClr val="D1D5DB"/>
                </a:solidFill>
                <a:effectLst/>
                <a:latin typeface="Söhne"/>
              </a:rPr>
              <a:t>;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Enhanced Security</a:t>
            </a:r>
            <a:r>
              <a:rPr lang="en-US" b="0" i="0" u="none" dirty="0">
                <a:solidFill>
                  <a:srgbClr val="D1D5DB"/>
                </a:solidFill>
                <a:effectLst/>
                <a:latin typeface="Söhne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u="sng" dirty="0">
                <a:solidFill>
                  <a:srgbClr val="D1D5DB"/>
                </a:solidFill>
                <a:effectLst/>
                <a:latin typeface="Söhne"/>
              </a:rPr>
              <a:t>AWS S3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cloud-based object storage service for files.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Scalability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;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Durability and Reliability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;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Availability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; Security;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Cost-Effectiveness; </a:t>
            </a:r>
            <a:r>
              <a:rPr lang="en-US" b="0" i="0" dirty="0">
                <a:solidFill>
                  <a:srgbClr val="EF4444"/>
                </a:solidFill>
                <a:effectLst/>
                <a:latin typeface="Söhne"/>
              </a:rPr>
              <a:t>Performance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EF4444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Multer:</a:t>
            </a:r>
            <a:r>
              <a:rPr lang="en-US" sz="1100" b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middleware for handling file uploads in Node.js applications.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u="none" dirty="0"/>
              <a:t>-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Easy Integration</a:t>
            </a:r>
            <a:r>
              <a:rPr lang="en-US" b="0" i="0" u="none" dirty="0">
                <a:solidFill>
                  <a:srgbClr val="D1D5DB"/>
                </a:solidFill>
                <a:effectLst/>
                <a:latin typeface="Söhne"/>
              </a:rPr>
              <a:t> with NodeJS;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Compatibility with Cloud Storage Services;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Handling of Form Data and so on.</a:t>
            </a:r>
            <a:endParaRPr b="0" u="none" dirty="0"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Verification Microservice:</a:t>
            </a:r>
            <a:endParaRPr lang="en-RW" dirty="0">
              <a:effectLst/>
            </a:endParaRPr>
          </a:p>
          <a:p>
            <a:pPr marL="173736" marR="0" indent="-173736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  <a:ea typeface="Arial" panose="020B0604020202020204" pitchFamily="34" charset="0"/>
                <a:cs typeface="Arial" panose="020B0604020202020204" pitchFamily="34" charset="0"/>
              </a:rPr>
              <a:t>Decentralized and Independent; Service Reusability; Scalability and Performance; Enhanced Security, </a:t>
            </a:r>
            <a:endParaRPr lang="en-RW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Postgres: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powerful open-source relational database management system (RDBMS) </a:t>
            </a:r>
            <a:endParaRPr lang="en-US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Performance and Optimization; Reliability and Stability;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Community and Ecosystem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0" i="0" u="sng" dirty="0">
                <a:solidFill>
                  <a:srgbClr val="D1D5DB"/>
                </a:solidFill>
                <a:effectLst/>
                <a:latin typeface="Söhne"/>
              </a:rPr>
              <a:t>Advanced Features: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supports complex queries, joins, subqueries, and advanced indexing mechanisms. </a:t>
            </a:r>
            <a:endParaRPr 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u="sng" dirty="0">
                <a:solidFill>
                  <a:srgbClr val="D1D5DB"/>
                </a:solidFill>
                <a:effectLst/>
                <a:latin typeface="Söhne"/>
              </a:rPr>
              <a:t>AWS S3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cloud-based object storage service for files.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Scalability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;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Durability and Reliability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;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Availability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; Security;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Cost-Effectiveness; </a:t>
            </a:r>
            <a:r>
              <a:rPr lang="en-US" b="0" i="0" dirty="0">
                <a:solidFill>
                  <a:srgbClr val="EF4444"/>
                </a:solidFill>
                <a:effectLst/>
                <a:latin typeface="Söhne"/>
              </a:rPr>
              <a:t>Performance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nidedrogba@gmail.com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0" y="557000"/>
            <a:ext cx="12111600" cy="1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ACCOUNT MANAGEMENT SOLUTION</a:t>
            </a:r>
            <a:endParaRPr sz="4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071875" y="141365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Node.js, ExpressJS, Postgres, NextJS</a:t>
            </a:r>
            <a:endParaRPr/>
          </a:p>
        </p:txBody>
      </p:sp>
      <p:grpSp>
        <p:nvGrpSpPr>
          <p:cNvPr id="87" name="Google Shape;87;p1"/>
          <p:cNvGrpSpPr/>
          <p:nvPr/>
        </p:nvGrpSpPr>
        <p:grpSpPr>
          <a:xfrm>
            <a:off x="913968" y="2403793"/>
            <a:ext cx="10364063" cy="3195001"/>
            <a:chOff x="75768" y="578168"/>
            <a:chExt cx="10364063" cy="3195001"/>
          </a:xfrm>
        </p:grpSpPr>
        <p:sp>
          <p:nvSpPr>
            <p:cNvPr id="88" name="Google Shape;88;p1"/>
            <p:cNvSpPr/>
            <p:nvPr/>
          </p:nvSpPr>
          <p:spPr>
            <a:xfrm>
              <a:off x="679050" y="578168"/>
              <a:ext cx="1887187" cy="1887187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081237" y="980356"/>
              <a:ext cx="1082812" cy="10828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75768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75768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NIYOMWUNGERI PARMENIDE ISHIMWE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314206" y="578168"/>
              <a:ext cx="1887187" cy="1887187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716393" y="980356"/>
              <a:ext cx="1082812" cy="10828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710925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3710925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 b="0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NIDEDROGBA@GMAIL.COM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7949362" y="578168"/>
              <a:ext cx="1887187" cy="1887187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8351550" y="980356"/>
              <a:ext cx="1082812" cy="108281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7346081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7346081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07</a:t>
              </a:r>
              <a:r>
                <a:rPr lang="en-US" sz="2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JUNE 2023</a:t>
              </a:r>
              <a:endParaRPr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a526117e8_0_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4a526117e8_0_27"/>
          <p:cNvSpPr/>
          <p:nvPr/>
        </p:nvSpPr>
        <p:spPr>
          <a:xfrm>
            <a:off x="0" y="-170500"/>
            <a:ext cx="8871807" cy="1250689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24a526117e8_0_27"/>
          <p:cNvSpPr/>
          <p:nvPr/>
        </p:nvSpPr>
        <p:spPr>
          <a:xfrm>
            <a:off x="4285753" y="6027658"/>
            <a:ext cx="7900437" cy="830399"/>
          </a:xfrm>
          <a:custGeom>
            <a:avLst/>
            <a:gdLst/>
            <a:ahLst/>
            <a:cxnLst/>
            <a:rect l="l" t="t" r="r" b="b"/>
            <a:pathLst>
              <a:path w="6884912" h="1161397" extrusionOk="0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4a526117e8_0_27"/>
          <p:cNvSpPr txBox="1"/>
          <p:nvPr/>
        </p:nvSpPr>
        <p:spPr>
          <a:xfrm>
            <a:off x="3885775" y="1339176"/>
            <a:ext cx="7443300" cy="4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sz="1800" dirty="0"/>
          </a:p>
          <a:p>
            <a:pPr marL="0" marR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and form validation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Token-based authentication(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JWT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Role-based access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 routes</a:t>
            </a:r>
          </a:p>
          <a:p>
            <a:pPr marL="18288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 usage (SSL/TLS encryption)</a:t>
            </a:r>
          </a:p>
          <a:p>
            <a:pPr marL="18288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hashing (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bcrypt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/>
          </a:p>
          <a:p>
            <a:pPr marL="0" marR="0" lvl="0" indent="1524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524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524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g24a526117e8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767875"/>
            <a:ext cx="3806000" cy="62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9" descr="Flas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36" y="699516"/>
            <a:ext cx="5458968" cy="545896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/>
          <p:nvPr/>
        </p:nvSpPr>
        <p:spPr>
          <a:xfrm>
            <a:off x="6739128" y="2372868"/>
            <a:ext cx="3255095" cy="18288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9"/>
          <p:cNvSpPr txBox="1"/>
          <p:nvPr/>
        </p:nvSpPr>
        <p:spPr>
          <a:xfrm>
            <a:off x="5442375" y="1407323"/>
            <a:ext cx="6099600" cy="46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9"/>
              <a:buFont typeface="Arial"/>
              <a:buNone/>
            </a:pP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</a:t>
            </a:r>
          </a:p>
          <a:p>
            <a:pPr marL="45720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25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5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esting ensures the quality and reliability of the solution.</a:t>
            </a:r>
            <a:endParaRPr sz="1500" dirty="0"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89"/>
              <a:buFont typeface="Arial"/>
              <a:buNone/>
            </a:pPr>
            <a:endParaRPr sz="25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24421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46"/>
              <a:buFont typeface="Arial"/>
              <a:buChar char="•"/>
            </a:pPr>
            <a:r>
              <a:rPr lang="en-US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 D</a:t>
            </a:r>
            <a:r>
              <a:rPr lang="en-US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 tools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UI</a:t>
            </a:r>
          </a:p>
          <a:p>
            <a:pPr marL="1371600" marR="0" lvl="0" indent="-24421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46"/>
              <a:buFont typeface="Arial"/>
              <a:buChar char="•"/>
            </a:pPr>
            <a:r>
              <a:rPr lang="en-US" sz="25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Console.log</a:t>
            </a:r>
            <a:endParaRPr sz="2500"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1371600" marR="0" lvl="0" indent="-24421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46"/>
              <a:buFont typeface="Arial"/>
              <a:buChar char="•"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Postman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Backend APIs</a:t>
            </a:r>
          </a:p>
          <a:p>
            <a:pPr marL="1371600" marR="0" lvl="0" indent="-24421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46"/>
              <a:buFont typeface="Arial"/>
              <a:buChar char="•"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Running the application.</a:t>
            </a:r>
          </a:p>
          <a:p>
            <a:pPr marL="1371600" marR="0" lvl="0" indent="-24421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46"/>
              <a:buFont typeface="Arial"/>
              <a:buChar char="•"/>
            </a:pP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1371600" marR="0" lvl="0" indent="-24421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46"/>
              <a:buFont typeface="Arial"/>
              <a:buChar char="•"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Jest and Mocha for testing 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microservices, the gateway, and the front end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8EE91-B3F8-0E34-36FF-61BE317E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640080"/>
            <a:ext cx="68945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35" name="Picture 23" descr="Microphone with stage lights">
            <a:extLst>
              <a:ext uri="{FF2B5EF4-FFF2-40B4-BE49-F238E27FC236}">
                <a16:creationId xmlns:a16="http://schemas.microsoft.com/office/drawing/2014/main" id="{F1FD1E75-B4AD-5907-F019-647D91D66D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3" r="58390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638882" y="3577456"/>
            <a:ext cx="10909640" cy="168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1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/>
          </a:p>
        </p:txBody>
      </p:sp>
      <p:pic>
        <p:nvPicPr>
          <p:cNvPr id="190" name="Google Shape;190;p10" descr="Hel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2700" y="591670"/>
            <a:ext cx="2742004" cy="274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/>
          <p:nvPr/>
        </p:nvSpPr>
        <p:spPr>
          <a:xfrm>
            <a:off x="3807702" y="5509052"/>
            <a:ext cx="4572000" cy="18288"/>
          </a:xfrm>
          <a:custGeom>
            <a:avLst/>
            <a:gdLst/>
            <a:ahLst/>
            <a:cxnLst/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239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" y="0"/>
            <a:ext cx="12191999" cy="2083506"/>
          </a:xfrm>
          <a:custGeom>
            <a:avLst/>
            <a:gdLst/>
            <a:ahLst/>
            <a:cxnLst/>
            <a:rect l="l" t="t" r="r" b="b"/>
            <a:pathLst>
              <a:path w="12191999" h="2083506" extrusionOk="0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828675" y="494414"/>
            <a:ext cx="10534650" cy="81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ARCHITECTURE</a:t>
            </a:r>
            <a:endParaRPr/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850" y="2272950"/>
            <a:ext cx="10534652" cy="45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E78C6F-1795-424A-EA8D-9733BB1B0406}"/>
              </a:ext>
            </a:extLst>
          </p:cNvPr>
          <p:cNvSpPr/>
          <p:nvPr/>
        </p:nvSpPr>
        <p:spPr>
          <a:xfrm>
            <a:off x="5934456" y="3145536"/>
            <a:ext cx="365760" cy="283464"/>
          </a:xfrm>
          <a:prstGeom prst="roundRect">
            <a:avLst/>
          </a:prstGeom>
          <a:solidFill>
            <a:srgbClr val="FBF7FF"/>
          </a:solidFill>
          <a:ln>
            <a:solidFill>
              <a:srgbClr val="FB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8" descr="Desig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36" y="699516"/>
            <a:ext cx="5458968" cy="5458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/>
          <p:nvPr/>
        </p:nvSpPr>
        <p:spPr>
          <a:xfrm>
            <a:off x="6739128" y="2372868"/>
            <a:ext cx="3255095" cy="18288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5266476" y="1271075"/>
            <a:ext cx="6200400" cy="3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-US" sz="279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PRINCIPLES</a:t>
            </a:r>
            <a:endParaRPr sz="1495"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0" indent="-241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7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Microservices architecture.</a:t>
            </a:r>
            <a:endParaRPr sz="27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0" indent="-241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7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language.</a:t>
            </a:r>
            <a:endParaRPr sz="1495"/>
          </a:p>
          <a:p>
            <a:pPr marL="1828800" marR="0" lvl="0" indent="-241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7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database.</a:t>
            </a:r>
            <a:endParaRPr sz="1495" b="1"/>
          </a:p>
          <a:p>
            <a:pPr marL="1828800" marR="0" lvl="0" indent="-241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7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Cloud-based file storage</a:t>
            </a:r>
            <a:r>
              <a:rPr lang="en-US" sz="27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99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7" descr="File HTM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36" y="699516"/>
            <a:ext cx="5458968" cy="545896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7"/>
          <p:cNvSpPr/>
          <p:nvPr/>
        </p:nvSpPr>
        <p:spPr>
          <a:xfrm>
            <a:off x="6739128" y="2372868"/>
            <a:ext cx="3255095" cy="18288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4768948" y="1653605"/>
            <a:ext cx="6770780" cy="355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7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</a:t>
            </a:r>
            <a:endParaRPr sz="2470"/>
          </a:p>
          <a:p>
            <a:pPr marL="0" marR="0" lvl="0" indent="177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0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362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JS</a:t>
            </a:r>
            <a:endParaRPr sz="362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0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362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Tailwind CSS</a:t>
            </a:r>
            <a:endParaRPr sz="362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0" indent="-26542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Axios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interact with the gateway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77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77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0" y="0"/>
            <a:ext cx="8869680" cy="767978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4285753" y="6027658"/>
            <a:ext cx="7906247" cy="830343"/>
          </a:xfrm>
          <a:custGeom>
            <a:avLst/>
            <a:gdLst/>
            <a:ahLst/>
            <a:cxnLst/>
            <a:rect l="l" t="t" r="r" b="b"/>
            <a:pathLst>
              <a:path w="6884912" h="1161397" extrusionOk="0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3386988" y="1474706"/>
            <a:ext cx="7906247" cy="390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GATEWAY</a:t>
            </a:r>
            <a:endParaRPr sz="1600" dirty="0"/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0" indent="-241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JS</a:t>
            </a:r>
            <a:endParaRPr sz="1600" dirty="0"/>
          </a:p>
          <a:p>
            <a:pPr marL="2286000" marR="0" lvl="0" indent="-241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Express, …</a:t>
            </a:r>
          </a:p>
          <a:p>
            <a:pPr marL="2286000" marR="0" lvl="0" indent="-114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14600" marR="0" lvl="0" indent="-469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Routes client requests to the corresponding microservice.</a:t>
            </a:r>
            <a:endParaRPr sz="1600" dirty="0"/>
          </a:p>
          <a:p>
            <a:pPr marL="0" marR="0" lvl="0" indent="177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77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69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050" y="1588063"/>
            <a:ext cx="36195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a526117e8_0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24a526117e8_0_1"/>
          <p:cNvSpPr/>
          <p:nvPr/>
        </p:nvSpPr>
        <p:spPr>
          <a:xfrm>
            <a:off x="0" y="0"/>
            <a:ext cx="8871807" cy="767877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4a526117e8_0_1"/>
          <p:cNvSpPr/>
          <p:nvPr/>
        </p:nvSpPr>
        <p:spPr>
          <a:xfrm>
            <a:off x="4285753" y="6027658"/>
            <a:ext cx="7900437" cy="830399"/>
          </a:xfrm>
          <a:custGeom>
            <a:avLst/>
            <a:gdLst/>
            <a:ahLst/>
            <a:cxnLst/>
            <a:rect l="l" t="t" r="r" b="b"/>
            <a:pathLst>
              <a:path w="6884912" h="1161397" extrusionOk="0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g24a526117e8_0_1" descr="Laptop Sec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899" y="1627071"/>
            <a:ext cx="4029075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4a526117e8_0_1"/>
          <p:cNvSpPr txBox="1"/>
          <p:nvPr/>
        </p:nvSpPr>
        <p:spPr>
          <a:xfrm>
            <a:off x="3387000" y="1799750"/>
            <a:ext cx="7906200" cy="42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76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 MICROSERVICE</a:t>
            </a:r>
            <a:endParaRPr sz="4076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76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-27609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07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JS</a:t>
            </a:r>
            <a:endParaRPr sz="4076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-27609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07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 JS</a:t>
            </a:r>
            <a:endParaRPr sz="4076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-27609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07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Sequelize</a:t>
            </a:r>
            <a:endParaRPr sz="4076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-27609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07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NodeMailer</a:t>
            </a:r>
            <a:endParaRPr sz="4076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-27609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07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JWT authentication</a:t>
            </a:r>
            <a:endParaRPr sz="4076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0" indent="-114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4153"/>
              <a:buFont typeface="Arial"/>
              <a:buNone/>
            </a:pPr>
            <a:endParaRPr sz="4076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14600" marR="0" lvl="0" indent="-46500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5470"/>
              <a:buFont typeface="Noto Sans Symbols"/>
              <a:buChar char="❑"/>
            </a:pPr>
            <a:r>
              <a:rPr lang="en-US" sz="407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Endpoints for user login, logout,</a:t>
            </a:r>
            <a:r>
              <a:rPr lang="en-US" sz="407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7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reset and change, 2FA</a:t>
            </a:r>
            <a:r>
              <a:rPr lang="en-US" sz="407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..</a:t>
            </a:r>
            <a:r>
              <a:rPr lang="en-US" sz="407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676" dirty="0"/>
          </a:p>
          <a:p>
            <a:pPr marL="0" marR="0" lvl="0" indent="177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77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69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0" y="0"/>
            <a:ext cx="8869680" cy="767978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4285753" y="6027658"/>
            <a:ext cx="7906247" cy="830343"/>
          </a:xfrm>
          <a:custGeom>
            <a:avLst/>
            <a:gdLst/>
            <a:ahLst/>
            <a:cxnLst/>
            <a:rect l="l" t="t" r="r" b="b"/>
            <a:pathLst>
              <a:path w="6884912" h="1161397" extrusionOk="0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4" descr="Us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899" y="1627071"/>
            <a:ext cx="4029075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 txBox="1"/>
          <p:nvPr/>
        </p:nvSpPr>
        <p:spPr>
          <a:xfrm>
            <a:off x="3260600" y="1443525"/>
            <a:ext cx="7443300" cy="458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MICROSERVICE</a:t>
            </a:r>
            <a:endParaRPr sz="1800" dirty="0"/>
          </a:p>
          <a:p>
            <a:pPr marL="0" marR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0" indent="-254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JS</a:t>
            </a:r>
            <a:endParaRPr sz="1800" dirty="0"/>
          </a:p>
          <a:p>
            <a:pPr marL="2286000" marR="0" lvl="0" indent="-254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 JS</a:t>
            </a:r>
            <a:endParaRPr sz="1800" dirty="0"/>
          </a:p>
          <a:p>
            <a:pPr marL="2286000" marR="0" lvl="0" indent="-254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Sequelize</a:t>
            </a:r>
            <a:endParaRPr sz="1800" dirty="0"/>
          </a:p>
          <a:p>
            <a:pPr marL="2286000" marR="0" lvl="0" indent="-254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S3</a:t>
            </a:r>
            <a:endParaRPr sz="1800" dirty="0"/>
          </a:p>
          <a:p>
            <a:pPr marL="2286000" marR="0" lvl="0" indent="-254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NodeMailer</a:t>
            </a:r>
          </a:p>
          <a:p>
            <a:pPr marL="2286000" marR="0" lvl="0" indent="-254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Multer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003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00300" marR="0" lvl="0" indent="-3683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Endpoints for user creation, profile management...</a:t>
            </a:r>
            <a:endParaRPr sz="1800" dirty="0"/>
          </a:p>
          <a:p>
            <a:pPr marL="0" marR="0" lvl="0" indent="1524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524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524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5" descr="Id Bad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36" y="699516"/>
            <a:ext cx="5458968" cy="5458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/>
          <p:nvPr/>
        </p:nvSpPr>
        <p:spPr>
          <a:xfrm>
            <a:off x="6739128" y="2372868"/>
            <a:ext cx="3255095" cy="18288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5077625" y="1749075"/>
            <a:ext cx="6578100" cy="4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2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VERIFICATION MICROSERVICE</a:t>
            </a:r>
            <a:endParaRPr sz="1895" dirty="0"/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0" indent="-29337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Calibri"/>
              <a:buChar char="•"/>
            </a:pPr>
            <a:r>
              <a:rPr lang="en-US" sz="28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JS</a:t>
            </a:r>
            <a:endParaRPr sz="282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0" indent="-29337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Calibri"/>
              <a:buChar char="•"/>
            </a:pPr>
            <a:r>
              <a:rPr lang="en-US" sz="28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 JS</a:t>
            </a:r>
            <a:endParaRPr sz="282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0" indent="-29337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Calibri"/>
              <a:buChar char="•"/>
            </a:pPr>
            <a:r>
              <a:rPr lang="en-US" sz="28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Sequelize</a:t>
            </a:r>
            <a:endParaRPr sz="282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0" indent="-29337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Calibri"/>
              <a:buChar char="•"/>
            </a:pPr>
            <a:r>
              <a:rPr lang="en-US" sz="28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S3</a:t>
            </a:r>
            <a:endParaRPr sz="282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0" indent="-29337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Calibri"/>
              <a:buChar char="•"/>
            </a:pPr>
            <a:r>
              <a:rPr lang="en-US" sz="28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NodeMailer</a:t>
            </a:r>
            <a:endParaRPr sz="282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0" indent="-29337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Calibri"/>
              <a:buChar char="•"/>
            </a:pPr>
            <a:r>
              <a:rPr lang="en-US" sz="28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Multer</a:t>
            </a:r>
            <a:endParaRPr sz="282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0" indent="-1143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00300" marR="0" lvl="0" indent="-381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8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Endpoints for user account documents verification, …</a:t>
            </a:r>
            <a:endParaRPr sz="1895" dirty="0"/>
          </a:p>
          <a:p>
            <a:pPr marL="0" marR="0" lvl="0" indent="14097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8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4097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8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4097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8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0" y="0"/>
            <a:ext cx="5653438" cy="6858000"/>
          </a:xfrm>
          <a:custGeom>
            <a:avLst/>
            <a:gdLst/>
            <a:ahLst/>
            <a:cxnLst/>
            <a:rect l="l" t="t" r="r" b="b"/>
            <a:pathLst>
              <a:path w="6096000" h="6858000" extrusionOk="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798200" y="2552749"/>
            <a:ext cx="6245100" cy="2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299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&amp; </a:t>
            </a:r>
            <a:r>
              <a:rPr lang="en-US" sz="299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</a:t>
            </a:r>
            <a:endParaRPr sz="3090"/>
          </a:p>
          <a:p>
            <a:pPr marL="0" marR="0" lvl="0" indent="698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endParaRPr sz="29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endParaRPr sz="29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lvl="0" indent="-304164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0"/>
              <a:buFont typeface="Calibri"/>
              <a:buChar char="•"/>
            </a:pPr>
            <a:r>
              <a:rPr lang="en-US" sz="29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Postgres Database</a:t>
            </a:r>
            <a:endParaRPr sz="29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lvl="0" indent="-304164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0"/>
              <a:buFont typeface="Calibri"/>
              <a:buChar char="•"/>
            </a:pPr>
            <a:r>
              <a:rPr lang="en-US" sz="29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S3 Buckets</a:t>
            </a:r>
            <a:endParaRPr sz="29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endParaRPr sz="29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698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endParaRPr sz="29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698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endParaRPr sz="29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698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endParaRPr sz="29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778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9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6" descr="Data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4073" y="661916"/>
            <a:ext cx="5557909" cy="5557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1421</Words>
  <Application>Microsoft Office PowerPoint</Application>
  <PresentationFormat>Widescreen</PresentationFormat>
  <Paragraphs>201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Noto Sans Symbols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Niyomwungeri Parmenide Ishimwe</dc:creator>
  <cp:lastModifiedBy>Niyomwungeri Parmenide Ishimwe</cp:lastModifiedBy>
  <cp:revision>6</cp:revision>
  <dcterms:created xsi:type="dcterms:W3CDTF">2023-05-25T15:42:47Z</dcterms:created>
  <dcterms:modified xsi:type="dcterms:W3CDTF">2023-06-12T07:23:24Z</dcterms:modified>
</cp:coreProperties>
</file>