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ira Sans Bold" charset="1" panose="020B0803050000020004"/>
      <p:regular r:id="rId10"/>
    </p:embeddedFont>
    <p:embeddedFont>
      <p:font typeface="Fira Sans Bold Bold" charset="1" panose="020B0903050000020004"/>
      <p:regular r:id="rId11"/>
    </p:embeddedFont>
    <p:embeddedFont>
      <p:font typeface="Fira Sans Bold Italics" charset="1" panose="020B0803050000020004"/>
      <p:regular r:id="rId12"/>
    </p:embeddedFont>
    <p:embeddedFont>
      <p:font typeface="Fira Sans Bold Bold Italics" charset="1" panose="020B0903050000020004"/>
      <p:regular r:id="rId13"/>
    </p:embeddedFont>
    <p:embeddedFont>
      <p:font typeface="Fira Sans Light" charset="1" panose="020B0403050000020004"/>
      <p:regular r:id="rId14"/>
    </p:embeddedFont>
    <p:embeddedFont>
      <p:font typeface="Fira Sans Light Bold" charset="1" panose="020B0503050000020004"/>
      <p:regular r:id="rId15"/>
    </p:embeddedFont>
    <p:embeddedFont>
      <p:font typeface="Fira Sans Light Italics" charset="1" panose="020B0403050000020004"/>
      <p:regular r:id="rId16"/>
    </p:embeddedFont>
    <p:embeddedFont>
      <p:font typeface="Fira Sans Light Bold Italics" charset="1" panose="020B0503050000020004"/>
      <p:regular r:id="rId17"/>
    </p:embeddedFont>
    <p:embeddedFont>
      <p:font typeface="Fira Sans Medium" charset="1" panose="020B0603050000020004"/>
      <p:regular r:id="rId18"/>
    </p:embeddedFont>
    <p:embeddedFont>
      <p:font typeface="Fira Sans Medium Bold" charset="1" panose="020B0603050000020004"/>
      <p:regular r:id="rId19"/>
    </p:embeddedFont>
    <p:embeddedFont>
      <p:font typeface="Fira Sans Medium Italics" charset="1" panose="020B0603050000020004"/>
      <p:regular r:id="rId20"/>
    </p:embeddedFont>
    <p:embeddedFont>
      <p:font typeface="Fira Sans Medium Bold Italics" charset="1" panose="020B070305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144000" y="2217189"/>
            <a:ext cx="7931386" cy="7041111"/>
          </a:xfrm>
          <a:prstGeom prst="rect">
            <a:avLst/>
          </a:prstGeom>
        </p:spPr>
        <p:txBody>
          <a:bodyPr anchor="t" rtlCol="false" tIns="0" lIns="0" bIns="0" rIns="0">
            <a:spAutoFit/>
          </a:bodyPr>
          <a:lstStyle/>
          <a:p>
            <a:pPr algn="just">
              <a:lnSpc>
                <a:spcPts val="3752"/>
              </a:lnSpc>
            </a:pPr>
            <a:r>
              <a:rPr lang="en-US" sz="2680">
                <a:solidFill>
                  <a:srgbClr val="000000"/>
                </a:solidFill>
                <a:latin typeface="Fira Sans Light Bold"/>
              </a:rPr>
              <a:t>A database is a systematic or organized collection of related information that is stored in such a way that it can be easily accessed, retrieved, managed, and updated. It is where all data is stored, very much like a library that houses a wide range of books from different genres. Think of data as books.</a:t>
            </a:r>
          </a:p>
          <a:p>
            <a:pPr algn="just" marL="0" indent="0" lvl="0">
              <a:lnSpc>
                <a:spcPts val="3752"/>
              </a:lnSpc>
            </a:pPr>
            <a:r>
              <a:rPr lang="en-US" sz="2680">
                <a:solidFill>
                  <a:srgbClr val="000000"/>
                </a:solidFill>
                <a:latin typeface="Fira Sans Light Bold"/>
              </a:rPr>
              <a:t>In a database, you can organize the data in rows and columns in the form of a table. Indexing the data makes it easy to find and retrieve it again as and when required. Many websites on the World Wide Web are managed with the help of databases. To create a database so that the data is accessible to users through only one set of software programs, database handlers are used.</a:t>
            </a:r>
          </a:p>
        </p:txBody>
      </p:sp>
      <p:grpSp>
        <p:nvGrpSpPr>
          <p:cNvPr name="Group 3" id="3"/>
          <p:cNvGrpSpPr>
            <a:grpSpLocks noChangeAspect="true"/>
          </p:cNvGrpSpPr>
          <p:nvPr/>
        </p:nvGrpSpPr>
        <p:grpSpPr>
          <a:xfrm rot="0">
            <a:off x="-2738345" y="1195892"/>
            <a:ext cx="10918940" cy="9455310"/>
            <a:chOff x="0" y="0"/>
            <a:chExt cx="4282440" cy="3708400"/>
          </a:xfrm>
        </p:grpSpPr>
        <p:sp>
          <p:nvSpPr>
            <p:cNvPr name="Freeform 4" id="4"/>
            <p:cNvSpPr/>
            <p:nvPr/>
          </p:nvSpPr>
          <p:spPr>
            <a:xfrm>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solidFill>
              <a:srgbClr val="000000">
                <a:alpha val="0"/>
              </a:srgbClr>
            </a:solidFill>
            <a:ln w="12700">
              <a:solidFill>
                <a:srgbClr val="000000"/>
              </a:solidFill>
            </a:ln>
          </p:spPr>
        </p:sp>
      </p:grpSp>
      <p:grpSp>
        <p:nvGrpSpPr>
          <p:cNvPr name="Group 5" id="5"/>
          <p:cNvGrpSpPr/>
          <p:nvPr/>
        </p:nvGrpSpPr>
        <p:grpSpPr>
          <a:xfrm rot="0">
            <a:off x="4105179" y="8090781"/>
            <a:ext cx="4742962" cy="4392438"/>
            <a:chOff x="0" y="0"/>
            <a:chExt cx="5800804" cy="5372100"/>
          </a:xfrm>
        </p:grpSpPr>
        <p:sp>
          <p:nvSpPr>
            <p:cNvPr name="Freeform 6" id="6"/>
            <p:cNvSpPr/>
            <p:nvPr/>
          </p:nvSpPr>
          <p:spPr>
            <a:xfrm>
              <a:off x="0" y="0"/>
              <a:ext cx="5800804" cy="5372100"/>
            </a:xfrm>
            <a:custGeom>
              <a:avLst/>
              <a:gdLst/>
              <a:ahLst/>
              <a:cxnLst/>
              <a:rect r="r" b="b" t="t" l="l"/>
              <a:pathLst>
                <a:path h="5372100" w="5800804">
                  <a:moveTo>
                    <a:pt x="4250134" y="0"/>
                  </a:moveTo>
                  <a:lnTo>
                    <a:pt x="1550670" y="0"/>
                  </a:lnTo>
                  <a:lnTo>
                    <a:pt x="0" y="2686050"/>
                  </a:lnTo>
                  <a:lnTo>
                    <a:pt x="1550670" y="5372100"/>
                  </a:lnTo>
                  <a:lnTo>
                    <a:pt x="4250134" y="5372100"/>
                  </a:lnTo>
                  <a:lnTo>
                    <a:pt x="5800804" y="2686050"/>
                  </a:lnTo>
                  <a:lnTo>
                    <a:pt x="4250134" y="0"/>
                  </a:lnTo>
                  <a:close/>
                </a:path>
              </a:pathLst>
            </a:custGeom>
            <a:solidFill>
              <a:srgbClr val="A066CB"/>
            </a:solidFill>
          </p:spPr>
        </p:sp>
      </p:grpSp>
      <p:grpSp>
        <p:nvGrpSpPr>
          <p:cNvPr name="Group 7" id="7"/>
          <p:cNvGrpSpPr/>
          <p:nvPr/>
        </p:nvGrpSpPr>
        <p:grpSpPr>
          <a:xfrm rot="0">
            <a:off x="10555851" y="1028700"/>
            <a:ext cx="5339709" cy="979974"/>
            <a:chOff x="0" y="0"/>
            <a:chExt cx="7119613" cy="1306631"/>
          </a:xfrm>
        </p:grpSpPr>
        <p:sp>
          <p:nvSpPr>
            <p:cNvPr name="TextBox 8" id="8"/>
            <p:cNvSpPr txBox="true"/>
            <p:nvPr/>
          </p:nvSpPr>
          <p:spPr>
            <a:xfrm rot="0">
              <a:off x="1711549" y="24335"/>
              <a:ext cx="5408063" cy="1282296"/>
            </a:xfrm>
            <a:prstGeom prst="rect">
              <a:avLst/>
            </a:prstGeom>
          </p:spPr>
          <p:txBody>
            <a:bodyPr anchor="t" rtlCol="false" tIns="0" lIns="0" bIns="0" rIns="0">
              <a:spAutoFit/>
            </a:bodyPr>
            <a:lstStyle/>
            <a:p>
              <a:pPr>
                <a:lnSpc>
                  <a:spcPts val="3954"/>
                </a:lnSpc>
              </a:pPr>
              <a:r>
                <a:rPr lang="en-US" sz="2824">
                  <a:solidFill>
                    <a:srgbClr val="000000"/>
                  </a:solidFill>
                  <a:latin typeface="Fira Sans Bold"/>
                </a:rPr>
                <a:t>What is Database?</a:t>
              </a:r>
            </a:p>
            <a:p>
              <a:pPr>
                <a:lnSpc>
                  <a:spcPts val="3954"/>
                </a:lnSpc>
                <a:spcBef>
                  <a:spcPct val="0"/>
                </a:spcBef>
              </a:pPr>
            </a:p>
          </p:txBody>
        </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4026" r="0" b="0"/>
            <a:stretch>
              <a:fillRect/>
            </a:stretch>
          </p:blipFill>
          <p:spPr>
            <a:xfrm flipH="false" flipV="false" rot="0">
              <a:off x="0" y="0"/>
              <a:ext cx="1317768" cy="752402"/>
            </a:xfrm>
            <a:prstGeom prst="rect">
              <a:avLst/>
            </a:prstGeom>
          </p:spPr>
        </p:pic>
      </p:grpSp>
      <p:grpSp>
        <p:nvGrpSpPr>
          <p:cNvPr name="Group 10" id="10"/>
          <p:cNvGrpSpPr/>
          <p:nvPr/>
        </p:nvGrpSpPr>
        <p:grpSpPr>
          <a:xfrm rot="-10800000">
            <a:off x="-3602767" y="-3778684"/>
            <a:ext cx="10210354" cy="6226137"/>
            <a:chOff x="0" y="0"/>
            <a:chExt cx="8809804" cy="5372100"/>
          </a:xfrm>
        </p:grpSpPr>
        <p:sp>
          <p:nvSpPr>
            <p:cNvPr name="Freeform 11" id="11"/>
            <p:cNvSpPr/>
            <p:nvPr/>
          </p:nvSpPr>
          <p:spPr>
            <a:xfrm>
              <a:off x="0" y="0"/>
              <a:ext cx="8809803" cy="5372100"/>
            </a:xfrm>
            <a:custGeom>
              <a:avLst/>
              <a:gdLst/>
              <a:ahLst/>
              <a:cxnLst/>
              <a:rect r="r" b="b" t="t" l="l"/>
              <a:pathLst>
                <a:path h="5372100" w="8809803">
                  <a:moveTo>
                    <a:pt x="7259134" y="0"/>
                  </a:moveTo>
                  <a:lnTo>
                    <a:pt x="1550670" y="0"/>
                  </a:lnTo>
                  <a:lnTo>
                    <a:pt x="0" y="2686050"/>
                  </a:lnTo>
                  <a:lnTo>
                    <a:pt x="1550670" y="5372100"/>
                  </a:lnTo>
                  <a:lnTo>
                    <a:pt x="7259134" y="5372100"/>
                  </a:lnTo>
                  <a:lnTo>
                    <a:pt x="8809803" y="2686050"/>
                  </a:lnTo>
                  <a:lnTo>
                    <a:pt x="7259134" y="0"/>
                  </a:lnTo>
                  <a:close/>
                </a:path>
              </a:pathLst>
            </a:custGeom>
            <a:solidFill>
              <a:srgbClr val="1836B2"/>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13865" y="2018236"/>
            <a:ext cx="9086762" cy="1023620"/>
          </a:xfrm>
          <a:prstGeom prst="rect">
            <a:avLst/>
          </a:prstGeom>
        </p:spPr>
        <p:txBody>
          <a:bodyPr anchor="t" rtlCol="false" tIns="0" lIns="0" bIns="0" rIns="0">
            <a:spAutoFit/>
          </a:bodyPr>
          <a:lstStyle/>
          <a:p>
            <a:pPr algn="l" marL="0" indent="0" lvl="0">
              <a:lnSpc>
                <a:spcPts val="7810"/>
              </a:lnSpc>
              <a:spcBef>
                <a:spcPct val="0"/>
              </a:spcBef>
            </a:pPr>
            <a:r>
              <a:rPr lang="en-US" sz="7100">
                <a:solidFill>
                  <a:srgbClr val="1836B2"/>
                </a:solidFill>
                <a:latin typeface="Fira Sans Medium Bold"/>
              </a:rPr>
              <a:t>What is SQL?</a:t>
            </a:r>
          </a:p>
        </p:txBody>
      </p:sp>
      <p:sp>
        <p:nvSpPr>
          <p:cNvPr name="TextBox 3" id="3"/>
          <p:cNvSpPr txBox="true"/>
          <p:nvPr/>
        </p:nvSpPr>
        <p:spPr>
          <a:xfrm rot="0">
            <a:off x="1028700" y="4338870"/>
            <a:ext cx="16564558" cy="2613914"/>
          </a:xfrm>
          <a:prstGeom prst="rect">
            <a:avLst/>
          </a:prstGeom>
        </p:spPr>
        <p:txBody>
          <a:bodyPr anchor="t" rtlCol="false" tIns="0" lIns="0" bIns="0" rIns="0">
            <a:spAutoFit/>
          </a:bodyPr>
          <a:lstStyle/>
          <a:p>
            <a:pPr>
              <a:lnSpc>
                <a:spcPts val="3483"/>
              </a:lnSpc>
            </a:pPr>
            <a:r>
              <a:rPr lang="en-US" sz="2679" spc="-53">
                <a:solidFill>
                  <a:srgbClr val="000000"/>
                </a:solidFill>
                <a:latin typeface="Fira Sans Medium"/>
              </a:rPr>
              <a:t>SQL is Structured Query Language, which is a computer language for storing, manipulating and retrieving data stored in a relational database.</a:t>
            </a:r>
          </a:p>
          <a:p>
            <a:pPr>
              <a:lnSpc>
                <a:spcPts val="3483"/>
              </a:lnSpc>
            </a:pPr>
            <a:r>
              <a:rPr lang="en-US" sz="2679" spc="-53">
                <a:solidFill>
                  <a:srgbClr val="000000"/>
                </a:solidFill>
                <a:latin typeface="Fira Sans Medium"/>
              </a:rPr>
              <a:t>SQL is the standard language for Relational Database System. All the Relational Database Management Systems (RDMS) like MySQL, MS Access, Oracle, Sybase, Informix, Postgres and SQL Server use SQL as their standard database language.</a:t>
            </a:r>
          </a:p>
          <a:p>
            <a:pPr marL="0" indent="0" lvl="0">
              <a:lnSpc>
                <a:spcPts val="3483"/>
              </a:lnSpc>
              <a:spcBef>
                <a:spcPct val="0"/>
              </a:spcBef>
            </a:pPr>
          </a:p>
        </p:txBody>
      </p:sp>
      <p:sp>
        <p:nvSpPr>
          <p:cNvPr name="AutoShape 4" id="4"/>
          <p:cNvSpPr/>
          <p:nvPr/>
        </p:nvSpPr>
        <p:spPr>
          <a:xfrm rot="0">
            <a:off x="0" y="-446411"/>
            <a:ext cx="13497585" cy="791631"/>
          </a:xfrm>
          <a:prstGeom prst="rect">
            <a:avLst/>
          </a:prstGeom>
          <a:solidFill>
            <a:srgbClr val="1836B2"/>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4026" r="0" b="0"/>
          <a:stretch>
            <a:fillRect/>
          </a:stretch>
        </p:blipFill>
        <p:spPr>
          <a:xfrm flipH="false" flipV="true" rot="0">
            <a:off x="11599196" y="-1270647"/>
            <a:ext cx="5660104" cy="3231734"/>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482722"/>
            <a:ext cx="6950781" cy="835978"/>
          </a:xfrm>
          <a:prstGeom prst="rect">
            <a:avLst/>
          </a:prstGeom>
        </p:spPr>
        <p:txBody>
          <a:bodyPr anchor="t" rtlCol="false" tIns="0" lIns="0" bIns="0" rIns="0">
            <a:spAutoFit/>
          </a:bodyPr>
          <a:lstStyle/>
          <a:p>
            <a:pPr algn="l" marL="0" indent="0" lvl="0">
              <a:lnSpc>
                <a:spcPts val="6407"/>
              </a:lnSpc>
              <a:spcBef>
                <a:spcPct val="0"/>
              </a:spcBef>
            </a:pPr>
            <a:r>
              <a:rPr lang="en-US" sz="5825">
                <a:solidFill>
                  <a:srgbClr val="1836B2"/>
                </a:solidFill>
                <a:latin typeface="Fira Sans Medium Bold"/>
              </a:rPr>
              <a:t>What is NoSQL?</a:t>
            </a:r>
          </a:p>
        </p:txBody>
      </p:sp>
      <p:sp>
        <p:nvSpPr>
          <p:cNvPr name="AutoShape 3" id="3"/>
          <p:cNvSpPr/>
          <p:nvPr/>
        </p:nvSpPr>
        <p:spPr>
          <a:xfrm rot="0">
            <a:off x="4790415" y="-446411"/>
            <a:ext cx="13497585" cy="791631"/>
          </a:xfrm>
          <a:prstGeom prst="rect">
            <a:avLst/>
          </a:prstGeom>
          <a:solidFill>
            <a:srgbClr val="1836B2"/>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4026" r="0" b="0"/>
          <a:stretch>
            <a:fillRect/>
          </a:stretch>
        </p:blipFill>
        <p:spPr>
          <a:xfrm flipH="true" flipV="true" rot="0">
            <a:off x="0" y="-1169840"/>
            <a:ext cx="5660104" cy="3231734"/>
          </a:xfrm>
          <a:prstGeom prst="rect">
            <a:avLst/>
          </a:prstGeom>
        </p:spPr>
      </p:pic>
      <p:sp>
        <p:nvSpPr>
          <p:cNvPr name="TextBox 5" id="5"/>
          <p:cNvSpPr txBox="true"/>
          <p:nvPr/>
        </p:nvSpPr>
        <p:spPr>
          <a:xfrm rot="0">
            <a:off x="1028700" y="4338870"/>
            <a:ext cx="16564558" cy="3052064"/>
          </a:xfrm>
          <a:prstGeom prst="rect">
            <a:avLst/>
          </a:prstGeom>
        </p:spPr>
        <p:txBody>
          <a:bodyPr anchor="t" rtlCol="false" tIns="0" lIns="0" bIns="0" rIns="0">
            <a:spAutoFit/>
          </a:bodyPr>
          <a:lstStyle/>
          <a:p>
            <a:pPr>
              <a:lnSpc>
                <a:spcPts val="3483"/>
              </a:lnSpc>
            </a:pPr>
            <a:r>
              <a:rPr lang="en-US" sz="2679" spc="-53">
                <a:solidFill>
                  <a:srgbClr val="000000"/>
                </a:solidFill>
                <a:latin typeface="Fira Sans Medium"/>
              </a:rPr>
              <a:t>NoSQL Database is a non-relational Data Management System, that does not require a fixed schema. It avoids joins, and is easy to scale. The major purpose of using a NoSQL database is for distributed data stores with humongous data storage needs. NoSQL is used for Big data and real-time web apps. For example, companies like Twitter, Facebook and Google collect terabytes of user data every single day.</a:t>
            </a:r>
          </a:p>
          <a:p>
            <a:pPr>
              <a:lnSpc>
                <a:spcPts val="3483"/>
              </a:lnSpc>
            </a:pPr>
            <a:r>
              <a:rPr lang="en-US" sz="2679" spc="-53">
                <a:solidFill>
                  <a:srgbClr val="000000"/>
                </a:solidFill>
                <a:latin typeface="Fira Sans Medium"/>
              </a:rPr>
              <a:t>NoSQL database stands for “Not Only SQL” or “Not SQL.” Though a better term would be “NoREL”, NoSQL caught on. Carl Strozz introduced the NoSQL concept in 1998.</a:t>
            </a:r>
          </a:p>
          <a:p>
            <a:pPr marL="0" indent="0" lvl="0">
              <a:lnSpc>
                <a:spcPts val="348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9986435"/>
            <a:ext cx="16445731" cy="791631"/>
          </a:xfrm>
          <a:prstGeom prst="rect">
            <a:avLst/>
          </a:prstGeom>
          <a:solidFill>
            <a:srgbClr val="1836B2"/>
          </a:solidFill>
        </p:spPr>
      </p:sp>
      <p:grpSp>
        <p:nvGrpSpPr>
          <p:cNvPr name="Group 3" id="3"/>
          <p:cNvGrpSpPr/>
          <p:nvPr/>
        </p:nvGrpSpPr>
        <p:grpSpPr>
          <a:xfrm rot="-10800000">
            <a:off x="14141132" y="9258300"/>
            <a:ext cx="3194047" cy="4221147"/>
            <a:chOff x="0" y="0"/>
            <a:chExt cx="4064946" cy="5372100"/>
          </a:xfrm>
        </p:grpSpPr>
        <p:sp>
          <p:nvSpPr>
            <p:cNvPr name="Freeform 4" id="4"/>
            <p:cNvSpPr/>
            <p:nvPr/>
          </p:nvSpPr>
          <p:spPr>
            <a:xfrm>
              <a:off x="0" y="0"/>
              <a:ext cx="4064946" cy="5372100"/>
            </a:xfrm>
            <a:custGeom>
              <a:avLst/>
              <a:gdLst/>
              <a:ahLst/>
              <a:cxnLst/>
              <a:rect r="r" b="b" t="t" l="l"/>
              <a:pathLst>
                <a:path h="5372100" w="4064946">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sp>
      </p:grpSp>
      <p:grpSp>
        <p:nvGrpSpPr>
          <p:cNvPr name="Group 5" id="5"/>
          <p:cNvGrpSpPr/>
          <p:nvPr/>
        </p:nvGrpSpPr>
        <p:grpSpPr>
          <a:xfrm rot="-10800000">
            <a:off x="15663004" y="9258300"/>
            <a:ext cx="3194047" cy="4221147"/>
            <a:chOff x="0" y="0"/>
            <a:chExt cx="4064946" cy="5372100"/>
          </a:xfrm>
        </p:grpSpPr>
        <p:sp>
          <p:nvSpPr>
            <p:cNvPr name="Freeform 6" id="6"/>
            <p:cNvSpPr/>
            <p:nvPr/>
          </p:nvSpPr>
          <p:spPr>
            <a:xfrm>
              <a:off x="0" y="0"/>
              <a:ext cx="4064946" cy="5372100"/>
            </a:xfrm>
            <a:custGeom>
              <a:avLst/>
              <a:gdLst/>
              <a:ahLst/>
              <a:cxnLst/>
              <a:rect r="r" b="b" t="t" l="l"/>
              <a:pathLst>
                <a:path h="5372100" w="4064946">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sp>
      </p:grpSp>
      <p:sp>
        <p:nvSpPr>
          <p:cNvPr name="TextBox 7" id="7"/>
          <p:cNvSpPr txBox="true"/>
          <p:nvPr/>
        </p:nvSpPr>
        <p:spPr>
          <a:xfrm rot="0">
            <a:off x="4180474" y="76200"/>
            <a:ext cx="8084782" cy="1129348"/>
          </a:xfrm>
          <a:prstGeom prst="rect">
            <a:avLst/>
          </a:prstGeom>
        </p:spPr>
        <p:txBody>
          <a:bodyPr anchor="t" rtlCol="false" tIns="0" lIns="0" bIns="0" rIns="0">
            <a:spAutoFit/>
          </a:bodyPr>
          <a:lstStyle/>
          <a:p>
            <a:pPr marL="0" indent="0" lvl="0">
              <a:lnSpc>
                <a:spcPts val="8717"/>
              </a:lnSpc>
              <a:spcBef>
                <a:spcPct val="0"/>
              </a:spcBef>
            </a:pPr>
            <a:r>
              <a:rPr lang="en-US" sz="7925">
                <a:solidFill>
                  <a:srgbClr val="1836B2"/>
                </a:solidFill>
                <a:latin typeface="Fira Sans Medium Bold"/>
              </a:rPr>
              <a:t>MongoDB vs </a:t>
            </a:r>
            <a:r>
              <a:rPr lang="en-US" sz="7925">
                <a:solidFill>
                  <a:srgbClr val="1836B2"/>
                </a:solidFill>
                <a:latin typeface="Fira Sans Medium Bold"/>
              </a:rPr>
              <a:t>SQL</a:t>
            </a:r>
          </a:p>
        </p:txBody>
      </p:sp>
      <p:grpSp>
        <p:nvGrpSpPr>
          <p:cNvPr name="Group 8" id="8"/>
          <p:cNvGrpSpPr/>
          <p:nvPr/>
        </p:nvGrpSpPr>
        <p:grpSpPr>
          <a:xfrm rot="0">
            <a:off x="1490202" y="1631474"/>
            <a:ext cx="6870747" cy="8313078"/>
            <a:chOff x="0" y="0"/>
            <a:chExt cx="9160996" cy="11084104"/>
          </a:xfrm>
        </p:grpSpPr>
        <p:sp>
          <p:nvSpPr>
            <p:cNvPr name="AutoShape 9" id="9"/>
            <p:cNvSpPr/>
            <p:nvPr/>
          </p:nvSpPr>
          <p:spPr>
            <a:xfrm rot="0">
              <a:off x="0" y="1540391"/>
              <a:ext cx="9160996" cy="0"/>
            </a:xfrm>
            <a:prstGeom prst="line">
              <a:avLst/>
            </a:prstGeom>
            <a:ln cap="rnd" w="73805">
              <a:solidFill>
                <a:srgbClr val="86C7ED"/>
              </a:solidFill>
              <a:prstDash val="sysDot"/>
              <a:headEnd type="none" len="sm" w="sm"/>
              <a:tailEnd type="none" len="sm" w="sm"/>
            </a:ln>
          </p:spPr>
        </p:sp>
        <p:sp>
          <p:nvSpPr>
            <p:cNvPr name="TextBox 10" id="10"/>
            <p:cNvSpPr txBox="true"/>
            <p:nvPr/>
          </p:nvSpPr>
          <p:spPr>
            <a:xfrm rot="0">
              <a:off x="0" y="0"/>
              <a:ext cx="9160996" cy="939800"/>
            </a:xfrm>
            <a:prstGeom prst="rect">
              <a:avLst/>
            </a:prstGeom>
          </p:spPr>
          <p:txBody>
            <a:bodyPr anchor="t" rtlCol="false" tIns="0" lIns="0" bIns="0" rIns="0">
              <a:spAutoFit/>
            </a:bodyPr>
            <a:lstStyle/>
            <a:p>
              <a:pPr algn="ctr" marL="0" indent="0" lvl="0">
                <a:lnSpc>
                  <a:spcPts val="5556"/>
                </a:lnSpc>
                <a:spcBef>
                  <a:spcPct val="0"/>
                </a:spcBef>
              </a:pPr>
              <a:r>
                <a:rPr lang="en-US" sz="4630" spc="138">
                  <a:solidFill>
                    <a:srgbClr val="000000"/>
                  </a:solidFill>
                  <a:latin typeface="Fira Sans Medium Bold"/>
                </a:rPr>
                <a:t>MongoDB</a:t>
              </a:r>
            </a:p>
          </p:txBody>
        </p:sp>
        <p:sp>
          <p:nvSpPr>
            <p:cNvPr name="TextBox 11" id="11"/>
            <p:cNvSpPr txBox="true"/>
            <p:nvPr/>
          </p:nvSpPr>
          <p:spPr>
            <a:xfrm rot="0">
              <a:off x="0" y="2433782"/>
              <a:ext cx="9160996" cy="8502713"/>
            </a:xfrm>
            <a:prstGeom prst="rect">
              <a:avLst/>
            </a:prstGeom>
          </p:spPr>
          <p:txBody>
            <a:bodyPr anchor="t" rtlCol="false" tIns="0" lIns="0" bIns="0" rIns="0">
              <a:spAutoFit/>
            </a:bodyPr>
            <a:lstStyle/>
            <a:p>
              <a:pPr marL="566338" indent="-283169" lvl="1">
                <a:lnSpc>
                  <a:spcPts val="3672"/>
                </a:lnSpc>
                <a:buFont typeface="Arial"/>
                <a:buChar char="•"/>
              </a:pPr>
              <a:r>
                <a:rPr lang="en-US" sz="2623" spc="13">
                  <a:solidFill>
                    <a:srgbClr val="000000"/>
                  </a:solidFill>
                  <a:latin typeface="Fira Sans Light"/>
                </a:rPr>
                <a:t>High Performance :</a:t>
              </a:r>
              <a:r>
                <a:rPr lang="en-US" sz="2623" spc="13">
                  <a:solidFill>
                    <a:srgbClr val="000000"/>
                  </a:solidFill>
                  <a:latin typeface="Fira Sans Light"/>
                </a:rPr>
                <a:t>Data operations on MongoDB are fast and easy because of their NoSQL nature. </a:t>
              </a:r>
            </a:p>
            <a:p>
              <a:pPr marL="566338" indent="-283169" lvl="1">
                <a:lnSpc>
                  <a:spcPts val="3672"/>
                </a:lnSpc>
                <a:buFont typeface="Arial"/>
                <a:buChar char="•"/>
              </a:pPr>
              <a:r>
                <a:rPr lang="en-US" sz="2623" spc="13">
                  <a:solidFill>
                    <a:srgbClr val="000000"/>
                  </a:solidFill>
                  <a:latin typeface="Fira Sans Light"/>
                </a:rPr>
                <a:t>Scalability :In the Big Data era, MongoDB data can be distributed across a cluster of machines quickly and equally, free of bulkiness. </a:t>
              </a:r>
            </a:p>
            <a:p>
              <a:pPr marL="566338" indent="-283169" lvl="1">
                <a:lnSpc>
                  <a:spcPts val="3672"/>
                </a:lnSpc>
                <a:buFont typeface="Arial"/>
                <a:buChar char="•"/>
              </a:pPr>
              <a:r>
                <a:rPr lang="en-US" sz="2623" spc="13">
                  <a:solidFill>
                    <a:srgbClr val="000000"/>
                  </a:solidFill>
                  <a:latin typeface="Fira Sans Light"/>
                </a:rPr>
                <a:t>Availability : Data is highly available with MongoDB as it makes multiple copies of the same data and sends copies of data across different servers. </a:t>
              </a:r>
            </a:p>
            <a:p>
              <a:pPr marL="566338" indent="-283169" lvl="1">
                <a:lnSpc>
                  <a:spcPts val="3672"/>
                </a:lnSpc>
                <a:spcBef>
                  <a:spcPct val="0"/>
                </a:spcBef>
                <a:buFont typeface="Arial"/>
                <a:buChar char="•"/>
              </a:pPr>
              <a:r>
                <a:rPr lang="en-US" sz="2623" spc="13">
                  <a:solidFill>
                    <a:srgbClr val="000000"/>
                  </a:solidFill>
                  <a:latin typeface="Fira Sans Light"/>
                </a:rPr>
                <a:t>Flexibility :MongoDB can easily be combined with different Database Management Systems,.</a:t>
              </a:r>
            </a:p>
          </p:txBody>
        </p:sp>
      </p:grpSp>
      <p:grpSp>
        <p:nvGrpSpPr>
          <p:cNvPr name="Group 12" id="12"/>
          <p:cNvGrpSpPr/>
          <p:nvPr/>
        </p:nvGrpSpPr>
        <p:grpSpPr>
          <a:xfrm rot="0">
            <a:off x="8360948" y="1631474"/>
            <a:ext cx="6870747" cy="8313078"/>
            <a:chOff x="0" y="0"/>
            <a:chExt cx="9160996" cy="11084104"/>
          </a:xfrm>
        </p:grpSpPr>
        <p:sp>
          <p:nvSpPr>
            <p:cNvPr name="AutoShape 13" id="13"/>
            <p:cNvSpPr/>
            <p:nvPr/>
          </p:nvSpPr>
          <p:spPr>
            <a:xfrm rot="0">
              <a:off x="0" y="1540391"/>
              <a:ext cx="9160996" cy="0"/>
            </a:xfrm>
            <a:prstGeom prst="line">
              <a:avLst/>
            </a:prstGeom>
            <a:ln cap="rnd" w="73805">
              <a:solidFill>
                <a:srgbClr val="86C7ED"/>
              </a:solidFill>
              <a:prstDash val="sysDot"/>
              <a:headEnd type="none" len="sm" w="sm"/>
              <a:tailEnd type="none" len="sm" w="sm"/>
            </a:ln>
          </p:spPr>
        </p:sp>
        <p:sp>
          <p:nvSpPr>
            <p:cNvPr name="TextBox 14" id="14"/>
            <p:cNvSpPr txBox="true"/>
            <p:nvPr/>
          </p:nvSpPr>
          <p:spPr>
            <a:xfrm rot="0">
              <a:off x="0" y="0"/>
              <a:ext cx="9160996" cy="939800"/>
            </a:xfrm>
            <a:prstGeom prst="rect">
              <a:avLst/>
            </a:prstGeom>
          </p:spPr>
          <p:txBody>
            <a:bodyPr anchor="t" rtlCol="false" tIns="0" lIns="0" bIns="0" rIns="0">
              <a:spAutoFit/>
            </a:bodyPr>
            <a:lstStyle/>
            <a:p>
              <a:pPr algn="ctr" marL="0" indent="0" lvl="0">
                <a:lnSpc>
                  <a:spcPts val="5556"/>
                </a:lnSpc>
                <a:spcBef>
                  <a:spcPct val="0"/>
                </a:spcBef>
              </a:pPr>
              <a:r>
                <a:rPr lang="en-US" sz="4630" spc="138">
                  <a:solidFill>
                    <a:srgbClr val="000000"/>
                  </a:solidFill>
                  <a:latin typeface="Fira Sans Medium Bold"/>
                </a:rPr>
                <a:t>SQL</a:t>
              </a:r>
            </a:p>
          </p:txBody>
        </p:sp>
        <p:sp>
          <p:nvSpPr>
            <p:cNvPr name="TextBox 15" id="15"/>
            <p:cNvSpPr txBox="true"/>
            <p:nvPr/>
          </p:nvSpPr>
          <p:spPr>
            <a:xfrm rot="0">
              <a:off x="0" y="2433782"/>
              <a:ext cx="9160996" cy="8502713"/>
            </a:xfrm>
            <a:prstGeom prst="rect">
              <a:avLst/>
            </a:prstGeom>
          </p:spPr>
          <p:txBody>
            <a:bodyPr anchor="t" rtlCol="false" tIns="0" lIns="0" bIns="0" rIns="0">
              <a:spAutoFit/>
            </a:bodyPr>
            <a:lstStyle/>
            <a:p>
              <a:pPr marL="566338" indent="-283169" lvl="1">
                <a:lnSpc>
                  <a:spcPts val="3672"/>
                </a:lnSpc>
                <a:buFont typeface="Arial"/>
                <a:buChar char="•"/>
              </a:pPr>
              <a:r>
                <a:rPr lang="en-US" sz="2623" spc="13">
                  <a:solidFill>
                    <a:srgbClr val="000000"/>
                  </a:solidFill>
                  <a:latin typeface="Fira Sans Light"/>
                </a:rPr>
                <a:t>High Security :</a:t>
              </a:r>
              <a:r>
                <a:rPr lang="en-US" sz="2623" spc="13">
                  <a:solidFill>
                    <a:srgbClr val="000000"/>
                  </a:solidFill>
                  <a:latin typeface="Fira Sans Light"/>
                </a:rPr>
                <a:t>It is very easy to provide permissions on tables, procedures, and views, hence, SQL gives security to your data.</a:t>
              </a:r>
            </a:p>
            <a:p>
              <a:pPr marL="566338" indent="-283169" lvl="1">
                <a:lnSpc>
                  <a:spcPts val="3672"/>
                </a:lnSpc>
                <a:buFont typeface="Arial"/>
                <a:buChar char="•"/>
              </a:pPr>
              <a:r>
                <a:rPr lang="en-US" sz="2623" spc="13">
                  <a:solidFill>
                    <a:srgbClr val="000000"/>
                  </a:solidFill>
                  <a:latin typeface="Fira Sans Light"/>
                </a:rPr>
                <a:t>Comprehensive Application Development :SQL is used by many programmers to program apps to access a database</a:t>
              </a:r>
            </a:p>
            <a:p>
              <a:pPr marL="566338" indent="-283169" lvl="1">
                <a:lnSpc>
                  <a:spcPts val="3672"/>
                </a:lnSpc>
                <a:buFont typeface="Arial"/>
                <a:buChar char="•"/>
              </a:pPr>
              <a:r>
                <a:rPr lang="en-US" sz="2623" spc="13">
                  <a:solidFill>
                    <a:srgbClr val="000000"/>
                  </a:solidFill>
                  <a:latin typeface="Fira Sans Light"/>
                </a:rPr>
                <a:t>Management Ease :SQL is used in almost every Relational Database Management System. “</a:t>
              </a:r>
              <a:r>
                <a:rPr lang="en-US" sz="2623" spc="13">
                  <a:solidFill>
                    <a:srgbClr val="000000"/>
                  </a:solidFill>
                  <a:latin typeface="Fira Sans Light"/>
                </a:rPr>
                <a:t>Select</a:t>
              </a:r>
              <a:r>
                <a:rPr lang="en-US" sz="2623" spc="13">
                  <a:solidFill>
                    <a:srgbClr val="000000"/>
                  </a:solidFill>
                  <a:latin typeface="Fira Sans Light"/>
                </a:rPr>
                <a:t>“, “Create”, “Insert”, “Drop”, “Update”, and “</a:t>
              </a:r>
              <a:r>
                <a:rPr lang="en-US" sz="2623" spc="13">
                  <a:solidFill>
                    <a:srgbClr val="000000"/>
                  </a:solidFill>
                  <a:latin typeface="Fira Sans Light"/>
                </a:rPr>
                <a:t>Delete</a:t>
              </a:r>
              <a:r>
                <a:rPr lang="en-US" sz="2623" spc="13">
                  <a:solidFill>
                    <a:srgbClr val="000000"/>
                  </a:solidFill>
                  <a:latin typeface="Fira Sans Light"/>
                </a:rPr>
                <a:t>” are the standard </a:t>
              </a:r>
            </a:p>
            <a:p>
              <a:pPr marL="566338" indent="-283169" lvl="1">
                <a:lnSpc>
                  <a:spcPts val="3672"/>
                </a:lnSpc>
                <a:spcBef>
                  <a:spcPct val="0"/>
                </a:spcBef>
                <a:buFont typeface="Arial"/>
                <a:buChar char="•"/>
              </a:pPr>
              <a:r>
                <a:rPr lang="en-US" sz="2623" spc="13">
                  <a:solidFill>
                    <a:srgbClr val="000000"/>
                  </a:solidFill>
                  <a:latin typeface="Fira Sans Light"/>
                </a:rPr>
                <a:t>Open Source :SQL is an open-source programming language for building relational database management system</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DAFWKl8pksw</dc:identifier>
  <dcterms:modified xsi:type="dcterms:W3CDTF">2011-08-01T06:04:30Z</dcterms:modified>
  <cp:revision>1</cp:revision>
  <dc:title>Présentation Professionnelle pour Entreprise Rétrospective Projet Décontracté Bleu et Violet</dc:title>
</cp:coreProperties>
</file>