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Fira Sans Extra Condensed SemiBold" panose="020B0604020202020204" charset="0"/>
      <p:regular r:id="rId8"/>
      <p:bold r:id="rId9"/>
      <p:italic r:id="rId10"/>
      <p:boldItalic r:id="rId11"/>
    </p:embeddedFont>
    <p:embeddedFont>
      <p:font typeface="Open Sans" panose="020B060603050402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E751D0-27E5-4B76-A8FF-91139B314752}">
  <a:tblStyle styleId="{71E751D0-27E5-4B76-A8FF-91139B3147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034e70190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034e7019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8107" y="1528773"/>
            <a:ext cx="425220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NoSQL Vs SQL</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Definitions</a:t>
            </a:r>
            <a:endParaRPr dirty="0"/>
          </a:p>
        </p:txBody>
      </p:sp>
      <p:grpSp>
        <p:nvGrpSpPr>
          <p:cNvPr id="191" name="Google Shape;191;p16"/>
          <p:cNvGrpSpPr/>
          <p:nvPr/>
        </p:nvGrpSpPr>
        <p:grpSpPr>
          <a:xfrm>
            <a:off x="828900" y="851758"/>
            <a:ext cx="4067675" cy="3625142"/>
            <a:chOff x="828900" y="851758"/>
            <a:chExt cx="4067675" cy="3625142"/>
          </a:xfrm>
        </p:grpSpPr>
        <p:grpSp>
          <p:nvGrpSpPr>
            <p:cNvPr id="192" name="Google Shape;192;p16"/>
            <p:cNvGrpSpPr/>
            <p:nvPr/>
          </p:nvGrpSpPr>
          <p:grpSpPr>
            <a:xfrm>
              <a:off x="1919100" y="3439750"/>
              <a:ext cx="2977475" cy="1037150"/>
              <a:chOff x="1919100" y="3439750"/>
              <a:chExt cx="2977475" cy="1037150"/>
            </a:xfrm>
          </p:grpSpPr>
          <p:sp>
            <p:nvSpPr>
              <p:cNvPr id="193" name="Google Shape;193;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sp>
          <p:sp>
            <p:nvSpPr>
              <p:cNvPr id="194" name="Google Shape;194;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sp>
        </p:grpSp>
        <p:grpSp>
          <p:nvGrpSpPr>
            <p:cNvPr id="195" name="Google Shape;195;p16"/>
            <p:cNvGrpSpPr/>
            <p:nvPr/>
          </p:nvGrpSpPr>
          <p:grpSpPr>
            <a:xfrm>
              <a:off x="828900" y="851758"/>
              <a:ext cx="2183063" cy="2602103"/>
              <a:chOff x="828900" y="851758"/>
              <a:chExt cx="2183063" cy="2602103"/>
            </a:xfrm>
          </p:grpSpPr>
          <p:sp>
            <p:nvSpPr>
              <p:cNvPr id="196" name="Google Shape;196;p16"/>
              <p:cNvSpPr txBox="1"/>
              <p:nvPr/>
            </p:nvSpPr>
            <p:spPr>
              <a:xfrm>
                <a:off x="828900" y="851758"/>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accent1"/>
                    </a:solidFill>
                    <a:latin typeface="Fira Sans Extra Condensed SemiBold"/>
                    <a:ea typeface="Fira Sans Extra Condensed SemiBold"/>
                    <a:cs typeface="Fira Sans Extra Condensed SemiBold"/>
                    <a:sym typeface="Fira Sans Extra Condensed SemiBold"/>
                  </a:rPr>
                  <a:t>NoSQL</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97" name="Google Shape;197;p16"/>
              <p:cNvSpPr txBox="1"/>
              <p:nvPr/>
            </p:nvSpPr>
            <p:spPr>
              <a:xfrm>
                <a:off x="831563" y="2524161"/>
                <a:ext cx="2180400" cy="9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grpSp>
      <p:grpSp>
        <p:nvGrpSpPr>
          <p:cNvPr id="198" name="Google Shape;198;p16"/>
          <p:cNvGrpSpPr/>
          <p:nvPr/>
        </p:nvGrpSpPr>
        <p:grpSpPr>
          <a:xfrm>
            <a:off x="4241764" y="764157"/>
            <a:ext cx="4264178" cy="3712743"/>
            <a:chOff x="4241764" y="764157"/>
            <a:chExt cx="4264178" cy="3712743"/>
          </a:xfrm>
        </p:grpSpPr>
        <p:grpSp>
          <p:nvGrpSpPr>
            <p:cNvPr id="199" name="Google Shape;199;p16"/>
            <p:cNvGrpSpPr/>
            <p:nvPr/>
          </p:nvGrpSpPr>
          <p:grpSpPr>
            <a:xfrm>
              <a:off x="4241764" y="3439750"/>
              <a:ext cx="2977475" cy="1037150"/>
              <a:chOff x="4241764" y="3439750"/>
              <a:chExt cx="2977475" cy="1037150"/>
            </a:xfrm>
          </p:grpSpPr>
          <p:sp>
            <p:nvSpPr>
              <p:cNvPr id="200" name="Google Shape;200;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sp>
          <p:sp>
            <p:nvSpPr>
              <p:cNvPr id="201" name="Google Shape;201;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sp>
        </p:grpSp>
        <p:grpSp>
          <p:nvGrpSpPr>
            <p:cNvPr id="202" name="Google Shape;202;p16"/>
            <p:cNvGrpSpPr/>
            <p:nvPr/>
          </p:nvGrpSpPr>
          <p:grpSpPr>
            <a:xfrm>
              <a:off x="6029198" y="764157"/>
              <a:ext cx="2476744" cy="1128885"/>
              <a:chOff x="6029198" y="764157"/>
              <a:chExt cx="2476744" cy="1128885"/>
            </a:xfrm>
          </p:grpSpPr>
          <p:sp>
            <p:nvSpPr>
              <p:cNvPr id="203" name="Google Shape;203;p16"/>
              <p:cNvSpPr txBox="1"/>
              <p:nvPr/>
            </p:nvSpPr>
            <p:spPr>
              <a:xfrm>
                <a:off x="6177370" y="764157"/>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accent1"/>
                    </a:solidFill>
                    <a:latin typeface="Fira Sans Extra Condensed SemiBold"/>
                    <a:ea typeface="Fira Sans Extra Condensed SemiBold"/>
                    <a:cs typeface="Fira Sans Extra Condensed SemiBold"/>
                    <a:sym typeface="Fira Sans Extra Condensed SemiBold"/>
                  </a:rPr>
                  <a:t>SQL</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6029198" y="1418521"/>
                <a:ext cx="2476744" cy="474521"/>
              </a:xfrm>
              <a:prstGeom prst="rect">
                <a:avLst/>
              </a:prstGeom>
              <a:noFill/>
              <a:ln>
                <a:noFill/>
              </a:ln>
            </p:spPr>
            <p:txBody>
              <a:bodyPr spcFirstLastPara="1" wrap="square" lIns="91425" tIns="91425" rIns="91425" bIns="91425" anchor="t" anchorCtr="0">
                <a:noAutofit/>
              </a:bodyPr>
              <a:lstStyle/>
              <a:p>
                <a:pPr lvl="0" algn="ctr"/>
                <a:r>
                  <a:rPr lang="en-US" sz="11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Data is stored in and tables that are linked </a:t>
                </a:r>
                <a:r>
                  <a:rPr lang="en-US" sz="1100" dirty="0">
                    <a:solidFill>
                      <a:srgbClr val="3D3D3D"/>
                    </a:solidFill>
                    <a:latin typeface="Open Sans" panose="020B0606030504020204" pitchFamily="34" charset="0"/>
                    <a:ea typeface="Open Sans" panose="020B0606030504020204" pitchFamily="34" charset="0"/>
                    <a:cs typeface="Open Sans" panose="020B0606030504020204" pitchFamily="34" charset="0"/>
                  </a:rPr>
                  <a:t>in various </a:t>
                </a:r>
                <a:r>
                  <a:rPr lang="en-US" sz="11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ways. One table record may link to one other or to many others, or many table records may be related to many records in another table. These relational databases, which offer fast data storage and recovery, can handle great amounts of data and complex SQL queries.</a:t>
                </a:r>
                <a:endParaRPr sz="11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grpSp>
      </p:grpSp>
      <p:grpSp>
        <p:nvGrpSpPr>
          <p:cNvPr id="205" name="Google Shape;205;p16"/>
          <p:cNvGrpSpPr/>
          <p:nvPr/>
        </p:nvGrpSpPr>
        <p:grpSpPr>
          <a:xfrm>
            <a:off x="3478424" y="1308364"/>
            <a:ext cx="2187185" cy="2942536"/>
            <a:chOff x="3478424" y="1308364"/>
            <a:chExt cx="2187185" cy="2942536"/>
          </a:xfrm>
        </p:grpSpPr>
        <p:sp>
          <p:nvSpPr>
            <p:cNvPr id="206" name="Google Shape;206;p16"/>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3478424" y="1308364"/>
              <a:ext cx="2180470" cy="1878295"/>
              <a:chOff x="5553063" y="1487604"/>
              <a:chExt cx="1981525" cy="1707075"/>
            </a:xfrm>
          </p:grpSpPr>
          <p:sp>
            <p:nvSpPr>
              <p:cNvPr id="250" name="Google Shape;250;p16"/>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04;p16">
            <a:extLst>
              <a:ext uri="{FF2B5EF4-FFF2-40B4-BE49-F238E27FC236}">
                <a16:creationId xmlns:a16="http://schemas.microsoft.com/office/drawing/2014/main" id="{E904CD5A-4EAF-A10C-C8B1-ACEC0AEBD2C5}"/>
              </a:ext>
            </a:extLst>
          </p:cNvPr>
          <p:cNvSpPr txBox="1"/>
          <p:nvPr/>
        </p:nvSpPr>
        <p:spPr>
          <a:xfrm>
            <a:off x="638058" y="1173797"/>
            <a:ext cx="2476744" cy="474521"/>
          </a:xfrm>
          <a:prstGeom prst="rect">
            <a:avLst/>
          </a:prstGeom>
          <a:noFill/>
          <a:ln>
            <a:noFill/>
          </a:ln>
        </p:spPr>
        <p:txBody>
          <a:bodyPr spcFirstLastPara="1" wrap="square" lIns="91425" tIns="91425" rIns="91425" bIns="91425" anchor="t" anchorCtr="0">
            <a:noAutofit/>
          </a:bodyPr>
          <a:lstStyle/>
          <a:p>
            <a:pPr lvl="0" algn="ctr"/>
            <a:r>
              <a:rPr lang="en-US" sz="11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is a non-relational database, meaning it allows different structures than a SQL database (not rows and columns) and more flexibility to use a format that best fits the data. The term “NoSQL” was not coined until the early 2000s. It doesn’t mean the systems don’t use SQL, as NoSQL databases do sometimes support some SQL commands. More accurately, “NoSQL” is sometimes defined as “not only SQL.”</a:t>
            </a:r>
            <a:endParaRPr sz="11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p:nvPr/>
        </p:nvSpPr>
        <p:spPr>
          <a:xfrm>
            <a:off x="2419074"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sp>
        <p:nvSpPr>
          <p:cNvPr id="271" name="Google Shape;271;p17"/>
          <p:cNvSpPr/>
          <p:nvPr/>
        </p:nvSpPr>
        <p:spPr>
          <a:xfrm flipH="1">
            <a:off x="5221411"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sp>
        <p:nvSpPr>
          <p:cNvPr id="273" name="Google Shape;273;p17"/>
          <p:cNvSpPr/>
          <p:nvPr/>
        </p:nvSpPr>
        <p:spPr>
          <a:xfrm>
            <a:off x="5150525" y="3231450"/>
            <a:ext cx="1619900" cy="839600"/>
          </a:xfrm>
          <a:custGeom>
            <a:avLst/>
            <a:gdLst/>
            <a:ahLst/>
            <a:cxnLst/>
            <a:rect l="l" t="t" r="r" b="b"/>
            <a:pathLst>
              <a:path w="64796" h="33584" extrusionOk="0">
                <a:moveTo>
                  <a:pt x="0" y="13635"/>
                </a:moveTo>
                <a:lnTo>
                  <a:pt x="30878" y="33584"/>
                </a:lnTo>
                <a:lnTo>
                  <a:pt x="58536" y="33584"/>
                </a:lnTo>
                <a:lnTo>
                  <a:pt x="58818" y="0"/>
                </a:lnTo>
                <a:lnTo>
                  <a:pt x="64796" y="51"/>
                </a:lnTo>
              </a:path>
            </a:pathLst>
          </a:custGeom>
          <a:noFill/>
          <a:ln w="76200" cap="flat" cmpd="sng">
            <a:solidFill>
              <a:schemeClr val="accent2"/>
            </a:solidFill>
            <a:prstDash val="solid"/>
            <a:round/>
            <a:headEnd type="none" w="med" len="med"/>
            <a:tailEnd type="none" w="med" len="med"/>
          </a:ln>
        </p:spPr>
      </p:sp>
      <p:grpSp>
        <p:nvGrpSpPr>
          <p:cNvPr id="274" name="Google Shape;274;p17"/>
          <p:cNvGrpSpPr/>
          <p:nvPr/>
        </p:nvGrpSpPr>
        <p:grpSpPr>
          <a:xfrm>
            <a:off x="3189100" y="2403814"/>
            <a:ext cx="2827819" cy="1666506"/>
            <a:chOff x="3189100" y="2403814"/>
            <a:chExt cx="2827819" cy="1666506"/>
          </a:xfrm>
        </p:grpSpPr>
        <p:cxnSp>
          <p:nvCxnSpPr>
            <p:cNvPr id="275" name="Google Shape;275;p17"/>
            <p:cNvCxnSpPr/>
            <p:nvPr/>
          </p:nvCxnSpPr>
          <p:spPr>
            <a:xfrm rot="10800000" flipH="1">
              <a:off x="4380086" y="3097333"/>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6" name="Google Shape;276;p17"/>
            <p:cNvCxnSpPr/>
            <p:nvPr/>
          </p:nvCxnSpPr>
          <p:spPr>
            <a:xfrm>
              <a:off x="3189100" y="3055719"/>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7" name="Google Shape;277;p17"/>
            <p:cNvCxnSpPr/>
            <p:nvPr/>
          </p:nvCxnSpPr>
          <p:spPr>
            <a:xfrm>
              <a:off x="4169825" y="2404544"/>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8" name="Google Shape;278;p17"/>
            <p:cNvCxnSpPr/>
            <p:nvPr/>
          </p:nvCxnSpPr>
          <p:spPr>
            <a:xfrm rot="10800000" flipH="1">
              <a:off x="3301997" y="2439067"/>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9" name="Google Shape;279;p17"/>
            <p:cNvCxnSpPr/>
            <p:nvPr/>
          </p:nvCxnSpPr>
          <p:spPr>
            <a:xfrm>
              <a:off x="3189100" y="3054989"/>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0" name="Google Shape;280;p17"/>
            <p:cNvCxnSpPr/>
            <p:nvPr/>
          </p:nvCxnSpPr>
          <p:spPr>
            <a:xfrm>
              <a:off x="4169825" y="2403814"/>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1" name="Google Shape;281;p17"/>
            <p:cNvCxnSpPr/>
            <p:nvPr/>
          </p:nvCxnSpPr>
          <p:spPr>
            <a:xfrm rot="10800000" flipH="1">
              <a:off x="3301997" y="2438336"/>
              <a:ext cx="1594500" cy="945600"/>
            </a:xfrm>
            <a:prstGeom prst="straightConnector1">
              <a:avLst/>
            </a:prstGeom>
            <a:noFill/>
            <a:ln w="28575" cap="flat" cmpd="sng">
              <a:solidFill>
                <a:schemeClr val="accent4"/>
              </a:solidFill>
              <a:prstDash val="solid"/>
              <a:round/>
              <a:headEnd type="none" w="med" len="med"/>
              <a:tailEnd type="none" w="med" len="med"/>
            </a:ln>
          </p:spPr>
        </p:cxnSp>
        <p:cxnSp>
          <p:nvCxnSpPr>
            <p:cNvPr id="282" name="Google Shape;282;p17"/>
            <p:cNvCxnSpPr/>
            <p:nvPr/>
          </p:nvCxnSpPr>
          <p:spPr>
            <a:xfrm rot="10800000" flipH="1">
              <a:off x="4422419" y="3069111"/>
              <a:ext cx="1594500" cy="945600"/>
            </a:xfrm>
            <a:prstGeom prst="straightConnector1">
              <a:avLst/>
            </a:prstGeom>
            <a:noFill/>
            <a:ln w="28575" cap="flat" cmpd="sng">
              <a:solidFill>
                <a:schemeClr val="accent4"/>
              </a:solidFill>
              <a:prstDash val="solid"/>
              <a:round/>
              <a:headEnd type="none" w="med" len="med"/>
              <a:tailEnd type="none" w="med" len="med"/>
            </a:ln>
          </p:spPr>
        </p:cxnSp>
      </p:grpSp>
      <p:sp>
        <p:nvSpPr>
          <p:cNvPr id="283" name="Google Shape;283;p17"/>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Data migration process infographics</a:t>
            </a:r>
            <a:endParaRPr dirty="0"/>
          </a:p>
        </p:txBody>
      </p:sp>
      <p:sp>
        <p:nvSpPr>
          <p:cNvPr id="284" name="Google Shape;284;p17"/>
          <p:cNvSpPr/>
          <p:nvPr/>
        </p:nvSpPr>
        <p:spPr>
          <a:xfrm>
            <a:off x="2419074"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grpSp>
        <p:nvGrpSpPr>
          <p:cNvPr id="285" name="Google Shape;285;p17"/>
          <p:cNvGrpSpPr/>
          <p:nvPr/>
        </p:nvGrpSpPr>
        <p:grpSpPr>
          <a:xfrm>
            <a:off x="100234" y="1084234"/>
            <a:ext cx="2186300" cy="1804552"/>
            <a:chOff x="480300" y="1040859"/>
            <a:chExt cx="1872300" cy="1362978"/>
          </a:xfrm>
        </p:grpSpPr>
        <p:sp>
          <p:nvSpPr>
            <p:cNvPr id="286" name="Google Shape;286;p17"/>
            <p:cNvSpPr txBox="1"/>
            <p:nvPr/>
          </p:nvSpPr>
          <p:spPr>
            <a:xfrm>
              <a:off x="480300" y="1794237"/>
              <a:ext cx="1872300" cy="60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dk1"/>
                  </a:solidFill>
                  <a:latin typeface="Roboto"/>
                  <a:ea typeface="Roboto"/>
                  <a:cs typeface="Roboto"/>
                  <a:sym typeface="Roboto"/>
                </a:rPr>
                <a:t>NoSQL vs SQL performance comparison is based on attributes like consistency, availability and speed. The needs of an enterprise generally determine which type of database system to use.</a:t>
              </a:r>
              <a:endParaRPr dirty="0">
                <a:solidFill>
                  <a:schemeClr val="dk1"/>
                </a:solidFill>
                <a:latin typeface="Roboto"/>
                <a:ea typeface="Roboto"/>
                <a:cs typeface="Roboto"/>
                <a:sym typeface="Roboto"/>
              </a:endParaRPr>
            </a:p>
          </p:txBody>
        </p:sp>
        <p:sp>
          <p:nvSpPr>
            <p:cNvPr id="287" name="Google Shape;287;p17"/>
            <p:cNvSpPr txBox="1"/>
            <p:nvPr/>
          </p:nvSpPr>
          <p:spPr>
            <a:xfrm>
              <a:off x="480300" y="1040859"/>
              <a:ext cx="18723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Performance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288" name="Google Shape;288;p17"/>
          <p:cNvSpPr/>
          <p:nvPr/>
        </p:nvSpPr>
        <p:spPr>
          <a:xfrm flipH="1">
            <a:off x="5221411"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grpSp>
        <p:nvGrpSpPr>
          <p:cNvPr id="289" name="Google Shape;289;p17"/>
          <p:cNvGrpSpPr/>
          <p:nvPr/>
        </p:nvGrpSpPr>
        <p:grpSpPr>
          <a:xfrm>
            <a:off x="6938136" y="807855"/>
            <a:ext cx="2105747" cy="1396003"/>
            <a:chOff x="6791299" y="-145088"/>
            <a:chExt cx="1872300" cy="1591344"/>
          </a:xfrm>
        </p:grpSpPr>
        <p:sp>
          <p:nvSpPr>
            <p:cNvPr id="290" name="Google Shape;290;p17"/>
            <p:cNvSpPr txBox="1"/>
            <p:nvPr/>
          </p:nvSpPr>
          <p:spPr>
            <a:xfrm flipH="1">
              <a:off x="6791299" y="836656"/>
              <a:ext cx="18723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0" i="0" dirty="0">
                  <a:solidFill>
                    <a:srgbClr val="4D4D4D"/>
                  </a:solidFill>
                  <a:effectLst/>
                  <a:latin typeface="Roboto" panose="02000000000000000000" pitchFamily="2" charset="0"/>
                </a:rPr>
                <a:t>A relational (SQL) database is ideal for handling data models that are well-understood, may not change often, require adherence to strict international standards, and for businesses that value data consistency over transaction speed.</a:t>
              </a:r>
              <a:endParaRPr sz="1100" dirty="0">
                <a:solidFill>
                  <a:schemeClr val="dk1"/>
                </a:solidFill>
                <a:latin typeface="Roboto"/>
                <a:ea typeface="Roboto"/>
                <a:cs typeface="Roboto"/>
                <a:sym typeface="Roboto"/>
              </a:endParaRPr>
            </a:p>
          </p:txBody>
        </p:sp>
        <p:sp>
          <p:nvSpPr>
            <p:cNvPr id="291" name="Google Shape;291;p17"/>
            <p:cNvSpPr txBox="1"/>
            <p:nvPr/>
          </p:nvSpPr>
          <p:spPr>
            <a:xfrm flipH="1">
              <a:off x="6791299" y="-145088"/>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SQL use case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292" name="Google Shape;292;p17"/>
          <p:cNvGrpSpPr/>
          <p:nvPr/>
        </p:nvGrpSpPr>
        <p:grpSpPr>
          <a:xfrm>
            <a:off x="3963387" y="1406817"/>
            <a:ext cx="1165988" cy="1568666"/>
            <a:chOff x="3478424" y="1308364"/>
            <a:chExt cx="2187185" cy="2942536"/>
          </a:xfrm>
        </p:grpSpPr>
        <p:sp>
          <p:nvSpPr>
            <p:cNvPr id="293" name="Google Shape;293;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17"/>
            <p:cNvGrpSpPr/>
            <p:nvPr/>
          </p:nvGrpSpPr>
          <p:grpSpPr>
            <a:xfrm>
              <a:off x="3478424" y="1308364"/>
              <a:ext cx="2180470" cy="1878295"/>
              <a:chOff x="5553063" y="1487604"/>
              <a:chExt cx="1981525" cy="1707075"/>
            </a:xfrm>
          </p:grpSpPr>
          <p:sp>
            <p:nvSpPr>
              <p:cNvPr id="337" name="Google Shape;337;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 name="Google Shape;339;p17"/>
          <p:cNvGrpSpPr/>
          <p:nvPr/>
        </p:nvGrpSpPr>
        <p:grpSpPr>
          <a:xfrm>
            <a:off x="5083909" y="2059788"/>
            <a:ext cx="1165988" cy="1568666"/>
            <a:chOff x="3478424" y="1308364"/>
            <a:chExt cx="2187185" cy="2942536"/>
          </a:xfrm>
        </p:grpSpPr>
        <p:sp>
          <p:nvSpPr>
            <p:cNvPr id="340" name="Google Shape;340;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7"/>
            <p:cNvGrpSpPr/>
            <p:nvPr/>
          </p:nvGrpSpPr>
          <p:grpSpPr>
            <a:xfrm>
              <a:off x="3478424" y="1308364"/>
              <a:ext cx="2180470" cy="1878295"/>
              <a:chOff x="5553063" y="1487604"/>
              <a:chExt cx="1981525" cy="1707075"/>
            </a:xfrm>
          </p:grpSpPr>
          <p:sp>
            <p:nvSpPr>
              <p:cNvPr id="384" name="Google Shape;384;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17"/>
          <p:cNvGrpSpPr/>
          <p:nvPr/>
        </p:nvGrpSpPr>
        <p:grpSpPr>
          <a:xfrm>
            <a:off x="2926243" y="2030519"/>
            <a:ext cx="1165988" cy="1568666"/>
            <a:chOff x="3478424" y="1308364"/>
            <a:chExt cx="2187185" cy="2942536"/>
          </a:xfrm>
        </p:grpSpPr>
        <p:sp>
          <p:nvSpPr>
            <p:cNvPr id="387" name="Google Shape;387;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7"/>
            <p:cNvGrpSpPr/>
            <p:nvPr/>
          </p:nvGrpSpPr>
          <p:grpSpPr>
            <a:xfrm>
              <a:off x="3478424" y="1308364"/>
              <a:ext cx="2180470" cy="1878295"/>
              <a:chOff x="5553063" y="1487604"/>
              <a:chExt cx="1981525" cy="1707075"/>
            </a:xfrm>
          </p:grpSpPr>
          <p:sp>
            <p:nvSpPr>
              <p:cNvPr id="431" name="Google Shape;431;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17"/>
          <p:cNvGrpSpPr/>
          <p:nvPr/>
        </p:nvGrpSpPr>
        <p:grpSpPr>
          <a:xfrm>
            <a:off x="4046765" y="2683491"/>
            <a:ext cx="1165988" cy="1568666"/>
            <a:chOff x="3478424" y="1308364"/>
            <a:chExt cx="2187185" cy="2942536"/>
          </a:xfrm>
        </p:grpSpPr>
        <p:sp>
          <p:nvSpPr>
            <p:cNvPr id="434" name="Google Shape;434;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7"/>
            <p:cNvGrpSpPr/>
            <p:nvPr/>
          </p:nvGrpSpPr>
          <p:grpSpPr>
            <a:xfrm>
              <a:off x="3478424" y="1308364"/>
              <a:ext cx="2180470" cy="1878295"/>
              <a:chOff x="5553063" y="1487604"/>
              <a:chExt cx="1981525" cy="1707075"/>
            </a:xfrm>
          </p:grpSpPr>
          <p:sp>
            <p:nvSpPr>
              <p:cNvPr id="478" name="Google Shape;478;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17"/>
          <p:cNvSpPr txBox="1"/>
          <p:nvPr/>
        </p:nvSpPr>
        <p:spPr>
          <a:xfrm flipH="1">
            <a:off x="6833461" y="3954521"/>
            <a:ext cx="2053008" cy="609600"/>
          </a:xfrm>
          <a:prstGeom prst="rect">
            <a:avLst/>
          </a:prstGeom>
          <a:noFill/>
          <a:ln>
            <a:noFill/>
          </a:ln>
        </p:spPr>
        <p:txBody>
          <a:bodyPr spcFirstLastPara="1" wrap="square" lIns="91425" tIns="91425" rIns="91425" bIns="91425" anchor="ctr" anchorCtr="0">
            <a:noAutofit/>
          </a:bodyPr>
          <a:lstStyle/>
          <a:p>
            <a:pPr algn="l"/>
            <a:r>
              <a:rPr lang="en-US" sz="1100" b="0" i="0" dirty="0">
                <a:solidFill>
                  <a:srgbClr val="4D4D4D"/>
                </a:solidFill>
                <a:effectLst/>
                <a:latin typeface="Roboto" panose="02000000000000000000" pitchFamily="2" charset="0"/>
              </a:rPr>
              <a:t>A non-relational (NoSQL) database is ideal for companies facing changing data requirements, those that can adapt to rapidly-evolving vendor-driven standards and APIs, and those who need to deal with multiple types of data and high traffic volumes.</a:t>
            </a:r>
          </a:p>
          <a:p>
            <a:br>
              <a:rPr lang="en-US" sz="1400" dirty="0"/>
            </a:br>
            <a:endParaRPr sz="1100" dirty="0">
              <a:solidFill>
                <a:schemeClr val="dk1"/>
              </a:solidFill>
              <a:latin typeface="Roboto"/>
              <a:ea typeface="Roboto"/>
              <a:cs typeface="Roboto"/>
              <a:sym typeface="Roboto"/>
            </a:endParaRPr>
          </a:p>
        </p:txBody>
      </p:sp>
      <p:sp>
        <p:nvSpPr>
          <p:cNvPr id="487" name="Google Shape;487;p17"/>
          <p:cNvSpPr/>
          <p:nvPr/>
        </p:nvSpPr>
        <p:spPr>
          <a:xfrm>
            <a:off x="5160025" y="3231450"/>
            <a:ext cx="1610400" cy="839600"/>
          </a:xfrm>
          <a:custGeom>
            <a:avLst/>
            <a:gdLst/>
            <a:ahLst/>
            <a:cxnLst/>
            <a:rect l="l" t="t" r="r" b="b"/>
            <a:pathLst>
              <a:path w="64416" h="33584" extrusionOk="0">
                <a:moveTo>
                  <a:pt x="0" y="13825"/>
                </a:moveTo>
                <a:lnTo>
                  <a:pt x="30498" y="33584"/>
                </a:lnTo>
                <a:lnTo>
                  <a:pt x="58156" y="33584"/>
                </a:lnTo>
                <a:lnTo>
                  <a:pt x="58438" y="0"/>
                </a:lnTo>
                <a:lnTo>
                  <a:pt x="64416" y="51"/>
                </a:lnTo>
              </a:path>
            </a:pathLst>
          </a:custGeom>
          <a:noFill/>
          <a:ln w="28575" cap="flat" cmpd="sng">
            <a:solidFill>
              <a:schemeClr val="accent4"/>
            </a:solidFill>
            <a:prstDash val="solid"/>
            <a:round/>
            <a:headEnd type="none" w="med" len="med"/>
            <a:tailEnd type="none" w="med" len="med"/>
          </a:ln>
        </p:spPr>
      </p:sp>
      <p:sp>
        <p:nvSpPr>
          <p:cNvPr id="2" name="Google Shape;291;p17">
            <a:extLst>
              <a:ext uri="{FF2B5EF4-FFF2-40B4-BE49-F238E27FC236}">
                <a16:creationId xmlns:a16="http://schemas.microsoft.com/office/drawing/2014/main" id="{4BA76935-BABD-74F3-1CC8-0414192F8993}"/>
              </a:ext>
            </a:extLst>
          </p:cNvPr>
          <p:cNvSpPr txBox="1"/>
          <p:nvPr/>
        </p:nvSpPr>
        <p:spPr>
          <a:xfrm flipH="1">
            <a:off x="6879290" y="3020883"/>
            <a:ext cx="2105747" cy="27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NoSQL use case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1026" name="Picture 2" descr="Diagram depicting the key differences between SQL Database and NoSQL Databases.">
            <a:extLst>
              <a:ext uri="{FF2B5EF4-FFF2-40B4-BE49-F238E27FC236}">
                <a16:creationId xmlns:a16="http://schemas.microsoft.com/office/drawing/2014/main" id="{A93DAD6A-47DE-2DA4-A129-7322DEF57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Google Shape;617;p19"/>
          <p:cNvGrpSpPr/>
          <p:nvPr/>
        </p:nvGrpSpPr>
        <p:grpSpPr>
          <a:xfrm flipH="1">
            <a:off x="6004425" y="1283325"/>
            <a:ext cx="672700" cy="2635025"/>
            <a:chOff x="2440250" y="1283325"/>
            <a:chExt cx="672700" cy="2635025"/>
          </a:xfrm>
        </p:grpSpPr>
        <p:grpSp>
          <p:nvGrpSpPr>
            <p:cNvPr id="618" name="Google Shape;618;p19"/>
            <p:cNvGrpSpPr/>
            <p:nvPr/>
          </p:nvGrpSpPr>
          <p:grpSpPr>
            <a:xfrm>
              <a:off x="2440325" y="1283325"/>
              <a:ext cx="672625" cy="2635017"/>
              <a:chOff x="2440325" y="1283325"/>
              <a:chExt cx="672625" cy="2635017"/>
            </a:xfrm>
          </p:grpSpPr>
          <p:cxnSp>
            <p:nvCxnSpPr>
              <p:cNvPr id="619" name="Google Shape;619;p19"/>
              <p:cNvCxnSpPr/>
              <p:nvPr/>
            </p:nvCxnSpPr>
            <p:spPr>
              <a:xfrm rot="10800000">
                <a:off x="2706150" y="2984984"/>
                <a:ext cx="406800" cy="0"/>
              </a:xfrm>
              <a:prstGeom prst="straightConnector1">
                <a:avLst/>
              </a:prstGeom>
              <a:noFill/>
              <a:ln w="76200" cap="flat" cmpd="sng">
                <a:solidFill>
                  <a:schemeClr val="accent2"/>
                </a:solidFill>
                <a:prstDash val="solid"/>
                <a:round/>
                <a:headEnd type="none" w="med" len="med"/>
                <a:tailEnd type="none" w="med" len="med"/>
              </a:ln>
            </p:spPr>
          </p:cxnSp>
          <p:cxnSp>
            <p:nvCxnSpPr>
              <p:cNvPr id="620" name="Google Shape;620;p19"/>
              <p:cNvCxnSpPr/>
              <p:nvPr/>
            </p:nvCxnSpPr>
            <p:spPr>
              <a:xfrm rot="10800000">
                <a:off x="2683250" y="1283325"/>
                <a:ext cx="0" cy="2629800"/>
              </a:xfrm>
              <a:prstGeom prst="straightConnector1">
                <a:avLst/>
              </a:prstGeom>
              <a:noFill/>
              <a:ln w="76200" cap="flat" cmpd="sng">
                <a:solidFill>
                  <a:schemeClr val="accent2"/>
                </a:solidFill>
                <a:prstDash val="solid"/>
                <a:round/>
                <a:headEnd type="none" w="med" len="med"/>
                <a:tailEnd type="none" w="med" len="med"/>
              </a:ln>
            </p:spPr>
          </p:cxnSp>
          <p:cxnSp>
            <p:nvCxnSpPr>
              <p:cNvPr id="621" name="Google Shape;621;p19"/>
              <p:cNvCxnSpPr/>
              <p:nvPr/>
            </p:nvCxnSpPr>
            <p:spPr>
              <a:xfrm rot="10800000">
                <a:off x="2440325" y="1296075"/>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22" name="Google Shape;622;p19"/>
              <p:cNvCxnSpPr/>
              <p:nvPr/>
            </p:nvCxnSpPr>
            <p:spPr>
              <a:xfrm rot="10800000">
                <a:off x="2440325" y="3918342"/>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23" name="Google Shape;623;p19"/>
              <p:cNvCxnSpPr/>
              <p:nvPr/>
            </p:nvCxnSpPr>
            <p:spPr>
              <a:xfrm rot="10800000">
                <a:off x="2440325" y="2607209"/>
                <a:ext cx="281100" cy="0"/>
              </a:xfrm>
              <a:prstGeom prst="straightConnector1">
                <a:avLst/>
              </a:prstGeom>
              <a:noFill/>
              <a:ln w="76200" cap="flat" cmpd="sng">
                <a:solidFill>
                  <a:schemeClr val="accent2"/>
                </a:solidFill>
                <a:prstDash val="solid"/>
                <a:round/>
                <a:headEnd type="none" w="med" len="med"/>
                <a:tailEnd type="none" w="med" len="med"/>
              </a:ln>
            </p:spPr>
          </p:cxnSp>
        </p:grpSp>
        <p:grpSp>
          <p:nvGrpSpPr>
            <p:cNvPr id="624" name="Google Shape;624;p19"/>
            <p:cNvGrpSpPr/>
            <p:nvPr/>
          </p:nvGrpSpPr>
          <p:grpSpPr>
            <a:xfrm>
              <a:off x="2440250" y="1283325"/>
              <a:ext cx="672688" cy="2635025"/>
              <a:chOff x="2440263" y="1283325"/>
              <a:chExt cx="672688" cy="2635025"/>
            </a:xfrm>
          </p:grpSpPr>
          <p:cxnSp>
            <p:nvCxnSpPr>
              <p:cNvPr id="625" name="Google Shape;625;p19"/>
              <p:cNvCxnSpPr/>
              <p:nvPr/>
            </p:nvCxnSpPr>
            <p:spPr>
              <a:xfrm rot="10800000">
                <a:off x="2686050" y="2984984"/>
                <a:ext cx="426900" cy="0"/>
              </a:xfrm>
              <a:prstGeom prst="straightConnector1">
                <a:avLst/>
              </a:prstGeom>
              <a:noFill/>
              <a:ln w="28575" cap="flat" cmpd="sng">
                <a:solidFill>
                  <a:schemeClr val="accent4"/>
                </a:solidFill>
                <a:prstDash val="solid"/>
                <a:round/>
                <a:headEnd type="none" w="med" len="med"/>
                <a:tailEnd type="none" w="med" len="med"/>
              </a:ln>
            </p:spPr>
          </p:cxnSp>
          <p:cxnSp>
            <p:nvCxnSpPr>
              <p:cNvPr id="626" name="Google Shape;626;p19"/>
              <p:cNvCxnSpPr/>
              <p:nvPr/>
            </p:nvCxnSpPr>
            <p:spPr>
              <a:xfrm rot="10800000">
                <a:off x="2683250" y="1283325"/>
                <a:ext cx="0" cy="2629800"/>
              </a:xfrm>
              <a:prstGeom prst="straightConnector1">
                <a:avLst/>
              </a:prstGeom>
              <a:noFill/>
              <a:ln w="28575" cap="flat" cmpd="sng">
                <a:solidFill>
                  <a:schemeClr val="accent4"/>
                </a:solidFill>
                <a:prstDash val="solid"/>
                <a:round/>
                <a:headEnd type="none" w="med" len="med"/>
                <a:tailEnd type="none" w="med" len="med"/>
              </a:ln>
            </p:spPr>
          </p:cxnSp>
          <p:cxnSp>
            <p:nvCxnSpPr>
              <p:cNvPr id="627" name="Google Shape;627;p19"/>
              <p:cNvCxnSpPr/>
              <p:nvPr/>
            </p:nvCxnSpPr>
            <p:spPr>
              <a:xfrm rot="10800000">
                <a:off x="2440263" y="1296075"/>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28" name="Google Shape;628;p19"/>
              <p:cNvCxnSpPr/>
              <p:nvPr/>
            </p:nvCxnSpPr>
            <p:spPr>
              <a:xfrm rot="10800000">
                <a:off x="2440263" y="3918350"/>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29" name="Google Shape;629;p19"/>
              <p:cNvCxnSpPr/>
              <p:nvPr/>
            </p:nvCxnSpPr>
            <p:spPr>
              <a:xfrm rot="10800000">
                <a:off x="2440288" y="2607200"/>
                <a:ext cx="256500" cy="0"/>
              </a:xfrm>
              <a:prstGeom prst="straightConnector1">
                <a:avLst/>
              </a:prstGeom>
              <a:noFill/>
              <a:ln w="28575" cap="flat" cmpd="sng">
                <a:solidFill>
                  <a:schemeClr val="accent4"/>
                </a:solidFill>
                <a:prstDash val="solid"/>
                <a:round/>
                <a:headEnd type="none" w="med" len="med"/>
                <a:tailEnd type="none" w="med" len="med"/>
              </a:ln>
            </p:spPr>
          </p:cxnSp>
        </p:grpSp>
      </p:grpSp>
      <p:grpSp>
        <p:nvGrpSpPr>
          <p:cNvPr id="630" name="Google Shape;630;p19"/>
          <p:cNvGrpSpPr/>
          <p:nvPr/>
        </p:nvGrpSpPr>
        <p:grpSpPr>
          <a:xfrm>
            <a:off x="2440250" y="1283325"/>
            <a:ext cx="672700" cy="2635025"/>
            <a:chOff x="2440250" y="1283325"/>
            <a:chExt cx="672700" cy="2635025"/>
          </a:xfrm>
        </p:grpSpPr>
        <p:grpSp>
          <p:nvGrpSpPr>
            <p:cNvPr id="631" name="Google Shape;631;p19"/>
            <p:cNvGrpSpPr/>
            <p:nvPr/>
          </p:nvGrpSpPr>
          <p:grpSpPr>
            <a:xfrm>
              <a:off x="2440325" y="1283325"/>
              <a:ext cx="672625" cy="2635017"/>
              <a:chOff x="2440325" y="1283325"/>
              <a:chExt cx="672625" cy="2635017"/>
            </a:xfrm>
          </p:grpSpPr>
          <p:cxnSp>
            <p:nvCxnSpPr>
              <p:cNvPr id="632" name="Google Shape;632;p19"/>
              <p:cNvCxnSpPr/>
              <p:nvPr/>
            </p:nvCxnSpPr>
            <p:spPr>
              <a:xfrm rot="10800000">
                <a:off x="2706150" y="2984984"/>
                <a:ext cx="406800" cy="0"/>
              </a:xfrm>
              <a:prstGeom prst="straightConnector1">
                <a:avLst/>
              </a:prstGeom>
              <a:noFill/>
              <a:ln w="76200" cap="flat" cmpd="sng">
                <a:solidFill>
                  <a:schemeClr val="accent2"/>
                </a:solidFill>
                <a:prstDash val="solid"/>
                <a:round/>
                <a:headEnd type="none" w="med" len="med"/>
                <a:tailEnd type="none" w="med" len="med"/>
              </a:ln>
            </p:spPr>
          </p:cxnSp>
          <p:cxnSp>
            <p:nvCxnSpPr>
              <p:cNvPr id="633" name="Google Shape;633;p19"/>
              <p:cNvCxnSpPr/>
              <p:nvPr/>
            </p:nvCxnSpPr>
            <p:spPr>
              <a:xfrm rot="10800000">
                <a:off x="2683250" y="1283325"/>
                <a:ext cx="0" cy="2629800"/>
              </a:xfrm>
              <a:prstGeom prst="straightConnector1">
                <a:avLst/>
              </a:prstGeom>
              <a:noFill/>
              <a:ln w="76200" cap="flat" cmpd="sng">
                <a:solidFill>
                  <a:schemeClr val="accent2"/>
                </a:solidFill>
                <a:prstDash val="solid"/>
                <a:round/>
                <a:headEnd type="none" w="med" len="med"/>
                <a:tailEnd type="none" w="med" len="med"/>
              </a:ln>
            </p:spPr>
          </p:cxnSp>
          <p:cxnSp>
            <p:nvCxnSpPr>
              <p:cNvPr id="634" name="Google Shape;634;p19"/>
              <p:cNvCxnSpPr/>
              <p:nvPr/>
            </p:nvCxnSpPr>
            <p:spPr>
              <a:xfrm rot="10800000">
                <a:off x="2440325" y="1296075"/>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35" name="Google Shape;635;p19"/>
              <p:cNvCxnSpPr/>
              <p:nvPr/>
            </p:nvCxnSpPr>
            <p:spPr>
              <a:xfrm rot="10800000">
                <a:off x="2440325" y="3918342"/>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36" name="Google Shape;636;p19"/>
              <p:cNvCxnSpPr/>
              <p:nvPr/>
            </p:nvCxnSpPr>
            <p:spPr>
              <a:xfrm rot="10800000">
                <a:off x="2440325" y="2607209"/>
                <a:ext cx="281100" cy="0"/>
              </a:xfrm>
              <a:prstGeom prst="straightConnector1">
                <a:avLst/>
              </a:prstGeom>
              <a:noFill/>
              <a:ln w="76200" cap="flat" cmpd="sng">
                <a:solidFill>
                  <a:schemeClr val="accent2"/>
                </a:solidFill>
                <a:prstDash val="solid"/>
                <a:round/>
                <a:headEnd type="none" w="med" len="med"/>
                <a:tailEnd type="none" w="med" len="med"/>
              </a:ln>
            </p:spPr>
          </p:cxnSp>
        </p:grpSp>
        <p:grpSp>
          <p:nvGrpSpPr>
            <p:cNvPr id="637" name="Google Shape;637;p19"/>
            <p:cNvGrpSpPr/>
            <p:nvPr/>
          </p:nvGrpSpPr>
          <p:grpSpPr>
            <a:xfrm>
              <a:off x="2440250" y="1283325"/>
              <a:ext cx="672688" cy="2635025"/>
              <a:chOff x="2440263" y="1283325"/>
              <a:chExt cx="672688" cy="2635025"/>
            </a:xfrm>
          </p:grpSpPr>
          <p:cxnSp>
            <p:nvCxnSpPr>
              <p:cNvPr id="638" name="Google Shape;638;p19"/>
              <p:cNvCxnSpPr/>
              <p:nvPr/>
            </p:nvCxnSpPr>
            <p:spPr>
              <a:xfrm rot="10800000">
                <a:off x="2686050" y="2984984"/>
                <a:ext cx="426900" cy="0"/>
              </a:xfrm>
              <a:prstGeom prst="straightConnector1">
                <a:avLst/>
              </a:prstGeom>
              <a:noFill/>
              <a:ln w="28575" cap="flat" cmpd="sng">
                <a:solidFill>
                  <a:schemeClr val="accent4"/>
                </a:solidFill>
                <a:prstDash val="solid"/>
                <a:round/>
                <a:headEnd type="none" w="med" len="med"/>
                <a:tailEnd type="none" w="med" len="med"/>
              </a:ln>
            </p:spPr>
          </p:cxnSp>
          <p:cxnSp>
            <p:nvCxnSpPr>
              <p:cNvPr id="639" name="Google Shape;639;p19"/>
              <p:cNvCxnSpPr/>
              <p:nvPr/>
            </p:nvCxnSpPr>
            <p:spPr>
              <a:xfrm rot="10800000">
                <a:off x="2683250" y="1283325"/>
                <a:ext cx="0" cy="2629800"/>
              </a:xfrm>
              <a:prstGeom prst="straightConnector1">
                <a:avLst/>
              </a:prstGeom>
              <a:noFill/>
              <a:ln w="28575" cap="flat" cmpd="sng">
                <a:solidFill>
                  <a:schemeClr val="accent4"/>
                </a:solidFill>
                <a:prstDash val="solid"/>
                <a:round/>
                <a:headEnd type="none" w="med" len="med"/>
                <a:tailEnd type="none" w="med" len="med"/>
              </a:ln>
            </p:spPr>
          </p:cxnSp>
          <p:cxnSp>
            <p:nvCxnSpPr>
              <p:cNvPr id="640" name="Google Shape;640;p19"/>
              <p:cNvCxnSpPr/>
              <p:nvPr/>
            </p:nvCxnSpPr>
            <p:spPr>
              <a:xfrm rot="10800000">
                <a:off x="2440263" y="1296075"/>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41" name="Google Shape;641;p19"/>
              <p:cNvCxnSpPr/>
              <p:nvPr/>
            </p:nvCxnSpPr>
            <p:spPr>
              <a:xfrm rot="10800000">
                <a:off x="2440263" y="3918350"/>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42" name="Google Shape;642;p19"/>
              <p:cNvCxnSpPr/>
              <p:nvPr/>
            </p:nvCxnSpPr>
            <p:spPr>
              <a:xfrm rot="10800000">
                <a:off x="2440288" y="2607200"/>
                <a:ext cx="256500" cy="0"/>
              </a:xfrm>
              <a:prstGeom prst="straightConnector1">
                <a:avLst/>
              </a:prstGeom>
              <a:noFill/>
              <a:ln w="28575" cap="flat" cmpd="sng">
                <a:solidFill>
                  <a:schemeClr val="accent4"/>
                </a:solidFill>
                <a:prstDash val="solid"/>
                <a:round/>
                <a:headEnd type="none" w="med" len="med"/>
                <a:tailEnd type="none" w="med" len="med"/>
              </a:ln>
            </p:spPr>
          </p:cxnSp>
        </p:grpSp>
      </p:grpSp>
      <p:grpSp>
        <p:nvGrpSpPr>
          <p:cNvPr id="644" name="Google Shape;644;p19"/>
          <p:cNvGrpSpPr/>
          <p:nvPr/>
        </p:nvGrpSpPr>
        <p:grpSpPr>
          <a:xfrm>
            <a:off x="3018283" y="1634595"/>
            <a:ext cx="3050210" cy="2381866"/>
            <a:chOff x="3018283" y="1634595"/>
            <a:chExt cx="3050210" cy="2381866"/>
          </a:xfrm>
        </p:grpSpPr>
        <p:grpSp>
          <p:nvGrpSpPr>
            <p:cNvPr id="645" name="Google Shape;645;p19"/>
            <p:cNvGrpSpPr/>
            <p:nvPr/>
          </p:nvGrpSpPr>
          <p:grpSpPr>
            <a:xfrm rot="3697694">
              <a:off x="4488459" y="2222237"/>
              <a:ext cx="1157423" cy="699014"/>
              <a:chOff x="3441057" y="2206786"/>
              <a:chExt cx="1157400" cy="699000"/>
            </a:xfrm>
          </p:grpSpPr>
          <p:cxnSp>
            <p:nvCxnSpPr>
              <p:cNvPr id="646" name="Google Shape;646;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47" name="Google Shape;647;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48" name="Google Shape;648;p19"/>
            <p:cNvGrpSpPr/>
            <p:nvPr/>
          </p:nvGrpSpPr>
          <p:grpSpPr>
            <a:xfrm rot="3697694">
              <a:off x="3953917" y="2602087"/>
              <a:ext cx="1157423" cy="699014"/>
              <a:chOff x="3441057" y="2206786"/>
              <a:chExt cx="1157400" cy="699000"/>
            </a:xfrm>
          </p:grpSpPr>
          <p:cxnSp>
            <p:nvCxnSpPr>
              <p:cNvPr id="649" name="Google Shape;649;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0" name="Google Shape;650;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1" name="Google Shape;651;p19"/>
            <p:cNvGrpSpPr/>
            <p:nvPr/>
          </p:nvGrpSpPr>
          <p:grpSpPr>
            <a:xfrm rot="3697694">
              <a:off x="3337463" y="2991674"/>
              <a:ext cx="1157423" cy="699014"/>
              <a:chOff x="3441057" y="2206786"/>
              <a:chExt cx="1157400" cy="699000"/>
            </a:xfrm>
          </p:grpSpPr>
          <p:cxnSp>
            <p:nvCxnSpPr>
              <p:cNvPr id="652" name="Google Shape;652;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3" name="Google Shape;653;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4" name="Google Shape;654;p19"/>
            <p:cNvGrpSpPr/>
            <p:nvPr/>
          </p:nvGrpSpPr>
          <p:grpSpPr>
            <a:xfrm>
              <a:off x="4028030" y="2544811"/>
              <a:ext cx="1157400" cy="699000"/>
              <a:chOff x="3441057" y="2206786"/>
              <a:chExt cx="1157400" cy="699000"/>
            </a:xfrm>
          </p:grpSpPr>
          <p:cxnSp>
            <p:nvCxnSpPr>
              <p:cNvPr id="655" name="Google Shape;655;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6" name="Google Shape;656;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7" name="Google Shape;657;p19"/>
            <p:cNvGrpSpPr/>
            <p:nvPr/>
          </p:nvGrpSpPr>
          <p:grpSpPr>
            <a:xfrm>
              <a:off x="4615002" y="2980236"/>
              <a:ext cx="1157400" cy="699000"/>
              <a:chOff x="3441057" y="2206786"/>
              <a:chExt cx="1157400" cy="699000"/>
            </a:xfrm>
          </p:grpSpPr>
          <p:cxnSp>
            <p:nvCxnSpPr>
              <p:cNvPr id="658" name="Google Shape;658;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9" name="Google Shape;659;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60" name="Google Shape;660;p19"/>
            <p:cNvGrpSpPr/>
            <p:nvPr/>
          </p:nvGrpSpPr>
          <p:grpSpPr>
            <a:xfrm>
              <a:off x="3441057" y="2206786"/>
              <a:ext cx="1157400" cy="699000"/>
              <a:chOff x="3441057" y="2206786"/>
              <a:chExt cx="1157400" cy="699000"/>
            </a:xfrm>
          </p:grpSpPr>
          <p:cxnSp>
            <p:nvCxnSpPr>
              <p:cNvPr id="661" name="Google Shape;661;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62" name="Google Shape;662;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63" name="Google Shape;663;p19"/>
            <p:cNvGrpSpPr/>
            <p:nvPr/>
          </p:nvGrpSpPr>
          <p:grpSpPr>
            <a:xfrm>
              <a:off x="4226889" y="1634595"/>
              <a:ext cx="598632" cy="805372"/>
              <a:chOff x="3478424" y="1308364"/>
              <a:chExt cx="2187185" cy="2942536"/>
            </a:xfrm>
          </p:grpSpPr>
          <p:sp>
            <p:nvSpPr>
              <p:cNvPr id="664" name="Google Shape;664;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9"/>
              <p:cNvGrpSpPr/>
              <p:nvPr/>
            </p:nvGrpSpPr>
            <p:grpSpPr>
              <a:xfrm>
                <a:off x="3478424" y="1308364"/>
                <a:ext cx="2180470" cy="1878295"/>
                <a:chOff x="5553063" y="1487604"/>
                <a:chExt cx="1981525" cy="1707075"/>
              </a:xfrm>
            </p:grpSpPr>
            <p:sp>
              <p:nvSpPr>
                <p:cNvPr id="708" name="Google Shape;708;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 name="Google Shape;710;p19"/>
            <p:cNvGrpSpPr/>
            <p:nvPr/>
          </p:nvGrpSpPr>
          <p:grpSpPr>
            <a:xfrm>
              <a:off x="4819732" y="1979138"/>
              <a:ext cx="598632" cy="805372"/>
              <a:chOff x="3478424" y="1308364"/>
              <a:chExt cx="2187185" cy="2942536"/>
            </a:xfrm>
          </p:grpSpPr>
          <p:sp>
            <p:nvSpPr>
              <p:cNvPr id="711" name="Google Shape;711;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9"/>
              <p:cNvGrpSpPr/>
              <p:nvPr/>
            </p:nvGrpSpPr>
            <p:grpSpPr>
              <a:xfrm>
                <a:off x="3478424" y="1308364"/>
                <a:ext cx="2180470" cy="1878295"/>
                <a:chOff x="5553063" y="1487604"/>
                <a:chExt cx="1981525" cy="1707075"/>
              </a:xfrm>
            </p:grpSpPr>
            <p:sp>
              <p:nvSpPr>
                <p:cNvPr id="755" name="Google Shape;755;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7" name="Google Shape;757;p19"/>
            <p:cNvGrpSpPr/>
            <p:nvPr/>
          </p:nvGrpSpPr>
          <p:grpSpPr>
            <a:xfrm>
              <a:off x="5469860" y="2359776"/>
              <a:ext cx="598632" cy="805372"/>
              <a:chOff x="3478424" y="1308364"/>
              <a:chExt cx="2187185" cy="2942536"/>
            </a:xfrm>
          </p:grpSpPr>
          <p:sp>
            <p:nvSpPr>
              <p:cNvPr id="758" name="Google Shape;758;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19"/>
              <p:cNvGrpSpPr/>
              <p:nvPr/>
            </p:nvGrpSpPr>
            <p:grpSpPr>
              <a:xfrm>
                <a:off x="3478424" y="1308364"/>
                <a:ext cx="2180470" cy="1878295"/>
                <a:chOff x="5553063" y="1487604"/>
                <a:chExt cx="1981525" cy="1707075"/>
              </a:xfrm>
            </p:grpSpPr>
            <p:sp>
              <p:nvSpPr>
                <p:cNvPr id="802" name="Google Shape;802;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4" name="Google Shape;804;p19"/>
            <p:cNvGrpSpPr/>
            <p:nvPr/>
          </p:nvGrpSpPr>
          <p:grpSpPr>
            <a:xfrm>
              <a:off x="3635042" y="1987866"/>
              <a:ext cx="598632" cy="805372"/>
              <a:chOff x="3478424" y="1308364"/>
              <a:chExt cx="2187185" cy="2942536"/>
            </a:xfrm>
          </p:grpSpPr>
          <p:sp>
            <p:nvSpPr>
              <p:cNvPr id="805" name="Google Shape;805;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19"/>
              <p:cNvGrpSpPr/>
              <p:nvPr/>
            </p:nvGrpSpPr>
            <p:grpSpPr>
              <a:xfrm>
                <a:off x="3478424" y="1308364"/>
                <a:ext cx="2180470" cy="1878295"/>
                <a:chOff x="5553063" y="1487604"/>
                <a:chExt cx="1981525" cy="1707075"/>
              </a:xfrm>
            </p:grpSpPr>
            <p:sp>
              <p:nvSpPr>
                <p:cNvPr id="849" name="Google Shape;849;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9"/>
            <p:cNvGrpSpPr/>
            <p:nvPr/>
          </p:nvGrpSpPr>
          <p:grpSpPr>
            <a:xfrm>
              <a:off x="4227884" y="2332409"/>
              <a:ext cx="598632" cy="805372"/>
              <a:chOff x="3478424" y="1308364"/>
              <a:chExt cx="2187185" cy="2942536"/>
            </a:xfrm>
          </p:grpSpPr>
          <p:sp>
            <p:nvSpPr>
              <p:cNvPr id="852" name="Google Shape;852;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19"/>
              <p:cNvGrpSpPr/>
              <p:nvPr/>
            </p:nvGrpSpPr>
            <p:grpSpPr>
              <a:xfrm>
                <a:off x="3478424" y="1308364"/>
                <a:ext cx="2180470" cy="1878295"/>
                <a:chOff x="5553063" y="1487604"/>
                <a:chExt cx="1981525" cy="1707075"/>
              </a:xfrm>
            </p:grpSpPr>
            <p:sp>
              <p:nvSpPr>
                <p:cNvPr id="896" name="Google Shape;896;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19"/>
            <p:cNvGrpSpPr/>
            <p:nvPr/>
          </p:nvGrpSpPr>
          <p:grpSpPr>
            <a:xfrm>
              <a:off x="4878013" y="2713047"/>
              <a:ext cx="598632" cy="805372"/>
              <a:chOff x="3478424" y="1308364"/>
              <a:chExt cx="2187185" cy="2942536"/>
            </a:xfrm>
          </p:grpSpPr>
          <p:sp>
            <p:nvSpPr>
              <p:cNvPr id="899" name="Google Shape;899;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19"/>
              <p:cNvGrpSpPr/>
              <p:nvPr/>
            </p:nvGrpSpPr>
            <p:grpSpPr>
              <a:xfrm>
                <a:off x="3478424" y="1308364"/>
                <a:ext cx="2180470" cy="1878295"/>
                <a:chOff x="5553063" y="1487604"/>
                <a:chExt cx="1981525" cy="1707075"/>
              </a:xfrm>
            </p:grpSpPr>
            <p:sp>
              <p:nvSpPr>
                <p:cNvPr id="943" name="Google Shape;943;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5" name="Google Shape;945;p19"/>
            <p:cNvGrpSpPr/>
            <p:nvPr/>
          </p:nvGrpSpPr>
          <p:grpSpPr>
            <a:xfrm>
              <a:off x="3018283" y="2357045"/>
              <a:ext cx="598632" cy="805372"/>
              <a:chOff x="3478424" y="1308364"/>
              <a:chExt cx="2187185" cy="2942536"/>
            </a:xfrm>
          </p:grpSpPr>
          <p:sp>
            <p:nvSpPr>
              <p:cNvPr id="946" name="Google Shape;946;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19"/>
              <p:cNvGrpSpPr/>
              <p:nvPr/>
            </p:nvGrpSpPr>
            <p:grpSpPr>
              <a:xfrm>
                <a:off x="3478424" y="1308364"/>
                <a:ext cx="2180470" cy="1878295"/>
                <a:chOff x="5553063" y="1487604"/>
                <a:chExt cx="1981525" cy="1707075"/>
              </a:xfrm>
            </p:grpSpPr>
            <p:sp>
              <p:nvSpPr>
                <p:cNvPr id="990" name="Google Shape;990;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19"/>
            <p:cNvGrpSpPr/>
            <p:nvPr/>
          </p:nvGrpSpPr>
          <p:grpSpPr>
            <a:xfrm>
              <a:off x="3611125" y="2701588"/>
              <a:ext cx="598632" cy="805372"/>
              <a:chOff x="3478424" y="1308364"/>
              <a:chExt cx="2187185" cy="2942536"/>
            </a:xfrm>
          </p:grpSpPr>
          <p:sp>
            <p:nvSpPr>
              <p:cNvPr id="993" name="Google Shape;993;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19"/>
              <p:cNvGrpSpPr/>
              <p:nvPr/>
            </p:nvGrpSpPr>
            <p:grpSpPr>
              <a:xfrm>
                <a:off x="3478424" y="1308364"/>
                <a:ext cx="2180470" cy="1878295"/>
                <a:chOff x="5553063" y="1487604"/>
                <a:chExt cx="1981525" cy="1707075"/>
              </a:xfrm>
            </p:grpSpPr>
            <p:sp>
              <p:nvSpPr>
                <p:cNvPr id="1037" name="Google Shape;1037;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19"/>
            <p:cNvGrpSpPr/>
            <p:nvPr/>
          </p:nvGrpSpPr>
          <p:grpSpPr>
            <a:xfrm>
              <a:off x="4261254" y="3082226"/>
              <a:ext cx="598632" cy="805372"/>
              <a:chOff x="3478424" y="1308364"/>
              <a:chExt cx="2187185" cy="2942536"/>
            </a:xfrm>
          </p:grpSpPr>
          <p:sp>
            <p:nvSpPr>
              <p:cNvPr id="1040" name="Google Shape;1040;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19"/>
              <p:cNvGrpSpPr/>
              <p:nvPr/>
            </p:nvGrpSpPr>
            <p:grpSpPr>
              <a:xfrm>
                <a:off x="3478424" y="1308364"/>
                <a:ext cx="2180470" cy="1878295"/>
                <a:chOff x="5553063" y="1487604"/>
                <a:chExt cx="1981525" cy="1707075"/>
              </a:xfrm>
            </p:grpSpPr>
            <p:sp>
              <p:nvSpPr>
                <p:cNvPr id="1084" name="Google Shape;1084;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88" name="Google Shape;1088;p19"/>
          <p:cNvSpPr txBox="1"/>
          <p:nvPr/>
        </p:nvSpPr>
        <p:spPr>
          <a:xfrm>
            <a:off x="6791152" y="1060742"/>
            <a:ext cx="1890900" cy="458700"/>
          </a:xfrm>
          <a:prstGeom prst="rect">
            <a:avLst/>
          </a:prstGeom>
          <a:noFill/>
          <a:ln>
            <a:noFill/>
          </a:ln>
        </p:spPr>
        <p:txBody>
          <a:bodyPr spcFirstLastPara="1" wrap="square" lIns="91425" tIns="91425" rIns="91425" bIns="91425" anchor="ctr" anchorCtr="0">
            <a:noAutofit/>
          </a:bodyPr>
          <a:lstStyle/>
          <a:p>
            <a:pPr algn="l"/>
            <a:r>
              <a:rPr lang="en-US" sz="1600" b="0" i="0" dirty="0">
                <a:solidFill>
                  <a:srgbClr val="1F1F1F"/>
                </a:solidFill>
                <a:effectLst/>
                <a:latin typeface="Source Sans Pro" panose="020B0503030403020204" pitchFamily="34" charset="0"/>
              </a:rPr>
              <a:t>Flexible schema</a:t>
            </a:r>
          </a:p>
        </p:txBody>
      </p:sp>
      <p:sp>
        <p:nvSpPr>
          <p:cNvPr id="1091" name="Google Shape;1091;p19"/>
          <p:cNvSpPr txBox="1"/>
          <p:nvPr/>
        </p:nvSpPr>
        <p:spPr>
          <a:xfrm>
            <a:off x="549399" y="2470810"/>
            <a:ext cx="1890900" cy="455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b="0" i="0" dirty="0">
                <a:solidFill>
                  <a:srgbClr val="1F1F1F"/>
                </a:solidFill>
                <a:effectLst/>
                <a:latin typeface="Source Sans Pro" panose="020B0503030403020204" pitchFamily="34" charset="0"/>
              </a:rPr>
              <a:t>SQL is extremely useful for simple aggregations over large datasets, such as calculating averages</a:t>
            </a:r>
            <a:endParaRPr lang="en-US" sz="1200" dirty="0">
              <a:latin typeface="Roboto"/>
              <a:ea typeface="Roboto"/>
              <a:cs typeface="Roboto"/>
              <a:sym typeface="Roboto"/>
            </a:endParaRPr>
          </a:p>
        </p:txBody>
      </p:sp>
      <p:grpSp>
        <p:nvGrpSpPr>
          <p:cNvPr id="1092" name="Google Shape;1092;p19"/>
          <p:cNvGrpSpPr/>
          <p:nvPr/>
        </p:nvGrpSpPr>
        <p:grpSpPr>
          <a:xfrm>
            <a:off x="603420" y="774584"/>
            <a:ext cx="1977454" cy="1082163"/>
            <a:chOff x="603420" y="781596"/>
            <a:chExt cx="1977454" cy="1082163"/>
          </a:xfrm>
        </p:grpSpPr>
        <p:sp>
          <p:nvSpPr>
            <p:cNvPr id="1093" name="Google Shape;1093;p19"/>
            <p:cNvSpPr txBox="1"/>
            <p:nvPr/>
          </p:nvSpPr>
          <p:spPr>
            <a:xfrm>
              <a:off x="689974" y="781596"/>
              <a:ext cx="1890900" cy="253500"/>
            </a:xfrm>
            <a:prstGeom prst="rect">
              <a:avLst/>
            </a:prstGeom>
            <a:noFill/>
            <a:ln>
              <a:noFill/>
            </a:ln>
          </p:spPr>
          <p:txBody>
            <a:bodyPr spcFirstLastPara="1" wrap="square" lIns="91425" tIns="91425" rIns="91425" bIns="91425" anchor="ctr" anchorCtr="0">
              <a:noAutofit/>
            </a:bodyPr>
            <a:lstStyle/>
            <a:p>
              <a:pPr algn="l"/>
              <a:r>
                <a:rPr lang="en-US" sz="2400" b="1" i="0" dirty="0">
                  <a:solidFill>
                    <a:srgbClr val="1F1F1F"/>
                  </a:solidFill>
                  <a:effectLst/>
                  <a:latin typeface="Source Sans Pro" panose="020B0503030403020204" pitchFamily="34" charset="0"/>
                </a:rPr>
                <a:t>Pros of SQL:</a:t>
              </a:r>
              <a:endParaRPr lang="en-US" sz="2400" b="0" i="0" dirty="0">
                <a:solidFill>
                  <a:srgbClr val="1F1F1F"/>
                </a:solidFill>
                <a:effectLst/>
                <a:latin typeface="Source Sans Pro" panose="020B0503030403020204" pitchFamily="34" charset="0"/>
              </a:endParaRPr>
            </a:p>
            <a:p>
              <a:br>
                <a:rPr lang="en-US" sz="2400" b="0" i="0" dirty="0">
                  <a:solidFill>
                    <a:srgbClr val="1F1F1F"/>
                  </a:solidFill>
                  <a:effectLst/>
                  <a:latin typeface="Source Sans Pro" panose="020B0503030403020204" pitchFamily="34" charset="0"/>
                </a:rPr>
              </a:b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94" name="Google Shape;1094;p19"/>
            <p:cNvSpPr txBox="1"/>
            <p:nvPr/>
          </p:nvSpPr>
          <p:spPr>
            <a:xfrm>
              <a:off x="603420" y="1405059"/>
              <a:ext cx="1890900" cy="458700"/>
            </a:xfrm>
            <a:prstGeom prst="rect">
              <a:avLst/>
            </a:prstGeom>
            <a:noFill/>
            <a:ln>
              <a:noFill/>
            </a:ln>
          </p:spPr>
          <p:txBody>
            <a:bodyPr spcFirstLastPara="1" wrap="square" lIns="91425" tIns="91425" rIns="91425" bIns="91425" anchor="ctr" anchorCtr="0">
              <a:noAutofit/>
            </a:bodyPr>
            <a:lstStyle/>
            <a:p>
              <a:pPr algn="l"/>
              <a:r>
                <a:rPr lang="en-US" sz="1200" b="0" i="0" dirty="0">
                  <a:solidFill>
                    <a:srgbClr val="1F1F1F"/>
                  </a:solidFill>
                  <a:effectLst/>
                  <a:latin typeface="Source Sans Pro" panose="020B0503030403020204" pitchFamily="34" charset="0"/>
                </a:rPr>
                <a:t>SQL is widely understood and supported; most developers know it well.</a:t>
              </a:r>
            </a:p>
            <a:p>
              <a:br>
                <a:rPr lang="en-US" sz="1600" b="0" i="0" dirty="0">
                  <a:solidFill>
                    <a:srgbClr val="1F1F1F"/>
                  </a:solidFill>
                  <a:effectLst/>
                  <a:latin typeface="Source Sans Pro" panose="020B0503030403020204" pitchFamily="34" charset="0"/>
                </a:rPr>
              </a:br>
              <a:endParaRPr sz="1200" dirty="0">
                <a:latin typeface="Roboto"/>
                <a:ea typeface="Roboto"/>
                <a:cs typeface="Roboto"/>
                <a:sym typeface="Roboto"/>
              </a:endParaRPr>
            </a:p>
          </p:txBody>
        </p:sp>
      </p:grpSp>
      <p:sp>
        <p:nvSpPr>
          <p:cNvPr id="1097" name="Google Shape;1097;p19"/>
          <p:cNvSpPr txBox="1"/>
          <p:nvPr/>
        </p:nvSpPr>
        <p:spPr>
          <a:xfrm>
            <a:off x="587926" y="3797096"/>
            <a:ext cx="1890900" cy="458700"/>
          </a:xfrm>
          <a:prstGeom prst="rect">
            <a:avLst/>
          </a:prstGeom>
          <a:noFill/>
          <a:ln>
            <a:noFill/>
          </a:ln>
        </p:spPr>
        <p:txBody>
          <a:bodyPr spcFirstLastPara="1" wrap="square" lIns="91425" tIns="91425" rIns="91425" bIns="91425" anchor="ctr" anchorCtr="0">
            <a:noAutofit/>
          </a:bodyPr>
          <a:lstStyle/>
          <a:p>
            <a:pPr algn="l"/>
            <a:r>
              <a:rPr lang="en-US" sz="1200" b="0" i="0" dirty="0">
                <a:solidFill>
                  <a:srgbClr val="1F1F1F"/>
                </a:solidFill>
                <a:effectLst/>
                <a:latin typeface="Source Sans Pro" panose="020B0503030403020204" pitchFamily="34" charset="0"/>
              </a:rPr>
              <a:t>SQL is extremely useful for setting up simple ETL jobs, especially if the input and output formats are relational databases.</a:t>
            </a:r>
          </a:p>
        </p:txBody>
      </p:sp>
      <p:sp>
        <p:nvSpPr>
          <p:cNvPr id="1100" name="Google Shape;1100;p19"/>
          <p:cNvSpPr txBox="1"/>
          <p:nvPr/>
        </p:nvSpPr>
        <p:spPr>
          <a:xfrm>
            <a:off x="6689391" y="2544305"/>
            <a:ext cx="2232597" cy="455100"/>
          </a:xfrm>
          <a:prstGeom prst="rect">
            <a:avLst/>
          </a:prstGeom>
          <a:noFill/>
          <a:ln>
            <a:noFill/>
          </a:ln>
        </p:spPr>
        <p:txBody>
          <a:bodyPr spcFirstLastPara="1" wrap="square" lIns="91425" tIns="91425" rIns="91425" bIns="91425" anchor="ctr" anchorCtr="0">
            <a:noAutofit/>
          </a:bodyPr>
          <a:lstStyle/>
          <a:p>
            <a:pPr algn="l"/>
            <a:r>
              <a:rPr lang="en-US" sz="1600" b="0" i="0" dirty="0">
                <a:solidFill>
                  <a:srgbClr val="1F1F1F"/>
                </a:solidFill>
                <a:effectLst/>
                <a:latin typeface="Source Sans Pro" panose="020B0503030403020204" pitchFamily="34" charset="0"/>
              </a:rPr>
              <a:t>Usable on distributed infrastructure platforms</a:t>
            </a:r>
          </a:p>
          <a:p>
            <a:br>
              <a:rPr lang="en-US" sz="1600" dirty="0"/>
            </a:br>
            <a:endParaRPr sz="1200" dirty="0">
              <a:latin typeface="Roboto"/>
              <a:ea typeface="Roboto"/>
              <a:cs typeface="Roboto"/>
              <a:sym typeface="Roboto"/>
            </a:endParaRPr>
          </a:p>
        </p:txBody>
      </p:sp>
      <p:sp>
        <p:nvSpPr>
          <p:cNvPr id="1103" name="Google Shape;1103;p19"/>
          <p:cNvSpPr txBox="1"/>
          <p:nvPr/>
        </p:nvSpPr>
        <p:spPr>
          <a:xfrm>
            <a:off x="6703700" y="4029190"/>
            <a:ext cx="2286788" cy="458700"/>
          </a:xfrm>
          <a:prstGeom prst="rect">
            <a:avLst/>
          </a:prstGeom>
          <a:noFill/>
          <a:ln>
            <a:noFill/>
          </a:ln>
        </p:spPr>
        <p:txBody>
          <a:bodyPr spcFirstLastPara="1" wrap="square" lIns="91425" tIns="91425" rIns="91425" bIns="91425" anchor="ctr" anchorCtr="0">
            <a:noAutofit/>
          </a:bodyPr>
          <a:lstStyle/>
          <a:p>
            <a:pPr algn="l"/>
            <a:r>
              <a:rPr lang="en-US" sz="1600" b="0" i="0" dirty="0">
                <a:solidFill>
                  <a:srgbClr val="1F1F1F"/>
                </a:solidFill>
                <a:effectLst/>
                <a:latin typeface="Source Sans Pro" panose="020B0503030403020204" pitchFamily="34" charset="0"/>
              </a:rPr>
              <a:t>Low-cost infrastructure and high availability and throughput</a:t>
            </a:r>
          </a:p>
        </p:txBody>
      </p:sp>
      <p:sp>
        <p:nvSpPr>
          <p:cNvPr id="4" name="Google Shape;1093;p19">
            <a:extLst>
              <a:ext uri="{FF2B5EF4-FFF2-40B4-BE49-F238E27FC236}">
                <a16:creationId xmlns:a16="http://schemas.microsoft.com/office/drawing/2014/main" id="{1B236CC4-0E94-BC7F-F456-A43574713BD7}"/>
              </a:ext>
            </a:extLst>
          </p:cNvPr>
          <p:cNvSpPr txBox="1"/>
          <p:nvPr/>
        </p:nvSpPr>
        <p:spPr>
          <a:xfrm>
            <a:off x="6536499" y="841049"/>
            <a:ext cx="2400206" cy="253500"/>
          </a:xfrm>
          <a:prstGeom prst="rect">
            <a:avLst/>
          </a:prstGeom>
          <a:noFill/>
          <a:ln>
            <a:noFill/>
          </a:ln>
        </p:spPr>
        <p:txBody>
          <a:bodyPr spcFirstLastPara="1" wrap="square" lIns="91425" tIns="91425" rIns="91425" bIns="91425" anchor="ctr" anchorCtr="0">
            <a:noAutofit/>
          </a:bodyPr>
          <a:lstStyle/>
          <a:p>
            <a:pPr algn="l"/>
            <a:r>
              <a:rPr lang="en-US" sz="2400" b="1" i="0" dirty="0">
                <a:solidFill>
                  <a:srgbClr val="1F1F1F"/>
                </a:solidFill>
                <a:effectLst/>
                <a:latin typeface="Source Sans Pro" panose="020B0503030403020204" pitchFamily="34" charset="0"/>
              </a:rPr>
              <a:t>Pros of NoSQL:</a:t>
            </a:r>
            <a:endParaRPr lang="en-US" sz="2400" b="0" i="0" dirty="0">
              <a:solidFill>
                <a:srgbClr val="1F1F1F"/>
              </a:solidFill>
              <a:effectLst/>
              <a:latin typeface="Source Sans Pro" panose="020B0503030403020204" pitchFamily="34" charset="0"/>
            </a:endParaRPr>
          </a:p>
          <a:p>
            <a:br>
              <a:rPr lang="en-US" sz="2400" b="0" i="0" dirty="0">
                <a:solidFill>
                  <a:srgbClr val="1F1F1F"/>
                </a:solidFill>
                <a:effectLst/>
                <a:latin typeface="Source Sans Pro" panose="020B0503030403020204" pitchFamily="34" charset="0"/>
              </a:rPr>
            </a:b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Words>
  <Application>Microsoft Office PowerPoint</Application>
  <PresentationFormat>Affichage à l'écran (16:9)</PresentationFormat>
  <Paragraphs>26</Paragraphs>
  <Slides>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Fira Sans Extra Condensed SemiBold</vt:lpstr>
      <vt:lpstr>Roboto</vt:lpstr>
      <vt:lpstr>Source Sans Pro</vt:lpstr>
      <vt:lpstr>Arial</vt:lpstr>
      <vt:lpstr>Open Sans</vt:lpstr>
      <vt:lpstr>Data Migration Process Infographics by Slidesgo</vt:lpstr>
      <vt:lpstr>NoSQL Vs SQL</vt:lpstr>
      <vt:lpstr>Definitions</vt:lpstr>
      <vt:lpstr>Data migration process infographics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cp:lastModifiedBy>Nidhal</cp:lastModifiedBy>
  <cp:revision>1</cp:revision>
  <dcterms:modified xsi:type="dcterms:W3CDTF">2023-01-29T23:32:49Z</dcterms:modified>
</cp:coreProperties>
</file>