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9" r:id="rId2"/>
    <p:sldId id="257" r:id="rId3"/>
    <p:sldId id="261" r:id="rId4"/>
    <p:sldId id="262" r:id="rId5"/>
    <p:sldId id="263" r:id="rId6"/>
    <p:sldId id="264" r:id="rId7"/>
    <p:sldId id="258" r:id="rId8"/>
    <p:sldId id="277" r:id="rId9"/>
    <p:sldId id="260"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66" d="100"/>
          <a:sy n="66" d="100"/>
        </p:scale>
        <p:origin x="140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324618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00987A-9474-496F-9F9F-3B534FA4E7F5}" type="datetimeFigureOut">
              <a:rPr lang="en-US" smtClean="0"/>
              <a:t>30-Oct-2018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262742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28347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48177" y="3771174"/>
            <a:ext cx="5540814"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
        <p:nvSpPr>
          <p:cNvPr id="11" name="TextBox 10"/>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034910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102450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00987A-9474-496F-9F9F-3B534FA4E7F5}" type="datetimeFigureOut">
              <a:rPr lang="en-US" smtClean="0"/>
              <a:t>30-Oct-2018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419589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00987A-9474-496F-9F9F-3B534FA4E7F5}" type="datetimeFigureOut">
              <a:rPr lang="en-US" smtClean="0"/>
              <a:t>30-Oct-2018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901311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1838412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212019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89152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67986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00987A-9474-496F-9F9F-3B534FA4E7F5}" type="datetimeFigureOut">
              <a:rPr lang="en-US" smtClean="0"/>
              <a:t>30-Oct-2018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177362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00987A-9474-496F-9F9F-3B534FA4E7F5}" type="datetimeFigureOut">
              <a:rPr lang="en-US" smtClean="0"/>
              <a:t>30-Oct-2018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246947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340880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45179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B00987A-9474-496F-9F9F-3B534FA4E7F5}" type="datetimeFigureOut">
              <a:rPr lang="en-US" smtClean="0"/>
              <a:t>30-Oct-2018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31969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00987A-9474-496F-9F9F-3B534FA4E7F5}" type="datetimeFigureOut">
              <a:rPr lang="en-US" smtClean="0"/>
              <a:t>30-Oct-2018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3735C-F666-418D-B23E-1089167D7D37}" type="slidenum">
              <a:rPr lang="en-US" smtClean="0"/>
              <a:t>‹#›</a:t>
            </a:fld>
            <a:endParaRPr lang="en-US"/>
          </a:p>
        </p:txBody>
      </p:sp>
    </p:spTree>
    <p:extLst>
      <p:ext uri="{BB962C8B-B14F-4D97-AF65-F5344CB8AC3E}">
        <p14:creationId xmlns:p14="http://schemas.microsoft.com/office/powerpoint/2010/main" val="238297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00987A-9474-496F-9F9F-3B534FA4E7F5}" type="datetimeFigureOut">
              <a:rPr lang="en-US" smtClean="0"/>
              <a:t>30-Oct-2018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E93735C-F666-418D-B23E-1089167D7D37}" type="slidenum">
              <a:rPr lang="en-US" smtClean="0"/>
              <a:t>‹#›</a:t>
            </a:fld>
            <a:endParaRPr lang="en-US"/>
          </a:p>
        </p:txBody>
      </p:sp>
    </p:spTree>
    <p:extLst>
      <p:ext uri="{BB962C8B-B14F-4D97-AF65-F5344CB8AC3E}">
        <p14:creationId xmlns:p14="http://schemas.microsoft.com/office/powerpoint/2010/main" val="2875093389"/>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userDrawn="1">
          <p15:clr>
            <a:srgbClr val="F26B43"/>
          </p15:clr>
        </p15:guide>
        <p15:guide id="2" orient="horz" pos="1440" userDrawn="1">
          <p15:clr>
            <a:srgbClr val="F26B43"/>
          </p15:clr>
        </p15:guide>
        <p15:guide id="3" orient="horz" pos="3696" userDrawn="1">
          <p15:clr>
            <a:srgbClr val="F26B43"/>
          </p15:clr>
        </p15:guide>
        <p15:guide id="4" orient="horz" pos="432" userDrawn="1">
          <p15:clr>
            <a:srgbClr val="F26B43"/>
          </p15:clr>
        </p15:guide>
        <p15:guide id="5" orient="horz" pos="1512" userDrawn="1">
          <p15:clr>
            <a:srgbClr val="F26B43"/>
          </p15:clr>
        </p15:guide>
        <p15:guide id="6" pos="5184" userDrawn="1">
          <p15:clr>
            <a:srgbClr val="F26B43"/>
          </p15:clr>
        </p15:guide>
        <p15:guide id="7" pos="702" userDrawn="1">
          <p15:clr>
            <a:srgbClr val="F26B43"/>
          </p15:clr>
        </p15:guide>
        <p15:guide id="8" pos="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990003" y="229109"/>
            <a:ext cx="6717083" cy="923330"/>
          </a:xfrm>
          <a:prstGeom prst="rect">
            <a:avLst/>
          </a:prstGeom>
          <a:noFill/>
        </p:spPr>
        <p:txBody>
          <a:bodyPr wrap="square" rtlCol="0">
            <a:spAutoFit/>
          </a:bodyPr>
          <a:lstStyle/>
          <a:p>
            <a:pPr algn="ctr"/>
            <a:r>
              <a:rPr lang="en-US" sz="5400" dirty="0">
                <a:latin typeface="Elephant" panose="02020904090505020303" pitchFamily="18" charset="0"/>
              </a:rPr>
              <a:t>CINECLICK</a:t>
            </a:r>
          </a:p>
        </p:txBody>
      </p:sp>
      <p:pic>
        <p:nvPicPr>
          <p:cNvPr id="5" name="Picture 4" descr="Image result for movie re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0" y="4893863"/>
            <a:ext cx="9144000" cy="11260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6400" y="5218223"/>
            <a:ext cx="2438400" cy="523220"/>
          </a:xfrm>
          <a:prstGeom prst="rect">
            <a:avLst/>
          </a:prstGeom>
          <a:noFill/>
        </p:spPr>
        <p:txBody>
          <a:bodyPr wrap="square" rtlCol="0">
            <a:spAutoFit/>
          </a:bodyPr>
          <a:lstStyle/>
          <a:p>
            <a:r>
              <a:rPr lang="en-US" sz="1400" dirty="0" smtClean="0">
                <a:solidFill>
                  <a:schemeClr val="bg1"/>
                </a:solidFill>
                <a:latin typeface="Arial Rounded MT Bold" panose="020F0704030504030204" pitchFamily="34" charset="0"/>
              </a:rPr>
              <a:t>NIDHEESH PANCHAL</a:t>
            </a:r>
          </a:p>
          <a:p>
            <a:r>
              <a:rPr lang="en-US" sz="1400" dirty="0" smtClean="0">
                <a:solidFill>
                  <a:schemeClr val="bg1"/>
                </a:solidFill>
                <a:latin typeface="Arial Rounded MT Bold" panose="020F0704030504030204" pitchFamily="34" charset="0"/>
              </a:rPr>
              <a:t>2016UCP1008</a:t>
            </a:r>
            <a:endParaRPr lang="en-US" sz="1400" dirty="0">
              <a:solidFill>
                <a:schemeClr val="bg1"/>
              </a:solidFill>
              <a:latin typeface="Arial Rounded MT Bold" panose="020F0704030504030204" pitchFamily="34" charset="0"/>
            </a:endParaRPr>
          </a:p>
        </p:txBody>
      </p:sp>
      <p:sp>
        <p:nvSpPr>
          <p:cNvPr id="7" name="TextBox 6"/>
          <p:cNvSpPr txBox="1"/>
          <p:nvPr/>
        </p:nvSpPr>
        <p:spPr>
          <a:xfrm>
            <a:off x="3578269" y="5195271"/>
            <a:ext cx="2438400" cy="523220"/>
          </a:xfrm>
          <a:prstGeom prst="rect">
            <a:avLst/>
          </a:prstGeom>
          <a:noFill/>
        </p:spPr>
        <p:txBody>
          <a:bodyPr wrap="square" rtlCol="0">
            <a:spAutoFit/>
          </a:bodyPr>
          <a:lstStyle/>
          <a:p>
            <a:r>
              <a:rPr lang="en-US" sz="1400" dirty="0" smtClean="0">
                <a:solidFill>
                  <a:schemeClr val="bg1"/>
                </a:solidFill>
                <a:latin typeface="Arial Rounded MT Bold" panose="020F0704030504030204" pitchFamily="34" charset="0"/>
              </a:rPr>
              <a:t>VANDITA GOYAL</a:t>
            </a:r>
          </a:p>
          <a:p>
            <a:r>
              <a:rPr lang="en-US" sz="1400" dirty="0" smtClean="0">
                <a:solidFill>
                  <a:schemeClr val="bg1"/>
                </a:solidFill>
                <a:latin typeface="Arial Rounded MT Bold" panose="020F0704030504030204" pitchFamily="34" charset="0"/>
              </a:rPr>
              <a:t>2016UCP1004</a:t>
            </a:r>
            <a:endParaRPr lang="en-US" sz="1400" dirty="0">
              <a:solidFill>
                <a:schemeClr val="bg1"/>
              </a:solidFill>
              <a:latin typeface="Arial Rounded MT Bold" panose="020F0704030504030204" pitchFamily="34" charset="0"/>
            </a:endParaRPr>
          </a:p>
        </p:txBody>
      </p:sp>
      <p:sp>
        <p:nvSpPr>
          <p:cNvPr id="8" name="TextBox 7"/>
          <p:cNvSpPr txBox="1"/>
          <p:nvPr/>
        </p:nvSpPr>
        <p:spPr>
          <a:xfrm>
            <a:off x="6487886" y="5195271"/>
            <a:ext cx="2438400" cy="523220"/>
          </a:xfrm>
          <a:prstGeom prst="rect">
            <a:avLst/>
          </a:prstGeom>
          <a:noFill/>
        </p:spPr>
        <p:txBody>
          <a:bodyPr wrap="square" rtlCol="0">
            <a:spAutoFit/>
          </a:bodyPr>
          <a:lstStyle/>
          <a:p>
            <a:r>
              <a:rPr lang="en-US" sz="1400" dirty="0" smtClean="0">
                <a:solidFill>
                  <a:schemeClr val="bg1"/>
                </a:solidFill>
                <a:latin typeface="Arial Rounded MT Bold" panose="020F0704030504030204" pitchFamily="34" charset="0"/>
              </a:rPr>
              <a:t>AKSHITA AGRAWAL</a:t>
            </a:r>
          </a:p>
          <a:p>
            <a:r>
              <a:rPr lang="en-US" sz="1400" dirty="0" smtClean="0">
                <a:solidFill>
                  <a:schemeClr val="bg1"/>
                </a:solidFill>
                <a:latin typeface="Arial Rounded MT Bold" panose="020F0704030504030204" pitchFamily="34" charset="0"/>
              </a:rPr>
              <a:t>2016UCP10023</a:t>
            </a:r>
            <a:endParaRPr lang="en-US" sz="1400" dirty="0">
              <a:solidFill>
                <a:schemeClr val="bg1"/>
              </a:solidFill>
              <a:latin typeface="Arial Rounded MT Bold" panose="020F0704030504030204" pitchFamily="34" charset="0"/>
            </a:endParaRPr>
          </a:p>
        </p:txBody>
      </p:sp>
      <p:sp>
        <p:nvSpPr>
          <p:cNvPr id="13" name="TextBox 12"/>
          <p:cNvSpPr txBox="1"/>
          <p:nvPr/>
        </p:nvSpPr>
        <p:spPr>
          <a:xfrm>
            <a:off x="2151617" y="1152439"/>
            <a:ext cx="5140560" cy="369332"/>
          </a:xfrm>
          <a:prstGeom prst="rect">
            <a:avLst/>
          </a:prstGeom>
          <a:noFill/>
        </p:spPr>
        <p:txBody>
          <a:bodyPr wrap="square" rtlCol="0">
            <a:spAutoFit/>
          </a:bodyPr>
          <a:lstStyle/>
          <a:p>
            <a:r>
              <a:rPr lang="en-US" dirty="0">
                <a:solidFill>
                  <a:schemeClr val="bg1"/>
                </a:solidFill>
                <a:latin typeface="Arial Rounded MT Bold" panose="020F0704030504030204" pitchFamily="34" charset="0"/>
              </a:rPr>
              <a:t>AN </a:t>
            </a:r>
            <a:r>
              <a:rPr lang="en-US" dirty="0">
                <a:latin typeface="Arial Rounded MT Bold" panose="020F0704030504030204" pitchFamily="34" charset="0"/>
              </a:rPr>
              <a:t>ONLINE</a:t>
            </a:r>
            <a:r>
              <a:rPr lang="en-US" dirty="0">
                <a:solidFill>
                  <a:schemeClr val="bg1"/>
                </a:solidFill>
                <a:latin typeface="Arial Rounded MT Bold" panose="020F0704030504030204" pitchFamily="34" charset="0"/>
              </a:rPr>
              <a:t> </a:t>
            </a:r>
            <a:r>
              <a:rPr lang="en-US" dirty="0">
                <a:latin typeface="Arial Rounded MT Bold" panose="020F0704030504030204" pitchFamily="34" charset="0"/>
              </a:rPr>
              <a:t>MOVIE BOOKING SYSTEM</a:t>
            </a:r>
          </a:p>
        </p:txBody>
      </p:sp>
    </p:spTree>
    <p:extLst>
      <p:ext uri="{BB962C8B-B14F-4D97-AF65-F5344CB8AC3E}">
        <p14:creationId xmlns:p14="http://schemas.microsoft.com/office/powerpoint/2010/main" val="125144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96" y="394661"/>
            <a:ext cx="7055380" cy="780996"/>
          </a:xfrm>
        </p:spPr>
        <p:txBody>
          <a:bodyPr/>
          <a:lstStyle/>
          <a:p>
            <a:pPr algn="ctr"/>
            <a:r>
              <a:rPr lang="en-US" sz="2400" dirty="0" smtClean="0">
                <a:latin typeface="Arial" panose="020B0604020202020204" pitchFamily="34" charset="0"/>
                <a:cs typeface="Arial" panose="020B0604020202020204" pitchFamily="34" charset="0"/>
              </a:rPr>
              <a:t>REGISTRATION </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886" y="1349827"/>
            <a:ext cx="5994400" cy="4942059"/>
          </a:xfrm>
        </p:spPr>
      </p:pic>
    </p:spTree>
    <p:extLst>
      <p:ext uri="{BB962C8B-B14F-4D97-AF65-F5344CB8AC3E}">
        <p14:creationId xmlns:p14="http://schemas.microsoft.com/office/powerpoint/2010/main" val="3416763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42" y="1451430"/>
            <a:ext cx="8868229" cy="3280228"/>
          </a:xfrm>
        </p:spPr>
      </p:pic>
      <p:sp>
        <p:nvSpPr>
          <p:cNvPr id="6" name="TextBox 5"/>
          <p:cNvSpPr txBox="1"/>
          <p:nvPr/>
        </p:nvSpPr>
        <p:spPr>
          <a:xfrm>
            <a:off x="696686" y="246743"/>
            <a:ext cx="68507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EMAIL NOTIFICATION FOR REGISTRATION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215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408" y="409175"/>
            <a:ext cx="7055380" cy="766482"/>
          </a:xfrm>
        </p:spPr>
        <p:txBody>
          <a:bodyPr/>
          <a:lstStyle/>
          <a:p>
            <a:pPr algn="ctr"/>
            <a:r>
              <a:rPr lang="en-US" sz="2400" dirty="0" smtClean="0">
                <a:latin typeface="Arial" panose="020B0604020202020204" pitchFamily="34" charset="0"/>
                <a:cs typeface="Arial" panose="020B0604020202020204" pitchFamily="34" charset="0"/>
              </a:rPr>
              <a:t>MAIN PAGE</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710" y="1378857"/>
            <a:ext cx="8136776" cy="5240827"/>
          </a:xfrm>
        </p:spPr>
      </p:pic>
    </p:spTree>
    <p:extLst>
      <p:ext uri="{BB962C8B-B14F-4D97-AF65-F5344CB8AC3E}">
        <p14:creationId xmlns:p14="http://schemas.microsoft.com/office/powerpoint/2010/main" val="1967521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738" y="235003"/>
            <a:ext cx="7055380" cy="1400530"/>
          </a:xfrm>
        </p:spPr>
        <p:txBody>
          <a:bodyPr/>
          <a:lstStyle/>
          <a:p>
            <a:pPr algn="ctr"/>
            <a:r>
              <a:rPr lang="en-US" sz="2400" dirty="0" smtClean="0">
                <a:latin typeface="Arial" panose="020B0604020202020204" pitchFamily="34" charset="0"/>
                <a:cs typeface="Arial" panose="020B0604020202020204" pitchFamily="34" charset="0"/>
              </a:rPr>
              <a:t>SEARCH FEATURE</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(BY MOVIE NAME,LOCATION,DATE OR TIME)</a:t>
            </a:r>
            <a:endParaRPr lang="en-US" sz="2400" dirty="0">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088" y="1635533"/>
            <a:ext cx="5797696" cy="3912848"/>
          </a:xfrm>
        </p:spPr>
      </p:pic>
    </p:spTree>
    <p:extLst>
      <p:ext uri="{BB962C8B-B14F-4D97-AF65-F5344CB8AC3E}">
        <p14:creationId xmlns:p14="http://schemas.microsoft.com/office/powerpoint/2010/main" val="581197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852" y="423691"/>
            <a:ext cx="7055380" cy="1400530"/>
          </a:xfrm>
        </p:spPr>
        <p:txBody>
          <a:bodyPr/>
          <a:lstStyle/>
          <a:p>
            <a:r>
              <a:rPr lang="en-US" sz="2400" dirty="0" smtClean="0">
                <a:latin typeface="Arial" panose="020B0604020202020204" pitchFamily="34" charset="0"/>
                <a:cs typeface="Arial" panose="020B0604020202020204" pitchFamily="34" charset="0"/>
              </a:rPr>
              <a:t>DIFFERENT SCREENINGS FOR A MOVIE</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658" y="1577478"/>
            <a:ext cx="6503444" cy="4416922"/>
          </a:xfrm>
        </p:spPr>
      </p:pic>
    </p:spTree>
    <p:extLst>
      <p:ext uri="{BB962C8B-B14F-4D97-AF65-F5344CB8AC3E}">
        <p14:creationId xmlns:p14="http://schemas.microsoft.com/office/powerpoint/2010/main" val="1307476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094" y="191462"/>
            <a:ext cx="7055380" cy="1400530"/>
          </a:xfrm>
        </p:spPr>
        <p:txBody>
          <a:bodyPr/>
          <a:lstStyle/>
          <a:p>
            <a:pPr algn="ctr"/>
            <a:r>
              <a:rPr lang="en-US" sz="2400" dirty="0" smtClean="0">
                <a:latin typeface="Arial" panose="020B0604020202020204" pitchFamily="34" charset="0"/>
                <a:cs typeface="Arial" panose="020B0604020202020204" pitchFamily="34" charset="0"/>
              </a:rPr>
              <a:t>SEAT PANEL AND SELECTION</a:t>
            </a:r>
            <a:endParaRPr lang="en-US" sz="2400" dirty="0">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543" y="1030514"/>
            <a:ext cx="4808482" cy="5515072"/>
          </a:xfrm>
        </p:spPr>
      </p:pic>
    </p:spTree>
    <p:extLst>
      <p:ext uri="{BB962C8B-B14F-4D97-AF65-F5344CB8AC3E}">
        <p14:creationId xmlns:p14="http://schemas.microsoft.com/office/powerpoint/2010/main" val="3815598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919" y="566056"/>
            <a:ext cx="4967007" cy="5950858"/>
          </a:xfrm>
        </p:spPr>
      </p:pic>
    </p:spTree>
    <p:extLst>
      <p:ext uri="{BB962C8B-B14F-4D97-AF65-F5344CB8AC3E}">
        <p14:creationId xmlns:p14="http://schemas.microsoft.com/office/powerpoint/2010/main" val="3460751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605" y="191461"/>
            <a:ext cx="7055380" cy="1400530"/>
          </a:xfrm>
        </p:spPr>
        <p:txBody>
          <a:bodyPr/>
          <a:lstStyle/>
          <a:p>
            <a:pPr algn="ctr"/>
            <a:r>
              <a:rPr lang="en-US" sz="2400" dirty="0" smtClean="0">
                <a:latin typeface="Arial" panose="020B0604020202020204" pitchFamily="34" charset="0"/>
                <a:cs typeface="Arial" panose="020B0604020202020204" pitchFamily="34" charset="0"/>
              </a:rPr>
              <a:t>PAYMENT</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6846" y="746583"/>
            <a:ext cx="4572669" cy="301749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846" y="3976914"/>
            <a:ext cx="4579979" cy="2615973"/>
          </a:xfrm>
          <a:prstGeom prst="rect">
            <a:avLst/>
          </a:prstGeom>
        </p:spPr>
      </p:pic>
    </p:spTree>
    <p:extLst>
      <p:ext uri="{BB962C8B-B14F-4D97-AF65-F5344CB8AC3E}">
        <p14:creationId xmlns:p14="http://schemas.microsoft.com/office/powerpoint/2010/main" val="2872423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995" y="249518"/>
            <a:ext cx="7055380" cy="751968"/>
          </a:xfrm>
        </p:spPr>
        <p:txBody>
          <a:bodyPr/>
          <a:lstStyle/>
          <a:p>
            <a:pPr algn="ctr"/>
            <a:r>
              <a:rPr lang="en-US" sz="2400" dirty="0" smtClean="0">
                <a:latin typeface="Arial" panose="020B0604020202020204" pitchFamily="34" charset="0"/>
                <a:cs typeface="Arial" panose="020B0604020202020204" pitchFamily="34" charset="0"/>
              </a:rPr>
              <a:t>CLASH IN MOVIE BOOKINGS</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597" y="1001486"/>
            <a:ext cx="5225546" cy="5602514"/>
          </a:xfrm>
        </p:spPr>
      </p:pic>
    </p:spTree>
    <p:extLst>
      <p:ext uri="{BB962C8B-B14F-4D97-AF65-F5344CB8AC3E}">
        <p14:creationId xmlns:p14="http://schemas.microsoft.com/office/powerpoint/2010/main" val="4174874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824" y="191461"/>
            <a:ext cx="7055380" cy="1400530"/>
          </a:xfrm>
        </p:spPr>
        <p:txBody>
          <a:bodyPr/>
          <a:lstStyle/>
          <a:p>
            <a:pPr algn="ctr"/>
            <a:r>
              <a:rPr lang="en-US" sz="2400" dirty="0" smtClean="0">
                <a:latin typeface="Arial" panose="020B0604020202020204" pitchFamily="34" charset="0"/>
                <a:cs typeface="Arial" panose="020B0604020202020204" pitchFamily="34" charset="0"/>
              </a:rPr>
              <a:t>USER HISTORY</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169" y="1204685"/>
            <a:ext cx="5582690" cy="4136572"/>
          </a:xfrm>
        </p:spPr>
      </p:pic>
    </p:spTree>
    <p:extLst>
      <p:ext uri="{BB962C8B-B14F-4D97-AF65-F5344CB8AC3E}">
        <p14:creationId xmlns:p14="http://schemas.microsoft.com/office/powerpoint/2010/main" val="3723080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10531"/>
          </a:xfrm>
        </p:spPr>
        <p:txBody>
          <a:bodyPr>
            <a:normAutofit/>
          </a:bodyPr>
          <a:lstStyle/>
          <a:p>
            <a:pPr algn="ctr"/>
            <a:r>
              <a:rPr lang="en-US" sz="2400" dirty="0" smtClean="0">
                <a:latin typeface="Arial" panose="020B0604020202020204" pitchFamily="34" charset="0"/>
                <a:cs typeface="Arial" panose="020B0604020202020204" pitchFamily="34" charset="0"/>
              </a:rPr>
              <a:t>REQUIREMENTS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175656"/>
            <a:ext cx="7886700" cy="5326743"/>
          </a:xfrm>
        </p:spPr>
        <p:txBody>
          <a:bodyPr>
            <a:normAutofit/>
          </a:bodyPr>
          <a:lstStyle/>
          <a:p>
            <a:pPr marL="0" indent="0">
              <a:buNone/>
            </a:pPr>
            <a:r>
              <a:rPr lang="en-US" sz="2000" dirty="0" smtClean="0"/>
              <a:t>Based on a survey of 70 students of MNIT of different years, it was found that 75% of those surveyed depend on online applications for booking movies. 62% felt that the existing applications could be improved or new features added. According to the survey, a majority expect that an online movie booking system should have the following features:</a:t>
            </a:r>
          </a:p>
          <a:p>
            <a:r>
              <a:rPr lang="en-US" sz="2000" dirty="0" smtClean="0"/>
              <a:t>Registration for new users and secure login for existing users. </a:t>
            </a:r>
          </a:p>
          <a:p>
            <a:r>
              <a:rPr lang="en-US" sz="2000" dirty="0" smtClean="0"/>
              <a:t>Various search parameters such as movie name, city, cinema hall, date, time etc.</a:t>
            </a:r>
          </a:p>
          <a:p>
            <a:r>
              <a:rPr lang="en-US" sz="2000" dirty="0" smtClean="0"/>
              <a:t>Seat selection </a:t>
            </a:r>
          </a:p>
          <a:p>
            <a:r>
              <a:rPr lang="en-US" sz="2000" dirty="0" smtClean="0"/>
              <a:t>Secure online payment</a:t>
            </a:r>
          </a:p>
          <a:p>
            <a:r>
              <a:rPr lang="en-US" sz="2000" dirty="0" smtClean="0"/>
              <a:t>Cancellation of a booking</a:t>
            </a:r>
          </a:p>
          <a:p>
            <a:r>
              <a:rPr lang="en-US" sz="2000" dirty="0" smtClean="0"/>
              <a:t>Notifications regarding registration, booking, refund etc. </a:t>
            </a:r>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2785027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72" y="118890"/>
            <a:ext cx="7055380" cy="1400530"/>
          </a:xfrm>
        </p:spPr>
        <p:txBody>
          <a:bodyPr/>
          <a:lstStyle/>
          <a:p>
            <a:pPr algn="ctr"/>
            <a:r>
              <a:rPr lang="en-US" sz="2400" dirty="0" smtClean="0">
                <a:latin typeface="Arial" panose="020B0604020202020204" pitchFamily="34" charset="0"/>
                <a:cs typeface="Arial" panose="020B0604020202020204" pitchFamily="34" charset="0"/>
              </a:rPr>
              <a:t>CANCEL TICKET</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173" y="703040"/>
            <a:ext cx="6711950" cy="34045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172" y="4107543"/>
            <a:ext cx="6711951" cy="2750457"/>
          </a:xfrm>
          <a:prstGeom prst="rect">
            <a:avLst/>
          </a:prstGeom>
        </p:spPr>
      </p:pic>
    </p:spTree>
    <p:extLst>
      <p:ext uri="{BB962C8B-B14F-4D97-AF65-F5344CB8AC3E}">
        <p14:creationId xmlns:p14="http://schemas.microsoft.com/office/powerpoint/2010/main" val="2662458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597" y="133404"/>
            <a:ext cx="7055380" cy="1400530"/>
          </a:xfrm>
        </p:spPr>
        <p:txBody>
          <a:bodyPr/>
          <a:lstStyle/>
          <a:p>
            <a:pPr algn="ctr"/>
            <a:r>
              <a:rPr lang="en-US" sz="2400" dirty="0" smtClean="0">
                <a:latin typeface="Arial" panose="020B0604020202020204" pitchFamily="34" charset="0"/>
                <a:cs typeface="Arial" panose="020B0604020202020204" pitchFamily="34" charset="0"/>
              </a:rPr>
              <a:t>EMAIL NOTIFICATIONS</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85144" y="636223"/>
            <a:ext cx="3338286" cy="6221777"/>
          </a:xfrm>
        </p:spPr>
      </p:pic>
    </p:spTree>
    <p:extLst>
      <p:ext uri="{BB962C8B-B14F-4D97-AF65-F5344CB8AC3E}">
        <p14:creationId xmlns:p14="http://schemas.microsoft.com/office/powerpoint/2010/main" val="2697037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84" y="249520"/>
            <a:ext cx="8011886" cy="853567"/>
          </a:xfrm>
        </p:spPr>
        <p:txBody>
          <a:bodyPr/>
          <a:lstStyle/>
          <a:p>
            <a:pPr algn="ctr"/>
            <a:r>
              <a:rPr lang="en-US" sz="2400" dirty="0" smtClean="0">
                <a:latin typeface="Arial" panose="020B0604020202020204" pitchFamily="34" charset="0"/>
                <a:cs typeface="Arial" panose="020B0604020202020204" pitchFamily="34" charset="0"/>
              </a:rPr>
              <a:t>THE WAY AHEAD</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IDEAS FOR FUTURE DEVELOPMENT</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7029" y="1283668"/>
            <a:ext cx="7895771" cy="5204218"/>
          </a:xfrm>
        </p:spPr>
        <p:txBody>
          <a:bodyPr/>
          <a:lstStyle/>
          <a:p>
            <a:r>
              <a:rPr lang="en-US" dirty="0" smtClean="0"/>
              <a:t>Integrate a food ordering system for with classic movie snacks as well as local favorites, depending on location selected so that customers can skip long queues at the cinema.</a:t>
            </a:r>
          </a:p>
          <a:p>
            <a:r>
              <a:rPr lang="en-US" dirty="0" smtClean="0"/>
              <a:t>Curate a team of movie critics to rate movies on different parameters and customers can view these reviews before they make a booking.</a:t>
            </a:r>
          </a:p>
          <a:p>
            <a:r>
              <a:rPr lang="en-US" dirty="0" smtClean="0"/>
              <a:t>A special loyalty program that gives members booking discounts as well as other exclusive benefits such as movie premiere screenings. </a:t>
            </a:r>
            <a:endParaRPr lang="en-US" dirty="0"/>
          </a:p>
        </p:txBody>
      </p:sp>
    </p:spTree>
    <p:extLst>
      <p:ext uri="{BB962C8B-B14F-4D97-AF65-F5344CB8AC3E}">
        <p14:creationId xmlns:p14="http://schemas.microsoft.com/office/powerpoint/2010/main" val="118935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614" y="147917"/>
            <a:ext cx="7055380" cy="563282"/>
          </a:xfrm>
        </p:spPr>
        <p:txBody>
          <a:bodyPr/>
          <a:lstStyle/>
          <a:p>
            <a:r>
              <a:rPr lang="en-US" sz="2400" dirty="0" smtClean="0">
                <a:latin typeface="Arial" panose="020B0604020202020204" pitchFamily="34" charset="0"/>
                <a:cs typeface="Arial" panose="020B0604020202020204" pitchFamily="34" charset="0"/>
              </a:rPr>
              <a:t>ENTITY RELATIONSHIP DIAGRAM</a:t>
            </a:r>
            <a:endParaRPr lang="en-US" sz="2400"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02" y="1193644"/>
            <a:ext cx="8897483" cy="5424871"/>
          </a:xfrm>
        </p:spPr>
      </p:pic>
    </p:spTree>
    <p:extLst>
      <p:ext uri="{BB962C8B-B14F-4D97-AF65-F5344CB8AC3E}">
        <p14:creationId xmlns:p14="http://schemas.microsoft.com/office/powerpoint/2010/main" val="3962105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95" y="452718"/>
            <a:ext cx="7055380" cy="780996"/>
          </a:xfrm>
        </p:spPr>
        <p:txBody>
          <a:bodyPr/>
          <a:lstStyle/>
          <a:p>
            <a:pPr algn="ctr"/>
            <a:r>
              <a:rPr lang="en-US" sz="2400" dirty="0" smtClean="0">
                <a:solidFill>
                  <a:schemeClr val="tx1"/>
                </a:solidFill>
                <a:latin typeface="Arial" panose="020B0604020202020204" pitchFamily="34" charset="0"/>
                <a:cs typeface="Arial" panose="020B0604020202020204" pitchFamily="34" charset="0"/>
              </a:rPr>
              <a:t>SCHEMAS</a:t>
            </a:r>
            <a:endParaRPr lang="en-US" sz="2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42767" y="1089958"/>
            <a:ext cx="8354490" cy="5528556"/>
          </a:xfrm>
        </p:spPr>
        <p:txBody>
          <a:bodyPr>
            <a:normAutofit fontScale="32500" lnSpcReduction="20000"/>
          </a:bodyPr>
          <a:lstStyle/>
          <a:p>
            <a:pPr marL="0" indent="0" fontAlgn="base">
              <a:buNone/>
            </a:pPr>
            <a:r>
              <a:rPr lang="en-US" sz="5500" b="1" dirty="0" smtClean="0"/>
              <a:t>1. Customer </a:t>
            </a:r>
            <a:r>
              <a:rPr lang="en-US" sz="5500" b="1" dirty="0"/>
              <a:t>(</a:t>
            </a:r>
            <a:r>
              <a:rPr lang="en-US" sz="5500" b="1" u="sng" dirty="0" err="1"/>
              <a:t>username</a:t>
            </a:r>
            <a:r>
              <a:rPr lang="en-US" sz="5500" b="1" dirty="0" err="1"/>
              <a:t>,password,emailid,firstname,lastname</a:t>
            </a:r>
            <a:r>
              <a:rPr lang="en-US" sz="5500" b="1" dirty="0"/>
              <a:t>)</a:t>
            </a:r>
          </a:p>
          <a:p>
            <a:r>
              <a:rPr lang="en-US" sz="5500" b="1" dirty="0"/>
              <a:t>Primary key:</a:t>
            </a:r>
            <a:r>
              <a:rPr lang="en-US" sz="5500" dirty="0"/>
              <a:t> username</a:t>
            </a:r>
            <a:endParaRPr lang="en-US" sz="5500" dirty="0"/>
          </a:p>
          <a:p>
            <a:r>
              <a:rPr lang="en-US" sz="5500" b="1" dirty="0"/>
              <a:t>Super keys: </a:t>
            </a:r>
            <a:r>
              <a:rPr lang="en-US" sz="5500" dirty="0" err="1"/>
              <a:t>username,emailid</a:t>
            </a:r>
            <a:endParaRPr lang="en-US" sz="5500" dirty="0"/>
          </a:p>
          <a:p>
            <a:r>
              <a:rPr lang="en-US" sz="5500" dirty="0"/>
              <a:t>Since, all values are atomic, this relation is in </a:t>
            </a:r>
            <a:r>
              <a:rPr lang="en-US" sz="5500" b="1" dirty="0"/>
              <a:t>1NF</a:t>
            </a:r>
            <a:r>
              <a:rPr lang="en-US" sz="5500" dirty="0"/>
              <a:t> </a:t>
            </a:r>
            <a:endParaRPr lang="en-US" sz="5500" dirty="0"/>
          </a:p>
          <a:p>
            <a:r>
              <a:rPr lang="en-US" sz="5500" dirty="0"/>
              <a:t>Since there are no partial functional dependency, this relation is in </a:t>
            </a:r>
            <a:r>
              <a:rPr lang="en-US" sz="5500" b="1" dirty="0"/>
              <a:t>2NF</a:t>
            </a:r>
            <a:endParaRPr lang="en-US" sz="5500" dirty="0"/>
          </a:p>
          <a:p>
            <a:r>
              <a:rPr lang="en-US" sz="5500" dirty="0"/>
              <a:t>Since there are no transitive functional dependency, this relation is in </a:t>
            </a:r>
            <a:r>
              <a:rPr lang="en-US" sz="5500" b="1" dirty="0"/>
              <a:t>3NF</a:t>
            </a:r>
            <a:endParaRPr lang="en-US" sz="5500" dirty="0"/>
          </a:p>
          <a:p>
            <a:r>
              <a:rPr lang="en-US" sz="5500" dirty="0"/>
              <a:t/>
            </a:r>
            <a:br>
              <a:rPr lang="en-US" sz="5500" dirty="0"/>
            </a:br>
            <a:endParaRPr lang="en-US" sz="5500" dirty="0" smtClean="0"/>
          </a:p>
          <a:p>
            <a:pPr marL="0" indent="0">
              <a:buNone/>
            </a:pPr>
            <a:r>
              <a:rPr lang="en-US" sz="5500" b="1" dirty="0" smtClean="0"/>
              <a:t>2</a:t>
            </a:r>
            <a:r>
              <a:rPr lang="en-US" sz="5500" b="1" dirty="0"/>
              <a:t>. </a:t>
            </a:r>
            <a:r>
              <a:rPr lang="en-US" sz="5500" b="1" dirty="0" err="1"/>
              <a:t>Cinemahall</a:t>
            </a:r>
            <a:r>
              <a:rPr lang="en-US" sz="5500" b="1" dirty="0"/>
              <a:t> (</a:t>
            </a:r>
            <a:r>
              <a:rPr lang="en-US" sz="5500" b="1" u="sng" dirty="0" err="1"/>
              <a:t>challid</a:t>
            </a:r>
            <a:r>
              <a:rPr lang="en-US" sz="5500" b="1" dirty="0" err="1"/>
              <a:t>,chname,chlocation</a:t>
            </a:r>
            <a:r>
              <a:rPr lang="en-US" sz="5500" b="1" dirty="0"/>
              <a:t>)</a:t>
            </a:r>
            <a:endParaRPr lang="en-US" sz="5500" dirty="0"/>
          </a:p>
          <a:p>
            <a:r>
              <a:rPr lang="en-US" sz="5500" b="1" dirty="0"/>
              <a:t>Primary key:</a:t>
            </a:r>
            <a:r>
              <a:rPr lang="en-US" sz="5500" dirty="0"/>
              <a:t> challid</a:t>
            </a:r>
            <a:endParaRPr lang="en-US" sz="5500" dirty="0"/>
          </a:p>
          <a:p>
            <a:r>
              <a:rPr lang="en-US" sz="5500" b="1" dirty="0"/>
              <a:t>Super keys: </a:t>
            </a:r>
            <a:r>
              <a:rPr lang="en-US" sz="5500" dirty="0"/>
              <a:t>challid</a:t>
            </a:r>
            <a:endParaRPr lang="en-US" sz="5500" dirty="0"/>
          </a:p>
          <a:p>
            <a:r>
              <a:rPr lang="en-US" sz="5500" dirty="0"/>
              <a:t>Since, all values are atomic, this relation is in </a:t>
            </a:r>
            <a:r>
              <a:rPr lang="en-US" sz="5500" b="1" dirty="0"/>
              <a:t>1NF</a:t>
            </a:r>
            <a:r>
              <a:rPr lang="en-US" sz="5500" dirty="0"/>
              <a:t> </a:t>
            </a:r>
            <a:endParaRPr lang="en-US" sz="5500" dirty="0"/>
          </a:p>
          <a:p>
            <a:r>
              <a:rPr lang="en-US" sz="5500" dirty="0"/>
              <a:t>Since there are no partial functional dependency, this relation is in </a:t>
            </a:r>
            <a:r>
              <a:rPr lang="en-US" sz="5500" b="1" dirty="0"/>
              <a:t>2NF</a:t>
            </a:r>
            <a:endParaRPr lang="en-US" sz="5500" dirty="0"/>
          </a:p>
          <a:p>
            <a:r>
              <a:rPr lang="en-US" sz="5500" dirty="0"/>
              <a:t>Since there are no transitive functional dependency, this relation is in </a:t>
            </a:r>
            <a:r>
              <a:rPr lang="en-US" sz="5500" b="1" dirty="0"/>
              <a:t>3NF</a:t>
            </a:r>
            <a:endParaRPr lang="en-US" sz="5500" dirty="0"/>
          </a:p>
          <a:p>
            <a:endParaRPr lang="en-US" sz="4500" dirty="0"/>
          </a:p>
        </p:txBody>
      </p:sp>
    </p:spTree>
    <p:extLst>
      <p:ext uri="{BB962C8B-B14F-4D97-AF65-F5344CB8AC3E}">
        <p14:creationId xmlns:p14="http://schemas.microsoft.com/office/powerpoint/2010/main" val="668783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340239"/>
            <a:ext cx="7939314" cy="6292790"/>
          </a:xfrm>
        </p:spPr>
        <p:txBody>
          <a:bodyPr>
            <a:noAutofit/>
          </a:bodyPr>
          <a:lstStyle/>
          <a:p>
            <a:pPr marL="0" indent="0">
              <a:buNone/>
            </a:pPr>
            <a:r>
              <a:rPr lang="en-US" sz="1800" b="1" dirty="0"/>
              <a:t>3. Theatre (</a:t>
            </a:r>
            <a:r>
              <a:rPr lang="en-US" sz="1800" b="1" u="sng" dirty="0"/>
              <a:t>theatreid,challid</a:t>
            </a:r>
            <a:r>
              <a:rPr lang="en-US" sz="1800" b="1" dirty="0"/>
              <a:t>,noseats)</a:t>
            </a:r>
            <a:endParaRPr lang="en-US" sz="1800" dirty="0"/>
          </a:p>
          <a:p>
            <a:r>
              <a:rPr lang="en-US" sz="1800" b="1" dirty="0"/>
              <a:t>Primary key:</a:t>
            </a:r>
            <a:r>
              <a:rPr lang="en-US" sz="1800" dirty="0"/>
              <a:t> (theatreid,challid)</a:t>
            </a:r>
            <a:endParaRPr lang="en-US" sz="1800" dirty="0"/>
          </a:p>
          <a:p>
            <a:r>
              <a:rPr lang="en-US" sz="1800" b="1" dirty="0"/>
              <a:t>Super keys: </a:t>
            </a:r>
            <a:r>
              <a:rPr lang="en-US" sz="1800" dirty="0"/>
              <a:t>(theatreid,challid)</a:t>
            </a:r>
            <a:endParaRPr lang="en-US" sz="1800" dirty="0"/>
          </a:p>
          <a:p>
            <a:r>
              <a:rPr lang="en-US" sz="1800" dirty="0"/>
              <a:t>Since, all values are atomic, this relation is in </a:t>
            </a:r>
            <a:r>
              <a:rPr lang="en-US" sz="1800" b="1" dirty="0"/>
              <a:t>1NF</a:t>
            </a:r>
            <a:r>
              <a:rPr lang="en-US" sz="1800" dirty="0"/>
              <a:t> </a:t>
            </a:r>
            <a:endParaRPr lang="en-US" sz="1800" dirty="0"/>
          </a:p>
          <a:p>
            <a:r>
              <a:rPr lang="en-US" sz="1800" dirty="0"/>
              <a:t>Since there are no partial functional dependency, this relation is in </a:t>
            </a:r>
            <a:r>
              <a:rPr lang="en-US" sz="1800" b="1" dirty="0"/>
              <a:t>2NF</a:t>
            </a:r>
            <a:endParaRPr lang="en-US" sz="1800" dirty="0"/>
          </a:p>
          <a:p>
            <a:r>
              <a:rPr lang="en-US" sz="1800" dirty="0"/>
              <a:t>Since there are no transitive functional dependency, this relation is in </a:t>
            </a:r>
            <a:r>
              <a:rPr lang="en-US" sz="1800" b="1" dirty="0"/>
              <a:t>3NF</a:t>
            </a:r>
            <a:endParaRPr lang="en-US" sz="1800" dirty="0"/>
          </a:p>
          <a:p>
            <a:r>
              <a:rPr lang="en-US" sz="1800" dirty="0"/>
              <a:t/>
            </a:r>
            <a:br>
              <a:rPr lang="en-US" sz="1800" dirty="0"/>
            </a:br>
            <a:r>
              <a:rPr lang="en-US" sz="1800" b="1" dirty="0"/>
              <a:t>4. Movie (</a:t>
            </a:r>
            <a:r>
              <a:rPr lang="en-US" sz="1800" b="1" u="sng" dirty="0"/>
              <a:t>movieid</a:t>
            </a:r>
            <a:r>
              <a:rPr lang="en-US" sz="1800" b="1" dirty="0"/>
              <a:t>,mname,mdescription,genre,duration)</a:t>
            </a:r>
            <a:endParaRPr lang="en-US" sz="1800" dirty="0"/>
          </a:p>
          <a:p>
            <a:r>
              <a:rPr lang="en-US" sz="1800" b="1" dirty="0"/>
              <a:t>Primary key:</a:t>
            </a:r>
            <a:r>
              <a:rPr lang="en-US" sz="1800" dirty="0"/>
              <a:t> movieid</a:t>
            </a:r>
            <a:endParaRPr lang="en-US" sz="1800" dirty="0"/>
          </a:p>
          <a:p>
            <a:r>
              <a:rPr lang="en-US" sz="1800" b="1" dirty="0"/>
              <a:t>Super keys: </a:t>
            </a:r>
            <a:r>
              <a:rPr lang="en-US" sz="1800" dirty="0"/>
              <a:t>movieid</a:t>
            </a:r>
            <a:r>
              <a:rPr lang="en-US" sz="1800" dirty="0" smtClean="0"/>
              <a:t>, </a:t>
            </a:r>
            <a:r>
              <a:rPr lang="en-US" sz="1800" dirty="0" err="1" smtClean="0"/>
              <a:t>mname</a:t>
            </a:r>
            <a:endParaRPr lang="en-US" sz="1800" dirty="0"/>
          </a:p>
          <a:p>
            <a:r>
              <a:rPr lang="en-US" sz="1800" dirty="0"/>
              <a:t>Since, all values are atomic, this relation is in </a:t>
            </a:r>
            <a:r>
              <a:rPr lang="en-US" sz="1800" b="1" dirty="0"/>
              <a:t>1NF</a:t>
            </a:r>
            <a:r>
              <a:rPr lang="en-US" sz="1800" dirty="0"/>
              <a:t> </a:t>
            </a:r>
            <a:endParaRPr lang="en-US" sz="1800" dirty="0"/>
          </a:p>
          <a:p>
            <a:r>
              <a:rPr lang="en-US" sz="1800" dirty="0"/>
              <a:t>Since there are no partial functional dependency, this relation is in </a:t>
            </a:r>
            <a:r>
              <a:rPr lang="en-US" sz="1800" b="1" dirty="0"/>
              <a:t>2NF</a:t>
            </a:r>
            <a:endParaRPr lang="en-US" sz="1800" dirty="0"/>
          </a:p>
          <a:p>
            <a:r>
              <a:rPr lang="en-US" sz="1800" dirty="0"/>
              <a:t>Since there are no transitive functional dependency, this relation is in </a:t>
            </a:r>
            <a:r>
              <a:rPr lang="en-US" sz="1800" b="1" dirty="0"/>
              <a:t>3NF</a:t>
            </a:r>
            <a:endParaRPr lang="en-US" sz="1800" dirty="0"/>
          </a:p>
          <a:p>
            <a:pPr marL="0" indent="0">
              <a:buNone/>
            </a:pPr>
            <a:r>
              <a:rPr lang="en-US" sz="1800" dirty="0"/>
              <a:t/>
            </a:r>
            <a:br>
              <a:rPr lang="en-US" sz="1800" dirty="0"/>
            </a:br>
            <a:endParaRPr lang="en-US" sz="1800" dirty="0"/>
          </a:p>
        </p:txBody>
      </p:sp>
    </p:spTree>
    <p:extLst>
      <p:ext uri="{BB962C8B-B14F-4D97-AF65-F5344CB8AC3E}">
        <p14:creationId xmlns:p14="http://schemas.microsoft.com/office/powerpoint/2010/main" val="3161919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6" y="478972"/>
            <a:ext cx="8723084" cy="6480628"/>
          </a:xfrm>
        </p:spPr>
        <p:txBody>
          <a:bodyPr>
            <a:normAutofit fontScale="77500" lnSpcReduction="20000"/>
          </a:bodyPr>
          <a:lstStyle/>
          <a:p>
            <a:pPr marL="0" indent="0">
              <a:buNone/>
            </a:pPr>
            <a:r>
              <a:rPr lang="en-US" b="1" dirty="0"/>
              <a:t>5. Screening (movieid</a:t>
            </a:r>
            <a:r>
              <a:rPr lang="en-US" b="1" dirty="0" smtClean="0"/>
              <a:t>, </a:t>
            </a:r>
            <a:r>
              <a:rPr lang="en-US" b="1" u="sng" dirty="0" err="1" smtClean="0"/>
              <a:t>theatreid,challid,time,date</a:t>
            </a:r>
            <a:r>
              <a:rPr lang="en-US" b="1" dirty="0" err="1" smtClean="0"/>
              <a:t>,noseatbooked,cost</a:t>
            </a:r>
            <a:r>
              <a:rPr lang="en-US" b="1" dirty="0"/>
              <a:t>)</a:t>
            </a:r>
            <a:endParaRPr lang="en-US" dirty="0"/>
          </a:p>
          <a:p>
            <a:r>
              <a:rPr lang="en-US" b="1" dirty="0"/>
              <a:t>Primary key:</a:t>
            </a:r>
            <a:r>
              <a:rPr lang="en-US" dirty="0"/>
              <a:t> (</a:t>
            </a:r>
            <a:r>
              <a:rPr lang="en-US" dirty="0" err="1"/>
              <a:t>theatreid,challid,time,date</a:t>
            </a:r>
            <a:r>
              <a:rPr lang="en-US" dirty="0"/>
              <a:t>)</a:t>
            </a:r>
            <a:endParaRPr lang="en-US" dirty="0"/>
          </a:p>
          <a:p>
            <a:r>
              <a:rPr lang="en-US" b="1" dirty="0"/>
              <a:t>Super keys: </a:t>
            </a:r>
            <a:r>
              <a:rPr lang="en-US" dirty="0"/>
              <a:t>(</a:t>
            </a:r>
            <a:r>
              <a:rPr lang="en-US" dirty="0" err="1"/>
              <a:t>theatreid,challid,time,date</a:t>
            </a:r>
            <a:r>
              <a:rPr lang="en-US" dirty="0"/>
              <a:t>),((</a:t>
            </a:r>
            <a:r>
              <a:rPr lang="en-US" dirty="0" err="1"/>
              <a:t>theatreid,challid,time,date,movieid</a:t>
            </a:r>
            <a:r>
              <a:rPr lang="en-US" dirty="0"/>
              <a:t>)...</a:t>
            </a:r>
            <a:endParaRPr lang="en-US" dirty="0"/>
          </a:p>
          <a:p>
            <a:r>
              <a:rPr lang="en-US" dirty="0"/>
              <a:t>Since, all values are atomic, this relation is in </a:t>
            </a:r>
            <a:r>
              <a:rPr lang="en-US" b="1" dirty="0"/>
              <a:t>1NF</a:t>
            </a:r>
            <a:r>
              <a:rPr lang="en-US" dirty="0"/>
              <a:t> </a:t>
            </a:r>
            <a:endParaRPr lang="en-US" dirty="0"/>
          </a:p>
          <a:p>
            <a:r>
              <a:rPr lang="en-US" dirty="0"/>
              <a:t>Since there are no partial functional dependency, this relation is in </a:t>
            </a:r>
            <a:r>
              <a:rPr lang="en-US" b="1" dirty="0"/>
              <a:t>2NF</a:t>
            </a:r>
            <a:endParaRPr lang="en-US" dirty="0"/>
          </a:p>
          <a:p>
            <a:r>
              <a:rPr lang="en-US" dirty="0"/>
              <a:t>Since there are no transitive functional dependency, this relation is in </a:t>
            </a:r>
            <a:r>
              <a:rPr lang="en-US" b="1" dirty="0"/>
              <a:t>3NF</a:t>
            </a:r>
            <a:endParaRPr lang="en-US" dirty="0"/>
          </a:p>
          <a:p>
            <a:pPr marL="0" indent="0">
              <a:buNone/>
            </a:pPr>
            <a:r>
              <a:rPr lang="en-US" dirty="0"/>
              <a:t/>
            </a:r>
            <a:br>
              <a:rPr lang="en-US" dirty="0"/>
            </a:br>
            <a:r>
              <a:rPr lang="en-US" b="1" dirty="0"/>
              <a:t>6. Ticket (username</a:t>
            </a:r>
            <a:r>
              <a:rPr lang="en-US" b="1" dirty="0" smtClean="0"/>
              <a:t>, </a:t>
            </a:r>
            <a:r>
              <a:rPr lang="en-US" b="1" u="sng" dirty="0" err="1" smtClean="0"/>
              <a:t>theatreid,challid,time,date</a:t>
            </a:r>
            <a:r>
              <a:rPr lang="en-US" b="1" dirty="0" err="1" smtClean="0"/>
              <a:t>,</a:t>
            </a:r>
            <a:r>
              <a:rPr lang="en-US" b="1" u="sng" dirty="0" err="1" smtClean="0"/>
              <a:t>seatno</a:t>
            </a:r>
            <a:r>
              <a:rPr lang="en-US" b="1" dirty="0"/>
              <a:t>)</a:t>
            </a:r>
            <a:endParaRPr lang="en-US" dirty="0"/>
          </a:p>
          <a:p>
            <a:r>
              <a:rPr lang="en-US" b="1" dirty="0"/>
              <a:t>Primary key:</a:t>
            </a:r>
            <a:r>
              <a:rPr lang="en-US" dirty="0"/>
              <a:t> (</a:t>
            </a:r>
            <a:r>
              <a:rPr lang="en-US" dirty="0" err="1"/>
              <a:t>theatreid</a:t>
            </a:r>
            <a:r>
              <a:rPr lang="en-US" dirty="0" smtClean="0"/>
              <a:t>, challid, time, date, </a:t>
            </a:r>
            <a:r>
              <a:rPr lang="en-US" dirty="0" err="1" smtClean="0"/>
              <a:t>seatno</a:t>
            </a:r>
            <a:r>
              <a:rPr lang="en-US" dirty="0"/>
              <a:t>)</a:t>
            </a:r>
            <a:endParaRPr lang="en-US" dirty="0"/>
          </a:p>
          <a:p>
            <a:r>
              <a:rPr lang="en-US" b="1" dirty="0"/>
              <a:t>Super keys: </a:t>
            </a:r>
            <a:r>
              <a:rPr lang="en-US" dirty="0"/>
              <a:t>(</a:t>
            </a:r>
            <a:r>
              <a:rPr lang="en-US" dirty="0" err="1"/>
              <a:t>theatreid</a:t>
            </a:r>
            <a:r>
              <a:rPr lang="en-US" dirty="0" smtClean="0"/>
              <a:t>, challid, time, date, </a:t>
            </a:r>
            <a:r>
              <a:rPr lang="en-US" dirty="0" err="1" smtClean="0"/>
              <a:t>seatno</a:t>
            </a:r>
            <a:r>
              <a:rPr lang="en-US" dirty="0"/>
              <a:t>),(</a:t>
            </a:r>
            <a:r>
              <a:rPr lang="en-US" dirty="0" err="1"/>
              <a:t>theatreid</a:t>
            </a:r>
            <a:r>
              <a:rPr lang="en-US" dirty="0" smtClean="0"/>
              <a:t>, challid, time, date, username</a:t>
            </a:r>
            <a:r>
              <a:rPr lang="en-US" dirty="0"/>
              <a:t>)...</a:t>
            </a:r>
            <a:endParaRPr lang="en-US" dirty="0"/>
          </a:p>
          <a:p>
            <a:r>
              <a:rPr lang="en-US" dirty="0"/>
              <a:t>Since, all values are atomic, this relation is in </a:t>
            </a:r>
            <a:r>
              <a:rPr lang="en-US" b="1" dirty="0"/>
              <a:t>1NF</a:t>
            </a:r>
            <a:r>
              <a:rPr lang="en-US" dirty="0"/>
              <a:t> </a:t>
            </a:r>
            <a:endParaRPr lang="en-US" dirty="0"/>
          </a:p>
          <a:p>
            <a:r>
              <a:rPr lang="en-US" dirty="0"/>
              <a:t>Since there are no partial functional dependency, this relation is in </a:t>
            </a:r>
            <a:r>
              <a:rPr lang="en-US" b="1" dirty="0"/>
              <a:t>2NF</a:t>
            </a:r>
            <a:endParaRPr lang="en-US" dirty="0"/>
          </a:p>
          <a:p>
            <a:r>
              <a:rPr lang="en-US" dirty="0"/>
              <a:t>Since there are no transitive functional dependency, this relation is in </a:t>
            </a:r>
            <a:r>
              <a:rPr lang="en-US" b="1" dirty="0"/>
              <a:t>3NF</a:t>
            </a:r>
            <a:endParaRPr lang="en-US" dirty="0"/>
          </a:p>
          <a:p>
            <a:pPr marL="0" indent="0">
              <a:buNone/>
            </a:pPr>
            <a:r>
              <a:rPr lang="en-US" b="1" dirty="0" smtClean="0"/>
              <a:t>7</a:t>
            </a:r>
            <a:r>
              <a:rPr lang="en-US" b="1" dirty="0"/>
              <a:t>. Payment (</a:t>
            </a:r>
            <a:r>
              <a:rPr lang="en-US" b="1" u="sng" dirty="0" err="1"/>
              <a:t>cardno</a:t>
            </a:r>
            <a:r>
              <a:rPr lang="en-US" b="1" u="sng" dirty="0"/>
              <a:t>,</a:t>
            </a:r>
            <a:r>
              <a:rPr lang="en-US" b="1" dirty="0"/>
              <a:t> </a:t>
            </a:r>
            <a:r>
              <a:rPr lang="en-US" b="1" dirty="0" err="1"/>
              <a:t>cvv</a:t>
            </a:r>
            <a:r>
              <a:rPr lang="en-US" b="1" dirty="0"/>
              <a:t>, </a:t>
            </a:r>
            <a:r>
              <a:rPr lang="en-US" b="1" dirty="0" err="1"/>
              <a:t>cardname</a:t>
            </a:r>
            <a:r>
              <a:rPr lang="en-US" b="1" dirty="0"/>
              <a:t>, </a:t>
            </a:r>
            <a:r>
              <a:rPr lang="en-US" b="1" dirty="0" err="1"/>
              <a:t>expirydate</a:t>
            </a:r>
            <a:r>
              <a:rPr lang="en-US" b="1" dirty="0"/>
              <a:t>)</a:t>
            </a:r>
            <a:endParaRPr lang="en-US" dirty="0"/>
          </a:p>
          <a:p>
            <a:r>
              <a:rPr lang="en-US" b="1" dirty="0"/>
              <a:t>Primary key:</a:t>
            </a:r>
            <a:r>
              <a:rPr lang="en-US" dirty="0"/>
              <a:t> </a:t>
            </a:r>
            <a:r>
              <a:rPr lang="en-US" dirty="0" err="1"/>
              <a:t>cardno</a:t>
            </a:r>
            <a:endParaRPr lang="en-US" dirty="0"/>
          </a:p>
          <a:p>
            <a:r>
              <a:rPr lang="en-US" b="1" dirty="0"/>
              <a:t>Super keys: </a:t>
            </a:r>
            <a:r>
              <a:rPr lang="en-US" dirty="0" err="1"/>
              <a:t>cardno</a:t>
            </a:r>
            <a:endParaRPr lang="en-US" dirty="0"/>
          </a:p>
          <a:p>
            <a:r>
              <a:rPr lang="en-US" dirty="0"/>
              <a:t>Since, all values are atomic, this relation is in </a:t>
            </a:r>
            <a:r>
              <a:rPr lang="en-US" b="1" dirty="0"/>
              <a:t>1NF</a:t>
            </a:r>
            <a:r>
              <a:rPr lang="en-US" dirty="0"/>
              <a:t> </a:t>
            </a:r>
            <a:endParaRPr lang="en-US" dirty="0"/>
          </a:p>
          <a:p>
            <a:r>
              <a:rPr lang="en-US" dirty="0"/>
              <a:t>Since there are no partial functional dependency, this relation is in </a:t>
            </a:r>
            <a:r>
              <a:rPr lang="en-US" b="1" dirty="0"/>
              <a:t>2NF</a:t>
            </a:r>
            <a:endParaRPr lang="en-US" dirty="0"/>
          </a:p>
          <a:p>
            <a:r>
              <a:rPr lang="en-US" dirty="0"/>
              <a:t>Since there are no transitive functional dependency, this relation is in </a:t>
            </a:r>
            <a:r>
              <a:rPr lang="en-US" b="1" dirty="0"/>
              <a:t>3NF</a:t>
            </a:r>
            <a:endParaRPr lang="en-US" dirty="0"/>
          </a:p>
          <a:p>
            <a:endParaRPr lang="en-US" dirty="0"/>
          </a:p>
        </p:txBody>
      </p:sp>
    </p:spTree>
    <p:extLst>
      <p:ext uri="{BB962C8B-B14F-4D97-AF65-F5344CB8AC3E}">
        <p14:creationId xmlns:p14="http://schemas.microsoft.com/office/powerpoint/2010/main" val="3606891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3662"/>
            <a:ext cx="7886700" cy="1325563"/>
          </a:xfrm>
        </p:spPr>
        <p:txBody>
          <a:bodyPr>
            <a:normAutofit/>
          </a:bodyPr>
          <a:lstStyle/>
          <a:p>
            <a:pPr algn="ctr"/>
            <a:r>
              <a:rPr lang="en-US" sz="2400" dirty="0" smtClean="0">
                <a:latin typeface="Arial" panose="020B0604020202020204" pitchFamily="34" charset="0"/>
                <a:cs typeface="Arial" panose="020B0604020202020204" pitchFamily="34" charset="0"/>
              </a:rPr>
              <a:t>FEATURES IMPLEMENTED</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1257" y="1175655"/>
            <a:ext cx="8505372" cy="5682345"/>
          </a:xfrm>
        </p:spPr>
        <p:txBody>
          <a:bodyPr>
            <a:normAutofit fontScale="92500" lnSpcReduction="10000"/>
          </a:bodyPr>
          <a:lstStyle/>
          <a:p>
            <a:pPr marL="0" indent="0">
              <a:buNone/>
            </a:pPr>
            <a:r>
              <a:rPr lang="en-US" sz="2000" dirty="0" smtClean="0"/>
              <a:t>CineClick provides a fast and easy method to search for and book the latest movies across a network of cities in India. Catch Bollywood and Hollywood blockbusters as well as the finest of local cinema without waiting in lines! Booking on CineClick </a:t>
            </a:r>
            <a:r>
              <a:rPr lang="en-US" dirty="0" smtClean="0"/>
              <a:t>also gets you the seat of your choice so </a:t>
            </a:r>
            <a:r>
              <a:rPr lang="en-US" sz="2000" dirty="0" smtClean="0"/>
              <a:t> that you can fully enjoy all the onscreen action. CineClick provides the following features:</a:t>
            </a:r>
          </a:p>
          <a:p>
            <a:r>
              <a:rPr lang="en-US" dirty="0" smtClean="0"/>
              <a:t>Password protected accounts for users(with forgot password option) </a:t>
            </a:r>
          </a:p>
          <a:p>
            <a:r>
              <a:rPr lang="en-US" dirty="0" smtClean="0"/>
              <a:t>Main page featuring currently running movies with genre and description.</a:t>
            </a:r>
          </a:p>
          <a:p>
            <a:r>
              <a:rPr lang="en-US" dirty="0" smtClean="0"/>
              <a:t>Quick and user friendly booking(multiple bookings are allowed)</a:t>
            </a:r>
          </a:p>
          <a:p>
            <a:r>
              <a:rPr lang="en-US" dirty="0" smtClean="0"/>
              <a:t>Previous and upcoming bookings for a user</a:t>
            </a:r>
          </a:p>
          <a:p>
            <a:r>
              <a:rPr lang="en-US" sz="2000" dirty="0" smtClean="0"/>
              <a:t>Easy cancellation up to 3 hours before a movie starts</a:t>
            </a:r>
          </a:p>
          <a:p>
            <a:r>
              <a:rPr lang="en-US" dirty="0" smtClean="0"/>
              <a:t>Easy seat selection and secure payment(using dummy database)</a:t>
            </a:r>
          </a:p>
          <a:p>
            <a:r>
              <a:rPr lang="en-US" sz="2000" dirty="0" smtClean="0"/>
              <a:t>A unique alert feature that informs the user if there is a clash in his/her movie bookings.</a:t>
            </a:r>
          </a:p>
          <a:p>
            <a:r>
              <a:rPr lang="en-US" dirty="0" smtClean="0"/>
              <a:t>Email notifications regarding booking confirmation, refund status, clash in movie bookings etc. </a:t>
            </a:r>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2802895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837" y="409175"/>
            <a:ext cx="7055380" cy="1400530"/>
          </a:xfrm>
        </p:spPr>
        <p:txBody>
          <a:bodyPr/>
          <a:lstStyle/>
          <a:p>
            <a:pPr algn="ctr"/>
            <a:r>
              <a:rPr lang="en-US" sz="2400" dirty="0" smtClean="0">
                <a:latin typeface="Arial" panose="020B0604020202020204" pitchFamily="34" charset="0"/>
                <a:cs typeface="Arial" panose="020B0604020202020204" pitchFamily="34" charset="0"/>
              </a:rPr>
              <a:t>SOFTWARE USED FOR DEVELOPMENT</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31791" y="1109440"/>
            <a:ext cx="6711654" cy="4195481"/>
          </a:xfrm>
        </p:spPr>
        <p:txBody>
          <a:bodyPr/>
          <a:lstStyle/>
          <a:p>
            <a:r>
              <a:rPr lang="en-US" dirty="0" smtClean="0"/>
              <a:t>Database Server: MySQL</a:t>
            </a:r>
          </a:p>
          <a:p>
            <a:r>
              <a:rPr lang="en-US" dirty="0" smtClean="0"/>
              <a:t>Development End: Java GUI</a:t>
            </a:r>
          </a:p>
          <a:p>
            <a:r>
              <a:rPr lang="en-US" dirty="0" smtClean="0"/>
              <a:t>Tool for </a:t>
            </a:r>
            <a:r>
              <a:rPr lang="en-US" dirty="0" err="1" smtClean="0"/>
              <a:t>Databse</a:t>
            </a:r>
            <a:r>
              <a:rPr lang="en-US" dirty="0" smtClean="0"/>
              <a:t>: SQL Workbench</a:t>
            </a:r>
          </a:p>
          <a:p>
            <a:r>
              <a:rPr lang="en-US" dirty="0" smtClean="0"/>
              <a:t>Tool for Java GUI: NetBeans IDE 8.2</a:t>
            </a:r>
            <a:endParaRPr lang="en-US" dirty="0"/>
          </a:p>
        </p:txBody>
      </p:sp>
      <p:sp>
        <p:nvSpPr>
          <p:cNvPr id="6" name="TextBox 5"/>
          <p:cNvSpPr txBox="1"/>
          <p:nvPr/>
        </p:nvSpPr>
        <p:spPr>
          <a:xfrm>
            <a:off x="1376934" y="3207180"/>
            <a:ext cx="6185009"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SCOPE OF THE SYSTEM</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1376934" y="3860800"/>
            <a:ext cx="6334283" cy="2554545"/>
          </a:xfrm>
          <a:prstGeom prst="rect">
            <a:avLst/>
          </a:prstGeom>
          <a:noFill/>
        </p:spPr>
        <p:txBody>
          <a:bodyPr wrap="square" rtlCol="0">
            <a:spAutoFit/>
          </a:bodyPr>
          <a:lstStyle/>
          <a:p>
            <a:r>
              <a:rPr lang="en-US" sz="2000" dirty="0" smtClean="0"/>
              <a:t>CineClick relies on a user friendly and simple interface that users can adapt to easily. As a result, anyone with an Internet Connection, an email address and low level of experience with technology can use this system. As of now, CineClick is available only in certain cities and urban centers. Users should also hold a verified debit or credit card to make bookings. </a:t>
            </a:r>
            <a:endParaRPr lang="en-US" sz="2000" dirty="0"/>
          </a:p>
        </p:txBody>
      </p:sp>
    </p:spTree>
    <p:extLst>
      <p:ext uri="{BB962C8B-B14F-4D97-AF65-F5344CB8AC3E}">
        <p14:creationId xmlns:p14="http://schemas.microsoft.com/office/powerpoint/2010/main" val="4018789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53" y="409175"/>
            <a:ext cx="7055380" cy="722939"/>
          </a:xfrm>
        </p:spPr>
        <p:txBody>
          <a:bodyPr/>
          <a:lstStyle/>
          <a:p>
            <a:pPr algn="ctr"/>
            <a:r>
              <a:rPr lang="en-US" sz="2400" dirty="0" smtClean="0">
                <a:latin typeface="Arial" panose="020B0604020202020204" pitchFamily="34" charset="0"/>
                <a:cs typeface="Arial" panose="020B0604020202020204" pitchFamily="34" charset="0"/>
              </a:rPr>
              <a:t>LOGIN PAGE</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543" y="1378857"/>
            <a:ext cx="7122102" cy="4813649"/>
          </a:xfrm>
        </p:spPr>
      </p:pic>
    </p:spTree>
    <p:extLst>
      <p:ext uri="{BB962C8B-B14F-4D97-AF65-F5344CB8AC3E}">
        <p14:creationId xmlns:p14="http://schemas.microsoft.com/office/powerpoint/2010/main" val="16525869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1428</TotalTime>
  <Words>670</Words>
  <Application>Microsoft Office PowerPoint</Application>
  <PresentationFormat>On-screen Show (4:3)</PresentationFormat>
  <Paragraphs>96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Rounded MT Bold</vt:lpstr>
      <vt:lpstr>Century Gothic</vt:lpstr>
      <vt:lpstr>Elephant</vt:lpstr>
      <vt:lpstr>Wingdings 3</vt:lpstr>
      <vt:lpstr>Ion</vt:lpstr>
      <vt:lpstr>PowerPoint Presentation</vt:lpstr>
      <vt:lpstr>REQUIREMENTS</vt:lpstr>
      <vt:lpstr>ENTITY RELATIONSHIP DIAGRAM</vt:lpstr>
      <vt:lpstr>SCHEMAS</vt:lpstr>
      <vt:lpstr>PowerPoint Presentation</vt:lpstr>
      <vt:lpstr>PowerPoint Presentation</vt:lpstr>
      <vt:lpstr>FEATURES IMPLEMENTED</vt:lpstr>
      <vt:lpstr>SOFTWARE USED FOR DEVELOPMENT</vt:lpstr>
      <vt:lpstr>LOGIN PAGE</vt:lpstr>
      <vt:lpstr>REGISTRATION </vt:lpstr>
      <vt:lpstr>PowerPoint Presentation</vt:lpstr>
      <vt:lpstr>MAIN PAGE</vt:lpstr>
      <vt:lpstr>SEARCH FEATURE (BY MOVIE NAME,LOCATION,DATE OR TIME)</vt:lpstr>
      <vt:lpstr>DIFFERENT SCREENINGS FOR A MOVIE</vt:lpstr>
      <vt:lpstr>SEAT PANEL AND SELECTION</vt:lpstr>
      <vt:lpstr>PowerPoint Presentation</vt:lpstr>
      <vt:lpstr>PAYMENT</vt:lpstr>
      <vt:lpstr>CLASH IN MOVIE BOOKINGS</vt:lpstr>
      <vt:lpstr>USER HISTORY</vt:lpstr>
      <vt:lpstr>CANCEL TICKET</vt:lpstr>
      <vt:lpstr>EMAIL NOTIFICATIONS</vt:lpstr>
      <vt:lpstr>THE WAY AHEAD  IDEAS FOR FUTURE DEVELOPMENT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32</cp:revision>
  <dcterms:created xsi:type="dcterms:W3CDTF">2018-10-30T14:06:20Z</dcterms:created>
  <dcterms:modified xsi:type="dcterms:W3CDTF">2018-10-31T13:54:51Z</dcterms:modified>
</cp:coreProperties>
</file>