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4" r:id="rId3"/>
    <p:sldId id="275" r:id="rId4"/>
    <p:sldId id="276" r:id="rId5"/>
    <p:sldId id="277" r:id="rId6"/>
    <p:sldId id="278" r:id="rId7"/>
    <p:sldId id="279" r:id="rId8"/>
    <p:sldId id="280" r:id="rId9"/>
    <p:sldId id="281" r:id="rId10"/>
    <p:sldId id="282" r:id="rId11"/>
    <p:sldId id="283" r:id="rId12"/>
    <p:sldId id="296" r:id="rId13"/>
    <p:sldId id="285" r:id="rId14"/>
    <p:sldId id="286" r:id="rId15"/>
    <p:sldId id="287" r:id="rId16"/>
    <p:sldId id="353" r:id="rId17"/>
    <p:sldId id="325" r:id="rId18"/>
    <p:sldId id="299" r:id="rId19"/>
    <p:sldId id="289" r:id="rId20"/>
    <p:sldId id="354" r:id="rId21"/>
    <p:sldId id="290" r:id="rId22"/>
    <p:sldId id="291" r:id="rId23"/>
    <p:sldId id="292" r:id="rId24"/>
    <p:sldId id="323" r:id="rId25"/>
    <p:sldId id="324" r:id="rId26"/>
    <p:sldId id="326" r:id="rId27"/>
    <p:sldId id="352" r:id="rId28"/>
    <p:sldId id="351" r:id="rId29"/>
    <p:sldId id="330" r:id="rId30"/>
    <p:sldId id="331" r:id="rId31"/>
    <p:sldId id="334" r:id="rId32"/>
    <p:sldId id="335" r:id="rId33"/>
    <p:sldId id="336" r:id="rId34"/>
    <p:sldId id="337" r:id="rId35"/>
    <p:sldId id="338" r:id="rId36"/>
    <p:sldId id="339" r:id="rId37"/>
    <p:sldId id="340" r:id="rId38"/>
    <p:sldId id="341" r:id="rId39"/>
    <p:sldId id="342" r:id="rId40"/>
    <p:sldId id="343" r:id="rId41"/>
    <p:sldId id="344" r:id="rId42"/>
    <p:sldId id="345" r:id="rId43"/>
    <p:sldId id="346" r:id="rId44"/>
    <p:sldId id="347" r:id="rId45"/>
    <p:sldId id="348" r:id="rId46"/>
    <p:sldId id="349" r:id="rId47"/>
    <p:sldId id="350"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4" d="100"/>
          <a:sy n="64" d="100"/>
        </p:scale>
        <p:origin x="-1336" y="-6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ink/ink1.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0-10-06T08:24:34.471"/>
    </inkml:context>
    <inkml:brush xml:id="br0">
      <inkml:brushProperty name="width" value="0.05292" units="cm"/>
      <inkml:brushProperty name="height" value="0.05292" units="cm"/>
      <inkml:brushProperty name="color" value="#FF0000"/>
    </inkml:brush>
  </inkml:definitions>
  <inkml:trace contextRef="#ctx0" brushRef="#br0">21109 10468</inkml:trace>
</inkml:ink>
</file>

<file path=ppt/ink/ink2.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0-10-26T05:29:00.572"/>
    </inkml:context>
    <inkml:brush xml:id="br0">
      <inkml:brushProperty name="width" value="0.05292" units="cm"/>
      <inkml:brushProperty name="height" value="0.05292" units="cm"/>
      <inkml:brushProperty name="color" value="#FF0000"/>
    </inkml:brush>
  </inkml:definitions>
  <inkml:trace contextRef="#ctx0" brushRef="#br0">12204 1786</inkml:trace>
</inkml:ink>
</file>

<file path=ppt/ink/ink3.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0-09-30T04:23:21.606"/>
    </inkml:context>
    <inkml:brush xml:id="br0">
      <inkml:brushProperty name="width" value="0.05292" units="cm"/>
      <inkml:brushProperty name="height" value="0.05292" units="cm"/>
      <inkml:brushProperty name="color" value="#FF0000"/>
    </inkml:brush>
  </inkml:definitions>
  <inkml:trace contextRef="#ctx0" brushRef="#br0">24160 9947</inkml:trace>
</inkml:ink>
</file>

<file path=ppt/ink/ink4.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0-10-29T04:46:05.298"/>
    </inkml:context>
    <inkml:brush xml:id="br0">
      <inkml:brushProperty name="width" value="0.05292" units="cm"/>
      <inkml:brushProperty name="height" value="0.05292" units="cm"/>
      <inkml:brushProperty name="color" value="#FF0000"/>
    </inkml:brush>
  </inkml:definitions>
  <inkml:trace contextRef="#ctx0" brushRef="#br0">21308 13444</inkml:trace>
</inkml:ink>
</file>

<file path=ppt/ink/ink5.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0-09-30T08:52:14.840"/>
    </inkml:context>
    <inkml:brush xml:id="br0">
      <inkml:brushProperty name="width" value="0.05292" units="cm"/>
      <inkml:brushProperty name="height" value="0.05292" units="cm"/>
      <inkml:brushProperty name="color" value="#FF0000"/>
    </inkml:brush>
  </inkml:definitions>
  <inkml:trace contextRef="#ctx0" brushRef="#br0">18480 9971</inkml:trace>
</inkml:ink>
</file>

<file path=ppt/ink/ink6.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1-01-30T08:24:44.173"/>
    </inkml:context>
    <inkml:brush xml:id="br0">
      <inkml:brushProperty name="width" value="0.05292" units="cm"/>
      <inkml:brushProperty name="height" value="0.05292" units="cm"/>
      <inkml:brushProperty name="color" value="#1F497D"/>
    </inkml:brush>
  </inkml:definitions>
  <inkml:trace contextRef="#ctx0" brushRef="#br0">19522 8607</inkml:trace>
</inkml:ink>
</file>

<file path=ppt/ink/ink7.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0-09-30T04:39:11.164"/>
    </inkml:context>
    <inkml:brush xml:id="br0">
      <inkml:brushProperty name="width" value="0.05292" units="cm"/>
      <inkml:brushProperty name="height" value="0.05292" units="cm"/>
      <inkml:brushProperty name="color" value="#1F497D"/>
    </inkml:brush>
  </inkml:definitions>
  <inkml:trace contextRef="#ctx0" brushRef="#br0">17016 11559</inkml:trace>
</inkml:ink>
</file>

<file path=ppt/ink/ink8.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1-01-30T08:45:47.461"/>
    </inkml:context>
    <inkml:brush xml:id="br0">
      <inkml:brushProperty name="width" value="0.05292" units="cm"/>
      <inkml:brushProperty name="height" value="0.05292" units="cm"/>
      <inkml:brushProperty name="color" value="#1F497D"/>
    </inkml:brush>
  </inkml:definitions>
  <inkml:trace contextRef="#ctx0" brushRef="#br0">23267 6226</inkml:trace>
</inkml:ink>
</file>

<file path=ppt/ink/ink9.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0-09-30T04:51:24.359"/>
    </inkml:context>
    <inkml:brush xml:id="br0">
      <inkml:brushProperty name="width" value="0.05292" units="cm"/>
      <inkml:brushProperty name="height" value="0.05292" units="cm"/>
      <inkml:brushProperty name="color" value="#FF0000"/>
    </inkml:brush>
  </inkml:definitions>
  <inkml:trace contextRef="#ctx0" brushRef="#br0">19398 14114</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8/22/2023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579481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8/22/2023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901785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8/22/2023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4787679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8/22/2023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8139039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424945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8/22/2023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62519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8/22/2023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674815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8/22/2023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1744738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8/22/2023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97163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776463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732119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8/22/2023</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pic>
        <p:nvPicPr>
          <p:cNvPr id="7" name="Picture 6" descr="A picture containing drawing&#10;&#10;Description automatically generated">
            <a:extLst>
              <a:ext uri="{FF2B5EF4-FFF2-40B4-BE49-F238E27FC236}">
                <a16:creationId xmlns:a16="http://schemas.microsoft.com/office/drawing/2014/main" xmlns="" id="{C9DDECDA-AC01-47B8-B70B-458DA2478788}"/>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35245" y="93609"/>
            <a:ext cx="2837329" cy="863652"/>
          </a:xfrm>
          <a:prstGeom prst="rect">
            <a:avLst/>
          </a:prstGeom>
        </p:spPr>
      </p:pic>
      <p:pic>
        <p:nvPicPr>
          <p:cNvPr id="8" name="Content Placeholder 6" descr="A close up of a sign&#10;&#10;Description automatically generated">
            <a:extLst>
              <a:ext uri="{FF2B5EF4-FFF2-40B4-BE49-F238E27FC236}">
                <a16:creationId xmlns:a16="http://schemas.microsoft.com/office/drawing/2014/main" xmlns="" id="{AFB8B780-B92F-4BF8-8EAF-809E1CF54073}"/>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8068102" y="93609"/>
            <a:ext cx="985130" cy="721920"/>
          </a:xfrm>
          <a:prstGeom prst="rect">
            <a:avLst/>
          </a:prstGeom>
        </p:spPr>
      </p:pic>
      <p:pic>
        <p:nvPicPr>
          <p:cNvPr id="9" name="Picture 8">
            <a:extLst>
              <a:ext uri="{FF2B5EF4-FFF2-40B4-BE49-F238E27FC236}">
                <a16:creationId xmlns:a16="http://schemas.microsoft.com/office/drawing/2014/main" xmlns="" id="{1547C2F5-D0C4-4329-8DC2-48B66EE4F515}"/>
              </a:ext>
            </a:extLst>
          </p:cNvPr>
          <p:cNvPicPr>
            <a:picLocks noChangeAspect="1"/>
          </p:cNvPicPr>
          <p:nvPr/>
        </p:nvPicPr>
        <p:blipFill>
          <a:blip r:embed="rId15"/>
          <a:stretch>
            <a:fillRect/>
          </a:stretch>
        </p:blipFill>
        <p:spPr>
          <a:xfrm rot="5400000">
            <a:off x="4204042" y="1938902"/>
            <a:ext cx="702416" cy="9177499"/>
          </a:xfrm>
          <a:prstGeom prst="rect">
            <a:avLst/>
          </a:prstGeom>
        </p:spPr>
      </p:pic>
      <p:pic>
        <p:nvPicPr>
          <p:cNvPr id="10" name="Picture 9">
            <a:extLst>
              <a:ext uri="{FF2B5EF4-FFF2-40B4-BE49-F238E27FC236}">
                <a16:creationId xmlns:a16="http://schemas.microsoft.com/office/drawing/2014/main" xmlns="" id="{B15A553C-6E56-4E14-9B40-3D70033DB61F}"/>
              </a:ext>
            </a:extLst>
          </p:cNvPr>
          <p:cNvPicPr>
            <a:picLocks noChangeAspect="1"/>
          </p:cNvPicPr>
          <p:nvPr/>
        </p:nvPicPr>
        <p:blipFill>
          <a:blip r:embed="rId16"/>
          <a:stretch>
            <a:fillRect/>
          </a:stretch>
        </p:blipFill>
        <p:spPr>
          <a:xfrm rot="5400000">
            <a:off x="5540361" y="2572804"/>
            <a:ext cx="207493" cy="6999786"/>
          </a:xfrm>
          <a:prstGeom prst="rect">
            <a:avLst/>
          </a:prstGeom>
        </p:spPr>
      </p:pic>
    </p:spTree>
    <p:extLst>
      <p:ext uri="{BB962C8B-B14F-4D97-AF65-F5344CB8AC3E}">
        <p14:creationId xmlns:p14="http://schemas.microsoft.com/office/powerpoint/2010/main" val="8177901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8" Type="http://schemas.openxmlformats.org/officeDocument/2006/relationships/image" Target="../media/image8.emf"/><Relationship Id="rId3" Type="http://schemas.openxmlformats.org/officeDocument/2006/relationships/customXml" Target="../ink/ink1.xml"/><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customXml" Target="../ink/ink2.xml"/><Relationship Id="rId4" Type="http://schemas.openxmlformats.org/officeDocument/2006/relationships/image" Target="../media/image7.emf"/></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image" Target="../media/image10.emf"/><Relationship Id="rId3" Type="http://schemas.openxmlformats.org/officeDocument/2006/relationships/customXml" Target="../ink/ink3.xml"/><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customXml" Target="../ink/ink4.xml"/><Relationship Id="rId4" Type="http://schemas.openxmlformats.org/officeDocument/2006/relationships/image" Target="../media/image70.emf"/></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81.emf"/><Relationship Id="rId2" Type="http://schemas.openxmlformats.org/officeDocument/2006/relationships/customXml" Target="../ink/ink5.xml"/><Relationship Id="rId1" Type="http://schemas.openxmlformats.org/officeDocument/2006/relationships/slideLayout" Target="../slideLayouts/slideLayout2.xml"/><Relationship Id="rId5" Type="http://schemas.openxmlformats.org/officeDocument/2006/relationships/image" Target="../media/image9.emf"/><Relationship Id="rId4" Type="http://schemas.openxmlformats.org/officeDocument/2006/relationships/customXml" Target="../ink/ink6.xml"/></Relationships>
</file>

<file path=ppt/slides/_rels/slide53.xml.rels><?xml version="1.0" encoding="UTF-8" standalone="yes"?>
<Relationships xmlns="http://schemas.openxmlformats.org/package/2006/relationships"><Relationship Id="rId3" Type="http://schemas.openxmlformats.org/officeDocument/2006/relationships/image" Target="../media/image80.emf"/><Relationship Id="rId2" Type="http://schemas.openxmlformats.org/officeDocument/2006/relationships/customXml" Target="../ink/ink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12.emf"/><Relationship Id="rId4" Type="http://schemas.openxmlformats.org/officeDocument/2006/relationships/customXml" Target="../ink/ink8.xml"/></Relationships>
</file>

<file path=ppt/slides/_rels/slide5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customXml" Target="../ink/ink9.xml"/><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13.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772400" cy="2060575"/>
          </a:xfrm>
        </p:spPr>
        <p:txBody>
          <a:bodyPr>
            <a:normAutofit/>
          </a:bodyPr>
          <a:lstStyle/>
          <a:p>
            <a:r>
              <a:rPr lang="en-US" sz="5300" b="1" dirty="0" smtClean="0">
                <a:solidFill>
                  <a:srgbClr val="C00000"/>
                </a:solidFill>
                <a:latin typeface="Times New Roman" pitchFamily="18" charset="0"/>
                <a:cs typeface="Times New Roman" pitchFamily="18" charset="0"/>
              </a:rPr>
              <a:t>Engineering Chemistry</a:t>
            </a:r>
            <a:br>
              <a:rPr lang="en-US" sz="5300" b="1" dirty="0" smtClean="0">
                <a:solidFill>
                  <a:srgbClr val="C00000"/>
                </a:solidFill>
                <a:latin typeface="Times New Roman" pitchFamily="18" charset="0"/>
                <a:cs typeface="Times New Roman" pitchFamily="18" charset="0"/>
              </a:rPr>
            </a:br>
            <a:r>
              <a:rPr lang="en-US" sz="3100" b="1" dirty="0" smtClean="0">
                <a:solidFill>
                  <a:srgbClr val="FF0000"/>
                </a:solidFill>
                <a:latin typeface="Times New Roman" pitchFamily="18" charset="0"/>
                <a:cs typeface="Times New Roman" pitchFamily="18" charset="0"/>
              </a:rPr>
              <a:t>F. Y. B. Tech. </a:t>
            </a:r>
            <a:br>
              <a:rPr lang="en-US" sz="3100" b="1" dirty="0" smtClean="0">
                <a:solidFill>
                  <a:srgbClr val="FF0000"/>
                </a:solidFill>
                <a:latin typeface="Times New Roman" pitchFamily="18" charset="0"/>
                <a:cs typeface="Times New Roman" pitchFamily="18" charset="0"/>
              </a:rPr>
            </a:br>
            <a:endParaRPr lang="en-US" sz="3200" b="1" dirty="0">
              <a:latin typeface="Times New Roman" pitchFamily="18" charset="0"/>
              <a:cs typeface="Times New Roman" pitchFamily="18" charset="0"/>
            </a:endParaRPr>
          </a:p>
        </p:txBody>
      </p:sp>
      <p:sp>
        <p:nvSpPr>
          <p:cNvPr id="3" name="Subtitle 2"/>
          <p:cNvSpPr>
            <a:spLocks noGrp="1"/>
          </p:cNvSpPr>
          <p:nvPr>
            <p:ph type="subTitle" idx="1"/>
          </p:nvPr>
        </p:nvSpPr>
        <p:spPr>
          <a:xfrm>
            <a:off x="1295400" y="4419600"/>
            <a:ext cx="6400800" cy="990600"/>
          </a:xfrm>
        </p:spPr>
        <p:txBody>
          <a:bodyPr>
            <a:normAutofit/>
          </a:bodyPr>
          <a:lstStyle/>
          <a:p>
            <a:r>
              <a:rPr lang="en-US" sz="2800" b="1" dirty="0" smtClean="0">
                <a:solidFill>
                  <a:schemeClr val="tx1"/>
                </a:solidFill>
                <a:latin typeface="Times New Roman" pitchFamily="18" charset="0"/>
                <a:cs typeface="Times New Roman" pitchFamily="18" charset="0"/>
              </a:rPr>
              <a:t>Dr. Jitendra Satam</a:t>
            </a:r>
            <a:endParaRPr lang="en-US" sz="2800" b="1"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8899913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7200" y="990600"/>
            <a:ext cx="8229600" cy="11430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smtClean="0">
                <a:solidFill>
                  <a:srgbClr val="C00000"/>
                </a:solidFill>
                <a:latin typeface="Times New Roman" pitchFamily="18" charset="0"/>
                <a:cs typeface="Times New Roman" pitchFamily="18" charset="0"/>
              </a:rPr>
              <a:t>Permanent Hardness or Non – Carbonate Hardness (or) Non – alkaline Hardness</a:t>
            </a:r>
            <a:endParaRPr lang="en-US" sz="2800" b="1" dirty="0">
              <a:solidFill>
                <a:srgbClr val="C00000"/>
              </a:solidFill>
              <a:latin typeface="Times New Roman" pitchFamily="18" charset="0"/>
              <a:cs typeface="Times New Roman" pitchFamily="18" charset="0"/>
            </a:endParaRPr>
          </a:p>
        </p:txBody>
      </p:sp>
      <p:sp>
        <p:nvSpPr>
          <p:cNvPr id="5" name="Content Placeholder 2"/>
          <p:cNvSpPr txBox="1">
            <a:spLocks/>
          </p:cNvSpPr>
          <p:nvPr/>
        </p:nvSpPr>
        <p:spPr>
          <a:xfrm>
            <a:off x="228600" y="2133600"/>
            <a:ext cx="8686800" cy="3733800"/>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2400" dirty="0" smtClean="0">
                <a:latin typeface="Times New Roman" pitchFamily="18" charset="0"/>
                <a:cs typeface="Times New Roman" pitchFamily="18" charset="0"/>
              </a:rPr>
              <a:t>Permanent hardness is hardness (mineral content) that cannot be removed by boiling. </a:t>
            </a:r>
          </a:p>
          <a:p>
            <a:pPr marL="0" indent="0" algn="just">
              <a:buNone/>
            </a:pPr>
            <a:r>
              <a:rPr lang="en-US" sz="2400" dirty="0" smtClean="0">
                <a:latin typeface="Times New Roman" pitchFamily="18" charset="0"/>
                <a:cs typeface="Times New Roman" pitchFamily="18" charset="0"/>
              </a:rPr>
              <a:t>It is usually caused by the presence of </a:t>
            </a:r>
            <a:r>
              <a:rPr lang="en-US" sz="2400" dirty="0" err="1" smtClean="0">
                <a:latin typeface="Times New Roman" pitchFamily="18" charset="0"/>
                <a:cs typeface="Times New Roman" pitchFamily="18" charset="0"/>
              </a:rPr>
              <a:t>sulphates</a:t>
            </a:r>
            <a:r>
              <a:rPr lang="en-US" sz="2400" dirty="0" smtClean="0">
                <a:latin typeface="Times New Roman" pitchFamily="18" charset="0"/>
                <a:cs typeface="Times New Roman" pitchFamily="18" charset="0"/>
              </a:rPr>
              <a:t>, chlorides, nitrates of calcium and magnesium and other metal ions which become more soluble on boiling. </a:t>
            </a:r>
          </a:p>
          <a:p>
            <a:pPr marL="0" indent="0" algn="just">
              <a:buNone/>
            </a:pPr>
            <a:r>
              <a:rPr lang="en-US" sz="2400" dirty="0" smtClean="0">
                <a:latin typeface="Times New Roman" pitchFamily="18" charset="0"/>
                <a:cs typeface="Times New Roman" pitchFamily="18" charset="0"/>
              </a:rPr>
              <a:t>Despite the name, permanent hardness can be removed using water – softener or ion-exchange column, where the calcium and magnesium ions are exchanged with the sodium ions in the column. It can be removed by</a:t>
            </a:r>
          </a:p>
          <a:p>
            <a:pPr algn="just"/>
            <a:r>
              <a:rPr lang="en-US" sz="2400" dirty="0" smtClean="0">
                <a:latin typeface="Times New Roman" pitchFamily="18" charset="0"/>
                <a:cs typeface="Times New Roman" pitchFamily="18" charset="0"/>
              </a:rPr>
              <a:t>Lime – Soda process</a:t>
            </a:r>
          </a:p>
          <a:p>
            <a:pPr algn="just"/>
            <a:r>
              <a:rPr lang="en-US" sz="2400" dirty="0" smtClean="0">
                <a:latin typeface="Times New Roman" pitchFamily="18" charset="0"/>
                <a:cs typeface="Times New Roman" pitchFamily="18" charset="0"/>
              </a:rPr>
              <a:t>Zeolite process</a:t>
            </a:r>
          </a:p>
          <a:p>
            <a:pPr algn="just"/>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41474013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7200" y="838200"/>
            <a:ext cx="8229600" cy="112807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smtClean="0">
                <a:solidFill>
                  <a:srgbClr val="C00000"/>
                </a:solidFill>
                <a:latin typeface="Times New Roman" pitchFamily="18" charset="0"/>
                <a:cs typeface="Times New Roman" pitchFamily="18" charset="0"/>
              </a:rPr>
              <a:t>Expression of hardness in terms of </a:t>
            </a:r>
          </a:p>
          <a:p>
            <a:pPr algn="ctr"/>
            <a:r>
              <a:rPr lang="en-US" sz="3200" b="1" dirty="0" smtClean="0">
                <a:solidFill>
                  <a:srgbClr val="C00000"/>
                </a:solidFill>
                <a:latin typeface="Times New Roman" pitchFamily="18" charset="0"/>
                <a:cs typeface="Times New Roman" pitchFamily="18" charset="0"/>
              </a:rPr>
              <a:t>equivalents of CaCO</a:t>
            </a:r>
            <a:r>
              <a:rPr lang="en-US" sz="3200" b="1" baseline="-25000" dirty="0" smtClean="0">
                <a:solidFill>
                  <a:srgbClr val="C00000"/>
                </a:solidFill>
                <a:latin typeface="Times New Roman" pitchFamily="18" charset="0"/>
                <a:cs typeface="Times New Roman" pitchFamily="18" charset="0"/>
              </a:rPr>
              <a:t>3</a:t>
            </a:r>
            <a:endParaRPr lang="en-US" sz="3200" b="1" baseline="-25000" dirty="0">
              <a:solidFill>
                <a:srgbClr val="C00000"/>
              </a:solidFill>
              <a:latin typeface="Times New Roman" pitchFamily="18" charset="0"/>
              <a:cs typeface="Times New Roman" pitchFamily="18" charset="0"/>
            </a:endParaRPr>
          </a:p>
        </p:txBody>
      </p:sp>
      <p:sp>
        <p:nvSpPr>
          <p:cNvPr id="5" name="Content Placeholder 2"/>
          <p:cNvSpPr txBox="1">
            <a:spLocks/>
          </p:cNvSpPr>
          <p:nvPr/>
        </p:nvSpPr>
        <p:spPr>
          <a:xfrm>
            <a:off x="228600" y="1966278"/>
            <a:ext cx="8686800" cy="412972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2000" dirty="0" smtClean="0">
                <a:latin typeface="Times New Roman" pitchFamily="18" charset="0"/>
                <a:cs typeface="Times New Roman" pitchFamily="18" charset="0"/>
              </a:rPr>
              <a:t>The concentrations of hardness producing salts are usually expressed in terms of equivalent amount of CaCO</a:t>
            </a:r>
            <a:r>
              <a:rPr lang="en-US" sz="2000" baseline="-25000" dirty="0" smtClean="0">
                <a:latin typeface="Times New Roman" pitchFamily="18" charset="0"/>
                <a:cs typeface="Times New Roman" pitchFamily="18" charset="0"/>
              </a:rPr>
              <a:t>3</a:t>
            </a:r>
            <a:r>
              <a:rPr lang="en-US" sz="2000" dirty="0" smtClean="0">
                <a:latin typeface="Times New Roman" pitchFamily="18" charset="0"/>
                <a:cs typeface="Times New Roman" pitchFamily="18" charset="0"/>
              </a:rPr>
              <a:t>. </a:t>
            </a:r>
          </a:p>
          <a:p>
            <a:pPr algn="just"/>
            <a:r>
              <a:rPr lang="en-US" sz="2000" dirty="0" smtClean="0">
                <a:latin typeface="Times New Roman" pitchFamily="18" charset="0"/>
                <a:cs typeface="Times New Roman" pitchFamily="18" charset="0"/>
              </a:rPr>
              <a:t>CaCO</a:t>
            </a:r>
            <a:r>
              <a:rPr lang="en-US" sz="2000" baseline="-25000" dirty="0" smtClean="0">
                <a:latin typeface="Times New Roman" pitchFamily="18" charset="0"/>
                <a:cs typeface="Times New Roman" pitchFamily="18" charset="0"/>
              </a:rPr>
              <a:t>3</a:t>
            </a:r>
            <a:r>
              <a:rPr lang="en-US" sz="2000" dirty="0" smtClean="0">
                <a:latin typeface="Times New Roman" pitchFamily="18" charset="0"/>
                <a:cs typeface="Times New Roman" pitchFamily="18" charset="0"/>
              </a:rPr>
              <a:t> is chosen as a standard because, Its molecular weight (100) and equivalent weight (50) is a whole number, so the Calculations in water analysis can be simplified. </a:t>
            </a:r>
          </a:p>
          <a:p>
            <a:pPr algn="just"/>
            <a:r>
              <a:rPr lang="en-US" sz="2000" dirty="0" smtClean="0">
                <a:latin typeface="Times New Roman" pitchFamily="18" charset="0"/>
                <a:cs typeface="Times New Roman" pitchFamily="18" charset="0"/>
              </a:rPr>
              <a:t>It is the most insoluble salt,  that can be precipitated in water treatment. </a:t>
            </a:r>
          </a:p>
          <a:p>
            <a:pPr algn="just"/>
            <a:r>
              <a:rPr lang="en-US" sz="2000" dirty="0" smtClean="0">
                <a:solidFill>
                  <a:srgbClr val="FF0000"/>
                </a:solidFill>
                <a:latin typeface="Times New Roman" pitchFamily="18" charset="0"/>
                <a:cs typeface="Times New Roman" pitchFamily="18" charset="0"/>
              </a:rPr>
              <a:t>If the concentration of hardness producing salt is </a:t>
            </a:r>
            <a:r>
              <a:rPr lang="en-US" sz="2000" b="1" dirty="0" smtClean="0">
                <a:solidFill>
                  <a:srgbClr val="FF0000"/>
                </a:solidFill>
                <a:latin typeface="Times New Roman" pitchFamily="18" charset="0"/>
                <a:cs typeface="Times New Roman" pitchFamily="18" charset="0"/>
              </a:rPr>
              <a:t>x mg/lit.</a:t>
            </a:r>
            <a:r>
              <a:rPr lang="en-US" sz="2000" dirty="0" smtClean="0">
                <a:solidFill>
                  <a:srgbClr val="FF0000"/>
                </a:solidFill>
                <a:latin typeface="Times New Roman" pitchFamily="18" charset="0"/>
                <a:cs typeface="Times New Roman" pitchFamily="18" charset="0"/>
              </a:rPr>
              <a:t> </a:t>
            </a:r>
          </a:p>
          <a:p>
            <a:pPr algn="just"/>
            <a:endParaRPr lang="en-US" sz="2400" dirty="0">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6337" y="4572000"/>
            <a:ext cx="6748463" cy="12213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306658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838200"/>
            <a:ext cx="7886700" cy="1096963"/>
          </a:xfrm>
        </p:spPr>
        <p:txBody>
          <a:bodyPr>
            <a:normAutofit/>
          </a:bodyPr>
          <a:lstStyle/>
          <a:p>
            <a:pPr algn="ctr"/>
            <a:r>
              <a:rPr lang="en-US" sz="3200" b="1" dirty="0">
                <a:solidFill>
                  <a:srgbClr val="C00000"/>
                </a:solidFill>
                <a:latin typeface="Times New Roman" pitchFamily="18" charset="0"/>
                <a:cs typeface="Times New Roman" pitchFamily="18" charset="0"/>
              </a:rPr>
              <a:t>Expression of hardness in terms of </a:t>
            </a:r>
            <a:br>
              <a:rPr lang="en-US" sz="3200" b="1" dirty="0">
                <a:solidFill>
                  <a:srgbClr val="C00000"/>
                </a:solidFill>
                <a:latin typeface="Times New Roman" pitchFamily="18" charset="0"/>
                <a:cs typeface="Times New Roman" pitchFamily="18" charset="0"/>
              </a:rPr>
            </a:br>
            <a:r>
              <a:rPr lang="en-US" sz="3200" b="1" dirty="0">
                <a:solidFill>
                  <a:srgbClr val="C00000"/>
                </a:solidFill>
                <a:latin typeface="Times New Roman" pitchFamily="18" charset="0"/>
                <a:cs typeface="Times New Roman" pitchFamily="18" charset="0"/>
              </a:rPr>
              <a:t>equivalents of </a:t>
            </a:r>
            <a:r>
              <a:rPr lang="en-US" sz="3200" b="1" dirty="0" smtClean="0">
                <a:solidFill>
                  <a:srgbClr val="C00000"/>
                </a:solidFill>
                <a:latin typeface="Times New Roman" pitchFamily="18" charset="0"/>
                <a:cs typeface="Times New Roman" pitchFamily="18" charset="0"/>
              </a:rPr>
              <a:t>CaCO</a:t>
            </a:r>
            <a:r>
              <a:rPr lang="en-US" sz="3200" b="1" baseline="-25000" dirty="0" smtClean="0">
                <a:solidFill>
                  <a:srgbClr val="C00000"/>
                </a:solidFill>
                <a:latin typeface="Times New Roman" pitchFamily="18" charset="0"/>
                <a:cs typeface="Times New Roman" pitchFamily="18" charset="0"/>
              </a:rPr>
              <a:t>3</a:t>
            </a: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628650" y="1897062"/>
            <a:ext cx="7886700" cy="3894138"/>
          </a:xfrm>
        </p:spPr>
        <p:txBody>
          <a:bodyPr>
            <a:normAutofit/>
          </a:bodyPr>
          <a:lstStyle/>
          <a:p>
            <a:pPr marL="0" indent="0" algn="just">
              <a:buNone/>
            </a:pPr>
            <a:r>
              <a:rPr lang="en-US" sz="2400" dirty="0" smtClean="0">
                <a:latin typeface="Times New Roman" pitchFamily="18" charset="0"/>
                <a:cs typeface="Times New Roman" pitchFamily="18" charset="0"/>
              </a:rPr>
              <a:t>CaCO</a:t>
            </a:r>
            <a:r>
              <a:rPr lang="en-US" sz="2400" baseline="-25000" dirty="0" smtClean="0">
                <a:latin typeface="Times New Roman" pitchFamily="18" charset="0"/>
                <a:cs typeface="Times New Roman" pitchFamily="18" charset="0"/>
              </a:rPr>
              <a:t>3</a:t>
            </a:r>
            <a:r>
              <a:rPr lang="en-US" sz="2400" dirty="0" smtClean="0">
                <a:latin typeface="Times New Roman" pitchFamily="18" charset="0"/>
                <a:cs typeface="Times New Roman" pitchFamily="18" charset="0"/>
              </a:rPr>
              <a:t> Equivalent Hardness (ppm) =</a:t>
            </a:r>
          </a:p>
          <a:p>
            <a:pPr marL="0" indent="0" algn="just">
              <a:buNone/>
            </a:pPr>
            <a:r>
              <a:rPr lang="en-US" sz="2400" dirty="0" smtClean="0">
                <a:latin typeface="Times New Roman" pitchFamily="18" charset="0"/>
                <a:cs typeface="Times New Roman" pitchFamily="18" charset="0"/>
              </a:rPr>
              <a:t> = Mass of Hardness Producing substance x Chemical equivalents </a:t>
            </a:r>
            <a:r>
              <a:rPr lang="en-US" sz="2400" smtClean="0">
                <a:latin typeface="Times New Roman" pitchFamily="18" charset="0"/>
                <a:cs typeface="Times New Roman" pitchFamily="18" charset="0"/>
              </a:rPr>
              <a:t>of CaCO</a:t>
            </a:r>
            <a:r>
              <a:rPr lang="en-US" sz="2400" baseline="-25000" smtClean="0">
                <a:latin typeface="Times New Roman" pitchFamily="18" charset="0"/>
                <a:cs typeface="Times New Roman" pitchFamily="18" charset="0"/>
              </a:rPr>
              <a:t>3 </a:t>
            </a:r>
            <a:r>
              <a:rPr lang="en-US" sz="240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Chemical equivalents of Hardness causing salt.</a:t>
            </a:r>
          </a:p>
          <a:p>
            <a:pPr marL="514350" indent="-514350" algn="just">
              <a:buAutoNum type="arabicPeriod"/>
            </a:pPr>
            <a:r>
              <a:rPr lang="en-US" sz="2200" dirty="0" smtClean="0">
                <a:latin typeface="Times New Roman" pitchFamily="18" charset="0"/>
                <a:cs typeface="Times New Roman" pitchFamily="18" charset="0"/>
              </a:rPr>
              <a:t>How many grams of FeSO</a:t>
            </a:r>
            <a:r>
              <a:rPr lang="en-US" sz="2200" baseline="-25000" dirty="0" smtClean="0">
                <a:latin typeface="Times New Roman" pitchFamily="18" charset="0"/>
                <a:cs typeface="Times New Roman" pitchFamily="18" charset="0"/>
              </a:rPr>
              <a:t>4</a:t>
            </a:r>
            <a:r>
              <a:rPr lang="en-US" sz="2200" dirty="0" smtClean="0">
                <a:latin typeface="Times New Roman" pitchFamily="18" charset="0"/>
                <a:cs typeface="Times New Roman" pitchFamily="18" charset="0"/>
              </a:rPr>
              <a:t> dissolved per </a:t>
            </a:r>
            <a:r>
              <a:rPr lang="en-US" sz="2200" dirty="0" err="1" smtClean="0">
                <a:latin typeface="Times New Roman" pitchFamily="18" charset="0"/>
                <a:cs typeface="Times New Roman" pitchFamily="18" charset="0"/>
              </a:rPr>
              <a:t>litre</a:t>
            </a:r>
            <a:r>
              <a:rPr lang="en-US" sz="2200" dirty="0" smtClean="0">
                <a:latin typeface="Times New Roman" pitchFamily="18" charset="0"/>
                <a:cs typeface="Times New Roman" pitchFamily="18" charset="0"/>
              </a:rPr>
              <a:t> gives 210 ppm hardness?</a:t>
            </a:r>
          </a:p>
          <a:p>
            <a:pPr marL="514350" indent="-514350" algn="just">
              <a:buAutoNum type="arabicPeriod"/>
            </a:pPr>
            <a:r>
              <a:rPr lang="en-US" sz="2200" dirty="0" smtClean="0">
                <a:latin typeface="Times New Roman" pitchFamily="18" charset="0"/>
                <a:cs typeface="Times New Roman" pitchFamily="18" charset="0"/>
              </a:rPr>
              <a:t>Calculate temporary hardness and permanent hardness of water sample from the following data: </a:t>
            </a:r>
          </a:p>
          <a:p>
            <a:pPr marL="0" indent="0" algn="just">
              <a:buNone/>
            </a:pPr>
            <a:r>
              <a:rPr lang="en-US" sz="2200" dirty="0" smtClean="0">
                <a:latin typeface="Times New Roman" pitchFamily="18" charset="0"/>
                <a:cs typeface="Times New Roman" pitchFamily="18" charset="0"/>
              </a:rPr>
              <a:t>Mg(HCO</a:t>
            </a:r>
            <a:r>
              <a:rPr lang="en-US" sz="2200" baseline="-25000" dirty="0" smtClean="0">
                <a:latin typeface="Times New Roman" pitchFamily="18" charset="0"/>
                <a:cs typeface="Times New Roman" pitchFamily="18" charset="0"/>
              </a:rPr>
              <a:t>3</a:t>
            </a:r>
            <a:r>
              <a:rPr lang="en-US" sz="2200" dirty="0" smtClean="0">
                <a:latin typeface="Times New Roman" pitchFamily="18" charset="0"/>
                <a:cs typeface="Times New Roman" pitchFamily="18" charset="0"/>
              </a:rPr>
              <a:t>)</a:t>
            </a:r>
            <a:r>
              <a:rPr lang="en-US" sz="2200" baseline="-25000" dirty="0" smtClean="0">
                <a:latin typeface="Times New Roman" pitchFamily="18" charset="0"/>
                <a:cs typeface="Times New Roman" pitchFamily="18" charset="0"/>
              </a:rPr>
              <a:t>2</a:t>
            </a:r>
            <a:r>
              <a:rPr lang="en-US" sz="2200" dirty="0" smtClean="0">
                <a:latin typeface="Times New Roman" pitchFamily="18" charset="0"/>
                <a:cs typeface="Times New Roman" pitchFamily="18" charset="0"/>
              </a:rPr>
              <a:t> = 16 mg/L, MgCl</a:t>
            </a:r>
            <a:r>
              <a:rPr lang="en-US" sz="2200" baseline="-25000" dirty="0" smtClean="0">
                <a:latin typeface="Times New Roman" pitchFamily="18" charset="0"/>
                <a:cs typeface="Times New Roman" pitchFamily="18" charset="0"/>
              </a:rPr>
              <a:t>2</a:t>
            </a:r>
            <a:r>
              <a:rPr lang="en-US" sz="2200" dirty="0" smtClean="0">
                <a:latin typeface="Times New Roman" pitchFamily="18" charset="0"/>
                <a:cs typeface="Times New Roman" pitchFamily="18" charset="0"/>
              </a:rPr>
              <a:t> </a:t>
            </a:r>
            <a:r>
              <a:rPr lang="en-US" sz="2200" dirty="0">
                <a:latin typeface="Times New Roman" pitchFamily="18" charset="0"/>
                <a:cs typeface="Times New Roman" pitchFamily="18" charset="0"/>
              </a:rPr>
              <a:t>= </a:t>
            </a:r>
            <a:r>
              <a:rPr lang="en-US" sz="2200" dirty="0" smtClean="0">
                <a:latin typeface="Times New Roman" pitchFamily="18" charset="0"/>
                <a:cs typeface="Times New Roman" pitchFamily="18" charset="0"/>
              </a:rPr>
              <a:t>19 mg/L, MgSO</a:t>
            </a:r>
            <a:r>
              <a:rPr lang="en-US" sz="2200" baseline="-25000" dirty="0" smtClean="0">
                <a:latin typeface="Times New Roman" pitchFamily="18" charset="0"/>
                <a:cs typeface="Times New Roman" pitchFamily="18" charset="0"/>
              </a:rPr>
              <a:t>4</a:t>
            </a:r>
            <a:r>
              <a:rPr lang="en-US" sz="2200" dirty="0" smtClean="0">
                <a:latin typeface="Times New Roman" pitchFamily="18" charset="0"/>
                <a:cs typeface="Times New Roman" pitchFamily="18" charset="0"/>
              </a:rPr>
              <a:t> </a:t>
            </a:r>
            <a:r>
              <a:rPr lang="en-US" sz="2200" dirty="0">
                <a:latin typeface="Times New Roman" pitchFamily="18" charset="0"/>
                <a:cs typeface="Times New Roman" pitchFamily="18" charset="0"/>
              </a:rPr>
              <a:t>= </a:t>
            </a:r>
            <a:r>
              <a:rPr lang="en-US" sz="2200" dirty="0" smtClean="0">
                <a:latin typeface="Times New Roman" pitchFamily="18" charset="0"/>
                <a:cs typeface="Times New Roman" pitchFamily="18" charset="0"/>
              </a:rPr>
              <a:t>2.4 mg/L, Mg(NO</a:t>
            </a:r>
            <a:r>
              <a:rPr lang="en-US" sz="2200" baseline="-25000" dirty="0" smtClean="0">
                <a:latin typeface="Times New Roman" pitchFamily="18" charset="0"/>
                <a:cs typeface="Times New Roman" pitchFamily="18" charset="0"/>
              </a:rPr>
              <a:t>3</a:t>
            </a:r>
            <a:r>
              <a:rPr lang="en-US" sz="2200" dirty="0" smtClean="0">
                <a:latin typeface="Times New Roman" pitchFamily="18" charset="0"/>
                <a:cs typeface="Times New Roman" pitchFamily="18" charset="0"/>
              </a:rPr>
              <a:t>)</a:t>
            </a:r>
            <a:r>
              <a:rPr lang="en-US" sz="2200" baseline="-25000" dirty="0">
                <a:latin typeface="Times New Roman" pitchFamily="18" charset="0"/>
                <a:cs typeface="Times New Roman" pitchFamily="18" charset="0"/>
              </a:rPr>
              <a:t> </a:t>
            </a:r>
            <a:r>
              <a:rPr lang="en-US" sz="2200" baseline="-25000" dirty="0" smtClean="0">
                <a:latin typeface="Times New Roman" pitchFamily="18" charset="0"/>
                <a:cs typeface="Times New Roman" pitchFamily="18" charset="0"/>
              </a:rPr>
              <a:t>2</a:t>
            </a:r>
            <a:r>
              <a:rPr lang="en-US" sz="2200" dirty="0" smtClean="0">
                <a:latin typeface="Times New Roman" pitchFamily="18" charset="0"/>
                <a:cs typeface="Times New Roman" pitchFamily="18" charset="0"/>
              </a:rPr>
              <a:t> </a:t>
            </a:r>
            <a:r>
              <a:rPr lang="en-US" sz="2200" dirty="0">
                <a:latin typeface="Times New Roman" pitchFamily="18" charset="0"/>
                <a:cs typeface="Times New Roman" pitchFamily="18" charset="0"/>
              </a:rPr>
              <a:t>= </a:t>
            </a:r>
            <a:r>
              <a:rPr lang="en-US" sz="2200" dirty="0" smtClean="0">
                <a:latin typeface="Times New Roman" pitchFamily="18" charset="0"/>
                <a:cs typeface="Times New Roman" pitchFamily="18" charset="0"/>
              </a:rPr>
              <a:t>2.96 mg/L, </a:t>
            </a:r>
            <a:r>
              <a:rPr lang="en-US" sz="2200" dirty="0" err="1" smtClean="0">
                <a:latin typeface="Times New Roman" pitchFamily="18" charset="0"/>
                <a:cs typeface="Times New Roman" pitchFamily="18" charset="0"/>
              </a:rPr>
              <a:t>Ca</a:t>
            </a:r>
            <a:r>
              <a:rPr lang="en-US" sz="2200" dirty="0" smtClean="0">
                <a:latin typeface="Times New Roman" pitchFamily="18" charset="0"/>
                <a:cs typeface="Times New Roman" pitchFamily="18" charset="0"/>
              </a:rPr>
              <a:t>(HCO</a:t>
            </a:r>
            <a:r>
              <a:rPr lang="en-US" sz="2200" baseline="-25000" dirty="0" smtClean="0">
                <a:latin typeface="Times New Roman" pitchFamily="18" charset="0"/>
                <a:cs typeface="Times New Roman" pitchFamily="18" charset="0"/>
              </a:rPr>
              <a:t>3</a:t>
            </a:r>
            <a:r>
              <a:rPr lang="en-US" sz="2200" dirty="0" smtClean="0">
                <a:latin typeface="Times New Roman" pitchFamily="18" charset="0"/>
                <a:cs typeface="Times New Roman" pitchFamily="18" charset="0"/>
              </a:rPr>
              <a:t>)</a:t>
            </a:r>
            <a:r>
              <a:rPr lang="en-US" sz="2200" baseline="-25000" dirty="0">
                <a:latin typeface="Times New Roman" pitchFamily="18" charset="0"/>
                <a:cs typeface="Times New Roman" pitchFamily="18" charset="0"/>
              </a:rPr>
              <a:t> </a:t>
            </a:r>
            <a:r>
              <a:rPr lang="en-US" sz="2200" baseline="-25000" dirty="0" smtClean="0">
                <a:latin typeface="Times New Roman" pitchFamily="18" charset="0"/>
                <a:cs typeface="Times New Roman" pitchFamily="18" charset="0"/>
              </a:rPr>
              <a:t>2</a:t>
            </a:r>
            <a:r>
              <a:rPr lang="en-US" sz="2200" dirty="0" smtClean="0">
                <a:latin typeface="Times New Roman" pitchFamily="18" charset="0"/>
                <a:cs typeface="Times New Roman" pitchFamily="18" charset="0"/>
              </a:rPr>
              <a:t> </a:t>
            </a:r>
            <a:r>
              <a:rPr lang="en-US" sz="2200" dirty="0">
                <a:latin typeface="Times New Roman" pitchFamily="18" charset="0"/>
                <a:cs typeface="Times New Roman" pitchFamily="18" charset="0"/>
              </a:rPr>
              <a:t>= </a:t>
            </a:r>
            <a:r>
              <a:rPr lang="en-US" sz="2200" dirty="0" smtClean="0">
                <a:latin typeface="Times New Roman" pitchFamily="18" charset="0"/>
                <a:cs typeface="Times New Roman" pitchFamily="18" charset="0"/>
              </a:rPr>
              <a:t>8.1 mg/L, SiO</a:t>
            </a:r>
            <a:r>
              <a:rPr lang="en-US" sz="2200" baseline="-25000" dirty="0">
                <a:latin typeface="Times New Roman" pitchFamily="18" charset="0"/>
                <a:cs typeface="Times New Roman" pitchFamily="18" charset="0"/>
              </a:rPr>
              <a:t>2</a:t>
            </a:r>
            <a:r>
              <a:rPr lang="en-US" sz="2200" dirty="0" smtClean="0">
                <a:latin typeface="Times New Roman" pitchFamily="18" charset="0"/>
                <a:cs typeface="Times New Roman" pitchFamily="18" charset="0"/>
              </a:rPr>
              <a:t> </a:t>
            </a:r>
            <a:r>
              <a:rPr lang="en-US" sz="2200" dirty="0">
                <a:latin typeface="Times New Roman" pitchFamily="18" charset="0"/>
                <a:cs typeface="Times New Roman" pitchFamily="18" charset="0"/>
              </a:rPr>
              <a:t>= 16 mg/L</a:t>
            </a:r>
          </a:p>
        </p:txBody>
      </p:sp>
    </p:spTree>
    <p:extLst>
      <p:ext uri="{BB962C8B-B14F-4D97-AF65-F5344CB8AC3E}">
        <p14:creationId xmlns:p14="http://schemas.microsoft.com/office/powerpoint/2010/main" val="120776764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85800" y="1036638"/>
            <a:ext cx="8001000" cy="1249362"/>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smtClean="0">
                <a:solidFill>
                  <a:srgbClr val="C00000"/>
                </a:solidFill>
                <a:latin typeface="Times New Roman" pitchFamily="18" charset="0"/>
                <a:cs typeface="Times New Roman" pitchFamily="18" charset="0"/>
              </a:rPr>
              <a:t>UNITS OF HARDNESS</a:t>
            </a:r>
            <a:endParaRPr lang="en-US" sz="3600" b="1" dirty="0">
              <a:solidFill>
                <a:srgbClr val="C00000"/>
              </a:solidFill>
              <a:latin typeface="Times New Roman" pitchFamily="18" charset="0"/>
              <a:cs typeface="Times New Roman" pitchFamily="18" charset="0"/>
            </a:endParaRPr>
          </a:p>
        </p:txBody>
      </p:sp>
      <p:sp>
        <p:nvSpPr>
          <p:cNvPr id="5" name="Content Placeholder 2"/>
          <p:cNvSpPr txBox="1">
            <a:spLocks/>
          </p:cNvSpPr>
          <p:nvPr/>
        </p:nvSpPr>
        <p:spPr>
          <a:xfrm>
            <a:off x="457200" y="1981200"/>
            <a:ext cx="8229600" cy="35052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b="1" dirty="0" smtClean="0">
                <a:latin typeface="Times New Roman" pitchFamily="18" charset="0"/>
                <a:cs typeface="Times New Roman" pitchFamily="18" charset="0"/>
              </a:rPr>
              <a:t>Parts per million (ppm):</a:t>
            </a:r>
          </a:p>
          <a:p>
            <a:pPr marL="137160" indent="0" algn="just">
              <a:buFont typeface="Arial" panose="020B0604020202020204" pitchFamily="34" charset="0"/>
              <a:buNone/>
            </a:pPr>
            <a:r>
              <a:rPr lang="en-US" dirty="0" smtClean="0">
                <a:latin typeface="Times New Roman" pitchFamily="18" charset="0"/>
                <a:cs typeface="Times New Roman" pitchFamily="18" charset="0"/>
              </a:rPr>
              <a:t>It is defined as the number of parts of CaCO</a:t>
            </a:r>
            <a:r>
              <a:rPr lang="en-US" baseline="-25000" dirty="0" smtClean="0">
                <a:latin typeface="Times New Roman" pitchFamily="18" charset="0"/>
                <a:cs typeface="Times New Roman" pitchFamily="18" charset="0"/>
              </a:rPr>
              <a:t>3</a:t>
            </a:r>
            <a:r>
              <a:rPr lang="en-US" dirty="0" smtClean="0">
                <a:latin typeface="Times New Roman" pitchFamily="18" charset="0"/>
                <a:cs typeface="Times New Roman" pitchFamily="18" charset="0"/>
              </a:rPr>
              <a:t> equivalent hardness per 1000000 parts of water.</a:t>
            </a:r>
          </a:p>
          <a:p>
            <a:pPr marL="137160" indent="0" algn="just">
              <a:buFont typeface="Arial" panose="020B0604020202020204" pitchFamily="34" charset="0"/>
              <a:buNone/>
            </a:pPr>
            <a:endParaRPr lang="en-US" dirty="0" smtClean="0">
              <a:latin typeface="Times New Roman" pitchFamily="18" charset="0"/>
              <a:cs typeface="Times New Roman" pitchFamily="18" charset="0"/>
            </a:endParaRPr>
          </a:p>
          <a:p>
            <a:pPr algn="just"/>
            <a:r>
              <a:rPr lang="en-US" b="1" dirty="0" smtClean="0">
                <a:latin typeface="Times New Roman" pitchFamily="18" charset="0"/>
                <a:cs typeface="Times New Roman" pitchFamily="18" charset="0"/>
              </a:rPr>
              <a:t>Milligrams per </a:t>
            </a:r>
            <a:r>
              <a:rPr lang="en-US" b="1" dirty="0" err="1" smtClean="0">
                <a:latin typeface="Times New Roman" pitchFamily="18" charset="0"/>
                <a:cs typeface="Times New Roman" pitchFamily="18" charset="0"/>
              </a:rPr>
              <a:t>litre</a:t>
            </a:r>
            <a:r>
              <a:rPr lang="en-US" b="1" dirty="0" smtClean="0">
                <a:latin typeface="Times New Roman" pitchFamily="18" charset="0"/>
                <a:cs typeface="Times New Roman" pitchFamily="18" charset="0"/>
              </a:rPr>
              <a:t> (mg/lit):</a:t>
            </a:r>
          </a:p>
          <a:p>
            <a:pPr marL="137160" indent="0" algn="just">
              <a:buFont typeface="Arial" panose="020B0604020202020204" pitchFamily="34" charset="0"/>
              <a:buNone/>
            </a:pPr>
            <a:r>
              <a:rPr lang="en-US" dirty="0" smtClean="0">
                <a:latin typeface="Times New Roman" pitchFamily="18" charset="0"/>
                <a:cs typeface="Times New Roman" pitchFamily="18" charset="0"/>
              </a:rPr>
              <a:t>It is defined as the number of milligrams of CaCO</a:t>
            </a:r>
            <a:r>
              <a:rPr lang="en-US" baseline="-25000" dirty="0" smtClean="0">
                <a:latin typeface="Times New Roman" pitchFamily="18" charset="0"/>
                <a:cs typeface="Times New Roman" pitchFamily="18" charset="0"/>
              </a:rPr>
              <a:t>3</a:t>
            </a:r>
            <a:r>
              <a:rPr lang="en-US" dirty="0" smtClean="0">
                <a:latin typeface="Times New Roman" pitchFamily="18" charset="0"/>
                <a:cs typeface="Times New Roman" pitchFamily="18" charset="0"/>
              </a:rPr>
              <a:t> equivalent hardness per 1 </a:t>
            </a:r>
            <a:r>
              <a:rPr lang="en-US" dirty="0" err="1" smtClean="0">
                <a:latin typeface="Times New Roman" pitchFamily="18" charset="0"/>
                <a:cs typeface="Times New Roman" pitchFamily="18" charset="0"/>
              </a:rPr>
              <a:t>litre</a:t>
            </a:r>
            <a:r>
              <a:rPr lang="en-US" dirty="0" smtClean="0">
                <a:latin typeface="Times New Roman" pitchFamily="18" charset="0"/>
                <a:cs typeface="Times New Roman" pitchFamily="18" charset="0"/>
              </a:rPr>
              <a:t> of water.</a:t>
            </a:r>
          </a:p>
          <a:p>
            <a:pPr algn="just"/>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5175987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457200" y="1310640"/>
            <a:ext cx="8229600" cy="47091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b="1" u="sng" dirty="0" smtClean="0">
                <a:latin typeface="Times New Roman" pitchFamily="18" charset="0"/>
                <a:cs typeface="Times New Roman" pitchFamily="18" charset="0"/>
              </a:rPr>
              <a:t>Clarke’s degree (</a:t>
            </a:r>
            <a:r>
              <a:rPr lang="en-US" b="1" u="sng" baseline="30000" dirty="0" err="1" smtClean="0">
                <a:latin typeface="Times New Roman" pitchFamily="18" charset="0"/>
                <a:cs typeface="Times New Roman" pitchFamily="18" charset="0"/>
              </a:rPr>
              <a:t>o</a:t>
            </a:r>
            <a:r>
              <a:rPr lang="en-US" b="1" u="sng" dirty="0" err="1" smtClean="0">
                <a:latin typeface="Times New Roman" pitchFamily="18" charset="0"/>
                <a:cs typeface="Times New Roman" pitchFamily="18" charset="0"/>
              </a:rPr>
              <a:t>Cl</a:t>
            </a:r>
            <a:r>
              <a:rPr lang="en-US" b="1" u="sng" dirty="0" smtClean="0">
                <a:latin typeface="Times New Roman" pitchFamily="18" charset="0"/>
                <a:cs typeface="Times New Roman" pitchFamily="18" charset="0"/>
              </a:rPr>
              <a:t>)</a:t>
            </a:r>
          </a:p>
          <a:p>
            <a:pPr marL="0" indent="0" algn="just">
              <a:buNone/>
            </a:pPr>
            <a:r>
              <a:rPr lang="en-US" dirty="0" smtClean="0">
                <a:latin typeface="Times New Roman" pitchFamily="18" charset="0"/>
                <a:cs typeface="Times New Roman" pitchFamily="18" charset="0"/>
              </a:rPr>
              <a:t>It is defined as the number of parts of CaCO</a:t>
            </a:r>
            <a:r>
              <a:rPr lang="en-US" baseline="-25000" dirty="0" smtClean="0">
                <a:latin typeface="Times New Roman" pitchFamily="18" charset="0"/>
                <a:cs typeface="Times New Roman" pitchFamily="18" charset="0"/>
              </a:rPr>
              <a:t>3</a:t>
            </a:r>
            <a:r>
              <a:rPr lang="en-US" dirty="0" smtClean="0">
                <a:latin typeface="Times New Roman" pitchFamily="18" charset="0"/>
                <a:cs typeface="Times New Roman" pitchFamily="18" charset="0"/>
              </a:rPr>
              <a:t> equivalent hardness per 70,000 parts of water.</a:t>
            </a:r>
          </a:p>
          <a:p>
            <a:pPr algn="just"/>
            <a:r>
              <a:rPr lang="en-US" b="1" u="sng" dirty="0" smtClean="0">
                <a:latin typeface="Times New Roman" pitchFamily="18" charset="0"/>
                <a:cs typeface="Times New Roman" pitchFamily="18" charset="0"/>
              </a:rPr>
              <a:t>French degree (</a:t>
            </a:r>
            <a:r>
              <a:rPr lang="en-US" b="1" u="sng" baseline="30000" dirty="0" err="1" smtClean="0">
                <a:latin typeface="Times New Roman" pitchFamily="18" charset="0"/>
                <a:cs typeface="Times New Roman" pitchFamily="18" charset="0"/>
              </a:rPr>
              <a:t>o</a:t>
            </a:r>
            <a:r>
              <a:rPr lang="en-US" b="1" u="sng" dirty="0" err="1" smtClean="0">
                <a:latin typeface="Times New Roman" pitchFamily="18" charset="0"/>
                <a:cs typeface="Times New Roman" pitchFamily="18" charset="0"/>
              </a:rPr>
              <a:t>Fr</a:t>
            </a:r>
            <a:r>
              <a:rPr lang="en-US" b="1" u="sng" dirty="0" smtClean="0">
                <a:latin typeface="Times New Roman" pitchFamily="18" charset="0"/>
                <a:cs typeface="Times New Roman" pitchFamily="18" charset="0"/>
              </a:rPr>
              <a:t>) </a:t>
            </a:r>
          </a:p>
          <a:p>
            <a:pPr marL="0" indent="0" algn="just">
              <a:buNone/>
            </a:pPr>
            <a:r>
              <a:rPr lang="en-US" dirty="0" smtClean="0">
                <a:latin typeface="Times New Roman" pitchFamily="18" charset="0"/>
                <a:cs typeface="Times New Roman" pitchFamily="18" charset="0"/>
              </a:rPr>
              <a:t>It is defined as the number of parts of CaCO</a:t>
            </a:r>
            <a:r>
              <a:rPr lang="en-US" baseline="-25000" dirty="0" smtClean="0">
                <a:latin typeface="Times New Roman" pitchFamily="18" charset="0"/>
                <a:cs typeface="Times New Roman" pitchFamily="18" charset="0"/>
              </a:rPr>
              <a:t>3</a:t>
            </a:r>
            <a:r>
              <a:rPr lang="en-US" dirty="0" smtClean="0">
                <a:latin typeface="Times New Roman" pitchFamily="18" charset="0"/>
                <a:cs typeface="Times New Roman" pitchFamily="18" charset="0"/>
              </a:rPr>
              <a:t> equivalent hardness per 105 parts of water.</a:t>
            </a:r>
          </a:p>
          <a:p>
            <a:pPr algn="just"/>
            <a:r>
              <a:rPr lang="en-US" b="1" u="sng" dirty="0" smtClean="0">
                <a:latin typeface="Times New Roman" pitchFamily="18" charset="0"/>
                <a:cs typeface="Times New Roman" pitchFamily="18" charset="0"/>
              </a:rPr>
              <a:t>Relationship between various units</a:t>
            </a:r>
          </a:p>
          <a:p>
            <a:pPr marL="0" indent="0" algn="just">
              <a:buNone/>
            </a:pPr>
            <a:r>
              <a:rPr lang="en-US" dirty="0" smtClean="0">
                <a:solidFill>
                  <a:srgbClr val="FF0000"/>
                </a:solidFill>
                <a:latin typeface="Times New Roman" pitchFamily="18" charset="0"/>
                <a:cs typeface="Times New Roman" pitchFamily="18" charset="0"/>
              </a:rPr>
              <a:t>1 ppm = 1 mg/lit = 0.10 </a:t>
            </a:r>
            <a:r>
              <a:rPr lang="en-US" baseline="30000" dirty="0" err="1" smtClean="0">
                <a:solidFill>
                  <a:srgbClr val="FF0000"/>
                </a:solidFill>
                <a:latin typeface="Times New Roman" pitchFamily="18" charset="0"/>
                <a:cs typeface="Times New Roman" pitchFamily="18" charset="0"/>
              </a:rPr>
              <a:t>o</a:t>
            </a:r>
            <a:r>
              <a:rPr lang="en-US" dirty="0" err="1" smtClean="0">
                <a:solidFill>
                  <a:srgbClr val="FF0000"/>
                </a:solidFill>
                <a:latin typeface="Times New Roman" pitchFamily="18" charset="0"/>
                <a:cs typeface="Times New Roman" pitchFamily="18" charset="0"/>
              </a:rPr>
              <a:t>Fr</a:t>
            </a:r>
            <a:r>
              <a:rPr lang="en-US" dirty="0" smtClean="0">
                <a:solidFill>
                  <a:srgbClr val="FF0000"/>
                </a:solidFill>
                <a:latin typeface="Times New Roman" pitchFamily="18" charset="0"/>
                <a:cs typeface="Times New Roman" pitchFamily="18" charset="0"/>
              </a:rPr>
              <a:t> = 0.070 </a:t>
            </a:r>
            <a:r>
              <a:rPr lang="en-US" baseline="30000" dirty="0" err="1" smtClean="0">
                <a:solidFill>
                  <a:srgbClr val="FF0000"/>
                </a:solidFill>
                <a:latin typeface="Times New Roman" pitchFamily="18" charset="0"/>
                <a:cs typeface="Times New Roman" pitchFamily="18" charset="0"/>
              </a:rPr>
              <a:t>o</a:t>
            </a:r>
            <a:r>
              <a:rPr lang="en-US" dirty="0" err="1" smtClean="0">
                <a:solidFill>
                  <a:srgbClr val="FF0000"/>
                </a:solidFill>
                <a:latin typeface="Times New Roman" pitchFamily="18" charset="0"/>
                <a:cs typeface="Times New Roman" pitchFamily="18" charset="0"/>
              </a:rPr>
              <a:t>Cl</a:t>
            </a:r>
            <a:endParaRPr lang="en-US" dirty="0" smtClean="0">
              <a:solidFill>
                <a:srgbClr val="FF0000"/>
              </a:solidFill>
              <a:latin typeface="Times New Roman" pitchFamily="18" charset="0"/>
              <a:cs typeface="Times New Roman" pitchFamily="18" charset="0"/>
            </a:endParaRPr>
          </a:p>
          <a:p>
            <a:pPr algn="just"/>
            <a:endParaRPr lang="en-US"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25862008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7200" y="1066800"/>
            <a:ext cx="8229600" cy="11430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smtClean="0">
                <a:solidFill>
                  <a:srgbClr val="C00000"/>
                </a:solidFill>
                <a:latin typeface="Times New Roman" pitchFamily="18" charset="0"/>
                <a:cs typeface="Times New Roman" pitchFamily="18" charset="0"/>
              </a:rPr>
              <a:t>ESTIMATION OF TOTAL HARDNESS OF WATER BY EDTA METHOD</a:t>
            </a:r>
            <a:endParaRPr lang="en-US" sz="2800" b="1" dirty="0">
              <a:solidFill>
                <a:srgbClr val="C00000"/>
              </a:solidFill>
              <a:latin typeface="Times New Roman" pitchFamily="18" charset="0"/>
              <a:cs typeface="Times New Roman" pitchFamily="18" charset="0"/>
            </a:endParaRPr>
          </a:p>
        </p:txBody>
      </p:sp>
      <p:sp>
        <p:nvSpPr>
          <p:cNvPr id="5" name="Content Placeholder 2"/>
          <p:cNvSpPr txBox="1">
            <a:spLocks/>
          </p:cNvSpPr>
          <p:nvPr/>
        </p:nvSpPr>
        <p:spPr>
          <a:xfrm>
            <a:off x="457200" y="2133600"/>
            <a:ext cx="8229600" cy="37185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b="1" dirty="0" smtClean="0">
                <a:latin typeface="Times New Roman" pitchFamily="18" charset="0"/>
                <a:cs typeface="Times New Roman" pitchFamily="18" charset="0"/>
              </a:rPr>
              <a:t>Principle:</a:t>
            </a:r>
          </a:p>
          <a:p>
            <a:pPr algn="just"/>
            <a:r>
              <a:rPr lang="en-US" sz="2400" dirty="0" smtClean="0">
                <a:latin typeface="Times New Roman" pitchFamily="18" charset="0"/>
                <a:cs typeface="Times New Roman" pitchFamily="18" charset="0"/>
              </a:rPr>
              <a:t>The calcium and other metal ions present in the water are capable of forming complex with Indicator EBT and also with the EDTA in the pH range 8 - 10.</a:t>
            </a:r>
          </a:p>
          <a:p>
            <a:pPr algn="just"/>
            <a:r>
              <a:rPr lang="en-US" sz="2400" dirty="0" smtClean="0">
                <a:latin typeface="Times New Roman" pitchFamily="18" charset="0"/>
                <a:cs typeface="Times New Roman" pitchFamily="18" charset="0"/>
              </a:rPr>
              <a:t>To keep the solution at this pH range, a buffer [mixture of ammonium chloride and ammonium hydroxide]  is used. </a:t>
            </a:r>
          </a:p>
          <a:p>
            <a:pPr algn="just"/>
            <a:r>
              <a:rPr lang="en-US" sz="2400" dirty="0" smtClean="0">
                <a:latin typeface="Times New Roman" pitchFamily="18" charset="0"/>
                <a:cs typeface="Times New Roman" pitchFamily="18" charset="0"/>
              </a:rPr>
              <a:t>The complex between </a:t>
            </a:r>
            <a:r>
              <a:rPr lang="en-US" sz="2400" dirty="0" smtClean="0">
                <a:latin typeface="Times New Roman" pitchFamily="18" charset="0"/>
                <a:cs typeface="Times New Roman" pitchFamily="18" charset="0"/>
              </a:rPr>
              <a:t>Metal-EDTA is </a:t>
            </a:r>
            <a:r>
              <a:rPr lang="en-US" sz="2400" dirty="0" smtClean="0">
                <a:latin typeface="Times New Roman" pitchFamily="18" charset="0"/>
                <a:cs typeface="Times New Roman" pitchFamily="18" charset="0"/>
              </a:rPr>
              <a:t>more </a:t>
            </a:r>
            <a:r>
              <a:rPr lang="en-US" sz="2400" smtClean="0">
                <a:latin typeface="Times New Roman" pitchFamily="18" charset="0"/>
                <a:cs typeface="Times New Roman" pitchFamily="18" charset="0"/>
              </a:rPr>
              <a:t>stable </a:t>
            </a:r>
            <a:r>
              <a:rPr lang="en-US" sz="2400" smtClean="0">
                <a:latin typeface="Times New Roman" pitchFamily="18" charset="0"/>
                <a:cs typeface="Times New Roman" pitchFamily="18" charset="0"/>
              </a:rPr>
              <a:t>than that </a:t>
            </a:r>
            <a:r>
              <a:rPr lang="en-US" sz="2400" dirty="0" smtClean="0">
                <a:latin typeface="Times New Roman" pitchFamily="18" charset="0"/>
                <a:cs typeface="Times New Roman" pitchFamily="18" charset="0"/>
              </a:rPr>
              <a:t>of between </a:t>
            </a:r>
            <a:r>
              <a:rPr lang="en-US" sz="2400" smtClean="0">
                <a:latin typeface="Times New Roman" pitchFamily="18" charset="0"/>
                <a:cs typeface="Times New Roman" pitchFamily="18" charset="0"/>
              </a:rPr>
              <a:t>the </a:t>
            </a:r>
            <a:r>
              <a:rPr lang="en-US" sz="2400" smtClean="0">
                <a:latin typeface="Times New Roman" pitchFamily="18" charset="0"/>
                <a:cs typeface="Times New Roman" pitchFamily="18" charset="0"/>
              </a:rPr>
              <a:t>Metal-indicator (EBT). </a:t>
            </a:r>
            <a:endParaRPr lang="en-US" sz="2400" dirty="0" smtClean="0">
              <a:latin typeface="Times New Roman" pitchFamily="18" charset="0"/>
              <a:cs typeface="Times New Roman" pitchFamily="18" charset="0"/>
            </a:endParaRPr>
          </a:p>
          <a:p>
            <a:pPr marL="0" indent="0" algn="just">
              <a:buNone/>
            </a:pPr>
            <a:endParaRPr lang="en-US" dirty="0" smtClean="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44476964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905000"/>
            <a:ext cx="8153399" cy="37337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675549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066800"/>
            <a:ext cx="7886700" cy="4876800"/>
          </a:xfrm>
        </p:spPr>
        <p:txBody>
          <a:bodyPr/>
          <a:lstStyle/>
          <a:p>
            <a:pPr marL="0" indent="0">
              <a:buNone/>
            </a:pPr>
            <a:r>
              <a:rPr lang="en-US" sz="2000" dirty="0" smtClean="0">
                <a:latin typeface="Times New Roman" pitchFamily="18" charset="0"/>
                <a:cs typeface="Times New Roman" pitchFamily="18" charset="0"/>
              </a:rPr>
              <a:t>50 mL SHW = V</a:t>
            </a:r>
            <a:r>
              <a:rPr lang="en-US" sz="2000" baseline="-25000" dirty="0" smtClean="0">
                <a:latin typeface="Times New Roman" pitchFamily="18" charset="0"/>
                <a:cs typeface="Times New Roman" pitchFamily="18" charset="0"/>
              </a:rPr>
              <a:t>1</a:t>
            </a:r>
            <a:r>
              <a:rPr lang="en-US" sz="2000" dirty="0" smtClean="0">
                <a:latin typeface="Times New Roman" pitchFamily="18" charset="0"/>
                <a:cs typeface="Times New Roman" pitchFamily="18" charset="0"/>
              </a:rPr>
              <a:t> mL EDTA</a:t>
            </a:r>
          </a:p>
          <a:p>
            <a:pPr marL="0" indent="0">
              <a:buNone/>
            </a:pPr>
            <a:r>
              <a:rPr lang="en-US" sz="2000" dirty="0" smtClean="0">
                <a:latin typeface="Times New Roman" pitchFamily="18" charset="0"/>
                <a:cs typeface="Times New Roman" pitchFamily="18" charset="0"/>
              </a:rPr>
              <a:t>50 x 1 mg of CaCO</a:t>
            </a:r>
            <a:r>
              <a:rPr lang="en-US" sz="2000" baseline="-25000" dirty="0" smtClean="0">
                <a:latin typeface="Times New Roman" pitchFamily="18" charset="0"/>
                <a:cs typeface="Times New Roman" pitchFamily="18" charset="0"/>
              </a:rPr>
              <a:t>3</a:t>
            </a:r>
            <a:r>
              <a:rPr lang="en-US" sz="2000" dirty="0" smtClean="0">
                <a:latin typeface="Times New Roman" pitchFamily="18" charset="0"/>
                <a:cs typeface="Times New Roman" pitchFamily="18" charset="0"/>
              </a:rPr>
              <a:t> = </a:t>
            </a:r>
            <a:r>
              <a:rPr lang="en-US" sz="2000" dirty="0">
                <a:latin typeface="Times New Roman" pitchFamily="18" charset="0"/>
                <a:cs typeface="Times New Roman" pitchFamily="18" charset="0"/>
              </a:rPr>
              <a:t>V1 mL </a:t>
            </a:r>
            <a:r>
              <a:rPr lang="en-US" sz="2000" dirty="0" smtClean="0">
                <a:latin typeface="Times New Roman" pitchFamily="18" charset="0"/>
                <a:cs typeface="Times New Roman" pitchFamily="18" charset="0"/>
              </a:rPr>
              <a:t>EDTA</a:t>
            </a:r>
          </a:p>
          <a:p>
            <a:pPr marL="0" indent="0">
              <a:buNone/>
            </a:pPr>
            <a:r>
              <a:rPr lang="en-US" sz="2000" dirty="0" smtClean="0">
                <a:latin typeface="Times New Roman" pitchFamily="18" charset="0"/>
                <a:cs typeface="Times New Roman" pitchFamily="18" charset="0"/>
              </a:rPr>
              <a:t>Hence, 1 mL EDTA = 50/V</a:t>
            </a:r>
            <a:r>
              <a:rPr lang="en-US" sz="2000" baseline="-25000" dirty="0">
                <a:latin typeface="Times New Roman" pitchFamily="18" charset="0"/>
                <a:cs typeface="Times New Roman" pitchFamily="18" charset="0"/>
              </a:rPr>
              <a:t>1</a:t>
            </a:r>
            <a:r>
              <a:rPr lang="en-US" sz="2000" dirty="0" smtClean="0">
                <a:latin typeface="Times New Roman" pitchFamily="18" charset="0"/>
                <a:cs typeface="Times New Roman" pitchFamily="18" charset="0"/>
              </a:rPr>
              <a:t> mg CaCO</a:t>
            </a:r>
            <a:r>
              <a:rPr lang="en-US" sz="2000" baseline="-25000" dirty="0" smtClean="0">
                <a:latin typeface="Times New Roman" pitchFamily="18" charset="0"/>
                <a:cs typeface="Times New Roman" pitchFamily="18" charset="0"/>
              </a:rPr>
              <a:t>3</a:t>
            </a:r>
            <a:r>
              <a:rPr lang="en-US" sz="2000" dirty="0" smtClean="0">
                <a:latin typeface="Times New Roman" pitchFamily="18" charset="0"/>
                <a:cs typeface="Times New Roman" pitchFamily="18" charset="0"/>
              </a:rPr>
              <a:t> eq.</a:t>
            </a:r>
          </a:p>
          <a:p>
            <a:pPr marL="0" indent="0">
              <a:buNone/>
            </a:pPr>
            <a:r>
              <a:rPr lang="en-US" sz="2000" dirty="0" smtClean="0">
                <a:latin typeface="Times New Roman" pitchFamily="18" charset="0"/>
                <a:cs typeface="Times New Roman" pitchFamily="18" charset="0"/>
              </a:rPr>
              <a:t>Now 50 mL of given hard water = V</a:t>
            </a:r>
            <a:r>
              <a:rPr lang="en-US" sz="2000" baseline="-25000" dirty="0" smtClean="0">
                <a:latin typeface="Times New Roman" pitchFamily="18" charset="0"/>
                <a:cs typeface="Times New Roman" pitchFamily="18" charset="0"/>
              </a:rPr>
              <a:t>2</a:t>
            </a:r>
            <a:r>
              <a:rPr lang="en-US" sz="2000" dirty="0" smtClean="0">
                <a:latin typeface="Times New Roman" pitchFamily="18" charset="0"/>
                <a:cs typeface="Times New Roman" pitchFamily="18" charset="0"/>
              </a:rPr>
              <a:t> mL of EDTA</a:t>
            </a:r>
          </a:p>
          <a:p>
            <a:pPr marL="0" indent="0">
              <a:buNone/>
            </a:pPr>
            <a:r>
              <a:rPr lang="en-US" sz="2000" dirty="0" smtClean="0">
                <a:latin typeface="Times New Roman" pitchFamily="18" charset="0"/>
                <a:cs typeface="Times New Roman" pitchFamily="18" charset="0"/>
              </a:rPr>
              <a:t>                                        = V</a:t>
            </a:r>
            <a:r>
              <a:rPr lang="en-US" sz="2000" baseline="-25000" dirty="0" smtClean="0">
                <a:latin typeface="Times New Roman" pitchFamily="18" charset="0"/>
                <a:cs typeface="Times New Roman" pitchFamily="18" charset="0"/>
              </a:rPr>
              <a:t>2</a:t>
            </a:r>
            <a:r>
              <a:rPr lang="en-US" sz="2000" dirty="0" smtClean="0">
                <a:latin typeface="Times New Roman" pitchFamily="18" charset="0"/>
                <a:cs typeface="Times New Roman" pitchFamily="18" charset="0"/>
              </a:rPr>
              <a:t> x 50/V</a:t>
            </a:r>
            <a:r>
              <a:rPr lang="en-US" sz="2000" baseline="-25000" dirty="0">
                <a:latin typeface="Times New Roman" pitchFamily="18" charset="0"/>
                <a:cs typeface="Times New Roman" pitchFamily="18" charset="0"/>
              </a:rPr>
              <a:t>1</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mg CaCO</a:t>
            </a:r>
            <a:r>
              <a:rPr lang="en-US" sz="2000" baseline="-25000" dirty="0">
                <a:latin typeface="Times New Roman" pitchFamily="18" charset="0"/>
                <a:cs typeface="Times New Roman" pitchFamily="18" charset="0"/>
              </a:rPr>
              <a:t>3</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eq.</a:t>
            </a:r>
          </a:p>
          <a:p>
            <a:pPr marL="0" indent="0">
              <a:buNone/>
            </a:pPr>
            <a:r>
              <a:rPr lang="en-US" sz="2000" dirty="0" smtClean="0">
                <a:latin typeface="Times New Roman" pitchFamily="18" charset="0"/>
                <a:cs typeface="Times New Roman" pitchFamily="18" charset="0"/>
              </a:rPr>
              <a:t>1 L of given hard water = 20 x </a:t>
            </a:r>
            <a:r>
              <a:rPr lang="en-US" sz="2000" dirty="0">
                <a:latin typeface="Times New Roman" pitchFamily="18" charset="0"/>
                <a:cs typeface="Times New Roman" pitchFamily="18" charset="0"/>
              </a:rPr>
              <a:t>V</a:t>
            </a:r>
            <a:r>
              <a:rPr lang="en-US" sz="2000" baseline="-25000" dirty="0">
                <a:latin typeface="Times New Roman" pitchFamily="18" charset="0"/>
                <a:cs typeface="Times New Roman" pitchFamily="18" charset="0"/>
              </a:rPr>
              <a:t>2</a:t>
            </a:r>
            <a:r>
              <a:rPr lang="en-US" sz="2000" dirty="0">
                <a:latin typeface="Times New Roman" pitchFamily="18" charset="0"/>
                <a:cs typeface="Times New Roman" pitchFamily="18" charset="0"/>
              </a:rPr>
              <a:t> x 50/V</a:t>
            </a:r>
            <a:r>
              <a:rPr lang="en-US" sz="2000" baseline="-25000" dirty="0">
                <a:latin typeface="Times New Roman" pitchFamily="18" charset="0"/>
                <a:cs typeface="Times New Roman" pitchFamily="18" charset="0"/>
              </a:rPr>
              <a:t>1</a:t>
            </a:r>
            <a:r>
              <a:rPr lang="en-US" sz="2000" dirty="0">
                <a:latin typeface="Times New Roman" pitchFamily="18" charset="0"/>
                <a:cs typeface="Times New Roman" pitchFamily="18" charset="0"/>
              </a:rPr>
              <a:t> mg CaCO</a:t>
            </a:r>
            <a:r>
              <a:rPr lang="en-US" sz="2000" baseline="-25000" dirty="0">
                <a:latin typeface="Times New Roman" pitchFamily="18" charset="0"/>
                <a:cs typeface="Times New Roman" pitchFamily="18" charset="0"/>
              </a:rPr>
              <a:t>3</a:t>
            </a:r>
            <a:r>
              <a:rPr lang="en-US" sz="2000" dirty="0">
                <a:latin typeface="Times New Roman" pitchFamily="18" charset="0"/>
                <a:cs typeface="Times New Roman" pitchFamily="18" charset="0"/>
              </a:rPr>
              <a:t> eq.</a:t>
            </a:r>
          </a:p>
          <a:p>
            <a:pPr marL="0" indent="0">
              <a:buNone/>
            </a:pPr>
            <a:r>
              <a:rPr lang="en-US" sz="2000" b="1" dirty="0" smtClean="0">
                <a:latin typeface="Times New Roman" pitchFamily="18" charset="0"/>
                <a:cs typeface="Times New Roman" pitchFamily="18" charset="0"/>
              </a:rPr>
              <a:t>Total Hardness of water = 1000 V</a:t>
            </a:r>
            <a:r>
              <a:rPr lang="en-US" sz="2000" b="1" baseline="-25000" dirty="0" smtClean="0">
                <a:latin typeface="Times New Roman" pitchFamily="18" charset="0"/>
                <a:cs typeface="Times New Roman" pitchFamily="18" charset="0"/>
              </a:rPr>
              <a:t>2</a:t>
            </a:r>
            <a:r>
              <a:rPr lang="en-US" sz="2000" b="1" dirty="0" smtClean="0">
                <a:latin typeface="Times New Roman" pitchFamily="18" charset="0"/>
                <a:cs typeface="Times New Roman" pitchFamily="18" charset="0"/>
              </a:rPr>
              <a:t>/V</a:t>
            </a:r>
            <a:r>
              <a:rPr lang="en-US" sz="2000" b="1" baseline="-25000" dirty="0" smtClean="0">
                <a:latin typeface="Times New Roman" pitchFamily="18" charset="0"/>
                <a:cs typeface="Times New Roman" pitchFamily="18" charset="0"/>
              </a:rPr>
              <a:t>1</a:t>
            </a:r>
            <a:r>
              <a:rPr lang="en-US" sz="2000" b="1" dirty="0" smtClean="0">
                <a:latin typeface="Times New Roman" pitchFamily="18" charset="0"/>
                <a:cs typeface="Times New Roman" pitchFamily="18" charset="0"/>
              </a:rPr>
              <a:t> ppm</a:t>
            </a:r>
          </a:p>
          <a:p>
            <a:pPr marL="0" indent="0">
              <a:buNone/>
            </a:pPr>
            <a:endParaRPr lang="en-US" sz="2000" b="1" dirty="0" smtClean="0">
              <a:latin typeface="Times New Roman" pitchFamily="18" charset="0"/>
              <a:cs typeface="Times New Roman" pitchFamily="18" charset="0"/>
            </a:endParaRPr>
          </a:p>
          <a:p>
            <a:pPr marL="0" indent="0">
              <a:buNone/>
            </a:pPr>
            <a:r>
              <a:rPr lang="en-US" sz="2000" dirty="0" smtClean="0">
                <a:latin typeface="Times New Roman" pitchFamily="18" charset="0"/>
                <a:cs typeface="Times New Roman" pitchFamily="18" charset="0"/>
              </a:rPr>
              <a:t>Now, 50 mL of boiled water = V</a:t>
            </a:r>
            <a:r>
              <a:rPr lang="en-US" sz="2000" baseline="-25000" dirty="0" smtClean="0">
                <a:latin typeface="Times New Roman" pitchFamily="18" charset="0"/>
                <a:cs typeface="Times New Roman" pitchFamily="18" charset="0"/>
              </a:rPr>
              <a:t>3</a:t>
            </a:r>
            <a:r>
              <a:rPr lang="en-US" sz="2000" dirty="0" smtClean="0">
                <a:latin typeface="Times New Roman" pitchFamily="18" charset="0"/>
                <a:cs typeface="Times New Roman" pitchFamily="18" charset="0"/>
              </a:rPr>
              <a:t> mL of EDTA</a:t>
            </a:r>
          </a:p>
          <a:p>
            <a:pPr marL="0" indent="0">
              <a:buNone/>
            </a:pPr>
            <a:r>
              <a:rPr lang="en-US" sz="2000" dirty="0" smtClean="0">
                <a:latin typeface="Times New Roman" pitchFamily="18" charset="0"/>
                <a:cs typeface="Times New Roman" pitchFamily="18" charset="0"/>
              </a:rPr>
              <a:t>                                                   = V</a:t>
            </a:r>
            <a:r>
              <a:rPr lang="en-US" sz="2000" baseline="-25000" dirty="0" smtClean="0">
                <a:latin typeface="Times New Roman" pitchFamily="18" charset="0"/>
                <a:cs typeface="Times New Roman" pitchFamily="18" charset="0"/>
              </a:rPr>
              <a:t>3 </a:t>
            </a:r>
            <a:r>
              <a:rPr lang="en-US" sz="2000" dirty="0" smtClean="0">
                <a:latin typeface="Times New Roman" pitchFamily="18" charset="0"/>
                <a:cs typeface="Times New Roman" pitchFamily="18" charset="0"/>
              </a:rPr>
              <a:t> x 50/V</a:t>
            </a:r>
            <a:r>
              <a:rPr lang="en-US" sz="2000" baseline="-25000" dirty="0" smtClean="0">
                <a:latin typeface="Times New Roman" pitchFamily="18" charset="0"/>
                <a:cs typeface="Times New Roman" pitchFamily="18" charset="0"/>
              </a:rPr>
              <a:t>1 </a:t>
            </a:r>
            <a:r>
              <a:rPr lang="en-US" sz="2000" dirty="0" smtClean="0">
                <a:latin typeface="Times New Roman" pitchFamily="18" charset="0"/>
                <a:cs typeface="Times New Roman" pitchFamily="18" charset="0"/>
              </a:rPr>
              <a:t>mg</a:t>
            </a:r>
            <a:r>
              <a:rPr lang="en-US" sz="2000" baseline="-25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CaCO</a:t>
            </a:r>
            <a:r>
              <a:rPr lang="en-US" sz="2000" baseline="-25000" dirty="0" smtClean="0">
                <a:latin typeface="Times New Roman" pitchFamily="18" charset="0"/>
                <a:cs typeface="Times New Roman" pitchFamily="18" charset="0"/>
              </a:rPr>
              <a:t>3</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eq</a:t>
            </a:r>
            <a:r>
              <a:rPr lang="en-US" sz="2000" dirty="0" smtClean="0">
                <a:latin typeface="Times New Roman" pitchFamily="18" charset="0"/>
                <a:cs typeface="Times New Roman" pitchFamily="18" charset="0"/>
              </a:rPr>
              <a:t>.</a:t>
            </a:r>
          </a:p>
          <a:p>
            <a:pPr marL="0" indent="0">
              <a:buNone/>
            </a:pPr>
            <a:r>
              <a:rPr lang="en-US" sz="2000" dirty="0">
                <a:latin typeface="Times New Roman" pitchFamily="18" charset="0"/>
                <a:cs typeface="Times New Roman" pitchFamily="18" charset="0"/>
              </a:rPr>
              <a:t>1 L of </a:t>
            </a:r>
            <a:r>
              <a:rPr lang="en-US" sz="2000" dirty="0" smtClean="0">
                <a:latin typeface="Times New Roman" pitchFamily="18" charset="0"/>
                <a:cs typeface="Times New Roman" pitchFamily="18" charset="0"/>
              </a:rPr>
              <a:t>boiled </a:t>
            </a:r>
            <a:r>
              <a:rPr lang="en-US" sz="2000" dirty="0">
                <a:latin typeface="Times New Roman" pitchFamily="18" charset="0"/>
                <a:cs typeface="Times New Roman" pitchFamily="18" charset="0"/>
              </a:rPr>
              <a:t>hard water = 20 x </a:t>
            </a:r>
            <a:r>
              <a:rPr lang="en-US" sz="2000" dirty="0" smtClean="0">
                <a:latin typeface="Times New Roman" pitchFamily="18" charset="0"/>
                <a:cs typeface="Times New Roman" pitchFamily="18" charset="0"/>
              </a:rPr>
              <a:t>V</a:t>
            </a:r>
            <a:r>
              <a:rPr lang="en-US" sz="2000" baseline="-25000" dirty="0" smtClean="0">
                <a:latin typeface="Times New Roman" pitchFamily="18" charset="0"/>
                <a:cs typeface="Times New Roman" pitchFamily="18" charset="0"/>
              </a:rPr>
              <a:t>3</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x 50/V</a:t>
            </a:r>
            <a:r>
              <a:rPr lang="en-US" sz="2000" baseline="-25000" dirty="0">
                <a:latin typeface="Times New Roman" pitchFamily="18" charset="0"/>
                <a:cs typeface="Times New Roman" pitchFamily="18" charset="0"/>
              </a:rPr>
              <a:t>1</a:t>
            </a:r>
            <a:r>
              <a:rPr lang="en-US" sz="2000" dirty="0">
                <a:latin typeface="Times New Roman" pitchFamily="18" charset="0"/>
                <a:cs typeface="Times New Roman" pitchFamily="18" charset="0"/>
              </a:rPr>
              <a:t> mg CaCO</a:t>
            </a:r>
            <a:r>
              <a:rPr lang="en-US" sz="2000" baseline="-25000" dirty="0">
                <a:latin typeface="Times New Roman" pitchFamily="18" charset="0"/>
                <a:cs typeface="Times New Roman" pitchFamily="18" charset="0"/>
              </a:rPr>
              <a:t>3</a:t>
            </a:r>
            <a:r>
              <a:rPr lang="en-US" sz="2000" dirty="0">
                <a:latin typeface="Times New Roman" pitchFamily="18" charset="0"/>
                <a:cs typeface="Times New Roman" pitchFamily="18" charset="0"/>
              </a:rPr>
              <a:t> eq</a:t>
            </a:r>
            <a:r>
              <a:rPr lang="en-US" sz="2000" dirty="0" smtClean="0">
                <a:latin typeface="Times New Roman" pitchFamily="18" charset="0"/>
                <a:cs typeface="Times New Roman" pitchFamily="18" charset="0"/>
              </a:rPr>
              <a:t>.</a:t>
            </a:r>
          </a:p>
          <a:p>
            <a:pPr marL="0" indent="0">
              <a:buNone/>
            </a:pPr>
            <a:r>
              <a:rPr lang="en-US" sz="2000" b="1" dirty="0" smtClean="0">
                <a:latin typeface="Times New Roman" pitchFamily="18" charset="0"/>
                <a:cs typeface="Times New Roman" pitchFamily="18" charset="0"/>
              </a:rPr>
              <a:t>Permanent Hardness = 1000 V</a:t>
            </a:r>
            <a:r>
              <a:rPr lang="en-US" sz="2000" b="1" baseline="-25000" dirty="0" smtClean="0">
                <a:latin typeface="Times New Roman" pitchFamily="18" charset="0"/>
                <a:cs typeface="Times New Roman" pitchFamily="18" charset="0"/>
              </a:rPr>
              <a:t>3</a:t>
            </a:r>
            <a:r>
              <a:rPr lang="en-US" sz="2000" b="1" dirty="0" smtClean="0">
                <a:latin typeface="Times New Roman" pitchFamily="18" charset="0"/>
                <a:cs typeface="Times New Roman" pitchFamily="18" charset="0"/>
              </a:rPr>
              <a:t>/V</a:t>
            </a:r>
            <a:r>
              <a:rPr lang="en-US" sz="2000" b="1" baseline="-25000" dirty="0" smtClean="0">
                <a:latin typeface="Times New Roman" pitchFamily="18" charset="0"/>
                <a:cs typeface="Times New Roman" pitchFamily="18" charset="0"/>
              </a:rPr>
              <a:t>1</a:t>
            </a:r>
            <a:r>
              <a:rPr lang="en-US" sz="2000" b="1" dirty="0" smtClean="0">
                <a:latin typeface="Times New Roman" pitchFamily="18" charset="0"/>
                <a:cs typeface="Times New Roman" pitchFamily="18" charset="0"/>
              </a:rPr>
              <a:t> ppm</a:t>
            </a:r>
            <a:endParaRPr lang="en-US" sz="2000" b="1" dirty="0">
              <a:latin typeface="Times New Roman" pitchFamily="18" charset="0"/>
              <a:cs typeface="Times New Roman" pitchFamily="18" charset="0"/>
            </a:endParaRPr>
          </a:p>
          <a:p>
            <a:pPr marL="0" indent="0">
              <a:buNone/>
            </a:pPr>
            <a:endParaRPr lang="en-US" sz="2400" dirty="0">
              <a:latin typeface="Times New Roman" pitchFamily="18" charset="0"/>
              <a:cs typeface="Times New Roman" pitchFamily="18" charset="0"/>
            </a:endParaRPr>
          </a:p>
          <a:p>
            <a:pPr marL="0" indent="0">
              <a:buNone/>
            </a:pPr>
            <a:endParaRPr lang="en-US" sz="2400" baseline="-25000" dirty="0">
              <a:latin typeface="Times New Roman" pitchFamily="18" charset="0"/>
              <a:cs typeface="Times New Roman" pitchFamily="18" charset="0"/>
            </a:endParaRPr>
          </a:p>
        </p:txBody>
      </p:sp>
    </p:spTree>
    <p:extLst>
      <p:ext uri="{BB962C8B-B14F-4D97-AF65-F5344CB8AC3E}">
        <p14:creationId xmlns:p14="http://schemas.microsoft.com/office/powerpoint/2010/main" val="96130042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smtClean="0"/>
              <a:t>Sample A = 14.6 mg of Mg(HCO</a:t>
            </a:r>
            <a:r>
              <a:rPr lang="en-US" baseline="-25000" dirty="0" smtClean="0"/>
              <a:t>3</a:t>
            </a:r>
            <a:r>
              <a:rPr lang="en-US" dirty="0" smtClean="0"/>
              <a:t>)</a:t>
            </a:r>
            <a:r>
              <a:rPr lang="en-US" baseline="-25000" dirty="0" smtClean="0"/>
              <a:t>2</a:t>
            </a:r>
            <a:r>
              <a:rPr lang="en-US" dirty="0" smtClean="0"/>
              <a:t> per </a:t>
            </a:r>
            <a:r>
              <a:rPr lang="en-US" dirty="0" err="1" smtClean="0"/>
              <a:t>litre</a:t>
            </a:r>
            <a:endParaRPr lang="en-US" dirty="0" smtClean="0"/>
          </a:p>
          <a:p>
            <a:pPr marL="0" indent="0">
              <a:buNone/>
            </a:pPr>
            <a:r>
              <a:rPr lang="en-US" dirty="0" smtClean="0"/>
              <a:t>Sample B = 820 mg of </a:t>
            </a:r>
            <a:r>
              <a:rPr lang="en-US" dirty="0" err="1" smtClean="0"/>
              <a:t>Ca</a:t>
            </a:r>
            <a:r>
              <a:rPr lang="en-US" dirty="0" smtClean="0"/>
              <a:t>(NO</a:t>
            </a:r>
            <a:r>
              <a:rPr lang="en-US" baseline="-25000" dirty="0" smtClean="0"/>
              <a:t>3</a:t>
            </a:r>
            <a:r>
              <a:rPr lang="en-US" dirty="0" smtClean="0"/>
              <a:t>)</a:t>
            </a:r>
            <a:r>
              <a:rPr lang="en-US" baseline="-25000" dirty="0" smtClean="0"/>
              <a:t>2</a:t>
            </a:r>
            <a:r>
              <a:rPr lang="en-US" dirty="0" smtClean="0"/>
              <a:t> and 2 mg NaNO3</a:t>
            </a:r>
          </a:p>
          <a:p>
            <a:pPr marL="0" indent="0">
              <a:buNone/>
            </a:pPr>
            <a:r>
              <a:rPr lang="en-US" dirty="0" smtClean="0"/>
              <a:t>Sample C = 20 g Silica and 16.2 mg </a:t>
            </a:r>
            <a:r>
              <a:rPr lang="en-US" dirty="0" err="1" smtClean="0"/>
              <a:t>Ca</a:t>
            </a:r>
            <a:r>
              <a:rPr lang="en-US" dirty="0" smtClean="0"/>
              <a:t>(HCO</a:t>
            </a:r>
            <a:r>
              <a:rPr lang="en-US" baseline="-25000" dirty="0" smtClean="0"/>
              <a:t>3</a:t>
            </a:r>
            <a:r>
              <a:rPr lang="en-US" dirty="0" smtClean="0"/>
              <a:t>)</a:t>
            </a:r>
            <a:r>
              <a:rPr lang="en-US" baseline="-25000" dirty="0" smtClean="0"/>
              <a:t>2</a:t>
            </a:r>
            <a:r>
              <a:rPr lang="en-US" dirty="0" smtClean="0"/>
              <a:t> per 500 ml</a:t>
            </a:r>
          </a:p>
          <a:p>
            <a:pPr marL="0" indent="0">
              <a:buNone/>
            </a:pPr>
            <a:endParaRPr lang="en-US" dirty="0"/>
          </a:p>
          <a:p>
            <a:pPr marL="0" indent="0">
              <a:buNone/>
            </a:pPr>
            <a:r>
              <a:rPr lang="en-US" dirty="0" smtClean="0"/>
              <a:t>Determine the hardness of samples A, B, C ?</a:t>
            </a:r>
            <a:endParaRPr lang="en-US" dirty="0"/>
          </a:p>
        </p:txBody>
      </p:sp>
    </p:spTree>
    <p:extLst>
      <p:ext uri="{BB962C8B-B14F-4D97-AF65-F5344CB8AC3E}">
        <p14:creationId xmlns:p14="http://schemas.microsoft.com/office/powerpoint/2010/main" val="139623835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sp>
        <p:nvSpPr>
          <p:cNvPr id="4" name="Title 1"/>
          <p:cNvSpPr txBox="1">
            <a:spLocks/>
          </p:cNvSpPr>
          <p:nvPr/>
        </p:nvSpPr>
        <p:spPr>
          <a:xfrm>
            <a:off x="457200" y="274638"/>
            <a:ext cx="8229600" cy="715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smtClean="0">
                <a:solidFill>
                  <a:srgbClr val="C00000"/>
                </a:solidFill>
              </a:rPr>
              <a:t>Hardness Numerical</a:t>
            </a:r>
            <a:endParaRPr lang="en-US" sz="3200" b="1" dirty="0">
              <a:solidFill>
                <a:srgbClr val="C00000"/>
              </a:solidFill>
            </a:endParaRPr>
          </a:p>
        </p:txBody>
      </p:sp>
      <p:graphicFrame>
        <p:nvGraphicFramePr>
          <p:cNvPr id="5" name="Content Placeholder 3"/>
          <p:cNvGraphicFramePr>
            <a:graphicFrameLocks/>
          </p:cNvGraphicFramePr>
          <p:nvPr>
            <p:extLst>
              <p:ext uri="{D42A27DB-BD31-4B8C-83A1-F6EECF244321}">
                <p14:modId xmlns:p14="http://schemas.microsoft.com/office/powerpoint/2010/main" val="730037102"/>
              </p:ext>
            </p:extLst>
          </p:nvPr>
        </p:nvGraphicFramePr>
        <p:xfrm>
          <a:off x="381001" y="1066800"/>
          <a:ext cx="8458199" cy="5416417"/>
        </p:xfrm>
        <a:graphic>
          <a:graphicData uri="http://schemas.openxmlformats.org/drawingml/2006/table">
            <a:tbl>
              <a:tblPr firstRow="1" bandRow="1">
                <a:tableStyleId>{5C22544A-7EE6-4342-B048-85BDC9FD1C3A}</a:tableStyleId>
              </a:tblPr>
              <a:tblGrid>
                <a:gridCol w="704504"/>
                <a:gridCol w="1581496"/>
                <a:gridCol w="1288212"/>
                <a:gridCol w="1150188"/>
                <a:gridCol w="1205542"/>
                <a:gridCol w="1663041"/>
                <a:gridCol w="865216"/>
              </a:tblGrid>
              <a:tr h="1077687">
                <a:tc>
                  <a:txBody>
                    <a:bodyPr/>
                    <a:lstStyle/>
                    <a:p>
                      <a:r>
                        <a:rPr lang="en-US" dirty="0" smtClean="0"/>
                        <a:t>Sr. No.</a:t>
                      </a:r>
                      <a:endParaRPr lang="en-US" dirty="0"/>
                    </a:p>
                  </a:txBody>
                  <a:tcPr/>
                </a:tc>
                <a:tc>
                  <a:txBody>
                    <a:bodyPr/>
                    <a:lstStyle/>
                    <a:p>
                      <a:r>
                        <a:rPr lang="en-US" dirty="0" smtClean="0"/>
                        <a:t>Type of impurity</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Amount  of impurity</a:t>
                      </a:r>
                    </a:p>
                    <a:p>
                      <a:endParaRPr lang="en-US" dirty="0"/>
                    </a:p>
                  </a:txBody>
                  <a:tcPr/>
                </a:tc>
                <a:tc>
                  <a:txBody>
                    <a:bodyPr/>
                    <a:lstStyle/>
                    <a:p>
                      <a:r>
                        <a:rPr lang="en-US" dirty="0" smtClean="0"/>
                        <a:t>Molecular mass</a:t>
                      </a:r>
                    </a:p>
                    <a:p>
                      <a:endParaRPr lang="en-US" dirty="0"/>
                    </a:p>
                  </a:txBody>
                  <a:tcPr/>
                </a:tc>
                <a:tc>
                  <a:txBody>
                    <a:bodyPr/>
                    <a:lstStyle/>
                    <a:p>
                      <a:r>
                        <a:rPr lang="en-US" smtClean="0"/>
                        <a:t>M.F.</a:t>
                      </a:r>
                      <a:endParaRPr lang="en-US" dirty="0"/>
                    </a:p>
                  </a:txBody>
                  <a:tcPr/>
                </a:tc>
                <a:tc>
                  <a:txBody>
                    <a:bodyPr/>
                    <a:lstStyle/>
                    <a:p>
                      <a:r>
                        <a:rPr lang="en-US" dirty="0" smtClean="0"/>
                        <a:t>Equivalence  of Ca CO3</a:t>
                      </a:r>
                    </a:p>
                    <a:p>
                      <a:r>
                        <a:rPr lang="en-US" dirty="0" smtClean="0"/>
                        <a:t>Hardness</a:t>
                      </a:r>
                      <a:endParaRPr lang="en-US" dirty="0"/>
                    </a:p>
                  </a:txBody>
                  <a:tcPr/>
                </a:tc>
                <a:tc>
                  <a:txBody>
                    <a:bodyPr/>
                    <a:lstStyle/>
                    <a:p>
                      <a:r>
                        <a:rPr lang="en-US" dirty="0" smtClean="0"/>
                        <a:t>Hardness Type</a:t>
                      </a:r>
                      <a:endParaRPr lang="en-US" dirty="0"/>
                    </a:p>
                  </a:txBody>
                  <a:tcPr/>
                </a:tc>
              </a:tr>
              <a:tr h="433873">
                <a:tc>
                  <a:txBody>
                    <a:bodyPr/>
                    <a:lstStyle/>
                    <a:p>
                      <a:r>
                        <a:rPr lang="en-US" dirty="0" smtClean="0"/>
                        <a:t>1</a:t>
                      </a:r>
                      <a:endParaRPr lang="en-US" dirty="0"/>
                    </a:p>
                  </a:txBody>
                  <a:tcPr/>
                </a:tc>
                <a:tc>
                  <a:txBody>
                    <a:bodyPr/>
                    <a:lstStyle/>
                    <a:p>
                      <a:r>
                        <a:rPr lang="en-US" dirty="0" smtClean="0"/>
                        <a:t>Ca(HCO</a:t>
                      </a:r>
                      <a:r>
                        <a:rPr lang="en-US" baseline="-25000" dirty="0" smtClean="0"/>
                        <a:t>3</a:t>
                      </a:r>
                      <a:r>
                        <a:rPr lang="en-US" dirty="0" smtClean="0"/>
                        <a:t>)</a:t>
                      </a:r>
                      <a:r>
                        <a:rPr lang="en-US" baseline="-25000" dirty="0" smtClean="0"/>
                        <a:t>2</a:t>
                      </a:r>
                      <a:endParaRPr lang="en-US" baseline="-25000" dirty="0"/>
                    </a:p>
                  </a:txBody>
                  <a:tcPr/>
                </a:tc>
                <a:tc>
                  <a:txBody>
                    <a:bodyPr/>
                    <a:lstStyle/>
                    <a:p>
                      <a:r>
                        <a:rPr lang="en-US" dirty="0" smtClean="0"/>
                        <a:t>8.1 ppm</a:t>
                      </a:r>
                      <a:endParaRPr lang="en-US" dirty="0"/>
                    </a:p>
                  </a:txBody>
                  <a:tcPr/>
                </a:tc>
                <a:tc>
                  <a:txBody>
                    <a:bodyPr/>
                    <a:lstStyle/>
                    <a:p>
                      <a:r>
                        <a:rPr lang="en-US" dirty="0" smtClean="0"/>
                        <a:t>162</a:t>
                      </a:r>
                      <a:endParaRPr lang="en-US" dirty="0"/>
                    </a:p>
                  </a:txBody>
                  <a:tcPr/>
                </a:tc>
                <a:tc>
                  <a:txBody>
                    <a:bodyPr/>
                    <a:lstStyle/>
                    <a:p>
                      <a:r>
                        <a:rPr lang="en-US" dirty="0" smtClean="0"/>
                        <a:t>100/162</a:t>
                      </a:r>
                      <a:endParaRPr lang="en-US" dirty="0"/>
                    </a:p>
                  </a:txBody>
                  <a:tcPr/>
                </a:tc>
                <a:tc>
                  <a:txBody>
                    <a:bodyPr/>
                    <a:lstStyle/>
                    <a:p>
                      <a:r>
                        <a:rPr lang="en-US" dirty="0" smtClean="0"/>
                        <a:t>5 ppm</a:t>
                      </a:r>
                      <a:endParaRPr lang="en-US" dirty="0"/>
                    </a:p>
                  </a:txBody>
                  <a:tcPr/>
                </a:tc>
                <a:tc>
                  <a:txBody>
                    <a:bodyPr/>
                    <a:lstStyle/>
                    <a:p>
                      <a:r>
                        <a:rPr lang="en-US" dirty="0" smtClean="0"/>
                        <a:t>T</a:t>
                      </a:r>
                      <a:endParaRPr lang="en-US" dirty="0"/>
                    </a:p>
                  </a:txBody>
                  <a:tcPr/>
                </a:tc>
              </a:tr>
              <a:tr h="433873">
                <a:tc>
                  <a:txBody>
                    <a:bodyPr/>
                    <a:lstStyle/>
                    <a:p>
                      <a:r>
                        <a:rPr lang="en-US" dirty="0" smtClean="0"/>
                        <a:t>2</a:t>
                      </a:r>
                      <a:endParaRPr lang="en-US" dirty="0"/>
                    </a:p>
                  </a:txBody>
                  <a:tcPr/>
                </a:tc>
                <a:tc>
                  <a:txBody>
                    <a:bodyPr/>
                    <a:lstStyle/>
                    <a:p>
                      <a:r>
                        <a:rPr lang="en-US" dirty="0" smtClean="0"/>
                        <a:t>Mg(NO3)2</a:t>
                      </a:r>
                      <a:endParaRPr lang="en-US" dirty="0"/>
                    </a:p>
                  </a:txBody>
                  <a:tcPr/>
                </a:tc>
                <a:tc>
                  <a:txBody>
                    <a:bodyPr/>
                    <a:lstStyle/>
                    <a:p>
                      <a:r>
                        <a:rPr lang="en-US" dirty="0" smtClean="0"/>
                        <a:t>14.8 ppm</a:t>
                      </a:r>
                      <a:endParaRPr lang="en-US" dirty="0"/>
                    </a:p>
                  </a:txBody>
                  <a:tcPr/>
                </a:tc>
                <a:tc>
                  <a:txBody>
                    <a:bodyPr/>
                    <a:lstStyle/>
                    <a:p>
                      <a:r>
                        <a:rPr lang="en-US" dirty="0" smtClean="0"/>
                        <a:t>148</a:t>
                      </a:r>
                      <a:endParaRPr lang="en-US" dirty="0"/>
                    </a:p>
                  </a:txBody>
                  <a:tcPr/>
                </a:tc>
                <a:tc>
                  <a:txBody>
                    <a:bodyPr/>
                    <a:lstStyle/>
                    <a:p>
                      <a:r>
                        <a:rPr lang="en-US" dirty="0" smtClean="0"/>
                        <a:t>100/ 148</a:t>
                      </a:r>
                      <a:endParaRPr lang="en-US" dirty="0"/>
                    </a:p>
                  </a:txBody>
                  <a:tcPr/>
                </a:tc>
                <a:tc>
                  <a:txBody>
                    <a:bodyPr/>
                    <a:lstStyle/>
                    <a:p>
                      <a:r>
                        <a:rPr lang="en-US" dirty="0" smtClean="0"/>
                        <a:t>10 ppm</a:t>
                      </a:r>
                      <a:endParaRPr lang="en-US" dirty="0"/>
                    </a:p>
                  </a:txBody>
                  <a:tcPr/>
                </a:tc>
                <a:tc>
                  <a:txBody>
                    <a:bodyPr/>
                    <a:lstStyle/>
                    <a:p>
                      <a:r>
                        <a:rPr lang="en-US" dirty="0" smtClean="0"/>
                        <a:t>P</a:t>
                      </a:r>
                      <a:endParaRPr lang="en-US" dirty="0"/>
                    </a:p>
                  </a:txBody>
                  <a:tcPr/>
                </a:tc>
              </a:tr>
              <a:tr h="433873">
                <a:tc>
                  <a:txBody>
                    <a:bodyPr/>
                    <a:lstStyle/>
                    <a:p>
                      <a:r>
                        <a:rPr lang="en-US" dirty="0" smtClean="0"/>
                        <a:t>3</a:t>
                      </a:r>
                      <a:endParaRPr lang="en-US" dirty="0"/>
                    </a:p>
                  </a:txBody>
                  <a:tcPr/>
                </a:tc>
                <a:tc>
                  <a:txBody>
                    <a:bodyPr/>
                    <a:lstStyle/>
                    <a:p>
                      <a:r>
                        <a:rPr lang="en-US" dirty="0" smtClean="0"/>
                        <a:t>MgSO4</a:t>
                      </a:r>
                      <a:endParaRPr lang="en-US" dirty="0"/>
                    </a:p>
                  </a:txBody>
                  <a:tcPr/>
                </a:tc>
                <a:tc>
                  <a:txBody>
                    <a:bodyPr/>
                    <a:lstStyle/>
                    <a:p>
                      <a:r>
                        <a:rPr lang="en-US" dirty="0" smtClean="0"/>
                        <a:t>3 ppm</a:t>
                      </a:r>
                      <a:endParaRPr lang="en-US" dirty="0"/>
                    </a:p>
                  </a:txBody>
                  <a:tcPr/>
                </a:tc>
                <a:tc>
                  <a:txBody>
                    <a:bodyPr/>
                    <a:lstStyle/>
                    <a:p>
                      <a:r>
                        <a:rPr lang="en-US" dirty="0" smtClean="0"/>
                        <a:t>120</a:t>
                      </a:r>
                      <a:endParaRPr lang="en-US" dirty="0"/>
                    </a:p>
                  </a:txBody>
                  <a:tcPr/>
                </a:tc>
                <a:tc>
                  <a:txBody>
                    <a:bodyPr/>
                    <a:lstStyle/>
                    <a:p>
                      <a:r>
                        <a:rPr lang="en-US" dirty="0" smtClean="0"/>
                        <a:t>100/120</a:t>
                      </a:r>
                      <a:endParaRPr lang="en-US" dirty="0"/>
                    </a:p>
                  </a:txBody>
                  <a:tcPr/>
                </a:tc>
                <a:tc>
                  <a:txBody>
                    <a:bodyPr/>
                    <a:lstStyle/>
                    <a:p>
                      <a:r>
                        <a:rPr lang="en-US" dirty="0" smtClean="0"/>
                        <a:t>2.5 ppm</a:t>
                      </a:r>
                      <a:endParaRPr lang="en-US" dirty="0"/>
                    </a:p>
                  </a:txBody>
                  <a:tcPr/>
                </a:tc>
                <a:tc>
                  <a:txBody>
                    <a:bodyPr/>
                    <a:lstStyle/>
                    <a:p>
                      <a:r>
                        <a:rPr lang="en-US" dirty="0" smtClean="0"/>
                        <a:t>P</a:t>
                      </a:r>
                      <a:endParaRPr lang="en-US" dirty="0"/>
                    </a:p>
                  </a:txBody>
                  <a:tcPr/>
                </a:tc>
              </a:tr>
              <a:tr h="433873">
                <a:tc>
                  <a:txBody>
                    <a:bodyPr/>
                    <a:lstStyle/>
                    <a:p>
                      <a:r>
                        <a:rPr lang="en-US" dirty="0" smtClean="0"/>
                        <a:t>4</a:t>
                      </a:r>
                      <a:endParaRPr lang="en-US" dirty="0"/>
                    </a:p>
                  </a:txBody>
                  <a:tcPr/>
                </a:tc>
                <a:tc>
                  <a:txBody>
                    <a:bodyPr/>
                    <a:lstStyle/>
                    <a:p>
                      <a:r>
                        <a:rPr lang="en-US" dirty="0" smtClean="0"/>
                        <a:t>CaCl2</a:t>
                      </a:r>
                      <a:endParaRPr lang="en-US" dirty="0"/>
                    </a:p>
                  </a:txBody>
                  <a:tcPr/>
                </a:tc>
                <a:tc>
                  <a:txBody>
                    <a:bodyPr/>
                    <a:lstStyle/>
                    <a:p>
                      <a:r>
                        <a:rPr lang="en-US" dirty="0" smtClean="0"/>
                        <a:t>2.22</a:t>
                      </a:r>
                      <a:r>
                        <a:rPr lang="en-US" baseline="0" dirty="0" smtClean="0"/>
                        <a:t> ppm</a:t>
                      </a:r>
                      <a:endParaRPr lang="en-US" dirty="0"/>
                    </a:p>
                  </a:txBody>
                  <a:tcPr/>
                </a:tc>
                <a:tc>
                  <a:txBody>
                    <a:bodyPr/>
                    <a:lstStyle/>
                    <a:p>
                      <a:r>
                        <a:rPr lang="en-US" dirty="0" smtClean="0"/>
                        <a:t>111</a:t>
                      </a:r>
                      <a:endParaRPr lang="en-US" dirty="0"/>
                    </a:p>
                  </a:txBody>
                  <a:tcPr/>
                </a:tc>
                <a:tc>
                  <a:txBody>
                    <a:bodyPr/>
                    <a:lstStyle/>
                    <a:p>
                      <a:r>
                        <a:rPr lang="en-US" dirty="0" smtClean="0"/>
                        <a:t>100/111</a:t>
                      </a:r>
                      <a:endParaRPr lang="en-US" dirty="0"/>
                    </a:p>
                  </a:txBody>
                  <a:tcPr/>
                </a:tc>
                <a:tc>
                  <a:txBody>
                    <a:bodyPr/>
                    <a:lstStyle/>
                    <a:p>
                      <a:r>
                        <a:rPr lang="en-US" dirty="0" smtClean="0"/>
                        <a:t>2 ppm</a:t>
                      </a:r>
                      <a:endParaRPr lang="en-US" dirty="0"/>
                    </a:p>
                  </a:txBody>
                  <a:tcPr/>
                </a:tc>
                <a:tc>
                  <a:txBody>
                    <a:bodyPr/>
                    <a:lstStyle/>
                    <a:p>
                      <a:r>
                        <a:rPr lang="en-US" dirty="0" smtClean="0"/>
                        <a:t>P</a:t>
                      </a:r>
                      <a:endParaRPr lang="en-US" dirty="0"/>
                    </a:p>
                  </a:txBody>
                  <a:tcPr/>
                </a:tc>
              </a:tr>
              <a:tr h="433873">
                <a:tc>
                  <a:txBody>
                    <a:bodyPr/>
                    <a:lstStyle/>
                    <a:p>
                      <a:r>
                        <a:rPr lang="en-US" dirty="0" smtClean="0"/>
                        <a:t>5</a:t>
                      </a:r>
                      <a:endParaRPr lang="en-US" dirty="0"/>
                    </a:p>
                  </a:txBody>
                  <a:tcPr/>
                </a:tc>
                <a:tc>
                  <a:txBody>
                    <a:bodyPr/>
                    <a:lstStyle/>
                    <a:p>
                      <a:r>
                        <a:rPr lang="en-US" dirty="0" smtClean="0"/>
                        <a:t>KNO3</a:t>
                      </a:r>
                      <a:endParaRPr lang="en-US" dirty="0"/>
                    </a:p>
                  </a:txBody>
                  <a:tcPr/>
                </a:tc>
                <a:tc>
                  <a:txBody>
                    <a:bodyPr/>
                    <a:lstStyle/>
                    <a:p>
                      <a:r>
                        <a:rPr lang="en-US" dirty="0" smtClean="0"/>
                        <a:t>5 ppm</a:t>
                      </a:r>
                      <a:endParaRPr lang="en-US" dirty="0"/>
                    </a:p>
                  </a:txBody>
                  <a:tcPr/>
                </a:tc>
                <a:tc>
                  <a:txBody>
                    <a:bodyPr/>
                    <a:lstStyle/>
                    <a:p>
                      <a:r>
                        <a:rPr lang="en-US" dirty="0" smtClean="0"/>
                        <a:t>---</a:t>
                      </a:r>
                      <a:endParaRPr lang="en-US" dirty="0"/>
                    </a:p>
                  </a:txBody>
                  <a:tcPr/>
                </a:tc>
                <a:tc>
                  <a:txBody>
                    <a:bodyPr/>
                    <a:lstStyle/>
                    <a:p>
                      <a:r>
                        <a:rPr lang="en-US" smtClean="0"/>
                        <a:t>--</a:t>
                      </a:r>
                      <a:endParaRPr lang="en-US"/>
                    </a:p>
                  </a:txBody>
                  <a:tcPr/>
                </a:tc>
                <a:tc>
                  <a:txBody>
                    <a:bodyPr/>
                    <a:lstStyle/>
                    <a:p>
                      <a:r>
                        <a:rPr lang="en-US" dirty="0" smtClean="0"/>
                        <a:t>--</a:t>
                      </a:r>
                      <a:endParaRPr lang="en-US" dirty="0"/>
                    </a:p>
                  </a:txBody>
                  <a:tcPr/>
                </a:tc>
                <a:tc>
                  <a:txBody>
                    <a:bodyPr/>
                    <a:lstStyle/>
                    <a:p>
                      <a:r>
                        <a:rPr lang="en-US" dirty="0" smtClean="0"/>
                        <a:t>N.H.</a:t>
                      </a:r>
                      <a:endParaRPr lang="en-US" dirty="0"/>
                    </a:p>
                  </a:txBody>
                  <a:tcPr/>
                </a:tc>
              </a:tr>
              <a:tr h="433873">
                <a:tc>
                  <a:txBody>
                    <a:bodyPr/>
                    <a:lstStyle/>
                    <a:p>
                      <a:r>
                        <a:rPr lang="en-US" dirty="0" smtClean="0"/>
                        <a:t>6</a:t>
                      </a:r>
                      <a:endParaRPr lang="en-US" dirty="0"/>
                    </a:p>
                  </a:txBody>
                  <a:tcPr/>
                </a:tc>
                <a:tc>
                  <a:txBody>
                    <a:bodyPr/>
                    <a:lstStyle/>
                    <a:p>
                      <a:r>
                        <a:rPr lang="en-US" dirty="0" smtClean="0"/>
                        <a:t>FeSO4.7H2O</a:t>
                      </a:r>
                    </a:p>
                  </a:txBody>
                  <a:tcPr/>
                </a:tc>
                <a:tc>
                  <a:txBody>
                    <a:bodyPr/>
                    <a:lstStyle/>
                    <a:p>
                      <a:r>
                        <a:rPr lang="en-US" dirty="0" smtClean="0"/>
                        <a:t>5.75 ppm</a:t>
                      </a:r>
                      <a:endParaRPr lang="en-US" dirty="0"/>
                    </a:p>
                  </a:txBody>
                  <a:tcPr/>
                </a:tc>
                <a:tc>
                  <a:txBody>
                    <a:bodyPr/>
                    <a:lstStyle/>
                    <a:p>
                      <a:r>
                        <a:rPr lang="en-US" dirty="0" smtClean="0"/>
                        <a:t>278</a:t>
                      </a:r>
                      <a:endParaRPr lang="en-US" dirty="0"/>
                    </a:p>
                  </a:txBody>
                  <a:tcPr/>
                </a:tc>
                <a:tc>
                  <a:txBody>
                    <a:bodyPr/>
                    <a:lstStyle/>
                    <a:p>
                      <a:r>
                        <a:rPr lang="en-US" dirty="0" smtClean="0"/>
                        <a:t>100/278</a:t>
                      </a:r>
                      <a:endParaRPr lang="en-US" dirty="0"/>
                    </a:p>
                  </a:txBody>
                  <a:tcPr/>
                </a:tc>
                <a:tc>
                  <a:txBody>
                    <a:bodyPr/>
                    <a:lstStyle/>
                    <a:p>
                      <a:r>
                        <a:rPr lang="en-US" dirty="0" smtClean="0"/>
                        <a:t>2.06 ppm</a:t>
                      </a:r>
                      <a:endParaRPr lang="en-US" dirty="0"/>
                    </a:p>
                  </a:txBody>
                  <a:tcPr/>
                </a:tc>
                <a:tc>
                  <a:txBody>
                    <a:bodyPr/>
                    <a:lstStyle/>
                    <a:p>
                      <a:r>
                        <a:rPr lang="en-US" dirty="0" smtClean="0"/>
                        <a:t>P</a:t>
                      </a:r>
                      <a:endParaRPr lang="en-US" dirty="0"/>
                    </a:p>
                  </a:txBody>
                  <a:tcPr/>
                </a:tc>
              </a:tr>
              <a:tr h="433873">
                <a:tc>
                  <a:txBody>
                    <a:bodyPr/>
                    <a:lstStyle/>
                    <a:p>
                      <a:r>
                        <a:rPr lang="en-US" dirty="0" smtClean="0"/>
                        <a:t>7</a:t>
                      </a:r>
                      <a:endParaRPr lang="en-US" dirty="0"/>
                    </a:p>
                  </a:txBody>
                  <a:tcPr/>
                </a:tc>
                <a:tc>
                  <a:txBody>
                    <a:bodyPr/>
                    <a:lstStyle/>
                    <a:p>
                      <a:r>
                        <a:rPr lang="en-US" dirty="0" smtClean="0"/>
                        <a:t>NaHCO3</a:t>
                      </a:r>
                      <a:endParaRPr lang="en-US" dirty="0"/>
                    </a:p>
                  </a:txBody>
                  <a:tcPr/>
                </a:tc>
                <a:tc>
                  <a:txBody>
                    <a:bodyPr/>
                    <a:lstStyle/>
                    <a:p>
                      <a:r>
                        <a:rPr lang="en-US" dirty="0" smtClean="0"/>
                        <a:t>3 ppm</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N.H</a:t>
                      </a:r>
                      <a:endParaRPr lang="en-US" dirty="0"/>
                    </a:p>
                  </a:txBody>
                  <a:tcPr/>
                </a:tc>
              </a:tr>
              <a:tr h="433873">
                <a:tc>
                  <a:txBody>
                    <a:bodyPr/>
                    <a:lstStyle/>
                    <a:p>
                      <a:endParaRPr lang="en-US" dirty="0"/>
                    </a:p>
                  </a:txBody>
                  <a:tcPr/>
                </a:tc>
                <a:tc gridSpan="5">
                  <a:txBody>
                    <a:bodyPr/>
                    <a:lstStyle/>
                    <a:p>
                      <a:pPr algn="l"/>
                      <a:r>
                        <a:rPr lang="en-US" b="1" dirty="0" smtClean="0"/>
                        <a:t>Temporary</a:t>
                      </a:r>
                      <a:r>
                        <a:rPr lang="en-US" b="1" baseline="0" dirty="0" smtClean="0"/>
                        <a:t> Hardness  = 5 ppm</a:t>
                      </a:r>
                      <a:endParaRPr lang="en-US" b="1"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a:txBody>
                    <a:bodyPr/>
                    <a:lstStyle/>
                    <a:p>
                      <a:endParaRPr lang="en-US" dirty="0"/>
                    </a:p>
                  </a:txBody>
                  <a:tcPr/>
                </a:tc>
              </a:tr>
              <a:tr h="433873">
                <a:tc>
                  <a:txBody>
                    <a:bodyPr/>
                    <a:lstStyle/>
                    <a:p>
                      <a:endParaRPr lang="en-US" dirty="0"/>
                    </a:p>
                  </a:txBody>
                  <a:tcPr/>
                </a:tc>
                <a:tc gridSpan="4">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Permanent  Hardness = 16.56 ppm</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a:txBody>
                    <a:bodyPr/>
                    <a:lstStyle/>
                    <a:p>
                      <a:endParaRPr lang="en-US" dirty="0"/>
                    </a:p>
                  </a:txBody>
                  <a:tcPr/>
                </a:tc>
                <a:tc>
                  <a:txBody>
                    <a:bodyPr/>
                    <a:lstStyle/>
                    <a:p>
                      <a:endParaRPr lang="en-US" dirty="0"/>
                    </a:p>
                  </a:txBody>
                  <a:tcPr/>
                </a:tc>
              </a:tr>
              <a:tr h="433873">
                <a:tc>
                  <a:txBody>
                    <a:bodyPr/>
                    <a:lstStyle/>
                    <a:p>
                      <a:endParaRPr lang="en-US" dirty="0"/>
                    </a:p>
                  </a:txBody>
                  <a:tcPr/>
                </a:tc>
                <a:tc gridSpan="4">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Total Hardness = 21.56 ppm</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a:txBody>
                    <a:bodyPr/>
                    <a:lstStyle/>
                    <a:p>
                      <a:endParaRPr lang="en-US" dirty="0"/>
                    </a:p>
                  </a:txBody>
                  <a:tcPr/>
                </a:tc>
                <a:tc>
                  <a:txBody>
                    <a:bodyPr/>
                    <a:lstStyle/>
                    <a:p>
                      <a:endParaRPr lang="en-US" dirty="0"/>
                    </a:p>
                  </a:txBody>
                  <a:tcPr/>
                </a:tc>
              </a:tr>
            </a:tbl>
          </a:graphicData>
        </a:graphic>
      </p:graphicFrame>
    </p:spTree>
    <p:extLst>
      <p:ext uri="{BB962C8B-B14F-4D97-AF65-F5344CB8AC3E}">
        <p14:creationId xmlns:p14="http://schemas.microsoft.com/office/powerpoint/2010/main" val="32480482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85800" y="840557"/>
            <a:ext cx="8229600" cy="1143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smtClean="0">
                <a:solidFill>
                  <a:srgbClr val="C00000"/>
                </a:solidFill>
                <a:latin typeface="Times New Roman" pitchFamily="18" charset="0"/>
                <a:cs typeface="Times New Roman" pitchFamily="18" charset="0"/>
              </a:rPr>
              <a:t>Hard water in industry</a:t>
            </a:r>
            <a:endParaRPr lang="en-US" b="1" dirty="0">
              <a:solidFill>
                <a:srgbClr val="C00000"/>
              </a:solidFill>
              <a:latin typeface="Times New Roman" pitchFamily="18" charset="0"/>
              <a:cs typeface="Times New Roman" pitchFamily="18" charset="0"/>
            </a:endParaRPr>
          </a:p>
        </p:txBody>
      </p:sp>
      <p:graphicFrame>
        <p:nvGraphicFramePr>
          <p:cNvPr id="5" name="Content Placeholder 3"/>
          <p:cNvGraphicFramePr>
            <a:graphicFrameLocks/>
          </p:cNvGraphicFramePr>
          <p:nvPr>
            <p:extLst>
              <p:ext uri="{D42A27DB-BD31-4B8C-83A1-F6EECF244321}">
                <p14:modId xmlns:p14="http://schemas.microsoft.com/office/powerpoint/2010/main" val="2127519484"/>
              </p:ext>
            </p:extLst>
          </p:nvPr>
        </p:nvGraphicFramePr>
        <p:xfrm>
          <a:off x="1143000" y="2068391"/>
          <a:ext cx="7162800" cy="3352800"/>
        </p:xfrm>
        <a:graphic>
          <a:graphicData uri="http://schemas.openxmlformats.org/drawingml/2006/table">
            <a:tbl>
              <a:tblPr firstRow="1" bandRow="1">
                <a:tableStyleId>{5C22544A-7EE6-4342-B048-85BDC9FD1C3A}</a:tableStyleId>
              </a:tblPr>
              <a:tblGrid>
                <a:gridCol w="3657600"/>
                <a:gridCol w="3505200"/>
              </a:tblGrid>
              <a:tr h="1676400">
                <a:tc>
                  <a:txBody>
                    <a:bodyPr/>
                    <a:lstStyle/>
                    <a:p>
                      <a:endParaRPr lang="en-US" dirty="0"/>
                    </a:p>
                  </a:txBody>
                  <a:tcPr/>
                </a:tc>
                <a:tc>
                  <a:txBody>
                    <a:bodyPr/>
                    <a:lstStyle/>
                    <a:p>
                      <a:endParaRPr lang="en-US" dirty="0"/>
                    </a:p>
                  </a:txBody>
                  <a:tcPr/>
                </a:tc>
              </a:tr>
              <a:tr h="1676400">
                <a:tc>
                  <a:txBody>
                    <a:bodyPr/>
                    <a:lstStyle/>
                    <a:p>
                      <a:endParaRPr lang="en-US" dirty="0"/>
                    </a:p>
                  </a:txBody>
                  <a:tcPr/>
                </a:tc>
                <a:tc>
                  <a:txBody>
                    <a:bodyPr/>
                    <a:lstStyle/>
                    <a:p>
                      <a:endParaRPr lang="en-US" dirty="0"/>
                    </a:p>
                  </a:txBody>
                  <a:tcPr/>
                </a:tc>
              </a:tr>
            </a:tbl>
          </a:graphicData>
        </a:graphic>
      </p:graphicFrame>
      <p:pic>
        <p:nvPicPr>
          <p:cNvPr id="6"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4403" y="2057401"/>
            <a:ext cx="3581398" cy="17042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0585" y="3761643"/>
            <a:ext cx="3563816" cy="16595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4402" y="3791318"/>
            <a:ext cx="3581398" cy="160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60585" y="2057400"/>
            <a:ext cx="3563816" cy="17339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638114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0"/>
            <a:ext cx="7886700" cy="1082674"/>
          </a:xfrm>
        </p:spPr>
        <p:txBody>
          <a:bodyPr>
            <a:normAutofit/>
          </a:bodyPr>
          <a:lstStyle/>
          <a:p>
            <a:pPr algn="ctr"/>
            <a:r>
              <a:rPr lang="en-US" sz="4000" b="1" dirty="0">
                <a:latin typeface="Times New Roman" pitchFamily="18" charset="0"/>
                <a:cs typeface="Times New Roman" pitchFamily="18" charset="0"/>
              </a:rPr>
              <a:t>Numerical on </a:t>
            </a:r>
            <a:r>
              <a:rPr lang="en-US" sz="4000" b="1" dirty="0" smtClean="0">
                <a:latin typeface="Times New Roman" pitchFamily="18" charset="0"/>
                <a:cs typeface="Times New Roman" pitchFamily="18" charset="0"/>
              </a:rPr>
              <a:t>EDTA method</a:t>
            </a:r>
            <a:endParaRPr lang="en-US" sz="4000" b="1" dirty="0">
              <a:latin typeface="Times New Roman" pitchFamily="18" charset="0"/>
              <a:cs typeface="Times New Roman" pitchFamily="18" charset="0"/>
            </a:endParaRPr>
          </a:p>
        </p:txBody>
      </p:sp>
      <p:sp>
        <p:nvSpPr>
          <p:cNvPr id="3" name="Content Placeholder 2"/>
          <p:cNvSpPr>
            <a:spLocks noGrp="1"/>
          </p:cNvSpPr>
          <p:nvPr>
            <p:ph idx="1"/>
          </p:nvPr>
        </p:nvSpPr>
        <p:spPr>
          <a:xfrm>
            <a:off x="628650" y="1825625"/>
            <a:ext cx="7886700" cy="3660775"/>
          </a:xfrm>
        </p:spPr>
        <p:txBody>
          <a:bodyPr>
            <a:normAutofit lnSpcReduction="10000"/>
          </a:bodyPr>
          <a:lstStyle/>
          <a:p>
            <a:pPr marL="514350" indent="-514350" algn="just">
              <a:buAutoNum type="alphaLcParenR"/>
            </a:pPr>
            <a:r>
              <a:rPr lang="en-US" dirty="0" smtClean="0"/>
              <a:t>0.28 g of CaCO</a:t>
            </a:r>
            <a:r>
              <a:rPr lang="en-US" baseline="-25000" dirty="0" smtClean="0"/>
              <a:t>3 </a:t>
            </a:r>
            <a:r>
              <a:rPr lang="en-US" dirty="0" smtClean="0"/>
              <a:t>was dissolved in </a:t>
            </a:r>
            <a:r>
              <a:rPr lang="en-US" dirty="0" err="1" smtClean="0"/>
              <a:t>HCl</a:t>
            </a:r>
            <a:r>
              <a:rPr lang="en-US" dirty="0" smtClean="0"/>
              <a:t> and the solution is diluted to 1 </a:t>
            </a:r>
            <a:r>
              <a:rPr lang="en-US" dirty="0" err="1" smtClean="0"/>
              <a:t>litre</a:t>
            </a:r>
            <a:r>
              <a:rPr lang="en-US" dirty="0" smtClean="0"/>
              <a:t>. </a:t>
            </a:r>
          </a:p>
          <a:p>
            <a:pPr marL="0" indent="0" algn="just">
              <a:buNone/>
            </a:pPr>
            <a:r>
              <a:rPr lang="en-US" dirty="0" smtClean="0"/>
              <a:t>100 mL of the above solution required 28 mL of EDTA solution. </a:t>
            </a:r>
          </a:p>
          <a:p>
            <a:pPr marL="0" indent="0" algn="just">
              <a:buNone/>
            </a:pPr>
            <a:r>
              <a:rPr lang="en-US" dirty="0" smtClean="0"/>
              <a:t>100 mL of hard water sample required 33 mL of EDTA solution. </a:t>
            </a:r>
          </a:p>
          <a:p>
            <a:pPr marL="0" indent="0" algn="just">
              <a:buNone/>
            </a:pPr>
            <a:r>
              <a:rPr lang="en-US" dirty="0" smtClean="0"/>
              <a:t>After boiling, cooling and filtration 100 mL of this solution on titration required 10 mL of EDTA solution. Calculate all types of hardness.  </a:t>
            </a:r>
            <a:endParaRPr lang="en-US" dirty="0"/>
          </a:p>
        </p:txBody>
      </p:sp>
    </p:spTree>
    <p:extLst>
      <p:ext uri="{BB962C8B-B14F-4D97-AF65-F5344CB8AC3E}">
        <p14:creationId xmlns:p14="http://schemas.microsoft.com/office/powerpoint/2010/main" val="374585805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7200" y="968304"/>
            <a:ext cx="8229600" cy="1143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smtClean="0">
                <a:latin typeface="Times New Roman" pitchFamily="18" charset="0"/>
                <a:cs typeface="Times New Roman" pitchFamily="18" charset="0"/>
              </a:rPr>
              <a:t>Numerical on </a:t>
            </a:r>
            <a:r>
              <a:rPr lang="en-US" b="1" dirty="0">
                <a:latin typeface="Times New Roman" pitchFamily="18" charset="0"/>
                <a:cs typeface="Times New Roman" pitchFamily="18" charset="0"/>
              </a:rPr>
              <a:t>EDTA method</a:t>
            </a:r>
          </a:p>
        </p:txBody>
      </p:sp>
      <p:sp>
        <p:nvSpPr>
          <p:cNvPr id="5" name="Content Placeholder 2"/>
          <p:cNvSpPr txBox="1">
            <a:spLocks/>
          </p:cNvSpPr>
          <p:nvPr/>
        </p:nvSpPr>
        <p:spPr>
          <a:xfrm>
            <a:off x="457200" y="2072640"/>
            <a:ext cx="8229600" cy="47091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dirty="0"/>
              <a:t>b</a:t>
            </a:r>
            <a:r>
              <a:rPr lang="en-US" dirty="0" smtClean="0"/>
              <a:t>) </a:t>
            </a:r>
            <a:r>
              <a:rPr lang="en-US" sz="2400" dirty="0" smtClean="0">
                <a:latin typeface="Times New Roman" panose="02020603050405020304" pitchFamily="18" charset="0"/>
                <a:cs typeface="Times New Roman" panose="02020603050405020304" pitchFamily="18" charset="0"/>
              </a:rPr>
              <a:t>55.5 mg of CaCl</a:t>
            </a:r>
            <a:r>
              <a:rPr lang="en-US" sz="2400" baseline="-25000" dirty="0" smtClean="0">
                <a:latin typeface="Times New Roman" panose="02020603050405020304" pitchFamily="18" charset="0"/>
                <a:cs typeface="Times New Roman" panose="02020603050405020304" pitchFamily="18" charset="0"/>
              </a:rPr>
              <a:t>2</a:t>
            </a:r>
            <a:r>
              <a:rPr lang="en-US" sz="2400" dirty="0" smtClean="0">
                <a:latin typeface="Times New Roman" panose="02020603050405020304" pitchFamily="18" charset="0"/>
                <a:cs typeface="Times New Roman" panose="02020603050405020304" pitchFamily="18" charset="0"/>
              </a:rPr>
              <a:t> is dissolved in 750  ml of distilled water and 50 ml of this water on titration required 14 ml of EDTA. </a:t>
            </a:r>
          </a:p>
          <a:p>
            <a:pPr marL="0" indent="0" algn="just">
              <a:buNone/>
            </a:pPr>
            <a:r>
              <a:rPr lang="en-US" sz="2400" dirty="0" smtClean="0">
                <a:latin typeface="Times New Roman" panose="02020603050405020304" pitchFamily="18" charset="0"/>
                <a:cs typeface="Times New Roman" panose="02020603050405020304" pitchFamily="18" charset="0"/>
              </a:rPr>
              <a:t>100 ml of water sample on titration with same EDTA required 9.8 ml.</a:t>
            </a:r>
          </a:p>
          <a:p>
            <a:pPr marL="0" indent="0" algn="just">
              <a:buNone/>
            </a:pPr>
            <a:r>
              <a:rPr lang="en-US" sz="2400" dirty="0" smtClean="0">
                <a:latin typeface="Times New Roman" panose="02020603050405020304" pitchFamily="18" charset="0"/>
                <a:cs typeface="Times New Roman" panose="02020603050405020304" pitchFamily="18" charset="0"/>
              </a:rPr>
              <a:t>50 ml of boiled water sample on titration required 2.7 ml of same EDTA. Calculate the all types of hardness.</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89900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457200" y="1295400"/>
            <a:ext cx="8229600" cy="47091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750 ml of SHW = 55.5 mg of CaCl</a:t>
            </a:r>
            <a:r>
              <a:rPr lang="en-US" baseline="-25000" dirty="0" smtClean="0"/>
              <a:t>2</a:t>
            </a:r>
          </a:p>
          <a:p>
            <a:pPr marL="0" indent="0">
              <a:buNone/>
            </a:pPr>
            <a:r>
              <a:rPr lang="en-US" dirty="0" smtClean="0"/>
              <a:t>= (55.5 / 750) x 100/111 mg of CaCo</a:t>
            </a:r>
            <a:r>
              <a:rPr lang="en-US" baseline="-25000" dirty="0"/>
              <a:t>3</a:t>
            </a:r>
          </a:p>
          <a:p>
            <a:r>
              <a:rPr lang="en-US" dirty="0" smtClean="0"/>
              <a:t>1 ml of SHW = 0.067 mg of CaCO</a:t>
            </a:r>
            <a:r>
              <a:rPr lang="en-US" baseline="-25000" dirty="0"/>
              <a:t>3</a:t>
            </a:r>
          </a:p>
          <a:p>
            <a:endParaRPr lang="en-US" dirty="0" smtClean="0"/>
          </a:p>
          <a:p>
            <a:r>
              <a:rPr lang="en-US" dirty="0" smtClean="0"/>
              <a:t>50 ml of SHW  = 14 ml of EDTA</a:t>
            </a:r>
          </a:p>
          <a:p>
            <a:r>
              <a:rPr lang="en-US" dirty="0" smtClean="0"/>
              <a:t> 1 ml of EDTA  = 50 /14 ml of SHW</a:t>
            </a:r>
          </a:p>
          <a:p>
            <a:pPr marL="0" indent="0">
              <a:buNone/>
            </a:pPr>
            <a:r>
              <a:rPr lang="en-US" dirty="0" smtClean="0"/>
              <a:t>                         = 50 /14 x 0.067 mg of CaCO</a:t>
            </a:r>
            <a:r>
              <a:rPr lang="en-US" baseline="-25000" dirty="0"/>
              <a:t>3</a:t>
            </a:r>
          </a:p>
          <a:p>
            <a:r>
              <a:rPr lang="en-US" dirty="0" smtClean="0"/>
              <a:t> 1 ml of EDTA =  0.24 mg of CaCO</a:t>
            </a:r>
            <a:r>
              <a:rPr lang="en-US" baseline="-25000" dirty="0"/>
              <a:t>3</a:t>
            </a:r>
          </a:p>
        </p:txBody>
      </p:sp>
    </p:spTree>
    <p:extLst>
      <p:ext uri="{BB962C8B-B14F-4D97-AF65-F5344CB8AC3E}">
        <p14:creationId xmlns:p14="http://schemas.microsoft.com/office/powerpoint/2010/main" val="347004454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457200" y="1600200"/>
            <a:ext cx="8229600" cy="47091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smtClean="0"/>
              <a:t>Total Hardness</a:t>
            </a:r>
          </a:p>
          <a:p>
            <a:pPr marL="0" indent="0">
              <a:buNone/>
            </a:pPr>
            <a:r>
              <a:rPr lang="en-US" dirty="0" smtClean="0"/>
              <a:t>100 ml of water sample = 9.8 ml of EDTA = 9.8  x 0.24 mg of CaCO3</a:t>
            </a:r>
          </a:p>
          <a:p>
            <a:endParaRPr lang="en-US" dirty="0" smtClean="0"/>
          </a:p>
          <a:p>
            <a:r>
              <a:rPr lang="en-US" dirty="0" smtClean="0"/>
              <a:t>Total hardness =  9.8 x 0.24 x 1000/100 mg /L                  = 23.52 ppm or mg /l</a:t>
            </a:r>
            <a:endParaRPr lang="en-US" dirty="0"/>
          </a:p>
        </p:txBody>
      </p:sp>
    </p:spTree>
    <p:extLst>
      <p:ext uri="{BB962C8B-B14F-4D97-AF65-F5344CB8AC3E}">
        <p14:creationId xmlns:p14="http://schemas.microsoft.com/office/powerpoint/2010/main" val="336327289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066800"/>
            <a:ext cx="7886700" cy="4953000"/>
          </a:xfrm>
        </p:spPr>
        <p:txBody>
          <a:bodyPr>
            <a:normAutofit/>
          </a:bodyPr>
          <a:lstStyle/>
          <a:p>
            <a:pPr marL="0" indent="0" algn="just">
              <a:buNone/>
            </a:pPr>
            <a:r>
              <a:rPr lang="en-US" sz="2200" dirty="0" smtClean="0">
                <a:latin typeface="Times New Roman" pitchFamily="18" charset="0"/>
                <a:cs typeface="Times New Roman" pitchFamily="18" charset="0"/>
              </a:rPr>
              <a:t>c) 50 mL sample of water required 8.2 mL of M/20 Disodium EDTA solution for titration. After boiling and filtration the same volume required 4.5 mL of EDTA. Calculate all types of hardness. </a:t>
            </a:r>
          </a:p>
          <a:p>
            <a:pPr marL="0" indent="0">
              <a:buNone/>
            </a:pPr>
            <a:r>
              <a:rPr lang="en-US" sz="2200" dirty="0">
                <a:latin typeface="Times New Roman" pitchFamily="18" charset="0"/>
                <a:cs typeface="Times New Roman" pitchFamily="18" charset="0"/>
              </a:rPr>
              <a:t>M/20 EDTA = 0.05 M EDTA</a:t>
            </a:r>
          </a:p>
          <a:p>
            <a:pPr marL="0" indent="0">
              <a:buNone/>
            </a:pPr>
            <a:r>
              <a:rPr lang="en-US" sz="2200" dirty="0">
                <a:latin typeface="Times New Roman" pitchFamily="18" charset="0"/>
                <a:cs typeface="Times New Roman" pitchFamily="18" charset="0"/>
              </a:rPr>
              <a:t>1000 mL 1 M EDTA = 100 g CaCO</a:t>
            </a:r>
            <a:r>
              <a:rPr lang="en-US" sz="2200" baseline="-25000" dirty="0">
                <a:latin typeface="Times New Roman" pitchFamily="18" charset="0"/>
                <a:cs typeface="Times New Roman" pitchFamily="18" charset="0"/>
              </a:rPr>
              <a:t>3</a:t>
            </a:r>
          </a:p>
          <a:p>
            <a:pPr marL="0" indent="0">
              <a:buNone/>
            </a:pPr>
            <a:r>
              <a:rPr lang="en-US" sz="2200" dirty="0">
                <a:latin typeface="Times New Roman" pitchFamily="18" charset="0"/>
                <a:cs typeface="Times New Roman" pitchFamily="18" charset="0"/>
              </a:rPr>
              <a:t>1 mL, 1 M EDTA = 100 mg CaCO</a:t>
            </a:r>
            <a:r>
              <a:rPr lang="en-US" sz="2200" baseline="-25000" dirty="0">
                <a:latin typeface="Times New Roman" pitchFamily="18" charset="0"/>
                <a:cs typeface="Times New Roman" pitchFamily="18" charset="0"/>
              </a:rPr>
              <a:t>3</a:t>
            </a:r>
          </a:p>
          <a:p>
            <a:pPr marL="0" indent="0">
              <a:buNone/>
            </a:pPr>
            <a:r>
              <a:rPr lang="en-US" sz="2200" dirty="0">
                <a:latin typeface="Times New Roman" pitchFamily="18" charset="0"/>
                <a:cs typeface="Times New Roman" pitchFamily="18" charset="0"/>
              </a:rPr>
              <a:t>50 mL water sample = 8.2 mL of 0.05 M EDTA</a:t>
            </a:r>
          </a:p>
          <a:p>
            <a:pPr marL="0" indent="0">
              <a:buNone/>
            </a:pPr>
            <a:r>
              <a:rPr lang="en-US" sz="2200" dirty="0">
                <a:latin typeface="Times New Roman" pitchFamily="18" charset="0"/>
                <a:cs typeface="Times New Roman" pitchFamily="18" charset="0"/>
              </a:rPr>
              <a:t>1000 mL water sample = 20 x 8.2 M of 0.05 M EDTA</a:t>
            </a:r>
          </a:p>
          <a:p>
            <a:pPr marL="0" indent="0">
              <a:buNone/>
            </a:pPr>
            <a:r>
              <a:rPr lang="en-US" sz="2200" dirty="0">
                <a:latin typeface="Times New Roman" pitchFamily="18" charset="0"/>
                <a:cs typeface="Times New Roman" pitchFamily="18" charset="0"/>
              </a:rPr>
              <a:t>                                      = 164 mL of 0.05 M EDTA</a:t>
            </a:r>
          </a:p>
          <a:p>
            <a:pPr marL="0" indent="0">
              <a:buNone/>
            </a:pPr>
            <a:r>
              <a:rPr lang="en-US" sz="2200" dirty="0">
                <a:latin typeface="Times New Roman" pitchFamily="18" charset="0"/>
                <a:cs typeface="Times New Roman" pitchFamily="18" charset="0"/>
              </a:rPr>
              <a:t>1 mL, 1 M EDTA = 100 mg CaCO</a:t>
            </a:r>
            <a:r>
              <a:rPr lang="en-US" sz="2200" baseline="-25000" dirty="0">
                <a:latin typeface="Times New Roman" pitchFamily="18" charset="0"/>
                <a:cs typeface="Times New Roman" pitchFamily="18" charset="0"/>
              </a:rPr>
              <a:t>3</a:t>
            </a:r>
          </a:p>
          <a:p>
            <a:pPr marL="0" indent="0">
              <a:buNone/>
            </a:pPr>
            <a:r>
              <a:rPr lang="en-US" sz="2200" dirty="0">
                <a:latin typeface="Times New Roman" pitchFamily="18" charset="0"/>
                <a:cs typeface="Times New Roman" pitchFamily="18" charset="0"/>
              </a:rPr>
              <a:t>164 mL of 0.05 M EDTA = 164 x 0.05 x 100 = 820  ppm = </a:t>
            </a:r>
            <a:r>
              <a:rPr lang="en-US" sz="2200" b="1" dirty="0">
                <a:latin typeface="Times New Roman" pitchFamily="18" charset="0"/>
                <a:cs typeface="Times New Roman" pitchFamily="18" charset="0"/>
              </a:rPr>
              <a:t>Total Hardness</a:t>
            </a:r>
            <a:endParaRPr lang="en-US" sz="2200" dirty="0">
              <a:latin typeface="Times New Roman" pitchFamily="18" charset="0"/>
              <a:cs typeface="Times New Roman" pitchFamily="18" charset="0"/>
            </a:endParaRPr>
          </a:p>
        </p:txBody>
      </p:sp>
    </p:spTree>
    <p:extLst>
      <p:ext uri="{BB962C8B-B14F-4D97-AF65-F5344CB8AC3E}">
        <p14:creationId xmlns:p14="http://schemas.microsoft.com/office/powerpoint/2010/main" val="316307525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990600"/>
            <a:ext cx="7886700" cy="5186363"/>
          </a:xfrm>
        </p:spPr>
        <p:txBody>
          <a:bodyPr>
            <a:normAutofit/>
          </a:bodyPr>
          <a:lstStyle/>
          <a:p>
            <a:pPr marL="0" indent="0">
              <a:buNone/>
            </a:pPr>
            <a:endParaRPr lang="en-US" sz="2200" b="1" dirty="0" smtClean="0">
              <a:latin typeface="Times New Roman" pitchFamily="18" charset="0"/>
              <a:cs typeface="Times New Roman" pitchFamily="18" charset="0"/>
            </a:endParaRPr>
          </a:p>
          <a:p>
            <a:pPr marL="0" indent="0">
              <a:buNone/>
            </a:pPr>
            <a:r>
              <a:rPr lang="en-US" sz="2200" dirty="0" smtClean="0">
                <a:latin typeface="Times New Roman" pitchFamily="18" charset="0"/>
                <a:cs typeface="Times New Roman" pitchFamily="18" charset="0"/>
              </a:rPr>
              <a:t>Now, 50 mL of boiled water = 4.5 </a:t>
            </a:r>
            <a:r>
              <a:rPr lang="en-US" sz="2200" dirty="0">
                <a:latin typeface="Times New Roman" pitchFamily="18" charset="0"/>
                <a:cs typeface="Times New Roman" pitchFamily="18" charset="0"/>
              </a:rPr>
              <a:t>mL of 0.05 M EDTA</a:t>
            </a:r>
            <a:endParaRPr lang="en-US" sz="2200" dirty="0" smtClean="0">
              <a:latin typeface="Times New Roman" pitchFamily="18" charset="0"/>
              <a:cs typeface="Times New Roman" pitchFamily="18" charset="0"/>
            </a:endParaRPr>
          </a:p>
          <a:p>
            <a:pPr marL="0" indent="0">
              <a:buNone/>
            </a:pPr>
            <a:r>
              <a:rPr lang="en-US" sz="2200" dirty="0">
                <a:latin typeface="Times New Roman" pitchFamily="18" charset="0"/>
                <a:cs typeface="Times New Roman" pitchFamily="18" charset="0"/>
              </a:rPr>
              <a:t>1000 mL water sample = 20 x </a:t>
            </a:r>
            <a:r>
              <a:rPr lang="en-US" sz="2200" dirty="0" smtClean="0">
                <a:latin typeface="Times New Roman" pitchFamily="18" charset="0"/>
                <a:cs typeface="Times New Roman" pitchFamily="18" charset="0"/>
              </a:rPr>
              <a:t>4.5 </a:t>
            </a:r>
            <a:r>
              <a:rPr lang="en-US" sz="2200" dirty="0">
                <a:latin typeface="Times New Roman" pitchFamily="18" charset="0"/>
                <a:cs typeface="Times New Roman" pitchFamily="18" charset="0"/>
              </a:rPr>
              <a:t>M of 0.05 M EDTA</a:t>
            </a:r>
          </a:p>
          <a:p>
            <a:pPr marL="0" indent="0">
              <a:buNone/>
            </a:pPr>
            <a:r>
              <a:rPr lang="en-US" sz="2200" dirty="0">
                <a:latin typeface="Times New Roman" pitchFamily="18" charset="0"/>
                <a:cs typeface="Times New Roman" pitchFamily="18" charset="0"/>
              </a:rPr>
              <a:t>                                      = </a:t>
            </a:r>
            <a:r>
              <a:rPr lang="en-US" sz="2200" dirty="0" smtClean="0">
                <a:latin typeface="Times New Roman" pitchFamily="18" charset="0"/>
                <a:cs typeface="Times New Roman" pitchFamily="18" charset="0"/>
              </a:rPr>
              <a:t>90 </a:t>
            </a:r>
            <a:r>
              <a:rPr lang="en-US" sz="2200" dirty="0">
                <a:latin typeface="Times New Roman" pitchFamily="18" charset="0"/>
                <a:cs typeface="Times New Roman" pitchFamily="18" charset="0"/>
              </a:rPr>
              <a:t>mL of 0.05 M EDTA</a:t>
            </a:r>
          </a:p>
          <a:p>
            <a:pPr marL="0" indent="0">
              <a:buNone/>
            </a:pPr>
            <a:r>
              <a:rPr lang="en-US" sz="2200" dirty="0" smtClean="0">
                <a:latin typeface="Times New Roman" pitchFamily="18" charset="0"/>
                <a:cs typeface="Times New Roman" pitchFamily="18" charset="0"/>
              </a:rPr>
              <a:t>As, 1 </a:t>
            </a:r>
            <a:r>
              <a:rPr lang="en-US" sz="2200" dirty="0">
                <a:latin typeface="Times New Roman" pitchFamily="18" charset="0"/>
                <a:cs typeface="Times New Roman" pitchFamily="18" charset="0"/>
              </a:rPr>
              <a:t>mL, 1 M EDTA = 100 mg </a:t>
            </a:r>
            <a:r>
              <a:rPr lang="en-US" sz="2200" dirty="0" smtClean="0">
                <a:latin typeface="Times New Roman" pitchFamily="18" charset="0"/>
                <a:cs typeface="Times New Roman" pitchFamily="18" charset="0"/>
              </a:rPr>
              <a:t>CaCO</a:t>
            </a:r>
            <a:r>
              <a:rPr lang="en-US" sz="2200" baseline="-25000" dirty="0" smtClean="0">
                <a:latin typeface="Times New Roman" pitchFamily="18" charset="0"/>
                <a:cs typeface="Times New Roman" pitchFamily="18" charset="0"/>
              </a:rPr>
              <a:t>3</a:t>
            </a:r>
          </a:p>
          <a:p>
            <a:pPr marL="0" indent="0">
              <a:buNone/>
            </a:pPr>
            <a:r>
              <a:rPr lang="en-US" sz="2200" dirty="0">
                <a:latin typeface="Times New Roman" pitchFamily="18" charset="0"/>
                <a:cs typeface="Times New Roman" pitchFamily="18" charset="0"/>
              </a:rPr>
              <a:t>90 mL of 0.05 M </a:t>
            </a:r>
            <a:r>
              <a:rPr lang="en-US" sz="2200" dirty="0" smtClean="0">
                <a:latin typeface="Times New Roman" pitchFamily="18" charset="0"/>
                <a:cs typeface="Times New Roman" pitchFamily="18" charset="0"/>
              </a:rPr>
              <a:t>EDTA = 90 </a:t>
            </a:r>
            <a:r>
              <a:rPr lang="en-US" sz="2200" dirty="0">
                <a:latin typeface="Times New Roman" pitchFamily="18" charset="0"/>
                <a:cs typeface="Times New Roman" pitchFamily="18" charset="0"/>
              </a:rPr>
              <a:t>x 0.05 x 100 </a:t>
            </a:r>
            <a:r>
              <a:rPr lang="en-US" sz="2200" dirty="0" smtClean="0">
                <a:latin typeface="Times New Roman" pitchFamily="18" charset="0"/>
                <a:cs typeface="Times New Roman" pitchFamily="18" charset="0"/>
              </a:rPr>
              <a:t> = 450 ppm = </a:t>
            </a:r>
            <a:r>
              <a:rPr lang="en-US" sz="2200" b="1" dirty="0" smtClean="0">
                <a:latin typeface="Times New Roman" pitchFamily="18" charset="0"/>
                <a:cs typeface="Times New Roman" pitchFamily="18" charset="0"/>
              </a:rPr>
              <a:t>Permanent hardness</a:t>
            </a:r>
            <a:endParaRPr lang="en-US" sz="2200" b="1" baseline="-25000" dirty="0">
              <a:latin typeface="Times New Roman" pitchFamily="18" charset="0"/>
              <a:cs typeface="Times New Roman" pitchFamily="18" charset="0"/>
            </a:endParaRPr>
          </a:p>
          <a:p>
            <a:pPr marL="0" indent="0">
              <a:buNone/>
            </a:pPr>
            <a:r>
              <a:rPr lang="en-US" sz="2200" b="1" dirty="0" smtClean="0">
                <a:latin typeface="Times New Roman" pitchFamily="18" charset="0"/>
                <a:cs typeface="Times New Roman" pitchFamily="18" charset="0"/>
              </a:rPr>
              <a:t>Temporary hardness = 820 – 450 =  370 ppm</a:t>
            </a:r>
            <a:endParaRPr lang="en-US" sz="2200" b="1" dirty="0">
              <a:latin typeface="Times New Roman" pitchFamily="18" charset="0"/>
              <a:cs typeface="Times New Roman" pitchFamily="18" charset="0"/>
            </a:endParaRPr>
          </a:p>
          <a:p>
            <a:pPr marL="0" indent="0">
              <a:buNone/>
            </a:pPr>
            <a:endParaRPr lang="en-US" sz="2200" baseline="-25000" dirty="0">
              <a:latin typeface="Times New Roman" pitchFamily="18" charset="0"/>
              <a:cs typeface="Times New Roman" pitchFamily="18" charset="0"/>
            </a:endParaRPr>
          </a:p>
        </p:txBody>
      </p:sp>
    </p:spTree>
    <p:extLst>
      <p:ext uri="{BB962C8B-B14F-4D97-AF65-F5344CB8AC3E}">
        <p14:creationId xmlns:p14="http://schemas.microsoft.com/office/powerpoint/2010/main" val="255062532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990600"/>
            <a:ext cx="7886700" cy="5029200"/>
          </a:xfrm>
        </p:spPr>
        <p:txBody>
          <a:bodyPr>
            <a:normAutofit/>
          </a:bodyPr>
          <a:lstStyle/>
          <a:p>
            <a:pPr marL="0" indent="0">
              <a:buNone/>
            </a:pPr>
            <a:r>
              <a:rPr lang="en-US" sz="2200" dirty="0" smtClean="0">
                <a:latin typeface="Times New Roman" pitchFamily="18" charset="0"/>
                <a:cs typeface="Times New Roman" pitchFamily="18" charset="0"/>
              </a:rPr>
              <a:t>d) 25 </a:t>
            </a:r>
            <a:r>
              <a:rPr lang="en-US" sz="2200" dirty="0">
                <a:latin typeface="Times New Roman" pitchFamily="18" charset="0"/>
                <a:cs typeface="Times New Roman" pitchFamily="18" charset="0"/>
              </a:rPr>
              <a:t>mL sample of water required </a:t>
            </a:r>
            <a:r>
              <a:rPr lang="en-US" sz="2200" dirty="0" smtClean="0">
                <a:latin typeface="Times New Roman" pitchFamily="18" charset="0"/>
                <a:cs typeface="Times New Roman" pitchFamily="18" charset="0"/>
              </a:rPr>
              <a:t>5.5 </a:t>
            </a:r>
            <a:r>
              <a:rPr lang="en-US" sz="2200" dirty="0">
                <a:latin typeface="Times New Roman" pitchFamily="18" charset="0"/>
                <a:cs typeface="Times New Roman" pitchFamily="18" charset="0"/>
              </a:rPr>
              <a:t>mL of </a:t>
            </a:r>
            <a:r>
              <a:rPr lang="en-US" sz="2200" dirty="0" smtClean="0">
                <a:latin typeface="Times New Roman" pitchFamily="18" charset="0"/>
                <a:cs typeface="Times New Roman" pitchFamily="18" charset="0"/>
              </a:rPr>
              <a:t>M/10 </a:t>
            </a:r>
            <a:r>
              <a:rPr lang="en-US" sz="2200" dirty="0">
                <a:latin typeface="Times New Roman" pitchFamily="18" charset="0"/>
                <a:cs typeface="Times New Roman" pitchFamily="18" charset="0"/>
              </a:rPr>
              <a:t>Disodium EDTA solution for titration. After boiling and filtration </a:t>
            </a:r>
            <a:r>
              <a:rPr lang="en-US" sz="2200" dirty="0" smtClean="0">
                <a:latin typeface="Times New Roman" pitchFamily="18" charset="0"/>
                <a:cs typeface="Times New Roman" pitchFamily="18" charset="0"/>
              </a:rPr>
              <a:t>50  mL of water sample </a:t>
            </a:r>
            <a:r>
              <a:rPr lang="en-US" sz="2200" dirty="0">
                <a:latin typeface="Times New Roman" pitchFamily="18" charset="0"/>
                <a:cs typeface="Times New Roman" pitchFamily="18" charset="0"/>
              </a:rPr>
              <a:t>required </a:t>
            </a:r>
            <a:r>
              <a:rPr lang="en-US" sz="2200" dirty="0" smtClean="0">
                <a:latin typeface="Times New Roman" pitchFamily="18" charset="0"/>
                <a:cs typeface="Times New Roman" pitchFamily="18" charset="0"/>
              </a:rPr>
              <a:t>3.9 </a:t>
            </a:r>
            <a:r>
              <a:rPr lang="en-US" sz="2200" dirty="0">
                <a:latin typeface="Times New Roman" pitchFamily="18" charset="0"/>
                <a:cs typeface="Times New Roman" pitchFamily="18" charset="0"/>
              </a:rPr>
              <a:t>mL of EDTA. Calculate all types of hardness. </a:t>
            </a:r>
          </a:p>
          <a:p>
            <a:endParaRPr lang="en-US" sz="2200" dirty="0"/>
          </a:p>
        </p:txBody>
      </p:sp>
    </p:spTree>
    <p:extLst>
      <p:ext uri="{BB962C8B-B14F-4D97-AF65-F5344CB8AC3E}">
        <p14:creationId xmlns:p14="http://schemas.microsoft.com/office/powerpoint/2010/main" val="255262951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b="1"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Lime-Soda Method</a:t>
            </a:r>
          </a:p>
          <a:p>
            <a:r>
              <a:rPr lang="en-US" b="1" dirty="0" smtClean="0">
                <a:latin typeface="Times New Roman" pitchFamily="18" charset="0"/>
                <a:cs typeface="Times New Roman" pitchFamily="18" charset="0"/>
              </a:rPr>
              <a:t>Zeolite Softener method</a:t>
            </a:r>
          </a:p>
          <a:p>
            <a:r>
              <a:rPr lang="en-US" b="1" dirty="0" smtClean="0">
                <a:latin typeface="Times New Roman" pitchFamily="18" charset="0"/>
                <a:cs typeface="Times New Roman" pitchFamily="18" charset="0"/>
              </a:rPr>
              <a:t>Ion Exchange Method</a:t>
            </a:r>
            <a:endParaRPr lang="en-US" b="1" dirty="0">
              <a:latin typeface="Times New Roman" pitchFamily="18" charset="0"/>
              <a:cs typeface="Times New Roman" pitchFamily="18" charset="0"/>
            </a:endParaRPr>
          </a:p>
        </p:txBody>
      </p:sp>
      <p:sp>
        <p:nvSpPr>
          <p:cNvPr id="4" name="Title 1"/>
          <p:cNvSpPr txBox="1">
            <a:spLocks/>
          </p:cNvSpPr>
          <p:nvPr/>
        </p:nvSpPr>
        <p:spPr>
          <a:xfrm>
            <a:off x="381000" y="739775"/>
            <a:ext cx="7772400"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500" b="1" dirty="0" smtClean="0">
                <a:latin typeface="Times New Roman" pitchFamily="18" charset="0"/>
                <a:cs typeface="Times New Roman" pitchFamily="18" charset="0"/>
              </a:rPr>
              <a:t>Softening Methods</a:t>
            </a:r>
            <a:endParaRPr lang="en-US" sz="4500" b="1" dirty="0">
              <a:latin typeface="Times New Roman" pitchFamily="18" charset="0"/>
              <a:cs typeface="Times New Roman" pitchFamily="18" charset="0"/>
            </a:endParaRPr>
          </a:p>
        </p:txBody>
      </p:sp>
    </p:spTree>
    <p:extLst>
      <p:ext uri="{BB962C8B-B14F-4D97-AF65-F5344CB8AC3E}">
        <p14:creationId xmlns:p14="http://schemas.microsoft.com/office/powerpoint/2010/main" val="186256479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884237"/>
            <a:ext cx="7886700" cy="944563"/>
          </a:xfrm>
        </p:spPr>
        <p:txBody>
          <a:bodyPr>
            <a:normAutofit/>
          </a:bodyPr>
          <a:lstStyle/>
          <a:p>
            <a:r>
              <a:rPr lang="en-US" b="1" dirty="0">
                <a:latin typeface="Times New Roman" pitchFamily="18" charset="0"/>
                <a:cs typeface="Times New Roman" pitchFamily="18" charset="0"/>
              </a:rPr>
              <a:t>Lime-Soda </a:t>
            </a:r>
            <a:r>
              <a:rPr lang="en-US" b="1" dirty="0" smtClean="0">
                <a:latin typeface="Times New Roman" pitchFamily="18" charset="0"/>
                <a:cs typeface="Times New Roman" pitchFamily="18" charset="0"/>
              </a:rPr>
              <a:t>Method</a:t>
            </a:r>
            <a:endParaRPr lang="en-US" dirty="0"/>
          </a:p>
        </p:txBody>
      </p:sp>
      <p:sp>
        <p:nvSpPr>
          <p:cNvPr id="3" name="Content Placeholder 2"/>
          <p:cNvSpPr>
            <a:spLocks noGrp="1"/>
          </p:cNvSpPr>
          <p:nvPr>
            <p:ph idx="1"/>
          </p:nvPr>
        </p:nvSpPr>
        <p:spPr/>
        <p:txBody>
          <a:bodyPr>
            <a:normAutofit/>
          </a:bodyPr>
          <a:lstStyle/>
          <a:p>
            <a:pPr algn="just"/>
            <a:r>
              <a:rPr lang="en-US" sz="2200" dirty="0" smtClean="0">
                <a:latin typeface="Times New Roman" pitchFamily="18" charset="0"/>
                <a:cs typeface="Times New Roman" pitchFamily="18" charset="0"/>
              </a:rPr>
              <a:t>In this method, calculated quantity of </a:t>
            </a:r>
            <a:r>
              <a:rPr lang="en-US" sz="2200" dirty="0" smtClean="0">
                <a:solidFill>
                  <a:srgbClr val="FF0000"/>
                </a:solidFill>
                <a:latin typeface="Times New Roman" pitchFamily="18" charset="0"/>
                <a:cs typeface="Times New Roman" pitchFamily="18" charset="0"/>
              </a:rPr>
              <a:t>Lime [</a:t>
            </a:r>
            <a:r>
              <a:rPr lang="en-US" sz="2200" dirty="0" err="1" smtClean="0">
                <a:solidFill>
                  <a:srgbClr val="FF0000"/>
                </a:solidFill>
                <a:latin typeface="Times New Roman" pitchFamily="18" charset="0"/>
                <a:cs typeface="Times New Roman" pitchFamily="18" charset="0"/>
              </a:rPr>
              <a:t>Ca</a:t>
            </a:r>
            <a:r>
              <a:rPr lang="en-US" sz="2200" dirty="0" smtClean="0">
                <a:solidFill>
                  <a:srgbClr val="FF0000"/>
                </a:solidFill>
                <a:latin typeface="Times New Roman" pitchFamily="18" charset="0"/>
                <a:cs typeface="Times New Roman" pitchFamily="18" charset="0"/>
              </a:rPr>
              <a:t>(OH)</a:t>
            </a:r>
            <a:r>
              <a:rPr lang="en-US" sz="2200" baseline="-25000" dirty="0" smtClean="0">
                <a:solidFill>
                  <a:srgbClr val="FF0000"/>
                </a:solidFill>
                <a:latin typeface="Times New Roman" pitchFamily="18" charset="0"/>
                <a:cs typeface="Times New Roman" pitchFamily="18" charset="0"/>
              </a:rPr>
              <a:t>2</a:t>
            </a:r>
            <a:r>
              <a:rPr lang="en-US" sz="2200" dirty="0" smtClean="0">
                <a:solidFill>
                  <a:srgbClr val="FF0000"/>
                </a:solidFill>
                <a:latin typeface="Times New Roman" pitchFamily="18" charset="0"/>
                <a:cs typeface="Times New Roman" pitchFamily="18" charset="0"/>
              </a:rPr>
              <a:t>] and Soda [Na</a:t>
            </a:r>
            <a:r>
              <a:rPr lang="en-US" sz="2200" baseline="-25000" dirty="0" smtClean="0">
                <a:solidFill>
                  <a:srgbClr val="FF0000"/>
                </a:solidFill>
                <a:latin typeface="Times New Roman" pitchFamily="18" charset="0"/>
                <a:cs typeface="Times New Roman" pitchFamily="18" charset="0"/>
              </a:rPr>
              <a:t>2</a:t>
            </a:r>
            <a:r>
              <a:rPr lang="en-US" sz="2200" dirty="0" smtClean="0">
                <a:solidFill>
                  <a:srgbClr val="FF0000"/>
                </a:solidFill>
                <a:latin typeface="Times New Roman" pitchFamily="18" charset="0"/>
                <a:cs typeface="Times New Roman" pitchFamily="18" charset="0"/>
              </a:rPr>
              <a:t>CO</a:t>
            </a:r>
            <a:r>
              <a:rPr lang="en-US" sz="2200" baseline="-25000" dirty="0" smtClean="0">
                <a:solidFill>
                  <a:srgbClr val="FF0000"/>
                </a:solidFill>
                <a:latin typeface="Times New Roman" pitchFamily="18" charset="0"/>
                <a:cs typeface="Times New Roman" pitchFamily="18" charset="0"/>
              </a:rPr>
              <a:t>3</a:t>
            </a:r>
            <a:r>
              <a:rPr lang="en-US" sz="2200" dirty="0" smtClean="0">
                <a:solidFill>
                  <a:srgbClr val="FF0000"/>
                </a:solidFill>
                <a:latin typeface="Times New Roman" pitchFamily="18" charset="0"/>
                <a:cs typeface="Times New Roman" pitchFamily="18" charset="0"/>
              </a:rPr>
              <a:t>] mixture </a:t>
            </a:r>
            <a:r>
              <a:rPr lang="en-US" sz="2200" dirty="0" smtClean="0">
                <a:latin typeface="Times New Roman" pitchFamily="18" charset="0"/>
                <a:cs typeface="Times New Roman" pitchFamily="18" charset="0"/>
              </a:rPr>
              <a:t>is added to hard water.</a:t>
            </a:r>
          </a:p>
          <a:p>
            <a:pPr algn="just"/>
            <a:r>
              <a:rPr lang="en-US" sz="2200" dirty="0" smtClean="0">
                <a:latin typeface="Times New Roman" pitchFamily="18" charset="0"/>
                <a:cs typeface="Times New Roman" pitchFamily="18" charset="0"/>
              </a:rPr>
              <a:t>Precipitates of </a:t>
            </a:r>
            <a:r>
              <a:rPr lang="en-US" sz="2200" dirty="0" smtClean="0">
                <a:solidFill>
                  <a:srgbClr val="FF0000"/>
                </a:solidFill>
                <a:latin typeface="Times New Roman" pitchFamily="18" charset="0"/>
                <a:cs typeface="Times New Roman" pitchFamily="18" charset="0"/>
              </a:rPr>
              <a:t>CaCO</a:t>
            </a:r>
            <a:r>
              <a:rPr lang="en-US" sz="2200" baseline="-25000" dirty="0" smtClean="0">
                <a:solidFill>
                  <a:srgbClr val="FF0000"/>
                </a:solidFill>
                <a:latin typeface="Times New Roman" pitchFamily="18" charset="0"/>
                <a:cs typeface="Times New Roman" pitchFamily="18" charset="0"/>
              </a:rPr>
              <a:t>3</a:t>
            </a:r>
            <a:r>
              <a:rPr lang="en-US" sz="2200" dirty="0" smtClean="0">
                <a:solidFill>
                  <a:srgbClr val="FF0000"/>
                </a:solidFill>
                <a:latin typeface="Times New Roman" pitchFamily="18" charset="0"/>
                <a:cs typeface="Times New Roman" pitchFamily="18" charset="0"/>
              </a:rPr>
              <a:t> and Mg(OH)</a:t>
            </a:r>
            <a:r>
              <a:rPr lang="en-US" sz="2200" baseline="-25000" dirty="0" smtClean="0">
                <a:solidFill>
                  <a:srgbClr val="FF0000"/>
                </a:solidFill>
                <a:latin typeface="Times New Roman" pitchFamily="18" charset="0"/>
                <a:cs typeface="Times New Roman" pitchFamily="18" charset="0"/>
              </a:rPr>
              <a:t>2</a:t>
            </a:r>
            <a:r>
              <a:rPr lang="en-US" sz="2200" dirty="0" smtClean="0">
                <a:solidFill>
                  <a:srgbClr val="FF0000"/>
                </a:solidFill>
                <a:latin typeface="Times New Roman" pitchFamily="18" charset="0"/>
                <a:cs typeface="Times New Roman" pitchFamily="18" charset="0"/>
              </a:rPr>
              <a:t> </a:t>
            </a:r>
            <a:r>
              <a:rPr lang="en-US" sz="2200" dirty="0" smtClean="0">
                <a:latin typeface="Times New Roman" pitchFamily="18" charset="0"/>
                <a:cs typeface="Times New Roman" pitchFamily="18" charset="0"/>
              </a:rPr>
              <a:t>are formed due to reactions of hardness causing salts with lime and soda.</a:t>
            </a:r>
          </a:p>
          <a:p>
            <a:pPr algn="just"/>
            <a:r>
              <a:rPr lang="en-US" sz="2200" dirty="0" smtClean="0">
                <a:latin typeface="Times New Roman" pitchFamily="18" charset="0"/>
                <a:cs typeface="Times New Roman" pitchFamily="18" charset="0"/>
              </a:rPr>
              <a:t>These precipitates gets settled down in the form of </a:t>
            </a:r>
            <a:r>
              <a:rPr lang="en-US" sz="2200" dirty="0" smtClean="0">
                <a:solidFill>
                  <a:srgbClr val="FF0000"/>
                </a:solidFill>
                <a:latin typeface="Times New Roman" pitchFamily="18" charset="0"/>
                <a:cs typeface="Times New Roman" pitchFamily="18" charset="0"/>
              </a:rPr>
              <a:t>sludge.</a:t>
            </a:r>
          </a:p>
          <a:p>
            <a:pPr algn="just"/>
            <a:r>
              <a:rPr lang="en-US" sz="2200" dirty="0" smtClean="0">
                <a:latin typeface="Times New Roman" pitchFamily="18" charset="0"/>
                <a:cs typeface="Times New Roman" pitchFamily="18" charset="0"/>
              </a:rPr>
              <a:t>This settling of precipitates is faster in </a:t>
            </a:r>
            <a:r>
              <a:rPr lang="en-US" sz="2200" dirty="0" smtClean="0">
                <a:solidFill>
                  <a:srgbClr val="FF0000"/>
                </a:solidFill>
                <a:latin typeface="Times New Roman" pitchFamily="18" charset="0"/>
                <a:cs typeface="Times New Roman" pitchFamily="18" charset="0"/>
              </a:rPr>
              <a:t>hot lime soda method </a:t>
            </a:r>
            <a:r>
              <a:rPr lang="en-US" sz="2200" dirty="0" smtClean="0">
                <a:latin typeface="Times New Roman" pitchFamily="18" charset="0"/>
                <a:cs typeface="Times New Roman" pitchFamily="18" charset="0"/>
              </a:rPr>
              <a:t>compared to cold Lime soda method.</a:t>
            </a:r>
          </a:p>
          <a:p>
            <a:pPr algn="just"/>
            <a:r>
              <a:rPr lang="en-US" sz="2200" dirty="0" smtClean="0">
                <a:latin typeface="Times New Roman" pitchFamily="18" charset="0"/>
                <a:cs typeface="Times New Roman" pitchFamily="18" charset="0"/>
              </a:rPr>
              <a:t>Hence for quick settling of particles </a:t>
            </a:r>
            <a:r>
              <a:rPr lang="en-US" sz="2200" dirty="0">
                <a:latin typeface="Times New Roman" pitchFamily="18" charset="0"/>
                <a:cs typeface="Times New Roman" pitchFamily="18" charset="0"/>
              </a:rPr>
              <a:t>of CaCO</a:t>
            </a:r>
            <a:r>
              <a:rPr lang="en-US" sz="2200" baseline="-25000" dirty="0">
                <a:latin typeface="Times New Roman" pitchFamily="18" charset="0"/>
                <a:cs typeface="Times New Roman" pitchFamily="18" charset="0"/>
              </a:rPr>
              <a:t>3</a:t>
            </a:r>
            <a:r>
              <a:rPr lang="en-US" sz="2200" dirty="0">
                <a:latin typeface="Times New Roman" pitchFamily="18" charset="0"/>
                <a:cs typeface="Times New Roman" pitchFamily="18" charset="0"/>
              </a:rPr>
              <a:t> and </a:t>
            </a:r>
            <a:r>
              <a:rPr lang="en-US" sz="2200" dirty="0" smtClean="0">
                <a:latin typeface="Times New Roman" pitchFamily="18" charset="0"/>
                <a:cs typeface="Times New Roman" pitchFamily="18" charset="0"/>
              </a:rPr>
              <a:t>Mg(OH)</a:t>
            </a:r>
            <a:r>
              <a:rPr lang="en-US" sz="2200" baseline="-25000" dirty="0" smtClean="0">
                <a:latin typeface="Times New Roman" pitchFamily="18" charset="0"/>
                <a:cs typeface="Times New Roman" pitchFamily="18" charset="0"/>
              </a:rPr>
              <a:t>2,  </a:t>
            </a:r>
            <a:r>
              <a:rPr lang="en-US" sz="2200" dirty="0" smtClean="0">
                <a:solidFill>
                  <a:srgbClr val="FF0000"/>
                </a:solidFill>
                <a:latin typeface="Times New Roman" pitchFamily="18" charset="0"/>
                <a:cs typeface="Times New Roman" pitchFamily="18" charset="0"/>
              </a:rPr>
              <a:t>coagulants such as Alum [Al</a:t>
            </a:r>
            <a:r>
              <a:rPr lang="en-US" sz="2200" baseline="-25000" dirty="0" smtClean="0">
                <a:solidFill>
                  <a:srgbClr val="FF0000"/>
                </a:solidFill>
                <a:latin typeface="Times New Roman" pitchFamily="18" charset="0"/>
                <a:cs typeface="Times New Roman" pitchFamily="18" charset="0"/>
              </a:rPr>
              <a:t>2</a:t>
            </a:r>
            <a:r>
              <a:rPr lang="en-US" sz="2200" dirty="0" smtClean="0">
                <a:solidFill>
                  <a:srgbClr val="FF0000"/>
                </a:solidFill>
                <a:latin typeface="Times New Roman" pitchFamily="18" charset="0"/>
                <a:cs typeface="Times New Roman" pitchFamily="18" charset="0"/>
              </a:rPr>
              <a:t>(SO</a:t>
            </a:r>
            <a:r>
              <a:rPr lang="en-US" sz="2200" baseline="-25000" dirty="0" smtClean="0">
                <a:solidFill>
                  <a:srgbClr val="FF0000"/>
                </a:solidFill>
                <a:latin typeface="Times New Roman" pitchFamily="18" charset="0"/>
                <a:cs typeface="Times New Roman" pitchFamily="18" charset="0"/>
              </a:rPr>
              <a:t>4</a:t>
            </a:r>
            <a:r>
              <a:rPr lang="en-US" sz="2200" dirty="0" smtClean="0">
                <a:solidFill>
                  <a:srgbClr val="FF0000"/>
                </a:solidFill>
                <a:latin typeface="Times New Roman" pitchFamily="18" charset="0"/>
                <a:cs typeface="Times New Roman" pitchFamily="18" charset="0"/>
              </a:rPr>
              <a:t>)</a:t>
            </a:r>
            <a:r>
              <a:rPr lang="en-US" sz="2200" baseline="-25000" dirty="0" smtClean="0">
                <a:solidFill>
                  <a:srgbClr val="FF0000"/>
                </a:solidFill>
                <a:latin typeface="Times New Roman" pitchFamily="18" charset="0"/>
                <a:cs typeface="Times New Roman" pitchFamily="18" charset="0"/>
              </a:rPr>
              <a:t>3</a:t>
            </a:r>
            <a:r>
              <a:rPr lang="en-US" sz="2200" dirty="0" smtClean="0">
                <a:solidFill>
                  <a:srgbClr val="FF0000"/>
                </a:solidFill>
                <a:latin typeface="Times New Roman" pitchFamily="18" charset="0"/>
                <a:cs typeface="Times New Roman" pitchFamily="18" charset="0"/>
              </a:rPr>
              <a:t>], sodium meta aluminate [NaAlO</a:t>
            </a:r>
            <a:r>
              <a:rPr lang="en-US" sz="2200" baseline="-25000" dirty="0" smtClean="0">
                <a:solidFill>
                  <a:srgbClr val="FF0000"/>
                </a:solidFill>
                <a:latin typeface="Times New Roman" pitchFamily="18" charset="0"/>
                <a:cs typeface="Times New Roman" pitchFamily="18" charset="0"/>
              </a:rPr>
              <a:t>2</a:t>
            </a:r>
            <a:r>
              <a:rPr lang="en-US" sz="2200" dirty="0" smtClean="0">
                <a:solidFill>
                  <a:srgbClr val="FF0000"/>
                </a:solidFill>
                <a:latin typeface="Times New Roman" pitchFamily="18" charset="0"/>
                <a:cs typeface="Times New Roman" pitchFamily="18" charset="0"/>
              </a:rPr>
              <a:t>], or FeSO</a:t>
            </a:r>
            <a:r>
              <a:rPr lang="en-US" sz="2200" baseline="-25000" dirty="0" smtClean="0">
                <a:solidFill>
                  <a:srgbClr val="FF0000"/>
                </a:solidFill>
                <a:latin typeface="Times New Roman" pitchFamily="18" charset="0"/>
                <a:cs typeface="Times New Roman" pitchFamily="18" charset="0"/>
              </a:rPr>
              <a:t>4</a:t>
            </a:r>
            <a:r>
              <a:rPr lang="en-US" sz="2200" dirty="0" smtClean="0">
                <a:solidFill>
                  <a:srgbClr val="FF0000"/>
                </a:solidFill>
                <a:latin typeface="Times New Roman" pitchFamily="18" charset="0"/>
                <a:cs typeface="Times New Roman" pitchFamily="18" charset="0"/>
              </a:rPr>
              <a:t> </a:t>
            </a:r>
            <a:r>
              <a:rPr lang="en-US" sz="2200" dirty="0" smtClean="0">
                <a:latin typeface="Times New Roman" pitchFamily="18" charset="0"/>
                <a:cs typeface="Times New Roman" pitchFamily="18" charset="0"/>
              </a:rPr>
              <a:t>could be used in cold lime soda method.</a:t>
            </a:r>
          </a:p>
          <a:p>
            <a:endParaRPr lang="en-US" sz="2200" dirty="0">
              <a:latin typeface="Times New Roman" pitchFamily="18" charset="0"/>
              <a:cs typeface="Times New Roman" pitchFamily="18" charset="0"/>
            </a:endParaRPr>
          </a:p>
        </p:txBody>
      </p:sp>
    </p:spTree>
    <p:extLst>
      <p:ext uri="{BB962C8B-B14F-4D97-AF65-F5344CB8AC3E}">
        <p14:creationId xmlns:p14="http://schemas.microsoft.com/office/powerpoint/2010/main" val="377658986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1066800"/>
            <a:ext cx="5325033" cy="5029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882005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7200" y="838200"/>
            <a:ext cx="8229600" cy="1143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smtClean="0">
                <a:solidFill>
                  <a:srgbClr val="C00000"/>
                </a:solidFill>
                <a:latin typeface="Times New Roman" pitchFamily="18" charset="0"/>
                <a:cs typeface="Times New Roman" pitchFamily="18" charset="0"/>
              </a:rPr>
              <a:t>Classification of Hardness </a:t>
            </a:r>
            <a:endParaRPr lang="en-US" b="1" dirty="0">
              <a:solidFill>
                <a:srgbClr val="C00000"/>
              </a:solidFill>
              <a:latin typeface="Times New Roman" pitchFamily="18" charset="0"/>
              <a:cs typeface="Times New Roman" pitchFamily="18" charset="0"/>
            </a:endParaRP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981200"/>
            <a:ext cx="6629400" cy="34289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2308724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662" y="1043763"/>
            <a:ext cx="7840738" cy="4595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5015564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884237"/>
            <a:ext cx="7886700" cy="1325563"/>
          </a:xfrm>
        </p:spPr>
        <p:txBody>
          <a:bodyPr/>
          <a:lstStyle/>
          <a:p>
            <a:r>
              <a:rPr lang="en-US" b="1" dirty="0" smtClean="0">
                <a:latin typeface="Times New Roman" pitchFamily="18" charset="0"/>
                <a:cs typeface="Times New Roman" pitchFamily="18" charset="0"/>
              </a:rPr>
              <a:t>Cold </a:t>
            </a:r>
            <a:r>
              <a:rPr lang="en-US" b="1" dirty="0">
                <a:latin typeface="Times New Roman" pitchFamily="18" charset="0"/>
                <a:cs typeface="Times New Roman" pitchFamily="18" charset="0"/>
              </a:rPr>
              <a:t>Lime-Soda Method</a:t>
            </a:r>
          </a:p>
        </p:txBody>
      </p:sp>
      <p:sp>
        <p:nvSpPr>
          <p:cNvPr id="3" name="Content Placeholder 2"/>
          <p:cNvSpPr>
            <a:spLocks noGrp="1"/>
          </p:cNvSpPr>
          <p:nvPr>
            <p:ph idx="1"/>
          </p:nvPr>
        </p:nvSpPr>
        <p:spPr>
          <a:xfrm>
            <a:off x="457200" y="2255837"/>
            <a:ext cx="8229600" cy="3382963"/>
          </a:xfrm>
        </p:spPr>
        <p:txBody>
          <a:bodyPr>
            <a:noAutofit/>
          </a:bodyPr>
          <a:lstStyle/>
          <a:p>
            <a:pPr algn="just"/>
            <a:r>
              <a:rPr lang="en-US" sz="2400" dirty="0" smtClean="0">
                <a:latin typeface="Times New Roman" pitchFamily="18" charset="0"/>
                <a:cs typeface="Times New Roman" pitchFamily="18" charset="0"/>
              </a:rPr>
              <a:t>In cold lime-soda method, hard water is treated with mixture of lime, soda and coagulants at room temperature about 25-30 </a:t>
            </a:r>
            <a:r>
              <a:rPr lang="en-US" sz="2400" baseline="30000" dirty="0" smtClean="0">
                <a:latin typeface="Times New Roman" pitchFamily="18" charset="0"/>
                <a:cs typeface="Times New Roman" pitchFamily="18" charset="0"/>
              </a:rPr>
              <a:t>0</a:t>
            </a:r>
            <a:r>
              <a:rPr lang="en-US" sz="2400" dirty="0" smtClean="0">
                <a:latin typeface="Times New Roman" pitchFamily="18" charset="0"/>
                <a:cs typeface="Times New Roman" pitchFamily="18" charset="0"/>
              </a:rPr>
              <a:t>C</a:t>
            </a:r>
          </a:p>
          <a:p>
            <a:pPr algn="just"/>
            <a:r>
              <a:rPr lang="en-US" sz="2400" b="1" dirty="0" smtClean="0">
                <a:solidFill>
                  <a:srgbClr val="FF0000"/>
                </a:solidFill>
                <a:latin typeface="Times New Roman" pitchFamily="18" charset="0"/>
                <a:cs typeface="Times New Roman" pitchFamily="18" charset="0"/>
              </a:rPr>
              <a:t>Inner cylindrical reaction tank </a:t>
            </a:r>
            <a:r>
              <a:rPr lang="en-US" sz="2400" dirty="0" smtClean="0">
                <a:latin typeface="Times New Roman" pitchFamily="18" charset="0"/>
                <a:cs typeface="Times New Roman" pitchFamily="18" charset="0"/>
              </a:rPr>
              <a:t>equipped with stirrer, which ensures complete mixing of lime, soda and coagulants with hard water</a:t>
            </a:r>
          </a:p>
          <a:p>
            <a:pPr algn="just"/>
            <a:r>
              <a:rPr lang="en-US" sz="2400" dirty="0" smtClean="0">
                <a:latin typeface="Times New Roman" pitchFamily="18" charset="0"/>
                <a:cs typeface="Times New Roman" pitchFamily="18" charset="0"/>
              </a:rPr>
              <a:t>In </a:t>
            </a:r>
            <a:r>
              <a:rPr lang="en-US" sz="2400" b="1" dirty="0" smtClean="0">
                <a:solidFill>
                  <a:srgbClr val="F321DA"/>
                </a:solidFill>
                <a:latin typeface="Times New Roman" pitchFamily="18" charset="0"/>
                <a:cs typeface="Times New Roman" pitchFamily="18" charset="0"/>
              </a:rPr>
              <a:t>outer conical sedimentation vessel</a:t>
            </a:r>
            <a:r>
              <a:rPr lang="en-US" sz="2400" dirty="0" smtClean="0">
                <a:latin typeface="Times New Roman" pitchFamily="18" charset="0"/>
                <a:cs typeface="Times New Roman" pitchFamily="18" charset="0"/>
              </a:rPr>
              <a:t>, sludge settles down</a:t>
            </a:r>
          </a:p>
          <a:p>
            <a:pPr algn="just"/>
            <a:r>
              <a:rPr lang="en-US" sz="2400" b="1" dirty="0" smtClean="0">
                <a:solidFill>
                  <a:srgbClr val="008000"/>
                </a:solidFill>
                <a:latin typeface="Times New Roman" pitchFamily="18" charset="0"/>
                <a:cs typeface="Times New Roman" pitchFamily="18" charset="0"/>
              </a:rPr>
              <a:t>Wood fiber filters </a:t>
            </a:r>
            <a:r>
              <a:rPr lang="en-US" sz="2400" dirty="0" smtClean="0">
                <a:latin typeface="Times New Roman" pitchFamily="18" charset="0"/>
                <a:cs typeface="Times New Roman" pitchFamily="18" charset="0"/>
              </a:rPr>
              <a:t>ensures the complete removal of sludge particles from </a:t>
            </a:r>
            <a:r>
              <a:rPr lang="en-US" sz="2400" smtClean="0">
                <a:latin typeface="Times New Roman" pitchFamily="18" charset="0"/>
                <a:cs typeface="Times New Roman" pitchFamily="18" charset="0"/>
              </a:rPr>
              <a:t>softened water</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257795302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5611545" y="2057400"/>
            <a:ext cx="3251741" cy="4038600"/>
          </a:xfrm>
        </p:spPr>
        <p:txBody>
          <a:bodyPr>
            <a:normAutofit/>
          </a:bodyPr>
          <a:lstStyle/>
          <a:p>
            <a:pPr algn="just">
              <a:buAutoNum type="arabicPeriod"/>
            </a:pPr>
            <a:r>
              <a:rPr lang="en-US" sz="1800" dirty="0" smtClean="0">
                <a:latin typeface="Times New Roman" pitchFamily="18" charset="0"/>
                <a:cs typeface="Times New Roman" pitchFamily="18" charset="0"/>
              </a:rPr>
              <a:t>Carried out at 25 </a:t>
            </a:r>
            <a:r>
              <a:rPr lang="en-US" sz="1800" baseline="30000" dirty="0" smtClean="0">
                <a:latin typeface="Times New Roman" pitchFamily="18" charset="0"/>
                <a:cs typeface="Times New Roman" pitchFamily="18" charset="0"/>
              </a:rPr>
              <a:t>0</a:t>
            </a:r>
            <a:r>
              <a:rPr lang="en-US" sz="1800" dirty="0" smtClean="0">
                <a:latin typeface="Times New Roman" pitchFamily="18" charset="0"/>
                <a:cs typeface="Times New Roman" pitchFamily="18" charset="0"/>
              </a:rPr>
              <a:t>C to 30 </a:t>
            </a:r>
            <a:r>
              <a:rPr lang="en-US" sz="1800" baseline="30000" dirty="0" smtClean="0">
                <a:latin typeface="Times New Roman" pitchFamily="18" charset="0"/>
                <a:cs typeface="Times New Roman" pitchFamily="18" charset="0"/>
              </a:rPr>
              <a:t>0</a:t>
            </a:r>
            <a:r>
              <a:rPr lang="en-US" sz="1800" dirty="0" smtClean="0">
                <a:latin typeface="Times New Roman" pitchFamily="18" charset="0"/>
                <a:cs typeface="Times New Roman" pitchFamily="18" charset="0"/>
              </a:rPr>
              <a:t>C</a:t>
            </a:r>
          </a:p>
          <a:p>
            <a:pPr algn="just">
              <a:buAutoNum type="arabicPeriod"/>
            </a:pPr>
            <a:r>
              <a:rPr lang="en-US" sz="1800" dirty="0" smtClean="0">
                <a:latin typeface="Times New Roman" pitchFamily="18" charset="0"/>
                <a:cs typeface="Times New Roman" pitchFamily="18" charset="0"/>
              </a:rPr>
              <a:t>Coagulants required</a:t>
            </a:r>
          </a:p>
          <a:p>
            <a:pPr algn="just">
              <a:buAutoNum type="arabicPeriod"/>
            </a:pPr>
            <a:r>
              <a:rPr lang="en-US" sz="1800" dirty="0" smtClean="0">
                <a:latin typeface="Times New Roman" pitchFamily="18" charset="0"/>
                <a:cs typeface="Times New Roman" pitchFamily="18" charset="0"/>
              </a:rPr>
              <a:t>Stirring is essential as the reaction is operated at low temperature</a:t>
            </a:r>
          </a:p>
          <a:p>
            <a:pPr algn="just">
              <a:buAutoNum type="arabicPeriod"/>
            </a:pPr>
            <a:r>
              <a:rPr lang="en-US" sz="1800" dirty="0" smtClean="0">
                <a:latin typeface="Times New Roman" pitchFamily="18" charset="0"/>
                <a:cs typeface="Times New Roman" pitchFamily="18" charset="0"/>
              </a:rPr>
              <a:t>Slow process</a:t>
            </a:r>
          </a:p>
          <a:p>
            <a:pPr algn="just">
              <a:buAutoNum type="arabicPeriod"/>
            </a:pPr>
            <a:r>
              <a:rPr lang="en-US" sz="1800" dirty="0" smtClean="0">
                <a:latin typeface="Times New Roman" pitchFamily="18" charset="0"/>
                <a:cs typeface="Times New Roman" pitchFamily="18" charset="0"/>
              </a:rPr>
              <a:t>Dissolved gases are not removed</a:t>
            </a:r>
          </a:p>
          <a:p>
            <a:pPr algn="just">
              <a:buAutoNum type="arabicPeriod"/>
            </a:pPr>
            <a:r>
              <a:rPr lang="en-US" sz="1800" dirty="0" smtClean="0">
                <a:latin typeface="Times New Roman" pitchFamily="18" charset="0"/>
                <a:cs typeface="Times New Roman" pitchFamily="18" charset="0"/>
              </a:rPr>
              <a:t>Filtration is not easy</a:t>
            </a:r>
          </a:p>
          <a:p>
            <a:pPr algn="just">
              <a:buAutoNum type="arabicPeriod"/>
            </a:pPr>
            <a:r>
              <a:rPr lang="en-US" sz="1800" dirty="0" smtClean="0">
                <a:latin typeface="Times New Roman" pitchFamily="18" charset="0"/>
                <a:cs typeface="Times New Roman" pitchFamily="18" charset="0"/>
              </a:rPr>
              <a:t>Residual hardness is 50-60 ppm</a:t>
            </a:r>
          </a:p>
          <a:p>
            <a:pPr algn="just">
              <a:buAutoNum type="arabicPeriod"/>
            </a:pPr>
            <a:r>
              <a:rPr lang="en-US" sz="1800" dirty="0" smtClean="0">
                <a:latin typeface="Times New Roman" pitchFamily="18" charset="0"/>
                <a:cs typeface="Times New Roman" pitchFamily="18" charset="0"/>
              </a:rPr>
              <a:t>Low softening capacity</a:t>
            </a:r>
            <a:endParaRPr lang="en-US" sz="1800" dirty="0">
              <a:latin typeface="Times New Roman" pitchFamily="18" charset="0"/>
              <a:cs typeface="Times New Roman" pitchFamily="18" charset="0"/>
            </a:endParaRP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47800"/>
            <a:ext cx="5459145"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1"/>
          <p:cNvSpPr>
            <a:spLocks noGrp="1"/>
          </p:cNvSpPr>
          <p:nvPr>
            <p:ph type="title"/>
          </p:nvPr>
        </p:nvSpPr>
        <p:spPr>
          <a:xfrm>
            <a:off x="990600" y="808038"/>
            <a:ext cx="8229600" cy="715962"/>
          </a:xfrm>
        </p:spPr>
        <p:txBody>
          <a:bodyPr>
            <a:normAutofit/>
          </a:bodyPr>
          <a:lstStyle/>
          <a:p>
            <a:pPr algn="ctr"/>
            <a:r>
              <a:rPr lang="en-US" sz="3600" b="1" dirty="0" smtClean="0">
                <a:latin typeface="Times New Roman" pitchFamily="18" charset="0"/>
                <a:cs typeface="Times New Roman" pitchFamily="18" charset="0"/>
              </a:rPr>
              <a:t>Cold </a:t>
            </a:r>
            <a:r>
              <a:rPr lang="en-US" sz="3600" b="1" dirty="0">
                <a:latin typeface="Times New Roman" pitchFamily="18" charset="0"/>
                <a:cs typeface="Times New Roman" pitchFamily="18" charset="0"/>
              </a:rPr>
              <a:t>Lime-Soda Method</a:t>
            </a:r>
          </a:p>
        </p:txBody>
      </p:sp>
    </p:spTree>
    <p:extLst>
      <p:ext uri="{BB962C8B-B14F-4D97-AF65-F5344CB8AC3E}">
        <p14:creationId xmlns:p14="http://schemas.microsoft.com/office/powerpoint/2010/main" val="301306267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7700" y="1050926"/>
            <a:ext cx="7886700" cy="854074"/>
          </a:xfrm>
        </p:spPr>
        <p:txBody>
          <a:bodyPr/>
          <a:lstStyle/>
          <a:p>
            <a:pPr algn="ctr"/>
            <a:r>
              <a:rPr lang="en-US" b="1" dirty="0" smtClean="0">
                <a:latin typeface="Times New Roman" pitchFamily="18" charset="0"/>
                <a:cs typeface="Times New Roman" pitchFamily="18" charset="0"/>
              </a:rPr>
              <a:t>Hot Lime-Soda Method</a:t>
            </a:r>
            <a:endParaRPr lang="en-US" b="1" dirty="0">
              <a:latin typeface="Times New Roman" pitchFamily="18" charset="0"/>
              <a:cs typeface="Times New Roman" pitchFamily="18" charset="0"/>
            </a:endParaRP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4000" y="1981200"/>
            <a:ext cx="7010399" cy="3886200"/>
          </a:xfrm>
          <a:prstGeom prst="rect">
            <a:avLst/>
          </a:prstGeom>
          <a:noFill/>
          <a:ln>
            <a:noFill/>
          </a:ln>
        </p:spPr>
      </p:pic>
    </p:spTree>
    <p:extLst>
      <p:ext uri="{BB962C8B-B14F-4D97-AF65-F5344CB8AC3E}">
        <p14:creationId xmlns:p14="http://schemas.microsoft.com/office/powerpoint/2010/main" val="282179729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1143000"/>
            <a:ext cx="571500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Content Placeholder 3"/>
          <p:cNvSpPr txBox="1">
            <a:spLocks/>
          </p:cNvSpPr>
          <p:nvPr/>
        </p:nvSpPr>
        <p:spPr>
          <a:xfrm>
            <a:off x="5715000" y="1617406"/>
            <a:ext cx="3251741" cy="463099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buFont typeface="Arial" pitchFamily="34" charset="0"/>
              <a:buAutoNum type="arabicPeriod"/>
            </a:pPr>
            <a:r>
              <a:rPr lang="en-US" sz="1800" dirty="0" smtClean="0">
                <a:latin typeface="Times New Roman" pitchFamily="18" charset="0"/>
                <a:cs typeface="Times New Roman" pitchFamily="18" charset="0"/>
              </a:rPr>
              <a:t>Carried out at 95 </a:t>
            </a:r>
            <a:r>
              <a:rPr lang="en-US" sz="1800" baseline="30000" dirty="0" smtClean="0">
                <a:latin typeface="Times New Roman" pitchFamily="18" charset="0"/>
                <a:cs typeface="Times New Roman" pitchFamily="18" charset="0"/>
              </a:rPr>
              <a:t>0</a:t>
            </a:r>
            <a:r>
              <a:rPr lang="en-US" sz="1800" dirty="0" smtClean="0">
                <a:latin typeface="Times New Roman" pitchFamily="18" charset="0"/>
                <a:cs typeface="Times New Roman" pitchFamily="18" charset="0"/>
              </a:rPr>
              <a:t>C to 100 </a:t>
            </a:r>
            <a:r>
              <a:rPr lang="en-US" sz="1800" baseline="30000" dirty="0" smtClean="0">
                <a:latin typeface="Times New Roman" pitchFamily="18" charset="0"/>
                <a:cs typeface="Times New Roman" pitchFamily="18" charset="0"/>
              </a:rPr>
              <a:t>0</a:t>
            </a:r>
            <a:r>
              <a:rPr lang="en-US" sz="1800" dirty="0" smtClean="0">
                <a:latin typeface="Times New Roman" pitchFamily="18" charset="0"/>
                <a:cs typeface="Times New Roman" pitchFamily="18" charset="0"/>
              </a:rPr>
              <a:t>C</a:t>
            </a:r>
          </a:p>
          <a:p>
            <a:pPr algn="just">
              <a:buFont typeface="Arial" pitchFamily="34" charset="0"/>
              <a:buAutoNum type="arabicPeriod"/>
            </a:pPr>
            <a:r>
              <a:rPr lang="en-US" sz="1800" dirty="0" smtClean="0">
                <a:latin typeface="Times New Roman" pitchFamily="18" charset="0"/>
                <a:cs typeface="Times New Roman" pitchFamily="18" charset="0"/>
              </a:rPr>
              <a:t>Coagulants are not required</a:t>
            </a:r>
          </a:p>
          <a:p>
            <a:pPr algn="just">
              <a:buFont typeface="Arial" pitchFamily="34" charset="0"/>
              <a:buAutoNum type="arabicPeriod"/>
            </a:pPr>
            <a:r>
              <a:rPr lang="en-US" sz="1800" dirty="0" smtClean="0">
                <a:latin typeface="Times New Roman" pitchFamily="18" charset="0"/>
                <a:cs typeface="Times New Roman" pitchFamily="18" charset="0"/>
              </a:rPr>
              <a:t>Stirring is not essential as the reaction is operated at high temperature</a:t>
            </a:r>
          </a:p>
          <a:p>
            <a:pPr algn="just">
              <a:buFont typeface="Arial" pitchFamily="34" charset="0"/>
              <a:buAutoNum type="arabicPeriod"/>
            </a:pPr>
            <a:r>
              <a:rPr lang="en-US" sz="1800" dirty="0" smtClean="0">
                <a:latin typeface="Times New Roman" pitchFamily="18" charset="0"/>
                <a:cs typeface="Times New Roman" pitchFamily="18" charset="0"/>
              </a:rPr>
              <a:t>Fast process</a:t>
            </a:r>
          </a:p>
          <a:p>
            <a:pPr algn="just">
              <a:buFont typeface="Arial" pitchFamily="34" charset="0"/>
              <a:buAutoNum type="arabicPeriod"/>
            </a:pPr>
            <a:r>
              <a:rPr lang="en-US" sz="1800" dirty="0" smtClean="0">
                <a:latin typeface="Times New Roman" pitchFamily="18" charset="0"/>
                <a:cs typeface="Times New Roman" pitchFamily="18" charset="0"/>
              </a:rPr>
              <a:t>Dissolved gases gets removed due to high temperature</a:t>
            </a:r>
          </a:p>
          <a:p>
            <a:pPr algn="just">
              <a:buFont typeface="Arial" pitchFamily="34" charset="0"/>
              <a:buAutoNum type="arabicPeriod"/>
            </a:pPr>
            <a:r>
              <a:rPr lang="en-US" sz="1800" dirty="0" smtClean="0">
                <a:latin typeface="Times New Roman" pitchFamily="18" charset="0"/>
                <a:cs typeface="Times New Roman" pitchFamily="18" charset="0"/>
              </a:rPr>
              <a:t>Filtration is easy, hence sand filter is sufficient</a:t>
            </a:r>
          </a:p>
          <a:p>
            <a:pPr algn="just">
              <a:buFont typeface="Arial" pitchFamily="34" charset="0"/>
              <a:buAutoNum type="arabicPeriod"/>
            </a:pPr>
            <a:r>
              <a:rPr lang="en-US" sz="1800" dirty="0" smtClean="0">
                <a:latin typeface="Times New Roman" pitchFamily="18" charset="0"/>
                <a:cs typeface="Times New Roman" pitchFamily="18" charset="0"/>
              </a:rPr>
              <a:t>Residual hardness is 15-30 ppm</a:t>
            </a:r>
          </a:p>
          <a:p>
            <a:pPr algn="just">
              <a:buFont typeface="Arial" pitchFamily="34" charset="0"/>
              <a:buAutoNum type="arabicPeriod"/>
            </a:pPr>
            <a:r>
              <a:rPr lang="en-US" sz="1800" dirty="0" smtClean="0">
                <a:latin typeface="Times New Roman" pitchFamily="18" charset="0"/>
                <a:cs typeface="Times New Roman" pitchFamily="18" charset="0"/>
              </a:rPr>
              <a:t>High softening capacity</a:t>
            </a:r>
            <a:endParaRPr lang="en-US" sz="1800" dirty="0">
              <a:latin typeface="Times New Roman" pitchFamily="18" charset="0"/>
              <a:cs typeface="Times New Roman" pitchFamily="18" charset="0"/>
            </a:endParaRPr>
          </a:p>
        </p:txBody>
      </p:sp>
      <p:sp>
        <p:nvSpPr>
          <p:cNvPr id="4" name="Title 1"/>
          <p:cNvSpPr>
            <a:spLocks noGrp="1"/>
          </p:cNvSpPr>
          <p:nvPr>
            <p:ph type="title"/>
          </p:nvPr>
        </p:nvSpPr>
        <p:spPr>
          <a:xfrm>
            <a:off x="1219200" y="579438"/>
            <a:ext cx="8229600" cy="715962"/>
          </a:xfrm>
        </p:spPr>
        <p:txBody>
          <a:bodyPr>
            <a:normAutofit/>
          </a:bodyPr>
          <a:lstStyle/>
          <a:p>
            <a:pPr algn="ctr"/>
            <a:r>
              <a:rPr lang="en-US" sz="3600" b="1" dirty="0" smtClean="0">
                <a:latin typeface="Times New Roman" pitchFamily="18" charset="0"/>
                <a:cs typeface="Times New Roman" pitchFamily="18" charset="0"/>
              </a:rPr>
              <a:t>Hot Lime-Soda Method</a:t>
            </a:r>
            <a:endParaRPr lang="en-US" sz="3600" b="1" dirty="0">
              <a:latin typeface="Times New Roman" pitchFamily="18" charset="0"/>
              <a:cs typeface="Times New Roman" pitchFamily="18" charset="0"/>
            </a:endParaRPr>
          </a:p>
        </p:txBody>
      </p:sp>
    </p:spTree>
    <p:extLst>
      <p:ext uri="{BB962C8B-B14F-4D97-AF65-F5344CB8AC3E}">
        <p14:creationId xmlns:p14="http://schemas.microsoft.com/office/powerpoint/2010/main" val="142766383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960437"/>
            <a:ext cx="7886700" cy="1325563"/>
          </a:xfrm>
        </p:spPr>
        <p:txBody>
          <a:bodyPr>
            <a:normAutofit/>
          </a:bodyPr>
          <a:lstStyle/>
          <a:p>
            <a:r>
              <a:rPr lang="en-US" sz="2800" b="1" dirty="0" smtClean="0">
                <a:latin typeface="Times New Roman" pitchFamily="18" charset="0"/>
                <a:cs typeface="Times New Roman" pitchFamily="18" charset="0"/>
              </a:rPr>
              <a:t>Advantages of hot lime-soda method over </a:t>
            </a:r>
            <a:br>
              <a:rPr lang="en-US" sz="2800" b="1" dirty="0" smtClean="0">
                <a:latin typeface="Times New Roman" pitchFamily="18" charset="0"/>
                <a:cs typeface="Times New Roman" pitchFamily="18" charset="0"/>
              </a:rPr>
            </a:br>
            <a:r>
              <a:rPr lang="en-US" sz="2800" b="1" dirty="0" smtClean="0">
                <a:latin typeface="Times New Roman" pitchFamily="18" charset="0"/>
                <a:cs typeface="Times New Roman" pitchFamily="18" charset="0"/>
              </a:rPr>
              <a:t>cold lime-soda method</a:t>
            </a: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a:xfrm>
            <a:off x="628650" y="2511425"/>
            <a:ext cx="7886700" cy="3203575"/>
          </a:xfrm>
        </p:spPr>
        <p:txBody>
          <a:bodyPr>
            <a:normAutofit/>
          </a:bodyPr>
          <a:lstStyle/>
          <a:p>
            <a:pPr algn="just"/>
            <a:r>
              <a:rPr lang="en-US" sz="2800" dirty="0" smtClean="0">
                <a:latin typeface="Times New Roman" pitchFamily="18" charset="0"/>
                <a:cs typeface="Times New Roman" pitchFamily="18" charset="0"/>
              </a:rPr>
              <a:t>Economical process</a:t>
            </a:r>
          </a:p>
          <a:p>
            <a:pPr algn="just"/>
            <a:r>
              <a:rPr lang="en-US" sz="2800" dirty="0" smtClean="0">
                <a:latin typeface="Times New Roman" pitchFamily="18" charset="0"/>
                <a:cs typeface="Times New Roman" pitchFamily="18" charset="0"/>
              </a:rPr>
              <a:t>pH value of softened water is high (Decrease corrosion)</a:t>
            </a:r>
          </a:p>
          <a:p>
            <a:pPr algn="just"/>
            <a:r>
              <a:rPr lang="en-US" sz="2800" dirty="0" smtClean="0">
                <a:latin typeface="Times New Roman" pitchFamily="18" charset="0"/>
                <a:cs typeface="Times New Roman" pitchFamily="18" charset="0"/>
              </a:rPr>
              <a:t>Alkaline nature of treated water reduces pathogens, bacteria in water</a:t>
            </a:r>
          </a:p>
          <a:p>
            <a:pPr algn="just"/>
            <a:r>
              <a:rPr lang="en-US" sz="2800" dirty="0" smtClean="0">
                <a:latin typeface="Times New Roman" pitchFamily="18" charset="0"/>
                <a:cs typeface="Times New Roman" pitchFamily="18" charset="0"/>
              </a:rPr>
              <a:t>Fe (II) and </a:t>
            </a:r>
            <a:r>
              <a:rPr lang="en-US" sz="2800" dirty="0" err="1" smtClean="0">
                <a:latin typeface="Times New Roman" pitchFamily="18" charset="0"/>
                <a:cs typeface="Times New Roman" pitchFamily="18" charset="0"/>
              </a:rPr>
              <a:t>Mn</a:t>
            </a:r>
            <a:r>
              <a:rPr lang="en-US" sz="2800" dirty="0" smtClean="0">
                <a:latin typeface="Times New Roman" pitchFamily="18" charset="0"/>
                <a:cs typeface="Times New Roman" pitchFamily="18" charset="0"/>
              </a:rPr>
              <a:t> (II) can also be removed to certain extent</a:t>
            </a:r>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243393968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265237"/>
            <a:ext cx="7886700" cy="1325563"/>
          </a:xfrm>
        </p:spPr>
        <p:txBody>
          <a:bodyPr>
            <a:normAutofit/>
          </a:bodyPr>
          <a:lstStyle/>
          <a:p>
            <a:r>
              <a:rPr lang="en-US" sz="3600" b="1" dirty="0" smtClean="0">
                <a:latin typeface="Times New Roman" pitchFamily="18" charset="0"/>
                <a:cs typeface="Times New Roman" pitchFamily="18" charset="0"/>
              </a:rPr>
              <a:t>Disadvantages of Lime-soda method</a:t>
            </a:r>
            <a:endParaRPr lang="en-US" sz="3600" b="1" dirty="0">
              <a:latin typeface="Times New Roman" pitchFamily="18" charset="0"/>
              <a:cs typeface="Times New Roman" pitchFamily="18" charset="0"/>
            </a:endParaRPr>
          </a:p>
        </p:txBody>
      </p:sp>
      <p:sp>
        <p:nvSpPr>
          <p:cNvPr id="3" name="Content Placeholder 2"/>
          <p:cNvSpPr>
            <a:spLocks noGrp="1"/>
          </p:cNvSpPr>
          <p:nvPr>
            <p:ph idx="1"/>
          </p:nvPr>
        </p:nvSpPr>
        <p:spPr>
          <a:xfrm>
            <a:off x="628650" y="2740025"/>
            <a:ext cx="7886700" cy="2365375"/>
          </a:xfrm>
        </p:spPr>
        <p:txBody>
          <a:bodyPr>
            <a:normAutofit/>
          </a:bodyPr>
          <a:lstStyle/>
          <a:p>
            <a:pPr algn="just"/>
            <a:r>
              <a:rPr lang="en-US" sz="2800" dirty="0" smtClean="0">
                <a:latin typeface="Times New Roman" pitchFamily="18" charset="0"/>
                <a:cs typeface="Times New Roman" pitchFamily="18" charset="0"/>
              </a:rPr>
              <a:t>Softened water is 50 ppm hardness in cold lime-soda method and 15-30 ppm hardness in hot lime-soda method. </a:t>
            </a:r>
          </a:p>
          <a:p>
            <a:pPr algn="just"/>
            <a:r>
              <a:rPr lang="en-US" sz="2800" dirty="0" smtClean="0">
                <a:latin typeface="Times New Roman" pitchFamily="18" charset="0"/>
                <a:cs typeface="Times New Roman" pitchFamily="18" charset="0"/>
              </a:rPr>
              <a:t>Such water can not be used in high pressure boilers</a:t>
            </a:r>
          </a:p>
          <a:p>
            <a:pPr algn="just"/>
            <a:r>
              <a:rPr lang="en-US" sz="2800" dirty="0" smtClean="0">
                <a:latin typeface="Times New Roman" pitchFamily="18" charset="0"/>
                <a:cs typeface="Times New Roman" pitchFamily="18" charset="0"/>
              </a:rPr>
              <a:t>Disposal of large quantity of sludge is a big problem</a:t>
            </a:r>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266366268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974726"/>
            <a:ext cx="7886700" cy="930274"/>
          </a:xfrm>
        </p:spPr>
        <p:txBody>
          <a:bodyPr>
            <a:normAutofit/>
          </a:bodyPr>
          <a:lstStyle/>
          <a:p>
            <a:r>
              <a:rPr lang="en-US" sz="4000" b="1" dirty="0" smtClean="0">
                <a:latin typeface="Times New Roman" pitchFamily="18" charset="0"/>
                <a:cs typeface="Times New Roman" pitchFamily="18" charset="0"/>
              </a:rPr>
              <a:t>Zeolite Softener </a:t>
            </a:r>
            <a:r>
              <a:rPr lang="en-US" sz="4000" b="1" dirty="0">
                <a:latin typeface="Times New Roman" pitchFamily="18" charset="0"/>
                <a:cs typeface="Times New Roman" pitchFamily="18" charset="0"/>
              </a:rPr>
              <a:t>M</a:t>
            </a:r>
            <a:r>
              <a:rPr lang="en-US" sz="4000" b="1" dirty="0" smtClean="0">
                <a:latin typeface="Times New Roman" pitchFamily="18" charset="0"/>
                <a:cs typeface="Times New Roman" pitchFamily="18" charset="0"/>
              </a:rPr>
              <a:t>ethod</a:t>
            </a:r>
            <a:endParaRPr lang="en-US" sz="40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r>
              <a:rPr lang="en-US" sz="2400" dirty="0" smtClean="0">
                <a:latin typeface="Times New Roman" pitchFamily="18" charset="0"/>
                <a:cs typeface="Times New Roman" pitchFamily="18" charset="0"/>
              </a:rPr>
              <a:t>Sodium-Zeolites which are </a:t>
            </a:r>
            <a:r>
              <a:rPr lang="en-US" sz="2400" dirty="0" smtClean="0">
                <a:solidFill>
                  <a:srgbClr val="FF0000"/>
                </a:solidFill>
                <a:latin typeface="Times New Roman" pitchFamily="18" charset="0"/>
                <a:cs typeface="Times New Roman" pitchFamily="18" charset="0"/>
              </a:rPr>
              <a:t>hydrated sodium </a:t>
            </a:r>
            <a:r>
              <a:rPr lang="en-US" sz="2400" dirty="0" err="1" smtClean="0">
                <a:solidFill>
                  <a:srgbClr val="FF0000"/>
                </a:solidFill>
                <a:latin typeface="Times New Roman" pitchFamily="18" charset="0"/>
                <a:cs typeface="Times New Roman" pitchFamily="18" charset="0"/>
              </a:rPr>
              <a:t>alumino</a:t>
            </a:r>
            <a:r>
              <a:rPr lang="en-US" sz="2400" dirty="0" smtClean="0">
                <a:solidFill>
                  <a:srgbClr val="FF0000"/>
                </a:solidFill>
                <a:latin typeface="Times New Roman" pitchFamily="18" charset="0"/>
                <a:cs typeface="Times New Roman" pitchFamily="18" charset="0"/>
              </a:rPr>
              <a:t> silicates, </a:t>
            </a:r>
            <a:r>
              <a:rPr lang="en-US" sz="2400" dirty="0" smtClean="0">
                <a:latin typeface="Times New Roman" pitchFamily="18" charset="0"/>
                <a:cs typeface="Times New Roman" pitchFamily="18" charset="0"/>
              </a:rPr>
              <a:t>capable of exchanging their sodium ions with hardness producing ions are used.</a:t>
            </a:r>
          </a:p>
          <a:p>
            <a:pPr algn="just"/>
            <a:r>
              <a:rPr lang="en-US" sz="2400" dirty="0" smtClean="0">
                <a:latin typeface="Times New Roman" pitchFamily="18" charset="0"/>
                <a:cs typeface="Times New Roman" pitchFamily="18" charset="0"/>
              </a:rPr>
              <a:t>Chemically sodium zeolites are Na</a:t>
            </a:r>
            <a:r>
              <a:rPr lang="en-US" sz="2400" baseline="-25000" dirty="0" smtClean="0">
                <a:latin typeface="Times New Roman" pitchFamily="18" charset="0"/>
                <a:cs typeface="Times New Roman" pitchFamily="18" charset="0"/>
              </a:rPr>
              <a:t>2</a:t>
            </a:r>
            <a:r>
              <a:rPr lang="en-US" sz="2400" dirty="0" smtClean="0">
                <a:latin typeface="Times New Roman" pitchFamily="18" charset="0"/>
                <a:cs typeface="Times New Roman" pitchFamily="18" charset="0"/>
              </a:rPr>
              <a:t>O.Al</a:t>
            </a:r>
            <a:r>
              <a:rPr lang="en-US" sz="2400" baseline="-25000" dirty="0" smtClean="0">
                <a:latin typeface="Times New Roman" pitchFamily="18" charset="0"/>
                <a:cs typeface="Times New Roman" pitchFamily="18" charset="0"/>
              </a:rPr>
              <a:t>2</a:t>
            </a:r>
            <a:r>
              <a:rPr lang="en-US" sz="2400" dirty="0" smtClean="0">
                <a:latin typeface="Times New Roman" pitchFamily="18" charset="0"/>
                <a:cs typeface="Times New Roman" pitchFamily="18" charset="0"/>
              </a:rPr>
              <a:t>O</a:t>
            </a:r>
            <a:r>
              <a:rPr lang="en-US" sz="2400" baseline="-25000" dirty="0" smtClean="0">
                <a:latin typeface="Times New Roman" pitchFamily="18" charset="0"/>
                <a:cs typeface="Times New Roman" pitchFamily="18" charset="0"/>
              </a:rPr>
              <a:t>3</a:t>
            </a:r>
            <a:r>
              <a:rPr lang="en-US" sz="2400" dirty="0" smtClean="0">
                <a:latin typeface="Times New Roman" pitchFamily="18" charset="0"/>
                <a:cs typeface="Times New Roman" pitchFamily="18" charset="0"/>
              </a:rPr>
              <a:t>.xSiO</a:t>
            </a:r>
            <a:r>
              <a:rPr lang="en-US" sz="2400" baseline="-25000" dirty="0" smtClean="0">
                <a:latin typeface="Times New Roman" pitchFamily="18" charset="0"/>
                <a:cs typeface="Times New Roman" pitchFamily="18" charset="0"/>
              </a:rPr>
              <a:t>2</a:t>
            </a:r>
            <a:r>
              <a:rPr lang="en-US" sz="2400" dirty="0" smtClean="0">
                <a:latin typeface="Times New Roman" pitchFamily="18" charset="0"/>
                <a:cs typeface="Times New Roman" pitchFamily="18" charset="0"/>
              </a:rPr>
              <a:t>.yH</a:t>
            </a:r>
            <a:r>
              <a:rPr lang="en-US" sz="2400" baseline="-25000" dirty="0" smtClean="0">
                <a:latin typeface="Times New Roman" pitchFamily="18" charset="0"/>
                <a:cs typeface="Times New Roman" pitchFamily="18" charset="0"/>
              </a:rPr>
              <a:t>2</a:t>
            </a:r>
            <a:r>
              <a:rPr lang="en-US" sz="2400" dirty="0" smtClean="0">
                <a:latin typeface="Times New Roman" pitchFamily="18" charset="0"/>
                <a:cs typeface="Times New Roman" pitchFamily="18" charset="0"/>
              </a:rPr>
              <a:t>O</a:t>
            </a:r>
          </a:p>
          <a:p>
            <a:pPr marL="0" indent="0" algn="just">
              <a:buNone/>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(Where, x= 2-10 &amp; y= 2-6).</a:t>
            </a:r>
          </a:p>
          <a:p>
            <a:pPr marL="0" indent="0" algn="just">
              <a:buNone/>
            </a:pPr>
            <a:endParaRPr lang="en-US" sz="2400" b="1" dirty="0" smtClean="0">
              <a:latin typeface="Times New Roman" pitchFamily="18" charset="0"/>
              <a:cs typeface="Times New Roman" pitchFamily="18" charset="0"/>
            </a:endParaRPr>
          </a:p>
          <a:p>
            <a:pPr marL="0" indent="0" algn="just">
              <a:buNone/>
            </a:pPr>
            <a:r>
              <a:rPr lang="en-US" sz="2400" b="1" dirty="0" smtClean="0">
                <a:latin typeface="Times New Roman" pitchFamily="18" charset="0"/>
                <a:cs typeface="Times New Roman" pitchFamily="18" charset="0"/>
              </a:rPr>
              <a:t>Principle: </a:t>
            </a:r>
            <a:r>
              <a:rPr lang="en-US" sz="2400" dirty="0" smtClean="0">
                <a:latin typeface="Times New Roman" pitchFamily="18" charset="0"/>
                <a:cs typeface="Times New Roman" pitchFamily="18" charset="0"/>
              </a:rPr>
              <a:t>hard water passed over zeolite, it exchanges its own sodium ions with hardness causing ions.</a:t>
            </a:r>
          </a:p>
          <a:p>
            <a:pPr marL="0" indent="0" algn="just">
              <a:buNone/>
            </a:pPr>
            <a:r>
              <a:rPr lang="en-US" sz="2400" dirty="0" smtClean="0">
                <a:latin typeface="Times New Roman" pitchFamily="18" charset="0"/>
                <a:cs typeface="Times New Roman" pitchFamily="18" charset="0"/>
              </a:rPr>
              <a:t>2Na</a:t>
            </a:r>
            <a:r>
              <a:rPr lang="en-US" sz="2400" baseline="30000" dirty="0" smtClean="0">
                <a:latin typeface="Times New Roman" pitchFamily="18" charset="0"/>
                <a:cs typeface="Times New Roman" pitchFamily="18" charset="0"/>
              </a:rPr>
              <a:t>+</a:t>
            </a:r>
            <a:r>
              <a:rPr lang="en-US" sz="2400" baseline="-250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ions are generally exchanged with each bivalent hardness producing ions.</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48762358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974726"/>
            <a:ext cx="7886700" cy="854074"/>
          </a:xfrm>
        </p:spPr>
        <p:txBody>
          <a:bodyPr/>
          <a:lstStyle/>
          <a:p>
            <a:r>
              <a:rPr lang="en-US" b="1" dirty="0" smtClean="0">
                <a:latin typeface="Times New Roman" pitchFamily="18" charset="0"/>
                <a:cs typeface="Times New Roman" pitchFamily="18" charset="0"/>
              </a:rPr>
              <a:t>Process</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lnSpcReduction="10000"/>
          </a:bodyPr>
          <a:lstStyle/>
          <a:p>
            <a:pPr algn="just"/>
            <a:r>
              <a:rPr lang="en-US" sz="2400" dirty="0" smtClean="0">
                <a:latin typeface="Times New Roman" pitchFamily="18" charset="0"/>
                <a:cs typeface="Times New Roman" pitchFamily="18" charset="0"/>
              </a:rPr>
              <a:t>For </a:t>
            </a:r>
            <a:r>
              <a:rPr lang="en-US" sz="2400" b="1" dirty="0" smtClean="0">
                <a:solidFill>
                  <a:srgbClr val="FF0000"/>
                </a:solidFill>
                <a:latin typeface="Times New Roman" pitchFamily="18" charset="0"/>
                <a:cs typeface="Times New Roman" pitchFamily="18" charset="0"/>
              </a:rPr>
              <a:t>softening,</a:t>
            </a:r>
            <a:r>
              <a:rPr lang="en-US" sz="2400" dirty="0" smtClean="0">
                <a:latin typeface="Times New Roman" pitchFamily="18" charset="0"/>
                <a:cs typeface="Times New Roman" pitchFamily="18" charset="0"/>
              </a:rPr>
              <a:t> hard water is passed over zeolite bed at specific rate</a:t>
            </a:r>
          </a:p>
          <a:p>
            <a:pPr algn="just"/>
            <a:r>
              <a:rPr lang="en-US" sz="2400" dirty="0" smtClean="0">
                <a:latin typeface="Times New Roman" pitchFamily="18" charset="0"/>
                <a:cs typeface="Times New Roman" pitchFamily="18" charset="0"/>
              </a:rPr>
              <a:t>The hardness causing ions will be retained on zeolite and they are exchanged with equivalent sodium ions</a:t>
            </a:r>
          </a:p>
          <a:p>
            <a:pPr algn="just"/>
            <a:r>
              <a:rPr lang="en-US" sz="2400" dirty="0" smtClean="0">
                <a:latin typeface="Times New Roman" pitchFamily="18" charset="0"/>
                <a:cs typeface="Times New Roman" pitchFamily="18" charset="0"/>
              </a:rPr>
              <a:t>After certain usage zeolite gets exhausted as all the sodium ions got exchanged</a:t>
            </a:r>
          </a:p>
          <a:p>
            <a:pPr algn="just"/>
            <a:r>
              <a:rPr lang="en-US" sz="2400" dirty="0" smtClean="0">
                <a:latin typeface="Times New Roman" pitchFamily="18" charset="0"/>
                <a:cs typeface="Times New Roman" pitchFamily="18" charset="0"/>
              </a:rPr>
              <a:t>Such exhausted zeolite is </a:t>
            </a:r>
            <a:r>
              <a:rPr lang="en-US" sz="2400" b="1" dirty="0" smtClean="0">
                <a:solidFill>
                  <a:srgbClr val="FF0000"/>
                </a:solidFill>
                <a:latin typeface="Times New Roman" pitchFamily="18" charset="0"/>
                <a:cs typeface="Times New Roman" pitchFamily="18" charset="0"/>
              </a:rPr>
              <a:t>regenerated by passing 10 % brine </a:t>
            </a:r>
            <a:r>
              <a:rPr lang="en-US" sz="2400" dirty="0" smtClean="0">
                <a:latin typeface="Times New Roman" pitchFamily="18" charset="0"/>
                <a:cs typeface="Times New Roman" pitchFamily="18" charset="0"/>
              </a:rPr>
              <a:t>solution  over it</a:t>
            </a:r>
          </a:p>
          <a:p>
            <a:pPr algn="just"/>
            <a:r>
              <a:rPr lang="en-US" sz="2400" dirty="0" smtClean="0">
                <a:latin typeface="Times New Roman" pitchFamily="18" charset="0"/>
                <a:cs typeface="Times New Roman" pitchFamily="18" charset="0"/>
              </a:rPr>
              <a:t>This regenerates the zeolite </a:t>
            </a:r>
            <a:r>
              <a:rPr lang="en-US" sz="2400" dirty="0">
                <a:latin typeface="Times New Roman" pitchFamily="18" charset="0"/>
                <a:cs typeface="Times New Roman" pitchFamily="18" charset="0"/>
              </a:rPr>
              <a:t>by </a:t>
            </a:r>
            <a:r>
              <a:rPr lang="en-US" sz="2400" dirty="0" smtClean="0">
                <a:latin typeface="Times New Roman" pitchFamily="18" charset="0"/>
                <a:cs typeface="Times New Roman" pitchFamily="18" charset="0"/>
              </a:rPr>
              <a:t>replacing hardness causing ions with Na</a:t>
            </a:r>
            <a:r>
              <a:rPr lang="en-US" sz="2400" baseline="30000" dirty="0" smtClean="0">
                <a:latin typeface="Times New Roman" pitchFamily="18" charset="0"/>
                <a:cs typeface="Times New Roman" pitchFamily="18" charset="0"/>
              </a:rPr>
              <a:t>+</a:t>
            </a:r>
            <a:r>
              <a:rPr lang="en-US" sz="2400" dirty="0" smtClean="0">
                <a:latin typeface="Times New Roman" pitchFamily="18" charset="0"/>
                <a:cs typeface="Times New Roman" pitchFamily="18" charset="0"/>
              </a:rPr>
              <a:t> ions to become Na-zeolite</a:t>
            </a:r>
          </a:p>
          <a:p>
            <a:pPr algn="just"/>
            <a:r>
              <a:rPr lang="en-US" sz="2400" dirty="0" smtClean="0">
                <a:solidFill>
                  <a:srgbClr val="FF0000"/>
                </a:solidFill>
                <a:latin typeface="Times New Roman" pitchFamily="18" charset="0"/>
                <a:cs typeface="Times New Roman" pitchFamily="18" charset="0"/>
              </a:rPr>
              <a:t>Hence softening and regeneration are exactly opposite reactions </a:t>
            </a:r>
            <a:endParaRPr lang="en-US" sz="2400"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366189693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Times New Roman" pitchFamily="18" charset="0"/>
                <a:cs typeface="Times New Roman" pitchFamily="18" charset="0"/>
              </a:rPr>
              <a:t>Reactions</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493837"/>
            <a:ext cx="8229600" cy="4830763"/>
          </a:xfrm>
        </p:spPr>
        <p:txBody>
          <a:bodyPr>
            <a:normAutofit lnSpcReduction="10000"/>
          </a:bodyPr>
          <a:lstStyle/>
          <a:p>
            <a:r>
              <a:rPr lang="en-US" sz="2800" b="1" dirty="0" smtClean="0">
                <a:latin typeface="Times New Roman" pitchFamily="18" charset="0"/>
                <a:cs typeface="Times New Roman" pitchFamily="18" charset="0"/>
              </a:rPr>
              <a:t>Softening:</a:t>
            </a:r>
          </a:p>
          <a:p>
            <a:pPr marL="0" indent="0">
              <a:buNone/>
            </a:pPr>
            <a:r>
              <a:rPr lang="en-US" sz="2400" dirty="0" smtClean="0">
                <a:latin typeface="Times New Roman" pitchFamily="18" charset="0"/>
                <a:cs typeface="Times New Roman" pitchFamily="18" charset="0"/>
              </a:rPr>
              <a:t>For softening of hard water, it is passed over sodium zeolite bed. Exchange of hardness causing ions takes place with sodium ions present on zeolite. The following reactions takes place. </a:t>
            </a:r>
          </a:p>
          <a:p>
            <a:pPr marL="0" indent="0">
              <a:buNone/>
            </a:pPr>
            <a:r>
              <a:rPr lang="en-US" sz="2000" b="1" dirty="0" smtClean="0">
                <a:latin typeface="Times New Roman" pitchFamily="18" charset="0"/>
                <a:cs typeface="Times New Roman" pitchFamily="18" charset="0"/>
              </a:rPr>
              <a:t>CaCl</a:t>
            </a:r>
            <a:r>
              <a:rPr lang="en-US" sz="2000" b="1" baseline="-25000" dirty="0" smtClean="0">
                <a:latin typeface="Times New Roman" pitchFamily="18" charset="0"/>
                <a:cs typeface="Times New Roman" pitchFamily="18" charset="0"/>
              </a:rPr>
              <a:t>2</a:t>
            </a:r>
            <a:r>
              <a:rPr lang="en-US" sz="2000" b="1" dirty="0" smtClean="0">
                <a:latin typeface="Times New Roman" pitchFamily="18" charset="0"/>
                <a:cs typeface="Times New Roman" pitchFamily="18" charset="0"/>
              </a:rPr>
              <a:t> + Na</a:t>
            </a:r>
            <a:r>
              <a:rPr lang="en-US" sz="2000" b="1" baseline="-25000" dirty="0" smtClean="0">
                <a:latin typeface="Times New Roman" pitchFamily="18" charset="0"/>
                <a:cs typeface="Times New Roman" pitchFamily="18" charset="0"/>
              </a:rPr>
              <a:t>2</a:t>
            </a:r>
            <a:r>
              <a:rPr lang="en-US" sz="2000" b="1" dirty="0" smtClean="0">
                <a:latin typeface="Times New Roman" pitchFamily="18" charset="0"/>
                <a:cs typeface="Times New Roman" pitchFamily="18" charset="0"/>
              </a:rPr>
              <a:t>Ze                          </a:t>
            </a:r>
            <a:r>
              <a:rPr lang="en-US" sz="2000" b="1" dirty="0" err="1" smtClean="0">
                <a:latin typeface="Times New Roman" pitchFamily="18" charset="0"/>
                <a:cs typeface="Times New Roman" pitchFamily="18" charset="0"/>
              </a:rPr>
              <a:t>CaZe</a:t>
            </a:r>
            <a:r>
              <a:rPr lang="en-US" sz="2000" b="1" dirty="0" smtClean="0">
                <a:latin typeface="Times New Roman" pitchFamily="18" charset="0"/>
                <a:cs typeface="Times New Roman" pitchFamily="18" charset="0"/>
              </a:rPr>
              <a:t> + 2NaCl</a:t>
            </a:r>
          </a:p>
          <a:p>
            <a:pPr marL="0" indent="0">
              <a:buNone/>
            </a:pPr>
            <a:r>
              <a:rPr lang="en-US" sz="2000" b="1" dirty="0" smtClean="0">
                <a:latin typeface="Times New Roman" pitchFamily="18" charset="0"/>
                <a:cs typeface="Times New Roman" pitchFamily="18" charset="0"/>
              </a:rPr>
              <a:t>MgSO</a:t>
            </a:r>
            <a:r>
              <a:rPr lang="en-US" sz="2000" b="1" baseline="-25000" dirty="0" smtClean="0">
                <a:latin typeface="Times New Roman" pitchFamily="18" charset="0"/>
                <a:cs typeface="Times New Roman" pitchFamily="18" charset="0"/>
              </a:rPr>
              <a:t>4</a:t>
            </a:r>
            <a:r>
              <a:rPr lang="en-US" sz="2000" b="1" dirty="0" smtClean="0">
                <a:latin typeface="Times New Roman" pitchFamily="18" charset="0"/>
                <a:cs typeface="Times New Roman" pitchFamily="18" charset="0"/>
              </a:rPr>
              <a:t> </a:t>
            </a:r>
            <a:r>
              <a:rPr lang="en-US" sz="2000" b="1" dirty="0">
                <a:latin typeface="Times New Roman" pitchFamily="18" charset="0"/>
                <a:cs typeface="Times New Roman" pitchFamily="18" charset="0"/>
              </a:rPr>
              <a:t>+ Na</a:t>
            </a:r>
            <a:r>
              <a:rPr lang="en-US" sz="2000" b="1" baseline="-25000" dirty="0">
                <a:latin typeface="Times New Roman" pitchFamily="18" charset="0"/>
                <a:cs typeface="Times New Roman" pitchFamily="18" charset="0"/>
              </a:rPr>
              <a:t>2</a:t>
            </a:r>
            <a:r>
              <a:rPr lang="en-US" sz="2000" b="1" dirty="0">
                <a:latin typeface="Times New Roman" pitchFamily="18" charset="0"/>
                <a:cs typeface="Times New Roman" pitchFamily="18" charset="0"/>
              </a:rPr>
              <a:t>Ze     </a:t>
            </a:r>
            <a:r>
              <a:rPr lang="en-US" sz="2000" b="1" dirty="0" smtClean="0">
                <a:latin typeface="Times New Roman" pitchFamily="18" charset="0"/>
                <a:cs typeface="Times New Roman" pitchFamily="18" charset="0"/>
              </a:rPr>
              <a:t>                  </a:t>
            </a:r>
            <a:r>
              <a:rPr lang="en-US" sz="2000" b="1" dirty="0" err="1" smtClean="0">
                <a:latin typeface="Times New Roman" pitchFamily="18" charset="0"/>
                <a:cs typeface="Times New Roman" pitchFamily="18" charset="0"/>
              </a:rPr>
              <a:t>MgZe</a:t>
            </a:r>
            <a:r>
              <a:rPr lang="en-US" sz="2000" b="1" dirty="0" smtClean="0">
                <a:latin typeface="Times New Roman" pitchFamily="18" charset="0"/>
                <a:cs typeface="Times New Roman" pitchFamily="18" charset="0"/>
              </a:rPr>
              <a:t> </a:t>
            </a:r>
            <a:r>
              <a:rPr lang="en-US" sz="2000" b="1" dirty="0">
                <a:latin typeface="Times New Roman" pitchFamily="18" charset="0"/>
                <a:cs typeface="Times New Roman" pitchFamily="18" charset="0"/>
              </a:rPr>
              <a:t>+ </a:t>
            </a:r>
            <a:r>
              <a:rPr lang="en-US" sz="2000" b="1" dirty="0" smtClean="0">
                <a:latin typeface="Times New Roman" pitchFamily="18" charset="0"/>
                <a:cs typeface="Times New Roman" pitchFamily="18" charset="0"/>
              </a:rPr>
              <a:t>Na</a:t>
            </a:r>
            <a:r>
              <a:rPr lang="en-US" sz="2000" b="1" baseline="-25000" dirty="0" smtClean="0">
                <a:latin typeface="Times New Roman" pitchFamily="18" charset="0"/>
                <a:cs typeface="Times New Roman" pitchFamily="18" charset="0"/>
              </a:rPr>
              <a:t>2</a:t>
            </a:r>
            <a:r>
              <a:rPr lang="en-US" sz="2000" b="1" dirty="0" smtClean="0">
                <a:latin typeface="Times New Roman" pitchFamily="18" charset="0"/>
                <a:cs typeface="Times New Roman" pitchFamily="18" charset="0"/>
              </a:rPr>
              <a:t>SO</a:t>
            </a:r>
            <a:r>
              <a:rPr lang="en-US" sz="2000" b="1" baseline="-25000" dirty="0" smtClean="0">
                <a:latin typeface="Times New Roman" pitchFamily="18" charset="0"/>
                <a:cs typeface="Times New Roman" pitchFamily="18" charset="0"/>
              </a:rPr>
              <a:t>4</a:t>
            </a:r>
          </a:p>
          <a:p>
            <a:pPr marL="0" indent="0">
              <a:buNone/>
            </a:pPr>
            <a:endParaRPr lang="en-US" sz="2000" b="1" baseline="-25000" dirty="0">
              <a:latin typeface="Times New Roman" pitchFamily="18" charset="0"/>
              <a:cs typeface="Times New Roman" pitchFamily="18" charset="0"/>
            </a:endParaRPr>
          </a:p>
          <a:p>
            <a:r>
              <a:rPr lang="en-US" sz="2800" b="1" dirty="0" smtClean="0">
                <a:latin typeface="Times New Roman" pitchFamily="18" charset="0"/>
                <a:cs typeface="Times New Roman" pitchFamily="18" charset="0"/>
              </a:rPr>
              <a:t>Regeneration:</a:t>
            </a:r>
          </a:p>
          <a:p>
            <a:pPr marL="0" indent="0">
              <a:buNone/>
            </a:pPr>
            <a:r>
              <a:rPr lang="en-US" sz="2400" dirty="0" smtClean="0">
                <a:latin typeface="Times New Roman" pitchFamily="18" charset="0"/>
                <a:cs typeface="Times New Roman" pitchFamily="18" charset="0"/>
              </a:rPr>
              <a:t>For regeneration of exhausted zeolite, 10 % brine solution is passed over used zeolite. </a:t>
            </a:r>
          </a:p>
          <a:p>
            <a:pPr marL="0" indent="0">
              <a:buNone/>
            </a:pPr>
            <a:r>
              <a:rPr lang="en-US" sz="2800" dirty="0" smtClean="0">
                <a:latin typeface="Times New Roman" pitchFamily="18" charset="0"/>
                <a:cs typeface="Times New Roman" pitchFamily="18" charset="0"/>
              </a:rPr>
              <a:t>  </a:t>
            </a:r>
            <a:r>
              <a:rPr lang="en-US" sz="2000" b="1" dirty="0" err="1" smtClean="0">
                <a:latin typeface="Times New Roman" pitchFamily="18" charset="0"/>
                <a:cs typeface="Times New Roman" pitchFamily="18" charset="0"/>
              </a:rPr>
              <a:t>CaZe</a:t>
            </a:r>
            <a:r>
              <a:rPr lang="en-US" sz="2000" b="1" dirty="0" smtClean="0">
                <a:latin typeface="Times New Roman" pitchFamily="18" charset="0"/>
                <a:cs typeface="Times New Roman" pitchFamily="18" charset="0"/>
              </a:rPr>
              <a:t> </a:t>
            </a:r>
            <a:r>
              <a:rPr lang="en-US" sz="2000" b="1" dirty="0">
                <a:latin typeface="Times New Roman" pitchFamily="18" charset="0"/>
                <a:cs typeface="Times New Roman" pitchFamily="18" charset="0"/>
              </a:rPr>
              <a:t>+ 2NaCl </a:t>
            </a:r>
            <a:r>
              <a:rPr lang="en-US" sz="2000" b="1" dirty="0" smtClean="0">
                <a:latin typeface="Times New Roman" pitchFamily="18" charset="0"/>
                <a:cs typeface="Times New Roman" pitchFamily="18" charset="0"/>
              </a:rPr>
              <a:t>                        CaCl</a:t>
            </a:r>
            <a:r>
              <a:rPr lang="en-US" sz="2000" b="1" baseline="-25000" dirty="0" smtClean="0">
                <a:latin typeface="Times New Roman" pitchFamily="18" charset="0"/>
                <a:cs typeface="Times New Roman" pitchFamily="18" charset="0"/>
              </a:rPr>
              <a:t>2</a:t>
            </a:r>
            <a:r>
              <a:rPr lang="en-US" sz="2000" b="1" dirty="0" smtClean="0">
                <a:latin typeface="Times New Roman" pitchFamily="18" charset="0"/>
                <a:cs typeface="Times New Roman" pitchFamily="18" charset="0"/>
              </a:rPr>
              <a:t> </a:t>
            </a:r>
            <a:r>
              <a:rPr lang="en-US" sz="2000" b="1" dirty="0">
                <a:latin typeface="Times New Roman" pitchFamily="18" charset="0"/>
                <a:cs typeface="Times New Roman" pitchFamily="18" charset="0"/>
              </a:rPr>
              <a:t>+ </a:t>
            </a:r>
            <a:r>
              <a:rPr lang="en-US" sz="2000" b="1" dirty="0" smtClean="0">
                <a:latin typeface="Times New Roman" pitchFamily="18" charset="0"/>
                <a:cs typeface="Times New Roman" pitchFamily="18" charset="0"/>
              </a:rPr>
              <a:t>Na</a:t>
            </a:r>
            <a:r>
              <a:rPr lang="en-US" sz="2000" b="1" baseline="-25000" dirty="0" smtClean="0">
                <a:latin typeface="Times New Roman" pitchFamily="18" charset="0"/>
                <a:cs typeface="Times New Roman" pitchFamily="18" charset="0"/>
              </a:rPr>
              <a:t>2</a:t>
            </a:r>
            <a:r>
              <a:rPr lang="en-US" sz="2000" b="1" dirty="0" smtClean="0">
                <a:latin typeface="Times New Roman" pitchFamily="18" charset="0"/>
                <a:cs typeface="Times New Roman" pitchFamily="18" charset="0"/>
              </a:rPr>
              <a:t>Ze</a:t>
            </a:r>
          </a:p>
          <a:p>
            <a:pPr marL="0" indent="0">
              <a:buNone/>
            </a:pPr>
            <a:r>
              <a:rPr lang="en-US" sz="2000" b="1" dirty="0">
                <a:latin typeface="Times New Roman" pitchFamily="18" charset="0"/>
                <a:cs typeface="Times New Roman" pitchFamily="18" charset="0"/>
              </a:rPr>
              <a:t> </a:t>
            </a:r>
            <a:r>
              <a:rPr lang="en-US" sz="2000" b="1" dirty="0" smtClean="0">
                <a:latin typeface="Times New Roman" pitchFamily="18" charset="0"/>
                <a:cs typeface="Times New Roman" pitchFamily="18" charset="0"/>
              </a:rPr>
              <a:t>  </a:t>
            </a:r>
            <a:r>
              <a:rPr lang="en-US" sz="2000" b="1" dirty="0" err="1" smtClean="0">
                <a:latin typeface="Times New Roman" pitchFamily="18" charset="0"/>
                <a:cs typeface="Times New Roman" pitchFamily="18" charset="0"/>
              </a:rPr>
              <a:t>MgZe</a:t>
            </a:r>
            <a:r>
              <a:rPr lang="en-US" sz="2000" b="1" dirty="0" smtClean="0">
                <a:latin typeface="Times New Roman" pitchFamily="18" charset="0"/>
                <a:cs typeface="Times New Roman" pitchFamily="18" charset="0"/>
              </a:rPr>
              <a:t> </a:t>
            </a:r>
            <a:r>
              <a:rPr lang="en-US" sz="2000" b="1" dirty="0">
                <a:latin typeface="Times New Roman" pitchFamily="18" charset="0"/>
                <a:cs typeface="Times New Roman" pitchFamily="18" charset="0"/>
              </a:rPr>
              <a:t>+ 2NaCl                        </a:t>
            </a:r>
            <a:r>
              <a:rPr lang="en-US" sz="2000" b="1" dirty="0" smtClean="0">
                <a:latin typeface="Times New Roman" pitchFamily="18" charset="0"/>
                <a:cs typeface="Times New Roman" pitchFamily="18" charset="0"/>
              </a:rPr>
              <a:t>MgCl</a:t>
            </a:r>
            <a:r>
              <a:rPr lang="en-US" sz="2000" b="1" baseline="-25000" dirty="0" smtClean="0">
                <a:latin typeface="Times New Roman" pitchFamily="18" charset="0"/>
                <a:cs typeface="Times New Roman" pitchFamily="18" charset="0"/>
              </a:rPr>
              <a:t>2</a:t>
            </a:r>
            <a:r>
              <a:rPr lang="en-US" sz="2000" b="1" dirty="0" smtClean="0">
                <a:latin typeface="Times New Roman" pitchFamily="18" charset="0"/>
                <a:cs typeface="Times New Roman" pitchFamily="18" charset="0"/>
              </a:rPr>
              <a:t> </a:t>
            </a:r>
            <a:r>
              <a:rPr lang="en-US" sz="2000" b="1" dirty="0">
                <a:latin typeface="Times New Roman" pitchFamily="18" charset="0"/>
                <a:cs typeface="Times New Roman" pitchFamily="18" charset="0"/>
              </a:rPr>
              <a:t>+ Na</a:t>
            </a:r>
            <a:r>
              <a:rPr lang="en-US" sz="2000" b="1" baseline="-25000" dirty="0">
                <a:latin typeface="Times New Roman" pitchFamily="18" charset="0"/>
                <a:cs typeface="Times New Roman" pitchFamily="18" charset="0"/>
              </a:rPr>
              <a:t>2</a:t>
            </a:r>
            <a:r>
              <a:rPr lang="en-US" sz="2000" b="1" dirty="0">
                <a:latin typeface="Times New Roman" pitchFamily="18" charset="0"/>
                <a:cs typeface="Times New Roman" pitchFamily="18" charset="0"/>
              </a:rPr>
              <a:t>Ze</a:t>
            </a:r>
          </a:p>
          <a:p>
            <a:pPr marL="0" indent="0">
              <a:buNone/>
            </a:pPr>
            <a:endParaRPr lang="en-US" sz="2000" b="1" dirty="0">
              <a:latin typeface="Times New Roman" pitchFamily="18" charset="0"/>
              <a:cs typeface="Times New Roman" pitchFamily="18" charset="0"/>
            </a:endParaRPr>
          </a:p>
        </p:txBody>
      </p:sp>
      <p:cxnSp>
        <p:nvCxnSpPr>
          <p:cNvPr id="5" name="Straight Arrow Connector 4"/>
          <p:cNvCxnSpPr/>
          <p:nvPr/>
        </p:nvCxnSpPr>
        <p:spPr>
          <a:xfrm>
            <a:off x="2362200" y="2971800"/>
            <a:ext cx="1219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2362200" y="3352800"/>
            <a:ext cx="1219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2667000" y="5638800"/>
            <a:ext cx="838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2667000" y="5257800"/>
            <a:ext cx="838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31560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descr="Is hard water bad for your health? | Communicating Science (2018w11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95586" y="4191000"/>
            <a:ext cx="2148414" cy="1734902"/>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143000"/>
            <a:ext cx="7710834"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0146518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5800" y="1050223"/>
            <a:ext cx="7848600" cy="51219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211625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884237"/>
            <a:ext cx="7886700" cy="1325563"/>
          </a:xfrm>
        </p:spPr>
        <p:txBody>
          <a:bodyPr>
            <a:normAutofit/>
          </a:bodyPr>
          <a:lstStyle/>
          <a:p>
            <a:pPr algn="ctr"/>
            <a:r>
              <a:rPr lang="en-US" sz="3200" b="1" dirty="0" smtClean="0">
                <a:latin typeface="Times New Roman" pitchFamily="18" charset="0"/>
                <a:cs typeface="Times New Roman" pitchFamily="18" charset="0"/>
              </a:rPr>
              <a:t>Advantages</a:t>
            </a: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628650" y="2282825"/>
            <a:ext cx="7886700" cy="3127375"/>
          </a:xfrm>
        </p:spPr>
        <p:txBody>
          <a:bodyPr>
            <a:normAutofit/>
          </a:bodyPr>
          <a:lstStyle/>
          <a:p>
            <a:pPr algn="just"/>
            <a:r>
              <a:rPr lang="en-US" sz="2800" dirty="0" smtClean="0">
                <a:latin typeface="Times New Roman" pitchFamily="18" charset="0"/>
                <a:cs typeface="Times New Roman" pitchFamily="18" charset="0"/>
              </a:rPr>
              <a:t>Water obtained after treatment is about 10 ppm hardness</a:t>
            </a:r>
          </a:p>
          <a:p>
            <a:pPr algn="just"/>
            <a:r>
              <a:rPr lang="en-US" sz="2800" dirty="0" smtClean="0">
                <a:latin typeface="Times New Roman" pitchFamily="18" charset="0"/>
                <a:cs typeface="Times New Roman" pitchFamily="18" charset="0"/>
              </a:rPr>
              <a:t>No sludge formation is taking place</a:t>
            </a:r>
          </a:p>
          <a:p>
            <a:pPr algn="just"/>
            <a:r>
              <a:rPr lang="en-US" sz="2800" dirty="0" smtClean="0">
                <a:latin typeface="Times New Roman" pitchFamily="18" charset="0"/>
                <a:cs typeface="Times New Roman" pitchFamily="18" charset="0"/>
              </a:rPr>
              <a:t>Equipment is compact and easy in operation</a:t>
            </a:r>
          </a:p>
          <a:p>
            <a:pPr algn="just"/>
            <a:r>
              <a:rPr lang="en-US" sz="2800" dirty="0" smtClean="0">
                <a:latin typeface="Times New Roman" pitchFamily="18" charset="0"/>
                <a:cs typeface="Times New Roman" pitchFamily="18" charset="0"/>
              </a:rPr>
              <a:t>Equipment occupies less space and low in maintenance</a:t>
            </a:r>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14989372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960437"/>
            <a:ext cx="7886700" cy="1096963"/>
          </a:xfrm>
        </p:spPr>
        <p:txBody>
          <a:bodyPr>
            <a:normAutofit/>
          </a:bodyPr>
          <a:lstStyle/>
          <a:p>
            <a:pPr algn="ctr"/>
            <a:r>
              <a:rPr lang="en-US" sz="2800" b="1" dirty="0" smtClean="0">
                <a:latin typeface="Times New Roman" pitchFamily="18" charset="0"/>
                <a:cs typeface="Times New Roman" pitchFamily="18" charset="0"/>
              </a:rPr>
              <a:t>Limitations and Disadvantages of </a:t>
            </a:r>
            <a:br>
              <a:rPr lang="en-US" sz="2800" b="1" dirty="0" smtClean="0">
                <a:latin typeface="Times New Roman" pitchFamily="18" charset="0"/>
                <a:cs typeface="Times New Roman" pitchFamily="18" charset="0"/>
              </a:rPr>
            </a:br>
            <a:r>
              <a:rPr lang="en-US" sz="2800" b="1" dirty="0" smtClean="0">
                <a:latin typeface="Times New Roman" pitchFamily="18" charset="0"/>
                <a:cs typeface="Times New Roman" pitchFamily="18" charset="0"/>
              </a:rPr>
              <a:t>Zeolite softener method</a:t>
            </a: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a:xfrm>
            <a:off x="628650" y="2049462"/>
            <a:ext cx="7886700" cy="3894138"/>
          </a:xfrm>
        </p:spPr>
        <p:txBody>
          <a:bodyPr>
            <a:normAutofit/>
          </a:bodyPr>
          <a:lstStyle/>
          <a:p>
            <a:pPr marL="0" indent="0">
              <a:buNone/>
            </a:pPr>
            <a:r>
              <a:rPr lang="en-US" b="1" dirty="0">
                <a:latin typeface="Times New Roman" pitchFamily="18" charset="0"/>
                <a:cs typeface="Times New Roman" pitchFamily="18" charset="0"/>
              </a:rPr>
              <a:t>Limitations </a:t>
            </a:r>
            <a:endParaRPr lang="en-US" b="1"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Suspended impurities blocks the pores of zeolite</a:t>
            </a:r>
          </a:p>
          <a:p>
            <a:pPr algn="just"/>
            <a:r>
              <a:rPr lang="en-US" sz="2000" dirty="0" smtClean="0">
                <a:latin typeface="Times New Roman" pitchFamily="18" charset="0"/>
                <a:cs typeface="Times New Roman" pitchFamily="18" charset="0"/>
              </a:rPr>
              <a:t>Colored ions such as Fe</a:t>
            </a:r>
            <a:r>
              <a:rPr lang="en-US" sz="2000" baseline="30000" dirty="0" smtClean="0">
                <a:latin typeface="Times New Roman" pitchFamily="18" charset="0"/>
                <a:cs typeface="Times New Roman" pitchFamily="18" charset="0"/>
              </a:rPr>
              <a:t>3+ </a:t>
            </a:r>
            <a:r>
              <a:rPr lang="en-US" sz="2000" dirty="0" smtClean="0">
                <a:latin typeface="Times New Roman" pitchFamily="18" charset="0"/>
                <a:cs typeface="Times New Roman" pitchFamily="18" charset="0"/>
              </a:rPr>
              <a:t>and Mn</a:t>
            </a:r>
            <a:r>
              <a:rPr lang="en-US" sz="2000" baseline="30000" dirty="0" smtClean="0">
                <a:latin typeface="Times New Roman" pitchFamily="18" charset="0"/>
                <a:cs typeface="Times New Roman" pitchFamily="18" charset="0"/>
              </a:rPr>
              <a:t>2+</a:t>
            </a:r>
            <a:r>
              <a:rPr lang="en-US" sz="2000" dirty="0" smtClean="0">
                <a:latin typeface="Times New Roman" pitchFamily="18" charset="0"/>
                <a:cs typeface="Times New Roman" pitchFamily="18" charset="0"/>
              </a:rPr>
              <a:t> forms strong bonds with zeolite hence can not be removed while regeneration from zeolite</a:t>
            </a:r>
            <a:endParaRPr lang="en-US" sz="2000" dirty="0">
              <a:latin typeface="Times New Roman" pitchFamily="18" charset="0"/>
              <a:cs typeface="Times New Roman" pitchFamily="18" charset="0"/>
            </a:endParaRPr>
          </a:p>
          <a:p>
            <a:r>
              <a:rPr lang="en-US" sz="2000" dirty="0" smtClean="0">
                <a:latin typeface="Times New Roman" pitchFamily="18" charset="0"/>
                <a:cs typeface="Times New Roman" pitchFamily="18" charset="0"/>
              </a:rPr>
              <a:t>Mineral acids can destroy zeolite</a:t>
            </a:r>
          </a:p>
          <a:p>
            <a:pPr marL="0" indent="0">
              <a:buNone/>
            </a:pPr>
            <a:endParaRPr lang="en-US" b="1" dirty="0" smtClean="0">
              <a:latin typeface="Times New Roman" pitchFamily="18" charset="0"/>
              <a:cs typeface="Times New Roman" pitchFamily="18" charset="0"/>
            </a:endParaRPr>
          </a:p>
          <a:p>
            <a:pPr marL="0" indent="0">
              <a:buNone/>
            </a:pPr>
            <a:r>
              <a:rPr lang="en-US" b="1" dirty="0" smtClean="0">
                <a:latin typeface="Times New Roman" pitchFamily="18" charset="0"/>
                <a:cs typeface="Times New Roman" pitchFamily="18" charset="0"/>
              </a:rPr>
              <a:t>Disadvantages</a:t>
            </a:r>
          </a:p>
          <a:p>
            <a:r>
              <a:rPr lang="en-US" sz="2000" dirty="0" smtClean="0">
                <a:latin typeface="Times New Roman" pitchFamily="18" charset="0"/>
                <a:cs typeface="Times New Roman" pitchFamily="18" charset="0"/>
              </a:rPr>
              <a:t>The treated water is high in sodium salts</a:t>
            </a:r>
          </a:p>
          <a:p>
            <a:r>
              <a:rPr lang="en-US" sz="2000" dirty="0" smtClean="0">
                <a:latin typeface="Times New Roman" pitchFamily="18" charset="0"/>
                <a:cs typeface="Times New Roman" pitchFamily="18" charset="0"/>
              </a:rPr>
              <a:t>Only cations could be removed leaving behind anions in water</a:t>
            </a:r>
          </a:p>
          <a:p>
            <a:pPr marL="0" indent="0">
              <a:buNone/>
            </a:pP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31398637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7700" y="884237"/>
            <a:ext cx="7886700" cy="1020763"/>
          </a:xfrm>
        </p:spPr>
        <p:txBody>
          <a:bodyPr>
            <a:normAutofit/>
          </a:bodyPr>
          <a:lstStyle/>
          <a:p>
            <a:pPr algn="ctr"/>
            <a:r>
              <a:rPr lang="en-US" sz="2800" b="1" dirty="0">
                <a:latin typeface="Times New Roman" pitchFamily="18" charset="0"/>
                <a:cs typeface="Times New Roman" pitchFamily="18" charset="0"/>
              </a:rPr>
              <a:t>Ion Exchange softener </a:t>
            </a:r>
            <a:r>
              <a:rPr lang="en-US" sz="2800" b="1" dirty="0" smtClean="0">
                <a:latin typeface="Times New Roman" pitchFamily="18" charset="0"/>
                <a:cs typeface="Times New Roman" pitchFamily="18" charset="0"/>
              </a:rPr>
              <a:t>method </a:t>
            </a:r>
            <a:br>
              <a:rPr lang="en-US" sz="2800" b="1" dirty="0" smtClean="0">
                <a:latin typeface="Times New Roman" pitchFamily="18" charset="0"/>
                <a:cs typeface="Times New Roman" pitchFamily="18" charset="0"/>
              </a:rPr>
            </a:br>
            <a:r>
              <a:rPr lang="en-US" sz="2800" b="1" dirty="0" smtClean="0">
                <a:latin typeface="Times New Roman" pitchFamily="18" charset="0"/>
                <a:cs typeface="Times New Roman" pitchFamily="18" charset="0"/>
              </a:rPr>
              <a:t>(De-mineralization process)</a:t>
            </a: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lnSpcReduction="10000"/>
          </a:bodyPr>
          <a:lstStyle/>
          <a:p>
            <a:pPr algn="just"/>
            <a:r>
              <a:rPr lang="en-US" sz="2400" dirty="0" smtClean="0">
                <a:latin typeface="Times New Roman" pitchFamily="18" charset="0"/>
                <a:cs typeface="Times New Roman" pitchFamily="18" charset="0"/>
              </a:rPr>
              <a:t>Ion exchange resins are insoluble, cross-linked, long chain organic polymers with micro-porous structure. The functional groups attached to the chains are responsible for ion exchanging property.</a:t>
            </a:r>
          </a:p>
          <a:p>
            <a:pPr algn="just"/>
            <a:r>
              <a:rPr lang="en-US" sz="2400" b="1" dirty="0" smtClean="0">
                <a:latin typeface="Times New Roman" pitchFamily="18" charset="0"/>
                <a:cs typeface="Times New Roman" pitchFamily="18" charset="0"/>
              </a:rPr>
              <a:t>Cation Exchanger resins (RH</a:t>
            </a:r>
            <a:r>
              <a:rPr lang="en-US" sz="2400" b="1" baseline="30000" dirty="0" smtClean="0">
                <a:latin typeface="Times New Roman" pitchFamily="18" charset="0"/>
                <a:cs typeface="Times New Roman" pitchFamily="18" charset="0"/>
              </a:rPr>
              <a:t>+</a:t>
            </a:r>
            <a:r>
              <a:rPr lang="en-US" sz="2400" b="1"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p>
          <a:p>
            <a:pPr marL="339725" indent="0" algn="just">
              <a:buNone/>
            </a:pPr>
            <a:r>
              <a:rPr lang="en-US" sz="2400" dirty="0" smtClean="0">
                <a:latin typeface="Times New Roman" pitchFamily="18" charset="0"/>
                <a:cs typeface="Times New Roman" pitchFamily="18" charset="0"/>
              </a:rPr>
              <a:t>Resins containing acidic functional groups (-COOH, -SO</a:t>
            </a:r>
            <a:r>
              <a:rPr lang="en-US" sz="2400" baseline="-25000" dirty="0" smtClean="0">
                <a:latin typeface="Times New Roman" pitchFamily="18" charset="0"/>
                <a:cs typeface="Times New Roman" pitchFamily="18" charset="0"/>
              </a:rPr>
              <a:t>3</a:t>
            </a:r>
            <a:r>
              <a:rPr lang="en-US" sz="2400" dirty="0" smtClean="0">
                <a:latin typeface="Times New Roman" pitchFamily="18" charset="0"/>
                <a:cs typeface="Times New Roman" pitchFamily="18" charset="0"/>
              </a:rPr>
              <a:t>H etc.) are capable of exchanging their H</a:t>
            </a:r>
            <a:r>
              <a:rPr lang="en-US" sz="2400" baseline="30000" dirty="0" smtClean="0">
                <a:latin typeface="Times New Roman" pitchFamily="18" charset="0"/>
                <a:cs typeface="Times New Roman" pitchFamily="18" charset="0"/>
              </a:rPr>
              <a:t>+</a:t>
            </a:r>
            <a:r>
              <a:rPr lang="en-US" sz="2400" dirty="0" smtClean="0">
                <a:latin typeface="Times New Roman" pitchFamily="18" charset="0"/>
                <a:cs typeface="Times New Roman" pitchFamily="18" charset="0"/>
              </a:rPr>
              <a:t> ions with other cations in hard water.</a:t>
            </a:r>
          </a:p>
          <a:p>
            <a:pPr algn="just"/>
            <a:r>
              <a:rPr lang="en-US" sz="2400" b="1" dirty="0" smtClean="0">
                <a:latin typeface="Times New Roman" pitchFamily="18" charset="0"/>
                <a:cs typeface="Times New Roman" pitchFamily="18" charset="0"/>
              </a:rPr>
              <a:t>Anion </a:t>
            </a:r>
            <a:r>
              <a:rPr lang="en-US" sz="2400" b="1" dirty="0">
                <a:latin typeface="Times New Roman" pitchFamily="18" charset="0"/>
                <a:cs typeface="Times New Roman" pitchFamily="18" charset="0"/>
              </a:rPr>
              <a:t>Exchanger resins (</a:t>
            </a:r>
            <a:r>
              <a:rPr lang="en-US" sz="2400" b="1" dirty="0" smtClean="0">
                <a:latin typeface="Times New Roman" pitchFamily="18" charset="0"/>
                <a:cs typeface="Times New Roman" pitchFamily="18" charset="0"/>
              </a:rPr>
              <a:t>ROH</a:t>
            </a:r>
            <a:r>
              <a:rPr lang="en-US" sz="2400" b="1" baseline="30000" dirty="0" smtClean="0">
                <a:latin typeface="Times New Roman" pitchFamily="18" charset="0"/>
                <a:cs typeface="Times New Roman" pitchFamily="18" charset="0"/>
              </a:rPr>
              <a:t>-</a:t>
            </a:r>
            <a:r>
              <a:rPr lang="en-US" sz="2400" b="1" dirty="0" smtClean="0">
                <a:latin typeface="Times New Roman" pitchFamily="18" charset="0"/>
                <a:cs typeface="Times New Roman" pitchFamily="18" charset="0"/>
              </a:rPr>
              <a:t>) :</a:t>
            </a:r>
          </a:p>
          <a:p>
            <a:pPr marL="339725" indent="0" algn="just">
              <a:buNone/>
            </a:pPr>
            <a:r>
              <a:rPr lang="en-US" sz="2400" dirty="0">
                <a:latin typeface="Times New Roman" pitchFamily="18" charset="0"/>
                <a:cs typeface="Times New Roman" pitchFamily="18" charset="0"/>
              </a:rPr>
              <a:t>Resins </a:t>
            </a:r>
            <a:r>
              <a:rPr lang="en-US" sz="2400" dirty="0" smtClean="0">
                <a:latin typeface="Times New Roman" pitchFamily="18" charset="0"/>
                <a:cs typeface="Times New Roman" pitchFamily="18" charset="0"/>
              </a:rPr>
              <a:t>containing basic functional groups (-NH</a:t>
            </a:r>
            <a:r>
              <a:rPr lang="en-US" sz="2400" baseline="-25000" dirty="0" smtClean="0">
                <a:latin typeface="Times New Roman" pitchFamily="18" charset="0"/>
                <a:cs typeface="Times New Roman" pitchFamily="18" charset="0"/>
              </a:rPr>
              <a:t>2</a:t>
            </a:r>
            <a:r>
              <a:rPr lang="en-US" sz="2400" dirty="0" smtClean="0">
                <a:latin typeface="Times New Roman" pitchFamily="18" charset="0"/>
                <a:cs typeface="Times New Roman" pitchFamily="18" charset="0"/>
              </a:rPr>
              <a:t>-OH, =NH-OH, -NMe</a:t>
            </a:r>
            <a:r>
              <a:rPr lang="en-US" sz="2400" baseline="-25000" dirty="0" smtClean="0">
                <a:latin typeface="Times New Roman" pitchFamily="18" charset="0"/>
                <a:cs typeface="Times New Roman" pitchFamily="18" charset="0"/>
              </a:rPr>
              <a:t>2</a:t>
            </a:r>
            <a:r>
              <a:rPr lang="en-US" sz="2400" dirty="0" smtClean="0">
                <a:latin typeface="Times New Roman" pitchFamily="18" charset="0"/>
                <a:cs typeface="Times New Roman" pitchFamily="18" charset="0"/>
              </a:rPr>
              <a:t>-OH etc.) are capable of exchanging their OH</a:t>
            </a:r>
            <a:r>
              <a:rPr lang="en-US" sz="2400" baseline="30000" dirty="0" smtClean="0">
                <a:latin typeface="Times New Roman" pitchFamily="18" charset="0"/>
                <a:cs typeface="Times New Roman" pitchFamily="18" charset="0"/>
              </a:rPr>
              <a:t>-</a:t>
            </a:r>
            <a:r>
              <a:rPr lang="en-US" sz="2400" dirty="0" smtClean="0">
                <a:latin typeface="Times New Roman" pitchFamily="18" charset="0"/>
                <a:cs typeface="Times New Roman" pitchFamily="18" charset="0"/>
              </a:rPr>
              <a:t> with other anions in hard water.</a:t>
            </a:r>
          </a:p>
          <a:p>
            <a:pPr algn="just"/>
            <a:endParaRPr lang="en-US" sz="20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403505302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03238"/>
            <a:ext cx="8229600" cy="868362"/>
          </a:xfrm>
        </p:spPr>
        <p:txBody>
          <a:bodyPr>
            <a:normAutofit/>
          </a:bodyPr>
          <a:lstStyle/>
          <a:p>
            <a:pPr algn="ctr"/>
            <a:r>
              <a:rPr lang="en-US" sz="3600" b="1" dirty="0" smtClean="0">
                <a:latin typeface="Times New Roman" pitchFamily="18" charset="0"/>
                <a:cs typeface="Times New Roman" pitchFamily="18" charset="0"/>
              </a:rPr>
              <a:t>Process -</a:t>
            </a:r>
            <a:r>
              <a:rPr lang="en-US" sz="3600" dirty="0" smtClean="0">
                <a:latin typeface="Times New Roman" pitchFamily="18" charset="0"/>
                <a:cs typeface="Times New Roman" pitchFamily="18" charset="0"/>
              </a:rPr>
              <a:t> </a:t>
            </a:r>
            <a:r>
              <a:rPr lang="en-US" sz="3600" b="1" dirty="0" smtClean="0">
                <a:latin typeface="Times New Roman" pitchFamily="18" charset="0"/>
                <a:cs typeface="Times New Roman" pitchFamily="18" charset="0"/>
              </a:rPr>
              <a:t>Softening</a:t>
            </a:r>
            <a:endParaRPr lang="en-US" sz="3600" b="1" dirty="0">
              <a:latin typeface="Times New Roman" pitchFamily="18" charset="0"/>
              <a:cs typeface="Times New Roman" pitchFamily="18" charset="0"/>
            </a:endParaRPr>
          </a:p>
        </p:txBody>
      </p:sp>
      <p:sp>
        <p:nvSpPr>
          <p:cNvPr id="3" name="Content Placeholder 2"/>
          <p:cNvSpPr>
            <a:spLocks noGrp="1"/>
          </p:cNvSpPr>
          <p:nvPr>
            <p:ph idx="1"/>
          </p:nvPr>
        </p:nvSpPr>
        <p:spPr>
          <a:xfrm>
            <a:off x="533400" y="1143000"/>
            <a:ext cx="8229600" cy="4830763"/>
          </a:xfrm>
        </p:spPr>
        <p:txBody>
          <a:bodyPr>
            <a:noAutofit/>
          </a:bodyPr>
          <a:lstStyle/>
          <a:p>
            <a:pPr algn="just"/>
            <a:r>
              <a:rPr lang="en-US" sz="2000" dirty="0" smtClean="0">
                <a:latin typeface="Times New Roman" pitchFamily="18" charset="0"/>
                <a:cs typeface="Times New Roman" pitchFamily="18" charset="0"/>
              </a:rPr>
              <a:t>For </a:t>
            </a:r>
            <a:r>
              <a:rPr lang="en-US" sz="2000" b="1" dirty="0" smtClean="0">
                <a:solidFill>
                  <a:srgbClr val="FF0000"/>
                </a:solidFill>
                <a:latin typeface="Times New Roman" pitchFamily="18" charset="0"/>
                <a:cs typeface="Times New Roman" pitchFamily="18" charset="0"/>
              </a:rPr>
              <a:t>softening,</a:t>
            </a:r>
            <a:r>
              <a:rPr lang="en-US" sz="2000" dirty="0" smtClean="0">
                <a:latin typeface="Times New Roman" pitchFamily="18" charset="0"/>
                <a:cs typeface="Times New Roman" pitchFamily="18" charset="0"/>
              </a:rPr>
              <a:t> hard water is first passed over cations exchanger </a:t>
            </a:r>
            <a:r>
              <a:rPr lang="en-US" sz="2000" dirty="0">
                <a:latin typeface="Times New Roman" pitchFamily="18" charset="0"/>
                <a:cs typeface="Times New Roman" pitchFamily="18" charset="0"/>
              </a:rPr>
              <a:t>resin column at specific rate, </a:t>
            </a:r>
            <a:r>
              <a:rPr lang="en-US" sz="2000" dirty="0" smtClean="0">
                <a:latin typeface="Times New Roman" pitchFamily="18" charset="0"/>
                <a:cs typeface="Times New Roman" pitchFamily="18" charset="0"/>
              </a:rPr>
              <a:t>which removes cations like Ca</a:t>
            </a:r>
            <a:r>
              <a:rPr lang="en-US" sz="2000" baseline="30000" dirty="0" smtClean="0">
                <a:latin typeface="Times New Roman" pitchFamily="18" charset="0"/>
                <a:cs typeface="Times New Roman" pitchFamily="18" charset="0"/>
              </a:rPr>
              <a:t>2+</a:t>
            </a:r>
            <a:r>
              <a:rPr lang="en-US" sz="2000" dirty="0" smtClean="0">
                <a:latin typeface="Times New Roman" pitchFamily="18" charset="0"/>
                <a:cs typeface="Times New Roman" pitchFamily="18" charset="0"/>
              </a:rPr>
              <a:t>, Mg</a:t>
            </a:r>
            <a:r>
              <a:rPr lang="en-US" sz="2000" baseline="30000" dirty="0" smtClean="0">
                <a:latin typeface="Times New Roman" pitchFamily="18" charset="0"/>
                <a:cs typeface="Times New Roman" pitchFamily="18" charset="0"/>
              </a:rPr>
              <a:t>2+</a:t>
            </a:r>
            <a:r>
              <a:rPr lang="en-US" sz="2000" dirty="0" smtClean="0">
                <a:latin typeface="Times New Roman" pitchFamily="18" charset="0"/>
                <a:cs typeface="Times New Roman" pitchFamily="18" charset="0"/>
              </a:rPr>
              <a:t> etc. from hard water.</a:t>
            </a:r>
          </a:p>
          <a:p>
            <a:pPr algn="just"/>
            <a:r>
              <a:rPr lang="en-US" sz="2000" dirty="0" smtClean="0">
                <a:latin typeface="Times New Roman" pitchFamily="18" charset="0"/>
                <a:cs typeface="Times New Roman" pitchFamily="18" charset="0"/>
              </a:rPr>
              <a:t>The hardness causing ions will be retained on cation exchanger resin and they are exchanged with equivalent amount of H</a:t>
            </a:r>
            <a:r>
              <a:rPr lang="en-US" sz="2000" baseline="30000" dirty="0" smtClean="0">
                <a:latin typeface="Times New Roman" pitchFamily="18" charset="0"/>
                <a:cs typeface="Times New Roman" pitchFamily="18" charset="0"/>
              </a:rPr>
              <a:t>+</a:t>
            </a:r>
            <a:r>
              <a:rPr lang="en-US" sz="2000" dirty="0" smtClean="0">
                <a:latin typeface="Times New Roman" pitchFamily="18" charset="0"/>
                <a:cs typeface="Times New Roman" pitchFamily="18" charset="0"/>
              </a:rPr>
              <a:t> ions</a:t>
            </a:r>
          </a:p>
          <a:p>
            <a:pPr algn="just"/>
            <a:r>
              <a:rPr lang="en-US" sz="2000" dirty="0" smtClean="0">
                <a:latin typeface="Times New Roman" pitchFamily="18" charset="0"/>
                <a:cs typeface="Times New Roman" pitchFamily="18" charset="0"/>
              </a:rPr>
              <a:t>Further, the softened water from cation exchanger column is passed through anion exchanger column, which removes anions like, SO</a:t>
            </a:r>
            <a:r>
              <a:rPr lang="en-US" sz="2000" baseline="-25000" dirty="0" smtClean="0">
                <a:latin typeface="Times New Roman" pitchFamily="18" charset="0"/>
                <a:cs typeface="Times New Roman" pitchFamily="18" charset="0"/>
              </a:rPr>
              <a:t>4</a:t>
            </a:r>
            <a:r>
              <a:rPr lang="en-US" sz="2000" baseline="30000" dirty="0" smtClean="0">
                <a:latin typeface="Times New Roman" pitchFamily="18" charset="0"/>
                <a:cs typeface="Times New Roman" pitchFamily="18" charset="0"/>
              </a:rPr>
              <a:t>2-</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Cl</a:t>
            </a:r>
            <a:r>
              <a:rPr lang="en-US" sz="2000" baseline="30000" dirty="0" smtClean="0">
                <a:latin typeface="Times New Roman" pitchFamily="18" charset="0"/>
                <a:cs typeface="Times New Roman" pitchFamily="18" charset="0"/>
              </a:rPr>
              <a:t>-</a:t>
            </a:r>
            <a:r>
              <a:rPr lang="en-US" sz="2000" dirty="0" smtClean="0">
                <a:latin typeface="Times New Roman" pitchFamily="18" charset="0"/>
                <a:cs typeface="Times New Roman" pitchFamily="18" charset="0"/>
              </a:rPr>
              <a:t>, CO</a:t>
            </a:r>
            <a:r>
              <a:rPr lang="en-US" sz="2000" baseline="-25000" dirty="0" smtClean="0">
                <a:latin typeface="Times New Roman" pitchFamily="18" charset="0"/>
                <a:cs typeface="Times New Roman" pitchFamily="18" charset="0"/>
              </a:rPr>
              <a:t>3</a:t>
            </a:r>
            <a:r>
              <a:rPr lang="en-US" sz="2000" baseline="30000" dirty="0" smtClean="0">
                <a:latin typeface="Times New Roman" pitchFamily="18" charset="0"/>
                <a:cs typeface="Times New Roman" pitchFamily="18" charset="0"/>
              </a:rPr>
              <a:t>2-</a:t>
            </a:r>
            <a:r>
              <a:rPr lang="en-US" sz="2000" dirty="0" smtClean="0">
                <a:latin typeface="Times New Roman" pitchFamily="18" charset="0"/>
                <a:cs typeface="Times New Roman" pitchFamily="18" charset="0"/>
              </a:rPr>
              <a:t> etc. with equivalent amount of OH</a:t>
            </a:r>
            <a:r>
              <a:rPr lang="en-US" sz="2000" baseline="30000" dirty="0" smtClean="0">
                <a:latin typeface="Times New Roman" pitchFamily="18" charset="0"/>
                <a:cs typeface="Times New Roman" pitchFamily="18" charset="0"/>
              </a:rPr>
              <a:t>-</a:t>
            </a:r>
            <a:r>
              <a:rPr lang="en-US" sz="2000" dirty="0" smtClean="0">
                <a:latin typeface="Times New Roman" pitchFamily="18" charset="0"/>
                <a:cs typeface="Times New Roman" pitchFamily="18" charset="0"/>
              </a:rPr>
              <a:t> ions from the resin.</a:t>
            </a:r>
          </a:p>
          <a:p>
            <a:pPr algn="just"/>
            <a:r>
              <a:rPr lang="en-US" sz="2000" dirty="0" smtClean="0">
                <a:latin typeface="Times New Roman" pitchFamily="18" charset="0"/>
                <a:cs typeface="Times New Roman" pitchFamily="18" charset="0"/>
              </a:rPr>
              <a:t>H</a:t>
            </a:r>
            <a:r>
              <a:rPr lang="en-US" sz="2000" baseline="30000" dirty="0">
                <a:latin typeface="Times New Roman" pitchFamily="18" charset="0"/>
                <a:cs typeface="Times New Roman" pitchFamily="18" charset="0"/>
              </a:rPr>
              <a:t>+</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and OH</a:t>
            </a:r>
            <a:r>
              <a:rPr lang="en-US" sz="2000" baseline="30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ions from resin columns combines to form water. </a:t>
            </a:r>
          </a:p>
          <a:p>
            <a:pPr marL="0" indent="0">
              <a:buNone/>
            </a:pPr>
            <a:r>
              <a:rPr lang="en-US" sz="2000" dirty="0" smtClean="0">
                <a:latin typeface="Times New Roman" pitchFamily="18" charset="0"/>
                <a:cs typeface="Times New Roman" pitchFamily="18" charset="0"/>
              </a:rPr>
              <a:t> </a:t>
            </a:r>
            <a:r>
              <a:rPr lang="en-US" sz="2800" b="1" u="sng" dirty="0" smtClean="0">
                <a:latin typeface="Times New Roman" pitchFamily="18" charset="0"/>
                <a:cs typeface="Times New Roman" pitchFamily="18" charset="0"/>
              </a:rPr>
              <a:t>Softening</a:t>
            </a:r>
          </a:p>
          <a:p>
            <a:pPr marL="0" indent="0">
              <a:buNone/>
            </a:pPr>
            <a:r>
              <a:rPr lang="en-US" sz="1800" b="1" dirty="0" smtClean="0">
                <a:latin typeface="Times New Roman" pitchFamily="18" charset="0"/>
                <a:cs typeface="Times New Roman" pitchFamily="18" charset="0"/>
              </a:rPr>
              <a:t>2 RH</a:t>
            </a:r>
            <a:r>
              <a:rPr lang="en-US" sz="1800" b="1" baseline="30000" dirty="0" smtClean="0">
                <a:latin typeface="Times New Roman" pitchFamily="18" charset="0"/>
                <a:cs typeface="Times New Roman" pitchFamily="18" charset="0"/>
              </a:rPr>
              <a:t>+</a:t>
            </a:r>
            <a:r>
              <a:rPr lang="en-US" sz="1800" b="1" dirty="0" smtClean="0">
                <a:latin typeface="Times New Roman" pitchFamily="18" charset="0"/>
                <a:cs typeface="Times New Roman" pitchFamily="18" charset="0"/>
              </a:rPr>
              <a:t> </a:t>
            </a:r>
            <a:r>
              <a:rPr lang="en-US" sz="1800" b="1" dirty="0">
                <a:latin typeface="Times New Roman" pitchFamily="18" charset="0"/>
                <a:cs typeface="Times New Roman" pitchFamily="18" charset="0"/>
              </a:rPr>
              <a:t>+ </a:t>
            </a:r>
            <a:r>
              <a:rPr lang="en-US" sz="1800" b="1" dirty="0" smtClean="0">
                <a:latin typeface="Times New Roman" pitchFamily="18" charset="0"/>
                <a:cs typeface="Times New Roman" pitchFamily="18" charset="0"/>
              </a:rPr>
              <a:t>CaCl</a:t>
            </a:r>
            <a:r>
              <a:rPr lang="en-US" sz="1800" b="1" baseline="-25000" dirty="0" smtClean="0">
                <a:latin typeface="Times New Roman" pitchFamily="18" charset="0"/>
                <a:cs typeface="Times New Roman" pitchFamily="18" charset="0"/>
              </a:rPr>
              <a:t>2</a:t>
            </a:r>
            <a:r>
              <a:rPr lang="en-US" sz="1800" b="1" dirty="0" smtClean="0">
                <a:latin typeface="Times New Roman" pitchFamily="18" charset="0"/>
                <a:cs typeface="Times New Roman" pitchFamily="18" charset="0"/>
              </a:rPr>
              <a:t>                          R</a:t>
            </a:r>
            <a:r>
              <a:rPr lang="en-US" sz="1800" b="1" baseline="-25000" dirty="0" smtClean="0">
                <a:latin typeface="Times New Roman" pitchFamily="18" charset="0"/>
                <a:cs typeface="Times New Roman" pitchFamily="18" charset="0"/>
              </a:rPr>
              <a:t>2</a:t>
            </a:r>
            <a:r>
              <a:rPr lang="en-US" sz="1800" b="1" dirty="0" smtClean="0">
                <a:latin typeface="Times New Roman" pitchFamily="18" charset="0"/>
                <a:cs typeface="Times New Roman" pitchFamily="18" charset="0"/>
              </a:rPr>
              <a:t>Ca</a:t>
            </a:r>
            <a:r>
              <a:rPr lang="en-US" sz="1800" b="1" baseline="30000" dirty="0" smtClean="0">
                <a:latin typeface="Times New Roman" pitchFamily="18" charset="0"/>
                <a:cs typeface="Times New Roman" pitchFamily="18" charset="0"/>
              </a:rPr>
              <a:t>2+</a:t>
            </a:r>
            <a:r>
              <a:rPr lang="en-US" sz="1800" b="1" dirty="0" smtClean="0">
                <a:latin typeface="Times New Roman" pitchFamily="18" charset="0"/>
                <a:cs typeface="Times New Roman" pitchFamily="18" charset="0"/>
              </a:rPr>
              <a:t> </a:t>
            </a:r>
            <a:r>
              <a:rPr lang="en-US" sz="1800" b="1" dirty="0">
                <a:latin typeface="Times New Roman" pitchFamily="18" charset="0"/>
                <a:cs typeface="Times New Roman" pitchFamily="18" charset="0"/>
              </a:rPr>
              <a:t>+ </a:t>
            </a:r>
            <a:r>
              <a:rPr lang="en-US" sz="1800" b="1" dirty="0" smtClean="0">
                <a:latin typeface="Times New Roman" pitchFamily="18" charset="0"/>
                <a:cs typeface="Times New Roman" pitchFamily="18" charset="0"/>
              </a:rPr>
              <a:t>2HCl</a:t>
            </a:r>
            <a:endParaRPr lang="en-US" sz="1800" b="1" dirty="0">
              <a:latin typeface="Times New Roman" pitchFamily="18" charset="0"/>
              <a:cs typeface="Times New Roman" pitchFamily="18" charset="0"/>
            </a:endParaRPr>
          </a:p>
          <a:p>
            <a:pPr marL="0" indent="0">
              <a:buNone/>
            </a:pPr>
            <a:r>
              <a:rPr lang="en-US" sz="1800" b="1" dirty="0">
                <a:latin typeface="Times New Roman" pitchFamily="18" charset="0"/>
                <a:cs typeface="Times New Roman" pitchFamily="18" charset="0"/>
              </a:rPr>
              <a:t>2 RH</a:t>
            </a:r>
            <a:r>
              <a:rPr lang="en-US" sz="1800" b="1" baseline="30000" dirty="0">
                <a:latin typeface="Times New Roman" pitchFamily="18" charset="0"/>
                <a:cs typeface="Times New Roman" pitchFamily="18" charset="0"/>
              </a:rPr>
              <a:t>+</a:t>
            </a:r>
            <a:r>
              <a:rPr lang="en-US" sz="1800" b="1" dirty="0">
                <a:latin typeface="Times New Roman" pitchFamily="18" charset="0"/>
                <a:cs typeface="Times New Roman" pitchFamily="18" charset="0"/>
              </a:rPr>
              <a:t> + MgSO</a:t>
            </a:r>
            <a:r>
              <a:rPr lang="en-US" sz="1800" b="1" baseline="-25000" dirty="0">
                <a:latin typeface="Times New Roman" pitchFamily="18" charset="0"/>
                <a:cs typeface="Times New Roman" pitchFamily="18" charset="0"/>
              </a:rPr>
              <a:t>4 </a:t>
            </a:r>
            <a:r>
              <a:rPr lang="en-US" sz="1800" b="1" dirty="0" smtClean="0">
                <a:latin typeface="Times New Roman" pitchFamily="18" charset="0"/>
                <a:cs typeface="Times New Roman" pitchFamily="18" charset="0"/>
              </a:rPr>
              <a:t>                       R</a:t>
            </a:r>
            <a:r>
              <a:rPr lang="en-US" sz="1800" b="1" baseline="-25000" dirty="0" smtClean="0">
                <a:latin typeface="Times New Roman" pitchFamily="18" charset="0"/>
                <a:cs typeface="Times New Roman" pitchFamily="18" charset="0"/>
              </a:rPr>
              <a:t>2</a:t>
            </a:r>
            <a:r>
              <a:rPr lang="en-US" sz="1800" b="1" dirty="0" smtClean="0">
                <a:latin typeface="Times New Roman" pitchFamily="18" charset="0"/>
                <a:cs typeface="Times New Roman" pitchFamily="18" charset="0"/>
              </a:rPr>
              <a:t>Mg</a:t>
            </a:r>
            <a:r>
              <a:rPr lang="en-US" sz="1800" b="1" baseline="30000" dirty="0" smtClean="0">
                <a:latin typeface="Times New Roman" pitchFamily="18" charset="0"/>
                <a:cs typeface="Times New Roman" pitchFamily="18" charset="0"/>
              </a:rPr>
              <a:t>2</a:t>
            </a:r>
            <a:r>
              <a:rPr lang="en-US" sz="1800" b="1" baseline="30000" dirty="0">
                <a:latin typeface="Times New Roman" pitchFamily="18" charset="0"/>
                <a:cs typeface="Times New Roman" pitchFamily="18" charset="0"/>
              </a:rPr>
              <a:t>+</a:t>
            </a:r>
            <a:r>
              <a:rPr lang="en-US" sz="1800" b="1" dirty="0">
                <a:latin typeface="Times New Roman" pitchFamily="18" charset="0"/>
                <a:cs typeface="Times New Roman" pitchFamily="18" charset="0"/>
              </a:rPr>
              <a:t> + </a:t>
            </a:r>
            <a:r>
              <a:rPr lang="en-US" sz="1800" b="1" dirty="0" smtClean="0">
                <a:latin typeface="Times New Roman" pitchFamily="18" charset="0"/>
                <a:cs typeface="Times New Roman" pitchFamily="18" charset="0"/>
              </a:rPr>
              <a:t>H</a:t>
            </a:r>
            <a:r>
              <a:rPr lang="en-US" sz="1800" b="1" baseline="-25000" dirty="0" smtClean="0">
                <a:latin typeface="Times New Roman" pitchFamily="18" charset="0"/>
                <a:cs typeface="Times New Roman" pitchFamily="18" charset="0"/>
              </a:rPr>
              <a:t>2</a:t>
            </a:r>
            <a:r>
              <a:rPr lang="en-US" sz="1800" b="1" dirty="0" smtClean="0">
                <a:latin typeface="Times New Roman" pitchFamily="18" charset="0"/>
                <a:cs typeface="Times New Roman" pitchFamily="18" charset="0"/>
              </a:rPr>
              <a:t>SO</a:t>
            </a:r>
            <a:r>
              <a:rPr lang="en-US" sz="1800" b="1" baseline="-25000" dirty="0" smtClean="0">
                <a:latin typeface="Times New Roman" pitchFamily="18" charset="0"/>
                <a:cs typeface="Times New Roman" pitchFamily="18" charset="0"/>
              </a:rPr>
              <a:t>4</a:t>
            </a:r>
          </a:p>
          <a:p>
            <a:pPr marL="0" indent="0">
              <a:buNone/>
            </a:pPr>
            <a:r>
              <a:rPr lang="en-US" sz="1800" b="1" dirty="0">
                <a:latin typeface="Times New Roman" pitchFamily="18" charset="0"/>
                <a:cs typeface="Times New Roman" pitchFamily="18" charset="0"/>
              </a:rPr>
              <a:t>2 </a:t>
            </a:r>
            <a:r>
              <a:rPr lang="en-US" sz="1800" b="1" dirty="0" smtClean="0">
                <a:latin typeface="Times New Roman" pitchFamily="18" charset="0"/>
                <a:cs typeface="Times New Roman" pitchFamily="18" charset="0"/>
              </a:rPr>
              <a:t>ROH</a:t>
            </a:r>
            <a:r>
              <a:rPr lang="en-US" sz="1800" b="1" baseline="30000" dirty="0" smtClean="0">
                <a:latin typeface="Times New Roman" pitchFamily="18" charset="0"/>
                <a:cs typeface="Times New Roman" pitchFamily="18" charset="0"/>
              </a:rPr>
              <a:t>-</a:t>
            </a:r>
            <a:r>
              <a:rPr lang="en-US" sz="1800" b="1" dirty="0" smtClean="0">
                <a:latin typeface="Times New Roman" pitchFamily="18" charset="0"/>
                <a:cs typeface="Times New Roman" pitchFamily="18" charset="0"/>
              </a:rPr>
              <a:t> </a:t>
            </a:r>
            <a:r>
              <a:rPr lang="en-US" sz="1800" b="1" dirty="0">
                <a:latin typeface="Times New Roman" pitchFamily="18" charset="0"/>
                <a:cs typeface="Times New Roman" pitchFamily="18" charset="0"/>
              </a:rPr>
              <a:t>+ </a:t>
            </a:r>
            <a:r>
              <a:rPr lang="en-US" sz="1800" b="1" dirty="0" smtClean="0">
                <a:latin typeface="Times New Roman" pitchFamily="18" charset="0"/>
                <a:cs typeface="Times New Roman" pitchFamily="18" charset="0"/>
              </a:rPr>
              <a:t>2Cl</a:t>
            </a:r>
            <a:r>
              <a:rPr lang="en-US" sz="1800" b="1" baseline="30000" dirty="0" smtClean="0">
                <a:latin typeface="Times New Roman" pitchFamily="18" charset="0"/>
                <a:cs typeface="Times New Roman" pitchFamily="18" charset="0"/>
              </a:rPr>
              <a:t>-</a:t>
            </a:r>
            <a:r>
              <a:rPr lang="en-US" sz="1800" b="1" dirty="0" smtClean="0">
                <a:latin typeface="Times New Roman" pitchFamily="18" charset="0"/>
                <a:cs typeface="Times New Roman" pitchFamily="18" charset="0"/>
              </a:rPr>
              <a:t>                           R</a:t>
            </a:r>
            <a:r>
              <a:rPr lang="en-US" sz="1800" b="1" baseline="-25000" dirty="0" smtClean="0">
                <a:latin typeface="Times New Roman" pitchFamily="18" charset="0"/>
                <a:cs typeface="Times New Roman" pitchFamily="18" charset="0"/>
              </a:rPr>
              <a:t>2</a:t>
            </a:r>
            <a:r>
              <a:rPr lang="en-US" sz="1800" b="1" dirty="0" smtClean="0">
                <a:latin typeface="Times New Roman" pitchFamily="18" charset="0"/>
                <a:cs typeface="Times New Roman" pitchFamily="18" charset="0"/>
              </a:rPr>
              <a:t>Cl</a:t>
            </a:r>
            <a:r>
              <a:rPr lang="en-US" sz="1800" b="1" baseline="30000" dirty="0" smtClean="0">
                <a:latin typeface="Times New Roman" pitchFamily="18" charset="0"/>
                <a:cs typeface="Times New Roman" pitchFamily="18" charset="0"/>
              </a:rPr>
              <a:t>-</a:t>
            </a:r>
            <a:r>
              <a:rPr lang="en-US" sz="1800" b="1" dirty="0" smtClean="0">
                <a:latin typeface="Times New Roman" pitchFamily="18" charset="0"/>
                <a:cs typeface="Times New Roman" pitchFamily="18" charset="0"/>
              </a:rPr>
              <a:t> </a:t>
            </a:r>
            <a:r>
              <a:rPr lang="en-US" sz="1800" b="1" dirty="0">
                <a:latin typeface="Times New Roman" pitchFamily="18" charset="0"/>
                <a:cs typeface="Times New Roman" pitchFamily="18" charset="0"/>
              </a:rPr>
              <a:t>+ 2 </a:t>
            </a:r>
            <a:r>
              <a:rPr lang="en-US" sz="1800" b="1" dirty="0" smtClean="0">
                <a:latin typeface="Times New Roman" pitchFamily="18" charset="0"/>
                <a:cs typeface="Times New Roman" pitchFamily="18" charset="0"/>
              </a:rPr>
              <a:t>OH</a:t>
            </a:r>
            <a:r>
              <a:rPr lang="en-US" sz="1800" b="1" baseline="30000" dirty="0" smtClean="0">
                <a:latin typeface="Times New Roman" pitchFamily="18" charset="0"/>
                <a:cs typeface="Times New Roman" pitchFamily="18" charset="0"/>
              </a:rPr>
              <a:t>- </a:t>
            </a:r>
            <a:endParaRPr lang="en-US" sz="1800" b="1" dirty="0">
              <a:latin typeface="Times New Roman" pitchFamily="18" charset="0"/>
              <a:cs typeface="Times New Roman" pitchFamily="18" charset="0"/>
            </a:endParaRPr>
          </a:p>
          <a:p>
            <a:pPr marL="0" indent="0">
              <a:buNone/>
            </a:pPr>
            <a:r>
              <a:rPr lang="en-US" sz="1800" b="1" dirty="0">
                <a:latin typeface="Times New Roman" pitchFamily="18" charset="0"/>
                <a:cs typeface="Times New Roman" pitchFamily="18" charset="0"/>
              </a:rPr>
              <a:t>2 ROH</a:t>
            </a:r>
            <a:r>
              <a:rPr lang="en-US" sz="1800" b="1" baseline="30000" dirty="0">
                <a:latin typeface="Times New Roman" pitchFamily="18" charset="0"/>
                <a:cs typeface="Times New Roman" pitchFamily="18" charset="0"/>
              </a:rPr>
              <a:t>- </a:t>
            </a:r>
            <a:r>
              <a:rPr lang="en-US" sz="1800" b="1" dirty="0" smtClean="0">
                <a:latin typeface="Times New Roman" pitchFamily="18" charset="0"/>
                <a:cs typeface="Times New Roman" pitchFamily="18" charset="0"/>
              </a:rPr>
              <a:t> </a:t>
            </a:r>
            <a:r>
              <a:rPr lang="en-US" sz="1800" b="1" dirty="0">
                <a:latin typeface="Times New Roman" pitchFamily="18" charset="0"/>
                <a:cs typeface="Times New Roman" pitchFamily="18" charset="0"/>
              </a:rPr>
              <a:t>+ </a:t>
            </a:r>
            <a:r>
              <a:rPr lang="en-US" sz="1800" b="1" dirty="0" smtClean="0">
                <a:latin typeface="Times New Roman" pitchFamily="18" charset="0"/>
                <a:cs typeface="Times New Roman" pitchFamily="18" charset="0"/>
              </a:rPr>
              <a:t>SO</a:t>
            </a:r>
            <a:r>
              <a:rPr lang="en-US" sz="1800" b="1" baseline="-25000" dirty="0" smtClean="0">
                <a:latin typeface="Times New Roman" pitchFamily="18" charset="0"/>
                <a:cs typeface="Times New Roman" pitchFamily="18" charset="0"/>
              </a:rPr>
              <a:t>4</a:t>
            </a:r>
            <a:r>
              <a:rPr lang="en-US" sz="1800" b="1" baseline="30000" dirty="0" smtClean="0">
                <a:latin typeface="Times New Roman" pitchFamily="18" charset="0"/>
                <a:cs typeface="Times New Roman" pitchFamily="18" charset="0"/>
              </a:rPr>
              <a:t>2-</a:t>
            </a:r>
            <a:r>
              <a:rPr lang="en-US" sz="1800" b="1" baseline="-25000" dirty="0" smtClean="0">
                <a:latin typeface="Times New Roman" pitchFamily="18" charset="0"/>
                <a:cs typeface="Times New Roman" pitchFamily="18" charset="0"/>
              </a:rPr>
              <a:t> </a:t>
            </a:r>
            <a:r>
              <a:rPr lang="en-US" sz="1800" b="1" dirty="0" smtClean="0">
                <a:latin typeface="Times New Roman" pitchFamily="18" charset="0"/>
                <a:cs typeface="Times New Roman" pitchFamily="18" charset="0"/>
              </a:rPr>
              <a:t>                       R</a:t>
            </a:r>
            <a:r>
              <a:rPr lang="en-US" sz="1800" b="1" baseline="-25000" dirty="0" smtClean="0">
                <a:latin typeface="Times New Roman" pitchFamily="18" charset="0"/>
                <a:cs typeface="Times New Roman" pitchFamily="18" charset="0"/>
              </a:rPr>
              <a:t>2</a:t>
            </a:r>
            <a:r>
              <a:rPr lang="en-US" sz="1800" b="1" dirty="0" smtClean="0">
                <a:latin typeface="Times New Roman" pitchFamily="18" charset="0"/>
                <a:cs typeface="Times New Roman" pitchFamily="18" charset="0"/>
              </a:rPr>
              <a:t>SO</a:t>
            </a:r>
            <a:r>
              <a:rPr lang="en-US" sz="1800" b="1" baseline="-25000" dirty="0" smtClean="0">
                <a:latin typeface="Times New Roman" pitchFamily="18" charset="0"/>
                <a:cs typeface="Times New Roman" pitchFamily="18" charset="0"/>
              </a:rPr>
              <a:t>4</a:t>
            </a:r>
            <a:r>
              <a:rPr lang="en-US" sz="1800" b="1" baseline="30000" dirty="0" smtClean="0">
                <a:latin typeface="Times New Roman" pitchFamily="18" charset="0"/>
                <a:cs typeface="Times New Roman" pitchFamily="18" charset="0"/>
              </a:rPr>
              <a:t>2-</a:t>
            </a:r>
            <a:r>
              <a:rPr lang="en-US" sz="1800" b="1" dirty="0" smtClean="0">
                <a:latin typeface="Times New Roman" pitchFamily="18" charset="0"/>
                <a:cs typeface="Times New Roman" pitchFamily="18" charset="0"/>
              </a:rPr>
              <a:t> </a:t>
            </a:r>
            <a:r>
              <a:rPr lang="en-US" sz="1800" b="1" dirty="0">
                <a:latin typeface="Times New Roman" pitchFamily="18" charset="0"/>
                <a:cs typeface="Times New Roman" pitchFamily="18" charset="0"/>
              </a:rPr>
              <a:t>+ 2 </a:t>
            </a:r>
            <a:r>
              <a:rPr lang="en-US" sz="1800" b="1" dirty="0" smtClean="0">
                <a:latin typeface="Times New Roman" pitchFamily="18" charset="0"/>
                <a:cs typeface="Times New Roman" pitchFamily="18" charset="0"/>
              </a:rPr>
              <a:t>OH</a:t>
            </a:r>
            <a:r>
              <a:rPr lang="en-US" sz="1800" b="1" baseline="30000" dirty="0" smtClean="0">
                <a:latin typeface="Times New Roman" pitchFamily="18" charset="0"/>
                <a:cs typeface="Times New Roman" pitchFamily="18" charset="0"/>
              </a:rPr>
              <a:t>- </a:t>
            </a:r>
            <a:endParaRPr lang="en-US" sz="1800" b="1" baseline="-25000" dirty="0">
              <a:latin typeface="Times New Roman" pitchFamily="18" charset="0"/>
              <a:cs typeface="Times New Roman" pitchFamily="18" charset="0"/>
            </a:endParaRPr>
          </a:p>
          <a:p>
            <a:pPr marL="0" indent="0">
              <a:buNone/>
            </a:pPr>
            <a:endParaRPr lang="en-US" sz="1800" b="1" baseline="-25000" dirty="0" smtClean="0">
              <a:latin typeface="Times New Roman" pitchFamily="18" charset="0"/>
              <a:cs typeface="Times New Roman" pitchFamily="18" charset="0"/>
            </a:endParaRPr>
          </a:p>
          <a:p>
            <a:pPr marL="0" indent="0">
              <a:buNone/>
            </a:pPr>
            <a:endParaRPr lang="en-US" sz="1800" b="1" baseline="-25000" dirty="0">
              <a:latin typeface="Times New Roman" pitchFamily="18" charset="0"/>
              <a:cs typeface="Times New Roman" pitchFamily="18" charset="0"/>
            </a:endParaRPr>
          </a:p>
          <a:p>
            <a:pPr marL="0" indent="0">
              <a:buNone/>
            </a:pPr>
            <a:endParaRPr lang="en-US" sz="1800" b="1" baseline="-25000" dirty="0">
              <a:latin typeface="Times New Roman" pitchFamily="18" charset="0"/>
              <a:cs typeface="Times New Roman" pitchFamily="18" charset="0"/>
            </a:endParaRPr>
          </a:p>
          <a:p>
            <a:pPr marL="0" indent="0" algn="just">
              <a:buNone/>
            </a:pPr>
            <a:endParaRPr lang="en-US" sz="2000" dirty="0" smtClean="0">
              <a:latin typeface="Times New Roman" pitchFamily="18" charset="0"/>
              <a:cs typeface="Times New Roman" pitchFamily="18" charset="0"/>
            </a:endParaRPr>
          </a:p>
        </p:txBody>
      </p:sp>
      <p:cxnSp>
        <p:nvCxnSpPr>
          <p:cNvPr id="4" name="Straight Arrow Connector 3"/>
          <p:cNvCxnSpPr/>
          <p:nvPr/>
        </p:nvCxnSpPr>
        <p:spPr>
          <a:xfrm>
            <a:off x="2438400" y="5029200"/>
            <a:ext cx="838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a:off x="2438400" y="5334000"/>
            <a:ext cx="838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2438400" y="5638800"/>
            <a:ext cx="838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2438400" y="5943600"/>
            <a:ext cx="838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612954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latin typeface="Times New Roman" pitchFamily="18" charset="0"/>
                <a:cs typeface="Times New Roman" pitchFamily="18" charset="0"/>
              </a:rPr>
              <a:t>Process - Regeneration</a:t>
            </a:r>
            <a:endParaRPr lang="en-US" sz="36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95400"/>
            <a:ext cx="8229600" cy="4830763"/>
          </a:xfrm>
        </p:spPr>
        <p:txBody>
          <a:bodyPr>
            <a:normAutofit/>
          </a:bodyPr>
          <a:lstStyle/>
          <a:p>
            <a:pPr algn="just"/>
            <a:r>
              <a:rPr lang="en-US" sz="2000" dirty="0" smtClean="0">
                <a:latin typeface="Times New Roman" pitchFamily="18" charset="0"/>
                <a:cs typeface="Times New Roman" pitchFamily="18" charset="0"/>
              </a:rPr>
              <a:t>After </a:t>
            </a:r>
            <a:r>
              <a:rPr lang="en-US" sz="2000" dirty="0">
                <a:latin typeface="Times New Roman" pitchFamily="18" charset="0"/>
                <a:cs typeface="Times New Roman" pitchFamily="18" charset="0"/>
              </a:rPr>
              <a:t>certain usage both cation and anion exchanger resins gets exhausted and they can not exchange any more cations or anions. </a:t>
            </a:r>
          </a:p>
          <a:p>
            <a:pPr algn="just"/>
            <a:r>
              <a:rPr lang="en-US" sz="2000" dirty="0">
                <a:latin typeface="Times New Roman" pitchFamily="18" charset="0"/>
                <a:cs typeface="Times New Roman" pitchFamily="18" charset="0"/>
              </a:rPr>
              <a:t>Exhausted cation exchanger resin is regenerated by passing dil. </a:t>
            </a:r>
            <a:r>
              <a:rPr lang="en-US" sz="2000" dirty="0" err="1" smtClean="0">
                <a:latin typeface="Times New Roman" pitchFamily="18" charset="0"/>
                <a:cs typeface="Times New Roman" pitchFamily="18" charset="0"/>
              </a:rPr>
              <a:t>HCl</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solution</a:t>
            </a:r>
          </a:p>
          <a:p>
            <a:pPr algn="just"/>
            <a:r>
              <a:rPr lang="en-US" sz="2000" dirty="0">
                <a:latin typeface="Times New Roman" pitchFamily="18" charset="0"/>
                <a:cs typeface="Times New Roman" pitchFamily="18" charset="0"/>
              </a:rPr>
              <a:t>Exhausted anion exchanger resin is regenerated by passing dil. </a:t>
            </a:r>
            <a:r>
              <a:rPr lang="en-US" sz="2000" dirty="0" err="1">
                <a:latin typeface="Times New Roman" pitchFamily="18" charset="0"/>
                <a:cs typeface="Times New Roman" pitchFamily="18" charset="0"/>
              </a:rPr>
              <a:t>NaOH</a:t>
            </a:r>
            <a:r>
              <a:rPr lang="en-US" sz="2000" dirty="0">
                <a:latin typeface="Times New Roman" pitchFamily="18" charset="0"/>
                <a:cs typeface="Times New Roman" pitchFamily="18" charset="0"/>
              </a:rPr>
              <a:t> solution</a:t>
            </a:r>
          </a:p>
          <a:p>
            <a:pPr algn="just"/>
            <a:r>
              <a:rPr lang="en-US" sz="2000" dirty="0">
                <a:latin typeface="Times New Roman" pitchFamily="18" charset="0"/>
                <a:cs typeface="Times New Roman" pitchFamily="18" charset="0"/>
              </a:rPr>
              <a:t>This regenerates both the resins making the method reusable.</a:t>
            </a:r>
          </a:p>
          <a:p>
            <a:pPr marL="0" indent="0">
              <a:buNone/>
            </a:pPr>
            <a:endParaRPr lang="en-US" sz="2000" b="1" baseline="-25000" dirty="0">
              <a:latin typeface="Times New Roman" pitchFamily="18" charset="0"/>
              <a:cs typeface="Times New Roman" pitchFamily="18" charset="0"/>
            </a:endParaRPr>
          </a:p>
          <a:p>
            <a:pPr marL="0" indent="0">
              <a:buNone/>
            </a:pPr>
            <a:r>
              <a:rPr lang="en-US" sz="2800" b="1" u="sng" dirty="0" smtClean="0">
                <a:latin typeface="Times New Roman" pitchFamily="18" charset="0"/>
                <a:cs typeface="Times New Roman" pitchFamily="18" charset="0"/>
              </a:rPr>
              <a:t>Regeneration</a:t>
            </a:r>
          </a:p>
          <a:p>
            <a:pPr marL="0" indent="0">
              <a:buNone/>
            </a:pPr>
            <a:r>
              <a:rPr lang="en-US" sz="2000" b="1" dirty="0">
                <a:latin typeface="Times New Roman" pitchFamily="18" charset="0"/>
                <a:cs typeface="Times New Roman" pitchFamily="18" charset="0"/>
              </a:rPr>
              <a:t>R</a:t>
            </a:r>
            <a:r>
              <a:rPr lang="en-US" sz="2000" b="1" baseline="-25000" dirty="0">
                <a:latin typeface="Times New Roman" pitchFamily="18" charset="0"/>
                <a:cs typeface="Times New Roman" pitchFamily="18" charset="0"/>
              </a:rPr>
              <a:t>2</a:t>
            </a:r>
            <a:r>
              <a:rPr lang="en-US" sz="2000" b="1" dirty="0">
                <a:latin typeface="Times New Roman" pitchFamily="18" charset="0"/>
                <a:cs typeface="Times New Roman" pitchFamily="18" charset="0"/>
              </a:rPr>
              <a:t>Ca</a:t>
            </a:r>
            <a:r>
              <a:rPr lang="en-US" sz="2000" b="1" baseline="30000" dirty="0">
                <a:latin typeface="Times New Roman" pitchFamily="18" charset="0"/>
                <a:cs typeface="Times New Roman" pitchFamily="18" charset="0"/>
              </a:rPr>
              <a:t>2+</a:t>
            </a:r>
            <a:r>
              <a:rPr lang="en-US" sz="2000" b="1" dirty="0">
                <a:latin typeface="Times New Roman" pitchFamily="18" charset="0"/>
                <a:cs typeface="Times New Roman" pitchFamily="18" charset="0"/>
              </a:rPr>
              <a:t> + </a:t>
            </a:r>
            <a:r>
              <a:rPr lang="en-US" sz="2000" b="1" dirty="0" smtClean="0">
                <a:latin typeface="Times New Roman" pitchFamily="18" charset="0"/>
                <a:cs typeface="Times New Roman" pitchFamily="18" charset="0"/>
              </a:rPr>
              <a:t>2HCl                        2 </a:t>
            </a:r>
            <a:r>
              <a:rPr lang="en-US" sz="2000" b="1" dirty="0">
                <a:latin typeface="Times New Roman" pitchFamily="18" charset="0"/>
                <a:cs typeface="Times New Roman" pitchFamily="18" charset="0"/>
              </a:rPr>
              <a:t>RH</a:t>
            </a:r>
            <a:r>
              <a:rPr lang="en-US" sz="2000" b="1" baseline="30000" dirty="0">
                <a:latin typeface="Times New Roman" pitchFamily="18" charset="0"/>
                <a:cs typeface="Times New Roman" pitchFamily="18" charset="0"/>
              </a:rPr>
              <a:t>+</a:t>
            </a:r>
            <a:r>
              <a:rPr lang="en-US" sz="2000" b="1" dirty="0">
                <a:latin typeface="Times New Roman" pitchFamily="18" charset="0"/>
                <a:cs typeface="Times New Roman" pitchFamily="18" charset="0"/>
              </a:rPr>
              <a:t> + CaCl</a:t>
            </a:r>
            <a:r>
              <a:rPr lang="en-US" sz="2000" b="1" baseline="-25000" dirty="0">
                <a:latin typeface="Times New Roman" pitchFamily="18" charset="0"/>
                <a:cs typeface="Times New Roman" pitchFamily="18" charset="0"/>
              </a:rPr>
              <a:t>2</a:t>
            </a:r>
            <a:r>
              <a:rPr lang="en-US" sz="2000" b="1" dirty="0">
                <a:latin typeface="Times New Roman" pitchFamily="18" charset="0"/>
                <a:cs typeface="Times New Roman" pitchFamily="18" charset="0"/>
              </a:rPr>
              <a:t>                          </a:t>
            </a:r>
            <a:endParaRPr lang="en-US" sz="2000" b="1" dirty="0" smtClean="0">
              <a:latin typeface="Times New Roman" pitchFamily="18" charset="0"/>
              <a:cs typeface="Times New Roman" pitchFamily="18" charset="0"/>
            </a:endParaRPr>
          </a:p>
          <a:p>
            <a:pPr marL="0" indent="0">
              <a:buNone/>
            </a:pPr>
            <a:r>
              <a:rPr lang="en-US" sz="2000" b="1" dirty="0" smtClean="0">
                <a:latin typeface="Times New Roman" pitchFamily="18" charset="0"/>
                <a:cs typeface="Times New Roman" pitchFamily="18" charset="0"/>
              </a:rPr>
              <a:t>R</a:t>
            </a:r>
            <a:r>
              <a:rPr lang="en-US" sz="2000" b="1" baseline="-25000" dirty="0" smtClean="0">
                <a:latin typeface="Times New Roman" pitchFamily="18" charset="0"/>
                <a:cs typeface="Times New Roman" pitchFamily="18" charset="0"/>
              </a:rPr>
              <a:t>2</a:t>
            </a:r>
            <a:r>
              <a:rPr lang="en-US" sz="2000" b="1" dirty="0" smtClean="0">
                <a:latin typeface="Times New Roman" pitchFamily="18" charset="0"/>
                <a:cs typeface="Times New Roman" pitchFamily="18" charset="0"/>
              </a:rPr>
              <a:t>Mg</a:t>
            </a:r>
            <a:r>
              <a:rPr lang="en-US" sz="2000" b="1" baseline="30000" dirty="0" smtClean="0">
                <a:latin typeface="Times New Roman" pitchFamily="18" charset="0"/>
                <a:cs typeface="Times New Roman" pitchFamily="18" charset="0"/>
              </a:rPr>
              <a:t>2</a:t>
            </a:r>
            <a:r>
              <a:rPr lang="en-US" sz="2000" b="1" baseline="30000" dirty="0">
                <a:latin typeface="Times New Roman" pitchFamily="18" charset="0"/>
                <a:cs typeface="Times New Roman" pitchFamily="18" charset="0"/>
              </a:rPr>
              <a:t>+</a:t>
            </a:r>
            <a:r>
              <a:rPr lang="en-US" sz="2000" b="1" dirty="0">
                <a:latin typeface="Times New Roman" pitchFamily="18" charset="0"/>
                <a:cs typeface="Times New Roman" pitchFamily="18" charset="0"/>
              </a:rPr>
              <a:t> + </a:t>
            </a:r>
            <a:r>
              <a:rPr lang="en-US" sz="2000" b="1" dirty="0" smtClean="0">
                <a:latin typeface="Times New Roman" pitchFamily="18" charset="0"/>
                <a:cs typeface="Times New Roman" pitchFamily="18" charset="0"/>
              </a:rPr>
              <a:t>H</a:t>
            </a:r>
            <a:r>
              <a:rPr lang="en-US" sz="2000" b="1" baseline="-25000" dirty="0" smtClean="0">
                <a:latin typeface="Times New Roman" pitchFamily="18" charset="0"/>
                <a:cs typeface="Times New Roman" pitchFamily="18" charset="0"/>
              </a:rPr>
              <a:t>2</a:t>
            </a:r>
            <a:r>
              <a:rPr lang="en-US" sz="2000" b="1" dirty="0" smtClean="0">
                <a:latin typeface="Times New Roman" pitchFamily="18" charset="0"/>
                <a:cs typeface="Times New Roman" pitchFamily="18" charset="0"/>
              </a:rPr>
              <a:t>SO</a:t>
            </a:r>
            <a:r>
              <a:rPr lang="en-US" sz="2000" b="1" baseline="-25000" dirty="0" smtClean="0">
                <a:latin typeface="Times New Roman" pitchFamily="18" charset="0"/>
                <a:cs typeface="Times New Roman" pitchFamily="18" charset="0"/>
              </a:rPr>
              <a:t>4                                </a:t>
            </a:r>
            <a:r>
              <a:rPr lang="en-US" sz="2000" b="1" dirty="0" smtClean="0">
                <a:latin typeface="Times New Roman" pitchFamily="18" charset="0"/>
                <a:cs typeface="Times New Roman" pitchFamily="18" charset="0"/>
              </a:rPr>
              <a:t>2 </a:t>
            </a:r>
            <a:r>
              <a:rPr lang="en-US" sz="2000" b="1" dirty="0">
                <a:latin typeface="Times New Roman" pitchFamily="18" charset="0"/>
                <a:cs typeface="Times New Roman" pitchFamily="18" charset="0"/>
              </a:rPr>
              <a:t>RH</a:t>
            </a:r>
            <a:r>
              <a:rPr lang="en-US" sz="2000" b="1" baseline="30000" dirty="0">
                <a:latin typeface="Times New Roman" pitchFamily="18" charset="0"/>
                <a:cs typeface="Times New Roman" pitchFamily="18" charset="0"/>
              </a:rPr>
              <a:t>+</a:t>
            </a:r>
            <a:r>
              <a:rPr lang="en-US" sz="2000" b="1" dirty="0">
                <a:latin typeface="Times New Roman" pitchFamily="18" charset="0"/>
                <a:cs typeface="Times New Roman" pitchFamily="18" charset="0"/>
              </a:rPr>
              <a:t> + </a:t>
            </a:r>
            <a:r>
              <a:rPr lang="en-US" sz="2000" b="1" dirty="0" smtClean="0">
                <a:latin typeface="Times New Roman" pitchFamily="18" charset="0"/>
                <a:cs typeface="Times New Roman" pitchFamily="18" charset="0"/>
              </a:rPr>
              <a:t>MgSO</a:t>
            </a:r>
            <a:r>
              <a:rPr lang="en-US" sz="2000" b="1" baseline="-25000" dirty="0" smtClean="0">
                <a:latin typeface="Times New Roman" pitchFamily="18" charset="0"/>
                <a:cs typeface="Times New Roman" pitchFamily="18" charset="0"/>
              </a:rPr>
              <a:t>4</a:t>
            </a:r>
          </a:p>
          <a:p>
            <a:pPr marL="0" indent="0">
              <a:buNone/>
            </a:pPr>
            <a:r>
              <a:rPr lang="en-US" sz="2000" b="1" dirty="0">
                <a:latin typeface="Times New Roman" pitchFamily="18" charset="0"/>
                <a:cs typeface="Times New Roman" pitchFamily="18" charset="0"/>
              </a:rPr>
              <a:t>R</a:t>
            </a:r>
            <a:r>
              <a:rPr lang="en-US" sz="2000" b="1" baseline="-25000" dirty="0">
                <a:latin typeface="Times New Roman" pitchFamily="18" charset="0"/>
                <a:cs typeface="Times New Roman" pitchFamily="18" charset="0"/>
              </a:rPr>
              <a:t>2</a:t>
            </a:r>
            <a:r>
              <a:rPr lang="en-US" sz="2000" b="1" dirty="0">
                <a:latin typeface="Times New Roman" pitchFamily="18" charset="0"/>
                <a:cs typeface="Times New Roman" pitchFamily="18" charset="0"/>
              </a:rPr>
              <a:t>Cl</a:t>
            </a:r>
            <a:r>
              <a:rPr lang="en-US" sz="2000" b="1" baseline="30000" dirty="0">
                <a:latin typeface="Times New Roman" pitchFamily="18" charset="0"/>
                <a:cs typeface="Times New Roman" pitchFamily="18" charset="0"/>
              </a:rPr>
              <a:t>-</a:t>
            </a:r>
            <a:r>
              <a:rPr lang="en-US" sz="2000" b="1" dirty="0">
                <a:latin typeface="Times New Roman" pitchFamily="18" charset="0"/>
                <a:cs typeface="Times New Roman" pitchFamily="18" charset="0"/>
              </a:rPr>
              <a:t> + 2 </a:t>
            </a:r>
            <a:r>
              <a:rPr lang="en-US" sz="2000" b="1" dirty="0" err="1" smtClean="0">
                <a:latin typeface="Times New Roman" pitchFamily="18" charset="0"/>
                <a:cs typeface="Times New Roman" pitchFamily="18" charset="0"/>
              </a:rPr>
              <a:t>NaOH</a:t>
            </a:r>
            <a:r>
              <a:rPr lang="en-US" sz="2000" b="1" baseline="30000"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2 </a:t>
            </a:r>
            <a:r>
              <a:rPr lang="en-US" sz="2000" b="1" dirty="0">
                <a:latin typeface="Times New Roman" pitchFamily="18" charset="0"/>
                <a:cs typeface="Times New Roman" pitchFamily="18" charset="0"/>
              </a:rPr>
              <a:t>ROH</a:t>
            </a:r>
            <a:r>
              <a:rPr lang="en-US" sz="2000" b="1" baseline="30000" dirty="0">
                <a:latin typeface="Times New Roman" pitchFamily="18" charset="0"/>
                <a:cs typeface="Times New Roman" pitchFamily="18" charset="0"/>
              </a:rPr>
              <a:t>-</a:t>
            </a:r>
            <a:r>
              <a:rPr lang="en-US" sz="2000" b="1" dirty="0">
                <a:latin typeface="Times New Roman" pitchFamily="18" charset="0"/>
                <a:cs typeface="Times New Roman" pitchFamily="18" charset="0"/>
              </a:rPr>
              <a:t> + </a:t>
            </a:r>
            <a:r>
              <a:rPr lang="en-US" sz="2000" b="1" dirty="0" smtClean="0">
                <a:latin typeface="Times New Roman" pitchFamily="18" charset="0"/>
                <a:cs typeface="Times New Roman" pitchFamily="18" charset="0"/>
              </a:rPr>
              <a:t>2NaCl</a:t>
            </a:r>
            <a:endParaRPr lang="en-US" sz="2000" b="1" dirty="0">
              <a:latin typeface="Times New Roman" pitchFamily="18" charset="0"/>
              <a:cs typeface="Times New Roman" pitchFamily="18" charset="0"/>
            </a:endParaRPr>
          </a:p>
          <a:p>
            <a:pPr marL="0" indent="0">
              <a:buNone/>
            </a:pPr>
            <a:r>
              <a:rPr lang="en-US" sz="2000" b="1" dirty="0">
                <a:latin typeface="Times New Roman" pitchFamily="18" charset="0"/>
                <a:cs typeface="Times New Roman" pitchFamily="18" charset="0"/>
              </a:rPr>
              <a:t>R</a:t>
            </a:r>
            <a:r>
              <a:rPr lang="en-US" sz="2000" b="1" baseline="-25000" dirty="0">
                <a:latin typeface="Times New Roman" pitchFamily="18" charset="0"/>
                <a:cs typeface="Times New Roman" pitchFamily="18" charset="0"/>
              </a:rPr>
              <a:t>2</a:t>
            </a:r>
            <a:r>
              <a:rPr lang="en-US" sz="2000" b="1" dirty="0">
                <a:latin typeface="Times New Roman" pitchFamily="18" charset="0"/>
                <a:cs typeface="Times New Roman" pitchFamily="18" charset="0"/>
              </a:rPr>
              <a:t>SO</a:t>
            </a:r>
            <a:r>
              <a:rPr lang="en-US" sz="2000" b="1" baseline="-25000" dirty="0">
                <a:latin typeface="Times New Roman" pitchFamily="18" charset="0"/>
                <a:cs typeface="Times New Roman" pitchFamily="18" charset="0"/>
              </a:rPr>
              <a:t>4</a:t>
            </a:r>
            <a:r>
              <a:rPr lang="en-US" sz="2000" b="1" baseline="30000" dirty="0">
                <a:latin typeface="Times New Roman" pitchFamily="18" charset="0"/>
                <a:cs typeface="Times New Roman" pitchFamily="18" charset="0"/>
              </a:rPr>
              <a:t>2-</a:t>
            </a:r>
            <a:r>
              <a:rPr lang="en-US" sz="2000" b="1" dirty="0">
                <a:latin typeface="Times New Roman" pitchFamily="18" charset="0"/>
                <a:cs typeface="Times New Roman" pitchFamily="18" charset="0"/>
              </a:rPr>
              <a:t> + 2 </a:t>
            </a:r>
            <a:r>
              <a:rPr lang="en-US" sz="2000" b="1" dirty="0" err="1" smtClean="0">
                <a:latin typeface="Times New Roman" pitchFamily="18" charset="0"/>
                <a:cs typeface="Times New Roman" pitchFamily="18" charset="0"/>
              </a:rPr>
              <a:t>NaOH</a:t>
            </a:r>
            <a:r>
              <a:rPr lang="en-US" sz="2000" b="1" baseline="30000"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2 </a:t>
            </a:r>
            <a:r>
              <a:rPr lang="en-US" sz="2000" b="1" dirty="0">
                <a:latin typeface="Times New Roman" pitchFamily="18" charset="0"/>
                <a:cs typeface="Times New Roman" pitchFamily="18" charset="0"/>
              </a:rPr>
              <a:t>ROH</a:t>
            </a:r>
            <a:r>
              <a:rPr lang="en-US" sz="2000" b="1" baseline="30000" dirty="0">
                <a:latin typeface="Times New Roman" pitchFamily="18" charset="0"/>
                <a:cs typeface="Times New Roman" pitchFamily="18" charset="0"/>
              </a:rPr>
              <a:t>- </a:t>
            </a:r>
            <a:r>
              <a:rPr lang="en-US" sz="2000" b="1" dirty="0">
                <a:latin typeface="Times New Roman" pitchFamily="18" charset="0"/>
                <a:cs typeface="Times New Roman" pitchFamily="18" charset="0"/>
              </a:rPr>
              <a:t> + </a:t>
            </a:r>
            <a:r>
              <a:rPr lang="en-US" sz="2000" b="1" dirty="0" smtClean="0">
                <a:latin typeface="Times New Roman" pitchFamily="18" charset="0"/>
                <a:cs typeface="Times New Roman" pitchFamily="18" charset="0"/>
              </a:rPr>
              <a:t>Na</a:t>
            </a:r>
            <a:r>
              <a:rPr lang="en-US" sz="2000" b="1" baseline="-25000" dirty="0" smtClean="0">
                <a:latin typeface="Times New Roman" pitchFamily="18" charset="0"/>
                <a:cs typeface="Times New Roman" pitchFamily="18" charset="0"/>
              </a:rPr>
              <a:t>2</a:t>
            </a:r>
            <a:r>
              <a:rPr lang="en-US" sz="2000" b="1" dirty="0" smtClean="0">
                <a:latin typeface="Times New Roman" pitchFamily="18" charset="0"/>
                <a:cs typeface="Times New Roman" pitchFamily="18" charset="0"/>
              </a:rPr>
              <a:t>SO</a:t>
            </a:r>
            <a:r>
              <a:rPr lang="en-US" sz="2000" b="1" baseline="-25000" dirty="0" smtClean="0">
                <a:latin typeface="Times New Roman" pitchFamily="18" charset="0"/>
                <a:cs typeface="Times New Roman" pitchFamily="18" charset="0"/>
              </a:rPr>
              <a:t>4</a:t>
            </a:r>
            <a:endParaRPr lang="en-US" sz="2000" b="1" baseline="-25000" dirty="0">
              <a:latin typeface="Times New Roman" pitchFamily="18" charset="0"/>
              <a:cs typeface="Times New Roman" pitchFamily="18" charset="0"/>
            </a:endParaRPr>
          </a:p>
          <a:p>
            <a:pPr marL="0" indent="0">
              <a:buNone/>
            </a:pPr>
            <a:endParaRPr lang="en-US" sz="2000" b="1" baseline="-25000" dirty="0">
              <a:latin typeface="Times New Roman" pitchFamily="18" charset="0"/>
              <a:cs typeface="Times New Roman" pitchFamily="18" charset="0"/>
            </a:endParaRPr>
          </a:p>
          <a:p>
            <a:pPr marL="0" indent="0">
              <a:buNone/>
            </a:pPr>
            <a:endParaRPr lang="en-US" sz="2000" b="1" dirty="0" smtClean="0">
              <a:latin typeface="Times New Roman" pitchFamily="18" charset="0"/>
              <a:cs typeface="Times New Roman" pitchFamily="18" charset="0"/>
            </a:endParaRPr>
          </a:p>
        </p:txBody>
      </p:sp>
      <p:cxnSp>
        <p:nvCxnSpPr>
          <p:cNvPr id="6" name="Straight Arrow Connector 5"/>
          <p:cNvCxnSpPr/>
          <p:nvPr/>
        </p:nvCxnSpPr>
        <p:spPr>
          <a:xfrm>
            <a:off x="2438400" y="5029200"/>
            <a:ext cx="838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2438400" y="4648200"/>
            <a:ext cx="838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2590800" y="5410200"/>
            <a:ext cx="838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2667000" y="5715000"/>
            <a:ext cx="838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589377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593726"/>
            <a:ext cx="7886700" cy="1082674"/>
          </a:xfrm>
        </p:spPr>
        <p:txBody>
          <a:bodyPr>
            <a:normAutofit/>
          </a:bodyPr>
          <a:lstStyle/>
          <a:p>
            <a:pPr algn="ctr"/>
            <a:r>
              <a:rPr lang="en-US" sz="3600" b="1" dirty="0">
                <a:latin typeface="Times New Roman" pitchFamily="18" charset="0"/>
                <a:cs typeface="Times New Roman" pitchFamily="18" charset="0"/>
              </a:rPr>
              <a:t>Ion Exchange </a:t>
            </a:r>
            <a:r>
              <a:rPr lang="en-US" sz="3600" b="1" dirty="0" smtClean="0">
                <a:latin typeface="Times New Roman" pitchFamily="18" charset="0"/>
                <a:cs typeface="Times New Roman" pitchFamily="18" charset="0"/>
              </a:rPr>
              <a:t>Softener</a:t>
            </a:r>
            <a:endParaRPr lang="en-US" sz="3600"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447801"/>
            <a:ext cx="5410200" cy="3352800"/>
          </a:xfrm>
          <a:prstGeom prst="rect">
            <a:avLst/>
          </a:prstGeom>
          <a:noFill/>
          <a:ln>
            <a:noFill/>
          </a:ln>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7400" y="3316818"/>
            <a:ext cx="2998869" cy="23219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6276311" y="2907268"/>
            <a:ext cx="2181046" cy="369332"/>
          </a:xfrm>
          <a:prstGeom prst="rect">
            <a:avLst/>
          </a:prstGeom>
        </p:spPr>
        <p:txBody>
          <a:bodyPr wrap="none">
            <a:spAutoFit/>
          </a:bodyPr>
          <a:lstStyle/>
          <a:p>
            <a:pPr algn="ctr"/>
            <a:r>
              <a:rPr lang="en-US" b="1" dirty="0">
                <a:latin typeface="Times New Roman" pitchFamily="18" charset="0"/>
                <a:cs typeface="Times New Roman" pitchFamily="18" charset="0"/>
              </a:rPr>
              <a:t>(Commercial plant) </a:t>
            </a:r>
          </a:p>
        </p:txBody>
      </p:sp>
    </p:spTree>
    <p:extLst>
      <p:ext uri="{BB962C8B-B14F-4D97-AF65-F5344CB8AC3E}">
        <p14:creationId xmlns:p14="http://schemas.microsoft.com/office/powerpoint/2010/main" val="196877081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181600"/>
          </a:xfrm>
        </p:spPr>
        <p:txBody>
          <a:bodyPr>
            <a:normAutofit/>
          </a:bodyPr>
          <a:lstStyle/>
          <a:p>
            <a:pPr marL="0" indent="0" algn="just">
              <a:buNone/>
            </a:pPr>
            <a:endParaRPr lang="en-US" sz="2800" b="1" dirty="0" smtClean="0">
              <a:latin typeface="Times New Roman" pitchFamily="18" charset="0"/>
              <a:cs typeface="Times New Roman" pitchFamily="18" charset="0"/>
            </a:endParaRPr>
          </a:p>
          <a:p>
            <a:pPr marL="0" indent="0" algn="just">
              <a:buNone/>
            </a:pPr>
            <a:r>
              <a:rPr lang="en-US" sz="2800" b="1" dirty="0" smtClean="0">
                <a:latin typeface="Times New Roman" pitchFamily="18" charset="0"/>
                <a:cs typeface="Times New Roman" pitchFamily="18" charset="0"/>
              </a:rPr>
              <a:t>Advantages</a:t>
            </a:r>
          </a:p>
          <a:p>
            <a:pPr algn="just"/>
            <a:r>
              <a:rPr lang="en-US" sz="2400" dirty="0" smtClean="0">
                <a:latin typeface="Times New Roman" pitchFamily="18" charset="0"/>
                <a:cs typeface="Times New Roman" pitchFamily="18" charset="0"/>
              </a:rPr>
              <a:t>The process can be used for highly acidic or alkaline water.</a:t>
            </a:r>
          </a:p>
          <a:p>
            <a:pPr algn="just"/>
            <a:r>
              <a:rPr lang="en-US" sz="2400" dirty="0" smtClean="0">
                <a:latin typeface="Times New Roman" pitchFamily="18" charset="0"/>
                <a:cs typeface="Times New Roman" pitchFamily="18" charset="0"/>
              </a:rPr>
              <a:t>It produces water of very low hardness (less than 2 ppm).</a:t>
            </a:r>
          </a:p>
          <a:p>
            <a:pPr algn="just"/>
            <a:r>
              <a:rPr lang="en-US" sz="2400" dirty="0" smtClean="0">
                <a:latin typeface="Times New Roman" pitchFamily="18" charset="0"/>
                <a:cs typeface="Times New Roman" pitchFamily="18" charset="0"/>
              </a:rPr>
              <a:t>Softened water can be used in steam generation boiler.</a:t>
            </a:r>
            <a:endParaRPr lang="en-US" sz="2400" dirty="0">
              <a:latin typeface="Times New Roman" pitchFamily="18" charset="0"/>
              <a:cs typeface="Times New Roman" pitchFamily="18" charset="0"/>
            </a:endParaRPr>
          </a:p>
          <a:p>
            <a:pPr algn="just"/>
            <a:endParaRPr lang="en-US" sz="2800" b="1" dirty="0" smtClean="0">
              <a:latin typeface="Times New Roman" pitchFamily="18" charset="0"/>
              <a:cs typeface="Times New Roman" pitchFamily="18" charset="0"/>
            </a:endParaRPr>
          </a:p>
          <a:p>
            <a:pPr marL="0" indent="0" algn="just">
              <a:buNone/>
            </a:pPr>
            <a:r>
              <a:rPr lang="en-US" sz="2800" b="1" dirty="0" smtClean="0">
                <a:latin typeface="Times New Roman" pitchFamily="18" charset="0"/>
                <a:cs typeface="Times New Roman" pitchFamily="18" charset="0"/>
              </a:rPr>
              <a:t>Disadvantages </a:t>
            </a:r>
          </a:p>
          <a:p>
            <a:pPr algn="just"/>
            <a:r>
              <a:rPr lang="en-US" sz="2400" dirty="0" smtClean="0">
                <a:latin typeface="Times New Roman" pitchFamily="18" charset="0"/>
                <a:cs typeface="Times New Roman" pitchFamily="18" charset="0"/>
              </a:rPr>
              <a:t>The equipment is costly and expensive resins are required.</a:t>
            </a:r>
          </a:p>
          <a:p>
            <a:pPr algn="just"/>
            <a:r>
              <a:rPr lang="en-US" sz="2400" dirty="0" smtClean="0">
                <a:latin typeface="Times New Roman" pitchFamily="18" charset="0"/>
                <a:cs typeface="Times New Roman" pitchFamily="18" charset="0"/>
              </a:rPr>
              <a:t>Turbid water could decrease the efficiency of the method. Hence turbidity need to be removed first by coagulation and then water could be passed over the resin.</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163695842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914400"/>
            <a:ext cx="7886700" cy="762000"/>
          </a:xfrm>
        </p:spPr>
        <p:txBody>
          <a:bodyPr>
            <a:normAutofit/>
          </a:bodyPr>
          <a:lstStyle/>
          <a:p>
            <a:pPr algn="ctr"/>
            <a:r>
              <a:rPr lang="en-US" sz="4000" b="1" dirty="0" smtClean="0">
                <a:solidFill>
                  <a:srgbClr val="C00000"/>
                </a:solidFill>
                <a:latin typeface="Times New Roman" pitchFamily="18" charset="0"/>
                <a:cs typeface="Times New Roman" pitchFamily="18" charset="0"/>
              </a:rPr>
              <a:t>BOD (Biological Oxygen Demand)</a:t>
            </a:r>
            <a:endParaRPr lang="en-US" sz="4000" b="1" dirty="0">
              <a:solidFill>
                <a:srgbClr val="C0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lnSpcReduction="10000"/>
          </a:bodyPr>
          <a:lstStyle/>
          <a:p>
            <a:pPr algn="just"/>
            <a:r>
              <a:rPr lang="en-US" sz="2400" dirty="0" smtClean="0">
                <a:latin typeface="Times New Roman" pitchFamily="18" charset="0"/>
                <a:cs typeface="Times New Roman" pitchFamily="18" charset="0"/>
              </a:rPr>
              <a:t>It is a measure of amount of oxygen required for the biological oxidation of organic matter under aerobic conditions at 20</a:t>
            </a:r>
            <a:r>
              <a:rPr lang="en-US" sz="2400" baseline="30000" dirty="0" smtClean="0">
                <a:latin typeface="Times New Roman" pitchFamily="18" charset="0"/>
                <a:cs typeface="Times New Roman" pitchFamily="18" charset="0"/>
              </a:rPr>
              <a:t>0</a:t>
            </a:r>
            <a:r>
              <a:rPr lang="en-US" sz="2400" dirty="0" smtClean="0">
                <a:latin typeface="Times New Roman" pitchFamily="18" charset="0"/>
                <a:cs typeface="Times New Roman" pitchFamily="18" charset="0"/>
              </a:rPr>
              <a:t> C for a period of 5 days.</a:t>
            </a:r>
          </a:p>
          <a:p>
            <a:pPr marL="0" indent="0" algn="just">
              <a:buNone/>
            </a:pPr>
            <a:r>
              <a:rPr lang="en-US" sz="2400" b="1" dirty="0" smtClean="0">
                <a:latin typeface="Times New Roman" pitchFamily="18" charset="0"/>
                <a:cs typeface="Times New Roman" pitchFamily="18" charset="0"/>
              </a:rPr>
              <a:t>Organic matter + </a:t>
            </a:r>
            <a:r>
              <a:rPr lang="en-US" sz="2400" b="1" dirty="0" smtClean="0">
                <a:solidFill>
                  <a:srgbClr val="FF0000"/>
                </a:solidFill>
                <a:latin typeface="Times New Roman" pitchFamily="18" charset="0"/>
                <a:cs typeface="Times New Roman" pitchFamily="18" charset="0"/>
              </a:rPr>
              <a:t>O</a:t>
            </a:r>
            <a:r>
              <a:rPr lang="en-US" sz="2400" b="1" baseline="-25000" dirty="0" smtClean="0">
                <a:solidFill>
                  <a:srgbClr val="FF0000"/>
                </a:solidFill>
                <a:latin typeface="Times New Roman" pitchFamily="18" charset="0"/>
                <a:cs typeface="Times New Roman" pitchFamily="18" charset="0"/>
              </a:rPr>
              <a:t>2</a:t>
            </a:r>
            <a:r>
              <a:rPr lang="en-US" sz="2400" b="1"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Micro-organisms</a:t>
            </a:r>
            <a:r>
              <a:rPr lang="en-US" sz="2400" b="1" dirty="0" smtClean="0">
                <a:latin typeface="Times New Roman" pitchFamily="18" charset="0"/>
                <a:cs typeface="Times New Roman" pitchFamily="18" charset="0"/>
              </a:rPr>
              <a:t>       CO</a:t>
            </a:r>
            <a:r>
              <a:rPr lang="en-US" sz="2400" b="1" baseline="-25000" dirty="0" smtClean="0">
                <a:latin typeface="Times New Roman" pitchFamily="18" charset="0"/>
                <a:cs typeface="Times New Roman" pitchFamily="18" charset="0"/>
              </a:rPr>
              <a:t>2</a:t>
            </a:r>
            <a:r>
              <a:rPr lang="en-US" sz="2400" b="1" dirty="0" smtClean="0">
                <a:latin typeface="Times New Roman" pitchFamily="18" charset="0"/>
                <a:cs typeface="Times New Roman" pitchFamily="18" charset="0"/>
              </a:rPr>
              <a:t> + H</a:t>
            </a:r>
            <a:r>
              <a:rPr lang="en-US" sz="2400" b="1" baseline="-25000" dirty="0" smtClean="0">
                <a:latin typeface="Times New Roman" pitchFamily="18" charset="0"/>
                <a:cs typeface="Times New Roman" pitchFamily="18" charset="0"/>
              </a:rPr>
              <a:t>2</a:t>
            </a:r>
            <a:r>
              <a:rPr lang="en-US" sz="2400" b="1" dirty="0" smtClean="0">
                <a:latin typeface="Times New Roman" pitchFamily="18" charset="0"/>
                <a:cs typeface="Times New Roman" pitchFamily="18" charset="0"/>
              </a:rPr>
              <a:t>O</a:t>
            </a:r>
          </a:p>
          <a:p>
            <a:pPr marL="0" indent="0" algn="just">
              <a:buNone/>
            </a:pPr>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BOD is the direct measurement of extent of pollution in waste water &amp; industrial effluent.</a:t>
            </a:r>
          </a:p>
          <a:p>
            <a:pPr algn="just"/>
            <a:r>
              <a:rPr lang="en-US" sz="2400" dirty="0" smtClean="0">
                <a:solidFill>
                  <a:srgbClr val="FF0000"/>
                </a:solidFill>
                <a:latin typeface="Times New Roman" pitchFamily="18" charset="0"/>
                <a:cs typeface="Times New Roman" pitchFamily="18" charset="0"/>
              </a:rPr>
              <a:t>Only applicable for bio-degradable pollutants</a:t>
            </a:r>
            <a:r>
              <a:rPr lang="en-US" sz="2400" dirty="0" smtClean="0">
                <a:latin typeface="Times New Roman" pitchFamily="18" charset="0"/>
                <a:cs typeface="Times New Roman" pitchFamily="18" charset="0"/>
              </a:rPr>
              <a:t>.</a:t>
            </a:r>
          </a:p>
          <a:p>
            <a:pPr algn="just"/>
            <a:r>
              <a:rPr lang="en-US" sz="2400" dirty="0" smtClean="0">
                <a:latin typeface="Times New Roman" pitchFamily="18" charset="0"/>
                <a:cs typeface="Times New Roman" pitchFamily="18" charset="0"/>
              </a:rPr>
              <a:t>Higher the BOD, higher will be the level of pollutants in water.</a:t>
            </a:r>
          </a:p>
          <a:p>
            <a:pPr algn="just"/>
            <a:r>
              <a:rPr lang="en-US" sz="2400" b="1" dirty="0" smtClean="0">
                <a:latin typeface="Times New Roman" pitchFamily="18" charset="0"/>
                <a:cs typeface="Times New Roman" pitchFamily="18" charset="0"/>
              </a:rPr>
              <a:t>Drinking water should have BOD less than 1 ppm. </a:t>
            </a:r>
            <a:endParaRPr lang="en-US" sz="2400" b="1" dirty="0">
              <a:latin typeface="Times New Roman" pitchFamily="18" charset="0"/>
              <a:cs typeface="Times New Roman" pitchFamily="18" charset="0"/>
            </a:endParaRPr>
          </a:p>
        </p:txBody>
      </p:sp>
      <p:cxnSp>
        <p:nvCxnSpPr>
          <p:cNvPr id="4" name="Straight Arrow Connector 3"/>
          <p:cNvCxnSpPr/>
          <p:nvPr/>
        </p:nvCxnSpPr>
        <p:spPr>
          <a:xfrm>
            <a:off x="3657600" y="3200400"/>
            <a:ext cx="2057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128926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0100" y="898526"/>
            <a:ext cx="7886700" cy="930274"/>
          </a:xfrm>
        </p:spPr>
        <p:txBody>
          <a:bodyPr>
            <a:normAutofit/>
          </a:bodyPr>
          <a:lstStyle/>
          <a:p>
            <a:r>
              <a:rPr lang="en-US" sz="4000" b="1" dirty="0" smtClean="0">
                <a:solidFill>
                  <a:srgbClr val="C00000"/>
                </a:solidFill>
                <a:latin typeface="Times New Roman" pitchFamily="18" charset="0"/>
                <a:cs typeface="Times New Roman" pitchFamily="18" charset="0"/>
              </a:rPr>
              <a:t>Principle</a:t>
            </a:r>
            <a:endParaRPr lang="en-US" sz="4000" b="1" dirty="0">
              <a:solidFill>
                <a:srgbClr val="C0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r>
              <a:rPr lang="en-US" sz="2000" dirty="0" smtClean="0">
                <a:latin typeface="Times New Roman" pitchFamily="18" charset="0"/>
                <a:cs typeface="Times New Roman" pitchFamily="18" charset="0"/>
              </a:rPr>
              <a:t>Dissolved oxygen content  of diluted waste-water is determined at the beginning of the reaction by </a:t>
            </a:r>
            <a:r>
              <a:rPr lang="en-US" sz="2000" dirty="0" smtClean="0">
                <a:solidFill>
                  <a:srgbClr val="FF0000"/>
                </a:solidFill>
                <a:latin typeface="Times New Roman" pitchFamily="18" charset="0"/>
                <a:cs typeface="Times New Roman" pitchFamily="18" charset="0"/>
              </a:rPr>
              <a:t>Winkler’s method or by DO meter.</a:t>
            </a:r>
          </a:p>
          <a:p>
            <a:pPr algn="just"/>
            <a:r>
              <a:rPr lang="en-US" sz="2000" dirty="0" smtClean="0">
                <a:latin typeface="Times New Roman" pitchFamily="18" charset="0"/>
                <a:cs typeface="Times New Roman" pitchFamily="18" charset="0"/>
              </a:rPr>
              <a:t>Same sample of water is kept for incubation in the presence of micro-organisms for 5 days at </a:t>
            </a:r>
            <a:r>
              <a:rPr lang="en-US" sz="2000" dirty="0">
                <a:latin typeface="Times New Roman" pitchFamily="18" charset="0"/>
                <a:cs typeface="Times New Roman" pitchFamily="18" charset="0"/>
              </a:rPr>
              <a:t>20</a:t>
            </a:r>
            <a:r>
              <a:rPr lang="en-US" sz="2000" baseline="30000" dirty="0">
                <a:latin typeface="Times New Roman" pitchFamily="18" charset="0"/>
                <a:cs typeface="Times New Roman" pitchFamily="18" charset="0"/>
              </a:rPr>
              <a:t>0</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C and decrease in the dissolved oxygen content is determined by </a:t>
            </a:r>
            <a:r>
              <a:rPr lang="en-US" sz="2000" dirty="0">
                <a:solidFill>
                  <a:srgbClr val="FF0000"/>
                </a:solidFill>
                <a:latin typeface="Times New Roman" pitchFamily="18" charset="0"/>
                <a:cs typeface="Times New Roman" pitchFamily="18" charset="0"/>
              </a:rPr>
              <a:t>Winkler’s method or by DO meter.</a:t>
            </a:r>
            <a:endParaRPr lang="en-US" sz="2000" dirty="0" smtClean="0">
              <a:solidFill>
                <a:srgbClr val="FF0000"/>
              </a:solidFill>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a:p>
            <a:pPr marL="0" indent="0" algn="just">
              <a:buNone/>
            </a:pPr>
            <a:r>
              <a:rPr lang="en-US" sz="2400" dirty="0" smtClean="0">
                <a:latin typeface="Times New Roman" pitchFamily="18" charset="0"/>
                <a:cs typeface="Times New Roman" pitchFamily="18" charset="0"/>
              </a:rPr>
              <a:t>BOD = [(DO)</a:t>
            </a:r>
            <a:r>
              <a:rPr lang="en-US" sz="2400" baseline="-25000" dirty="0" smtClean="0">
                <a:latin typeface="Times New Roman" pitchFamily="18" charset="0"/>
                <a:cs typeface="Times New Roman" pitchFamily="18" charset="0"/>
              </a:rPr>
              <a:t>Blank</a:t>
            </a:r>
            <a:r>
              <a:rPr lang="en-US" sz="2400" dirty="0" smtClean="0">
                <a:latin typeface="Times New Roman" pitchFamily="18" charset="0"/>
                <a:cs typeface="Times New Roman" pitchFamily="18" charset="0"/>
              </a:rPr>
              <a:t> – (DO)</a:t>
            </a:r>
            <a:r>
              <a:rPr lang="en-US" sz="2400" baseline="-25000" dirty="0" smtClean="0">
                <a:latin typeface="Times New Roman" pitchFamily="18" charset="0"/>
                <a:cs typeface="Times New Roman" pitchFamily="18" charset="0"/>
              </a:rPr>
              <a:t>Incubated</a:t>
            </a:r>
            <a:r>
              <a:rPr lang="en-US" sz="2400" dirty="0" smtClean="0">
                <a:latin typeface="Times New Roman" pitchFamily="18" charset="0"/>
                <a:cs typeface="Times New Roman" pitchFamily="18" charset="0"/>
              </a:rPr>
              <a:t> ] X Dilution Factor </a:t>
            </a:r>
          </a:p>
          <a:p>
            <a:pPr marL="0" indent="0" algn="just">
              <a:buNone/>
            </a:pPr>
            <a:r>
              <a:rPr lang="en-US" sz="1800" dirty="0">
                <a:latin typeface="Times New Roman" pitchFamily="18" charset="0"/>
                <a:cs typeface="Times New Roman" pitchFamily="18" charset="0"/>
              </a:rPr>
              <a:t>(DO)</a:t>
            </a:r>
            <a:r>
              <a:rPr lang="en-US" sz="1800" baseline="-25000" dirty="0">
                <a:latin typeface="Times New Roman" pitchFamily="18" charset="0"/>
                <a:cs typeface="Times New Roman" pitchFamily="18" charset="0"/>
              </a:rPr>
              <a:t>Blank</a:t>
            </a: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 Dissolved oxygen of diluted sample in the beginning of the reaction</a:t>
            </a:r>
          </a:p>
          <a:p>
            <a:pPr marL="0" indent="0" algn="just">
              <a:buNone/>
            </a:pPr>
            <a:r>
              <a:rPr lang="en-US" sz="1800" dirty="0" smtClean="0">
                <a:latin typeface="Times New Roman" pitchFamily="18" charset="0"/>
                <a:cs typeface="Times New Roman" pitchFamily="18" charset="0"/>
              </a:rPr>
              <a:t>(DO)</a:t>
            </a:r>
            <a:r>
              <a:rPr lang="en-US" sz="1800" baseline="-25000" dirty="0" smtClean="0">
                <a:latin typeface="Times New Roman" pitchFamily="18" charset="0"/>
                <a:cs typeface="Times New Roman" pitchFamily="18" charset="0"/>
              </a:rPr>
              <a:t>Incubated</a:t>
            </a:r>
            <a:r>
              <a:rPr lang="en-US" sz="1800" dirty="0" smtClean="0">
                <a:latin typeface="Times New Roman" pitchFamily="18" charset="0"/>
                <a:cs typeface="Times New Roman" pitchFamily="18" charset="0"/>
              </a:rPr>
              <a:t> = </a:t>
            </a:r>
            <a:r>
              <a:rPr lang="en-US" sz="1800" dirty="0">
                <a:latin typeface="Times New Roman" pitchFamily="18" charset="0"/>
                <a:cs typeface="Times New Roman" pitchFamily="18" charset="0"/>
              </a:rPr>
              <a:t>Dissolved oxygen of diluted </a:t>
            </a:r>
            <a:r>
              <a:rPr lang="en-US" sz="1800" dirty="0" smtClean="0">
                <a:latin typeface="Times New Roman" pitchFamily="18" charset="0"/>
                <a:cs typeface="Times New Roman" pitchFamily="18" charset="0"/>
              </a:rPr>
              <a:t>sample after incubation for 5 days at 20 </a:t>
            </a:r>
            <a:r>
              <a:rPr lang="en-US" sz="1800" baseline="30000" dirty="0" smtClean="0">
                <a:latin typeface="Times New Roman" pitchFamily="18" charset="0"/>
                <a:cs typeface="Times New Roman" pitchFamily="18" charset="0"/>
              </a:rPr>
              <a:t>0</a:t>
            </a:r>
            <a:r>
              <a:rPr lang="en-US" sz="1800" dirty="0" smtClean="0">
                <a:latin typeface="Times New Roman" pitchFamily="18" charset="0"/>
                <a:cs typeface="Times New Roman" pitchFamily="18" charset="0"/>
              </a:rPr>
              <a:t> C.</a:t>
            </a:r>
          </a:p>
          <a:p>
            <a:pPr marL="0" indent="0" algn="just">
              <a:buNone/>
            </a:pPr>
            <a:endParaRPr lang="en-US" sz="1800" dirty="0" smtClean="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4564" y="5105400"/>
            <a:ext cx="5172075" cy="75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p14="http://schemas.microsoft.com/office/powerpoint/2010/main">
        <mc:Choice Requires="p14">
          <p:contentPart p14:bwMode="auto" r:id="rId3">
            <p14:nvContentPartPr>
              <p14:cNvPr id="4" name="Ink 3"/>
              <p14:cNvContentPartPr/>
              <p14:nvPr/>
            </p14:nvContentPartPr>
            <p14:xfrm>
              <a:off x="7599240" y="3768480"/>
              <a:ext cx="360" cy="360"/>
            </p14:xfrm>
          </p:contentPart>
        </mc:Choice>
        <mc:Fallback xmlns="">
          <p:pic>
            <p:nvPicPr>
              <p:cNvPr id="4" name="Ink 3"/>
              <p:cNvPicPr/>
              <p:nvPr/>
            </p:nvPicPr>
            <p:blipFill>
              <a:blip r:embed="rId4"/>
              <a:stretch>
                <a:fillRect/>
              </a:stretch>
            </p:blipFill>
            <p:spPr>
              <a:xfrm>
                <a:off x="7589880" y="3759120"/>
                <a:ext cx="19080" cy="190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p14:cNvContentPartPr/>
              <p14:nvPr/>
            </p14:nvContentPartPr>
            <p14:xfrm>
              <a:off x="4393440" y="642960"/>
              <a:ext cx="360" cy="360"/>
            </p14:xfrm>
          </p:contentPart>
        </mc:Choice>
        <mc:Fallback xmlns="">
          <p:pic>
            <p:nvPicPr>
              <p:cNvPr id="6" name="Ink 5"/>
              <p:cNvPicPr/>
              <p:nvPr/>
            </p:nvPicPr>
            <p:blipFill>
              <a:blip r:embed="rId8"/>
              <a:stretch>
                <a:fillRect/>
              </a:stretch>
            </p:blipFill>
            <p:spPr>
              <a:xfrm>
                <a:off x="4384080" y="633600"/>
                <a:ext cx="19080" cy="19080"/>
              </a:xfrm>
              <a:prstGeom prst="rect">
                <a:avLst/>
              </a:prstGeom>
            </p:spPr>
          </p:pic>
        </mc:Fallback>
      </mc:AlternateContent>
    </p:spTree>
    <p:extLst>
      <p:ext uri="{BB962C8B-B14F-4D97-AF65-F5344CB8AC3E}">
        <p14:creationId xmlns:p14="http://schemas.microsoft.com/office/powerpoint/2010/main" val="30033391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76200" y="1143000"/>
            <a:ext cx="4876800" cy="1143000"/>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smtClean="0">
                <a:solidFill>
                  <a:srgbClr val="C00000"/>
                </a:solidFill>
                <a:latin typeface="Times New Roman" pitchFamily="18" charset="0"/>
                <a:cs typeface="Times New Roman" pitchFamily="18" charset="0"/>
              </a:rPr>
              <a:t>Reaction of Soap with Water</a:t>
            </a:r>
            <a:endParaRPr lang="en-US" b="1" dirty="0">
              <a:solidFill>
                <a:srgbClr val="C00000"/>
              </a:solidFill>
              <a:latin typeface="Times New Roman" pitchFamily="18" charset="0"/>
              <a:cs typeface="Times New Roman" pitchFamily="18" charset="0"/>
            </a:endParaRP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345137"/>
            <a:ext cx="5791200" cy="35984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87291" y="914400"/>
            <a:ext cx="3380509" cy="1828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5574833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990600"/>
            <a:ext cx="7886700" cy="990600"/>
          </a:xfrm>
        </p:spPr>
        <p:txBody>
          <a:bodyPr>
            <a:normAutofit/>
          </a:bodyPr>
          <a:lstStyle/>
          <a:p>
            <a:pPr algn="ctr"/>
            <a:r>
              <a:rPr lang="en-US" sz="3600" b="1" dirty="0" smtClean="0">
                <a:solidFill>
                  <a:srgbClr val="C00000"/>
                </a:solidFill>
                <a:latin typeface="Times New Roman" pitchFamily="18" charset="0"/>
                <a:cs typeface="Times New Roman" pitchFamily="18" charset="0"/>
              </a:rPr>
              <a:t>BOD Meter</a:t>
            </a:r>
            <a:endParaRPr lang="en-US" sz="3600" b="1" dirty="0">
              <a:solidFill>
                <a:srgbClr val="C00000"/>
              </a:solidFill>
              <a:latin typeface="Times New Roman" pitchFamily="18" charset="0"/>
              <a:cs typeface="Times New Roman" pitchFamily="18" charset="0"/>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1568" y="1828801"/>
            <a:ext cx="2200275"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p14="http://schemas.microsoft.com/office/powerpoint/2010/main">
        <mc:Choice Requires="p14">
          <p:contentPart p14:bwMode="auto" r:id="rId3">
            <p14:nvContentPartPr>
              <p14:cNvPr id="3" name="Ink 2"/>
              <p14:cNvContentPartPr/>
              <p14:nvPr/>
            </p14:nvContentPartPr>
            <p14:xfrm>
              <a:off x="8697600" y="3580920"/>
              <a:ext cx="360" cy="360"/>
            </p14:xfrm>
          </p:contentPart>
        </mc:Choice>
        <mc:Fallback xmlns="">
          <p:pic>
            <p:nvPicPr>
              <p:cNvPr id="3" name="Ink 2"/>
              <p:cNvPicPr/>
              <p:nvPr/>
            </p:nvPicPr>
            <p:blipFill>
              <a:blip r:embed="rId4"/>
              <a:stretch>
                <a:fillRect/>
              </a:stretch>
            </p:blipFill>
            <p:spPr>
              <a:xfrm>
                <a:off x="8688240" y="3571560"/>
                <a:ext cx="19080" cy="190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p14:cNvContentPartPr/>
              <p14:nvPr/>
            </p14:nvContentPartPr>
            <p14:xfrm>
              <a:off x="7670880" y="4839840"/>
              <a:ext cx="360" cy="360"/>
            </p14:xfrm>
          </p:contentPart>
        </mc:Choice>
        <mc:Fallback xmlns="">
          <p:pic>
            <p:nvPicPr>
              <p:cNvPr id="5" name="Ink 4"/>
              <p:cNvPicPr/>
              <p:nvPr/>
            </p:nvPicPr>
            <p:blipFill>
              <a:blip r:embed="rId8"/>
              <a:stretch>
                <a:fillRect/>
              </a:stretch>
            </p:blipFill>
            <p:spPr>
              <a:xfrm>
                <a:off x="7661520" y="4830480"/>
                <a:ext cx="19080" cy="19080"/>
              </a:xfrm>
              <a:prstGeom prst="rect">
                <a:avLst/>
              </a:prstGeom>
            </p:spPr>
          </p:pic>
        </mc:Fallback>
      </mc:AlternateContent>
    </p:spTree>
    <p:extLst>
      <p:ext uri="{BB962C8B-B14F-4D97-AF65-F5344CB8AC3E}">
        <p14:creationId xmlns:p14="http://schemas.microsoft.com/office/powerpoint/2010/main" val="33461205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731837"/>
            <a:ext cx="7886700" cy="1096963"/>
          </a:xfrm>
        </p:spPr>
        <p:txBody>
          <a:bodyPr>
            <a:normAutofit/>
          </a:bodyPr>
          <a:lstStyle/>
          <a:p>
            <a:r>
              <a:rPr lang="en-US" sz="3600" b="1" dirty="0" smtClean="0">
                <a:solidFill>
                  <a:srgbClr val="C00000"/>
                </a:solidFill>
                <a:latin typeface="Times New Roman" pitchFamily="18" charset="0"/>
                <a:cs typeface="Times New Roman" pitchFamily="18" charset="0"/>
              </a:rPr>
              <a:t>Significance of BOD</a:t>
            </a:r>
            <a:endParaRPr lang="en-US" sz="3600" b="1" dirty="0">
              <a:solidFill>
                <a:srgbClr val="C0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marL="514350" indent="-514350" algn="just">
              <a:buAutoNum type="arabicPeriod"/>
            </a:pPr>
            <a:r>
              <a:rPr lang="en-US" sz="2800" dirty="0" smtClean="0">
                <a:latin typeface="Times New Roman" pitchFamily="18" charset="0"/>
                <a:cs typeface="Times New Roman" pitchFamily="18" charset="0"/>
              </a:rPr>
              <a:t>BOD gives the extent of bio-degradable pollutants in wastewater sample</a:t>
            </a:r>
          </a:p>
          <a:p>
            <a:pPr marL="514350" indent="-514350" algn="just">
              <a:buAutoNum type="arabicPeriod"/>
            </a:pPr>
            <a:r>
              <a:rPr lang="en-US" sz="2800" dirty="0" smtClean="0">
                <a:latin typeface="Times New Roman" pitchFamily="18" charset="0"/>
                <a:cs typeface="Times New Roman" pitchFamily="18" charset="0"/>
              </a:rPr>
              <a:t>It also helps in pollution control in water</a:t>
            </a:r>
          </a:p>
          <a:p>
            <a:pPr marL="514350" indent="-514350" algn="just">
              <a:buAutoNum type="arabicPeriod"/>
            </a:pPr>
            <a:r>
              <a:rPr lang="en-US" sz="2800" dirty="0" smtClean="0">
                <a:latin typeface="Times New Roman" pitchFamily="18" charset="0"/>
                <a:cs typeface="Times New Roman" pitchFamily="18" charset="0"/>
              </a:rPr>
              <a:t>It also express self-purification capacity of any water body. </a:t>
            </a:r>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93812552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066800"/>
            <a:ext cx="7886700" cy="762000"/>
          </a:xfrm>
        </p:spPr>
        <p:txBody>
          <a:bodyPr>
            <a:normAutofit/>
          </a:bodyPr>
          <a:lstStyle/>
          <a:p>
            <a:pPr algn="ctr"/>
            <a:r>
              <a:rPr lang="en-US" sz="4000" b="1" dirty="0" smtClean="0">
                <a:solidFill>
                  <a:srgbClr val="C00000"/>
                </a:solidFill>
                <a:latin typeface="Times New Roman" pitchFamily="18" charset="0"/>
                <a:cs typeface="Times New Roman" pitchFamily="18" charset="0"/>
              </a:rPr>
              <a:t>COD (Chemical Oxygen Demand)</a:t>
            </a:r>
            <a:endParaRPr lang="en-US" sz="4000" b="1" dirty="0">
              <a:solidFill>
                <a:srgbClr val="C0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70000" lnSpcReduction="20000"/>
          </a:bodyPr>
          <a:lstStyle/>
          <a:p>
            <a:pPr algn="just"/>
            <a:r>
              <a:rPr lang="en-US" sz="3400" dirty="0">
                <a:latin typeface="Times New Roman" pitchFamily="18" charset="0"/>
                <a:cs typeface="Times New Roman" pitchFamily="18" charset="0"/>
              </a:rPr>
              <a:t>It is a measure of amount of oxygen required for the </a:t>
            </a:r>
            <a:r>
              <a:rPr lang="en-US" sz="3400" dirty="0" smtClean="0">
                <a:latin typeface="Times New Roman" pitchFamily="18" charset="0"/>
                <a:cs typeface="Times New Roman" pitchFamily="18" charset="0"/>
              </a:rPr>
              <a:t>chemical oxidation </a:t>
            </a:r>
            <a:r>
              <a:rPr lang="en-US" sz="3400" dirty="0">
                <a:latin typeface="Times New Roman" pitchFamily="18" charset="0"/>
                <a:cs typeface="Times New Roman" pitchFamily="18" charset="0"/>
              </a:rPr>
              <a:t>of organic matter </a:t>
            </a:r>
            <a:r>
              <a:rPr lang="en-US" sz="3400" dirty="0" smtClean="0">
                <a:latin typeface="Times New Roman" pitchFamily="18" charset="0"/>
                <a:cs typeface="Times New Roman" pitchFamily="18" charset="0"/>
              </a:rPr>
              <a:t>when refluxed in </a:t>
            </a:r>
            <a:r>
              <a:rPr lang="en-US" sz="3400" dirty="0" smtClean="0">
                <a:solidFill>
                  <a:srgbClr val="FF0000"/>
                </a:solidFill>
                <a:latin typeface="Times New Roman" pitchFamily="18" charset="0"/>
                <a:cs typeface="Times New Roman" pitchFamily="18" charset="0"/>
              </a:rPr>
              <a:t>acidified potassium dichromate in the presence of Ag</a:t>
            </a:r>
            <a:r>
              <a:rPr lang="en-US" sz="3400" baseline="-25000" dirty="0" smtClean="0">
                <a:solidFill>
                  <a:srgbClr val="FF0000"/>
                </a:solidFill>
                <a:latin typeface="Times New Roman" pitchFamily="18" charset="0"/>
                <a:cs typeface="Times New Roman" pitchFamily="18" charset="0"/>
              </a:rPr>
              <a:t>2</a:t>
            </a:r>
            <a:r>
              <a:rPr lang="en-US" sz="3400" dirty="0" smtClean="0">
                <a:solidFill>
                  <a:srgbClr val="FF0000"/>
                </a:solidFill>
                <a:latin typeface="Times New Roman" pitchFamily="18" charset="0"/>
                <a:cs typeface="Times New Roman" pitchFamily="18" charset="0"/>
              </a:rPr>
              <a:t>SO</a:t>
            </a:r>
            <a:r>
              <a:rPr lang="en-US" sz="3400" baseline="-25000" dirty="0" smtClean="0">
                <a:solidFill>
                  <a:srgbClr val="FF0000"/>
                </a:solidFill>
                <a:latin typeface="Times New Roman" pitchFamily="18" charset="0"/>
                <a:cs typeface="Times New Roman" pitchFamily="18" charset="0"/>
              </a:rPr>
              <a:t>4</a:t>
            </a:r>
            <a:r>
              <a:rPr lang="en-US" sz="3400" dirty="0" smtClean="0">
                <a:solidFill>
                  <a:srgbClr val="FF0000"/>
                </a:solidFill>
                <a:latin typeface="Times New Roman" pitchFamily="18" charset="0"/>
                <a:cs typeface="Times New Roman" pitchFamily="18" charset="0"/>
              </a:rPr>
              <a:t> or HgSO</a:t>
            </a:r>
            <a:r>
              <a:rPr lang="en-US" sz="3400" baseline="-25000" dirty="0" smtClean="0">
                <a:solidFill>
                  <a:srgbClr val="FF0000"/>
                </a:solidFill>
                <a:latin typeface="Times New Roman" pitchFamily="18" charset="0"/>
                <a:cs typeface="Times New Roman" pitchFamily="18" charset="0"/>
              </a:rPr>
              <a:t>4 </a:t>
            </a:r>
            <a:r>
              <a:rPr lang="en-US" sz="3400" dirty="0" smtClean="0">
                <a:solidFill>
                  <a:srgbClr val="FF0000"/>
                </a:solidFill>
                <a:latin typeface="Times New Roman" pitchFamily="18" charset="0"/>
                <a:cs typeface="Times New Roman" pitchFamily="18" charset="0"/>
              </a:rPr>
              <a:t>catalyst for 3 hours.</a:t>
            </a:r>
            <a:endParaRPr lang="en-US" sz="3400" dirty="0">
              <a:solidFill>
                <a:srgbClr val="FF0000"/>
              </a:solidFill>
              <a:latin typeface="Times New Roman" pitchFamily="18" charset="0"/>
              <a:cs typeface="Times New Roman" pitchFamily="18" charset="0"/>
            </a:endParaRPr>
          </a:p>
          <a:p>
            <a:pPr marL="0" indent="0" algn="just">
              <a:buNone/>
            </a:pPr>
            <a:endParaRPr lang="en-US" dirty="0">
              <a:latin typeface="Times New Roman" pitchFamily="18" charset="0"/>
              <a:cs typeface="Times New Roman" pitchFamily="18" charset="0"/>
            </a:endParaRPr>
          </a:p>
          <a:p>
            <a:pPr marL="0" indent="0" algn="just">
              <a:buNone/>
            </a:pPr>
            <a:r>
              <a:rPr lang="en-US"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CxHyOz</a:t>
            </a:r>
            <a:r>
              <a:rPr lang="en-US" b="1" dirty="0" smtClean="0">
                <a:latin typeface="Times New Roman" pitchFamily="18" charset="0"/>
                <a:cs typeface="Times New Roman" pitchFamily="18" charset="0"/>
              </a:rPr>
              <a:t>   +  (X + Y/4 – Z/2) O</a:t>
            </a:r>
            <a:r>
              <a:rPr lang="en-US" b="1" baseline="-25000" dirty="0" smtClean="0">
                <a:latin typeface="Times New Roman" pitchFamily="18" charset="0"/>
                <a:cs typeface="Times New Roman" pitchFamily="18" charset="0"/>
              </a:rPr>
              <a:t>2</a:t>
            </a:r>
            <a:r>
              <a:rPr lang="en-US" b="1" dirty="0" smtClean="0">
                <a:latin typeface="Times New Roman" pitchFamily="18" charset="0"/>
                <a:cs typeface="Times New Roman" pitchFamily="18" charset="0"/>
              </a:rPr>
              <a:t>                        X CO</a:t>
            </a:r>
            <a:r>
              <a:rPr lang="en-US" b="1" baseline="-25000" dirty="0" smtClean="0">
                <a:latin typeface="Times New Roman" pitchFamily="18" charset="0"/>
                <a:cs typeface="Times New Roman" pitchFamily="18" charset="0"/>
              </a:rPr>
              <a:t>2</a:t>
            </a:r>
            <a:r>
              <a:rPr lang="en-US" b="1" dirty="0" smtClean="0">
                <a:latin typeface="Times New Roman" pitchFamily="18" charset="0"/>
                <a:cs typeface="Times New Roman" pitchFamily="18" charset="0"/>
              </a:rPr>
              <a:t> </a:t>
            </a:r>
            <a:r>
              <a:rPr lang="en-US" b="1" dirty="0">
                <a:latin typeface="Times New Roman" pitchFamily="18" charset="0"/>
                <a:cs typeface="Times New Roman" pitchFamily="18" charset="0"/>
              </a:rPr>
              <a:t>+ </a:t>
            </a:r>
            <a:r>
              <a:rPr lang="en-US" b="1" dirty="0" smtClean="0">
                <a:latin typeface="Times New Roman" pitchFamily="18" charset="0"/>
                <a:cs typeface="Times New Roman" pitchFamily="18" charset="0"/>
              </a:rPr>
              <a:t>(Y/2) H</a:t>
            </a:r>
            <a:r>
              <a:rPr lang="en-US" b="1" baseline="-25000" dirty="0" smtClean="0">
                <a:latin typeface="Times New Roman" pitchFamily="18" charset="0"/>
                <a:cs typeface="Times New Roman" pitchFamily="18" charset="0"/>
              </a:rPr>
              <a:t>2</a:t>
            </a:r>
            <a:r>
              <a:rPr lang="en-US" b="1" dirty="0" smtClean="0">
                <a:latin typeface="Times New Roman" pitchFamily="18" charset="0"/>
                <a:cs typeface="Times New Roman" pitchFamily="18" charset="0"/>
              </a:rPr>
              <a:t>O</a:t>
            </a:r>
            <a:endParaRPr lang="en-US" b="1" dirty="0">
              <a:latin typeface="Times New Roman" pitchFamily="18" charset="0"/>
              <a:cs typeface="Times New Roman" pitchFamily="18" charset="0"/>
            </a:endParaRPr>
          </a:p>
          <a:p>
            <a:pPr marL="0" indent="0" algn="just">
              <a:buNone/>
            </a:pPr>
            <a:r>
              <a:rPr lang="en-US" sz="2600" b="1" dirty="0" smtClean="0">
                <a:latin typeface="Times New Roman" pitchFamily="18" charset="0"/>
                <a:cs typeface="Times New Roman" pitchFamily="18" charset="0"/>
              </a:rPr>
              <a:t> (Organic matter)     </a:t>
            </a:r>
            <a:r>
              <a:rPr lang="en-US" sz="2600" b="1" dirty="0" smtClean="0">
                <a:solidFill>
                  <a:srgbClr val="FF0000"/>
                </a:solidFill>
                <a:latin typeface="Times New Roman" pitchFamily="18" charset="0"/>
                <a:cs typeface="Times New Roman" pitchFamily="18" charset="0"/>
              </a:rPr>
              <a:t> [O]</a:t>
            </a:r>
          </a:p>
          <a:p>
            <a:pPr marL="0" indent="0" algn="just">
              <a:buNone/>
            </a:pPr>
            <a:endParaRPr lang="en-US" sz="2600" dirty="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COD </a:t>
            </a:r>
            <a:r>
              <a:rPr lang="en-US" dirty="0">
                <a:latin typeface="Times New Roman" pitchFamily="18" charset="0"/>
                <a:cs typeface="Times New Roman" pitchFamily="18" charset="0"/>
              </a:rPr>
              <a:t>is the direct measurement of extent of pollution in waste water &amp; industrial effluent.</a:t>
            </a:r>
          </a:p>
          <a:p>
            <a:pPr algn="just"/>
            <a:r>
              <a:rPr lang="en-US" dirty="0" smtClean="0">
                <a:latin typeface="Times New Roman" pitchFamily="18" charset="0"/>
                <a:cs typeface="Times New Roman" pitchFamily="18" charset="0"/>
              </a:rPr>
              <a:t>Applicable </a:t>
            </a:r>
            <a:r>
              <a:rPr lang="en-US" dirty="0">
                <a:latin typeface="Times New Roman" pitchFamily="18" charset="0"/>
                <a:cs typeface="Times New Roman" pitchFamily="18" charset="0"/>
              </a:rPr>
              <a:t>for </a:t>
            </a:r>
            <a:r>
              <a:rPr lang="en-US" dirty="0" smtClean="0">
                <a:latin typeface="Times New Roman" pitchFamily="18" charset="0"/>
                <a:cs typeface="Times New Roman" pitchFamily="18" charset="0"/>
              </a:rPr>
              <a:t>both bio-degradable and non </a:t>
            </a:r>
            <a:r>
              <a:rPr lang="en-US" dirty="0">
                <a:latin typeface="Times New Roman" pitchFamily="18" charset="0"/>
                <a:cs typeface="Times New Roman" pitchFamily="18" charset="0"/>
              </a:rPr>
              <a:t>bio-degradable </a:t>
            </a:r>
            <a:r>
              <a:rPr lang="en-US" dirty="0" smtClean="0">
                <a:latin typeface="Times New Roman" pitchFamily="18" charset="0"/>
                <a:cs typeface="Times New Roman" pitchFamily="18" charset="0"/>
              </a:rPr>
              <a:t>pollutants</a:t>
            </a:r>
            <a:r>
              <a:rPr lang="en-US" dirty="0">
                <a:latin typeface="Times New Roman" pitchFamily="18" charset="0"/>
                <a:cs typeface="Times New Roman" pitchFamily="18" charset="0"/>
              </a:rPr>
              <a:t>.</a:t>
            </a:r>
          </a:p>
          <a:p>
            <a:pPr algn="just"/>
            <a:r>
              <a:rPr lang="en-US" dirty="0">
                <a:latin typeface="Times New Roman" pitchFamily="18" charset="0"/>
                <a:cs typeface="Times New Roman" pitchFamily="18" charset="0"/>
              </a:rPr>
              <a:t>Higher the C</a:t>
            </a:r>
            <a:r>
              <a:rPr lang="en-US" dirty="0" smtClean="0">
                <a:latin typeface="Times New Roman" pitchFamily="18" charset="0"/>
                <a:cs typeface="Times New Roman" pitchFamily="18" charset="0"/>
              </a:rPr>
              <a:t>OD</a:t>
            </a:r>
            <a:r>
              <a:rPr lang="en-US" dirty="0">
                <a:latin typeface="Times New Roman" pitchFamily="18" charset="0"/>
                <a:cs typeface="Times New Roman" pitchFamily="18" charset="0"/>
              </a:rPr>
              <a:t>, higher will be the level of pollutants in water</a:t>
            </a: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a:p>
            <a:pPr algn="just"/>
            <a:r>
              <a:rPr lang="en-US" b="1" dirty="0">
                <a:latin typeface="Times New Roman" pitchFamily="18" charset="0"/>
                <a:cs typeface="Times New Roman" pitchFamily="18" charset="0"/>
              </a:rPr>
              <a:t>Drinking water should have </a:t>
            </a:r>
            <a:r>
              <a:rPr lang="en-US" b="1" dirty="0" smtClean="0">
                <a:latin typeface="Times New Roman" pitchFamily="18" charset="0"/>
                <a:cs typeface="Times New Roman" pitchFamily="18" charset="0"/>
              </a:rPr>
              <a:t>COD </a:t>
            </a:r>
            <a:r>
              <a:rPr lang="en-US" b="1" dirty="0">
                <a:latin typeface="Times New Roman" pitchFamily="18" charset="0"/>
                <a:cs typeface="Times New Roman" pitchFamily="18" charset="0"/>
              </a:rPr>
              <a:t>less than 1 ppm. </a:t>
            </a:r>
          </a:p>
        </p:txBody>
      </p:sp>
      <p:cxnSp>
        <p:nvCxnSpPr>
          <p:cNvPr id="4" name="Straight Arrow Connector 3"/>
          <p:cNvCxnSpPr/>
          <p:nvPr/>
        </p:nvCxnSpPr>
        <p:spPr>
          <a:xfrm>
            <a:off x="4572000" y="3429000"/>
            <a:ext cx="1219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5" name="Ink 4"/>
              <p14:cNvContentPartPr/>
              <p14:nvPr/>
            </p14:nvContentPartPr>
            <p14:xfrm>
              <a:off x="6652800" y="3589560"/>
              <a:ext cx="360" cy="360"/>
            </p14:xfrm>
          </p:contentPart>
        </mc:Choice>
        <mc:Fallback xmlns="">
          <p:pic>
            <p:nvPicPr>
              <p:cNvPr id="5" name="Ink 4"/>
              <p:cNvPicPr/>
              <p:nvPr/>
            </p:nvPicPr>
            <p:blipFill>
              <a:blip r:embed="rId3"/>
              <a:stretch>
                <a:fillRect/>
              </a:stretch>
            </p:blipFill>
            <p:spPr>
              <a:xfrm>
                <a:off x="6643440" y="3580200"/>
                <a:ext cx="19080" cy="190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p14:cNvContentPartPr/>
              <p14:nvPr/>
            </p14:nvContentPartPr>
            <p14:xfrm>
              <a:off x="7027920" y="3098520"/>
              <a:ext cx="360" cy="360"/>
            </p14:xfrm>
          </p:contentPart>
        </mc:Choice>
        <mc:Fallback xmlns="">
          <p:pic>
            <p:nvPicPr>
              <p:cNvPr id="6" name="Ink 5"/>
              <p:cNvPicPr/>
              <p:nvPr/>
            </p:nvPicPr>
            <p:blipFill>
              <a:blip r:embed="rId5"/>
              <a:stretch>
                <a:fillRect/>
              </a:stretch>
            </p:blipFill>
            <p:spPr>
              <a:xfrm>
                <a:off x="7018560" y="3089160"/>
                <a:ext cx="19080" cy="19080"/>
              </a:xfrm>
              <a:prstGeom prst="rect">
                <a:avLst/>
              </a:prstGeom>
            </p:spPr>
          </p:pic>
        </mc:Fallback>
      </mc:AlternateContent>
    </p:spTree>
    <p:extLst>
      <p:ext uri="{BB962C8B-B14F-4D97-AF65-F5344CB8AC3E}">
        <p14:creationId xmlns:p14="http://schemas.microsoft.com/office/powerpoint/2010/main" val="25915721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914400"/>
            <a:ext cx="7886700" cy="762000"/>
          </a:xfrm>
        </p:spPr>
        <p:txBody>
          <a:bodyPr/>
          <a:lstStyle/>
          <a:p>
            <a:r>
              <a:rPr lang="en-US" b="1" dirty="0">
                <a:solidFill>
                  <a:srgbClr val="C00000"/>
                </a:solidFill>
                <a:latin typeface="Times New Roman" pitchFamily="18" charset="0"/>
                <a:cs typeface="Times New Roman" pitchFamily="18" charset="0"/>
              </a:rPr>
              <a:t>Principle</a:t>
            </a:r>
            <a:endParaRPr lang="en-US" dirty="0">
              <a:solidFill>
                <a:srgbClr val="C00000"/>
              </a:solidFill>
            </a:endParaRPr>
          </a:p>
        </p:txBody>
      </p:sp>
      <p:sp>
        <p:nvSpPr>
          <p:cNvPr id="3" name="Content Placeholder 2"/>
          <p:cNvSpPr>
            <a:spLocks noGrp="1"/>
          </p:cNvSpPr>
          <p:nvPr>
            <p:ph idx="1"/>
          </p:nvPr>
        </p:nvSpPr>
        <p:spPr/>
        <p:txBody>
          <a:bodyPr>
            <a:normAutofit lnSpcReduction="10000"/>
          </a:bodyPr>
          <a:lstStyle/>
          <a:p>
            <a:pPr algn="just"/>
            <a:r>
              <a:rPr lang="en-US" sz="2000" dirty="0" smtClean="0">
                <a:latin typeface="Times New Roman" pitchFamily="18" charset="0"/>
                <a:cs typeface="Times New Roman" pitchFamily="18" charset="0"/>
              </a:rPr>
              <a:t>A known volume of waste water sample (say 250 ml) is refluxed with a known excess of  standard potassium dichromate (1 N) and dilute/conc. sulfuric acid mixture in the presence of silver sulphate catalyst for about 3 hours.</a:t>
            </a:r>
          </a:p>
          <a:p>
            <a:pPr algn="just"/>
            <a:r>
              <a:rPr lang="en-US" sz="2000" dirty="0" smtClean="0">
                <a:latin typeface="Times New Roman" pitchFamily="18" charset="0"/>
                <a:cs typeface="Times New Roman" pitchFamily="18" charset="0"/>
              </a:rPr>
              <a:t>This oxidases organic matter to CO</a:t>
            </a:r>
            <a:r>
              <a:rPr lang="en-US" sz="2000" baseline="-25000" dirty="0" smtClean="0">
                <a:latin typeface="Times New Roman" pitchFamily="18" charset="0"/>
                <a:cs typeface="Times New Roman" pitchFamily="18" charset="0"/>
              </a:rPr>
              <a:t>2</a:t>
            </a:r>
            <a:r>
              <a:rPr lang="en-US" sz="2000" dirty="0" smtClean="0">
                <a:latin typeface="Times New Roman" pitchFamily="18" charset="0"/>
                <a:cs typeface="Times New Roman" pitchFamily="18" charset="0"/>
              </a:rPr>
              <a:t>, NH</a:t>
            </a:r>
            <a:r>
              <a:rPr lang="en-US" sz="2000" baseline="-25000" dirty="0" smtClean="0">
                <a:latin typeface="Times New Roman" pitchFamily="18" charset="0"/>
                <a:cs typeface="Times New Roman" pitchFamily="18" charset="0"/>
              </a:rPr>
              <a:t>3</a:t>
            </a:r>
            <a:r>
              <a:rPr lang="en-US" sz="2000" dirty="0" smtClean="0">
                <a:latin typeface="Times New Roman" pitchFamily="18" charset="0"/>
                <a:cs typeface="Times New Roman" pitchFamily="18" charset="0"/>
              </a:rPr>
              <a:t> and H</a:t>
            </a:r>
            <a:r>
              <a:rPr lang="en-US" sz="2000" baseline="-25000" dirty="0" smtClean="0">
                <a:latin typeface="Times New Roman" pitchFamily="18" charset="0"/>
                <a:cs typeface="Times New Roman" pitchFamily="18" charset="0"/>
              </a:rPr>
              <a:t>2</a:t>
            </a:r>
            <a:r>
              <a:rPr lang="en-US" sz="2000" dirty="0" smtClean="0">
                <a:latin typeface="Times New Roman" pitchFamily="18" charset="0"/>
                <a:cs typeface="Times New Roman" pitchFamily="18" charset="0"/>
              </a:rPr>
              <a:t>O.</a:t>
            </a:r>
          </a:p>
          <a:p>
            <a:pPr algn="just"/>
            <a:r>
              <a:rPr lang="en-US" sz="2000" dirty="0" smtClean="0">
                <a:latin typeface="Times New Roman" pitchFamily="18" charset="0"/>
                <a:cs typeface="Times New Roman" pitchFamily="18" charset="0"/>
              </a:rPr>
              <a:t>The unreacted potassium dichromate is titrated against </a:t>
            </a:r>
            <a:r>
              <a:rPr lang="en-US" sz="2000" dirty="0" smtClean="0">
                <a:solidFill>
                  <a:srgbClr val="FF0000"/>
                </a:solidFill>
                <a:latin typeface="Times New Roman" pitchFamily="18" charset="0"/>
                <a:cs typeface="Times New Roman" pitchFamily="18" charset="0"/>
              </a:rPr>
              <a:t>Ferrous ammonium sulphate (Mohr’s salt) with </a:t>
            </a:r>
            <a:r>
              <a:rPr lang="en-US" sz="2000" dirty="0" err="1" smtClean="0">
                <a:solidFill>
                  <a:srgbClr val="FF0000"/>
                </a:solidFill>
                <a:latin typeface="Times New Roman" pitchFamily="18" charset="0"/>
                <a:cs typeface="Times New Roman" pitchFamily="18" charset="0"/>
              </a:rPr>
              <a:t>ferroin</a:t>
            </a:r>
            <a:r>
              <a:rPr lang="en-US" sz="2000" dirty="0" smtClean="0">
                <a:solidFill>
                  <a:srgbClr val="FF0000"/>
                </a:solidFill>
                <a:latin typeface="Times New Roman" pitchFamily="18" charset="0"/>
                <a:cs typeface="Times New Roman" pitchFamily="18" charset="0"/>
              </a:rPr>
              <a:t> indicator till blue </a:t>
            </a:r>
            <a:r>
              <a:rPr lang="en-US" sz="2000" dirty="0" err="1" smtClean="0">
                <a:solidFill>
                  <a:srgbClr val="FF0000"/>
                </a:solidFill>
                <a:latin typeface="Times New Roman" pitchFamily="18" charset="0"/>
                <a:cs typeface="Times New Roman" pitchFamily="18" charset="0"/>
              </a:rPr>
              <a:t>colour</a:t>
            </a:r>
            <a:r>
              <a:rPr lang="en-US" sz="2000" dirty="0" smtClean="0">
                <a:solidFill>
                  <a:srgbClr val="FF0000"/>
                </a:solidFill>
                <a:latin typeface="Times New Roman" pitchFamily="18" charset="0"/>
                <a:cs typeface="Times New Roman" pitchFamily="18" charset="0"/>
              </a:rPr>
              <a:t> changes to wine red, the reading is </a:t>
            </a:r>
            <a:r>
              <a:rPr lang="en-US" sz="2000" b="1" dirty="0" smtClean="0">
                <a:solidFill>
                  <a:srgbClr val="FF0000"/>
                </a:solidFill>
                <a:latin typeface="Times New Roman" pitchFamily="18" charset="0"/>
                <a:cs typeface="Times New Roman" pitchFamily="18" charset="0"/>
              </a:rPr>
              <a:t>(</a:t>
            </a:r>
            <a:r>
              <a:rPr lang="en-US" sz="2000" b="1" dirty="0" err="1" smtClean="0">
                <a:solidFill>
                  <a:srgbClr val="FF0000"/>
                </a:solidFill>
                <a:latin typeface="Times New Roman" pitchFamily="18" charset="0"/>
                <a:cs typeface="Times New Roman" pitchFamily="18" charset="0"/>
              </a:rPr>
              <a:t>Vt</a:t>
            </a:r>
            <a:r>
              <a:rPr lang="en-US" sz="2000" b="1" dirty="0" smtClean="0">
                <a:solidFill>
                  <a:srgbClr val="FF0000"/>
                </a:solidFill>
                <a:latin typeface="Times New Roman" pitchFamily="18" charset="0"/>
                <a:cs typeface="Times New Roman" pitchFamily="18" charset="0"/>
              </a:rPr>
              <a:t>).</a:t>
            </a:r>
          </a:p>
          <a:p>
            <a:pPr algn="just"/>
            <a:r>
              <a:rPr lang="en-US" sz="2000" dirty="0" smtClean="0">
                <a:latin typeface="Times New Roman" pitchFamily="18" charset="0"/>
                <a:cs typeface="Times New Roman" pitchFamily="18" charset="0"/>
              </a:rPr>
              <a:t>This gives the amount of potassium dichromate consumed (in terms of equivalent oxygen) required for degradation of organic pollutants.</a:t>
            </a:r>
          </a:p>
          <a:p>
            <a:pPr algn="just"/>
            <a:r>
              <a:rPr lang="en-US" sz="2000" dirty="0" smtClean="0">
                <a:latin typeface="Times New Roman" pitchFamily="18" charset="0"/>
                <a:cs typeface="Times New Roman" pitchFamily="18" charset="0"/>
              </a:rPr>
              <a:t>Blank titration is performed initially with known volume of waste water sample and added acidified standard potassium dichromate titrated against </a:t>
            </a:r>
            <a:r>
              <a:rPr lang="en-US" sz="2000" dirty="0">
                <a:latin typeface="Times New Roman" pitchFamily="18" charset="0"/>
                <a:cs typeface="Times New Roman" pitchFamily="18" charset="0"/>
              </a:rPr>
              <a:t>Ferrous ammonium sulphate (Mohr’s salt) with </a:t>
            </a:r>
            <a:r>
              <a:rPr lang="en-US" sz="2000" dirty="0" err="1">
                <a:latin typeface="Times New Roman" pitchFamily="18" charset="0"/>
                <a:cs typeface="Times New Roman" pitchFamily="18" charset="0"/>
              </a:rPr>
              <a:t>ferroin</a:t>
            </a:r>
            <a:r>
              <a:rPr lang="en-US" sz="2000" dirty="0">
                <a:latin typeface="Times New Roman" pitchFamily="18" charset="0"/>
                <a:cs typeface="Times New Roman" pitchFamily="18" charset="0"/>
              </a:rPr>
              <a:t> indicator till blue </a:t>
            </a:r>
            <a:r>
              <a:rPr lang="en-US" sz="2000" dirty="0" err="1">
                <a:latin typeface="Times New Roman" pitchFamily="18" charset="0"/>
                <a:cs typeface="Times New Roman" pitchFamily="18" charset="0"/>
              </a:rPr>
              <a:t>colour</a:t>
            </a:r>
            <a:r>
              <a:rPr lang="en-US" sz="2000" dirty="0">
                <a:latin typeface="Times New Roman" pitchFamily="18" charset="0"/>
                <a:cs typeface="Times New Roman" pitchFamily="18" charset="0"/>
              </a:rPr>
              <a:t> changes to wine red, the reading </a:t>
            </a:r>
            <a:r>
              <a:rPr lang="en-US" sz="2000" dirty="0" smtClean="0">
                <a:latin typeface="Times New Roman" pitchFamily="18" charset="0"/>
                <a:cs typeface="Times New Roman" pitchFamily="18" charset="0"/>
              </a:rPr>
              <a:t>is </a:t>
            </a:r>
            <a:r>
              <a:rPr lang="en-US" sz="2000" b="1" dirty="0">
                <a:latin typeface="Times New Roman" pitchFamily="18" charset="0"/>
                <a:cs typeface="Times New Roman" pitchFamily="18" charset="0"/>
              </a:rPr>
              <a:t>(</a:t>
            </a:r>
            <a:r>
              <a:rPr lang="en-US" sz="2000" b="1" dirty="0" err="1">
                <a:latin typeface="Times New Roman" pitchFamily="18" charset="0"/>
                <a:cs typeface="Times New Roman" pitchFamily="18" charset="0"/>
              </a:rPr>
              <a:t>Vb</a:t>
            </a:r>
            <a:r>
              <a:rPr lang="en-US" sz="2000" b="1"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(zero minute reading)</a:t>
            </a:r>
            <a:endParaRPr lang="en-US" sz="2000" dirty="0">
              <a:latin typeface="Times New Roman" pitchFamily="18" charset="0"/>
              <a:cs typeface="Times New Roman" pitchFamily="18" charset="0"/>
            </a:endParaRPr>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6125760" y="4161240"/>
              <a:ext cx="360" cy="360"/>
            </p14:xfrm>
          </p:contentPart>
        </mc:Choice>
        <mc:Fallback xmlns="">
          <p:pic>
            <p:nvPicPr>
              <p:cNvPr id="4" name="Ink 3"/>
              <p:cNvPicPr/>
              <p:nvPr/>
            </p:nvPicPr>
            <p:blipFill>
              <a:blip r:embed="rId3"/>
              <a:stretch>
                <a:fillRect/>
              </a:stretch>
            </p:blipFill>
            <p:spPr>
              <a:xfrm>
                <a:off x="6116400" y="4151880"/>
                <a:ext cx="19080" cy="19080"/>
              </a:xfrm>
              <a:prstGeom prst="rect">
                <a:avLst/>
              </a:prstGeom>
            </p:spPr>
          </p:pic>
        </mc:Fallback>
      </mc:AlternateContent>
    </p:spTree>
    <p:extLst>
      <p:ext uri="{BB962C8B-B14F-4D97-AF65-F5344CB8AC3E}">
        <p14:creationId xmlns:p14="http://schemas.microsoft.com/office/powerpoint/2010/main" val="122941608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2016457"/>
            <a:ext cx="2895600" cy="32413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2038350"/>
            <a:ext cx="5819775" cy="3219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947219" y="941457"/>
            <a:ext cx="2791149" cy="707886"/>
          </a:xfrm>
          <a:prstGeom prst="rect">
            <a:avLst/>
          </a:prstGeom>
          <a:noFill/>
        </p:spPr>
        <p:txBody>
          <a:bodyPr wrap="none" rtlCol="0">
            <a:spAutoFit/>
          </a:bodyPr>
          <a:lstStyle/>
          <a:p>
            <a:r>
              <a:rPr lang="en-US" sz="4000" b="1" dirty="0" smtClean="0">
                <a:solidFill>
                  <a:srgbClr val="C00000"/>
                </a:solidFill>
                <a:latin typeface="Times New Roman" pitchFamily="18" charset="0"/>
                <a:cs typeface="Times New Roman" pitchFamily="18" charset="0"/>
              </a:rPr>
              <a:t>COD Meter</a:t>
            </a:r>
            <a:endParaRPr lang="en-US" sz="4000" b="1" dirty="0">
              <a:solidFill>
                <a:srgbClr val="C00000"/>
              </a:solidFill>
              <a:latin typeface="Times New Roman" pitchFamily="18" charset="0"/>
              <a:cs typeface="Times New Roman" pitchFamily="18" charset="0"/>
            </a:endParaRPr>
          </a:p>
        </p:txBody>
      </p:sp>
      <mc:AlternateContent xmlns:mc="http://schemas.openxmlformats.org/markup-compatibility/2006" xmlns:p14="http://schemas.microsoft.com/office/powerpoint/2010/main">
        <mc:Choice Requires="p14">
          <p:contentPart p14:bwMode="auto" r:id="rId4">
            <p14:nvContentPartPr>
              <p14:cNvPr id="2" name="Ink 1"/>
              <p14:cNvContentPartPr/>
              <p14:nvPr/>
            </p14:nvContentPartPr>
            <p14:xfrm>
              <a:off x="8376120" y="2241360"/>
              <a:ext cx="360" cy="360"/>
            </p14:xfrm>
          </p:contentPart>
        </mc:Choice>
        <mc:Fallback xmlns="">
          <p:pic>
            <p:nvPicPr>
              <p:cNvPr id="2" name="Ink 1"/>
              <p:cNvPicPr/>
              <p:nvPr/>
            </p:nvPicPr>
            <p:blipFill>
              <a:blip r:embed="rId5"/>
              <a:stretch>
                <a:fillRect/>
              </a:stretch>
            </p:blipFill>
            <p:spPr>
              <a:xfrm>
                <a:off x="8366760" y="2232000"/>
                <a:ext cx="19080" cy="19080"/>
              </a:xfrm>
              <a:prstGeom prst="rect">
                <a:avLst/>
              </a:prstGeom>
            </p:spPr>
          </p:pic>
        </mc:Fallback>
      </mc:AlternateContent>
    </p:spTree>
    <p:extLst>
      <p:ext uri="{BB962C8B-B14F-4D97-AF65-F5344CB8AC3E}">
        <p14:creationId xmlns:p14="http://schemas.microsoft.com/office/powerpoint/2010/main" val="99465077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838200"/>
            <a:ext cx="7886700" cy="852489"/>
          </a:xfrm>
        </p:spPr>
        <p:txBody>
          <a:bodyPr/>
          <a:lstStyle/>
          <a:p>
            <a:r>
              <a:rPr lang="en-US" b="1" dirty="0">
                <a:solidFill>
                  <a:srgbClr val="C00000"/>
                </a:solidFill>
                <a:latin typeface="Times New Roman" pitchFamily="18" charset="0"/>
                <a:cs typeface="Times New Roman" pitchFamily="18" charset="0"/>
              </a:rPr>
              <a:t>Principle</a:t>
            </a:r>
            <a:endParaRPr lang="en-US" dirty="0">
              <a:solidFill>
                <a:srgbClr val="C00000"/>
              </a:solidFill>
            </a:endParaRPr>
          </a:p>
        </p:txBody>
      </p:sp>
      <p:sp>
        <p:nvSpPr>
          <p:cNvPr id="3" name="Content Placeholder 2"/>
          <p:cNvSpPr>
            <a:spLocks noGrp="1"/>
          </p:cNvSpPr>
          <p:nvPr>
            <p:ph idx="1"/>
          </p:nvPr>
        </p:nvSpPr>
        <p:spPr/>
        <p:txBody>
          <a:bodyPr>
            <a:normAutofit/>
          </a:bodyPr>
          <a:lstStyle/>
          <a:p>
            <a:pPr marL="0" indent="0">
              <a:buNone/>
            </a:pPr>
            <a:endParaRPr lang="en-US" sz="2400" b="1" dirty="0" smtClean="0">
              <a:latin typeface="Times New Roman" pitchFamily="18" charset="0"/>
              <a:cs typeface="Times New Roman" pitchFamily="18" charset="0"/>
            </a:endParaRPr>
          </a:p>
          <a:p>
            <a:pPr marL="0" indent="0">
              <a:buNone/>
            </a:pPr>
            <a:endParaRPr lang="en-US" sz="2400" b="1" dirty="0">
              <a:latin typeface="Times New Roman" pitchFamily="18" charset="0"/>
              <a:cs typeface="Times New Roman" pitchFamily="18" charset="0"/>
            </a:endParaRPr>
          </a:p>
          <a:p>
            <a:pPr marL="0" indent="0">
              <a:buNone/>
            </a:pPr>
            <a:endParaRPr lang="en-US" sz="2400" b="1" dirty="0" smtClean="0">
              <a:latin typeface="Times New Roman" pitchFamily="18" charset="0"/>
              <a:cs typeface="Times New Roman" pitchFamily="18" charset="0"/>
            </a:endParaRPr>
          </a:p>
          <a:p>
            <a:pPr marL="0" indent="0">
              <a:buNone/>
            </a:pPr>
            <a:endParaRPr lang="en-US" sz="2400" b="1" dirty="0">
              <a:latin typeface="Times New Roman" pitchFamily="18" charset="0"/>
              <a:cs typeface="Times New Roman" pitchFamily="18" charset="0"/>
            </a:endParaRPr>
          </a:p>
          <a:p>
            <a:pPr marL="0" indent="0">
              <a:buNone/>
            </a:pPr>
            <a:r>
              <a:rPr lang="en-US" sz="2000" b="1" dirty="0" err="1" smtClean="0">
                <a:latin typeface="Times New Roman" pitchFamily="18" charset="0"/>
                <a:cs typeface="Times New Roman" pitchFamily="18" charset="0"/>
              </a:rPr>
              <a:t>Vb</a:t>
            </a:r>
            <a:r>
              <a:rPr lang="en-US" sz="2000" b="1" dirty="0" smtClean="0">
                <a:latin typeface="Times New Roman" pitchFamily="18" charset="0"/>
                <a:cs typeface="Times New Roman" pitchFamily="18" charset="0"/>
              </a:rPr>
              <a:t> = Volume of FAS required for blank titration (Zero time)</a:t>
            </a:r>
          </a:p>
          <a:p>
            <a:pPr marL="0" indent="0">
              <a:buNone/>
            </a:pPr>
            <a:r>
              <a:rPr lang="en-US" sz="2000" b="1" dirty="0" err="1" smtClean="0">
                <a:latin typeface="Times New Roman" pitchFamily="18" charset="0"/>
                <a:cs typeface="Times New Roman" pitchFamily="18" charset="0"/>
              </a:rPr>
              <a:t>Vt</a:t>
            </a:r>
            <a:r>
              <a:rPr lang="en-US" sz="2000" b="1" dirty="0" smtClean="0">
                <a:latin typeface="Times New Roman" pitchFamily="18" charset="0"/>
                <a:cs typeface="Times New Roman" pitchFamily="18" charset="0"/>
              </a:rPr>
              <a:t> = Volume of FAS required for reaction mass after time (t)</a:t>
            </a:r>
          </a:p>
          <a:p>
            <a:pPr marL="0" indent="0">
              <a:buNone/>
            </a:pPr>
            <a:r>
              <a:rPr lang="en-US" sz="2000" b="1" dirty="0" smtClean="0">
                <a:latin typeface="Times New Roman" pitchFamily="18" charset="0"/>
                <a:cs typeface="Times New Roman" pitchFamily="18" charset="0"/>
              </a:rPr>
              <a:t>Y = Volume of waste water sample taken</a:t>
            </a:r>
            <a:endParaRPr lang="en-US" sz="2000" b="1"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6527" y="1676400"/>
            <a:ext cx="7343775" cy="1314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3286022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914400"/>
            <a:ext cx="7886700" cy="838200"/>
          </a:xfrm>
        </p:spPr>
        <p:txBody>
          <a:bodyPr/>
          <a:lstStyle/>
          <a:p>
            <a:pPr algn="ctr"/>
            <a:r>
              <a:rPr lang="en-US" b="1" dirty="0">
                <a:solidFill>
                  <a:srgbClr val="C00000"/>
                </a:solidFill>
                <a:latin typeface="Times New Roman" pitchFamily="18" charset="0"/>
                <a:cs typeface="Times New Roman" pitchFamily="18" charset="0"/>
              </a:rPr>
              <a:t>Significance of </a:t>
            </a:r>
            <a:r>
              <a:rPr lang="en-US" b="1" dirty="0" smtClean="0">
                <a:solidFill>
                  <a:srgbClr val="C00000"/>
                </a:solidFill>
                <a:latin typeface="Times New Roman" pitchFamily="18" charset="0"/>
                <a:cs typeface="Times New Roman" pitchFamily="18" charset="0"/>
              </a:rPr>
              <a:t>COD</a:t>
            </a:r>
            <a:endParaRPr lang="en-US" dirty="0">
              <a:solidFill>
                <a:srgbClr val="C00000"/>
              </a:solidFill>
            </a:endParaRPr>
          </a:p>
        </p:txBody>
      </p:sp>
      <p:sp>
        <p:nvSpPr>
          <p:cNvPr id="3" name="Content Placeholder 2"/>
          <p:cNvSpPr>
            <a:spLocks noGrp="1"/>
          </p:cNvSpPr>
          <p:nvPr>
            <p:ph idx="1"/>
          </p:nvPr>
        </p:nvSpPr>
        <p:spPr/>
        <p:txBody>
          <a:bodyPr>
            <a:normAutofit/>
          </a:bodyPr>
          <a:lstStyle/>
          <a:p>
            <a:pPr marL="514350" indent="-514350" algn="just">
              <a:buAutoNum type="arabicPeriod"/>
            </a:pPr>
            <a:r>
              <a:rPr lang="en-US" sz="2800" dirty="0" smtClean="0">
                <a:latin typeface="Times New Roman" pitchFamily="18" charset="0"/>
                <a:cs typeface="Times New Roman" pitchFamily="18" charset="0"/>
              </a:rPr>
              <a:t>COD </a:t>
            </a:r>
            <a:r>
              <a:rPr lang="en-US" sz="2800" dirty="0">
                <a:latin typeface="Times New Roman" pitchFamily="18" charset="0"/>
                <a:cs typeface="Times New Roman" pitchFamily="18" charset="0"/>
              </a:rPr>
              <a:t>gives the extent of pollution </a:t>
            </a:r>
            <a:r>
              <a:rPr lang="en-US" sz="2800" dirty="0" smtClean="0">
                <a:latin typeface="Times New Roman" pitchFamily="18" charset="0"/>
                <a:cs typeface="Times New Roman" pitchFamily="18" charset="0"/>
              </a:rPr>
              <a:t>caused by </a:t>
            </a:r>
            <a:r>
              <a:rPr lang="en-US" sz="2800" dirty="0">
                <a:latin typeface="Times New Roman" pitchFamily="18" charset="0"/>
                <a:cs typeface="Times New Roman" pitchFamily="18" charset="0"/>
              </a:rPr>
              <a:t>bio-degradable and non bio-degradable pollutants</a:t>
            </a:r>
            <a:r>
              <a:rPr lang="en-US" sz="2800" dirty="0" smtClean="0">
                <a:latin typeface="Times New Roman" pitchFamily="18" charset="0"/>
                <a:cs typeface="Times New Roman" pitchFamily="18" charset="0"/>
              </a:rPr>
              <a:t> in </a:t>
            </a:r>
            <a:r>
              <a:rPr lang="en-US" sz="2800" dirty="0">
                <a:latin typeface="Times New Roman" pitchFamily="18" charset="0"/>
                <a:cs typeface="Times New Roman" pitchFamily="18" charset="0"/>
              </a:rPr>
              <a:t>wastewater </a:t>
            </a:r>
            <a:r>
              <a:rPr lang="en-US" sz="2800" dirty="0" smtClean="0">
                <a:latin typeface="Times New Roman" pitchFamily="18" charset="0"/>
                <a:cs typeface="Times New Roman" pitchFamily="18" charset="0"/>
              </a:rPr>
              <a:t>sample</a:t>
            </a:r>
          </a:p>
          <a:p>
            <a:pPr marL="514350" indent="-514350" algn="just">
              <a:buAutoNum type="arabicPeriod"/>
            </a:pPr>
            <a:endParaRPr lang="en-US" sz="2800" dirty="0">
              <a:latin typeface="Times New Roman" pitchFamily="18" charset="0"/>
              <a:cs typeface="Times New Roman" pitchFamily="18" charset="0"/>
            </a:endParaRPr>
          </a:p>
          <a:p>
            <a:pPr marL="514350" indent="-514350" algn="just">
              <a:buAutoNum type="arabicPeriod"/>
            </a:pPr>
            <a:r>
              <a:rPr lang="en-US" sz="2800" dirty="0">
                <a:latin typeface="Times New Roman" pitchFamily="18" charset="0"/>
                <a:cs typeface="Times New Roman" pitchFamily="18" charset="0"/>
              </a:rPr>
              <a:t>It </a:t>
            </a:r>
            <a:r>
              <a:rPr lang="en-US" sz="2800" dirty="0" smtClean="0">
                <a:latin typeface="Times New Roman" pitchFamily="18" charset="0"/>
                <a:cs typeface="Times New Roman" pitchFamily="18" charset="0"/>
              </a:rPr>
              <a:t>helps </a:t>
            </a:r>
            <a:r>
              <a:rPr lang="en-US" sz="2800" dirty="0">
                <a:latin typeface="Times New Roman" pitchFamily="18" charset="0"/>
                <a:cs typeface="Times New Roman" pitchFamily="18" charset="0"/>
              </a:rPr>
              <a:t>in </a:t>
            </a:r>
            <a:r>
              <a:rPr lang="en-US" sz="2800" dirty="0" smtClean="0">
                <a:latin typeface="Times New Roman" pitchFamily="18" charset="0"/>
                <a:cs typeface="Times New Roman" pitchFamily="18" charset="0"/>
              </a:rPr>
              <a:t>rapid determination of pollutants level in water compared to BOD</a:t>
            </a:r>
          </a:p>
          <a:p>
            <a:pPr marL="514350" indent="-514350" algn="just">
              <a:buAutoNum type="arabicPeriod"/>
            </a:pPr>
            <a:endParaRPr lang="en-US" sz="2800" dirty="0" smtClean="0">
              <a:latin typeface="Times New Roman" pitchFamily="18" charset="0"/>
              <a:cs typeface="Times New Roman" pitchFamily="18" charset="0"/>
            </a:endParaRPr>
          </a:p>
          <a:p>
            <a:pPr marL="514350" indent="-514350" algn="just">
              <a:buAutoNum type="arabicPeriod"/>
            </a:pPr>
            <a:r>
              <a:rPr lang="en-US" sz="2800" dirty="0" smtClean="0">
                <a:latin typeface="Times New Roman" pitchFamily="18" charset="0"/>
                <a:cs typeface="Times New Roman" pitchFamily="18" charset="0"/>
              </a:rPr>
              <a:t>It is taken as a basis for calculation of efficiency  and designing of water treatment plants.</a:t>
            </a:r>
          </a:p>
          <a:p>
            <a:endParaRPr lang="en-US" dirty="0"/>
          </a:p>
        </p:txBody>
      </p:sp>
    </p:spTree>
    <p:extLst>
      <p:ext uri="{BB962C8B-B14F-4D97-AF65-F5344CB8AC3E}">
        <p14:creationId xmlns:p14="http://schemas.microsoft.com/office/powerpoint/2010/main" val="421528772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762000"/>
            <a:ext cx="7886700" cy="928689"/>
          </a:xfrm>
        </p:spPr>
        <p:txBody>
          <a:bodyPr>
            <a:normAutofit/>
          </a:bodyPr>
          <a:lstStyle/>
          <a:p>
            <a:r>
              <a:rPr lang="en-US" sz="3600" b="1" dirty="0" smtClean="0">
                <a:solidFill>
                  <a:srgbClr val="C00000"/>
                </a:solidFill>
                <a:latin typeface="Times New Roman" pitchFamily="18" charset="0"/>
                <a:cs typeface="Times New Roman" pitchFamily="18" charset="0"/>
              </a:rPr>
              <a:t>Comparison between BOD and COD</a:t>
            </a:r>
            <a:endParaRPr lang="en-US" sz="3600" b="1" dirty="0">
              <a:solidFill>
                <a:srgbClr val="C00000"/>
              </a:solidFill>
              <a:latin typeface="Times New Roman" pitchFamily="18" charset="0"/>
              <a:cs typeface="Times New Roman"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22250199"/>
              </p:ext>
            </p:extLst>
          </p:nvPr>
        </p:nvGraphicFramePr>
        <p:xfrm>
          <a:off x="457200" y="1752600"/>
          <a:ext cx="8229600" cy="3571240"/>
        </p:xfrm>
        <a:graphic>
          <a:graphicData uri="http://schemas.openxmlformats.org/drawingml/2006/table">
            <a:tbl>
              <a:tblPr firstRow="1" bandRow="1">
                <a:tableStyleId>{5940675A-B579-460E-94D1-54222C63F5DA}</a:tableStyleId>
              </a:tblPr>
              <a:tblGrid>
                <a:gridCol w="4114800"/>
                <a:gridCol w="4114800"/>
              </a:tblGrid>
              <a:tr h="370840">
                <a:tc>
                  <a:txBody>
                    <a:bodyPr/>
                    <a:lstStyle/>
                    <a:p>
                      <a:pPr algn="ctr"/>
                      <a:r>
                        <a:rPr lang="en-US" sz="2400" b="1" dirty="0" smtClean="0">
                          <a:latin typeface="Times New Roman" pitchFamily="18" charset="0"/>
                          <a:cs typeface="Times New Roman" pitchFamily="18" charset="0"/>
                        </a:rPr>
                        <a:t>BOD</a:t>
                      </a:r>
                      <a:endParaRPr lang="en-US" sz="2400" b="1" dirty="0">
                        <a:latin typeface="Times New Roman" pitchFamily="18" charset="0"/>
                        <a:cs typeface="Times New Roman" pitchFamily="18" charset="0"/>
                      </a:endParaRPr>
                    </a:p>
                  </a:txBody>
                  <a:tcPr/>
                </a:tc>
                <a:tc>
                  <a:txBody>
                    <a:bodyPr/>
                    <a:lstStyle/>
                    <a:p>
                      <a:pPr algn="ctr"/>
                      <a:r>
                        <a:rPr lang="en-US" sz="2400" b="1" dirty="0" smtClean="0">
                          <a:latin typeface="Times New Roman" pitchFamily="18" charset="0"/>
                          <a:cs typeface="Times New Roman" pitchFamily="18" charset="0"/>
                        </a:rPr>
                        <a:t>COD</a:t>
                      </a:r>
                      <a:endParaRPr lang="en-US" sz="2400" b="1" dirty="0">
                        <a:latin typeface="Times New Roman" pitchFamily="18" charset="0"/>
                        <a:cs typeface="Times New Roman" pitchFamily="18" charset="0"/>
                      </a:endParaRPr>
                    </a:p>
                  </a:txBody>
                  <a:tcPr/>
                </a:tc>
              </a:tr>
              <a:tr h="370840">
                <a:tc>
                  <a:txBody>
                    <a:bodyPr/>
                    <a:lstStyle/>
                    <a:p>
                      <a:pPr algn="just"/>
                      <a:r>
                        <a:rPr lang="en-US" dirty="0" smtClean="0">
                          <a:latin typeface="Times New Roman" pitchFamily="18" charset="0"/>
                          <a:cs typeface="Times New Roman" pitchFamily="18" charset="0"/>
                        </a:rPr>
                        <a:t>It measures</a:t>
                      </a:r>
                      <a:r>
                        <a:rPr lang="en-US" baseline="0" dirty="0" smtClean="0">
                          <a:latin typeface="Times New Roman" pitchFamily="18" charset="0"/>
                          <a:cs typeface="Times New Roman" pitchFamily="18" charset="0"/>
                        </a:rPr>
                        <a:t> oxygen demand of bio-degradable organic pollutants only</a:t>
                      </a:r>
                      <a:endParaRPr lang="en-US" dirty="0">
                        <a:latin typeface="Times New Roman" pitchFamily="18" charset="0"/>
                        <a:cs typeface="Times New Roman"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itchFamily="18" charset="0"/>
                          <a:cs typeface="Times New Roman" pitchFamily="18" charset="0"/>
                        </a:rPr>
                        <a:t>It measures</a:t>
                      </a:r>
                      <a:r>
                        <a:rPr lang="en-US" baseline="0" dirty="0" smtClean="0">
                          <a:latin typeface="Times New Roman" pitchFamily="18" charset="0"/>
                          <a:cs typeface="Times New Roman" pitchFamily="18" charset="0"/>
                        </a:rPr>
                        <a:t> oxygen demand of bio-degradable and non biodegradable organic pollutants </a:t>
                      </a:r>
                      <a:endParaRPr lang="en-US" dirty="0" smtClean="0">
                        <a:latin typeface="Times New Roman" pitchFamily="18" charset="0"/>
                        <a:cs typeface="Times New Roman" pitchFamily="18" charset="0"/>
                      </a:endParaRPr>
                    </a:p>
                  </a:txBody>
                  <a:tcPr/>
                </a:tc>
              </a:tr>
              <a:tr h="370840">
                <a:tc>
                  <a:txBody>
                    <a:bodyPr/>
                    <a:lstStyle/>
                    <a:p>
                      <a:r>
                        <a:rPr lang="en-US" dirty="0" smtClean="0">
                          <a:latin typeface="Times New Roman" pitchFamily="18" charset="0"/>
                          <a:cs typeface="Times New Roman" pitchFamily="18" charset="0"/>
                        </a:rPr>
                        <a:t>Less stable measurement technique as micro-organisms are susceptible to variables such as pH and temperature</a:t>
                      </a:r>
                      <a:endParaRPr lang="en-US"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itchFamily="18" charset="0"/>
                          <a:cs typeface="Times New Roman" pitchFamily="18" charset="0"/>
                        </a:rPr>
                        <a:t>More stable measurement technique as no micro-organisms are used and potassium dichromate oxidizes any type of organic pollutants in water</a:t>
                      </a:r>
                      <a:endParaRPr lang="en-US" dirty="0">
                        <a:latin typeface="Times New Roman" pitchFamily="18" charset="0"/>
                        <a:cs typeface="Times New Roman" pitchFamily="18" charset="0"/>
                      </a:endParaRPr>
                    </a:p>
                  </a:txBody>
                  <a:tcPr/>
                </a:tc>
              </a:tr>
              <a:tr h="370840">
                <a:tc>
                  <a:txBody>
                    <a:bodyPr/>
                    <a:lstStyle/>
                    <a:p>
                      <a:r>
                        <a:rPr lang="en-US" dirty="0" smtClean="0">
                          <a:latin typeface="Times New Roman" pitchFamily="18" charset="0"/>
                          <a:cs typeface="Times New Roman" pitchFamily="18" charset="0"/>
                        </a:rPr>
                        <a:t>Slow process, takes 5 days</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Fast process , takes 3 hours</a:t>
                      </a:r>
                      <a:endParaRPr lang="en-US" dirty="0">
                        <a:latin typeface="Times New Roman" pitchFamily="18" charset="0"/>
                        <a:cs typeface="Times New Roman" pitchFamily="18" charset="0"/>
                      </a:endParaRPr>
                    </a:p>
                  </a:txBody>
                  <a:tcPr/>
                </a:tc>
              </a:tr>
              <a:tr h="370840">
                <a:tc>
                  <a:txBody>
                    <a:bodyPr/>
                    <a:lstStyle/>
                    <a:p>
                      <a:r>
                        <a:rPr lang="en-US" dirty="0" smtClean="0">
                          <a:latin typeface="Times New Roman" pitchFamily="18" charset="0"/>
                          <a:cs typeface="Times New Roman" pitchFamily="18" charset="0"/>
                        </a:rPr>
                        <a:t>BOD values are generally less than COD values</a:t>
                      </a:r>
                      <a:endParaRPr lang="en-US"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itchFamily="18" charset="0"/>
                          <a:cs typeface="Times New Roman" pitchFamily="18" charset="0"/>
                        </a:rPr>
                        <a:t>COD values are generally greater than BOD values</a:t>
                      </a:r>
                    </a:p>
                  </a:txBody>
                  <a:tcPr/>
                </a:tc>
              </a:tr>
            </a:tbl>
          </a:graphicData>
        </a:graphic>
      </p:graphicFrame>
    </p:spTree>
    <p:extLst>
      <p:ext uri="{BB962C8B-B14F-4D97-AF65-F5344CB8AC3E}">
        <p14:creationId xmlns:p14="http://schemas.microsoft.com/office/powerpoint/2010/main" val="40378127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533399"/>
            <a:ext cx="7886700" cy="685801"/>
          </a:xfrm>
        </p:spPr>
        <p:txBody>
          <a:bodyPr>
            <a:normAutofit/>
          </a:bodyPr>
          <a:lstStyle/>
          <a:p>
            <a:pPr algn="ctr"/>
            <a:r>
              <a:rPr lang="en-US" sz="3600" b="1" dirty="0" smtClean="0">
                <a:latin typeface="Times New Roman" pitchFamily="18" charset="0"/>
                <a:cs typeface="Times New Roman" pitchFamily="18" charset="0"/>
              </a:rPr>
              <a:t>Formulae</a:t>
            </a:r>
            <a:endParaRPr lang="en-US" sz="3600" b="1" dirty="0">
              <a:latin typeface="Times New Roman" pitchFamily="18" charset="0"/>
              <a:cs typeface="Times New Roman" pitchFamily="18" charset="0"/>
            </a:endParaRPr>
          </a:p>
        </p:txBody>
      </p:sp>
      <p:sp>
        <p:nvSpPr>
          <p:cNvPr id="3" name="Content Placeholder 2"/>
          <p:cNvSpPr>
            <a:spLocks noGrp="1"/>
          </p:cNvSpPr>
          <p:nvPr>
            <p:ph idx="1"/>
          </p:nvPr>
        </p:nvSpPr>
        <p:spPr>
          <a:xfrm>
            <a:off x="304800" y="1219200"/>
            <a:ext cx="8458200" cy="4656138"/>
          </a:xfrm>
        </p:spPr>
        <p:txBody>
          <a:bodyPr>
            <a:normAutofit/>
          </a:bodyPr>
          <a:lstStyle/>
          <a:p>
            <a:pPr marL="0" indent="0" algn="just">
              <a:buNone/>
            </a:pPr>
            <a:r>
              <a:rPr lang="en-US" sz="2000" b="1" dirty="0" smtClean="0">
                <a:latin typeface="Times New Roman" pitchFamily="18" charset="0"/>
                <a:cs typeface="Times New Roman" pitchFamily="18" charset="0"/>
              </a:rPr>
              <a:t>1. BOD </a:t>
            </a:r>
            <a:r>
              <a:rPr lang="en-US" sz="2000" b="1" dirty="0">
                <a:latin typeface="Times New Roman" pitchFamily="18" charset="0"/>
                <a:cs typeface="Times New Roman" pitchFamily="18" charset="0"/>
              </a:rPr>
              <a:t>= [(DO)</a:t>
            </a:r>
            <a:r>
              <a:rPr lang="en-US" sz="2000" b="1" baseline="-25000" dirty="0">
                <a:latin typeface="Times New Roman" pitchFamily="18" charset="0"/>
                <a:cs typeface="Times New Roman" pitchFamily="18" charset="0"/>
              </a:rPr>
              <a:t>Blank</a:t>
            </a:r>
            <a:r>
              <a:rPr lang="en-US" sz="2000" b="1" dirty="0">
                <a:latin typeface="Times New Roman" pitchFamily="18" charset="0"/>
                <a:cs typeface="Times New Roman" pitchFamily="18" charset="0"/>
              </a:rPr>
              <a:t> – (DO)</a:t>
            </a:r>
            <a:r>
              <a:rPr lang="en-US" sz="2000" b="1" baseline="-25000" dirty="0">
                <a:latin typeface="Times New Roman" pitchFamily="18" charset="0"/>
                <a:cs typeface="Times New Roman" pitchFamily="18" charset="0"/>
              </a:rPr>
              <a:t>Incubated</a:t>
            </a:r>
            <a:r>
              <a:rPr lang="en-US" sz="2000" b="1" dirty="0">
                <a:latin typeface="Times New Roman" pitchFamily="18" charset="0"/>
                <a:cs typeface="Times New Roman" pitchFamily="18" charset="0"/>
              </a:rPr>
              <a:t> ] </a:t>
            </a:r>
            <a:r>
              <a:rPr lang="en-US" sz="2000" b="1" dirty="0" smtClean="0">
                <a:latin typeface="Times New Roman" pitchFamily="18" charset="0"/>
                <a:cs typeface="Times New Roman" pitchFamily="18" charset="0"/>
              </a:rPr>
              <a:t>x </a:t>
            </a:r>
            <a:r>
              <a:rPr lang="en-US" sz="2000" b="1" dirty="0">
                <a:latin typeface="Times New Roman" pitchFamily="18" charset="0"/>
                <a:cs typeface="Times New Roman" pitchFamily="18" charset="0"/>
              </a:rPr>
              <a:t>Dilution Factor </a:t>
            </a:r>
          </a:p>
          <a:p>
            <a:pPr marL="0" indent="0" algn="just">
              <a:buNone/>
            </a:pPr>
            <a:r>
              <a:rPr lang="en-US" sz="1800" dirty="0">
                <a:latin typeface="Times New Roman" pitchFamily="18" charset="0"/>
                <a:cs typeface="Times New Roman" pitchFamily="18" charset="0"/>
              </a:rPr>
              <a:t>(DO)</a:t>
            </a:r>
            <a:r>
              <a:rPr lang="en-US" sz="1800" baseline="-25000" dirty="0">
                <a:latin typeface="Times New Roman" pitchFamily="18" charset="0"/>
                <a:cs typeface="Times New Roman" pitchFamily="18" charset="0"/>
              </a:rPr>
              <a:t>Blank</a:t>
            </a:r>
            <a:r>
              <a:rPr lang="en-US" sz="1800" dirty="0">
                <a:latin typeface="Times New Roman" pitchFamily="18" charset="0"/>
                <a:cs typeface="Times New Roman" pitchFamily="18" charset="0"/>
              </a:rPr>
              <a:t> = Dissolved oxygen of diluted sample in the beginning of the reaction</a:t>
            </a:r>
          </a:p>
          <a:p>
            <a:pPr marL="0" indent="0" algn="just">
              <a:buNone/>
            </a:pPr>
            <a:r>
              <a:rPr lang="en-US" sz="1800" dirty="0">
                <a:latin typeface="Times New Roman" pitchFamily="18" charset="0"/>
                <a:cs typeface="Times New Roman" pitchFamily="18" charset="0"/>
              </a:rPr>
              <a:t>(DO)</a:t>
            </a:r>
            <a:r>
              <a:rPr lang="en-US" sz="1800" baseline="-25000" dirty="0">
                <a:latin typeface="Times New Roman" pitchFamily="18" charset="0"/>
                <a:cs typeface="Times New Roman" pitchFamily="18" charset="0"/>
              </a:rPr>
              <a:t>Incubated</a:t>
            </a:r>
            <a:r>
              <a:rPr lang="en-US" sz="1800" dirty="0">
                <a:latin typeface="Times New Roman" pitchFamily="18" charset="0"/>
                <a:cs typeface="Times New Roman" pitchFamily="18" charset="0"/>
              </a:rPr>
              <a:t> = Dissolved oxygen of diluted sample after incubation for 5 days at 20 </a:t>
            </a:r>
            <a:r>
              <a:rPr lang="en-US" sz="1800" baseline="30000" dirty="0">
                <a:latin typeface="Times New Roman" pitchFamily="18" charset="0"/>
                <a:cs typeface="Times New Roman" pitchFamily="18" charset="0"/>
              </a:rPr>
              <a:t>0</a:t>
            </a:r>
            <a:r>
              <a:rPr lang="en-US" sz="1800" dirty="0">
                <a:latin typeface="Times New Roman" pitchFamily="18" charset="0"/>
                <a:cs typeface="Times New Roman" pitchFamily="18" charset="0"/>
              </a:rPr>
              <a:t> C.</a:t>
            </a:r>
          </a:p>
          <a:p>
            <a:endParaRPr lang="en-US" dirty="0" smtClean="0"/>
          </a:p>
          <a:p>
            <a:endParaRPr lang="en-US" dirty="0"/>
          </a:p>
          <a:p>
            <a:pPr marL="0" indent="0">
              <a:buNone/>
            </a:pPr>
            <a:r>
              <a:rPr lang="en-US" sz="2000" b="1" dirty="0" smtClean="0">
                <a:latin typeface="Times New Roman" pitchFamily="18" charset="0"/>
                <a:cs typeface="Times New Roman" pitchFamily="18" charset="0"/>
              </a:rPr>
              <a:t>2.</a:t>
            </a:r>
            <a:r>
              <a:rPr lang="en-US" dirty="0" smtClean="0"/>
              <a:t> </a:t>
            </a:r>
          </a:p>
          <a:p>
            <a:pPr marL="0" indent="0">
              <a:buNone/>
            </a:pPr>
            <a:endParaRPr lang="en-US" dirty="0"/>
          </a:p>
          <a:p>
            <a:pPr marL="0" indent="0">
              <a:buNone/>
            </a:pPr>
            <a:r>
              <a:rPr lang="en-US" sz="1800" dirty="0" err="1">
                <a:latin typeface="Times New Roman" pitchFamily="18" charset="0"/>
                <a:cs typeface="Times New Roman" pitchFamily="18" charset="0"/>
              </a:rPr>
              <a:t>Vb</a:t>
            </a:r>
            <a:r>
              <a:rPr lang="en-US" sz="1800" dirty="0">
                <a:latin typeface="Times New Roman" pitchFamily="18" charset="0"/>
                <a:cs typeface="Times New Roman" pitchFamily="18" charset="0"/>
              </a:rPr>
              <a:t> = Volume of FAS required for blank titration (Zero time)</a:t>
            </a:r>
          </a:p>
          <a:p>
            <a:pPr marL="0" indent="0">
              <a:buNone/>
            </a:pPr>
            <a:r>
              <a:rPr lang="en-US" sz="1800" dirty="0" err="1">
                <a:latin typeface="Times New Roman" pitchFamily="18" charset="0"/>
                <a:cs typeface="Times New Roman" pitchFamily="18" charset="0"/>
              </a:rPr>
              <a:t>Vt</a:t>
            </a:r>
            <a:r>
              <a:rPr lang="en-US" sz="1800" dirty="0">
                <a:latin typeface="Times New Roman" pitchFamily="18" charset="0"/>
                <a:cs typeface="Times New Roman" pitchFamily="18" charset="0"/>
              </a:rPr>
              <a:t> = Volume of FAS required for reaction mass after time (t)</a:t>
            </a:r>
          </a:p>
          <a:p>
            <a:pPr marL="0" indent="0">
              <a:buNone/>
            </a:pPr>
            <a:r>
              <a:rPr lang="en-US" sz="1800" dirty="0">
                <a:latin typeface="Times New Roman" pitchFamily="18" charset="0"/>
                <a:cs typeface="Times New Roman" pitchFamily="18" charset="0"/>
              </a:rPr>
              <a:t>Y = Volume of waste water sample taken</a:t>
            </a:r>
            <a:endParaRPr lang="en-US" sz="1800"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295523"/>
            <a:ext cx="5172075" cy="75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3429000"/>
            <a:ext cx="5133975" cy="9189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1515238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494" y="1143000"/>
            <a:ext cx="8056306"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6983280" y="5081040"/>
              <a:ext cx="360" cy="360"/>
            </p14:xfrm>
          </p:contentPart>
        </mc:Choice>
        <mc:Fallback xmlns="">
          <p:pic>
            <p:nvPicPr>
              <p:cNvPr id="2" name="Ink 1"/>
              <p:cNvPicPr/>
              <p:nvPr/>
            </p:nvPicPr>
            <p:blipFill>
              <a:blip r:embed="rId4"/>
              <a:stretch>
                <a:fillRect/>
              </a:stretch>
            </p:blipFill>
            <p:spPr>
              <a:xfrm>
                <a:off x="6973920" y="5071680"/>
                <a:ext cx="19080" cy="19080"/>
              </a:xfrm>
              <a:prstGeom prst="rect">
                <a:avLst/>
              </a:prstGeom>
            </p:spPr>
          </p:pic>
        </mc:Fallback>
      </mc:AlternateContent>
    </p:spTree>
    <p:extLst>
      <p:ext uri="{BB962C8B-B14F-4D97-AF65-F5344CB8AC3E}">
        <p14:creationId xmlns:p14="http://schemas.microsoft.com/office/powerpoint/2010/main" val="2154074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7200" y="1066800"/>
            <a:ext cx="8229600" cy="79216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smtClean="0">
                <a:solidFill>
                  <a:srgbClr val="C00000"/>
                </a:solidFill>
                <a:latin typeface="Times New Roman" pitchFamily="18" charset="0"/>
                <a:cs typeface="Times New Roman" pitchFamily="18" charset="0"/>
              </a:rPr>
              <a:t>How to detect hardness?</a:t>
            </a:r>
            <a:endParaRPr lang="en-US" sz="3600" b="1" dirty="0">
              <a:solidFill>
                <a:srgbClr val="C00000"/>
              </a:solidFill>
              <a:latin typeface="Times New Roman" pitchFamily="18" charset="0"/>
              <a:cs typeface="Times New Roman" pitchFamily="18" charset="0"/>
            </a:endParaRPr>
          </a:p>
        </p:txBody>
      </p:sp>
      <p:sp>
        <p:nvSpPr>
          <p:cNvPr id="5" name="Content Placeholder 2"/>
          <p:cNvSpPr txBox="1">
            <a:spLocks/>
          </p:cNvSpPr>
          <p:nvPr/>
        </p:nvSpPr>
        <p:spPr>
          <a:xfrm>
            <a:off x="457200" y="1905000"/>
            <a:ext cx="8229600" cy="38100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2400" dirty="0" smtClean="0">
                <a:latin typeface="Times New Roman" pitchFamily="18" charset="0"/>
                <a:cs typeface="Times New Roman" pitchFamily="18" charset="0"/>
              </a:rPr>
              <a:t>When the water is treated with soap solution, if it prevents lathering and forms white scum, the water contains hardness. Or  Water containing hardness, gives wine red colour with Eriochrome Black –T indicator.</a:t>
            </a:r>
          </a:p>
          <a:p>
            <a:pPr algn="just"/>
            <a:r>
              <a:rPr lang="en-US" sz="2400" dirty="0" smtClean="0">
                <a:latin typeface="Times New Roman" pitchFamily="18" charset="0"/>
                <a:cs typeface="Times New Roman" pitchFamily="18" charset="0"/>
              </a:rPr>
              <a:t>Although water hardness usually measures only the total concentrations of calcium and magnesium (the two most prevalent, divalent metal ions), iron, aluminum and manganese may also be present at elevated levels in some geographical locations. The predominant source of magnesium is dolomite </a:t>
            </a:r>
            <a:r>
              <a:rPr lang="en-US" sz="2400" dirty="0">
                <a:latin typeface="Times New Roman" pitchFamily="18" charset="0"/>
                <a:cs typeface="Times New Roman" pitchFamily="18" charset="0"/>
              </a:rPr>
              <a:t>[</a:t>
            </a:r>
            <a:r>
              <a:rPr lang="en-US" sz="2400" dirty="0" err="1" smtClean="0">
                <a:latin typeface="Times New Roman" pitchFamily="18" charset="0"/>
                <a:cs typeface="Times New Roman" pitchFamily="18" charset="0"/>
              </a:rPr>
              <a:t>Ca</a:t>
            </a:r>
            <a:r>
              <a:rPr lang="en-US" sz="2400" dirty="0" smtClean="0">
                <a:latin typeface="Times New Roman" pitchFamily="18" charset="0"/>
                <a:cs typeface="Times New Roman" pitchFamily="18" charset="0"/>
              </a:rPr>
              <a:t>-Mg(CO</a:t>
            </a:r>
            <a:r>
              <a:rPr lang="en-US" sz="2400" baseline="-25000" dirty="0" smtClean="0">
                <a:latin typeface="Times New Roman" pitchFamily="18" charset="0"/>
                <a:cs typeface="Times New Roman" pitchFamily="18" charset="0"/>
              </a:rPr>
              <a:t>3</a:t>
            </a:r>
            <a:r>
              <a:rPr lang="en-US" sz="2400" dirty="0" smtClean="0">
                <a:latin typeface="Times New Roman" pitchFamily="18" charset="0"/>
                <a:cs typeface="Times New Roman" pitchFamily="18" charset="0"/>
              </a:rPr>
              <a:t>)</a:t>
            </a:r>
            <a:r>
              <a:rPr lang="en-US" sz="2400" baseline="-25000" dirty="0" smtClean="0">
                <a:latin typeface="Times New Roman" pitchFamily="18" charset="0"/>
                <a:cs typeface="Times New Roman" pitchFamily="18" charset="0"/>
              </a:rPr>
              <a:t>2</a:t>
            </a:r>
            <a:r>
              <a:rPr lang="en-US" sz="2400" dirty="0">
                <a:latin typeface="Times New Roman" pitchFamily="18" charset="0"/>
                <a:cs typeface="Times New Roman" pitchFamily="18" charset="0"/>
              </a:rPr>
              <a:t>]</a:t>
            </a:r>
            <a:r>
              <a:rPr lang="en-US" sz="2400" dirty="0" smtClean="0">
                <a:latin typeface="Times New Roman" pitchFamily="18" charset="0"/>
                <a:cs typeface="Times New Roman" pitchFamily="18" charset="0"/>
              </a:rPr>
              <a:t>.</a:t>
            </a:r>
          </a:p>
          <a:p>
            <a:pPr algn="just"/>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331415283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990600"/>
            <a:ext cx="6477000" cy="49034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593734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39994" y="1219200"/>
            <a:ext cx="8229600" cy="94512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smtClean="0">
                <a:solidFill>
                  <a:srgbClr val="C00000"/>
                </a:solidFill>
                <a:latin typeface="Times New Roman" pitchFamily="18" charset="0"/>
                <a:cs typeface="Times New Roman" pitchFamily="18" charset="0"/>
              </a:rPr>
              <a:t>TYPES OF HARDNESS</a:t>
            </a:r>
            <a:endParaRPr lang="en-US" sz="3200" b="1" dirty="0">
              <a:solidFill>
                <a:srgbClr val="C00000"/>
              </a:solidFill>
              <a:latin typeface="Times New Roman" pitchFamily="18" charset="0"/>
              <a:cs typeface="Times New Roman" pitchFamily="18" charset="0"/>
            </a:endParaRPr>
          </a:p>
        </p:txBody>
      </p:sp>
      <p:sp>
        <p:nvSpPr>
          <p:cNvPr id="5" name="Content Placeholder 2"/>
          <p:cNvSpPr txBox="1">
            <a:spLocks/>
          </p:cNvSpPr>
          <p:nvPr/>
        </p:nvSpPr>
        <p:spPr>
          <a:xfrm>
            <a:off x="272845" y="2362200"/>
            <a:ext cx="8534400" cy="32004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dirty="0" smtClean="0">
                <a:latin typeface="Times New Roman" pitchFamily="18" charset="0"/>
                <a:cs typeface="Times New Roman" pitchFamily="18" charset="0"/>
              </a:rPr>
              <a:t>Depending upon the types of dissolved salts present in water, hardness of water can be classified into two types:</a:t>
            </a:r>
          </a:p>
          <a:p>
            <a:pPr algn="just"/>
            <a:r>
              <a:rPr lang="en-US" dirty="0" smtClean="0">
                <a:latin typeface="Times New Roman" pitchFamily="18" charset="0"/>
                <a:cs typeface="Times New Roman" pitchFamily="18" charset="0"/>
              </a:rPr>
              <a:t>Temporary Hardness</a:t>
            </a:r>
          </a:p>
          <a:p>
            <a:pPr marL="137160" indent="0" algn="just">
              <a:buFont typeface="Arial" panose="020B0604020202020204" pitchFamily="34" charset="0"/>
              <a:buNone/>
            </a:pPr>
            <a:r>
              <a:rPr lang="en-US" dirty="0" smtClean="0">
                <a:latin typeface="Times New Roman" pitchFamily="18" charset="0"/>
                <a:cs typeface="Times New Roman" pitchFamily="18" charset="0"/>
              </a:rPr>
              <a:t>(Carbonate hardness or Alkaline hardness)</a:t>
            </a:r>
          </a:p>
          <a:p>
            <a:pPr algn="just"/>
            <a:r>
              <a:rPr lang="en-US" dirty="0" smtClean="0">
                <a:latin typeface="Times New Roman" pitchFamily="18" charset="0"/>
                <a:cs typeface="Times New Roman" pitchFamily="18" charset="0"/>
              </a:rPr>
              <a:t>Permanent Hardness</a:t>
            </a:r>
          </a:p>
          <a:p>
            <a:pPr marL="137160" indent="0" algn="just">
              <a:buFont typeface="Arial" panose="020B0604020202020204" pitchFamily="34" charset="0"/>
              <a:buNone/>
            </a:pPr>
            <a:r>
              <a:rPr lang="en-US" dirty="0" smtClean="0">
                <a:latin typeface="Times New Roman" pitchFamily="18" charset="0"/>
                <a:cs typeface="Times New Roman" pitchFamily="18" charset="0"/>
              </a:rPr>
              <a:t>(Non carbonate hardness or Non alkaline hardness)</a:t>
            </a:r>
          </a:p>
          <a:p>
            <a:pPr algn="just"/>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42714658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smtClean="0">
                <a:solidFill>
                  <a:srgbClr val="C00000"/>
                </a:solidFill>
                <a:latin typeface="Times New Roman" pitchFamily="18" charset="0"/>
                <a:cs typeface="Times New Roman" pitchFamily="18" charset="0"/>
              </a:rPr>
              <a:t>Types of Hardness</a:t>
            </a:r>
            <a:endParaRPr lang="en-US" sz="3600" b="1" dirty="0">
              <a:solidFill>
                <a:srgbClr val="C00000"/>
              </a:solidFill>
              <a:latin typeface="Times New Roman" pitchFamily="18" charset="0"/>
              <a:cs typeface="Times New Roman" pitchFamily="18" charset="0"/>
            </a:endParaRPr>
          </a:p>
        </p:txBody>
      </p:sp>
      <p:pic>
        <p:nvPicPr>
          <p:cNvPr id="5" name="Picture 2" descr="Impact of water hardness on energy consumption of geyser heating elemen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101306"/>
            <a:ext cx="7772400" cy="47660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07894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7200" y="1158240"/>
            <a:ext cx="8229600" cy="103663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smtClean="0">
                <a:solidFill>
                  <a:srgbClr val="C00000"/>
                </a:solidFill>
                <a:latin typeface="Times New Roman" pitchFamily="18" charset="0"/>
                <a:cs typeface="Times New Roman" pitchFamily="18" charset="0"/>
              </a:rPr>
              <a:t>Temporary Hardness (or) Carbonate Hardness </a:t>
            </a:r>
          </a:p>
          <a:p>
            <a:pPr algn="ctr"/>
            <a:r>
              <a:rPr lang="en-US" sz="2800" b="1" dirty="0" smtClean="0">
                <a:solidFill>
                  <a:srgbClr val="C00000"/>
                </a:solidFill>
                <a:latin typeface="Times New Roman" pitchFamily="18" charset="0"/>
                <a:cs typeface="Times New Roman" pitchFamily="18" charset="0"/>
              </a:rPr>
              <a:t>(or) Alkaline Hardness</a:t>
            </a:r>
            <a:endParaRPr lang="en-US" sz="2800" b="1" dirty="0">
              <a:solidFill>
                <a:srgbClr val="C00000"/>
              </a:solidFill>
              <a:latin typeface="Times New Roman" pitchFamily="18" charset="0"/>
              <a:cs typeface="Times New Roman" pitchFamily="18" charset="0"/>
            </a:endParaRPr>
          </a:p>
        </p:txBody>
      </p:sp>
      <p:sp>
        <p:nvSpPr>
          <p:cNvPr id="5" name="Content Placeholder 2"/>
          <p:cNvSpPr txBox="1">
            <a:spLocks/>
          </p:cNvSpPr>
          <p:nvPr/>
        </p:nvSpPr>
        <p:spPr>
          <a:xfrm>
            <a:off x="457200" y="2377440"/>
            <a:ext cx="8229600" cy="34899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2200" dirty="0" smtClean="0">
                <a:latin typeface="Times New Roman" pitchFamily="18" charset="0"/>
                <a:cs typeface="Times New Roman" pitchFamily="18" charset="0"/>
              </a:rPr>
              <a:t>Temporary hardness is caused by carbonate, bicarbonate and hydroxide of calcium and magnesium ions in the water. </a:t>
            </a:r>
          </a:p>
          <a:p>
            <a:pPr algn="just"/>
            <a:r>
              <a:rPr lang="en-US" sz="2200" dirty="0" smtClean="0">
                <a:latin typeface="Times New Roman" pitchFamily="18" charset="0"/>
                <a:cs typeface="Times New Roman" pitchFamily="18" charset="0"/>
              </a:rPr>
              <a:t>It can be removed by boiling water or by the addition of lime [Ca(OH)</a:t>
            </a:r>
            <a:r>
              <a:rPr lang="en-US" sz="2200" baseline="-25000" dirty="0" smtClean="0">
                <a:latin typeface="Times New Roman" pitchFamily="18" charset="0"/>
                <a:cs typeface="Times New Roman" pitchFamily="18" charset="0"/>
              </a:rPr>
              <a:t>2</a:t>
            </a:r>
            <a:r>
              <a:rPr lang="en-US" sz="2200" dirty="0">
                <a:latin typeface="Times New Roman" pitchFamily="18" charset="0"/>
                <a:cs typeface="Times New Roman" pitchFamily="18" charset="0"/>
              </a:rPr>
              <a:t>]</a:t>
            </a:r>
            <a:endParaRPr lang="en-US" sz="2200" dirty="0" smtClean="0">
              <a:latin typeface="Times New Roman" pitchFamily="18" charset="0"/>
              <a:cs typeface="Times New Roman" pitchFamily="18" charset="0"/>
            </a:endParaRPr>
          </a:p>
          <a:p>
            <a:pPr algn="just"/>
            <a:r>
              <a:rPr lang="en-US" sz="2200" dirty="0" smtClean="0">
                <a:latin typeface="Times New Roman" pitchFamily="18" charset="0"/>
                <a:cs typeface="Times New Roman" pitchFamily="18" charset="0"/>
              </a:rPr>
              <a:t>Boiling promotes the formation of carbonate from the bicarbonate and precipitates calcium carbonate out of solution, leaving water that is softer upon filtration and removal of residue.</a:t>
            </a:r>
          </a:p>
          <a:p>
            <a:pPr marL="137160" indent="0" algn="ctr">
              <a:buFont typeface="Arial" panose="020B0604020202020204" pitchFamily="34" charset="0"/>
              <a:buNone/>
            </a:pPr>
            <a:r>
              <a:rPr lang="en-US" sz="2400" dirty="0" err="1" smtClean="0">
                <a:latin typeface="Times New Roman" pitchFamily="18" charset="0"/>
                <a:cs typeface="Times New Roman" pitchFamily="18" charset="0"/>
              </a:rPr>
              <a:t>Ca</a:t>
            </a:r>
            <a:r>
              <a:rPr lang="en-US" sz="2400" dirty="0" smtClean="0">
                <a:latin typeface="Times New Roman" pitchFamily="18" charset="0"/>
                <a:cs typeface="Times New Roman" pitchFamily="18" charset="0"/>
              </a:rPr>
              <a:t> (HCO</a:t>
            </a:r>
            <a:r>
              <a:rPr lang="en-US" sz="2400" baseline="-25000" dirty="0" smtClean="0">
                <a:latin typeface="Times New Roman" pitchFamily="18" charset="0"/>
                <a:cs typeface="Times New Roman" pitchFamily="18" charset="0"/>
              </a:rPr>
              <a:t>3</a:t>
            </a:r>
            <a:r>
              <a:rPr lang="en-US" sz="2400" dirty="0" smtClean="0">
                <a:latin typeface="Times New Roman" pitchFamily="18" charset="0"/>
                <a:cs typeface="Times New Roman" pitchFamily="18" charset="0"/>
              </a:rPr>
              <a:t>)</a:t>
            </a:r>
            <a:r>
              <a:rPr lang="en-US" sz="2400" baseline="-25000" dirty="0" smtClean="0">
                <a:latin typeface="Times New Roman" pitchFamily="18" charset="0"/>
                <a:cs typeface="Times New Roman" pitchFamily="18" charset="0"/>
              </a:rPr>
              <a:t>2</a:t>
            </a:r>
            <a:r>
              <a:rPr lang="en-US" sz="2400" dirty="0" smtClean="0">
                <a:latin typeface="Times New Roman" pitchFamily="18" charset="0"/>
                <a:cs typeface="Times New Roman" pitchFamily="18" charset="0"/>
              </a:rPr>
              <a:t>→ CaCO</a:t>
            </a:r>
            <a:r>
              <a:rPr lang="en-US" sz="2400" baseline="-25000" dirty="0" smtClean="0">
                <a:latin typeface="Times New Roman" pitchFamily="18" charset="0"/>
                <a:cs typeface="Times New Roman" pitchFamily="18" charset="0"/>
              </a:rPr>
              <a:t>3</a:t>
            </a:r>
            <a:r>
              <a:rPr lang="en-US" sz="2400" dirty="0" smtClean="0">
                <a:latin typeface="Times New Roman" pitchFamily="18" charset="0"/>
                <a:cs typeface="Times New Roman" pitchFamily="18" charset="0"/>
              </a:rPr>
              <a:t> ↓+ H</a:t>
            </a:r>
            <a:r>
              <a:rPr lang="en-US" sz="2400" baseline="-25000" dirty="0" smtClean="0">
                <a:latin typeface="Times New Roman" pitchFamily="18" charset="0"/>
                <a:cs typeface="Times New Roman" pitchFamily="18" charset="0"/>
              </a:rPr>
              <a:t>2</a:t>
            </a:r>
            <a:r>
              <a:rPr lang="en-US" sz="2400" dirty="0" smtClean="0">
                <a:latin typeface="Times New Roman" pitchFamily="18" charset="0"/>
                <a:cs typeface="Times New Roman" pitchFamily="18" charset="0"/>
              </a:rPr>
              <a:t>O + CO</a:t>
            </a:r>
            <a:r>
              <a:rPr lang="en-US" sz="2400" baseline="-25000" dirty="0" smtClean="0">
                <a:latin typeface="Times New Roman" pitchFamily="18" charset="0"/>
                <a:cs typeface="Times New Roman" pitchFamily="18" charset="0"/>
              </a:rPr>
              <a:t>2</a:t>
            </a:r>
            <a:endParaRPr lang="en-US" sz="2400" dirty="0" smtClean="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3593919068"/>
      </p:ext>
    </p:extLst>
  </p:cSld>
  <p:clrMapOvr>
    <a:masterClrMapping/>
  </p:clrMapOvr>
  <p:timing>
    <p:tnLst>
      <p:par>
        <p:cTn id="1" dur="indefinite" restart="never" nodeType="tmRoot"/>
      </p:par>
    </p:tnLst>
  </p:timing>
</p:sld>
</file>

<file path=ppt/theme/theme1.xml><?xml version="1.0" encoding="utf-8"?>
<a:theme xmlns:a="http://schemas.openxmlformats.org/drawingml/2006/main" name="SVU_KJSCE THEME TEMPLATE FOR PPT_Standard Screen">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SVU_KJSCE THEME TEMPLATE FOR PPT_Standard Screen</Template>
  <TotalTime>1486</TotalTime>
  <Words>3345</Words>
  <Application>Microsoft Office PowerPoint</Application>
  <PresentationFormat>On-screen Show (4:3)</PresentationFormat>
  <Paragraphs>367</Paragraphs>
  <Slides>60</Slides>
  <Notes>0</Notes>
  <HiddenSlides>0</HiddenSlides>
  <MMClips>0</MMClips>
  <ScaleCrop>false</ScaleCrop>
  <HeadingPairs>
    <vt:vector size="4" baseType="variant">
      <vt:variant>
        <vt:lpstr>Theme</vt:lpstr>
      </vt:variant>
      <vt:variant>
        <vt:i4>1</vt:i4>
      </vt:variant>
      <vt:variant>
        <vt:lpstr>Slide Titles</vt:lpstr>
      </vt:variant>
      <vt:variant>
        <vt:i4>60</vt:i4>
      </vt:variant>
    </vt:vector>
  </HeadingPairs>
  <TitlesOfParts>
    <vt:vector size="61" baseType="lpstr">
      <vt:lpstr>SVU_KJSCE THEME TEMPLATE FOR PPT_Standard Screen</vt:lpstr>
      <vt:lpstr>Engineering Chemistry F. Y. B. Tech.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Expression of hardness in terms of  equivalents of CaCO3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Numerical on EDTA method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Lime-Soda Method</vt:lpstr>
      <vt:lpstr>PowerPoint Presentation</vt:lpstr>
      <vt:lpstr>PowerPoint Presentation</vt:lpstr>
      <vt:lpstr>Cold Lime-Soda Method</vt:lpstr>
      <vt:lpstr>Cold Lime-Soda Method</vt:lpstr>
      <vt:lpstr>Hot Lime-Soda Method</vt:lpstr>
      <vt:lpstr>Hot Lime-Soda Method</vt:lpstr>
      <vt:lpstr>Advantages of hot lime-soda method over  cold lime-soda method</vt:lpstr>
      <vt:lpstr>Disadvantages of Lime-soda method</vt:lpstr>
      <vt:lpstr>Zeolite Softener Method</vt:lpstr>
      <vt:lpstr>Process</vt:lpstr>
      <vt:lpstr>Reactions</vt:lpstr>
      <vt:lpstr>PowerPoint Presentation</vt:lpstr>
      <vt:lpstr>Advantages</vt:lpstr>
      <vt:lpstr>Limitations and Disadvantages of  Zeolite softener method</vt:lpstr>
      <vt:lpstr>Ion Exchange softener method  (De-mineralization process)</vt:lpstr>
      <vt:lpstr>Process - Softening</vt:lpstr>
      <vt:lpstr>Process - Regeneration</vt:lpstr>
      <vt:lpstr>Ion Exchange Softener</vt:lpstr>
      <vt:lpstr>PowerPoint Presentation</vt:lpstr>
      <vt:lpstr>BOD (Biological Oxygen Demand)</vt:lpstr>
      <vt:lpstr>Principle</vt:lpstr>
      <vt:lpstr>BOD Meter</vt:lpstr>
      <vt:lpstr>Significance of BOD</vt:lpstr>
      <vt:lpstr>COD (Chemical Oxygen Demand)</vt:lpstr>
      <vt:lpstr>Principle</vt:lpstr>
      <vt:lpstr>PowerPoint Presentation</vt:lpstr>
      <vt:lpstr>Principle</vt:lpstr>
      <vt:lpstr>Significance of COD</vt:lpstr>
      <vt:lpstr>Comparison between BOD and COD</vt:lpstr>
      <vt:lpstr>Formulae</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Engineering Chemistry F. Y. B. Tech. (Div. G) Lecture-1 (Introduction)</dc:title>
  <dc:creator>Lenovo</dc:creator>
  <cp:lastModifiedBy>Admin</cp:lastModifiedBy>
  <cp:revision>111</cp:revision>
  <dcterms:created xsi:type="dcterms:W3CDTF">2006-08-16T00:00:00Z</dcterms:created>
  <dcterms:modified xsi:type="dcterms:W3CDTF">2023-08-22T05:23:08Z</dcterms:modified>
</cp:coreProperties>
</file>