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3"/>
  </p:notesMasterIdLst>
  <p:sldIdLst>
    <p:sldId id="315" r:id="rId5"/>
    <p:sldId id="329" r:id="rId6"/>
    <p:sldId id="330" r:id="rId7"/>
    <p:sldId id="331" r:id="rId8"/>
    <p:sldId id="332" r:id="rId9"/>
    <p:sldId id="334" r:id="rId10"/>
    <p:sldId id="335" r:id="rId11"/>
    <p:sldId id="336" r:id="rId12"/>
    <p:sldId id="357"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26" r:id="rId34"/>
    <p:sldId id="327" r:id="rId35"/>
    <p:sldId id="274" r:id="rId36"/>
    <p:sldId id="275" r:id="rId37"/>
    <p:sldId id="276" r:id="rId38"/>
    <p:sldId id="288" r:id="rId39"/>
    <p:sldId id="289" r:id="rId40"/>
    <p:sldId id="290" r:id="rId41"/>
    <p:sldId id="277" r:id="rId42"/>
    <p:sldId id="278" r:id="rId43"/>
    <p:sldId id="292" r:id="rId44"/>
    <p:sldId id="293" r:id="rId45"/>
    <p:sldId id="388" r:id="rId46"/>
    <p:sldId id="389" r:id="rId47"/>
    <p:sldId id="390" r:id="rId48"/>
    <p:sldId id="368" r:id="rId49"/>
    <p:sldId id="370" r:id="rId50"/>
    <p:sldId id="371" r:id="rId51"/>
    <p:sldId id="372" r:id="rId52"/>
    <p:sldId id="367" r:id="rId53"/>
    <p:sldId id="375" r:id="rId54"/>
    <p:sldId id="376" r:id="rId55"/>
    <p:sldId id="377" r:id="rId56"/>
    <p:sldId id="379" r:id="rId57"/>
    <p:sldId id="380" r:id="rId58"/>
    <p:sldId id="381" r:id="rId59"/>
    <p:sldId id="384" r:id="rId60"/>
    <p:sldId id="382" r:id="rId61"/>
    <p:sldId id="383"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6600"/>
    <a:srgbClr val="F321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A94D98-FC93-4A04-A412-31F2B4616555}" v="25" dt="2022-02-15T07:12:39.2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tendra Satam" userId="S::jitendrasatam@somaiya.edu::92dfab83-1a07-4bef-85b6-10a9de2b0803" providerId="AD" clId="Web-{CFA94D98-FC93-4A04-A412-31F2B4616555}"/>
    <pc:docChg chg="modSld">
      <pc:chgData name="Jitendra Satam" userId="S::jitendrasatam@somaiya.edu::92dfab83-1a07-4bef-85b6-10a9de2b0803" providerId="AD" clId="Web-{CFA94D98-FC93-4A04-A412-31F2B4616555}" dt="2022-02-15T07:12:39.266" v="25" actId="20577"/>
      <pc:docMkLst>
        <pc:docMk/>
      </pc:docMkLst>
      <pc:sldChg chg="modSp">
        <pc:chgData name="Jitendra Satam" userId="S::jitendrasatam@somaiya.edu::92dfab83-1a07-4bef-85b6-10a9de2b0803" providerId="AD" clId="Web-{CFA94D98-FC93-4A04-A412-31F2B4616555}" dt="2022-02-15T07:12:39.266" v="25" actId="20577"/>
        <pc:sldMkLst>
          <pc:docMk/>
          <pc:sldMk cId="206909384" sldId="275"/>
        </pc:sldMkLst>
        <pc:spChg chg="mod">
          <ac:chgData name="Jitendra Satam" userId="S::jitendrasatam@somaiya.edu::92dfab83-1a07-4bef-85b6-10a9de2b0803" providerId="AD" clId="Web-{CFA94D98-FC93-4A04-A412-31F2B4616555}" dt="2022-02-15T07:12:39.266" v="25" actId="20577"/>
          <ac:spMkLst>
            <pc:docMk/>
            <pc:sldMk cId="206909384" sldId="275"/>
            <ac:spMk id="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2-17T04:34:58.638"/>
    </inkml:context>
    <inkml:brush xml:id="br0">
      <inkml:brushProperty name="width" value="0.05292" units="cm"/>
      <inkml:brushProperty name="height" value="0.05292" units="cm"/>
      <inkml:brushProperty name="color" value="#FF0000"/>
    </inkml:brush>
  </inkml:definitions>
  <inkml:trace contextRef="#ctx0" brushRef="#br0">19398 12601</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21T04:57:24.923"/>
    </inkml:context>
    <inkml:brush xml:id="br0">
      <inkml:brushProperty name="width" value="0.05292" units="cm"/>
      <inkml:brushProperty name="height" value="0.05292" units="cm"/>
      <inkml:brushProperty name="color" value="#FF0000"/>
    </inkml:brush>
  </inkml:definitions>
  <inkml:trace contextRef="#ctx0" brushRef="#br0">19894 13370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1-29T09:09:23.855"/>
    </inkml:context>
    <inkml:brush xml:id="br0">
      <inkml:brushProperty name="width" value="0.05292" units="cm"/>
      <inkml:brushProperty name="height" value="0.05292" units="cm"/>
      <inkml:brushProperty name="color" value="#FF0000"/>
    </inkml:brush>
  </inkml:definitions>
  <inkml:trace contextRef="#ctx0" brushRef="#br0">16545 6995</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3-22T05:12:17.832"/>
    </inkml:context>
    <inkml:brush xml:id="br0">
      <inkml:brushProperty name="width" value="0.05292" units="cm"/>
      <inkml:brushProperty name="height" value="0.05292" units="cm"/>
      <inkml:brushProperty name="color" value="#FF0000"/>
    </inkml:brush>
  </inkml:definitions>
  <inkml:trace contextRef="#ctx0" brushRef="#br0">13296 12626</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14T04:21:24.583"/>
    </inkml:context>
    <inkml:brush xml:id="br0">
      <inkml:brushProperty name="width" value="0.05292" units="cm"/>
      <inkml:brushProperty name="height" value="0.05292" units="cm"/>
      <inkml:brushProperty name="color" value="#FF0000"/>
    </inkml:brush>
  </inkml:definitions>
  <inkml:trace contextRef="#ctx0" brushRef="#br0">19348 8930</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1-29T09:13:17.217"/>
    </inkml:context>
    <inkml:brush xml:id="br0">
      <inkml:brushProperty name="width" value="0.05292" units="cm"/>
      <inkml:brushProperty name="height" value="0.05292" units="cm"/>
      <inkml:brushProperty name="color" value="#FF0000"/>
    </inkml:brush>
  </inkml:definitions>
  <inkml:trace contextRef="#ctx0" brushRef="#br0">21432 8161</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14T04:23:18.251"/>
    </inkml:context>
    <inkml:brush xml:id="br0">
      <inkml:brushProperty name="width" value="0.05292" units="cm"/>
      <inkml:brushProperty name="height" value="0.05292" units="cm"/>
      <inkml:brushProperty name="color" value="#FF0000"/>
    </inkml:brush>
  </inkml:definitions>
  <inkml:trace contextRef="#ctx0" brushRef="#br0">16818 12204</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2-15T05:30:11.232"/>
    </inkml:context>
    <inkml:brush xml:id="br0">
      <inkml:brushProperty name="width" value="0.05292" units="cm"/>
      <inkml:brushProperty name="height" value="0.05292" units="cm"/>
      <inkml:brushProperty name="color" value="#FF0000"/>
    </inkml:brush>
  </inkml:definitions>
  <inkml:trace contextRef="#ctx0" brushRef="#br0">22697 5060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2-24T04:18:26.002"/>
    </inkml:context>
    <inkml:brush xml:id="br0">
      <inkml:brushProperty name="width" value="0.05292" units="cm"/>
      <inkml:brushProperty name="height" value="0.05292" units="cm"/>
      <inkml:brushProperty name="color" value="#FF0000"/>
    </inkml:brush>
  </inkml:definitions>
  <inkml:trace contextRef="#ctx0" brushRef="#br0">21630 13022</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2-15T06:00:22.819"/>
    </inkml:context>
    <inkml:brush xml:id="br0">
      <inkml:brushProperty name="width" value="0.05292" units="cm"/>
      <inkml:brushProperty name="height" value="0.05292" units="cm"/>
      <inkml:brushProperty name="color" value="#FF0000"/>
    </inkml:brush>
  </inkml:definitions>
  <inkml:trace contextRef="#ctx0" brushRef="#br0">21630 8434</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07T04:31:42.462"/>
    </inkml:context>
    <inkml:brush xml:id="br0">
      <inkml:brushProperty name="width" value="0.05292" units="cm"/>
      <inkml:brushProperty name="height" value="0.05292" units="cm"/>
      <inkml:brushProperty name="color" value="#FF0000"/>
    </inkml:brush>
  </inkml:definitions>
  <inkml:trace contextRef="#ctx0" brushRef="#br0">20390 7764</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14T04:10:00.135"/>
    </inkml:context>
    <inkml:brush xml:id="br0">
      <inkml:brushProperty name="width" value="0.05292" units="cm"/>
      <inkml:brushProperty name="height" value="0.05292" units="cm"/>
      <inkml:brushProperty name="color" value="#FF0000"/>
    </inkml:brush>
  </inkml:definitions>
  <inkml:trace contextRef="#ctx0" brushRef="#br0">22275 9178</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07T04:53:41.890"/>
    </inkml:context>
    <inkml:brush xml:id="br0">
      <inkml:brushProperty name="width" value="0.05292" units="cm"/>
      <inkml:brushProperty name="height" value="0.05292" units="cm"/>
      <inkml:brushProperty name="color" value="#FF0000"/>
    </inkml:brush>
  </inkml:definitions>
  <inkml:trace contextRef="#ctx0" brushRef="#br0">21977 14287</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14T04:21:24.583"/>
    </inkml:context>
    <inkml:brush xml:id="br0">
      <inkml:brushProperty name="width" value="0.05292" units="cm"/>
      <inkml:brushProperty name="height" value="0.05292" units="cm"/>
      <inkml:brushProperty name="color" value="#FF0000"/>
    </inkml:brush>
  </inkml:definitions>
  <inkml:trace contextRef="#ctx0" brushRef="#br0">19348 8930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14T04:21:24.583"/>
    </inkml:context>
    <inkml:brush xml:id="br0">
      <inkml:brushProperty name="width" value="0.05292" units="cm"/>
      <inkml:brushProperty name="height" value="0.05292" units="cm"/>
      <inkml:brushProperty name="color" value="#FF0000"/>
    </inkml:brush>
  </inkml:definitions>
  <inkml:trace contextRef="#ctx0" brushRef="#br0">19348 8930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FAABBD-3468-4B10-878A-49E89B74B6FC}" type="datetimeFigureOut">
              <a:rPr lang="en-US" smtClean="0"/>
              <a:t>4/23/2023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229703-1C32-4698-B531-07B54FAA518A}" type="slidenum">
              <a:rPr lang="en-US" smtClean="0"/>
              <a:t>‹#›</a:t>
            </a:fld>
            <a:endParaRPr lang="en-US"/>
          </a:p>
        </p:txBody>
      </p:sp>
    </p:spTree>
    <p:extLst>
      <p:ext uri="{BB962C8B-B14F-4D97-AF65-F5344CB8AC3E}">
        <p14:creationId xmlns:p14="http://schemas.microsoft.com/office/powerpoint/2010/main" val="1517032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B22F4E-FC48-4504-A328-1D3E4764DA06}"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89523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5794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90178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876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390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2494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51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481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4473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7163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646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3211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4/23/2023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6" descr="A picture containing drawing&#10;&#10;Description automatically generated">
            <a:extLst>
              <a:ext uri="{FF2B5EF4-FFF2-40B4-BE49-F238E27FC236}">
                <a16:creationId xmlns:a16="http://schemas.microsoft.com/office/drawing/2014/main" xmlns="" id="{C9DDECDA-AC01-47B8-B70B-458DA247878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35245" y="93609"/>
            <a:ext cx="2837329" cy="863652"/>
          </a:xfrm>
          <a:prstGeom prst="rect">
            <a:avLst/>
          </a:prstGeom>
        </p:spPr>
      </p:pic>
      <p:pic>
        <p:nvPicPr>
          <p:cNvPr id="8"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068102" y="93609"/>
            <a:ext cx="985130" cy="721920"/>
          </a:xfrm>
          <a:prstGeom prst="rect">
            <a:avLst/>
          </a:prstGeom>
        </p:spPr>
      </p:pic>
      <p:pic>
        <p:nvPicPr>
          <p:cNvPr id="9" name="Picture 8">
            <a:extLst>
              <a:ext uri="{FF2B5EF4-FFF2-40B4-BE49-F238E27FC236}">
                <a16:creationId xmlns:a16="http://schemas.microsoft.com/office/drawing/2014/main" xmlns="" id="{1547C2F5-D0C4-4329-8DC2-48B66EE4F515}"/>
              </a:ext>
            </a:extLst>
          </p:cNvPr>
          <p:cNvPicPr>
            <a:picLocks noChangeAspect="1"/>
          </p:cNvPicPr>
          <p:nvPr/>
        </p:nvPicPr>
        <p:blipFill>
          <a:blip r:embed="rId15"/>
          <a:stretch>
            <a:fillRect/>
          </a:stretch>
        </p:blipFill>
        <p:spPr>
          <a:xfrm rot="5400000">
            <a:off x="4204042" y="1938902"/>
            <a:ext cx="702416" cy="9177499"/>
          </a:xfrm>
          <a:prstGeom prst="rect">
            <a:avLst/>
          </a:prstGeom>
        </p:spPr>
      </p:pic>
      <p:pic>
        <p:nvPicPr>
          <p:cNvPr id="10" name="Picture 9">
            <a:extLst>
              <a:ext uri="{FF2B5EF4-FFF2-40B4-BE49-F238E27FC236}">
                <a16:creationId xmlns:a16="http://schemas.microsoft.com/office/drawing/2014/main" xmlns="" id="{B15A553C-6E56-4E14-9B40-3D70033DB61F}"/>
              </a:ext>
            </a:extLst>
          </p:cNvPr>
          <p:cNvPicPr>
            <a:picLocks noChangeAspect="1"/>
          </p:cNvPicPr>
          <p:nvPr/>
        </p:nvPicPr>
        <p:blipFill>
          <a:blip r:embed="rId16"/>
          <a:stretch>
            <a:fillRect/>
          </a:stretch>
        </p:blipFill>
        <p:spPr>
          <a:xfrm rot="5400000">
            <a:off x="5540361" y="2572804"/>
            <a:ext cx="207493" cy="6999786"/>
          </a:xfrm>
          <a:prstGeom prst="rect">
            <a:avLst/>
          </a:prstGeom>
        </p:spPr>
      </p:pic>
    </p:spTree>
    <p:extLst>
      <p:ext uri="{BB962C8B-B14F-4D97-AF65-F5344CB8AC3E}">
        <p14:creationId xmlns:p14="http://schemas.microsoft.com/office/powerpoint/2010/main" val="817790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customXml" Target="../ink/ink6.xml"/></Relationships>
</file>

<file path=ppt/slides/_rels/slide33.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6.emf"/><Relationship Id="rId7" Type="http://schemas.openxmlformats.org/officeDocument/2006/relationships/customXml" Target="../ink/ink11.xml"/><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image" Target="../media/image70.emf"/><Relationship Id="rId5" Type="http://schemas.openxmlformats.org/officeDocument/2006/relationships/customXml" Target="../ink/ink10.xml"/><Relationship Id="rId10" Type="http://schemas.openxmlformats.org/officeDocument/2006/relationships/image" Target="../media/image250.emf"/><Relationship Id="rId4" Type="http://schemas.openxmlformats.org/officeDocument/2006/relationships/image" Target="../media/image20.png"/><Relationship Id="rId9" Type="http://schemas.openxmlformats.org/officeDocument/2006/relationships/customXml" Target="../ink/ink12.xml"/></Relationships>
</file>

<file path=ppt/slides/_rels/slide3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13.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customXml" Target="../ink/ink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en.wikipedia.org/wiki/Brake" TargetMode="External"/><Relationship Id="rId2" Type="http://schemas.openxmlformats.org/officeDocument/2006/relationships/hyperlink" Target="http://en.wikipedia.org/wiki/Grease_(lubricant)"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customXml" Target="../ink/ink1.x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customXml" Target="../ink/ink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C00000"/>
                </a:solidFill>
                <a:latin typeface="Times New Roman" pitchFamily="18" charset="0"/>
                <a:cs typeface="Times New Roman" pitchFamily="18" charset="0"/>
              </a:rPr>
              <a:t>Polymers</a:t>
            </a:r>
          </a:p>
        </p:txBody>
      </p:sp>
      <p:sp>
        <p:nvSpPr>
          <p:cNvPr id="3" name="Subtitle 2"/>
          <p:cNvSpPr>
            <a:spLocks noGrp="1"/>
          </p:cNvSpPr>
          <p:nvPr>
            <p:ph type="subTitle" idx="1"/>
          </p:nvPr>
        </p:nvSpPr>
        <p:spPr/>
        <p:txBody>
          <a:bodyPr/>
          <a:lstStyle/>
          <a:p>
            <a:r>
              <a:rPr lang="en-US" b="1" dirty="0">
                <a:solidFill>
                  <a:srgbClr val="FF6600"/>
                </a:solidFill>
              </a:rPr>
              <a:t>Dr. Jitendra Satam</a:t>
            </a:r>
          </a:p>
        </p:txBody>
      </p:sp>
    </p:spTree>
    <p:extLst>
      <p:ext uri="{BB962C8B-B14F-4D97-AF65-F5344CB8AC3E}">
        <p14:creationId xmlns:p14="http://schemas.microsoft.com/office/powerpoint/2010/main" val="1374893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320" y="808038"/>
            <a:ext cx="7498080" cy="639762"/>
          </a:xfrm>
        </p:spPr>
        <p:txBody>
          <a:bodyPr>
            <a:normAutofit fontScale="90000"/>
          </a:bodyPr>
          <a:lstStyle/>
          <a:p>
            <a:r>
              <a:rPr lang="en-US" b="1" dirty="0">
                <a:solidFill>
                  <a:srgbClr val="C00000"/>
                </a:solidFill>
                <a:latin typeface="Times New Roman" pitchFamily="18" charset="0"/>
                <a:cs typeface="Times New Roman" pitchFamily="18" charset="0"/>
              </a:rPr>
              <a:t>Compounding of plastics </a:t>
            </a:r>
          </a:p>
        </p:txBody>
      </p:sp>
      <p:sp>
        <p:nvSpPr>
          <p:cNvPr id="3" name="Content Placeholder 2"/>
          <p:cNvSpPr>
            <a:spLocks noGrp="1"/>
          </p:cNvSpPr>
          <p:nvPr>
            <p:ph idx="1"/>
          </p:nvPr>
        </p:nvSpPr>
        <p:spPr>
          <a:xfrm>
            <a:off x="381000" y="1447800"/>
            <a:ext cx="8458200" cy="4724400"/>
          </a:xfrm>
        </p:spPr>
        <p:txBody>
          <a:bodyPr>
            <a:normAutofit lnSpcReduction="10000"/>
          </a:bodyPr>
          <a:lstStyle/>
          <a:p>
            <a:pPr marL="82296" indent="0" algn="just">
              <a:buNone/>
            </a:pPr>
            <a:r>
              <a:rPr lang="en-US" sz="2400" dirty="0">
                <a:latin typeface="Times New Roman" pitchFamily="18" charset="0"/>
                <a:cs typeface="Times New Roman" pitchFamily="18" charset="0"/>
              </a:rPr>
              <a:t>The process of mechanical mixing of various additives with polymers (resin) to impart some special properties to the plastics. </a:t>
            </a:r>
          </a:p>
          <a:p>
            <a:pPr marL="82296" indent="0" algn="just">
              <a:buNone/>
            </a:pPr>
            <a:r>
              <a:rPr lang="en-US" sz="2400" dirty="0">
                <a:latin typeface="Times New Roman" pitchFamily="18" charset="0"/>
                <a:cs typeface="Times New Roman" pitchFamily="18" charset="0"/>
              </a:rPr>
              <a:t>The additives gets incorporated with resins to give homogeneous mixture. </a:t>
            </a:r>
          </a:p>
          <a:p>
            <a:pPr marL="82296" indent="0">
              <a:buNone/>
            </a:pPr>
            <a:r>
              <a:rPr lang="en-US" sz="2000" dirty="0">
                <a:solidFill>
                  <a:srgbClr val="FF0000"/>
                </a:solidFill>
                <a:latin typeface="Times New Roman" pitchFamily="18" charset="0"/>
                <a:cs typeface="Times New Roman" pitchFamily="18" charset="0"/>
              </a:rPr>
              <a:t>The principle </a:t>
            </a:r>
            <a:r>
              <a:rPr lang="en-US" sz="2000" b="1" dirty="0">
                <a:solidFill>
                  <a:srgbClr val="FF0000"/>
                </a:solidFill>
                <a:latin typeface="Times New Roman" pitchFamily="18" charset="0"/>
                <a:cs typeface="Times New Roman" pitchFamily="18" charset="0"/>
              </a:rPr>
              <a:t>Additives / Ingredients</a:t>
            </a:r>
            <a:r>
              <a:rPr lang="en-US" sz="2000" dirty="0">
                <a:solidFill>
                  <a:srgbClr val="FF0000"/>
                </a:solidFill>
                <a:latin typeface="Times New Roman" pitchFamily="18" charset="0"/>
                <a:cs typeface="Times New Roman" pitchFamily="18" charset="0"/>
              </a:rPr>
              <a:t> used in compounding are:</a:t>
            </a:r>
          </a:p>
          <a:p>
            <a:r>
              <a:rPr lang="en-US" sz="2000" dirty="0">
                <a:latin typeface="Times New Roman" pitchFamily="18" charset="0"/>
                <a:cs typeface="Times New Roman" pitchFamily="18" charset="0"/>
              </a:rPr>
              <a:t>Resin or Binder</a:t>
            </a:r>
          </a:p>
          <a:p>
            <a:r>
              <a:rPr lang="en-US" sz="2000" dirty="0">
                <a:latin typeface="Times New Roman" pitchFamily="18" charset="0"/>
                <a:cs typeface="Times New Roman" pitchFamily="18" charset="0"/>
              </a:rPr>
              <a:t>Fillers or extenders</a:t>
            </a:r>
          </a:p>
          <a:p>
            <a:r>
              <a:rPr lang="en-US" sz="2000" dirty="0">
                <a:latin typeface="Times New Roman" pitchFamily="18" charset="0"/>
                <a:cs typeface="Times New Roman" pitchFamily="18" charset="0"/>
              </a:rPr>
              <a:t>Plasticizers</a:t>
            </a:r>
          </a:p>
          <a:p>
            <a:r>
              <a:rPr lang="en-US" sz="2000" dirty="0">
                <a:latin typeface="Times New Roman" pitchFamily="18" charset="0"/>
                <a:cs typeface="Times New Roman" pitchFamily="18" charset="0"/>
              </a:rPr>
              <a:t>Pigments or Dyes</a:t>
            </a:r>
          </a:p>
          <a:p>
            <a:r>
              <a:rPr lang="en-US" sz="2000" dirty="0">
                <a:latin typeface="Times New Roman" pitchFamily="18" charset="0"/>
                <a:cs typeface="Times New Roman" pitchFamily="18" charset="0"/>
              </a:rPr>
              <a:t>Activators, catalysts or accelerators</a:t>
            </a:r>
          </a:p>
          <a:p>
            <a:r>
              <a:rPr lang="en-US" sz="2000" dirty="0">
                <a:latin typeface="Times New Roman" pitchFamily="18" charset="0"/>
                <a:cs typeface="Times New Roman" pitchFamily="18" charset="0"/>
              </a:rPr>
              <a:t>Lubricants</a:t>
            </a:r>
          </a:p>
          <a:p>
            <a:r>
              <a:rPr lang="en-US" sz="2000" dirty="0">
                <a:latin typeface="Times New Roman" pitchFamily="18" charset="0"/>
                <a:cs typeface="Times New Roman" pitchFamily="18" charset="0"/>
              </a:rPr>
              <a:t>Stabilizers </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7786800" y="4687920"/>
              <a:ext cx="360" cy="360"/>
            </p14:xfrm>
          </p:contentPart>
        </mc:Choice>
        <mc:Fallback xmlns="">
          <p:pic>
            <p:nvPicPr>
              <p:cNvPr id="4" name="Ink 3"/>
              <p:cNvPicPr/>
              <p:nvPr/>
            </p:nvPicPr>
            <p:blipFill>
              <a:blip r:embed="rId3"/>
              <a:stretch>
                <a:fillRect/>
              </a:stretch>
            </p:blipFill>
            <p:spPr>
              <a:xfrm>
                <a:off x="7777440" y="4678560"/>
                <a:ext cx="19080" cy="19080"/>
              </a:xfrm>
              <a:prstGeom prst="rect">
                <a:avLst/>
              </a:prstGeom>
            </p:spPr>
          </p:pic>
        </mc:Fallback>
      </mc:AlternateContent>
    </p:spTree>
    <p:extLst>
      <p:ext uri="{BB962C8B-B14F-4D97-AF65-F5344CB8AC3E}">
        <p14:creationId xmlns:p14="http://schemas.microsoft.com/office/powerpoint/2010/main" val="3607735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60437"/>
            <a:ext cx="7886700" cy="944563"/>
          </a:xfrm>
        </p:spPr>
        <p:txBody>
          <a:bodyPr>
            <a:normAutofit/>
          </a:bodyPr>
          <a:lstStyle/>
          <a:p>
            <a:r>
              <a:rPr lang="en-US" sz="2800" b="1" dirty="0">
                <a:latin typeface="Times New Roman" pitchFamily="18" charset="0"/>
                <a:cs typeface="Times New Roman" pitchFamily="18" charset="0"/>
              </a:rPr>
              <a:t>1. Resin (Binder) </a:t>
            </a:r>
          </a:p>
        </p:txBody>
      </p:sp>
      <p:sp>
        <p:nvSpPr>
          <p:cNvPr id="3" name="Content Placeholder 2"/>
          <p:cNvSpPr>
            <a:spLocks noGrp="1"/>
          </p:cNvSpPr>
          <p:nvPr>
            <p:ph idx="1"/>
          </p:nvPr>
        </p:nvSpPr>
        <p:spPr>
          <a:xfrm>
            <a:off x="304800" y="1981200"/>
            <a:ext cx="8628888" cy="3505200"/>
          </a:xfrm>
        </p:spPr>
        <p:txBody>
          <a:bodyPr>
            <a:normAutofit/>
          </a:bodyPr>
          <a:lstStyle/>
          <a:p>
            <a:pPr algn="just"/>
            <a:r>
              <a:rPr lang="en-US" sz="2800" dirty="0">
                <a:latin typeface="Times New Roman" pitchFamily="18" charset="0"/>
                <a:cs typeface="Times New Roman" pitchFamily="18" charset="0"/>
              </a:rPr>
              <a:t>Resin is binder which holds the various constituents together</a:t>
            </a:r>
          </a:p>
          <a:p>
            <a:pPr algn="just"/>
            <a:r>
              <a:rPr lang="en-US" sz="2800" dirty="0">
                <a:latin typeface="Times New Roman" pitchFamily="18" charset="0"/>
                <a:cs typeface="Times New Roman" pitchFamily="18" charset="0"/>
              </a:rPr>
              <a:t>High molecular weight substances such as, synthetic resins, cellulose derivatives etc.</a:t>
            </a:r>
          </a:p>
          <a:p>
            <a:pPr algn="just"/>
            <a:r>
              <a:rPr lang="en-US" sz="2800" dirty="0">
                <a:latin typeface="Times New Roman" pitchFamily="18" charset="0"/>
                <a:cs typeface="Times New Roman" pitchFamily="18" charset="0"/>
              </a:rPr>
              <a:t>Binders influence the properties of plastics</a:t>
            </a:r>
          </a:p>
          <a:p>
            <a:pPr algn="just"/>
            <a:r>
              <a:rPr lang="en-US" sz="2800" dirty="0">
                <a:latin typeface="Times New Roman" pitchFamily="18" charset="0"/>
                <a:cs typeface="Times New Roman" pitchFamily="18" charset="0"/>
              </a:rPr>
              <a:t>They also decide the type of treatment during moulding operation</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77426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14400"/>
            <a:ext cx="7886700" cy="609600"/>
          </a:xfrm>
        </p:spPr>
        <p:txBody>
          <a:bodyPr>
            <a:normAutofit/>
          </a:bodyPr>
          <a:lstStyle/>
          <a:p>
            <a:r>
              <a:rPr lang="en-US" sz="2800" b="1" dirty="0">
                <a:latin typeface="Times New Roman" pitchFamily="18" charset="0"/>
                <a:cs typeface="Times New Roman" pitchFamily="18" charset="0"/>
              </a:rPr>
              <a:t>2. Fillers or extender</a:t>
            </a:r>
          </a:p>
        </p:txBody>
      </p:sp>
      <p:sp>
        <p:nvSpPr>
          <p:cNvPr id="3" name="Content Placeholder 2"/>
          <p:cNvSpPr>
            <a:spLocks noGrp="1"/>
          </p:cNvSpPr>
          <p:nvPr>
            <p:ph idx="1"/>
          </p:nvPr>
        </p:nvSpPr>
        <p:spPr>
          <a:xfrm>
            <a:off x="152400" y="1516062"/>
            <a:ext cx="8763000" cy="4351338"/>
          </a:xfrm>
        </p:spPr>
        <p:txBody>
          <a:bodyPr>
            <a:noAutofit/>
          </a:bodyPr>
          <a:lstStyle/>
          <a:p>
            <a:pPr algn="just"/>
            <a:r>
              <a:rPr lang="en-US" sz="2200" dirty="0">
                <a:latin typeface="Times New Roman" pitchFamily="18" charset="0"/>
                <a:cs typeface="Times New Roman" pitchFamily="18" charset="0"/>
              </a:rPr>
              <a:t>Fillers reduce cost of the plastic without affecting its original properties</a:t>
            </a:r>
          </a:p>
          <a:p>
            <a:pPr algn="just"/>
            <a:r>
              <a:rPr lang="en-US" sz="2200" dirty="0">
                <a:latin typeface="Times New Roman" pitchFamily="18" charset="0"/>
                <a:cs typeface="Times New Roman" pitchFamily="18" charset="0"/>
              </a:rPr>
              <a:t>Imparts better tensile strength, hardness, finish, workability, opacity to the plastic</a:t>
            </a:r>
          </a:p>
          <a:p>
            <a:pPr algn="just"/>
            <a:r>
              <a:rPr lang="en-US" sz="2200" dirty="0">
                <a:latin typeface="Times New Roman" pitchFamily="18" charset="0"/>
                <a:cs typeface="Times New Roman" pitchFamily="18" charset="0"/>
              </a:rPr>
              <a:t>Highest % can be up to 50 %, which depends upon type of plastic</a:t>
            </a:r>
          </a:p>
          <a:p>
            <a:pPr algn="just"/>
            <a:r>
              <a:rPr lang="en-US" sz="2200" dirty="0">
                <a:latin typeface="Times New Roman" pitchFamily="18" charset="0"/>
                <a:cs typeface="Times New Roman" pitchFamily="18" charset="0"/>
              </a:rPr>
              <a:t>The fillers which increase mechanical strength are known as reinforce fillers</a:t>
            </a:r>
          </a:p>
          <a:p>
            <a:pPr algn="just"/>
            <a:r>
              <a:rPr lang="en-US" sz="2200" dirty="0">
                <a:latin typeface="Times New Roman" pitchFamily="18" charset="0"/>
                <a:cs typeface="Times New Roman" pitchFamily="18" charset="0"/>
              </a:rPr>
              <a:t>They also reduce shrinkage and brittleness</a:t>
            </a:r>
          </a:p>
          <a:p>
            <a:pPr marL="82296" indent="0" algn="just">
              <a:buNone/>
            </a:pPr>
            <a:r>
              <a:rPr lang="en-US" sz="2200" dirty="0" err="1">
                <a:latin typeface="Times New Roman" pitchFamily="18" charset="0"/>
                <a:cs typeface="Times New Roman" pitchFamily="18" charset="0"/>
              </a:rPr>
              <a:t>Eg</a:t>
            </a:r>
            <a:r>
              <a:rPr lang="en-US" sz="2200" dirty="0">
                <a:latin typeface="Times New Roman" pitchFamily="18" charset="0"/>
                <a:cs typeface="Times New Roman" pitchFamily="18" charset="0"/>
              </a:rPr>
              <a:t>. </a:t>
            </a:r>
            <a:r>
              <a:rPr lang="en-US" sz="2200" b="1" u="sng" dirty="0">
                <a:latin typeface="Times New Roman" pitchFamily="18" charset="0"/>
                <a:cs typeface="Times New Roman" pitchFamily="18" charset="0"/>
              </a:rPr>
              <a:t>Organic fillers</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wood powder, cotton pulp, carbon black, graphite, powdered rubber</a:t>
            </a:r>
          </a:p>
          <a:p>
            <a:pPr marL="82296" indent="0" algn="just">
              <a:buNone/>
            </a:pPr>
            <a:r>
              <a:rPr lang="en-US" sz="2200" b="1" u="sng" dirty="0">
                <a:latin typeface="Times New Roman" pitchFamily="18" charset="0"/>
                <a:cs typeface="Times New Roman" pitchFamily="18" charset="0"/>
              </a:rPr>
              <a:t>Inorganic fillers</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Asbestos, powdered mica, clays, talc, Zn &amp; </a:t>
            </a:r>
            <a:r>
              <a:rPr lang="en-US" sz="2200" dirty="0" err="1">
                <a:latin typeface="Times New Roman" pitchFamily="18" charset="0"/>
                <a:cs typeface="Times New Roman" pitchFamily="18" charset="0"/>
              </a:rPr>
              <a:t>Pb</a:t>
            </a:r>
            <a:r>
              <a:rPr lang="en-US" sz="2200" dirty="0">
                <a:latin typeface="Times New Roman" pitchFamily="18" charset="0"/>
                <a:cs typeface="Times New Roman" pitchFamily="18" charset="0"/>
              </a:rPr>
              <a:t> oxides, Cd &amp; Ba </a:t>
            </a:r>
            <a:r>
              <a:rPr lang="en-US" sz="2200" dirty="0" err="1">
                <a:latin typeface="Times New Roman" pitchFamily="18" charset="0"/>
                <a:cs typeface="Times New Roman" pitchFamily="18" charset="0"/>
              </a:rPr>
              <a:t>sulphides</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carborundum</a:t>
            </a:r>
            <a:r>
              <a:rPr lang="en-US" sz="2200" dirty="0">
                <a:latin typeface="Times New Roman" pitchFamily="18" charset="0"/>
                <a:cs typeface="Times New Roman" pitchFamily="18" charset="0"/>
              </a:rPr>
              <a:t>.</a:t>
            </a:r>
          </a:p>
          <a:p>
            <a:pPr algn="just"/>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70020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46163"/>
            <a:ext cx="7886700" cy="1325563"/>
          </a:xfrm>
        </p:spPr>
        <p:txBody>
          <a:bodyPr/>
          <a:lstStyle/>
          <a:p>
            <a:r>
              <a:rPr lang="en-US" sz="2800" b="1" dirty="0">
                <a:latin typeface="Times New Roman" pitchFamily="18" charset="0"/>
                <a:cs typeface="Times New Roman" pitchFamily="18" charset="0"/>
              </a:rPr>
              <a:t>3. Pigments / Dyes</a:t>
            </a:r>
          </a:p>
        </p:txBody>
      </p:sp>
      <p:sp>
        <p:nvSpPr>
          <p:cNvPr id="3" name="Content Placeholder 2"/>
          <p:cNvSpPr>
            <a:spLocks noGrp="1"/>
          </p:cNvSpPr>
          <p:nvPr>
            <p:ph idx="1"/>
          </p:nvPr>
        </p:nvSpPr>
        <p:spPr>
          <a:xfrm>
            <a:off x="628650" y="2506662"/>
            <a:ext cx="7886700" cy="4351338"/>
          </a:xfrm>
        </p:spPr>
        <p:txBody>
          <a:bodyPr>
            <a:normAutofit/>
          </a:bodyPr>
          <a:lstStyle/>
          <a:p>
            <a:r>
              <a:rPr lang="en-US" dirty="0">
                <a:latin typeface="Times New Roman" pitchFamily="18" charset="0"/>
                <a:cs typeface="Times New Roman" pitchFamily="18" charset="0"/>
              </a:rPr>
              <a:t>Imparts desired color</a:t>
            </a:r>
          </a:p>
          <a:p>
            <a:r>
              <a:rPr lang="en-US" dirty="0">
                <a:latin typeface="Times New Roman" pitchFamily="18" charset="0"/>
                <a:cs typeface="Times New Roman" pitchFamily="18" charset="0"/>
              </a:rPr>
              <a:t>Organic dyes and inorganic pigments</a:t>
            </a:r>
          </a:p>
          <a:p>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Azo</a:t>
            </a:r>
            <a:r>
              <a:rPr lang="en-US" dirty="0">
                <a:latin typeface="Times New Roman" pitchFamily="18" charset="0"/>
                <a:cs typeface="Times New Roman" pitchFamily="18" charset="0"/>
              </a:rPr>
              <a:t> dyes, chromate pigments</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7786800" y="3717277"/>
              <a:ext cx="360" cy="360"/>
            </p14:xfrm>
          </p:contentPart>
        </mc:Choice>
        <mc:Fallback xmlns="">
          <p:pic>
            <p:nvPicPr>
              <p:cNvPr id="4" name="Ink 3"/>
              <p:cNvPicPr/>
              <p:nvPr/>
            </p:nvPicPr>
            <p:blipFill>
              <a:blip r:embed="rId3"/>
              <a:stretch>
                <a:fillRect/>
              </a:stretch>
            </p:blipFill>
            <p:spPr>
              <a:xfrm>
                <a:off x="7777440" y="3707917"/>
                <a:ext cx="19080" cy="19080"/>
              </a:xfrm>
              <a:prstGeom prst="rect">
                <a:avLst/>
              </a:prstGeom>
            </p:spPr>
          </p:pic>
        </mc:Fallback>
      </mc:AlternateContent>
    </p:spTree>
    <p:extLst>
      <p:ext uri="{BB962C8B-B14F-4D97-AF65-F5344CB8AC3E}">
        <p14:creationId xmlns:p14="http://schemas.microsoft.com/office/powerpoint/2010/main" val="985890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17563"/>
            <a:ext cx="7886700" cy="1325563"/>
          </a:xfrm>
        </p:spPr>
        <p:txBody>
          <a:bodyPr/>
          <a:lstStyle/>
          <a:p>
            <a:r>
              <a:rPr lang="en-US" sz="2800" b="1" dirty="0">
                <a:latin typeface="Times New Roman" pitchFamily="18" charset="0"/>
                <a:cs typeface="Times New Roman" pitchFamily="18" charset="0"/>
              </a:rPr>
              <a:t>4. Catalysts or accelerators</a:t>
            </a:r>
          </a:p>
        </p:txBody>
      </p:sp>
      <p:sp>
        <p:nvSpPr>
          <p:cNvPr id="3" name="Content Placeholder 2"/>
          <p:cNvSpPr>
            <a:spLocks noGrp="1"/>
          </p:cNvSpPr>
          <p:nvPr>
            <p:ph idx="1"/>
          </p:nvPr>
        </p:nvSpPr>
        <p:spPr>
          <a:xfrm>
            <a:off x="628650" y="2278062"/>
            <a:ext cx="7886700" cy="4351338"/>
          </a:xfrm>
        </p:spPr>
        <p:txBody>
          <a:bodyPr>
            <a:normAutofit/>
          </a:bodyPr>
          <a:lstStyle/>
          <a:p>
            <a:r>
              <a:rPr lang="en-US" dirty="0">
                <a:latin typeface="Times New Roman" pitchFamily="18" charset="0"/>
                <a:cs typeface="Times New Roman" pitchFamily="18" charset="0"/>
              </a:rPr>
              <a:t>Used for thermosets to increase the rate of cross-linking</a:t>
            </a:r>
          </a:p>
          <a:p>
            <a:r>
              <a:rPr lang="en-US" dirty="0">
                <a:latin typeface="Times New Roman" pitchFamily="18" charset="0"/>
                <a:cs typeface="Times New Roman" pitchFamily="18" charset="0"/>
              </a:rPr>
              <a:t>Acidic or basic catalysts can be used</a:t>
            </a:r>
          </a:p>
          <a:p>
            <a:r>
              <a:rPr lang="en-US" dirty="0">
                <a:latin typeface="Times New Roman" pitchFamily="18" charset="0"/>
                <a:cs typeface="Times New Roman" pitchFamily="18" charset="0"/>
              </a:rPr>
              <a:t>Just the small quantities are required</a:t>
            </a:r>
          </a:p>
          <a:p>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Benzoyl peroxide, hydrogen peroxide, metal oxides</a:t>
            </a:r>
          </a:p>
        </p:txBody>
      </p:sp>
    </p:spTree>
    <p:extLst>
      <p:ext uri="{BB962C8B-B14F-4D97-AF65-F5344CB8AC3E}">
        <p14:creationId xmlns:p14="http://schemas.microsoft.com/office/powerpoint/2010/main" val="3476738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752" y="914400"/>
            <a:ext cx="7702128" cy="685800"/>
          </a:xfrm>
        </p:spPr>
        <p:txBody>
          <a:bodyPr>
            <a:normAutofit/>
          </a:bodyPr>
          <a:lstStyle/>
          <a:p>
            <a:r>
              <a:rPr lang="en-US" sz="2800" b="1" dirty="0">
                <a:latin typeface="Times New Roman" pitchFamily="18" charset="0"/>
                <a:cs typeface="Times New Roman" pitchFamily="18" charset="0"/>
              </a:rPr>
              <a:t>5. Plasticizers </a:t>
            </a:r>
          </a:p>
        </p:txBody>
      </p:sp>
      <p:sp>
        <p:nvSpPr>
          <p:cNvPr id="3" name="Content Placeholder 2"/>
          <p:cNvSpPr>
            <a:spLocks noGrp="1"/>
          </p:cNvSpPr>
          <p:nvPr>
            <p:ph idx="1"/>
          </p:nvPr>
        </p:nvSpPr>
        <p:spPr>
          <a:xfrm>
            <a:off x="304800" y="1524000"/>
            <a:ext cx="8628888" cy="5334000"/>
          </a:xfrm>
        </p:spPr>
        <p:txBody>
          <a:bodyPr>
            <a:noAutofit/>
          </a:bodyPr>
          <a:lstStyle/>
          <a:p>
            <a:pPr algn="just"/>
            <a:r>
              <a:rPr lang="en-US" dirty="0">
                <a:latin typeface="Times New Roman" pitchFamily="18" charset="0"/>
                <a:cs typeface="Times New Roman" pitchFamily="18" charset="0"/>
              </a:rPr>
              <a:t>This increase the flexibility and mouldability and to decrease brittleness of the materials.</a:t>
            </a:r>
          </a:p>
          <a:p>
            <a:pPr algn="just"/>
            <a:r>
              <a:rPr lang="en-US" dirty="0">
                <a:latin typeface="Times New Roman" pitchFamily="18" charset="0"/>
                <a:cs typeface="Times New Roman" pitchFamily="18" charset="0"/>
              </a:rPr>
              <a:t>It also lowers the temperature of moulding operation</a:t>
            </a:r>
          </a:p>
          <a:p>
            <a:pPr algn="just"/>
            <a:r>
              <a:rPr lang="en-US" dirty="0">
                <a:latin typeface="Times New Roman" pitchFamily="18" charset="0"/>
                <a:cs typeface="Times New Roman" pitchFamily="18" charset="0"/>
              </a:rPr>
              <a:t>Increase workability and flame proof-ness of plastics</a:t>
            </a:r>
          </a:p>
          <a:p>
            <a:pPr algn="just"/>
            <a:r>
              <a:rPr lang="en-US" dirty="0">
                <a:latin typeface="Times New Roman" pitchFamily="18" charset="0"/>
                <a:cs typeface="Times New Roman" pitchFamily="18" charset="0"/>
              </a:rPr>
              <a:t>Only used in thermo-softening plastics</a:t>
            </a:r>
          </a:p>
          <a:p>
            <a:pPr algn="just"/>
            <a:r>
              <a:rPr lang="en-US" dirty="0">
                <a:latin typeface="Times New Roman" pitchFamily="18" charset="0"/>
                <a:cs typeface="Times New Roman" pitchFamily="18" charset="0"/>
              </a:rPr>
              <a:t>When they mixed with the resin, they get uniformly distributed between the molecules and reduce intermolecular attraction between original polymer molecules. Thus the plastic becomes flexible.</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22264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00200"/>
            <a:ext cx="7886700" cy="4351338"/>
          </a:xfrm>
        </p:spPr>
        <p:txBody>
          <a:bodyPr>
            <a:normAutofit/>
          </a:bodyPr>
          <a:lstStyle/>
          <a:p>
            <a:pPr algn="just"/>
            <a:r>
              <a:rPr lang="en-US" sz="2400" dirty="0">
                <a:latin typeface="Times New Roman" pitchFamily="18" charset="0"/>
                <a:cs typeface="Times New Roman" pitchFamily="18" charset="0"/>
              </a:rPr>
              <a:t>They can be added </a:t>
            </a:r>
            <a:r>
              <a:rPr lang="en-US" sz="2400" dirty="0" err="1">
                <a:latin typeface="Times New Roman" pitchFamily="18" charset="0"/>
                <a:cs typeface="Times New Roman" pitchFamily="18" charset="0"/>
              </a:rPr>
              <a:t>upto</a:t>
            </a:r>
            <a:r>
              <a:rPr lang="en-US" sz="2400" dirty="0">
                <a:latin typeface="Times New Roman" pitchFamily="18" charset="0"/>
                <a:cs typeface="Times New Roman" pitchFamily="18" charset="0"/>
              </a:rPr>
              <a:t> 10 %</a:t>
            </a:r>
          </a:p>
          <a:p>
            <a:pPr algn="just"/>
            <a:r>
              <a:rPr lang="en-US" sz="2400" dirty="0">
                <a:latin typeface="Times New Roman" pitchFamily="18" charset="0"/>
                <a:cs typeface="Times New Roman" pitchFamily="18" charset="0"/>
              </a:rPr>
              <a:t>Generally liquid plasticizers are used, hence the only disadvantage is, if they are not consistent they could ooze out from the finished product.</a:t>
            </a:r>
          </a:p>
          <a:p>
            <a:pPr marL="82296" indent="0">
              <a:buNone/>
            </a:pPr>
            <a:r>
              <a:rPr lang="en-US" sz="2400" b="1" dirty="0">
                <a:latin typeface="Times New Roman" pitchFamily="18" charset="0"/>
                <a:cs typeface="Times New Roman" pitchFamily="18" charset="0"/>
              </a:rPr>
              <a:t>Examples </a:t>
            </a:r>
          </a:p>
          <a:p>
            <a:r>
              <a:rPr lang="en-US" sz="2400" dirty="0" err="1">
                <a:latin typeface="Times New Roman" pitchFamily="18" charset="0"/>
                <a:cs typeface="Times New Roman" pitchFamily="18" charset="0"/>
              </a:rPr>
              <a:t>Cresyl</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diphenyl</a:t>
            </a:r>
            <a:r>
              <a:rPr lang="en-US" sz="2400" dirty="0">
                <a:latin typeface="Times New Roman" pitchFamily="18" charset="0"/>
                <a:cs typeface="Times New Roman" pitchFamily="18" charset="0"/>
              </a:rPr>
              <a:t> phosphate</a:t>
            </a:r>
          </a:p>
          <a:p>
            <a:r>
              <a:rPr lang="en-US" sz="2400" dirty="0" err="1">
                <a:latin typeface="Times New Roman" pitchFamily="18" charset="0"/>
                <a:cs typeface="Times New Roman" pitchFamily="18" charset="0"/>
              </a:rPr>
              <a:t>Tricresyl</a:t>
            </a:r>
            <a:r>
              <a:rPr lang="en-US" sz="2400" dirty="0">
                <a:latin typeface="Times New Roman" pitchFamily="18" charset="0"/>
                <a:cs typeface="Times New Roman" pitchFamily="18" charset="0"/>
              </a:rPr>
              <a:t> phosphate</a:t>
            </a:r>
          </a:p>
          <a:p>
            <a:r>
              <a:rPr lang="en-US" sz="2400" dirty="0" err="1">
                <a:latin typeface="Times New Roman" pitchFamily="18" charset="0"/>
                <a:cs typeface="Times New Roman" pitchFamily="18" charset="0"/>
              </a:rPr>
              <a:t>Triphenyl</a:t>
            </a:r>
            <a:r>
              <a:rPr lang="en-US" sz="2400" dirty="0">
                <a:latin typeface="Times New Roman" pitchFamily="18" charset="0"/>
                <a:cs typeface="Times New Roman" pitchFamily="18" charset="0"/>
              </a:rPr>
              <a:t> phosphate</a:t>
            </a:r>
          </a:p>
          <a:p>
            <a:r>
              <a:rPr lang="en-US" sz="2400" dirty="0">
                <a:latin typeface="Times New Roman" pitchFamily="18" charset="0"/>
                <a:cs typeface="Times New Roman" pitchFamily="18" charset="0"/>
              </a:rPr>
              <a:t>Esters of oleic and stearic acids</a:t>
            </a:r>
          </a:p>
        </p:txBody>
      </p:sp>
      <p:sp>
        <p:nvSpPr>
          <p:cNvPr id="4" name="Title 1"/>
          <p:cNvSpPr>
            <a:spLocks noGrp="1"/>
          </p:cNvSpPr>
          <p:nvPr>
            <p:ph type="title"/>
          </p:nvPr>
        </p:nvSpPr>
        <p:spPr>
          <a:xfrm>
            <a:off x="628650" y="741363"/>
            <a:ext cx="7886700" cy="1325563"/>
          </a:xfrm>
        </p:spPr>
        <p:txBody>
          <a:bodyPr>
            <a:normAutofit/>
          </a:bodyPr>
          <a:lstStyle/>
          <a:p>
            <a:r>
              <a:rPr lang="en-US" sz="2800" b="1" dirty="0">
                <a:latin typeface="Times New Roman" pitchFamily="18" charset="0"/>
                <a:cs typeface="Times New Roman" pitchFamily="18" charset="0"/>
              </a:rPr>
              <a:t>5. Plasticizers </a:t>
            </a:r>
          </a:p>
        </p:txBody>
      </p:sp>
    </p:spTree>
    <p:extLst>
      <p:ext uri="{BB962C8B-B14F-4D97-AF65-F5344CB8AC3E}">
        <p14:creationId xmlns:p14="http://schemas.microsoft.com/office/powerpoint/2010/main" val="3619905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7"/>
            <a:ext cx="8527895" cy="1020763"/>
          </a:xfrm>
        </p:spPr>
        <p:txBody>
          <a:bodyPr/>
          <a:lstStyle/>
          <a:p>
            <a:r>
              <a:rPr lang="en-US" sz="2800" b="1" dirty="0">
                <a:latin typeface="Times New Roman" pitchFamily="18" charset="0"/>
                <a:cs typeface="Times New Roman" pitchFamily="18" charset="0"/>
              </a:rPr>
              <a:t>6. Lubricants </a:t>
            </a:r>
          </a:p>
        </p:txBody>
      </p:sp>
      <p:sp>
        <p:nvSpPr>
          <p:cNvPr id="3" name="Content Placeholder 2"/>
          <p:cNvSpPr>
            <a:spLocks noGrp="1"/>
          </p:cNvSpPr>
          <p:nvPr>
            <p:ph idx="1"/>
          </p:nvPr>
        </p:nvSpPr>
        <p:spPr>
          <a:xfrm>
            <a:off x="533400" y="1676400"/>
            <a:ext cx="8107680" cy="4800600"/>
          </a:xfrm>
        </p:spPr>
        <p:txBody>
          <a:bodyPr>
            <a:normAutofit/>
          </a:bodyPr>
          <a:lstStyle/>
          <a:p>
            <a:pPr algn="just"/>
            <a:r>
              <a:rPr lang="en-US" dirty="0">
                <a:latin typeface="Times New Roman" pitchFamily="18" charset="0"/>
                <a:cs typeface="Times New Roman" pitchFamily="18" charset="0"/>
              </a:rPr>
              <a:t>Especially help during low or room temperature moulding</a:t>
            </a:r>
          </a:p>
          <a:p>
            <a:pPr algn="just"/>
            <a:r>
              <a:rPr lang="en-US" dirty="0">
                <a:latin typeface="Times New Roman" pitchFamily="18" charset="0"/>
                <a:cs typeface="Times New Roman" pitchFamily="18" charset="0"/>
              </a:rPr>
              <a:t>This gives the glossy finish to the final product</a:t>
            </a:r>
          </a:p>
          <a:p>
            <a:pPr algn="just"/>
            <a:r>
              <a:rPr lang="en-US" dirty="0">
                <a:latin typeface="Times New Roman" pitchFamily="18" charset="0"/>
                <a:cs typeface="Times New Roman" pitchFamily="18" charset="0"/>
              </a:rPr>
              <a:t>As lubricants get dispersed on the surface and occupies a layer between article and mould</a:t>
            </a:r>
          </a:p>
          <a:p>
            <a:pPr algn="just"/>
            <a:r>
              <a:rPr lang="en-US" dirty="0">
                <a:latin typeface="Times New Roman" pitchFamily="18" charset="0"/>
                <a:cs typeface="Times New Roman" pitchFamily="18" charset="0"/>
              </a:rPr>
              <a:t>This prevents sticking of an article to the mould and its easier separation from the mould</a:t>
            </a:r>
          </a:p>
          <a:p>
            <a:pPr algn="just"/>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Soaps, waxes</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30977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14400"/>
            <a:ext cx="7886700" cy="776289"/>
          </a:xfrm>
        </p:spPr>
        <p:txBody>
          <a:bodyPr/>
          <a:lstStyle/>
          <a:p>
            <a:r>
              <a:rPr lang="en-US" sz="2800" b="1" dirty="0">
                <a:latin typeface="Times New Roman" pitchFamily="18" charset="0"/>
                <a:cs typeface="Times New Roman" pitchFamily="18" charset="0"/>
              </a:rPr>
              <a:t>7. Stabilizers </a:t>
            </a:r>
          </a:p>
        </p:txBody>
      </p:sp>
      <p:sp>
        <p:nvSpPr>
          <p:cNvPr id="3" name="Content Placeholder 2"/>
          <p:cNvSpPr>
            <a:spLocks noGrp="1"/>
          </p:cNvSpPr>
          <p:nvPr>
            <p:ph idx="1"/>
          </p:nvPr>
        </p:nvSpPr>
        <p:spPr>
          <a:xfrm>
            <a:off x="628650" y="1676400"/>
            <a:ext cx="7886700" cy="3919873"/>
          </a:xfrm>
        </p:spPr>
        <p:txBody>
          <a:bodyPr>
            <a:noAutofit/>
          </a:bodyPr>
          <a:lstStyle/>
          <a:p>
            <a:r>
              <a:rPr lang="en-US" dirty="0">
                <a:latin typeface="Times New Roman" pitchFamily="18" charset="0"/>
                <a:cs typeface="Times New Roman" pitchFamily="18" charset="0"/>
              </a:rPr>
              <a:t>Improves thermal stability of the plastics</a:t>
            </a:r>
          </a:p>
          <a:p>
            <a:r>
              <a:rPr lang="en-US" dirty="0">
                <a:latin typeface="Times New Roman" pitchFamily="18" charset="0"/>
                <a:cs typeface="Times New Roman" pitchFamily="18" charset="0"/>
              </a:rPr>
              <a:t>Generally helps in high temperature moulding operations, where some plastics decompose or gets decolorized</a:t>
            </a:r>
          </a:p>
          <a:p>
            <a:r>
              <a:rPr lang="en-US" dirty="0">
                <a:latin typeface="Times New Roman" pitchFamily="18" charset="0"/>
                <a:cs typeface="Times New Roman" pitchFamily="18" charset="0"/>
              </a:rPr>
              <a:t>This could be prevented with the help of stabilizers</a:t>
            </a:r>
          </a:p>
          <a:p>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a:t>
            </a:r>
          </a:p>
          <a:p>
            <a:pPr marL="82296" indent="0">
              <a:buNone/>
            </a:pPr>
            <a:r>
              <a:rPr lang="en-US" dirty="0">
                <a:latin typeface="Times New Roman" pitchFamily="18" charset="0"/>
                <a:cs typeface="Times New Roman" pitchFamily="18" charset="0"/>
              </a:rPr>
              <a:t>   Diethyl phthalate</a:t>
            </a:r>
          </a:p>
          <a:p>
            <a:pPr marL="82296"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Adipic</a:t>
            </a:r>
            <a:r>
              <a:rPr lang="en-US" dirty="0">
                <a:latin typeface="Times New Roman" pitchFamily="18" charset="0"/>
                <a:cs typeface="Times New Roman" pitchFamily="18" charset="0"/>
              </a:rPr>
              <a:t> acid esters</a:t>
            </a:r>
          </a:p>
          <a:p>
            <a:endParaRPr lang="en-US" dirty="0">
              <a:latin typeface="Times New Roman" pitchFamily="18" charset="0"/>
              <a:cs typeface="Times New Roman" pitchFamily="18" charset="0"/>
            </a:endParaRPr>
          </a:p>
          <a:p>
            <a:pPr marL="82296" indent="0">
              <a:buNone/>
            </a:pPr>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1361632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762000"/>
            <a:ext cx="7498080" cy="838200"/>
          </a:xfrm>
        </p:spPr>
        <p:txBody>
          <a:bodyPr>
            <a:normAutofit/>
          </a:bodyPr>
          <a:lstStyle/>
          <a:p>
            <a:pPr algn="ctr"/>
            <a:r>
              <a:rPr lang="en-US" sz="3600" b="1" dirty="0">
                <a:solidFill>
                  <a:srgbClr val="C00000"/>
                </a:solidFill>
                <a:latin typeface="Times New Roman" pitchFamily="18" charset="0"/>
                <a:cs typeface="Times New Roman" pitchFamily="18" charset="0"/>
              </a:rPr>
              <a:t>Fabrication (Molding) of Plastics</a:t>
            </a:r>
          </a:p>
        </p:txBody>
      </p:sp>
      <p:sp>
        <p:nvSpPr>
          <p:cNvPr id="3" name="Content Placeholder 2"/>
          <p:cNvSpPr>
            <a:spLocks noGrp="1"/>
          </p:cNvSpPr>
          <p:nvPr>
            <p:ph idx="1"/>
          </p:nvPr>
        </p:nvSpPr>
        <p:spPr>
          <a:xfrm>
            <a:off x="228600" y="1447800"/>
            <a:ext cx="8610600" cy="4648200"/>
          </a:xfrm>
        </p:spPr>
        <p:txBody>
          <a:bodyPr>
            <a:noAutofit/>
          </a:bodyPr>
          <a:lstStyle/>
          <a:p>
            <a:pPr marL="82296" indent="0" algn="just">
              <a:buNone/>
            </a:pPr>
            <a:r>
              <a:rPr lang="en-US" sz="2200" dirty="0">
                <a:latin typeface="Times New Roman" pitchFamily="18" charset="0"/>
                <a:cs typeface="Times New Roman" pitchFamily="18" charset="0"/>
              </a:rPr>
              <a:t>Giving any desired shape to the plastics (granules or powders) by using mould under the application of heat and pressure. A proper method is to be selected depending on the shape and type of resin used. Methods involves partial melting of resinous mass by heating.</a:t>
            </a:r>
          </a:p>
          <a:p>
            <a:pPr marL="82296" indent="0" algn="just">
              <a:buNone/>
            </a:pPr>
            <a:r>
              <a:rPr lang="en-US" sz="2200" dirty="0">
                <a:latin typeface="Times New Roman" pitchFamily="18" charset="0"/>
                <a:cs typeface="Times New Roman" pitchFamily="18" charset="0"/>
              </a:rPr>
              <a:t>In case of </a:t>
            </a:r>
            <a:r>
              <a:rPr lang="en-US" sz="2200" b="1" dirty="0">
                <a:solidFill>
                  <a:srgbClr val="FF0000"/>
                </a:solidFill>
                <a:latin typeface="Times New Roman" pitchFamily="18" charset="0"/>
                <a:cs typeface="Times New Roman" pitchFamily="18" charset="0"/>
              </a:rPr>
              <a:t>thermo-</a:t>
            </a:r>
            <a:r>
              <a:rPr lang="en-US" sz="2200" b="1" dirty="0" err="1">
                <a:solidFill>
                  <a:srgbClr val="FF0000"/>
                </a:solidFill>
                <a:latin typeface="Times New Roman" pitchFamily="18" charset="0"/>
                <a:cs typeface="Times New Roman" pitchFamily="18" charset="0"/>
              </a:rPr>
              <a:t>plasts</a:t>
            </a:r>
            <a:r>
              <a:rPr lang="en-US" sz="2200" b="1" dirty="0">
                <a:solidFill>
                  <a:srgbClr val="FF0000"/>
                </a:solidFill>
                <a:latin typeface="Times New Roman" pitchFamily="18" charset="0"/>
                <a:cs typeface="Times New Roman" pitchFamily="18" charset="0"/>
              </a:rPr>
              <a:t> </a:t>
            </a:r>
            <a:r>
              <a:rPr lang="en-US" sz="2200" dirty="0">
                <a:latin typeface="Times New Roman" pitchFamily="18" charset="0"/>
                <a:cs typeface="Times New Roman" pitchFamily="18" charset="0"/>
              </a:rPr>
              <a:t>molten resin is introduced in die/mould and desired shape could be achieved by compression and further cooling.</a:t>
            </a:r>
          </a:p>
          <a:p>
            <a:pPr marL="82296" indent="0" algn="just">
              <a:buNone/>
            </a:pPr>
            <a:r>
              <a:rPr lang="en-US" sz="2200" dirty="0">
                <a:latin typeface="Times New Roman" pitchFamily="18" charset="0"/>
                <a:cs typeface="Times New Roman" pitchFamily="18" charset="0"/>
              </a:rPr>
              <a:t>In case of </a:t>
            </a:r>
            <a:r>
              <a:rPr lang="en-US" sz="2200" b="1" dirty="0">
                <a:solidFill>
                  <a:srgbClr val="FF0000"/>
                </a:solidFill>
                <a:latin typeface="Times New Roman" pitchFamily="18" charset="0"/>
                <a:cs typeface="Times New Roman" pitchFamily="18" charset="0"/>
              </a:rPr>
              <a:t>thermo-sets</a:t>
            </a:r>
            <a:r>
              <a:rPr lang="en-US" sz="2200" dirty="0">
                <a:latin typeface="Times New Roman" pitchFamily="18" charset="0"/>
                <a:cs typeface="Times New Roman" pitchFamily="18" charset="0"/>
              </a:rPr>
              <a:t> partially polymerized mass or raw materials are introduced in the die/mould, which further cured at high temperature in the mould itself to achieve desired shape.</a:t>
            </a:r>
          </a:p>
          <a:p>
            <a:pPr marL="82296" indent="0" algn="just">
              <a:buNone/>
            </a:pPr>
            <a:r>
              <a:rPr lang="en-US" sz="2200" b="1" dirty="0">
                <a:latin typeface="Times New Roman" pitchFamily="18" charset="0"/>
                <a:cs typeface="Times New Roman" pitchFamily="18" charset="0"/>
              </a:rPr>
              <a:t>Note: </a:t>
            </a:r>
          </a:p>
          <a:p>
            <a:pPr algn="just"/>
            <a:r>
              <a:rPr lang="en-US" sz="2200" dirty="0">
                <a:latin typeface="Times New Roman" pitchFamily="18" charset="0"/>
                <a:cs typeface="Times New Roman" pitchFamily="18" charset="0"/>
              </a:rPr>
              <a:t>In case of </a:t>
            </a:r>
            <a:r>
              <a:rPr lang="en-US" sz="2200" dirty="0" err="1">
                <a:solidFill>
                  <a:srgbClr val="FF0000"/>
                </a:solidFill>
                <a:latin typeface="Times New Roman" pitchFamily="18" charset="0"/>
                <a:cs typeface="Times New Roman" pitchFamily="18" charset="0"/>
              </a:rPr>
              <a:t>thermoplasts</a:t>
            </a:r>
            <a:r>
              <a:rPr lang="en-US" sz="2200" dirty="0">
                <a:solidFill>
                  <a:srgbClr val="FF0000"/>
                </a:solidFill>
                <a:latin typeface="Times New Roman" pitchFamily="18" charset="0"/>
                <a:cs typeface="Times New Roman" pitchFamily="18" charset="0"/>
              </a:rPr>
              <a:t>, </a:t>
            </a:r>
            <a:r>
              <a:rPr lang="en-US" sz="2200" dirty="0">
                <a:latin typeface="Times New Roman" pitchFamily="18" charset="0"/>
                <a:cs typeface="Times New Roman" pitchFamily="18" charset="0"/>
              </a:rPr>
              <a:t>curing is done at </a:t>
            </a:r>
            <a:r>
              <a:rPr lang="en-US" sz="2200" u="sng" dirty="0">
                <a:latin typeface="Times New Roman" pitchFamily="18" charset="0"/>
                <a:cs typeface="Times New Roman" pitchFamily="18" charset="0"/>
              </a:rPr>
              <a:t>room temperature</a:t>
            </a:r>
            <a:r>
              <a:rPr lang="en-US" sz="2200" dirty="0">
                <a:latin typeface="Times New Roman" pitchFamily="18" charset="0"/>
                <a:cs typeface="Times New Roman" pitchFamily="18" charset="0"/>
              </a:rPr>
              <a:t> (low temperature), while in case of </a:t>
            </a:r>
            <a:r>
              <a:rPr lang="en-US" sz="2200" dirty="0">
                <a:solidFill>
                  <a:srgbClr val="FF0000"/>
                </a:solidFill>
                <a:latin typeface="Times New Roman" pitchFamily="18" charset="0"/>
                <a:cs typeface="Times New Roman" pitchFamily="18" charset="0"/>
              </a:rPr>
              <a:t>thermosets,</a:t>
            </a:r>
            <a:r>
              <a:rPr lang="en-US" sz="2200" dirty="0">
                <a:latin typeface="Times New Roman" pitchFamily="18" charset="0"/>
                <a:cs typeface="Times New Roman" pitchFamily="18" charset="0"/>
              </a:rPr>
              <a:t> curing is done at </a:t>
            </a:r>
            <a:r>
              <a:rPr lang="en-US" sz="2200" u="sng" dirty="0">
                <a:latin typeface="Times New Roman" pitchFamily="18" charset="0"/>
                <a:cs typeface="Times New Roman" pitchFamily="18" charset="0"/>
              </a:rPr>
              <a:t>high temperature</a:t>
            </a:r>
            <a:r>
              <a:rPr lang="en-US" sz="2200" dirty="0">
                <a:latin typeface="Times New Roman" pitchFamily="18" charset="0"/>
                <a:cs typeface="Times New Roman" pitchFamily="18" charset="0"/>
              </a:rPr>
              <a:t> to obtain desired cross-linking </a:t>
            </a:r>
          </a:p>
          <a:p>
            <a:pPr algn="just"/>
            <a:endParaRPr lang="en-US" sz="2200" dirty="0">
              <a:solidFill>
                <a:srgbClr val="FF0000"/>
              </a:solidFill>
              <a:latin typeface="Times New Roman" pitchFamily="18" charset="0"/>
              <a:cs typeface="Times New Roman" pitchFamily="18" charset="0"/>
            </a:endParaRPr>
          </a:p>
          <a:p>
            <a:pPr algn="just"/>
            <a:endParaRPr 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624982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28700"/>
            <a:ext cx="8382000" cy="5486400"/>
          </a:xfrm>
        </p:spPr>
        <p:txBody>
          <a:bodyPr>
            <a:normAutofit/>
          </a:bodyPr>
          <a:lstStyle/>
          <a:p>
            <a:pPr algn="just"/>
            <a:r>
              <a:rPr lang="en-US" sz="2400" dirty="0"/>
              <a:t>A polymers are macromolecule with high molecular mass compound ranging from 5000 to one million</a:t>
            </a:r>
          </a:p>
          <a:p>
            <a:pPr algn="just"/>
            <a:r>
              <a:rPr lang="en-US" sz="2400" dirty="0"/>
              <a:t>Formed by combination of one or more low molecular weight compounds. The smallest unit from which polymer is obtained is called </a:t>
            </a:r>
            <a:r>
              <a:rPr lang="en-US" sz="2400" dirty="0">
                <a:solidFill>
                  <a:srgbClr val="FF0000"/>
                </a:solidFill>
              </a:rPr>
              <a:t>monomer</a:t>
            </a:r>
            <a:r>
              <a:rPr lang="en-US" sz="2400" dirty="0"/>
              <a:t>.</a:t>
            </a:r>
          </a:p>
          <a:p>
            <a:pPr algn="just"/>
            <a:r>
              <a:rPr lang="en-US" sz="2400" dirty="0"/>
              <a:t>The process by which polymers are obtained is called polymerization</a:t>
            </a:r>
          </a:p>
          <a:p>
            <a:pPr algn="just"/>
            <a:r>
              <a:rPr lang="en-US" sz="2400" dirty="0"/>
              <a:t>For e.g. </a:t>
            </a:r>
            <a:r>
              <a:rPr lang="en-US" sz="2400" dirty="0">
                <a:solidFill>
                  <a:srgbClr val="FF0000"/>
                </a:solidFill>
              </a:rPr>
              <a:t>polyethylene</a:t>
            </a:r>
            <a:r>
              <a:rPr lang="en-US" sz="2400" dirty="0"/>
              <a:t> is obtained by repeating  ethylene unit as a result of polymerization.</a:t>
            </a:r>
          </a:p>
          <a:p>
            <a:endParaRPr lang="en-US" sz="2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572000"/>
            <a:ext cx="6477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8855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886700" cy="1143000"/>
          </a:xfrm>
        </p:spPr>
        <p:txBody>
          <a:bodyPr>
            <a:noAutofit/>
          </a:bodyPr>
          <a:lstStyle/>
          <a:p>
            <a:pPr algn="ctr"/>
            <a:r>
              <a:rPr lang="en-US" sz="3600" b="1" dirty="0">
                <a:solidFill>
                  <a:srgbClr val="C00000"/>
                </a:solidFill>
                <a:latin typeface="Times New Roman" pitchFamily="18" charset="0"/>
                <a:cs typeface="Times New Roman" pitchFamily="18" charset="0"/>
              </a:rPr>
              <a:t>Four important types of </a:t>
            </a:r>
            <a:br>
              <a:rPr lang="en-US" sz="3600" b="1" dirty="0">
                <a:solidFill>
                  <a:srgbClr val="C00000"/>
                </a:solidFill>
                <a:latin typeface="Times New Roman" pitchFamily="18" charset="0"/>
                <a:cs typeface="Times New Roman" pitchFamily="18" charset="0"/>
              </a:rPr>
            </a:br>
            <a:r>
              <a:rPr lang="en-US" sz="3600" b="1" dirty="0">
                <a:solidFill>
                  <a:srgbClr val="C00000"/>
                </a:solidFill>
                <a:latin typeface="Times New Roman" pitchFamily="18" charset="0"/>
                <a:cs typeface="Times New Roman" pitchFamily="18" charset="0"/>
              </a:rPr>
              <a:t>fabrication Methods</a:t>
            </a:r>
          </a:p>
        </p:txBody>
      </p:sp>
      <p:sp>
        <p:nvSpPr>
          <p:cNvPr id="3" name="Content Placeholder 2"/>
          <p:cNvSpPr>
            <a:spLocks noGrp="1"/>
          </p:cNvSpPr>
          <p:nvPr>
            <p:ph idx="1"/>
          </p:nvPr>
        </p:nvSpPr>
        <p:spPr>
          <a:xfrm>
            <a:off x="457200" y="2514600"/>
            <a:ext cx="8305800" cy="2590800"/>
          </a:xfrm>
        </p:spPr>
        <p:txBody>
          <a:bodyPr>
            <a:noAutofit/>
          </a:bodyPr>
          <a:lstStyle/>
          <a:p>
            <a:pPr marL="425196" indent="-342900" algn="just"/>
            <a:r>
              <a:rPr lang="en-US" sz="2400" dirty="0">
                <a:latin typeface="Times New Roman" pitchFamily="18" charset="0"/>
                <a:cs typeface="Times New Roman" pitchFamily="18" charset="0"/>
              </a:rPr>
              <a:t>Compression Molding : (Suitable for Thermosets / Thermoplasts)</a:t>
            </a:r>
          </a:p>
          <a:p>
            <a:pPr marL="425196" indent="-342900" algn="just"/>
            <a:r>
              <a:rPr lang="en-US" sz="2400" dirty="0">
                <a:latin typeface="Times New Roman" pitchFamily="18" charset="0"/>
                <a:cs typeface="Times New Roman" pitchFamily="18" charset="0"/>
              </a:rPr>
              <a:t>Injection Molding : (Suitable for Thermoplasts)</a:t>
            </a:r>
          </a:p>
          <a:p>
            <a:pPr marL="425196" indent="-342900" algn="just"/>
            <a:r>
              <a:rPr lang="en-US" sz="2400" dirty="0">
                <a:latin typeface="Times New Roman" pitchFamily="18" charset="0"/>
                <a:cs typeface="Times New Roman" pitchFamily="18" charset="0"/>
              </a:rPr>
              <a:t>Transfer Molding : (Suitable for Thermosets)</a:t>
            </a:r>
          </a:p>
          <a:p>
            <a:pPr marL="425196" indent="-342900" algn="just"/>
            <a:r>
              <a:rPr lang="en-US" sz="2400" dirty="0">
                <a:latin typeface="Times New Roman" pitchFamily="18" charset="0"/>
                <a:cs typeface="Times New Roman" pitchFamily="18" charset="0"/>
              </a:rPr>
              <a:t>Extrusion Molding : (Suitable for Thermoplasts)</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89670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498080" cy="639762"/>
          </a:xfrm>
        </p:spPr>
        <p:txBody>
          <a:bodyPr>
            <a:normAutofit/>
          </a:bodyPr>
          <a:lstStyle/>
          <a:p>
            <a:pPr algn="ctr"/>
            <a:r>
              <a:rPr lang="en-US" sz="3200" b="1" dirty="0">
                <a:latin typeface="Times New Roman" pitchFamily="18" charset="0"/>
                <a:cs typeface="Times New Roman" pitchFamily="18" charset="0"/>
              </a:rPr>
              <a:t>Compression Molding</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0800" y="3505200"/>
            <a:ext cx="5981372" cy="3137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8600" y="990600"/>
            <a:ext cx="8686800" cy="2862322"/>
          </a:xfrm>
          <a:prstGeom prst="rect">
            <a:avLst/>
          </a:prstGeom>
        </p:spPr>
        <p:txBody>
          <a:bodyPr wrap="square">
            <a:spAutoFit/>
          </a:bodyPr>
          <a:lstStyle/>
          <a:p>
            <a:pPr marL="539496" indent="-457200" algn="just">
              <a:buFontTx/>
              <a:buAutoNum type="arabicPeriod"/>
            </a:pPr>
            <a:r>
              <a:rPr lang="en-US" dirty="0">
                <a:solidFill>
                  <a:prstClr val="black"/>
                </a:solidFill>
                <a:latin typeface="Times New Roman" pitchFamily="18" charset="0"/>
                <a:cs typeface="Times New Roman" pitchFamily="18" charset="0"/>
              </a:rPr>
              <a:t>Common and oldest method for molding thermosetting / thermoplastic materials</a:t>
            </a:r>
          </a:p>
          <a:p>
            <a:pPr marL="539496" indent="-457200" algn="just">
              <a:buFontTx/>
              <a:buAutoNum type="arabicPeriod"/>
            </a:pPr>
            <a:r>
              <a:rPr lang="en-US" dirty="0">
                <a:solidFill>
                  <a:prstClr val="black"/>
                </a:solidFill>
                <a:latin typeface="Times New Roman" pitchFamily="18" charset="0"/>
                <a:cs typeface="Times New Roman" pitchFamily="18" charset="0"/>
              </a:rPr>
              <a:t>Compression of raw materials or soften resinous mass is done in the mould/die under heat and pressure</a:t>
            </a:r>
          </a:p>
          <a:p>
            <a:pPr marL="539496" indent="-457200" algn="just">
              <a:buFont typeface="Wingdings 2"/>
              <a:buAutoNum type="arabicPeriod"/>
            </a:pPr>
            <a:r>
              <a:rPr lang="en-US" dirty="0">
                <a:solidFill>
                  <a:prstClr val="black"/>
                </a:solidFill>
                <a:latin typeface="Times New Roman" pitchFamily="18" charset="0"/>
                <a:cs typeface="Times New Roman" pitchFamily="18" charset="0"/>
              </a:rPr>
              <a:t>Predetermined quantity of raw materials is introduced carefully in the mould, further compressed by hydraulic pressure (2000 to 10000 psi)</a:t>
            </a:r>
          </a:p>
          <a:p>
            <a:pPr marL="539496" indent="-457200" algn="just">
              <a:buFont typeface="Wingdings 2"/>
              <a:buAutoNum type="arabicPeriod"/>
            </a:pPr>
            <a:r>
              <a:rPr lang="en-US" dirty="0">
                <a:solidFill>
                  <a:prstClr val="black"/>
                </a:solidFill>
                <a:latin typeface="Times New Roman" pitchFamily="18" charset="0"/>
                <a:cs typeface="Times New Roman" pitchFamily="18" charset="0"/>
              </a:rPr>
              <a:t>Molten or soften resinous mass gets filled in the cavity of mould.</a:t>
            </a:r>
          </a:p>
          <a:p>
            <a:pPr marL="539496" indent="-457200" algn="just">
              <a:buFont typeface="Wingdings 2"/>
              <a:buAutoNum type="arabicPeriod"/>
            </a:pPr>
            <a:r>
              <a:rPr lang="en-US" dirty="0">
                <a:solidFill>
                  <a:prstClr val="black"/>
                </a:solidFill>
                <a:latin typeface="Times New Roman" pitchFamily="18" charset="0"/>
                <a:cs typeface="Times New Roman" pitchFamily="18" charset="0"/>
              </a:rPr>
              <a:t>Curing is done by heating (Thermosetting) or by cooling (Thermoplastics)</a:t>
            </a:r>
          </a:p>
          <a:p>
            <a:pPr marL="539496" indent="-457200" algn="just">
              <a:buFont typeface="Wingdings 2"/>
              <a:buAutoNum type="arabicPeriod"/>
            </a:pPr>
            <a:r>
              <a:rPr lang="en-US" dirty="0">
                <a:solidFill>
                  <a:prstClr val="black"/>
                </a:solidFill>
                <a:latin typeface="Times New Roman" pitchFamily="18" charset="0"/>
                <a:cs typeface="Times New Roman" pitchFamily="18" charset="0"/>
              </a:rPr>
              <a:t>Finally </a:t>
            </a:r>
            <a:r>
              <a:rPr lang="en-US" dirty="0" err="1">
                <a:solidFill>
                  <a:prstClr val="black"/>
                </a:solidFill>
                <a:latin typeface="Times New Roman" pitchFamily="18" charset="0"/>
                <a:cs typeface="Times New Roman" pitchFamily="18" charset="0"/>
              </a:rPr>
              <a:t>moulded</a:t>
            </a:r>
            <a:r>
              <a:rPr lang="en-US" dirty="0">
                <a:solidFill>
                  <a:prstClr val="black"/>
                </a:solidFill>
                <a:latin typeface="Times New Roman" pitchFamily="18" charset="0"/>
                <a:cs typeface="Times New Roman" pitchFamily="18" charset="0"/>
              </a:rPr>
              <a:t> article is separated from the mould by opening the mould apart.</a:t>
            </a:r>
          </a:p>
          <a:p>
            <a:pPr marL="539496" indent="-457200" algn="just">
              <a:buFont typeface="Wingdings 2"/>
              <a:buAutoNum type="arabicPeriod"/>
            </a:pPr>
            <a:r>
              <a:rPr lang="en-US" b="1" dirty="0">
                <a:solidFill>
                  <a:prstClr val="black"/>
                </a:solidFill>
                <a:latin typeface="Times New Roman" pitchFamily="18" charset="0"/>
                <a:cs typeface="Times New Roman" pitchFamily="18" charset="0"/>
              </a:rPr>
              <a:t>Applications</a:t>
            </a:r>
            <a:r>
              <a:rPr lang="en-US" dirty="0">
                <a:solidFill>
                  <a:prstClr val="black"/>
                </a:solidFill>
                <a:latin typeface="Times New Roman" pitchFamily="18" charset="0"/>
                <a:cs typeface="Times New Roman" pitchFamily="18" charset="0"/>
              </a:rPr>
              <a:t> : Electric switch boxes, Ash trays, cabinets for radio, television, computers etc.</a:t>
            </a:r>
          </a:p>
        </p:txBody>
      </p:sp>
    </p:spTree>
    <p:extLst>
      <p:ext uri="{BB962C8B-B14F-4D97-AF65-F5344CB8AC3E}">
        <p14:creationId xmlns:p14="http://schemas.microsoft.com/office/powerpoint/2010/main" val="4010834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8686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0116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238"/>
            <a:ext cx="7498080" cy="563562"/>
          </a:xfrm>
        </p:spPr>
        <p:txBody>
          <a:bodyPr>
            <a:noAutofit/>
          </a:bodyPr>
          <a:lstStyle/>
          <a:p>
            <a:pPr algn="ctr"/>
            <a:r>
              <a:rPr lang="en-US" sz="3200" b="1" dirty="0">
                <a:latin typeface="Times New Roman" pitchFamily="18" charset="0"/>
                <a:cs typeface="Times New Roman" pitchFamily="18" charset="0"/>
              </a:rPr>
              <a:t>Injection Molding</a:t>
            </a:r>
          </a:p>
        </p:txBody>
      </p:sp>
      <p:sp>
        <p:nvSpPr>
          <p:cNvPr id="3" name="Content Placeholder 2"/>
          <p:cNvSpPr>
            <a:spLocks noGrp="1"/>
          </p:cNvSpPr>
          <p:nvPr>
            <p:ph idx="1"/>
          </p:nvPr>
        </p:nvSpPr>
        <p:spPr>
          <a:xfrm>
            <a:off x="228600" y="1143000"/>
            <a:ext cx="8763000" cy="2590800"/>
          </a:xfrm>
        </p:spPr>
        <p:txBody>
          <a:bodyPr>
            <a:noAutofit/>
          </a:bodyPr>
          <a:lstStyle/>
          <a:p>
            <a:r>
              <a:rPr lang="en-US" sz="1600" dirty="0">
                <a:latin typeface="Times New Roman" pitchFamily="18" charset="0"/>
                <a:cs typeface="Times New Roman" pitchFamily="18" charset="0"/>
              </a:rPr>
              <a:t>Especially used for </a:t>
            </a:r>
            <a:r>
              <a:rPr lang="en-US" sz="1600" u="sng" dirty="0">
                <a:latin typeface="Times New Roman" pitchFamily="18" charset="0"/>
                <a:cs typeface="Times New Roman" pitchFamily="18" charset="0"/>
              </a:rPr>
              <a:t>thermoplastic </a:t>
            </a:r>
            <a:r>
              <a:rPr lang="en-US" sz="1600" dirty="0">
                <a:latin typeface="Times New Roman" pitchFamily="18" charset="0"/>
                <a:cs typeface="Times New Roman" pitchFamily="18" charset="0"/>
              </a:rPr>
              <a:t>materials</a:t>
            </a:r>
          </a:p>
          <a:p>
            <a:r>
              <a:rPr lang="en-US" sz="1600" dirty="0">
                <a:latin typeface="Times New Roman" pitchFamily="18" charset="0"/>
                <a:cs typeface="Times New Roman" pitchFamily="18" charset="0"/>
              </a:rPr>
              <a:t>Powder or granular resin is heated in a cylinder and injected at a controlled rate in a mould</a:t>
            </a:r>
          </a:p>
          <a:p>
            <a:r>
              <a:rPr lang="en-US" sz="1600" dirty="0">
                <a:latin typeface="Times New Roman" pitchFamily="18" charset="0"/>
                <a:cs typeface="Times New Roman" pitchFamily="18" charset="0"/>
              </a:rPr>
              <a:t>Piston plunger or screw is used to force the material in mould.</a:t>
            </a:r>
          </a:p>
          <a:p>
            <a:r>
              <a:rPr lang="en-US" sz="1600" dirty="0">
                <a:latin typeface="Times New Roman" pitchFamily="18" charset="0"/>
                <a:cs typeface="Times New Roman" pitchFamily="18" charset="0"/>
              </a:rPr>
              <a:t>Pressure </a:t>
            </a:r>
            <a:r>
              <a:rPr lang="en-US" sz="1600" dirty="0" err="1">
                <a:latin typeface="Times New Roman" pitchFamily="18" charset="0"/>
                <a:cs typeface="Times New Roman" pitchFamily="18" charset="0"/>
              </a:rPr>
              <a:t>upto</a:t>
            </a:r>
            <a:r>
              <a:rPr lang="en-US" sz="1600" dirty="0">
                <a:latin typeface="Times New Roman" pitchFamily="18" charset="0"/>
                <a:cs typeface="Times New Roman" pitchFamily="18" charset="0"/>
              </a:rPr>
              <a:t> 1758 kg/cm</a:t>
            </a:r>
            <a:r>
              <a:rPr lang="en-US" sz="1600" baseline="30000" dirty="0">
                <a:latin typeface="Times New Roman" pitchFamily="18" charset="0"/>
                <a:cs typeface="Times New Roman" pitchFamily="18" charset="0"/>
              </a:rPr>
              <a:t>2</a:t>
            </a:r>
            <a:r>
              <a:rPr lang="en-US" sz="1600" dirty="0">
                <a:latin typeface="Times New Roman" pitchFamily="18" charset="0"/>
                <a:cs typeface="Times New Roman" pitchFamily="18" charset="0"/>
              </a:rPr>
              <a:t> (125 psi) is used</a:t>
            </a:r>
          </a:p>
          <a:p>
            <a:r>
              <a:rPr lang="en-US" sz="1600" dirty="0">
                <a:latin typeface="Times New Roman" pitchFamily="18" charset="0"/>
                <a:cs typeface="Times New Roman" pitchFamily="18" charset="0"/>
              </a:rPr>
              <a:t>Once the article is formed mould is cooled and half mould is opened to remove the finished article.</a:t>
            </a:r>
          </a:p>
          <a:p>
            <a:r>
              <a:rPr lang="en-US" sz="1600" dirty="0">
                <a:latin typeface="Times New Roman" pitchFamily="18" charset="0"/>
                <a:cs typeface="Times New Roman" pitchFamily="18" charset="0"/>
              </a:rPr>
              <a:t>Disadvantage of the method is formation of air bubbles or cavities in the articles</a:t>
            </a:r>
          </a:p>
          <a:p>
            <a:r>
              <a:rPr lang="en-US" sz="1600" b="1" dirty="0">
                <a:latin typeface="Times New Roman" pitchFamily="18" charset="0"/>
                <a:cs typeface="Times New Roman" pitchFamily="18" charset="0"/>
              </a:rPr>
              <a:t>Applications: </a:t>
            </a:r>
            <a:r>
              <a:rPr lang="en-US" sz="1600" dirty="0">
                <a:latin typeface="Times New Roman" pitchFamily="18" charset="0"/>
                <a:cs typeface="Times New Roman" pitchFamily="18" charset="0"/>
              </a:rPr>
              <a:t>Smaller but large volume articles such as, pen caps, bottle caps, cups, containers, mechanical parts</a:t>
            </a:r>
          </a:p>
          <a:p>
            <a:endParaRPr lang="en-US" sz="16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644832"/>
            <a:ext cx="6553200" cy="283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9866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381000"/>
            <a:ext cx="8030080" cy="6060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0133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498080" cy="639762"/>
          </a:xfrm>
        </p:spPr>
        <p:txBody>
          <a:bodyPr>
            <a:noAutofit/>
          </a:bodyPr>
          <a:lstStyle/>
          <a:p>
            <a:pPr algn="ctr"/>
            <a:r>
              <a:rPr lang="en-US" sz="3200" b="1" dirty="0">
                <a:latin typeface="Times New Roman" pitchFamily="18" charset="0"/>
                <a:cs typeface="Times New Roman" pitchFamily="18" charset="0"/>
              </a:rPr>
              <a:t>Transfer Molding</a:t>
            </a:r>
          </a:p>
        </p:txBody>
      </p:sp>
      <p:sp>
        <p:nvSpPr>
          <p:cNvPr id="4" name="Rectangle 3"/>
          <p:cNvSpPr/>
          <p:nvPr/>
        </p:nvSpPr>
        <p:spPr>
          <a:xfrm>
            <a:off x="457200" y="1079242"/>
            <a:ext cx="8534400" cy="5016758"/>
          </a:xfrm>
          <a:prstGeom prst="rect">
            <a:avLst/>
          </a:prstGeom>
        </p:spPr>
        <p:txBody>
          <a:bodyPr wrap="square">
            <a:spAutoFit/>
          </a:bodyPr>
          <a:lstStyle/>
          <a:p>
            <a:pPr marL="285750" indent="-285750" algn="just">
              <a:buFont typeface="Arial" pitchFamily="34" charset="0"/>
              <a:buChar char="•"/>
            </a:pPr>
            <a:r>
              <a:rPr lang="en-US" sz="2000" dirty="0">
                <a:solidFill>
                  <a:prstClr val="black"/>
                </a:solidFill>
                <a:latin typeface="Times New Roman" pitchFamily="18" charset="0"/>
                <a:cs typeface="Times New Roman" pitchFamily="18" charset="0"/>
              </a:rPr>
              <a:t>The method combines features of both Compression Molding (hydraulic pressing of molding materials - thermosets) and Injection Molding (ram-plunger and filling the mold through a </a:t>
            </a:r>
            <a:r>
              <a:rPr lang="en-US" sz="2000" dirty="0" err="1">
                <a:solidFill>
                  <a:prstClr val="black"/>
                </a:solidFill>
                <a:latin typeface="Times New Roman" pitchFamily="18" charset="0"/>
                <a:cs typeface="Times New Roman" pitchFamily="18" charset="0"/>
              </a:rPr>
              <a:t>sprue</a:t>
            </a:r>
            <a:r>
              <a:rPr lang="en-US" sz="2000" dirty="0">
                <a:solidFill>
                  <a:prstClr val="black"/>
                </a:solidFill>
                <a:latin typeface="Times New Roman" pitchFamily="18" charset="0"/>
                <a:cs typeface="Times New Roman" pitchFamily="18" charset="0"/>
              </a:rPr>
              <a:t>).</a:t>
            </a:r>
          </a:p>
          <a:p>
            <a:pPr marL="285750" indent="-285750" algn="just">
              <a:buFont typeface="Arial" pitchFamily="34" charset="0"/>
              <a:buChar char="•"/>
            </a:pPr>
            <a:r>
              <a:rPr lang="en-US" sz="2000" dirty="0">
                <a:solidFill>
                  <a:prstClr val="black"/>
                </a:solidFill>
                <a:latin typeface="Times New Roman" pitchFamily="18" charset="0"/>
                <a:cs typeface="Times New Roman" pitchFamily="18" charset="0"/>
              </a:rPr>
              <a:t>The method is used especially for molding thermosetting resins (thermosets)</a:t>
            </a:r>
          </a:p>
          <a:p>
            <a:pPr marL="285750" indent="-285750" algn="just">
              <a:buFont typeface="Arial" pitchFamily="34" charset="0"/>
              <a:buChar char="•"/>
            </a:pPr>
            <a:r>
              <a:rPr lang="en-US" sz="2000" dirty="0">
                <a:solidFill>
                  <a:prstClr val="black"/>
                </a:solidFill>
                <a:latin typeface="Times New Roman" pitchFamily="18" charset="0"/>
                <a:cs typeface="Times New Roman" pitchFamily="18" charset="0"/>
              </a:rPr>
              <a:t>Products with relatively intricate designs could be fabricated with this method</a:t>
            </a:r>
          </a:p>
          <a:p>
            <a:pPr marL="285750" indent="-285750" algn="just">
              <a:buFont typeface="Arial" pitchFamily="34" charset="0"/>
              <a:buChar char="•"/>
            </a:pPr>
            <a:r>
              <a:rPr lang="en-US" sz="2000" dirty="0">
                <a:solidFill>
                  <a:prstClr val="black"/>
                </a:solidFill>
                <a:latin typeface="Times New Roman" pitchFamily="18" charset="0"/>
                <a:cs typeface="Times New Roman" pitchFamily="18" charset="0"/>
              </a:rPr>
              <a:t>Powdered raw materials are heated at certain low temperature to soften and then introduced through an orifice or </a:t>
            </a:r>
            <a:r>
              <a:rPr lang="en-US" sz="2000" dirty="0" err="1">
                <a:solidFill>
                  <a:prstClr val="black"/>
                </a:solidFill>
                <a:latin typeface="Times New Roman" pitchFamily="18" charset="0"/>
                <a:cs typeface="Times New Roman" pitchFamily="18" charset="0"/>
              </a:rPr>
              <a:t>sprue</a:t>
            </a:r>
            <a:r>
              <a:rPr lang="en-US" sz="2000" dirty="0">
                <a:solidFill>
                  <a:prstClr val="black"/>
                </a:solidFill>
                <a:latin typeface="Times New Roman" pitchFamily="18" charset="0"/>
                <a:cs typeface="Times New Roman" pitchFamily="18" charset="0"/>
              </a:rPr>
              <a:t> in the mould</a:t>
            </a:r>
          </a:p>
          <a:p>
            <a:pPr marL="285750" indent="-285750" algn="just">
              <a:buFont typeface="Arial" pitchFamily="34" charset="0"/>
              <a:buChar char="•"/>
            </a:pPr>
            <a:r>
              <a:rPr lang="en-US" sz="2000" dirty="0">
                <a:solidFill>
                  <a:prstClr val="black"/>
                </a:solidFill>
                <a:latin typeface="Times New Roman" pitchFamily="18" charset="0"/>
                <a:cs typeface="Times New Roman" pitchFamily="18" charset="0"/>
              </a:rPr>
              <a:t>Then it is cured in the mould at high temperature for certain time</a:t>
            </a:r>
          </a:p>
          <a:p>
            <a:pPr marL="285750" indent="-285750" algn="just">
              <a:buFont typeface="Arial" pitchFamily="34" charset="0"/>
              <a:buChar char="•"/>
            </a:pPr>
            <a:r>
              <a:rPr lang="en-US" sz="2000" dirty="0">
                <a:solidFill>
                  <a:prstClr val="black"/>
                </a:solidFill>
                <a:latin typeface="Times New Roman" pitchFamily="18" charset="0"/>
                <a:cs typeface="Times New Roman" pitchFamily="18" charset="0"/>
              </a:rPr>
              <a:t>Finally the </a:t>
            </a:r>
            <a:r>
              <a:rPr lang="en-US" sz="2000" dirty="0" err="1">
                <a:solidFill>
                  <a:prstClr val="black"/>
                </a:solidFill>
                <a:latin typeface="Times New Roman" pitchFamily="18" charset="0"/>
                <a:cs typeface="Times New Roman" pitchFamily="18" charset="0"/>
              </a:rPr>
              <a:t>moulded</a:t>
            </a:r>
            <a:r>
              <a:rPr lang="en-US" sz="2000" dirty="0">
                <a:solidFill>
                  <a:prstClr val="black"/>
                </a:solidFill>
                <a:latin typeface="Times New Roman" pitchFamily="18" charset="0"/>
                <a:cs typeface="Times New Roman" pitchFamily="18" charset="0"/>
              </a:rPr>
              <a:t> article is removed by separation of mould</a:t>
            </a:r>
          </a:p>
          <a:p>
            <a:pPr algn="just"/>
            <a:endParaRPr lang="en-US" sz="2000" b="1" dirty="0">
              <a:solidFill>
                <a:prstClr val="black"/>
              </a:solidFill>
              <a:latin typeface="Times New Roman" pitchFamily="18" charset="0"/>
              <a:cs typeface="Times New Roman" pitchFamily="18" charset="0"/>
            </a:endParaRPr>
          </a:p>
          <a:p>
            <a:pPr algn="just"/>
            <a:r>
              <a:rPr lang="en-US" sz="2000" b="1" dirty="0">
                <a:solidFill>
                  <a:prstClr val="black"/>
                </a:solidFill>
                <a:latin typeface="Times New Roman" pitchFamily="18" charset="0"/>
                <a:cs typeface="Times New Roman" pitchFamily="18" charset="0"/>
              </a:rPr>
              <a:t>Advantages:</a:t>
            </a:r>
          </a:p>
          <a:p>
            <a:pPr marL="342900" indent="-342900" algn="just">
              <a:buFont typeface="Arial" pitchFamily="34" charset="0"/>
              <a:buChar char="•"/>
            </a:pPr>
            <a:r>
              <a:rPr lang="en-US" sz="2000" dirty="0">
                <a:solidFill>
                  <a:prstClr val="black"/>
                </a:solidFill>
                <a:latin typeface="Times New Roman" pitchFamily="18" charset="0"/>
                <a:cs typeface="Times New Roman" pitchFamily="18" charset="0"/>
              </a:rPr>
              <a:t>Articles with intricate shapes could be designed</a:t>
            </a:r>
          </a:p>
          <a:p>
            <a:pPr marL="342900" indent="-342900" algn="just">
              <a:buFont typeface="Arial" pitchFamily="34" charset="0"/>
              <a:buChar char="•"/>
            </a:pPr>
            <a:r>
              <a:rPr lang="en-US" sz="2000" dirty="0">
                <a:solidFill>
                  <a:prstClr val="black"/>
                </a:solidFill>
                <a:latin typeface="Times New Roman" pitchFamily="18" charset="0"/>
                <a:cs typeface="Times New Roman" pitchFamily="18" charset="0"/>
              </a:rPr>
              <a:t>Aerospace and automobile parts, car body, helmets</a:t>
            </a:r>
          </a:p>
          <a:p>
            <a:pPr marL="342900" indent="-342900" algn="just">
              <a:buFont typeface="Arial" pitchFamily="34" charset="0"/>
              <a:buChar char="•"/>
            </a:pPr>
            <a:r>
              <a:rPr lang="en-US" sz="2000" dirty="0">
                <a:solidFill>
                  <a:prstClr val="black"/>
                </a:solidFill>
                <a:latin typeface="Times New Roman" pitchFamily="18" charset="0"/>
                <a:cs typeface="Times New Roman" pitchFamily="18" charset="0"/>
              </a:rPr>
              <a:t>The articles produced are blister free</a:t>
            </a:r>
          </a:p>
          <a:p>
            <a:pPr marL="342900" indent="-342900" algn="just">
              <a:buFont typeface="Arial" pitchFamily="34" charset="0"/>
              <a:buChar char="•"/>
            </a:pPr>
            <a:r>
              <a:rPr lang="en-US" sz="2000" dirty="0">
                <a:solidFill>
                  <a:prstClr val="black"/>
                </a:solidFill>
                <a:latin typeface="Times New Roman" pitchFamily="18" charset="0"/>
                <a:cs typeface="Times New Roman" pitchFamily="18" charset="0"/>
              </a:rPr>
              <a:t>Fine wires and glass fibers can be inserted in the mould</a:t>
            </a:r>
          </a:p>
          <a:p>
            <a:pPr marL="342900" indent="-342900" algn="just">
              <a:buFont typeface="Arial" pitchFamily="34" charset="0"/>
              <a:buChar char="•"/>
            </a:pPr>
            <a:r>
              <a:rPr lang="en-US" sz="2000" dirty="0">
                <a:solidFill>
                  <a:prstClr val="black"/>
                </a:solidFill>
                <a:latin typeface="Times New Roman" pitchFamily="18" charset="0"/>
                <a:cs typeface="Times New Roman" pitchFamily="18" charset="0"/>
              </a:rPr>
              <a:t>Even thick pieces can be cured completely and uniformly</a:t>
            </a:r>
          </a:p>
        </p:txBody>
      </p:sp>
    </p:spTree>
    <p:extLst>
      <p:ext uri="{BB962C8B-B14F-4D97-AF65-F5344CB8AC3E}">
        <p14:creationId xmlns:p14="http://schemas.microsoft.com/office/powerpoint/2010/main" val="3215659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95400" y="579438"/>
            <a:ext cx="7498080" cy="639762"/>
          </a:xfrm>
        </p:spPr>
        <p:txBody>
          <a:bodyPr>
            <a:noAutofit/>
          </a:bodyPr>
          <a:lstStyle/>
          <a:p>
            <a:pPr algn="ctr"/>
            <a:r>
              <a:rPr lang="en-US" sz="3600" b="1" dirty="0">
                <a:latin typeface="Times New Roman" pitchFamily="18" charset="0"/>
                <a:cs typeface="Times New Roman" pitchFamily="18" charset="0"/>
              </a:rPr>
              <a:t>Transfer Molding</a:t>
            </a: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143000"/>
            <a:ext cx="6019800" cy="4646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5483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476488" cy="4800600"/>
          </a:xfrm>
        </p:spPr>
        <p:txBody>
          <a:bodyPr>
            <a:normAutofit/>
          </a:bodyPr>
          <a:lstStyle/>
          <a:p>
            <a:pPr algn="just"/>
            <a:r>
              <a:rPr lang="en-US" sz="2000" dirty="0">
                <a:latin typeface="Times New Roman" pitchFamily="18" charset="0"/>
                <a:cs typeface="Times New Roman" pitchFamily="18" charset="0"/>
              </a:rPr>
              <a:t>The method is used for the manufacturing of continuous type of thermoplastic articles with constant cross-section. </a:t>
            </a:r>
            <a:r>
              <a:rPr lang="en-US" sz="2000" b="1" dirty="0" err="1">
                <a:solidFill>
                  <a:srgbClr val="FF0000"/>
                </a:solidFill>
                <a:latin typeface="Times New Roman" pitchFamily="18" charset="0"/>
                <a:cs typeface="Times New Roman" pitchFamily="18" charset="0"/>
              </a:rPr>
              <a:t>Eg</a:t>
            </a:r>
            <a:r>
              <a:rPr lang="en-US" sz="2000" b="1" dirty="0">
                <a:solidFill>
                  <a:srgbClr val="FF0000"/>
                </a:solidFill>
                <a:latin typeface="Times New Roman" pitchFamily="18" charset="0"/>
                <a:cs typeface="Times New Roman" pitchFamily="18" charset="0"/>
              </a:rPr>
              <a:t>. Tubes, rods, strips, insulated electric cables</a:t>
            </a:r>
          </a:p>
          <a:p>
            <a:pPr algn="just"/>
            <a:r>
              <a:rPr lang="en-US" sz="2000" dirty="0">
                <a:latin typeface="Times New Roman" pitchFamily="18" charset="0"/>
                <a:cs typeface="Times New Roman" pitchFamily="18" charset="0"/>
              </a:rPr>
              <a:t>Dry powder or granules of thermoplastic materials are introduced through hopper and further melted by heating.</a:t>
            </a:r>
          </a:p>
          <a:p>
            <a:pPr algn="just"/>
            <a:r>
              <a:rPr lang="en-US" sz="2000" dirty="0">
                <a:latin typeface="Times New Roman" pitchFamily="18" charset="0"/>
                <a:cs typeface="Times New Roman" pitchFamily="18" charset="0"/>
              </a:rPr>
              <a:t>There are two types of extrusion moulding:</a:t>
            </a:r>
          </a:p>
          <a:p>
            <a:pPr marL="750888" indent="-342900" algn="just">
              <a:buFont typeface="+mj-lt"/>
              <a:buAutoNum type="arabicPeriod"/>
            </a:pPr>
            <a:r>
              <a:rPr lang="en-US" sz="2000" dirty="0">
                <a:latin typeface="Times New Roman" pitchFamily="18" charset="0"/>
                <a:cs typeface="Times New Roman" pitchFamily="18" charset="0"/>
              </a:rPr>
              <a:t>Vertical extruder moulding </a:t>
            </a:r>
          </a:p>
          <a:p>
            <a:pPr marL="750888" indent="-342900" algn="just">
              <a:buFont typeface="+mj-lt"/>
              <a:buAutoNum type="arabicPeriod"/>
            </a:pPr>
            <a:r>
              <a:rPr lang="en-US" sz="2000" dirty="0">
                <a:latin typeface="Times New Roman" pitchFamily="18" charset="0"/>
                <a:cs typeface="Times New Roman" pitchFamily="18" charset="0"/>
              </a:rPr>
              <a:t>Horizontal extruder moulding</a:t>
            </a:r>
          </a:p>
          <a:p>
            <a:pPr algn="just"/>
            <a:r>
              <a:rPr lang="en-US" sz="2000" dirty="0">
                <a:latin typeface="Times New Roman" pitchFamily="18" charset="0"/>
                <a:cs typeface="Times New Roman" pitchFamily="18" charset="0"/>
              </a:rPr>
              <a:t>Molten mass is pushed through the orifice of the die by using screw</a:t>
            </a:r>
          </a:p>
          <a:p>
            <a:pPr algn="just"/>
            <a:r>
              <a:rPr lang="en-US" sz="2000" dirty="0">
                <a:latin typeface="Times New Roman" pitchFamily="18" charset="0"/>
                <a:cs typeface="Times New Roman" pitchFamily="18" charset="0"/>
              </a:rPr>
              <a:t>Once the article leaves the orifice, it is allowed to pass through water for solidification</a:t>
            </a:r>
          </a:p>
          <a:p>
            <a:pPr algn="just"/>
            <a:r>
              <a:rPr lang="en-US" sz="2000" dirty="0">
                <a:latin typeface="Times New Roman" pitchFamily="18" charset="0"/>
                <a:cs typeface="Times New Roman" pitchFamily="18" charset="0"/>
              </a:rPr>
              <a:t>Proper temperature control of heating chamber and the speed of the screw are the major factors behind successful operation </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1066800" y="685800"/>
            <a:ext cx="7498080" cy="914400"/>
          </a:xfrm>
        </p:spPr>
        <p:txBody>
          <a:bodyPr>
            <a:normAutofit/>
          </a:bodyPr>
          <a:lstStyle/>
          <a:p>
            <a:pPr algn="ctr"/>
            <a:r>
              <a:rPr lang="en-US" sz="3600" b="1" dirty="0">
                <a:latin typeface="Times New Roman" pitchFamily="18" charset="0"/>
                <a:cs typeface="Times New Roman" pitchFamily="18" charset="0"/>
              </a:rPr>
              <a:t>Extrusion Molding (Horizontal)</a:t>
            </a:r>
          </a:p>
        </p:txBody>
      </p:sp>
    </p:spTree>
    <p:extLst>
      <p:ext uri="{BB962C8B-B14F-4D97-AF65-F5344CB8AC3E}">
        <p14:creationId xmlns:p14="http://schemas.microsoft.com/office/powerpoint/2010/main" val="1374255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498080" cy="1036638"/>
          </a:xfrm>
        </p:spPr>
        <p:txBody>
          <a:bodyPr>
            <a:normAutofit fontScale="90000"/>
          </a:bodyPr>
          <a:lstStyle/>
          <a:p>
            <a:pPr algn="ctr"/>
            <a:r>
              <a:rPr lang="en-US" sz="3600" b="1" dirty="0">
                <a:latin typeface="Calibri" pitchFamily="34" charset="0"/>
              </a:rPr>
              <a:t>Extrusion Molding </a:t>
            </a:r>
            <a:br>
              <a:rPr lang="en-US" sz="3600" b="1" dirty="0">
                <a:latin typeface="Calibri" pitchFamily="34" charset="0"/>
              </a:rPr>
            </a:br>
            <a:r>
              <a:rPr lang="en-US" sz="3600" b="1" dirty="0">
                <a:latin typeface="Calibri" pitchFamily="34" charset="0"/>
              </a:rPr>
              <a:t>(Horizontal)</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9928"/>
            <a:ext cx="8534400" cy="563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9522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08037"/>
            <a:ext cx="7886700" cy="1325563"/>
          </a:xfrm>
        </p:spPr>
        <p:txBody>
          <a:bodyPr>
            <a:normAutofit/>
          </a:bodyPr>
          <a:lstStyle/>
          <a:p>
            <a:pPr algn="ctr"/>
            <a:r>
              <a:rPr lang="en-US" sz="3600" b="1" dirty="0">
                <a:latin typeface="Calibri" pitchFamily="34" charset="0"/>
              </a:rPr>
              <a:t>Extrusion Molding (Vertical)</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057400"/>
            <a:ext cx="6553199"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207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14400"/>
            <a:ext cx="7782816"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0481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39453573"/>
              </p:ext>
            </p:extLst>
          </p:nvPr>
        </p:nvGraphicFramePr>
        <p:xfrm>
          <a:off x="1523999" y="944827"/>
          <a:ext cx="6553201" cy="5379773"/>
        </p:xfrm>
        <a:graphic>
          <a:graphicData uri="http://schemas.openxmlformats.org/drawingml/2006/table">
            <a:tbl>
              <a:tblPr>
                <a:tableStyleId>{5C22544A-7EE6-4342-B048-85BDC9FD1C3A}</a:tableStyleId>
              </a:tblPr>
              <a:tblGrid>
                <a:gridCol w="556535">
                  <a:extLst>
                    <a:ext uri="{9D8B030D-6E8A-4147-A177-3AD203B41FA5}">
                      <a16:colId xmlns:a16="http://schemas.microsoft.com/office/drawing/2014/main" xmlns="" val="20000"/>
                    </a:ext>
                  </a:extLst>
                </a:gridCol>
                <a:gridCol w="2727022">
                  <a:extLst>
                    <a:ext uri="{9D8B030D-6E8A-4147-A177-3AD203B41FA5}">
                      <a16:colId xmlns:a16="http://schemas.microsoft.com/office/drawing/2014/main" xmlns="" val="20001"/>
                    </a:ext>
                  </a:extLst>
                </a:gridCol>
                <a:gridCol w="542622">
                  <a:extLst>
                    <a:ext uri="{9D8B030D-6E8A-4147-A177-3AD203B41FA5}">
                      <a16:colId xmlns:a16="http://schemas.microsoft.com/office/drawing/2014/main" xmlns="" val="20002"/>
                    </a:ext>
                  </a:extLst>
                </a:gridCol>
                <a:gridCol w="2727022">
                  <a:extLst>
                    <a:ext uri="{9D8B030D-6E8A-4147-A177-3AD203B41FA5}">
                      <a16:colId xmlns:a16="http://schemas.microsoft.com/office/drawing/2014/main" xmlns="" val="20003"/>
                    </a:ext>
                  </a:extLst>
                </a:gridCol>
              </a:tblGrid>
              <a:tr h="220968">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38100" marR="0" algn="just">
                        <a:spcBef>
                          <a:spcPts val="0"/>
                        </a:spcBef>
                        <a:spcAft>
                          <a:spcPts val="0"/>
                        </a:spcAft>
                      </a:pPr>
                      <a:r>
                        <a:rPr lang="en-US" sz="1200">
                          <a:effectLst/>
                          <a:latin typeface="Times New Roman" pitchFamily="18" charset="0"/>
                          <a:cs typeface="Times New Roman" pitchFamily="18" charset="0"/>
                        </a:rPr>
                        <a:t>Condensation polymerisation</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139700" marR="0" algn="just">
                        <a:spcBef>
                          <a:spcPts val="0"/>
                        </a:spcBef>
                        <a:spcAft>
                          <a:spcPts val="0"/>
                        </a:spcAft>
                      </a:pPr>
                      <a:r>
                        <a:rPr lang="en-US" sz="1200">
                          <a:effectLst/>
                          <a:latin typeface="Times New Roman" pitchFamily="18" charset="0"/>
                          <a:cs typeface="Times New Roman" pitchFamily="18" charset="0"/>
                        </a:rPr>
                        <a:t>Additional polymerisation</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00"/>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01"/>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(1)</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It is also known as step growth</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(1)</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It is also known as chain growth</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02"/>
                  </a:ext>
                </a:extLst>
              </a:tr>
              <a:tr h="133933">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polymerisation</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polymerization</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03"/>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04"/>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(2)</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It takes place in monomers having</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(2)</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It takes place only in monomers</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05"/>
                  </a:ext>
                </a:extLst>
              </a:tr>
              <a:tr h="134778">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reactive functional groups</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having multiple bonds.</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06"/>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07"/>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(3)</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It takes place with elimination of</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(3)</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It takes place without elimination of</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08"/>
                  </a:ext>
                </a:extLst>
              </a:tr>
              <a:tr h="156325">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simple molecule like H</a:t>
                      </a:r>
                      <a:r>
                        <a:rPr lang="en-US" sz="1200" baseline="-25000">
                          <a:effectLst/>
                          <a:latin typeface="Times New Roman" pitchFamily="18" charset="0"/>
                          <a:cs typeface="Times New Roman" pitchFamily="18" charset="0"/>
                        </a:rPr>
                        <a:t>2</a:t>
                      </a:r>
                      <a:r>
                        <a:rPr lang="en-US" sz="1200">
                          <a:effectLst/>
                          <a:latin typeface="Times New Roman" pitchFamily="18" charset="0"/>
                          <a:cs typeface="Times New Roman" pitchFamily="18" charset="0"/>
                        </a:rPr>
                        <a:t>O,NH</a:t>
                      </a:r>
                      <a:r>
                        <a:rPr lang="en-US" sz="1200" baseline="-25000">
                          <a:effectLst/>
                          <a:latin typeface="Times New Roman" pitchFamily="18" charset="0"/>
                          <a:cs typeface="Times New Roman" pitchFamily="18" charset="0"/>
                        </a:rPr>
                        <a:t>3</a:t>
                      </a:r>
                      <a:r>
                        <a:rPr lang="en-US" sz="1200">
                          <a:effectLst/>
                          <a:latin typeface="Times New Roman" pitchFamily="18" charset="0"/>
                          <a:cs typeface="Times New Roman" pitchFamily="18" charset="0"/>
                        </a:rPr>
                        <a:t>,HCl</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simple molecule.</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09"/>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etc.,</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10"/>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11"/>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(4)</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dirty="0">
                          <a:effectLst/>
                          <a:latin typeface="Times New Roman" pitchFamily="18" charset="0"/>
                          <a:cs typeface="Times New Roman" pitchFamily="18" charset="0"/>
                        </a:rPr>
                        <a:t>Repeat units of monomers are</a:t>
                      </a:r>
                      <a:endParaRPr lang="en-US" sz="1200" dirty="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(4)</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Repeat units &amp; monomers are same.</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12"/>
                  </a:ext>
                </a:extLst>
              </a:tr>
              <a:tr h="133933">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different</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13"/>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14"/>
                  </a:ext>
                </a:extLst>
              </a:tr>
              <a:tr h="211250">
                <a:tc>
                  <a:txBody>
                    <a:bodyPr/>
                    <a:lstStyle/>
                    <a:p>
                      <a:pPr marL="0" marR="0" algn="just">
                        <a:spcBef>
                          <a:spcPts val="0"/>
                        </a:spcBef>
                        <a:spcAft>
                          <a:spcPts val="0"/>
                        </a:spcAft>
                      </a:pPr>
                      <a:r>
                        <a:rPr lang="en-US" sz="1200">
                          <a:effectLst/>
                          <a:latin typeface="Times New Roman" pitchFamily="18" charset="0"/>
                          <a:cs typeface="Times New Roman" pitchFamily="18" charset="0"/>
                        </a:rPr>
                        <a:t>(5)</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The polymer is formed in gradual</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(5)</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Reaction is fast and polymer is formed</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15"/>
                  </a:ext>
                </a:extLst>
              </a:tr>
              <a:tr h="133933">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steps</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at once.</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16"/>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17"/>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(6)</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The molecular mass of polymer</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(6)</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There is very little change in the</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18"/>
                  </a:ext>
                </a:extLst>
              </a:tr>
              <a:tr h="133933">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increases throughout the reaction</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molecular mass throughout the</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19"/>
                  </a:ext>
                </a:extLst>
              </a:tr>
              <a:tr h="134778">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reaction</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20"/>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21"/>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(7)</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Product obtained may be</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(7)</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Product obtained are thermoplastic</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22"/>
                  </a:ext>
                </a:extLst>
              </a:tr>
              <a:tr h="133933">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thermosetting/thermoplastic</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23"/>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24"/>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(8)</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E.g.:- Bakelite, polyester ,polyamides</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(8)</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E.g:-Polyethylene, PVC, poly styrene.</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25"/>
                  </a:ext>
                </a:extLst>
              </a:tr>
              <a:tr h="133933">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etc.,</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26"/>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dirty="0">
                          <a:effectLst/>
                          <a:latin typeface="Times New Roman" pitchFamily="18" charset="0"/>
                          <a:cs typeface="Times New Roman" pitchFamily="18" charset="0"/>
                        </a:rPr>
                        <a:t> </a:t>
                      </a:r>
                      <a:endParaRPr lang="en-US" sz="1200" dirty="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xmlns="" val="10027"/>
                  </a:ext>
                </a:extLst>
              </a:tr>
            </a:tbl>
          </a:graphicData>
        </a:graphic>
      </p:graphicFrame>
    </p:spTree>
    <p:extLst>
      <p:ext uri="{BB962C8B-B14F-4D97-AF65-F5344CB8AC3E}">
        <p14:creationId xmlns:p14="http://schemas.microsoft.com/office/powerpoint/2010/main" val="2776106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822326"/>
            <a:ext cx="7886700" cy="777874"/>
          </a:xfrm>
        </p:spPr>
        <p:txBody>
          <a:bodyPr>
            <a:normAutofit/>
          </a:bodyPr>
          <a:lstStyle/>
          <a:p>
            <a:pPr algn="ctr"/>
            <a:r>
              <a:rPr lang="en-US" sz="3600" b="1" dirty="0">
                <a:solidFill>
                  <a:srgbClr val="C00000"/>
                </a:solidFill>
                <a:latin typeface="Times New Roman" pitchFamily="18" charset="0"/>
                <a:cs typeface="Times New Roman" pitchFamily="18" charset="0"/>
              </a:rPr>
              <a:t>Molecular Mass of Polymer</a:t>
            </a:r>
          </a:p>
        </p:txBody>
      </p:sp>
      <p:sp>
        <p:nvSpPr>
          <p:cNvPr id="3" name="Content Placeholder 2"/>
          <p:cNvSpPr>
            <a:spLocks noGrp="1"/>
          </p:cNvSpPr>
          <p:nvPr>
            <p:ph idx="1"/>
          </p:nvPr>
        </p:nvSpPr>
        <p:spPr>
          <a:xfrm>
            <a:off x="628650" y="1600200"/>
            <a:ext cx="7886700" cy="4351338"/>
          </a:xfrm>
        </p:spPr>
        <p:txBody>
          <a:bodyPr>
            <a:normAutofit fontScale="77500" lnSpcReduction="20000"/>
          </a:bodyPr>
          <a:lstStyle/>
          <a:p>
            <a:pPr algn="just"/>
            <a:r>
              <a:rPr lang="en-US" dirty="0">
                <a:latin typeface="Times New Roman" pitchFamily="18" charset="0"/>
                <a:cs typeface="Times New Roman" pitchFamily="18" charset="0"/>
              </a:rPr>
              <a:t>The molecular mass of polymer is an important property of polymer because many important properties are influenced by molecular mass. Polymers with higher molecular mass are tougher and more resistant. Their viscosities and softening temperature are also higher. Thus polymers with desired molecular mass are often required for particular purposes. </a:t>
            </a:r>
          </a:p>
          <a:p>
            <a:pPr lvl="0" algn="just"/>
            <a:r>
              <a:rPr lang="en-US" dirty="0">
                <a:latin typeface="Times New Roman" pitchFamily="18" charset="0"/>
                <a:cs typeface="Times New Roman" pitchFamily="18" charset="0"/>
              </a:rPr>
              <a:t>Molecular mass of polymer is not a fixed or constant value like organic compound. Their molecular mass is controlled by polymerization reaction, which in turn depends upon availability of functional group, charge carrier, life time of charge carriers. Because of random nature of growth process, the product of polymerization process is mixture of chains of different length.</a:t>
            </a:r>
          </a:p>
          <a:p>
            <a:pPr lvl="0" algn="just"/>
            <a:r>
              <a:rPr lang="en-US" dirty="0">
                <a:latin typeface="Times New Roman" pitchFamily="18" charset="0"/>
                <a:cs typeface="Times New Roman" pitchFamily="18" charset="0"/>
              </a:rPr>
              <a:t> Hence polymers are poly disperse mixture of various molecular mass polymers. Therefore molecular mass of polymers is average molecular mass</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55003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62200"/>
            <a:ext cx="8534400" cy="1828800"/>
          </a:xfrm>
        </p:spPr>
        <p:txBody>
          <a:bodyPr>
            <a:normAutofit/>
          </a:bodyPr>
          <a:lstStyle/>
          <a:p>
            <a:pPr lvl="0" algn="ctr"/>
            <a:r>
              <a:rPr lang="en-US" sz="3200" b="1" dirty="0">
                <a:solidFill>
                  <a:srgbClr val="C00000"/>
                </a:solidFill>
                <a:latin typeface="Times New Roman" pitchFamily="18" charset="0"/>
                <a:cs typeface="Times New Roman" pitchFamily="18" charset="0"/>
              </a:rPr>
              <a:t>Synthesis and Applications of Commercially important Polymers</a:t>
            </a:r>
            <a:br>
              <a:rPr lang="en-US" sz="3200" b="1" dirty="0">
                <a:solidFill>
                  <a:srgbClr val="C00000"/>
                </a:solidFill>
                <a:latin typeface="Times New Roman" pitchFamily="18" charset="0"/>
                <a:cs typeface="Times New Roman" pitchFamily="18" charset="0"/>
              </a:rPr>
            </a:br>
            <a:r>
              <a:rPr lang="en-US" sz="3200" b="1" dirty="0">
                <a:solidFill>
                  <a:srgbClr val="C00000"/>
                </a:solidFill>
                <a:latin typeface="Times New Roman" pitchFamily="18" charset="0"/>
                <a:cs typeface="Times New Roman" pitchFamily="18" charset="0"/>
              </a:rPr>
              <a:t>[Preparation, Properties and Uses]</a:t>
            </a:r>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7340400" y="2795040"/>
              <a:ext cx="360" cy="360"/>
            </p14:xfrm>
          </p:contentPart>
        </mc:Choice>
        <mc:Fallback xmlns="">
          <p:pic>
            <p:nvPicPr>
              <p:cNvPr id="6" name="Ink 5"/>
              <p:cNvPicPr/>
              <p:nvPr/>
            </p:nvPicPr>
            <p:blipFill>
              <a:blip r:embed="rId3"/>
              <a:stretch>
                <a:fillRect/>
              </a:stretch>
            </p:blipFill>
            <p:spPr>
              <a:xfrm>
                <a:off x="7331040" y="27856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8019000" y="3304080"/>
              <a:ext cx="360" cy="360"/>
            </p14:xfrm>
          </p:contentPart>
        </mc:Choice>
        <mc:Fallback xmlns="">
          <p:pic>
            <p:nvPicPr>
              <p:cNvPr id="4" name="Ink 3"/>
              <p:cNvPicPr/>
              <p:nvPr/>
            </p:nvPicPr>
            <p:blipFill>
              <a:blip r:embed="rId5"/>
              <a:stretch>
                <a:fillRect/>
              </a:stretch>
            </p:blipFill>
            <p:spPr>
              <a:xfrm>
                <a:off x="8009640" y="3294720"/>
                <a:ext cx="19080" cy="19080"/>
              </a:xfrm>
              <a:prstGeom prst="rect">
                <a:avLst/>
              </a:prstGeom>
            </p:spPr>
          </p:pic>
        </mc:Fallback>
      </mc:AlternateContent>
    </p:spTree>
    <p:extLst>
      <p:ext uri="{BB962C8B-B14F-4D97-AF65-F5344CB8AC3E}">
        <p14:creationId xmlns:p14="http://schemas.microsoft.com/office/powerpoint/2010/main" val="2372258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057400"/>
            <a:ext cx="7886700" cy="2603833"/>
          </a:xfrm>
        </p:spPr>
        <p:txBody>
          <a:bodyPr vert="horz" lIns="91440" tIns="45720" rIns="91440" bIns="45720" rtlCol="0" anchor="t">
            <a:normAutofit lnSpcReduction="10000"/>
          </a:bodyPr>
          <a:lstStyle/>
          <a:p>
            <a:r>
              <a:rPr lang="en-US" sz="2400" b="1" dirty="0">
                <a:latin typeface="Times New Roman" pitchFamily="18" charset="0"/>
                <a:cs typeface="Times New Roman" pitchFamily="18" charset="0"/>
              </a:rPr>
              <a:t>Poly  Vinyl Acetate (</a:t>
            </a:r>
            <a:r>
              <a:rPr lang="en-US" sz="2400" b="1" dirty="0" err="1">
                <a:latin typeface="Times New Roman" pitchFamily="18" charset="0"/>
                <a:cs typeface="Times New Roman" pitchFamily="18" charset="0"/>
              </a:rPr>
              <a:t>PVAc</a:t>
            </a:r>
            <a:r>
              <a:rPr lang="en-US" sz="2400" b="1" dirty="0">
                <a:latin typeface="Times New Roman" pitchFamily="18" charset="0"/>
                <a:cs typeface="Times New Roman" pitchFamily="18" charset="0"/>
              </a:rPr>
              <a:t>): Y</a:t>
            </a:r>
          </a:p>
          <a:p>
            <a:pPr lvl="0"/>
            <a:r>
              <a:rPr lang="en-US" sz="2400" b="1" dirty="0">
                <a:latin typeface="Times New Roman" pitchFamily="18" charset="0"/>
                <a:cs typeface="Times New Roman" pitchFamily="18" charset="0"/>
              </a:rPr>
              <a:t>Poly Methyl Methacrylate (PMMA):Y</a:t>
            </a:r>
          </a:p>
          <a:p>
            <a:pPr lvl="0"/>
            <a:r>
              <a:rPr lang="en-US" sz="2400" b="1" dirty="0">
                <a:latin typeface="Times New Roman" pitchFamily="18" charset="0"/>
                <a:cs typeface="Times New Roman" pitchFamily="18" charset="0"/>
              </a:rPr>
              <a:t>Poly-</a:t>
            </a:r>
            <a:r>
              <a:rPr lang="en-US" sz="2400" b="1" dirty="0" err="1">
                <a:latin typeface="Times New Roman" pitchFamily="18" charset="0"/>
                <a:cs typeface="Times New Roman" pitchFamily="18" charset="0"/>
              </a:rPr>
              <a:t>Paraphenylene</a:t>
            </a:r>
            <a:r>
              <a:rPr lang="en-US" sz="2400" b="1" dirty="0">
                <a:latin typeface="Times New Roman" pitchFamily="18" charset="0"/>
                <a:cs typeface="Times New Roman" pitchFamily="18" charset="0"/>
              </a:rPr>
              <a:t>  Terephthalamide (KEVLAR):Y</a:t>
            </a:r>
          </a:p>
          <a:p>
            <a:r>
              <a:rPr lang="en-US" sz="2400" b="1" dirty="0">
                <a:latin typeface="Times New Roman"/>
                <a:cs typeface="Times New Roman"/>
              </a:rPr>
              <a:t>Polylactic acid: Y</a:t>
            </a:r>
          </a:p>
          <a:p>
            <a:r>
              <a:rPr lang="en-US" sz="2400" b="1" dirty="0">
                <a:latin typeface="Times New Roman" pitchFamily="18" charset="0"/>
                <a:cs typeface="Times New Roman" pitchFamily="18" charset="0"/>
              </a:rPr>
              <a:t>PDMS: Y</a:t>
            </a:r>
          </a:p>
          <a:p>
            <a:pPr marL="0" indent="0">
              <a:buNone/>
            </a:pPr>
            <a:r>
              <a:rPr lang="en-US" sz="2400" b="1" dirty="0">
                <a:solidFill>
                  <a:srgbClr val="FF0000"/>
                </a:solidFill>
                <a:latin typeface="Times New Roman"/>
                <a:cs typeface="Times New Roman"/>
              </a:rPr>
              <a:t>(Also refer to PDF notes)</a:t>
            </a:r>
            <a:endParaRPr lang="en-US" sz="2400" b="1">
              <a:solidFill>
                <a:srgbClr val="FF0000"/>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628650" y="838200"/>
            <a:ext cx="7886700" cy="1066800"/>
          </a:xfrm>
        </p:spPr>
        <p:txBody>
          <a:bodyPr>
            <a:normAutofit/>
          </a:bodyPr>
          <a:lstStyle/>
          <a:p>
            <a:pPr algn="ctr"/>
            <a:r>
              <a:rPr lang="en-US" sz="4000" b="1" dirty="0">
                <a:solidFill>
                  <a:srgbClr val="C00000"/>
                </a:solidFill>
                <a:latin typeface="Times New Roman" pitchFamily="18" charset="0"/>
                <a:cs typeface="Times New Roman" pitchFamily="18" charset="0"/>
              </a:rPr>
              <a:t>Some Important Polymers</a:t>
            </a:r>
            <a:endParaRPr lang="en-US" sz="3600" b="1" dirty="0">
              <a:solidFill>
                <a:srgbClr val="002060"/>
              </a:solidFill>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7911720" y="5143320"/>
              <a:ext cx="360" cy="360"/>
            </p14:xfrm>
          </p:contentPart>
        </mc:Choice>
        <mc:Fallback xmlns="">
          <p:pic>
            <p:nvPicPr>
              <p:cNvPr id="7" name="Ink 6"/>
              <p:cNvPicPr/>
              <p:nvPr/>
            </p:nvPicPr>
            <p:blipFill>
              <a:blip r:embed="rId3"/>
              <a:stretch>
                <a:fillRect/>
              </a:stretch>
            </p:blipFill>
            <p:spPr>
              <a:xfrm>
                <a:off x="7902360" y="5133960"/>
                <a:ext cx="19080" cy="19080"/>
              </a:xfrm>
              <a:prstGeom prst="rect">
                <a:avLst/>
              </a:prstGeom>
            </p:spPr>
          </p:pic>
        </mc:Fallback>
      </mc:AlternateContent>
    </p:spTree>
    <p:extLst>
      <p:ext uri="{BB962C8B-B14F-4D97-AF65-F5344CB8AC3E}">
        <p14:creationId xmlns:p14="http://schemas.microsoft.com/office/powerpoint/2010/main" val="2069093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14399"/>
            <a:ext cx="7886700" cy="914401"/>
          </a:xfrm>
        </p:spPr>
        <p:txBody>
          <a:bodyPr>
            <a:normAutofit/>
          </a:bodyPr>
          <a:lstStyle/>
          <a:p>
            <a:pPr algn="ctr"/>
            <a:r>
              <a:rPr lang="en-US" sz="3600" b="1" dirty="0">
                <a:latin typeface="Times New Roman" pitchFamily="18" charset="0"/>
                <a:cs typeface="Times New Roman" pitchFamily="18" charset="0"/>
              </a:rPr>
              <a:t>1. Poly  Vinyl Acetate (</a:t>
            </a:r>
            <a:r>
              <a:rPr lang="en-US" sz="3600" b="1" dirty="0" err="1">
                <a:latin typeface="Times New Roman" pitchFamily="18" charset="0"/>
                <a:cs typeface="Times New Roman" pitchFamily="18" charset="0"/>
              </a:rPr>
              <a:t>PVAc</a:t>
            </a:r>
            <a:r>
              <a:rPr lang="en-US" sz="3600" b="1" dirty="0">
                <a:latin typeface="Times New Roman" pitchFamily="18" charset="0"/>
                <a:cs typeface="Times New Roman" pitchFamily="18" charset="0"/>
              </a:rPr>
              <a:t>)</a:t>
            </a:r>
            <a:endParaRPr lang="en-US" sz="3600" b="1" dirty="0">
              <a:solidFill>
                <a:srgbClr val="C00000"/>
              </a:solidFill>
            </a:endParaRPr>
          </a:p>
        </p:txBody>
      </p:sp>
      <p:sp>
        <p:nvSpPr>
          <p:cNvPr id="3" name="Content Placeholder 2"/>
          <p:cNvSpPr>
            <a:spLocks noGrp="1"/>
          </p:cNvSpPr>
          <p:nvPr>
            <p:ph idx="1"/>
          </p:nvPr>
        </p:nvSpPr>
        <p:spPr>
          <a:xfrm>
            <a:off x="381000" y="1825625"/>
            <a:ext cx="8382000" cy="4351338"/>
          </a:xfrm>
        </p:spPr>
        <p:txBody>
          <a:bodyPr/>
          <a:lstStyle/>
          <a:p>
            <a:pPr algn="just"/>
            <a:r>
              <a:rPr lang="en-US" dirty="0">
                <a:latin typeface="Times New Roman" pitchFamily="18" charset="0"/>
                <a:cs typeface="Times New Roman" pitchFamily="18" charset="0"/>
              </a:rPr>
              <a:t>Polyvinyl acetate is a polymer produced through the combination of several units of monomeric vinyl acetate (CH</a:t>
            </a:r>
            <a:r>
              <a:rPr lang="en-US" baseline="-25000" dirty="0">
                <a:latin typeface="Times New Roman" pitchFamily="18" charset="0"/>
                <a:cs typeface="Times New Roman" pitchFamily="18" charset="0"/>
              </a:rPr>
              <a:t>3</a:t>
            </a:r>
            <a:r>
              <a:rPr lang="en-US" dirty="0">
                <a:latin typeface="Times New Roman" pitchFamily="18" charset="0"/>
                <a:cs typeface="Times New Roman" pitchFamily="18" charset="0"/>
              </a:rPr>
              <a:t>COOCH=CH</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The number of units so combined is typically between 100 and 5,000. </a:t>
            </a:r>
          </a:p>
          <a:p>
            <a:pPr algn="just"/>
            <a:r>
              <a:rPr lang="en-US" dirty="0">
                <a:latin typeface="Times New Roman" pitchFamily="18" charset="0"/>
                <a:cs typeface="Times New Roman" pitchFamily="18" charset="0"/>
              </a:rPr>
              <a:t>This translates to an average molecular weight between 850 and 40,000. </a:t>
            </a:r>
            <a:endParaRPr lang="en-US" dirty="0">
              <a:solidFill>
                <a:srgbClr val="FF0000"/>
              </a:solidFill>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965280" y="3214800"/>
              <a:ext cx="360" cy="360"/>
            </p14:xfrm>
          </p:contentPart>
        </mc:Choice>
        <mc:Fallback xmlns="">
          <p:pic>
            <p:nvPicPr>
              <p:cNvPr id="4" name="Ink 3"/>
              <p:cNvPicPr/>
              <p:nvPr/>
            </p:nvPicPr>
            <p:blipFill>
              <a:blip r:embed="rId3"/>
              <a:stretch>
                <a:fillRect/>
              </a:stretch>
            </p:blipFill>
            <p:spPr>
              <a:xfrm>
                <a:off x="6955920" y="3205440"/>
                <a:ext cx="19080" cy="19080"/>
              </a:xfrm>
              <a:prstGeom prst="rect">
                <a:avLst/>
              </a:prstGeom>
            </p:spPr>
          </p:pic>
        </mc:Fallback>
      </mc:AlternateContent>
    </p:spTree>
    <p:extLst>
      <p:ext uri="{BB962C8B-B14F-4D97-AF65-F5344CB8AC3E}">
        <p14:creationId xmlns:p14="http://schemas.microsoft.com/office/powerpoint/2010/main" val="2832453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573" y="838200"/>
            <a:ext cx="7886700" cy="685801"/>
          </a:xfrm>
        </p:spPr>
        <p:txBody>
          <a:bodyPr>
            <a:normAutofit/>
          </a:bodyPr>
          <a:lstStyle/>
          <a:p>
            <a:pPr algn="ctr"/>
            <a:r>
              <a:rPr lang="en-US" sz="3600" b="1" dirty="0">
                <a:latin typeface="Times New Roman" pitchFamily="18" charset="0"/>
                <a:cs typeface="Times New Roman" pitchFamily="18" charset="0"/>
              </a:rPr>
              <a:t>1. Poly  Vinyl Acetate (</a:t>
            </a:r>
            <a:r>
              <a:rPr lang="en-US" sz="3600" b="1" dirty="0" err="1">
                <a:latin typeface="Times New Roman" pitchFamily="18" charset="0"/>
                <a:cs typeface="Times New Roman" pitchFamily="18" charset="0"/>
              </a:rPr>
              <a:t>PVAc</a:t>
            </a:r>
            <a:r>
              <a:rPr lang="en-US" sz="3600" b="1" dirty="0">
                <a:latin typeface="Times New Roman" pitchFamily="18" charset="0"/>
                <a:cs typeface="Times New Roman" pitchFamily="18" charset="0"/>
              </a:rPr>
              <a:t>)</a:t>
            </a:r>
            <a:endParaRPr lang="en-US" sz="3600" b="1" dirty="0">
              <a:solidFill>
                <a:srgbClr val="C00000"/>
              </a:solidFill>
            </a:endParaRPr>
          </a:p>
        </p:txBody>
      </p:sp>
      <p:sp>
        <p:nvSpPr>
          <p:cNvPr id="3" name="Content Placeholder 2"/>
          <p:cNvSpPr>
            <a:spLocks noGrp="1"/>
          </p:cNvSpPr>
          <p:nvPr>
            <p:ph idx="1"/>
          </p:nvPr>
        </p:nvSpPr>
        <p:spPr>
          <a:xfrm>
            <a:off x="304800" y="1524000"/>
            <a:ext cx="8439150" cy="1752599"/>
          </a:xfrm>
        </p:spPr>
        <p:txBody>
          <a:bodyPr>
            <a:normAutofit/>
          </a:bodyPr>
          <a:lstStyle/>
          <a:p>
            <a:pPr marL="0" indent="0" algn="just">
              <a:buNone/>
            </a:pPr>
            <a:r>
              <a:rPr lang="en-US" sz="2200" b="1" dirty="0">
                <a:solidFill>
                  <a:srgbClr val="C00000"/>
                </a:solidFill>
                <a:latin typeface="Times New Roman" pitchFamily="18" charset="0"/>
                <a:cs typeface="Times New Roman" pitchFamily="18" charset="0"/>
              </a:rPr>
              <a:t>Preparation:</a:t>
            </a:r>
            <a:endParaRPr lang="en-US" sz="2200" dirty="0">
              <a:solidFill>
                <a:srgbClr val="C00000"/>
              </a:solidFill>
              <a:latin typeface="Times New Roman" pitchFamily="18" charset="0"/>
              <a:cs typeface="Times New Roman" pitchFamily="18" charset="0"/>
            </a:endParaRPr>
          </a:p>
          <a:p>
            <a:pPr marL="0" indent="0" algn="just">
              <a:buNone/>
            </a:pPr>
            <a:r>
              <a:rPr lang="en-US" sz="2200" dirty="0">
                <a:latin typeface="Times New Roman" pitchFamily="18" charset="0"/>
                <a:cs typeface="Times New Roman" pitchFamily="18" charset="0"/>
              </a:rPr>
              <a:t>Vinyl acetate Monomer is prepared by reacting acetylene with anhydrous acetic acid in the presence of a </a:t>
            </a:r>
            <a:r>
              <a:rPr lang="en-US" sz="2200" dirty="0" err="1">
                <a:latin typeface="Times New Roman" pitchFamily="18" charset="0"/>
                <a:cs typeface="Times New Roman" pitchFamily="18" charset="0"/>
              </a:rPr>
              <a:t>mercurous</a:t>
            </a:r>
            <a:r>
              <a:rPr lang="en-US" sz="2200" dirty="0">
                <a:latin typeface="Times New Roman" pitchFamily="18" charset="0"/>
                <a:cs typeface="Times New Roman" pitchFamily="18" charset="0"/>
              </a:rPr>
              <a:t> sulfate catalyst; poly vinyl acetate is prepared by free radical vinyl polymerization as follows:</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965280" y="3214800"/>
              <a:ext cx="360" cy="360"/>
            </p14:xfrm>
          </p:contentPart>
        </mc:Choice>
        <mc:Fallback xmlns="">
          <p:pic>
            <p:nvPicPr>
              <p:cNvPr id="4" name="Ink 3"/>
              <p:cNvPicPr/>
              <p:nvPr/>
            </p:nvPicPr>
            <p:blipFill>
              <a:blip r:embed="rId3"/>
              <a:stretch>
                <a:fillRect/>
              </a:stretch>
            </p:blipFill>
            <p:spPr>
              <a:xfrm>
                <a:off x="6955920" y="3205440"/>
                <a:ext cx="19080" cy="19080"/>
              </a:xfrm>
              <a:prstGeom prst="rect">
                <a:avLst/>
              </a:prstGeom>
            </p:spPr>
          </p:pic>
        </mc:Fallback>
      </mc:AlternateContent>
      <p:pic>
        <p:nvPicPr>
          <p:cNvPr id="1026" name="Picture 2" descr="downlo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569" y="2971800"/>
            <a:ext cx="7127631"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7161840" y="4813200"/>
              <a:ext cx="360" cy="360"/>
            </p14:xfrm>
          </p:contentPart>
        </mc:Choice>
        <mc:Fallback xmlns="">
          <p:pic>
            <p:nvPicPr>
              <p:cNvPr id="5" name="Ink 4"/>
              <p:cNvPicPr/>
              <p:nvPr/>
            </p:nvPicPr>
            <p:blipFill>
              <a:blip r:embed="rId6"/>
              <a:stretch>
                <a:fillRect/>
              </a:stretch>
            </p:blipFill>
            <p:spPr>
              <a:xfrm>
                <a:off x="7152480" y="480384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p14:cNvContentPartPr/>
              <p14:nvPr/>
            </p14:nvContentPartPr>
            <p14:xfrm>
              <a:off x="5956200" y="2518200"/>
              <a:ext cx="360" cy="360"/>
            </p14:xfrm>
          </p:contentPart>
        </mc:Choice>
        <mc:Fallback xmlns="">
          <p:pic>
            <p:nvPicPr>
              <p:cNvPr id="6" name="Ink 5"/>
              <p:cNvPicPr/>
              <p:nvPr/>
            </p:nvPicPr>
            <p:blipFill>
              <a:blip r:embed="rId8"/>
              <a:stretch>
                <a:fillRect/>
              </a:stretch>
            </p:blipFill>
            <p:spPr>
              <a:xfrm>
                <a:off x="5946840" y="250884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p14:cNvContentPartPr/>
              <p14:nvPr/>
            </p14:nvContentPartPr>
            <p14:xfrm>
              <a:off x="4786560" y="4545360"/>
              <a:ext cx="360" cy="360"/>
            </p14:xfrm>
          </p:contentPart>
        </mc:Choice>
        <mc:Fallback xmlns="">
          <p:pic>
            <p:nvPicPr>
              <p:cNvPr id="7" name="Ink 6"/>
              <p:cNvPicPr/>
              <p:nvPr/>
            </p:nvPicPr>
            <p:blipFill>
              <a:blip r:embed="rId10"/>
              <a:stretch>
                <a:fillRect/>
              </a:stretch>
            </p:blipFill>
            <p:spPr>
              <a:xfrm>
                <a:off x="4777200" y="4536000"/>
                <a:ext cx="19080" cy="19080"/>
              </a:xfrm>
              <a:prstGeom prst="rect">
                <a:avLst/>
              </a:prstGeom>
            </p:spPr>
          </p:pic>
        </mc:Fallback>
      </mc:AlternateContent>
    </p:spTree>
    <p:extLst>
      <p:ext uri="{BB962C8B-B14F-4D97-AF65-F5344CB8AC3E}">
        <p14:creationId xmlns:p14="http://schemas.microsoft.com/office/powerpoint/2010/main" val="2695629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7886700" cy="685801"/>
          </a:xfrm>
        </p:spPr>
        <p:txBody>
          <a:bodyPr>
            <a:normAutofit/>
          </a:bodyPr>
          <a:lstStyle/>
          <a:p>
            <a:pPr algn="ctr"/>
            <a:r>
              <a:rPr lang="en-US" sz="3600" b="1" dirty="0">
                <a:latin typeface="Times New Roman" pitchFamily="18" charset="0"/>
                <a:cs typeface="Times New Roman" pitchFamily="18" charset="0"/>
              </a:rPr>
              <a:t>1. Poly  Vinyl Acetate (</a:t>
            </a:r>
            <a:r>
              <a:rPr lang="en-US" sz="3600" b="1" dirty="0" err="1">
                <a:latin typeface="Times New Roman" pitchFamily="18" charset="0"/>
                <a:cs typeface="Times New Roman" pitchFamily="18" charset="0"/>
              </a:rPr>
              <a:t>PVAc</a:t>
            </a:r>
            <a:r>
              <a:rPr lang="en-US" sz="3600" b="1" dirty="0">
                <a:latin typeface="Times New Roman" pitchFamily="18" charset="0"/>
                <a:cs typeface="Times New Roman" pitchFamily="18" charset="0"/>
              </a:rPr>
              <a:t>)</a:t>
            </a:r>
            <a:endParaRPr lang="en-US" sz="3600" b="1" dirty="0">
              <a:solidFill>
                <a:srgbClr val="C00000"/>
              </a:solidFill>
            </a:endParaRPr>
          </a:p>
        </p:txBody>
      </p:sp>
      <p:sp>
        <p:nvSpPr>
          <p:cNvPr id="3" name="Content Placeholder 2"/>
          <p:cNvSpPr>
            <a:spLocks noGrp="1"/>
          </p:cNvSpPr>
          <p:nvPr>
            <p:ph idx="1"/>
          </p:nvPr>
        </p:nvSpPr>
        <p:spPr>
          <a:xfrm>
            <a:off x="304800" y="1447800"/>
            <a:ext cx="8534400" cy="4652963"/>
          </a:xfrm>
        </p:spPr>
        <p:txBody>
          <a:bodyPr>
            <a:normAutofit/>
          </a:bodyPr>
          <a:lstStyle/>
          <a:p>
            <a:pPr marL="0" indent="0" algn="just">
              <a:buNone/>
            </a:pPr>
            <a:r>
              <a:rPr lang="en-US" sz="2200" b="1" dirty="0">
                <a:solidFill>
                  <a:srgbClr val="C00000"/>
                </a:solidFill>
                <a:latin typeface="Times New Roman" pitchFamily="18" charset="0"/>
                <a:cs typeface="Times New Roman" pitchFamily="18" charset="0"/>
              </a:rPr>
              <a:t>Properties:</a:t>
            </a:r>
            <a:endParaRPr lang="en-US" sz="2200" dirty="0">
              <a:solidFill>
                <a:srgbClr val="C00000"/>
              </a:solidFill>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Polyvinyl acetate is an amorphous polymer </a:t>
            </a:r>
          </a:p>
          <a:p>
            <a:pPr algn="just"/>
            <a:r>
              <a:rPr lang="en-US" sz="2200" dirty="0">
                <a:latin typeface="Times New Roman" pitchFamily="18" charset="0"/>
                <a:cs typeface="Times New Roman" pitchFamily="18" charset="0"/>
              </a:rPr>
              <a:t>The hardest of the polyvinyl esters, polyvinyl acetate offers good adhesion to most surfaces. </a:t>
            </a:r>
          </a:p>
          <a:p>
            <a:pPr algn="just"/>
            <a:r>
              <a:rPr lang="en-US" sz="2200" dirty="0">
                <a:latin typeface="Times New Roman" pitchFamily="18" charset="0"/>
                <a:cs typeface="Times New Roman" pitchFamily="18" charset="0"/>
              </a:rPr>
              <a:t>Unlike some other thermoplastics, it will not turn yellow. </a:t>
            </a:r>
          </a:p>
          <a:p>
            <a:pPr algn="just"/>
            <a:r>
              <a:rPr lang="en-US" sz="2200" dirty="0">
                <a:latin typeface="Times New Roman" pitchFamily="18" charset="0"/>
                <a:cs typeface="Times New Roman" pitchFamily="18" charset="0"/>
              </a:rPr>
              <a:t>Polyvinyl acetate does not cross-link, and it can be dissolved in many solvents other than water. </a:t>
            </a:r>
          </a:p>
          <a:p>
            <a:pPr algn="just"/>
            <a:r>
              <a:rPr lang="en-US" sz="2200" dirty="0">
                <a:latin typeface="Times New Roman" pitchFamily="18" charset="0"/>
                <a:cs typeface="Times New Roman" pitchFamily="18" charset="0"/>
              </a:rPr>
              <a:t>One slow-drying formulation combines 5 to 15 percent polyvinyl acetate with ethyl alcohol (ethanol). </a:t>
            </a:r>
          </a:p>
          <a:p>
            <a:pPr algn="just"/>
            <a:r>
              <a:rPr lang="en-US" sz="2200" dirty="0">
                <a:latin typeface="Times New Roman" pitchFamily="18" charset="0"/>
                <a:cs typeface="Times New Roman" pitchFamily="18" charset="0"/>
              </a:rPr>
              <a:t>A fast-drying counterpart combines the same amount of polyvinyl acetate with acetone (dimethyl ketone).</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965280" y="3214800"/>
              <a:ext cx="360" cy="360"/>
            </p14:xfrm>
          </p:contentPart>
        </mc:Choice>
        <mc:Fallback xmlns="">
          <p:pic>
            <p:nvPicPr>
              <p:cNvPr id="4" name="Ink 3"/>
              <p:cNvPicPr/>
              <p:nvPr/>
            </p:nvPicPr>
            <p:blipFill>
              <a:blip r:embed="rId3"/>
              <a:stretch>
                <a:fillRect/>
              </a:stretch>
            </p:blipFill>
            <p:spPr>
              <a:xfrm>
                <a:off x="6955920" y="320544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7715520" y="2937960"/>
              <a:ext cx="360" cy="360"/>
            </p14:xfrm>
          </p:contentPart>
        </mc:Choice>
        <mc:Fallback xmlns="">
          <p:pic>
            <p:nvPicPr>
              <p:cNvPr id="5" name="Ink 4"/>
              <p:cNvPicPr/>
              <p:nvPr/>
            </p:nvPicPr>
            <p:blipFill>
              <a:blip r:embed="rId5"/>
              <a:stretch>
                <a:fillRect/>
              </a:stretch>
            </p:blipFill>
            <p:spPr>
              <a:xfrm>
                <a:off x="7706160" y="2928600"/>
                <a:ext cx="19080" cy="19080"/>
              </a:xfrm>
              <a:prstGeom prst="rect">
                <a:avLst/>
              </a:prstGeom>
            </p:spPr>
          </p:pic>
        </mc:Fallback>
      </mc:AlternateContent>
    </p:spTree>
    <p:extLst>
      <p:ext uri="{BB962C8B-B14F-4D97-AF65-F5344CB8AC3E}">
        <p14:creationId xmlns:p14="http://schemas.microsoft.com/office/powerpoint/2010/main" val="2695629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44662"/>
            <a:ext cx="8382000" cy="4351338"/>
          </a:xfrm>
        </p:spPr>
        <p:txBody>
          <a:bodyPr>
            <a:normAutofit/>
          </a:bodyPr>
          <a:lstStyle/>
          <a:p>
            <a:pPr marL="0" indent="0" algn="just">
              <a:buNone/>
            </a:pPr>
            <a:r>
              <a:rPr lang="en-US" sz="2000" b="1" cap="all" dirty="0">
                <a:solidFill>
                  <a:srgbClr val="C00000"/>
                </a:solidFill>
                <a:latin typeface="Times New Roman" pitchFamily="18" charset="0"/>
                <a:cs typeface="Times New Roman" pitchFamily="18" charset="0"/>
              </a:rPr>
              <a:t>USES:</a:t>
            </a:r>
          </a:p>
          <a:p>
            <a:pPr algn="just"/>
            <a:r>
              <a:rPr lang="en-US" sz="2000" dirty="0">
                <a:latin typeface="Times New Roman" pitchFamily="18" charset="0"/>
                <a:cs typeface="Times New Roman" pitchFamily="18" charset="0"/>
              </a:rPr>
              <a:t>Emulsified polyvinyl acetate is used in water-based adhesives, including pastes and glues. </a:t>
            </a:r>
          </a:p>
          <a:p>
            <a:pPr algn="just"/>
            <a:r>
              <a:rPr lang="en-US" sz="2000" dirty="0">
                <a:latin typeface="Times New Roman" pitchFamily="18" charset="0"/>
                <a:cs typeface="Times New Roman" pitchFamily="18" charset="0"/>
              </a:rPr>
              <a:t>One of the uses for emulsified polyvinyl acetate is in bookbinding, depending upon the necessary lifetime of the book, the polyvinyl acetate chosen will either be co-polymeric or homo-polymeric. </a:t>
            </a:r>
          </a:p>
          <a:p>
            <a:pPr algn="just"/>
            <a:r>
              <a:rPr lang="en-US" sz="2000" dirty="0">
                <a:latin typeface="Times New Roman" pitchFamily="18" charset="0"/>
                <a:cs typeface="Times New Roman" pitchFamily="18" charset="0"/>
              </a:rPr>
              <a:t>Polyvinyl acetate offers acceptable gap-filling capability. </a:t>
            </a:r>
          </a:p>
          <a:p>
            <a:pPr algn="just"/>
            <a:r>
              <a:rPr lang="en-US" sz="2000" dirty="0">
                <a:latin typeface="Times New Roman" pitchFamily="18" charset="0"/>
                <a:cs typeface="Times New Roman" pitchFamily="18" charset="0"/>
              </a:rPr>
              <a:t>It may be used as a resinous component of latex paints, offering compatibility with a wide-range of other paint chemicals. </a:t>
            </a:r>
          </a:p>
          <a:p>
            <a:pPr algn="just"/>
            <a:r>
              <a:rPr lang="en-US" sz="2000" dirty="0">
                <a:latin typeface="Times New Roman" pitchFamily="18" charset="0"/>
                <a:cs typeface="Times New Roman" pitchFamily="18" charset="0"/>
              </a:rPr>
              <a:t>Polyvinyl acetate may be used in the lamination of metal foils. </a:t>
            </a:r>
          </a:p>
          <a:p>
            <a:pPr algn="just"/>
            <a:r>
              <a:rPr lang="en-US" sz="2000" dirty="0">
                <a:latin typeface="Times New Roman" pitchFamily="18" charset="0"/>
                <a:cs typeface="Times New Roman" pitchFamily="18" charset="0"/>
              </a:rPr>
              <a:t>Non-emulsified, or waterless, polyvinyl acetate is useful as a thermosetting adhesive.</a:t>
            </a:r>
          </a:p>
          <a:p>
            <a:endParaRPr lang="en-US" sz="2000" dirty="0"/>
          </a:p>
        </p:txBody>
      </p:sp>
      <p:sp>
        <p:nvSpPr>
          <p:cNvPr id="4" name="Title 1"/>
          <p:cNvSpPr>
            <a:spLocks noGrp="1"/>
          </p:cNvSpPr>
          <p:nvPr>
            <p:ph type="title"/>
          </p:nvPr>
        </p:nvSpPr>
        <p:spPr>
          <a:xfrm>
            <a:off x="609600" y="990599"/>
            <a:ext cx="7886700" cy="685801"/>
          </a:xfrm>
        </p:spPr>
        <p:txBody>
          <a:bodyPr>
            <a:normAutofit/>
          </a:bodyPr>
          <a:lstStyle/>
          <a:p>
            <a:pPr algn="ctr"/>
            <a:r>
              <a:rPr lang="en-US" sz="3600" b="1" dirty="0">
                <a:latin typeface="Times New Roman" pitchFamily="18" charset="0"/>
                <a:cs typeface="Times New Roman" pitchFamily="18" charset="0"/>
              </a:rPr>
              <a:t>1. Poly  Vinyl Acetate (</a:t>
            </a:r>
            <a:r>
              <a:rPr lang="en-US" sz="3600" b="1" dirty="0" err="1">
                <a:latin typeface="Times New Roman" pitchFamily="18" charset="0"/>
                <a:cs typeface="Times New Roman" pitchFamily="18" charset="0"/>
              </a:rPr>
              <a:t>PVAc</a:t>
            </a:r>
            <a:r>
              <a:rPr lang="en-US" sz="3600" b="1" dirty="0">
                <a:latin typeface="Times New Roman" pitchFamily="18" charset="0"/>
                <a:cs typeface="Times New Roman" pitchFamily="18" charset="0"/>
              </a:rPr>
              <a:t>)</a:t>
            </a:r>
            <a:endParaRPr lang="en-US" sz="3600" b="1" dirty="0">
              <a:solidFill>
                <a:srgbClr val="C00000"/>
              </a:solidFill>
            </a:endParaRPr>
          </a:p>
        </p:txBody>
      </p:sp>
    </p:spTree>
    <p:extLst>
      <p:ext uri="{BB962C8B-B14F-4D97-AF65-F5344CB8AC3E}">
        <p14:creationId xmlns:p14="http://schemas.microsoft.com/office/powerpoint/2010/main" val="2735355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98526"/>
            <a:ext cx="7886700" cy="1006474"/>
          </a:xfrm>
        </p:spPr>
        <p:txBody>
          <a:bodyPr>
            <a:normAutofit/>
          </a:bodyPr>
          <a:lstStyle/>
          <a:p>
            <a:pPr algn="ctr"/>
            <a:r>
              <a:rPr lang="en-US" sz="3600" b="1" dirty="0">
                <a:latin typeface="Times New Roman" pitchFamily="18" charset="0"/>
                <a:cs typeface="Times New Roman" pitchFamily="18" charset="0"/>
              </a:rPr>
              <a:t>2. Poly Methyl Methacrylate (PMMA)</a:t>
            </a:r>
            <a:endParaRPr lang="en-US" sz="3600" b="1" dirty="0">
              <a:solidFill>
                <a:srgbClr val="C00000"/>
              </a:solidFill>
            </a:endParaRPr>
          </a:p>
        </p:txBody>
      </p:sp>
      <p:sp>
        <p:nvSpPr>
          <p:cNvPr id="3" name="Content Placeholder 2"/>
          <p:cNvSpPr>
            <a:spLocks noGrp="1"/>
          </p:cNvSpPr>
          <p:nvPr>
            <p:ph idx="1"/>
          </p:nvPr>
        </p:nvSpPr>
        <p:spPr>
          <a:xfrm>
            <a:off x="628650" y="2130425"/>
            <a:ext cx="7886700" cy="3051175"/>
          </a:xfrm>
        </p:spPr>
        <p:txBody>
          <a:bodyPr>
            <a:normAutofit/>
          </a:bodyPr>
          <a:lstStyle/>
          <a:p>
            <a:pPr algn="just"/>
            <a:r>
              <a:rPr lang="en-US" sz="2400" dirty="0">
                <a:latin typeface="Times New Roman" pitchFamily="18" charset="0"/>
                <a:cs typeface="Times New Roman" pitchFamily="18" charset="0"/>
              </a:rPr>
              <a:t>Poly-(methyl methacrylate) (PMMA), also known as acrylic or acrylic glass as well as by the trade names </a:t>
            </a:r>
            <a:r>
              <a:rPr lang="en-US" sz="2400" dirty="0" err="1">
                <a:latin typeface="Times New Roman" pitchFamily="18" charset="0"/>
                <a:cs typeface="Times New Roman" pitchFamily="18" charset="0"/>
              </a:rPr>
              <a:t>Crylux</a:t>
            </a:r>
            <a:r>
              <a:rPr lang="en-US" sz="2400" dirty="0">
                <a:latin typeface="Times New Roman" pitchFamily="18" charset="0"/>
                <a:cs typeface="Times New Roman" pitchFamily="18" charset="0"/>
              </a:rPr>
              <a:t>, Plexiglas, </a:t>
            </a:r>
            <a:r>
              <a:rPr lang="en-US" sz="2400" dirty="0" err="1">
                <a:latin typeface="Times New Roman" pitchFamily="18" charset="0"/>
                <a:cs typeface="Times New Roman" pitchFamily="18" charset="0"/>
              </a:rPr>
              <a:t>Acrylite</a:t>
            </a:r>
            <a:r>
              <a:rPr lang="en-US" sz="2400" dirty="0">
                <a:latin typeface="Times New Roman" pitchFamily="18" charset="0"/>
                <a:cs typeface="Times New Roman" pitchFamily="18" charset="0"/>
              </a:rPr>
              <a:t>, Lucite, and Perspex</a:t>
            </a:r>
          </a:p>
          <a:p>
            <a:pPr algn="just"/>
            <a:r>
              <a:rPr lang="en-US" sz="2400" dirty="0">
                <a:latin typeface="Times New Roman" pitchFamily="18" charset="0"/>
                <a:cs typeface="Times New Roman" pitchFamily="18" charset="0"/>
              </a:rPr>
              <a:t>It is a transparent thermoplastic often used in sheet form as a light-weight or shatter-resistant alternative to glass. </a:t>
            </a:r>
          </a:p>
          <a:p>
            <a:pPr algn="just"/>
            <a:r>
              <a:rPr lang="en-US" sz="2400" dirty="0">
                <a:latin typeface="Times New Roman" pitchFamily="18" charset="0"/>
                <a:cs typeface="Times New Roman" pitchFamily="18" charset="0"/>
              </a:rPr>
              <a:t>The same material can be used as a casting resin, in inks and coatings, and has many other uses.</a:t>
            </a:r>
          </a:p>
          <a:p>
            <a:pPr algn="just"/>
            <a:endParaRPr lang="en-US" sz="2400"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054480" y="4393440"/>
              <a:ext cx="360" cy="360"/>
            </p14:xfrm>
          </p:contentPart>
        </mc:Choice>
        <mc:Fallback xmlns="">
          <p:pic>
            <p:nvPicPr>
              <p:cNvPr id="4" name="Ink 3"/>
              <p:cNvPicPr/>
              <p:nvPr/>
            </p:nvPicPr>
            <p:blipFill>
              <a:blip r:embed="rId3"/>
              <a:stretch>
                <a:fillRect/>
              </a:stretch>
            </p:blipFill>
            <p:spPr>
              <a:xfrm>
                <a:off x="6045120" y="4384080"/>
                <a:ext cx="19080" cy="19080"/>
              </a:xfrm>
              <a:prstGeom prst="rect">
                <a:avLst/>
              </a:prstGeom>
            </p:spPr>
          </p:pic>
        </mc:Fallback>
      </mc:AlternateContent>
    </p:spTree>
    <p:extLst>
      <p:ext uri="{BB962C8B-B14F-4D97-AF65-F5344CB8AC3E}">
        <p14:creationId xmlns:p14="http://schemas.microsoft.com/office/powerpoint/2010/main" val="3273929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52600"/>
            <a:ext cx="8382000" cy="1371600"/>
          </a:xfrm>
        </p:spPr>
        <p:txBody>
          <a:bodyPr>
            <a:normAutofit fontScale="92500" lnSpcReduction="20000"/>
          </a:bodyPr>
          <a:lstStyle/>
          <a:p>
            <a:pPr marL="0" indent="0" algn="just">
              <a:buNone/>
            </a:pPr>
            <a:r>
              <a:rPr lang="en-US" sz="2400" b="1" dirty="0">
                <a:latin typeface="Times New Roman" pitchFamily="18" charset="0"/>
                <a:cs typeface="Times New Roman" pitchFamily="18" charset="0"/>
              </a:rPr>
              <a:t>Preparation:</a:t>
            </a: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PMMA is routinely produced by emulsion polymerization, solution polymerization, and bulk polymerization. </a:t>
            </a:r>
          </a:p>
          <a:p>
            <a:pPr marL="0" indent="0" algn="just">
              <a:buNone/>
            </a:pPr>
            <a:r>
              <a:rPr lang="en-US" sz="2400" dirty="0">
                <a:latin typeface="Times New Roman" pitchFamily="18" charset="0"/>
                <a:cs typeface="Times New Roman" pitchFamily="18" charset="0"/>
              </a:rPr>
              <a:t>It is generally prepared by radical initiation method. </a:t>
            </a:r>
          </a:p>
          <a:p>
            <a:pPr algn="just"/>
            <a:endParaRPr lang="en-US" sz="2400" dirty="0">
              <a:latin typeface="Times New Roman" pitchFamily="18" charset="0"/>
              <a:cs typeface="Times New Roman" pitchFamily="18" charset="0"/>
            </a:endParaRPr>
          </a:p>
        </p:txBody>
      </p:sp>
      <p:pic>
        <p:nvPicPr>
          <p:cNvPr id="2050" name="Picture 6" descr="Description: Image result for polymerization of pm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502" y="3352800"/>
            <a:ext cx="748229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628650" y="898526"/>
            <a:ext cx="7886700" cy="7778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itchFamily="18" charset="0"/>
                <a:cs typeface="Times New Roman" pitchFamily="18" charset="0"/>
              </a:rPr>
              <a:t>2. Poly Methyl Methacrylate (PMMA)</a:t>
            </a:r>
            <a:endParaRPr lang="en-US" sz="3600" b="1" dirty="0">
              <a:solidFill>
                <a:srgbClr val="C00000"/>
              </a:solidFill>
            </a:endParaRPr>
          </a:p>
        </p:txBody>
      </p:sp>
    </p:spTree>
    <p:extLst>
      <p:ext uri="{BB962C8B-B14F-4D97-AF65-F5344CB8AC3E}">
        <p14:creationId xmlns:p14="http://schemas.microsoft.com/office/powerpoint/2010/main" val="2938672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84238"/>
            <a:ext cx="7498080" cy="792162"/>
          </a:xfrm>
        </p:spPr>
        <p:txBody>
          <a:bodyPr>
            <a:normAutofit/>
          </a:bodyPr>
          <a:lstStyle/>
          <a:p>
            <a:pPr algn="ctr"/>
            <a:r>
              <a:rPr lang="en-US" sz="3600" b="1" dirty="0">
                <a:latin typeface="Times New Roman" pitchFamily="18" charset="0"/>
                <a:cs typeface="Times New Roman" pitchFamily="18" charset="0"/>
              </a:rPr>
              <a:t>Classification based on source</a:t>
            </a:r>
          </a:p>
        </p:txBody>
      </p:sp>
      <p:sp>
        <p:nvSpPr>
          <p:cNvPr id="3" name="Content Placeholder 2"/>
          <p:cNvSpPr>
            <a:spLocks noGrp="1"/>
          </p:cNvSpPr>
          <p:nvPr>
            <p:ph idx="1"/>
          </p:nvPr>
        </p:nvSpPr>
        <p:spPr>
          <a:xfrm>
            <a:off x="304800" y="1676400"/>
            <a:ext cx="8552688" cy="4191000"/>
          </a:xfrm>
        </p:spPr>
        <p:txBody>
          <a:bodyPr>
            <a:normAutofit/>
          </a:bodyPr>
          <a:lstStyle/>
          <a:p>
            <a:pPr algn="just"/>
            <a:r>
              <a:rPr lang="en-US" sz="2400" b="1" dirty="0">
                <a:latin typeface="Times New Roman" pitchFamily="18" charset="0"/>
                <a:cs typeface="Times New Roman" pitchFamily="18" charset="0"/>
              </a:rPr>
              <a:t>Naturally occurring Polymers: </a:t>
            </a:r>
            <a:r>
              <a:rPr lang="en-US" sz="2400" dirty="0">
                <a:latin typeface="Times New Roman" pitchFamily="18" charset="0"/>
                <a:cs typeface="Times New Roman" pitchFamily="18" charset="0"/>
              </a:rPr>
              <a:t>These occur in plants and animals and are very essential for life e.g. starch, cellulose, amino acids, etc.</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Synthetic polymers: </a:t>
            </a:r>
            <a:r>
              <a:rPr lang="en-US" sz="2400" dirty="0">
                <a:latin typeface="Times New Roman" pitchFamily="18" charset="0"/>
                <a:cs typeface="Times New Roman" pitchFamily="18" charset="0"/>
              </a:rPr>
              <a:t>These polymers are prepared in laboratory they are man made polymers e.g. plastics, synthetic rubbers, etc.</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Semi synthetic polymers: </a:t>
            </a:r>
            <a:r>
              <a:rPr lang="en-US" sz="2400" dirty="0">
                <a:latin typeface="Times New Roman" pitchFamily="18" charset="0"/>
                <a:cs typeface="Times New Roman" pitchFamily="18" charset="0"/>
              </a:rPr>
              <a:t>These are derived from naturally occurring polymers by chemical modification.  e.g. vulcanized rubber, </a:t>
            </a:r>
            <a:r>
              <a:rPr lang="en-US" sz="2400" dirty="0" err="1">
                <a:latin typeface="Times New Roman" pitchFamily="18" charset="0"/>
                <a:cs typeface="Times New Roman" pitchFamily="18" charset="0"/>
              </a:rPr>
              <a:t>Cuprammonium</a:t>
            </a:r>
            <a:r>
              <a:rPr lang="en-US" sz="2400" dirty="0">
                <a:latin typeface="Times New Roman" pitchFamily="18" charset="0"/>
                <a:cs typeface="Times New Roman" pitchFamily="18" charset="0"/>
              </a:rPr>
              <a:t> silk and </a:t>
            </a:r>
            <a:r>
              <a:rPr lang="en-US" sz="2400" dirty="0" err="1">
                <a:latin typeface="Times New Roman" pitchFamily="18" charset="0"/>
                <a:cs typeface="Times New Roman" pitchFamily="18" charset="0"/>
              </a:rPr>
              <a:t>Cuprammonium</a:t>
            </a:r>
            <a:r>
              <a:rPr lang="en-US" sz="2400" dirty="0">
                <a:latin typeface="Times New Roman" pitchFamily="18" charset="0"/>
                <a:cs typeface="Times New Roman" pitchFamily="18" charset="0"/>
              </a:rPr>
              <a:t> rayon, etc.</a:t>
            </a:r>
          </a:p>
        </p:txBody>
      </p:sp>
    </p:spTree>
    <p:extLst>
      <p:ext uri="{BB962C8B-B14F-4D97-AF65-F5344CB8AC3E}">
        <p14:creationId xmlns:p14="http://schemas.microsoft.com/office/powerpoint/2010/main" val="18669595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68462"/>
            <a:ext cx="8534400" cy="4351338"/>
          </a:xfrm>
        </p:spPr>
        <p:txBody>
          <a:bodyPr>
            <a:noAutofit/>
          </a:bodyPr>
          <a:lstStyle/>
          <a:p>
            <a:pPr marL="0" indent="0" algn="just">
              <a:buNone/>
            </a:pPr>
            <a:r>
              <a:rPr lang="en-US" sz="2000" b="1" dirty="0">
                <a:latin typeface="Times New Roman" pitchFamily="18" charset="0"/>
                <a:cs typeface="Times New Roman" pitchFamily="18" charset="0"/>
              </a:rPr>
              <a:t>Properties:</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PMMA is a strong, tough, and lightweight material. </a:t>
            </a:r>
          </a:p>
          <a:p>
            <a:pPr algn="just"/>
            <a:r>
              <a:rPr lang="en-US" sz="2000" dirty="0">
                <a:latin typeface="Times New Roman" pitchFamily="18" charset="0"/>
                <a:cs typeface="Times New Roman" pitchFamily="18" charset="0"/>
              </a:rPr>
              <a:t>It has a density of 1.17–1.20 g/cm</a:t>
            </a:r>
            <a:r>
              <a:rPr lang="en-US" sz="2000" baseline="30000" dirty="0">
                <a:latin typeface="Times New Roman" pitchFamily="18" charset="0"/>
                <a:cs typeface="Times New Roman" pitchFamily="18" charset="0"/>
              </a:rPr>
              <a:t>3</a:t>
            </a:r>
            <a:r>
              <a:rPr lang="en-US" sz="2000" dirty="0">
                <a:latin typeface="Times New Roman" pitchFamily="18" charset="0"/>
                <a:cs typeface="Times New Roman" pitchFamily="18" charset="0"/>
              </a:rPr>
              <a:t>, which is less than half that of glass. </a:t>
            </a:r>
          </a:p>
          <a:p>
            <a:pPr algn="just"/>
            <a:r>
              <a:rPr lang="en-US" sz="2000" dirty="0">
                <a:latin typeface="Times New Roman" pitchFamily="18" charset="0"/>
                <a:cs typeface="Times New Roman" pitchFamily="18" charset="0"/>
              </a:rPr>
              <a:t>It also has good impact strength, higher than both glass and polystyrene.  [PMMA's impact strength is still significantly lower than polycarbonate] </a:t>
            </a:r>
          </a:p>
          <a:p>
            <a:pPr algn="just"/>
            <a:r>
              <a:rPr lang="en-US" sz="2000" dirty="0">
                <a:latin typeface="Times New Roman" pitchFamily="18" charset="0"/>
                <a:cs typeface="Times New Roman" pitchFamily="18" charset="0"/>
              </a:rPr>
              <a:t>PMMA transmits up to 92% of visible light (3 mm thickness), and gives a reflection of about 4% from each of its surfaces due to its refractive index (1.4905 at 589.3 nm). </a:t>
            </a:r>
          </a:p>
          <a:p>
            <a:pPr algn="just"/>
            <a:r>
              <a:rPr lang="en-US" sz="2000" dirty="0">
                <a:latin typeface="Times New Roman" pitchFamily="18" charset="0"/>
                <a:cs typeface="Times New Roman" pitchFamily="18" charset="0"/>
              </a:rPr>
              <a:t>It filters ultraviolet (UV) light at wavelengths below 300 nm. </a:t>
            </a:r>
          </a:p>
          <a:p>
            <a:pPr algn="just"/>
            <a:r>
              <a:rPr lang="en-US" sz="2000" dirty="0">
                <a:latin typeface="Times New Roman" pitchFamily="18" charset="0"/>
                <a:cs typeface="Times New Roman" pitchFamily="18" charset="0"/>
              </a:rPr>
              <a:t>PMMA swells and dissolves in many organic solvents; it also has poor resistance to many other chemicals due to its easily hydrolyzed ester</a:t>
            </a:r>
          </a:p>
          <a:p>
            <a:pPr marL="0" indent="0" algn="just">
              <a:buNone/>
            </a:pPr>
            <a:r>
              <a:rPr lang="en-US" sz="2000" dirty="0">
                <a:latin typeface="Times New Roman" pitchFamily="18" charset="0"/>
                <a:cs typeface="Times New Roman" pitchFamily="18" charset="0"/>
              </a:rPr>
              <a:t> </a:t>
            </a:r>
          </a:p>
          <a:p>
            <a:pPr marL="0" indent="0" algn="just">
              <a:buNone/>
            </a:pP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628650" y="822326"/>
            <a:ext cx="7886700" cy="1006474"/>
          </a:xfrm>
        </p:spPr>
        <p:txBody>
          <a:bodyPr>
            <a:normAutofit/>
          </a:bodyPr>
          <a:lstStyle/>
          <a:p>
            <a:pPr algn="ctr"/>
            <a:r>
              <a:rPr lang="en-US" sz="3600" b="1" dirty="0">
                <a:latin typeface="Times New Roman" pitchFamily="18" charset="0"/>
                <a:cs typeface="Times New Roman" pitchFamily="18" charset="0"/>
              </a:rPr>
              <a:t>2. Poly Methyl Methacrylate (PMMA)</a:t>
            </a:r>
            <a:endParaRPr lang="en-US" sz="3600" b="1" dirty="0">
              <a:solidFill>
                <a:srgbClr val="C00000"/>
              </a:solidFill>
            </a:endParaRPr>
          </a:p>
        </p:txBody>
      </p:sp>
    </p:spTree>
    <p:extLst>
      <p:ext uri="{BB962C8B-B14F-4D97-AF65-F5344CB8AC3E}">
        <p14:creationId xmlns:p14="http://schemas.microsoft.com/office/powerpoint/2010/main" val="29877718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534400" cy="4351338"/>
          </a:xfrm>
        </p:spPr>
        <p:txBody>
          <a:bodyPr>
            <a:normAutofit/>
          </a:bodyPr>
          <a:lstStyle/>
          <a:p>
            <a:pPr marL="0" indent="0" algn="just">
              <a:buNone/>
            </a:pPr>
            <a:r>
              <a:rPr lang="en-US" sz="2000" b="1" dirty="0">
                <a:latin typeface="Times New Roman" pitchFamily="18" charset="0"/>
                <a:cs typeface="Times New Roman" pitchFamily="18" charset="0"/>
              </a:rPr>
              <a:t>Uses:</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Being transparent and durable, PMMA is a versatile material and has been used in a wide range of fields and applications such as rear-lights, appliances, and lenses for glasses. </a:t>
            </a:r>
          </a:p>
          <a:p>
            <a:pPr algn="just"/>
            <a:r>
              <a:rPr lang="en-US" sz="2000" dirty="0">
                <a:latin typeface="Times New Roman" pitchFamily="18" charset="0"/>
                <a:cs typeface="Times New Roman" pitchFamily="18" charset="0"/>
              </a:rPr>
              <a:t>PMMA is used for building windows, skylights, signs &amp; displays, sanitary ware (bathtubs), LCD screens, furniture and many other applications. </a:t>
            </a:r>
          </a:p>
          <a:p>
            <a:pPr algn="just"/>
            <a:r>
              <a:rPr lang="en-US" sz="2000" dirty="0">
                <a:latin typeface="Times New Roman" pitchFamily="18" charset="0"/>
                <a:cs typeface="Times New Roman" pitchFamily="18" charset="0"/>
              </a:rPr>
              <a:t>It is also used for coating polymers based on MMA provides outstanding stability against environmental conditions with reduced emission of VOC. </a:t>
            </a:r>
          </a:p>
          <a:p>
            <a:pPr algn="just"/>
            <a:r>
              <a:rPr lang="en-US" sz="2000" dirty="0">
                <a:latin typeface="Times New Roman" pitchFamily="18" charset="0"/>
                <a:cs typeface="Times New Roman" pitchFamily="18" charset="0"/>
              </a:rPr>
              <a:t>Methacrylate polymers are used extensively in medical and dental applications where purity and stability are critical to performance.</a:t>
            </a:r>
          </a:p>
          <a:p>
            <a:pPr marL="0" indent="0" algn="just">
              <a:buNone/>
            </a:pP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628650" y="990600"/>
            <a:ext cx="7886700" cy="533400"/>
          </a:xfrm>
        </p:spPr>
        <p:txBody>
          <a:bodyPr>
            <a:normAutofit fontScale="90000"/>
          </a:bodyPr>
          <a:lstStyle/>
          <a:p>
            <a:pPr algn="ctr"/>
            <a:r>
              <a:rPr lang="en-US" sz="3600" b="1" dirty="0">
                <a:latin typeface="Times New Roman" pitchFamily="18" charset="0"/>
                <a:cs typeface="Times New Roman" pitchFamily="18" charset="0"/>
              </a:rPr>
              <a:t>2. Poly Methyl Methacrylate (PMMA)</a:t>
            </a:r>
            <a:endParaRPr lang="en-US" sz="3600" b="1" dirty="0">
              <a:solidFill>
                <a:srgbClr val="C00000"/>
              </a:solidFill>
            </a:endParaRPr>
          </a:p>
        </p:txBody>
      </p:sp>
    </p:spTree>
    <p:extLst>
      <p:ext uri="{BB962C8B-B14F-4D97-AF65-F5344CB8AC3E}">
        <p14:creationId xmlns:p14="http://schemas.microsoft.com/office/powerpoint/2010/main" val="40147218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04169"/>
            <a:ext cx="7912023" cy="4720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a:spLocks noGrp="1"/>
          </p:cNvSpPr>
          <p:nvPr>
            <p:ph type="title"/>
          </p:nvPr>
        </p:nvSpPr>
        <p:spPr>
          <a:xfrm>
            <a:off x="628650" y="990600"/>
            <a:ext cx="7886700" cy="762000"/>
          </a:xfrm>
        </p:spPr>
        <p:txBody>
          <a:bodyPr>
            <a:normAutofit/>
          </a:bodyPr>
          <a:lstStyle/>
          <a:p>
            <a:pPr algn="ctr"/>
            <a:r>
              <a:rPr lang="en-US" sz="3600" b="1" dirty="0">
                <a:latin typeface="Times New Roman" pitchFamily="18" charset="0"/>
                <a:cs typeface="Times New Roman" pitchFamily="18" charset="0"/>
              </a:rPr>
              <a:t>3. Poly Di-Methyl </a:t>
            </a:r>
            <a:r>
              <a:rPr lang="en-US" sz="3600" b="1" dirty="0" err="1">
                <a:latin typeface="Times New Roman" pitchFamily="18" charset="0"/>
                <a:cs typeface="Times New Roman" pitchFamily="18" charset="0"/>
              </a:rPr>
              <a:t>Siloxane</a:t>
            </a:r>
            <a:r>
              <a:rPr lang="en-US" sz="3600" b="1" dirty="0">
                <a:latin typeface="Times New Roman" pitchFamily="18" charset="0"/>
                <a:cs typeface="Times New Roman" pitchFamily="18" charset="0"/>
              </a:rPr>
              <a:t> (PDMS)</a:t>
            </a:r>
            <a:endParaRPr lang="en-US" sz="3600" b="1" dirty="0">
              <a:solidFill>
                <a:srgbClr val="C00000"/>
              </a:solidFill>
            </a:endParaRPr>
          </a:p>
        </p:txBody>
      </p:sp>
    </p:spTree>
    <p:extLst>
      <p:ext uri="{BB962C8B-B14F-4D97-AF65-F5344CB8AC3E}">
        <p14:creationId xmlns:p14="http://schemas.microsoft.com/office/powerpoint/2010/main" val="36946218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87462"/>
            <a:ext cx="7886700" cy="4351338"/>
          </a:xfrm>
        </p:spPr>
        <p:txBody>
          <a:bodyPr>
            <a:normAutofit fontScale="55000" lnSpcReduction="20000"/>
          </a:bodyPr>
          <a:lstStyle/>
          <a:p>
            <a:pPr marL="0" indent="0">
              <a:buNone/>
            </a:pPr>
            <a:r>
              <a:rPr lang="en-US" sz="4000" b="1" dirty="0">
                <a:solidFill>
                  <a:srgbClr val="FF0000"/>
                </a:solidFill>
                <a:latin typeface="Calibri" pitchFamily="34" charset="0"/>
              </a:rPr>
              <a:t>Properties-</a:t>
            </a:r>
          </a:p>
          <a:p>
            <a:r>
              <a:rPr lang="en-US" dirty="0">
                <a:latin typeface="Calibri" pitchFamily="34" charset="0"/>
              </a:rPr>
              <a:t>Service temperature to about 260 </a:t>
            </a:r>
            <a:r>
              <a:rPr lang="en-US" dirty="0">
                <a:latin typeface="Calibri" pitchFamily="34" charset="0"/>
                <a:cs typeface="Times New Roman" pitchFamily="18" charset="0"/>
              </a:rPr>
              <a:t>°</a:t>
            </a:r>
            <a:r>
              <a:rPr lang="en-US" dirty="0">
                <a:latin typeface="Calibri" pitchFamily="34" charset="0"/>
              </a:rPr>
              <a:t>C</a:t>
            </a:r>
          </a:p>
          <a:p>
            <a:r>
              <a:rPr lang="en-US" dirty="0">
                <a:latin typeface="Calibri" pitchFamily="34" charset="0"/>
              </a:rPr>
              <a:t>Good chemical resistance, low water absorption, good electrical </a:t>
            </a:r>
          </a:p>
          <a:p>
            <a:pPr marL="0" indent="0">
              <a:buNone/>
            </a:pPr>
            <a:r>
              <a:rPr lang="en-US" dirty="0">
                <a:latin typeface="Calibri" pitchFamily="34" charset="0"/>
              </a:rPr>
              <a:t>      properties, &amp; available in flame retardant grade</a:t>
            </a:r>
          </a:p>
          <a:p>
            <a:r>
              <a:rPr lang="en-US" dirty="0">
                <a:latin typeface="Calibri" pitchFamily="34" charset="0"/>
              </a:rPr>
              <a:t>Very low glass transition temperature (</a:t>
            </a:r>
            <a:r>
              <a:rPr lang="en-US" dirty="0" err="1">
                <a:latin typeface="Calibri" pitchFamily="34" charset="0"/>
              </a:rPr>
              <a:t>Tg</a:t>
            </a:r>
            <a:r>
              <a:rPr lang="en-US" dirty="0">
                <a:latin typeface="Calibri" pitchFamily="34" charset="0"/>
              </a:rPr>
              <a:t> = -120 </a:t>
            </a:r>
            <a:r>
              <a:rPr lang="en-US" dirty="0">
                <a:latin typeface="Calibri" pitchFamily="34" charset="0"/>
                <a:cs typeface="Times New Roman" pitchFamily="18" charset="0"/>
              </a:rPr>
              <a:t>°C</a:t>
            </a:r>
            <a:r>
              <a:rPr lang="en-US" dirty="0">
                <a:latin typeface="Calibri" pitchFamily="34" charset="0"/>
              </a:rPr>
              <a:t>)</a:t>
            </a:r>
          </a:p>
          <a:p>
            <a:r>
              <a:rPr lang="en-US" dirty="0">
                <a:latin typeface="Calibri" pitchFamily="34" charset="0"/>
              </a:rPr>
              <a:t>high molecular weights but not a solid</a:t>
            </a:r>
          </a:p>
          <a:p>
            <a:r>
              <a:rPr lang="en-US" dirty="0">
                <a:latin typeface="Calibri" pitchFamily="34" charset="0"/>
              </a:rPr>
              <a:t> Ability to spread out on a wide variety of substrates</a:t>
            </a:r>
          </a:p>
          <a:p>
            <a:r>
              <a:rPr lang="en-US" dirty="0">
                <a:latin typeface="Calibri" pitchFamily="34" charset="0"/>
              </a:rPr>
              <a:t> silky, non-tacky, aesthetic enhancing </a:t>
            </a:r>
            <a:r>
              <a:rPr lang="en-US" dirty="0" err="1">
                <a:latin typeface="Calibri" pitchFamily="34" charset="0"/>
              </a:rPr>
              <a:t>flowability</a:t>
            </a:r>
            <a:r>
              <a:rPr lang="en-US" dirty="0">
                <a:latin typeface="Calibri" pitchFamily="34" charset="0"/>
              </a:rPr>
              <a:t> and film forming</a:t>
            </a:r>
          </a:p>
          <a:p>
            <a:r>
              <a:rPr lang="en-US" dirty="0">
                <a:latin typeface="Calibri" pitchFamily="34" charset="0"/>
              </a:rPr>
              <a:t> Lowest surface shear viscosity and low surface tension</a:t>
            </a:r>
          </a:p>
          <a:p>
            <a:r>
              <a:rPr lang="en-US" dirty="0">
                <a:latin typeface="Calibri" pitchFamily="34" charset="0"/>
              </a:rPr>
              <a:t> lubricating, antifoaming, waterproofing, release properties</a:t>
            </a:r>
          </a:p>
          <a:p>
            <a:r>
              <a:rPr lang="en-US" dirty="0">
                <a:latin typeface="Calibri" pitchFamily="34" charset="0"/>
              </a:rPr>
              <a:t> High gas permeability</a:t>
            </a:r>
          </a:p>
          <a:p>
            <a:r>
              <a:rPr lang="en-US" dirty="0">
                <a:latin typeface="Calibri" pitchFamily="34" charset="0"/>
              </a:rPr>
              <a:t> Excellent dielectric properties</a:t>
            </a:r>
          </a:p>
          <a:p>
            <a:r>
              <a:rPr lang="en-US" dirty="0">
                <a:latin typeface="Calibri" pitchFamily="34" charset="0"/>
              </a:rPr>
              <a:t> Very good thermo-oxidative stability</a:t>
            </a:r>
          </a:p>
          <a:p>
            <a:r>
              <a:rPr lang="en-US" dirty="0">
                <a:latin typeface="Calibri" pitchFamily="34" charset="0"/>
              </a:rPr>
              <a:t> good chemical inertness and temperature resistance</a:t>
            </a:r>
          </a:p>
          <a:p>
            <a:endParaRPr lang="en-US" dirty="0"/>
          </a:p>
        </p:txBody>
      </p:sp>
    </p:spTree>
    <p:extLst>
      <p:ext uri="{BB962C8B-B14F-4D97-AF65-F5344CB8AC3E}">
        <p14:creationId xmlns:p14="http://schemas.microsoft.com/office/powerpoint/2010/main" val="29428881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820341"/>
            <a:ext cx="8077200" cy="1846659"/>
          </a:xfrm>
          <a:prstGeom prst="rect">
            <a:avLst/>
          </a:prstGeom>
        </p:spPr>
        <p:txBody>
          <a:bodyPr wrap="square">
            <a:spAutoFit/>
          </a:bodyPr>
          <a:lstStyle/>
          <a:p>
            <a:r>
              <a:rPr lang="en-US" sz="2400" dirty="0">
                <a:solidFill>
                  <a:srgbClr val="FF0000"/>
                </a:solidFill>
              </a:rPr>
              <a:t>Uses-</a:t>
            </a:r>
          </a:p>
          <a:p>
            <a:pPr marL="342900" indent="-342900" algn="just">
              <a:buFont typeface="Arial" pitchFamily="34" charset="0"/>
              <a:buChar char="•"/>
            </a:pPr>
            <a:r>
              <a:rPr lang="en-US" dirty="0">
                <a:latin typeface="Calibri" pitchFamily="34" charset="0"/>
              </a:rPr>
              <a:t>In the plumbing and automotive fields, silicone </a:t>
            </a:r>
            <a:r>
              <a:rPr lang="en-US" dirty="0">
                <a:latin typeface="Calibri" pitchFamily="34" charset="0"/>
                <a:hlinkClick r:id="rId2" tooltip="Grease (lubricant)"/>
              </a:rPr>
              <a:t>grease</a:t>
            </a:r>
            <a:r>
              <a:rPr lang="en-US" dirty="0">
                <a:latin typeface="Calibri" pitchFamily="34" charset="0"/>
              </a:rPr>
              <a:t> is often used as a lubricant. In plumbing, the grease is typically applied to O-rings in faucets and valves. </a:t>
            </a:r>
          </a:p>
          <a:p>
            <a:pPr marL="342900" indent="-342900" algn="just">
              <a:buFont typeface="Arial" pitchFamily="34" charset="0"/>
              <a:buChar char="•"/>
            </a:pPr>
            <a:r>
              <a:rPr lang="en-US" dirty="0">
                <a:latin typeface="Calibri" pitchFamily="34" charset="0"/>
              </a:rPr>
              <a:t>In the automotive field, silicone grease is typically used as a lubricant for </a:t>
            </a:r>
            <a:r>
              <a:rPr lang="en-US" dirty="0">
                <a:latin typeface="Calibri" pitchFamily="34" charset="0"/>
                <a:hlinkClick r:id="rId3" tooltip="Brake"/>
              </a:rPr>
              <a:t>brake</a:t>
            </a:r>
            <a:r>
              <a:rPr lang="en-US" dirty="0">
                <a:latin typeface="Calibri" pitchFamily="34" charset="0"/>
              </a:rPr>
              <a:t> components since it is stable at high temperatures, is not water-soluble</a:t>
            </a: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590800"/>
            <a:ext cx="6603798" cy="356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18628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533400"/>
            <a:ext cx="7886700" cy="762000"/>
          </a:xfrm>
        </p:spPr>
        <p:txBody>
          <a:bodyPr>
            <a:normAutofit/>
          </a:bodyPr>
          <a:lstStyle/>
          <a:p>
            <a:pPr algn="ctr"/>
            <a:r>
              <a:rPr lang="en-US" sz="3600" b="1" dirty="0">
                <a:solidFill>
                  <a:srgbClr val="C00000"/>
                </a:solidFill>
                <a:latin typeface="Times New Roman" pitchFamily="18" charset="0"/>
                <a:cs typeface="Times New Roman" pitchFamily="18" charset="0"/>
              </a:rPr>
              <a:t>Conducting Polymers</a:t>
            </a:r>
          </a:p>
        </p:txBody>
      </p:sp>
      <p:sp>
        <p:nvSpPr>
          <p:cNvPr id="3" name="Content Placeholder 2"/>
          <p:cNvSpPr>
            <a:spLocks noGrp="1"/>
          </p:cNvSpPr>
          <p:nvPr>
            <p:ph idx="1"/>
          </p:nvPr>
        </p:nvSpPr>
        <p:spPr>
          <a:xfrm>
            <a:off x="228600" y="1295400"/>
            <a:ext cx="8763000" cy="4953000"/>
          </a:xfrm>
        </p:spPr>
        <p:txBody>
          <a:bodyPr>
            <a:normAutofit lnSpcReduction="10000"/>
          </a:bodyPr>
          <a:lstStyle/>
          <a:p>
            <a:pPr algn="just"/>
            <a:r>
              <a:rPr lang="en-US" sz="2400" dirty="0">
                <a:latin typeface="Times New Roman" pitchFamily="18" charset="0"/>
                <a:cs typeface="Times New Roman" pitchFamily="18" charset="0"/>
              </a:rPr>
              <a:t>Generally  polymers are insulators because of the absence of free electrons.</a:t>
            </a:r>
          </a:p>
          <a:p>
            <a:pPr algn="just"/>
            <a:r>
              <a:rPr lang="en-US" sz="2400" dirty="0">
                <a:latin typeface="Times New Roman" pitchFamily="18" charset="0"/>
                <a:cs typeface="Times New Roman" pitchFamily="18" charset="0"/>
              </a:rPr>
              <a:t>But they can be  made conductive in certain cases by the process called doping.</a:t>
            </a:r>
          </a:p>
          <a:p>
            <a:pPr algn="just"/>
            <a:r>
              <a:rPr lang="en-US" sz="2400" dirty="0">
                <a:latin typeface="Times New Roman" pitchFamily="18" charset="0"/>
                <a:cs typeface="Times New Roman" pitchFamily="18" charset="0"/>
              </a:rPr>
              <a:t>Two conditions for the polymer to become conducting are:</a:t>
            </a:r>
          </a:p>
          <a:p>
            <a:pPr marL="854075" indent="-514350" algn="just">
              <a:buAutoNum type="arabicPeriod"/>
            </a:pPr>
            <a:r>
              <a:rPr lang="en-US" sz="2400" dirty="0">
                <a:latin typeface="Times New Roman" pitchFamily="18" charset="0"/>
                <a:cs typeface="Times New Roman" pitchFamily="18" charset="0"/>
              </a:rPr>
              <a:t>Polymers should possess conjugated double bonds</a:t>
            </a:r>
          </a:p>
          <a:p>
            <a:pPr marL="854075" indent="-514350" algn="just">
              <a:buAutoNum type="arabicPeriod"/>
            </a:pPr>
            <a:r>
              <a:rPr lang="en-US" sz="2400" dirty="0">
                <a:latin typeface="Times New Roman" pitchFamily="18" charset="0"/>
                <a:cs typeface="Times New Roman" pitchFamily="18" charset="0"/>
              </a:rPr>
              <a:t>Polymer structure has to be disturbed either by adding or removing electrons by the process of doping.</a:t>
            </a:r>
          </a:p>
          <a:p>
            <a:pPr algn="just"/>
            <a:r>
              <a:rPr lang="en-US" sz="2400" dirty="0">
                <a:latin typeface="Times New Roman" pitchFamily="18" charset="0"/>
                <a:cs typeface="Times New Roman" pitchFamily="18" charset="0"/>
              </a:rPr>
              <a:t>There are 3 major classes of conducting polymers</a:t>
            </a:r>
          </a:p>
          <a:p>
            <a:pPr marL="855663" indent="-457200" algn="just">
              <a:buAutoNum type="arabicPeriod"/>
            </a:pPr>
            <a:r>
              <a:rPr lang="en-US" sz="2400" dirty="0">
                <a:latin typeface="Times New Roman" pitchFamily="18" charset="0"/>
                <a:cs typeface="Times New Roman" pitchFamily="18" charset="0"/>
              </a:rPr>
              <a:t>Intrinsically conducting polymers</a:t>
            </a:r>
          </a:p>
          <a:p>
            <a:pPr marL="855663" indent="-457200" algn="just">
              <a:buAutoNum type="arabicPeriod"/>
            </a:pPr>
            <a:r>
              <a:rPr lang="en-US" sz="2400" dirty="0">
                <a:latin typeface="Times New Roman" pitchFamily="18" charset="0"/>
                <a:cs typeface="Times New Roman" pitchFamily="18" charset="0"/>
              </a:rPr>
              <a:t>Doped conducting polymers</a:t>
            </a:r>
          </a:p>
          <a:p>
            <a:pPr marL="855663" indent="-457200" algn="just">
              <a:buAutoNum type="arabicPeriod"/>
            </a:pPr>
            <a:r>
              <a:rPr lang="en-US" sz="2400" dirty="0">
                <a:latin typeface="Times New Roman" pitchFamily="18" charset="0"/>
                <a:cs typeface="Times New Roman" pitchFamily="18" charset="0"/>
              </a:rPr>
              <a:t>Extrinsically conducting polymers</a:t>
            </a:r>
          </a:p>
          <a:p>
            <a:pPr marL="514350" indent="-514350" algn="just">
              <a:buAutoNum type="arabicPeriod"/>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466463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886700" cy="685800"/>
          </a:xfrm>
        </p:spPr>
        <p:txBody>
          <a:bodyPr>
            <a:normAutofit/>
          </a:bodyPr>
          <a:lstStyle/>
          <a:p>
            <a:pPr algn="ctr"/>
            <a:r>
              <a:rPr lang="en-US" sz="3200" b="1" dirty="0">
                <a:solidFill>
                  <a:srgbClr val="C00000"/>
                </a:solidFill>
                <a:latin typeface="Times New Roman" pitchFamily="18" charset="0"/>
                <a:cs typeface="Times New Roman" pitchFamily="18" charset="0"/>
              </a:rPr>
              <a:t>1. Intrinsically conducting polymers</a:t>
            </a:r>
            <a:endParaRPr lang="en-US" sz="3200" b="1" dirty="0">
              <a:solidFill>
                <a:srgbClr val="C00000"/>
              </a:solidFill>
            </a:endParaRPr>
          </a:p>
        </p:txBody>
      </p:sp>
      <p:sp>
        <p:nvSpPr>
          <p:cNvPr id="3" name="Content Placeholder 2"/>
          <p:cNvSpPr>
            <a:spLocks noGrp="1"/>
          </p:cNvSpPr>
          <p:nvPr>
            <p:ph idx="1"/>
          </p:nvPr>
        </p:nvSpPr>
        <p:spPr>
          <a:xfrm>
            <a:off x="304800" y="1516062"/>
            <a:ext cx="8534400" cy="4351338"/>
          </a:xfrm>
        </p:spPr>
        <p:txBody>
          <a:bodyPr>
            <a:normAutofit/>
          </a:bodyPr>
          <a:lstStyle/>
          <a:p>
            <a:pPr marL="0" indent="0" algn="just">
              <a:buNone/>
            </a:pPr>
            <a:r>
              <a:rPr lang="en-US" sz="2400" b="1" dirty="0">
                <a:latin typeface="Times New Roman" pitchFamily="18" charset="0"/>
                <a:cs typeface="Times New Roman" pitchFamily="18" charset="0"/>
              </a:rPr>
              <a:t>This</a:t>
            </a:r>
            <a:r>
              <a:rPr lang="en-US" sz="2400" dirty="0">
                <a:latin typeface="Times New Roman" pitchFamily="18" charset="0"/>
                <a:cs typeface="Times New Roman" pitchFamily="18" charset="0"/>
              </a:rPr>
              <a:t> belong to a class of organic materials consist of Conjugated pi-electrons in the backbone of their macromolecules which is responsible for high electrical conductivity.</a:t>
            </a:r>
          </a:p>
          <a:p>
            <a:pPr marL="0" indent="0" algn="just">
              <a:buNone/>
            </a:pPr>
            <a:r>
              <a:rPr lang="en-US" sz="2400" dirty="0">
                <a:latin typeface="Times New Roman" pitchFamily="18" charset="0"/>
                <a:cs typeface="Times New Roman" pitchFamily="18" charset="0"/>
              </a:rPr>
              <a:t>In an electric field, conjugated pi-electrons of the polymer gets excited and can be transported through the solid polymer.</a:t>
            </a:r>
          </a:p>
          <a:p>
            <a:pPr marL="0" indent="0" algn="just">
              <a:buNone/>
            </a:pPr>
            <a:r>
              <a:rPr lang="en-US" sz="2400" dirty="0">
                <a:latin typeface="Times New Roman" pitchFamily="18" charset="0"/>
                <a:cs typeface="Times New Roman" pitchFamily="18" charset="0"/>
              </a:rPr>
              <a:t>Overlapping of orbitals of conjugated pi-electrons over the entire backbone of the polymer results in the formation of valence bands and conduction bands. This induces conductivity in the presence of electric field.</a:t>
            </a:r>
          </a:p>
          <a:p>
            <a:pPr marL="0" indent="0" algn="just">
              <a:buNone/>
            </a:pPr>
            <a:r>
              <a:rPr lang="en-US" sz="2400" dirty="0">
                <a:latin typeface="Times New Roman" pitchFamily="18" charset="0"/>
                <a:cs typeface="Times New Roman" pitchFamily="18" charset="0"/>
              </a:rPr>
              <a:t>For example:</a:t>
            </a:r>
          </a:p>
          <a:p>
            <a:pPr marL="0" indent="0" algn="just">
              <a:buNone/>
            </a:pPr>
            <a:r>
              <a:rPr lang="en-US" sz="2400" dirty="0">
                <a:latin typeface="Times New Roman" pitchFamily="18" charset="0"/>
                <a:cs typeface="Times New Roman" pitchFamily="18" charset="0"/>
              </a:rPr>
              <a:t>Poly-acetylene, poly-aniline, poly-</a:t>
            </a:r>
            <a:r>
              <a:rPr lang="en-US" sz="2400" dirty="0" err="1">
                <a:latin typeface="Times New Roman" pitchFamily="18" charset="0"/>
                <a:cs typeface="Times New Roman" pitchFamily="18" charset="0"/>
              </a:rPr>
              <a:t>pyrolle</a:t>
            </a:r>
            <a:r>
              <a:rPr lang="en-US" sz="2400" dirty="0">
                <a:latin typeface="Times New Roman" pitchFamily="18" charset="0"/>
                <a:cs typeface="Times New Roman" pitchFamily="18" charset="0"/>
              </a:rPr>
              <a:t> and poly-</a:t>
            </a:r>
            <a:r>
              <a:rPr lang="en-US" sz="2400" dirty="0" err="1">
                <a:latin typeface="Times New Roman" pitchFamily="18" charset="0"/>
                <a:cs typeface="Times New Roman" pitchFamily="18" charset="0"/>
              </a:rPr>
              <a:t>thiophene</a:t>
            </a:r>
            <a:r>
              <a:rPr lang="en-US" sz="2400" dirty="0">
                <a:latin typeface="Times New Roman" pitchFamily="18" charset="0"/>
                <a:cs typeface="Times New Roman" pitchFamily="18" charset="0"/>
              </a:rPr>
              <a:t> etc.</a:t>
            </a:r>
            <a:endParaRPr lang="en-US" sz="2400" dirty="0"/>
          </a:p>
        </p:txBody>
      </p:sp>
    </p:spTree>
    <p:extLst>
      <p:ext uri="{BB962C8B-B14F-4D97-AF65-F5344CB8AC3E}">
        <p14:creationId xmlns:p14="http://schemas.microsoft.com/office/powerpoint/2010/main" val="12864671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828800"/>
            <a:ext cx="2943787" cy="685800"/>
          </a:xfrm>
        </p:spPr>
        <p:txBody>
          <a:bodyPr>
            <a:normAutofit/>
          </a:bodyPr>
          <a:lstStyle/>
          <a:p>
            <a:r>
              <a:rPr lang="en-US" sz="2400" b="1" dirty="0" err="1">
                <a:latin typeface="Times New Roman" pitchFamily="18" charset="0"/>
                <a:cs typeface="Times New Roman" pitchFamily="18" charset="0"/>
              </a:rPr>
              <a:t>Polyacetylene</a:t>
            </a:r>
            <a:endParaRPr lang="en-US" sz="2400" b="1" dirty="0">
              <a:latin typeface="Times New Roman" pitchFamily="18" charset="0"/>
              <a:cs typeface="Times New Roman" pitchFamily="18" charset="0"/>
            </a:endParaRPr>
          </a:p>
        </p:txBody>
      </p:sp>
      <p:pic>
        <p:nvPicPr>
          <p:cNvPr id="2048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58" y="2553588"/>
            <a:ext cx="3772642" cy="1219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957638"/>
            <a:ext cx="4005789" cy="102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Few Common Conducting Polymers&#10;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991" y="1143000"/>
            <a:ext cx="5062009" cy="3800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3732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382000" cy="4572000"/>
          </a:xfrm>
        </p:spPr>
        <p:txBody>
          <a:bodyPr>
            <a:normAutofit fontScale="92500" lnSpcReduction="10000"/>
          </a:bodyPr>
          <a:lstStyle/>
          <a:p>
            <a:pPr marL="0" indent="0" algn="just">
              <a:buNone/>
            </a:pPr>
            <a:r>
              <a:rPr lang="en-US" dirty="0">
                <a:latin typeface="Times New Roman" pitchFamily="18" charset="0"/>
                <a:cs typeface="Times New Roman" pitchFamily="18" charset="0"/>
              </a:rPr>
              <a:t>Due to their high electrical properties, ICPs are intensively investigated for application in electronics, microelectronics, optoelectronics mainly for areas in aerospace and automobile industries. </a:t>
            </a:r>
          </a:p>
          <a:p>
            <a:pPr marL="0" indent="0" algn="just">
              <a:buNone/>
            </a:pPr>
            <a:r>
              <a:rPr lang="en-US" dirty="0">
                <a:latin typeface="Times New Roman" pitchFamily="18" charset="0"/>
                <a:cs typeface="Times New Roman" pitchFamily="18" charset="0"/>
              </a:rPr>
              <a:t>Among the most promising applications of the ICPs are corrosion protection, solid-state charge storage devices, electromagnetic screens, antistatic coatings and gas separation coatings. </a:t>
            </a:r>
          </a:p>
          <a:p>
            <a:pPr marL="0" indent="0" algn="just">
              <a:buNone/>
            </a:pPr>
            <a:r>
              <a:rPr lang="en-US" dirty="0">
                <a:latin typeface="Times New Roman" pitchFamily="18" charset="0"/>
                <a:cs typeface="Times New Roman" pitchFamily="18" charset="0"/>
              </a:rPr>
              <a:t>However, poor mechanical properties, environmental sensitivity, moderate stability of electrical properties with temperature significantly limit the industrial applicability of ICPs.</a:t>
            </a:r>
            <a:endParaRPr lang="en-US" dirty="0"/>
          </a:p>
        </p:txBody>
      </p:sp>
    </p:spTree>
    <p:extLst>
      <p:ext uri="{BB962C8B-B14F-4D97-AF65-F5344CB8AC3E}">
        <p14:creationId xmlns:p14="http://schemas.microsoft.com/office/powerpoint/2010/main" val="12784894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836069"/>
            <a:ext cx="8382000" cy="535531"/>
          </a:xfrm>
          <a:prstGeom prst="rect">
            <a:avLst/>
          </a:prstGeom>
        </p:spPr>
        <p:txBody>
          <a:bodyPr wrap="square">
            <a:spAutoFit/>
          </a:bodyPr>
          <a:lstStyle/>
          <a:p>
            <a:pPr algn="ctr">
              <a:lnSpc>
                <a:spcPct val="90000"/>
              </a:lnSpc>
              <a:spcBef>
                <a:spcPct val="0"/>
              </a:spcBef>
            </a:pPr>
            <a:r>
              <a:rPr lang="en-US" sz="3200" b="1" dirty="0">
                <a:solidFill>
                  <a:srgbClr val="C00000"/>
                </a:solidFill>
                <a:latin typeface="Times New Roman" pitchFamily="18" charset="0"/>
                <a:ea typeface="+mj-ea"/>
                <a:cs typeface="Times New Roman" pitchFamily="18" charset="0"/>
              </a:rPr>
              <a:t>2. (DCP) Doped conducting polymer</a:t>
            </a:r>
          </a:p>
        </p:txBody>
      </p:sp>
      <p:sp>
        <p:nvSpPr>
          <p:cNvPr id="6" name="Rectangle 5"/>
          <p:cNvSpPr/>
          <p:nvPr/>
        </p:nvSpPr>
        <p:spPr>
          <a:xfrm>
            <a:off x="228600" y="1450062"/>
            <a:ext cx="8534400" cy="4493538"/>
          </a:xfrm>
          <a:prstGeom prst="rect">
            <a:avLst/>
          </a:prstGeom>
        </p:spPr>
        <p:txBody>
          <a:bodyPr wrap="square">
            <a:spAutoFit/>
          </a:bodyPr>
          <a:lstStyle/>
          <a:p>
            <a:pPr algn="just"/>
            <a:r>
              <a:rPr lang="en-US" sz="2200" dirty="0">
                <a:latin typeface="Times New Roman" pitchFamily="18" charset="0"/>
                <a:cs typeface="Times New Roman" pitchFamily="18" charset="0"/>
              </a:rPr>
              <a:t>While the addition of a donor or an acceptor molecule to the polymer is called "</a:t>
            </a:r>
            <a:r>
              <a:rPr lang="en-US" sz="2200" dirty="0">
                <a:solidFill>
                  <a:srgbClr val="FF0000"/>
                </a:solidFill>
                <a:latin typeface="Times New Roman" pitchFamily="18" charset="0"/>
                <a:cs typeface="Times New Roman" pitchFamily="18" charset="0"/>
              </a:rPr>
              <a:t>doping</a:t>
            </a:r>
            <a:r>
              <a:rPr lang="en-US" sz="2200" dirty="0">
                <a:latin typeface="Times New Roman" pitchFamily="18" charset="0"/>
                <a:cs typeface="Times New Roman" pitchFamily="18" charset="0"/>
              </a:rPr>
              <a:t> ", the reaction that takes place is actually a redox reaction. </a:t>
            </a:r>
          </a:p>
          <a:p>
            <a:pPr algn="just"/>
            <a:r>
              <a:rPr lang="en-US" sz="2200" dirty="0">
                <a:latin typeface="Times New Roman" pitchFamily="18" charset="0"/>
                <a:cs typeface="Times New Roman" pitchFamily="18" charset="0"/>
              </a:rPr>
              <a:t>The first step is the formation of a </a:t>
            </a:r>
            <a:r>
              <a:rPr lang="en-US" sz="2200" dirty="0" err="1">
                <a:latin typeface="Times New Roman" pitchFamily="18" charset="0"/>
                <a:cs typeface="Times New Roman" pitchFamily="18" charset="0"/>
              </a:rPr>
              <a:t>cation</a:t>
            </a:r>
            <a:r>
              <a:rPr lang="en-US" sz="2200" dirty="0">
                <a:latin typeface="Times New Roman" pitchFamily="18" charset="0"/>
                <a:cs typeface="Times New Roman" pitchFamily="18" charset="0"/>
              </a:rPr>
              <a:t> (or anion), which is called a </a:t>
            </a:r>
            <a:r>
              <a:rPr lang="en-US" sz="2200" dirty="0" err="1">
                <a:latin typeface="Times New Roman" pitchFamily="18" charset="0"/>
                <a:cs typeface="Times New Roman" pitchFamily="18" charset="0"/>
              </a:rPr>
              <a:t>soliton</a:t>
            </a:r>
            <a:r>
              <a:rPr lang="en-US" sz="2200" dirty="0">
                <a:latin typeface="Times New Roman" pitchFamily="18" charset="0"/>
                <a:cs typeface="Times New Roman" pitchFamily="18" charset="0"/>
              </a:rPr>
              <a:t> or a </a:t>
            </a:r>
            <a:r>
              <a:rPr lang="en-US" sz="2200" dirty="0" err="1">
                <a:latin typeface="Times New Roman" pitchFamily="18" charset="0"/>
                <a:cs typeface="Times New Roman" pitchFamily="18" charset="0"/>
              </a:rPr>
              <a:t>polaron</a:t>
            </a:r>
            <a:r>
              <a:rPr lang="en-US" sz="2200" dirty="0">
                <a:latin typeface="Times New Roman" pitchFamily="18" charset="0"/>
                <a:cs typeface="Times New Roman" pitchFamily="18" charset="0"/>
              </a:rPr>
              <a:t>. </a:t>
            </a:r>
          </a:p>
          <a:p>
            <a:pPr algn="ctr"/>
            <a:r>
              <a:rPr lang="en-US" sz="2200" dirty="0" err="1">
                <a:latin typeface="Times New Roman" pitchFamily="18" charset="0"/>
                <a:cs typeface="Times New Roman" pitchFamily="18" charset="0"/>
              </a:rPr>
              <a:t>Pn</a:t>
            </a:r>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Pn</a:t>
            </a:r>
            <a:r>
              <a:rPr lang="en-US" sz="2200" dirty="0">
                <a:latin typeface="Times New Roman" pitchFamily="18" charset="0"/>
                <a:cs typeface="Times New Roman" pitchFamily="18" charset="0"/>
              </a:rPr>
              <a:t> + A – ] (reduction oxidation)</a:t>
            </a:r>
          </a:p>
          <a:p>
            <a:pPr algn="just"/>
            <a:r>
              <a:rPr lang="en-US" sz="2200" dirty="0">
                <a:latin typeface="Times New Roman" pitchFamily="18" charset="0"/>
                <a:cs typeface="Times New Roman" pitchFamily="18" charset="0"/>
              </a:rPr>
              <a:t>As synthesized conductive polymers exhibit very low conductivities. It is not until an electron is removed from the valence band (</a:t>
            </a:r>
            <a:r>
              <a:rPr lang="en-US" sz="2200" dirty="0">
                <a:solidFill>
                  <a:srgbClr val="0033CC"/>
                </a:solidFill>
                <a:latin typeface="Times New Roman" pitchFamily="18" charset="0"/>
                <a:cs typeface="Times New Roman" pitchFamily="18" charset="0"/>
              </a:rPr>
              <a:t>p-doping</a:t>
            </a:r>
            <a:r>
              <a:rPr lang="en-US" sz="2200" dirty="0">
                <a:latin typeface="Times New Roman" pitchFamily="18" charset="0"/>
                <a:cs typeface="Times New Roman" pitchFamily="18" charset="0"/>
              </a:rPr>
              <a:t>) or added to the conduction band (</a:t>
            </a:r>
            <a:r>
              <a:rPr lang="en-US" sz="2200" dirty="0">
                <a:solidFill>
                  <a:srgbClr val="0033CC"/>
                </a:solidFill>
                <a:latin typeface="Times New Roman" pitchFamily="18" charset="0"/>
                <a:cs typeface="Times New Roman" pitchFamily="18" charset="0"/>
              </a:rPr>
              <a:t>n-doping</a:t>
            </a:r>
            <a:r>
              <a:rPr lang="en-US" sz="2200" dirty="0">
                <a:latin typeface="Times New Roman" pitchFamily="18" charset="0"/>
                <a:cs typeface="Times New Roman" pitchFamily="18" charset="0"/>
              </a:rPr>
              <a:t>, which is far less common) does a conducting polymer become highly conductive. </a:t>
            </a:r>
          </a:p>
          <a:p>
            <a:pPr algn="just"/>
            <a:r>
              <a:rPr lang="en-US" sz="2200" dirty="0">
                <a:latin typeface="Times New Roman" pitchFamily="18" charset="0"/>
                <a:cs typeface="Times New Roman" pitchFamily="18" charset="0"/>
              </a:rPr>
              <a:t>Doping (p or n) generates charge carriers which move in an electric field. Positive charges (holes) and negative charges (electrons) move to opposite electrodes. This movement of charge is what is actually responsible for electrical conductivity.</a:t>
            </a:r>
          </a:p>
        </p:txBody>
      </p:sp>
    </p:spTree>
    <p:extLst>
      <p:ext uri="{BB962C8B-B14F-4D97-AF65-F5344CB8AC3E}">
        <p14:creationId xmlns:p14="http://schemas.microsoft.com/office/powerpoint/2010/main" val="4232126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924800" cy="685800"/>
          </a:xfrm>
        </p:spPr>
        <p:txBody>
          <a:bodyPr>
            <a:normAutofit fontScale="90000"/>
          </a:bodyPr>
          <a:lstStyle/>
          <a:p>
            <a:pPr algn="ctr"/>
            <a:r>
              <a:rPr lang="en-US" sz="3600" b="1" dirty="0">
                <a:solidFill>
                  <a:srgbClr val="C00000"/>
                </a:solidFill>
                <a:latin typeface="Times New Roman" pitchFamily="18" charset="0"/>
                <a:cs typeface="Times New Roman" pitchFamily="18" charset="0"/>
              </a:rPr>
              <a:t>Classification based on Molecular forces</a:t>
            </a:r>
          </a:p>
        </p:txBody>
      </p:sp>
      <p:sp>
        <p:nvSpPr>
          <p:cNvPr id="3" name="Content Placeholder 2"/>
          <p:cNvSpPr>
            <a:spLocks noGrp="1"/>
          </p:cNvSpPr>
          <p:nvPr>
            <p:ph idx="1"/>
          </p:nvPr>
        </p:nvSpPr>
        <p:spPr>
          <a:xfrm>
            <a:off x="381000" y="1600200"/>
            <a:ext cx="8552688" cy="4572000"/>
          </a:xfrm>
        </p:spPr>
        <p:txBody>
          <a:bodyPr>
            <a:normAutofit/>
          </a:bodyPr>
          <a:lstStyle/>
          <a:p>
            <a:pPr marL="82296" indent="0" algn="just">
              <a:buNone/>
            </a:pPr>
            <a:r>
              <a:rPr lang="en-US" sz="2400" dirty="0">
                <a:latin typeface="Times New Roman" pitchFamily="18" charset="0"/>
                <a:cs typeface="Times New Roman" pitchFamily="18" charset="0"/>
              </a:rPr>
              <a:t>Polymers are classified into four categories based on magnitude of intermolecular forces </a:t>
            </a:r>
          </a:p>
          <a:p>
            <a:pPr algn="just"/>
            <a:r>
              <a:rPr lang="en-US" sz="2400" dirty="0">
                <a:latin typeface="Times New Roman" pitchFamily="18" charset="0"/>
                <a:cs typeface="Times New Roman" pitchFamily="18" charset="0"/>
              </a:rPr>
              <a:t>Elastomers: </a:t>
            </a:r>
            <a:r>
              <a:rPr lang="en-US" sz="2000" dirty="0">
                <a:latin typeface="Times New Roman" pitchFamily="18" charset="0"/>
                <a:cs typeface="Times New Roman" pitchFamily="18" charset="0"/>
              </a:rPr>
              <a:t>In these polymers, chain are held by weakest intermolecular forces which permits the polymers to be stretched. The polymer regains its original position when forces are released.</a:t>
            </a:r>
          </a:p>
          <a:p>
            <a:pPr algn="just"/>
            <a:r>
              <a:rPr lang="en-US" sz="2400" dirty="0">
                <a:latin typeface="Times New Roman" pitchFamily="18" charset="0"/>
                <a:cs typeface="Times New Roman" pitchFamily="18" charset="0"/>
              </a:rPr>
              <a:t>Fibers: </a:t>
            </a:r>
            <a:r>
              <a:rPr lang="en-US" sz="2000" dirty="0">
                <a:latin typeface="Times New Roman" pitchFamily="18" charset="0"/>
                <a:cs typeface="Times New Roman" pitchFamily="18" charset="0"/>
              </a:rPr>
              <a:t>In these polymers the inter molecular forces are strong due to hydrogen bonding, cross linking, cyclic structure</a:t>
            </a:r>
          </a:p>
          <a:p>
            <a:pPr algn="just"/>
            <a:r>
              <a:rPr lang="en-US" sz="2400" dirty="0">
                <a:latin typeface="Times New Roman" pitchFamily="18" charset="0"/>
                <a:cs typeface="Times New Roman" pitchFamily="18" charset="0"/>
              </a:rPr>
              <a:t>Thermoplastics</a:t>
            </a:r>
            <a:r>
              <a:rPr lang="en-US" sz="2000" dirty="0">
                <a:latin typeface="Times New Roman" pitchFamily="18" charset="0"/>
                <a:cs typeface="Times New Roman" pitchFamily="18" charset="0"/>
              </a:rPr>
              <a:t>: These are polymers for which inter molecular forces between elastomers and fibers. Due to this they can be easily molded by heating.</a:t>
            </a:r>
          </a:p>
          <a:p>
            <a:pPr algn="just"/>
            <a:r>
              <a:rPr lang="en-US" sz="2400" dirty="0">
                <a:latin typeface="Times New Roman" pitchFamily="18" charset="0"/>
                <a:cs typeface="Times New Roman" pitchFamily="18" charset="0"/>
              </a:rPr>
              <a:t>Thermosetting polymers</a:t>
            </a:r>
            <a:r>
              <a:rPr lang="en-US" sz="2000" dirty="0">
                <a:latin typeface="Times New Roman" pitchFamily="18" charset="0"/>
                <a:cs typeface="Times New Roman" pitchFamily="18" charset="0"/>
              </a:rPr>
              <a:t>:  Thermosetting polymers undergo chemical changes and cross linking on heating and become permanently hard and infusible.</a:t>
            </a:r>
          </a:p>
        </p:txBody>
      </p:sp>
    </p:spTree>
    <p:extLst>
      <p:ext uri="{BB962C8B-B14F-4D97-AF65-F5344CB8AC3E}">
        <p14:creationId xmlns:p14="http://schemas.microsoft.com/office/powerpoint/2010/main" val="20707445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351338"/>
          </a:xfrm>
        </p:spPr>
        <p:txBody>
          <a:bodyPr/>
          <a:lstStyle/>
          <a:p>
            <a:pPr algn="just"/>
            <a:r>
              <a:rPr lang="en-US" dirty="0">
                <a:latin typeface="Times New Roman" pitchFamily="18" charset="0"/>
                <a:cs typeface="Times New Roman" pitchFamily="18" charset="0"/>
              </a:rPr>
              <a:t>This is obtained by exposing a polymer to a charge transfer  agent in a gas phase or in solution.</a:t>
            </a:r>
          </a:p>
          <a:p>
            <a:pPr algn="just"/>
            <a:r>
              <a:rPr lang="en-US" dirty="0">
                <a:latin typeface="Times New Roman" pitchFamily="18" charset="0"/>
                <a:cs typeface="Times New Roman" pitchFamily="18" charset="0"/>
              </a:rPr>
              <a:t>Conductivity of ICPs can be increased by creating positive or negative charges on the polymer backbone by oxidation  or reduction by the process of doping.</a:t>
            </a:r>
          </a:p>
          <a:p>
            <a:pPr marL="0" indent="0" algn="just">
              <a:buNone/>
            </a:pPr>
            <a:r>
              <a:rPr lang="en-US" dirty="0">
                <a:latin typeface="Times New Roman" pitchFamily="18" charset="0"/>
                <a:cs typeface="Times New Roman" pitchFamily="18" charset="0"/>
              </a:rPr>
              <a:t>1. </a:t>
            </a:r>
            <a:r>
              <a:rPr lang="en-US" b="1" dirty="0">
                <a:latin typeface="Times New Roman" pitchFamily="18" charset="0"/>
                <a:cs typeface="Times New Roman" pitchFamily="18" charset="0"/>
              </a:rPr>
              <a:t>p-doping</a:t>
            </a:r>
            <a:r>
              <a:rPr lang="en-US" dirty="0">
                <a:latin typeface="Times New Roman" pitchFamily="18" charset="0"/>
                <a:cs typeface="Times New Roman" pitchFamily="18" charset="0"/>
              </a:rPr>
              <a:t> involves treating intrinsically conducting polymer with a Lewis acid thereby oxidation takes  place and positive charges on the polymer backbone are created. Some common P-dopants are I</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Br</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AsF</a:t>
            </a:r>
            <a:r>
              <a:rPr lang="en-US" baseline="-25000" dirty="0">
                <a:latin typeface="Times New Roman" pitchFamily="18" charset="0"/>
                <a:cs typeface="Times New Roman" pitchFamily="18" charset="0"/>
              </a:rPr>
              <a:t>5</a:t>
            </a:r>
            <a:r>
              <a:rPr lang="en-US" dirty="0">
                <a:latin typeface="Times New Roman" pitchFamily="18" charset="0"/>
                <a:cs typeface="Times New Roman" pitchFamily="18" charset="0"/>
              </a:rPr>
              <a:t>, PF</a:t>
            </a:r>
            <a:r>
              <a:rPr lang="en-US" baseline="-25000" dirty="0">
                <a:latin typeface="Times New Roman" pitchFamily="18" charset="0"/>
                <a:cs typeface="Times New Roman" pitchFamily="18" charset="0"/>
              </a:rPr>
              <a:t>6 </a:t>
            </a:r>
            <a:r>
              <a:rPr lang="en-US" dirty="0">
                <a:latin typeface="Times New Roman" pitchFamily="18" charset="0"/>
                <a:cs typeface="Times New Roman" pitchFamily="18" charset="0"/>
              </a:rPr>
              <a:t>etc.</a:t>
            </a:r>
          </a:p>
        </p:txBody>
      </p:sp>
      <p:sp>
        <p:nvSpPr>
          <p:cNvPr id="4" name="Rectangle 3"/>
          <p:cNvSpPr/>
          <p:nvPr/>
        </p:nvSpPr>
        <p:spPr>
          <a:xfrm>
            <a:off x="381000" y="836069"/>
            <a:ext cx="8382000" cy="535531"/>
          </a:xfrm>
          <a:prstGeom prst="rect">
            <a:avLst/>
          </a:prstGeom>
        </p:spPr>
        <p:txBody>
          <a:bodyPr wrap="square">
            <a:spAutoFit/>
          </a:bodyPr>
          <a:lstStyle/>
          <a:p>
            <a:pPr algn="ctr">
              <a:lnSpc>
                <a:spcPct val="90000"/>
              </a:lnSpc>
              <a:spcBef>
                <a:spcPct val="0"/>
              </a:spcBef>
            </a:pPr>
            <a:r>
              <a:rPr lang="en-US" sz="3200" b="1" dirty="0">
                <a:solidFill>
                  <a:srgbClr val="C00000"/>
                </a:solidFill>
                <a:latin typeface="Times New Roman" pitchFamily="18" charset="0"/>
                <a:ea typeface="+mj-ea"/>
                <a:cs typeface="Times New Roman" pitchFamily="18" charset="0"/>
              </a:rPr>
              <a:t>(DCP) Doped conducting polymer</a:t>
            </a:r>
          </a:p>
        </p:txBody>
      </p:sp>
    </p:spTree>
    <p:extLst>
      <p:ext uri="{BB962C8B-B14F-4D97-AF65-F5344CB8AC3E}">
        <p14:creationId xmlns:p14="http://schemas.microsoft.com/office/powerpoint/2010/main" val="38383588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36307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74400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7886700" cy="4351338"/>
          </a:xfrm>
        </p:spPr>
        <p:txBody>
          <a:bodyPr/>
          <a:lstStyle/>
          <a:p>
            <a:pPr marL="0" indent="0" algn="just">
              <a:buNone/>
            </a:pPr>
            <a:r>
              <a:rPr lang="en-US" dirty="0">
                <a:latin typeface="Times New Roman" pitchFamily="18" charset="0"/>
                <a:cs typeface="Times New Roman" pitchFamily="18" charset="0"/>
              </a:rPr>
              <a:t>2. n-doping involves treating intrinsically conducting polymer with a Lewis base thereby reduction takes  place and negative charges on the polymer backbone are created. Some common N-dopants are Li, Na, </a:t>
            </a:r>
            <a:r>
              <a:rPr lang="en-US" dirty="0" err="1">
                <a:latin typeface="Times New Roman" pitchFamily="18" charset="0"/>
                <a:cs typeface="Times New Roman" pitchFamily="18" charset="0"/>
              </a:rPr>
              <a:t>Ca</a:t>
            </a:r>
            <a:r>
              <a:rPr lang="en-US" dirty="0">
                <a:latin typeface="Times New Roman" pitchFamily="18" charset="0"/>
                <a:cs typeface="Times New Roman" pitchFamily="18" charset="0"/>
              </a:rPr>
              <a:t> etc. </a:t>
            </a:r>
            <a:endParaRPr lang="en-US" baseline="-25000"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14" y="3314700"/>
            <a:ext cx="8964386"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98017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534400" cy="4351338"/>
          </a:xfrm>
        </p:spPr>
        <p:txBody>
          <a:bodyPr>
            <a:normAutofit/>
          </a:bodyPr>
          <a:lstStyle/>
          <a:p>
            <a:pPr marL="0" indent="0" algn="just">
              <a:buNone/>
            </a:pPr>
            <a:r>
              <a:rPr lang="en-US" sz="2400" dirty="0">
                <a:latin typeface="Times New Roman" pitchFamily="18" charset="0"/>
                <a:cs typeface="Times New Roman" pitchFamily="18" charset="0"/>
              </a:rPr>
              <a:t>This type of conducting polymers possesses conductivity due to the presence of externally mixed conducting elements or compounds. These are of the following two types: </a:t>
            </a:r>
          </a:p>
          <a:p>
            <a:pPr marL="457200" indent="-457200" algn="just">
              <a:buAutoNum type="arabicPeriod"/>
            </a:pPr>
            <a:r>
              <a:rPr lang="en-US" sz="2400" dirty="0">
                <a:latin typeface="Times New Roman" pitchFamily="18" charset="0"/>
                <a:cs typeface="Times New Roman" pitchFamily="18" charset="0"/>
              </a:rPr>
              <a:t>conductive element filled polymer: Such polymers contains non-conducting polymers (behaving as binder) holds the conducting elements or compounds (behaving as conducting filler) such as carbon black, metals, metal oxides, etc. Such  polymers possesses good bulk conductivity, low cost, light weight, mechanically tough and easily processable.  </a:t>
            </a:r>
          </a:p>
          <a:p>
            <a:pPr marL="457200" indent="-457200" algn="just">
              <a:buAutoNum type="arabicPeriod"/>
            </a:pPr>
            <a:r>
              <a:rPr lang="en-US" sz="2400" dirty="0">
                <a:latin typeface="Times New Roman" pitchFamily="18" charset="0"/>
                <a:cs typeface="Times New Roman" pitchFamily="18" charset="0"/>
              </a:rPr>
              <a:t>Blended conducting polymer: such polymers are obtained by blending conventional polymers with conducting polymers either through physical or chemical process.</a:t>
            </a:r>
          </a:p>
        </p:txBody>
      </p:sp>
      <p:sp>
        <p:nvSpPr>
          <p:cNvPr id="4" name="Title 1"/>
          <p:cNvSpPr>
            <a:spLocks noGrp="1"/>
          </p:cNvSpPr>
          <p:nvPr>
            <p:ph type="title"/>
          </p:nvPr>
        </p:nvSpPr>
        <p:spPr>
          <a:xfrm>
            <a:off x="685800" y="685800"/>
            <a:ext cx="7886700" cy="930274"/>
          </a:xfrm>
        </p:spPr>
        <p:txBody>
          <a:bodyPr>
            <a:normAutofit/>
          </a:bodyPr>
          <a:lstStyle/>
          <a:p>
            <a:pPr algn="ctr"/>
            <a:r>
              <a:rPr lang="en-US" sz="3200" b="1" dirty="0">
                <a:solidFill>
                  <a:srgbClr val="C00000"/>
                </a:solidFill>
                <a:latin typeface="Times New Roman" pitchFamily="18" charset="0"/>
                <a:cs typeface="Times New Roman" pitchFamily="18" charset="0"/>
              </a:rPr>
              <a:t>3. Extrinsically Conducting Polymer</a:t>
            </a:r>
          </a:p>
        </p:txBody>
      </p:sp>
    </p:spTree>
    <p:extLst>
      <p:ext uri="{BB962C8B-B14F-4D97-AF65-F5344CB8AC3E}">
        <p14:creationId xmlns:p14="http://schemas.microsoft.com/office/powerpoint/2010/main" val="30024459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69926"/>
            <a:ext cx="7886700" cy="1082674"/>
          </a:xfrm>
        </p:spPr>
        <p:txBody>
          <a:bodyPr>
            <a:normAutofit/>
          </a:bodyPr>
          <a:lstStyle/>
          <a:p>
            <a:pPr algn="ctr"/>
            <a:r>
              <a:rPr lang="en-US" sz="3200" b="1" dirty="0">
                <a:latin typeface="Times New Roman" pitchFamily="18" charset="0"/>
                <a:cs typeface="Times New Roman" pitchFamily="18" charset="0"/>
              </a:rPr>
              <a:t>Applications of conducting polymers</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In rechargeable light weight batteries </a:t>
            </a:r>
          </a:p>
          <a:p>
            <a:r>
              <a:rPr lang="en-US" dirty="0">
                <a:latin typeface="Times New Roman" pitchFamily="18" charset="0"/>
                <a:cs typeface="Times New Roman" pitchFamily="18" charset="0"/>
              </a:rPr>
              <a:t>In optical display devices</a:t>
            </a:r>
          </a:p>
          <a:p>
            <a:r>
              <a:rPr lang="en-US" dirty="0">
                <a:latin typeface="Times New Roman" pitchFamily="18" charset="0"/>
                <a:cs typeface="Times New Roman" pitchFamily="18" charset="0"/>
              </a:rPr>
              <a:t>In aircrafts and aerospace components</a:t>
            </a:r>
          </a:p>
          <a:p>
            <a:r>
              <a:rPr lang="en-US" dirty="0">
                <a:latin typeface="Times New Roman" pitchFamily="18" charset="0"/>
                <a:cs typeface="Times New Roman" pitchFamily="18" charset="0"/>
              </a:rPr>
              <a:t>In diodes and transistors</a:t>
            </a:r>
          </a:p>
          <a:p>
            <a:r>
              <a:rPr lang="en-US" dirty="0">
                <a:latin typeface="Times New Roman" pitchFamily="18" charset="0"/>
                <a:cs typeface="Times New Roman" pitchFamily="18" charset="0"/>
              </a:rPr>
              <a:t>In solar cells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633955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726"/>
            <a:ext cx="7886700" cy="1082674"/>
          </a:xfrm>
        </p:spPr>
        <p:txBody>
          <a:bodyPr>
            <a:normAutofit/>
          </a:bodyPr>
          <a:lstStyle/>
          <a:p>
            <a:pPr algn="ctr"/>
            <a:r>
              <a:rPr lang="en-US" sz="3600" b="1" dirty="0">
                <a:solidFill>
                  <a:srgbClr val="C00000"/>
                </a:solidFill>
                <a:latin typeface="Times New Roman" pitchFamily="18" charset="0"/>
                <a:cs typeface="Times New Roman" pitchFamily="18" charset="0"/>
              </a:rPr>
              <a:t>Liquid-crystal polymers (LCPs)</a:t>
            </a:r>
            <a:endParaRPr lang="en-US" sz="36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524000"/>
            <a:ext cx="8534400" cy="4343400"/>
          </a:xfrm>
        </p:spPr>
        <p:txBody>
          <a:bodyPr>
            <a:noAutofit/>
          </a:bodyPr>
          <a:lstStyle/>
          <a:p>
            <a:pPr algn="just"/>
            <a:r>
              <a:rPr lang="en-US" sz="2000" dirty="0">
                <a:latin typeface="Times New Roman" pitchFamily="18" charset="0"/>
                <a:cs typeface="Times New Roman" pitchFamily="18" charset="0"/>
              </a:rPr>
              <a:t>An Austrian botanist named Friedrich </a:t>
            </a:r>
            <a:r>
              <a:rPr lang="en-US" sz="2000" dirty="0" err="1">
                <a:latin typeface="Times New Roman" pitchFamily="18" charset="0"/>
                <a:cs typeface="Times New Roman" pitchFamily="18" charset="0"/>
              </a:rPr>
              <a:t>Reinitzer</a:t>
            </a:r>
            <a:r>
              <a:rPr lang="en-US" sz="2000" dirty="0">
                <a:latin typeface="Times New Roman" pitchFamily="18" charset="0"/>
                <a:cs typeface="Times New Roman" pitchFamily="18" charset="0"/>
              </a:rPr>
              <a:t> studied a material called as </a:t>
            </a:r>
            <a:r>
              <a:rPr lang="en-US" sz="2000" dirty="0" err="1">
                <a:latin typeface="Times New Roman" pitchFamily="18" charset="0"/>
                <a:cs typeface="Times New Roman" pitchFamily="18" charset="0"/>
              </a:rPr>
              <a:t>cholesteryl</a:t>
            </a:r>
            <a:r>
              <a:rPr lang="en-US" sz="2000" dirty="0">
                <a:latin typeface="Times New Roman" pitchFamily="18" charset="0"/>
                <a:cs typeface="Times New Roman" pitchFamily="18" charset="0"/>
              </a:rPr>
              <a:t> benzoate which showed two distinct melting points. He noticed the change of crystal structure to hazy liquid by increase the temperature of solid sample. </a:t>
            </a:r>
          </a:p>
          <a:p>
            <a:pPr algn="just"/>
            <a:r>
              <a:rPr lang="en-US" sz="2000" dirty="0">
                <a:latin typeface="Times New Roman" pitchFamily="18" charset="0"/>
                <a:cs typeface="Times New Roman" pitchFamily="18" charset="0"/>
              </a:rPr>
              <a:t>Later on further heating, the hazy liquid converted to transparent liquid. </a:t>
            </a:r>
          </a:p>
          <a:p>
            <a:pPr algn="just"/>
            <a:r>
              <a:rPr lang="en-US" sz="2000" dirty="0" err="1">
                <a:latin typeface="Times New Roman" pitchFamily="18" charset="0"/>
                <a:cs typeface="Times New Roman" pitchFamily="18" charset="0"/>
              </a:rPr>
              <a:t>Reinitzer</a:t>
            </a:r>
            <a:r>
              <a:rPr lang="en-US" sz="2000" dirty="0">
                <a:latin typeface="Times New Roman" pitchFamily="18" charset="0"/>
                <a:cs typeface="Times New Roman" pitchFamily="18" charset="0"/>
              </a:rPr>
              <a:t> discovered a new phase of matter that is called as liquid crystal phase. Such materials show unique properties and have several new applications in modern technology. </a:t>
            </a:r>
          </a:p>
          <a:p>
            <a:pPr algn="just"/>
            <a:r>
              <a:rPr lang="en-US" sz="2000" dirty="0">
                <a:latin typeface="Times New Roman" pitchFamily="18" charset="0"/>
                <a:cs typeface="Times New Roman" pitchFamily="18" charset="0"/>
              </a:rPr>
              <a:t>Liquid-crystal polymers (LCPs) are a class of aromatic polymers. They are extremely unreactive and inert, and highly resistant to fire. </a:t>
            </a:r>
          </a:p>
          <a:p>
            <a:pPr algn="just"/>
            <a:r>
              <a:rPr lang="en-US" sz="2000" dirty="0">
                <a:latin typeface="Times New Roman" pitchFamily="18" charset="0"/>
                <a:cs typeface="Times New Roman" pitchFamily="18" charset="0"/>
              </a:rPr>
              <a:t>Liquid crystallinity in polymers may occur either by dissolving a polymer in a solvent (lyotropic liquid-crystal polymers) or by heating a polymer above its glass or melting transition point (</a:t>
            </a:r>
            <a:r>
              <a:rPr lang="en-US" sz="2000" dirty="0" err="1">
                <a:latin typeface="Times New Roman" pitchFamily="18" charset="0"/>
                <a:cs typeface="Times New Roman" pitchFamily="18" charset="0"/>
              </a:rPr>
              <a:t>thermotropic</a:t>
            </a:r>
            <a:r>
              <a:rPr lang="en-US" sz="2000" dirty="0">
                <a:latin typeface="Times New Roman" pitchFamily="18" charset="0"/>
                <a:cs typeface="Times New Roman" pitchFamily="18" charset="0"/>
              </a:rPr>
              <a:t> liquid-crystal polymers). </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0902160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458200" cy="4351338"/>
          </a:xfrm>
        </p:spPr>
        <p:txBody>
          <a:bodyPr>
            <a:normAutofit/>
          </a:bodyPr>
          <a:lstStyle/>
          <a:p>
            <a:pPr marL="0" indent="0" algn="just">
              <a:buNone/>
            </a:pPr>
            <a:r>
              <a:rPr lang="en-US" sz="2400" dirty="0">
                <a:latin typeface="Times New Roman" pitchFamily="18" charset="0"/>
                <a:cs typeface="Times New Roman" pitchFamily="18" charset="0"/>
              </a:rPr>
              <a:t>Liquid-crystal polymers are present in melted/liquid or solid form. In solid form the main example of </a:t>
            </a:r>
            <a:r>
              <a:rPr lang="en-US" sz="2400" dirty="0" err="1">
                <a:latin typeface="Times New Roman" pitchFamily="18" charset="0"/>
                <a:cs typeface="Times New Roman" pitchFamily="18" charset="0"/>
              </a:rPr>
              <a:t>lyotropic</a:t>
            </a:r>
            <a:r>
              <a:rPr lang="en-US" sz="2400" dirty="0">
                <a:latin typeface="Times New Roman" pitchFamily="18" charset="0"/>
                <a:cs typeface="Times New Roman" pitchFamily="18" charset="0"/>
              </a:rPr>
              <a:t> LCPs is the commercial aramid known as Kevlar. Chemical structure of this aramid consists of linearly substituted aromatic rings linked by amide groups. In a similar way, several series of </a:t>
            </a:r>
            <a:r>
              <a:rPr lang="en-US" sz="2400" dirty="0" err="1">
                <a:latin typeface="Times New Roman" pitchFamily="18" charset="0"/>
                <a:cs typeface="Times New Roman" pitchFamily="18" charset="0"/>
              </a:rPr>
              <a:t>thermotropic</a:t>
            </a:r>
            <a:r>
              <a:rPr lang="en-US" sz="2400" dirty="0">
                <a:latin typeface="Times New Roman" pitchFamily="18" charset="0"/>
                <a:cs typeface="Times New Roman" pitchFamily="18" charset="0"/>
              </a:rPr>
              <a:t> LCPs have been commercially produced by several companies. The orientation of molecules in liquid crystal state is intermediate liquid and solid phases. This intermediate state I called as </a:t>
            </a:r>
            <a:r>
              <a:rPr lang="en-US" sz="2400" dirty="0" err="1">
                <a:latin typeface="Times New Roman" pitchFamily="18" charset="0"/>
                <a:cs typeface="Times New Roman" pitchFamily="18" charset="0"/>
              </a:rPr>
              <a:t>mesogenic</a:t>
            </a:r>
            <a:r>
              <a:rPr lang="en-US" sz="2400" dirty="0">
                <a:latin typeface="Times New Roman" pitchFamily="18" charset="0"/>
                <a:cs typeface="Times New Roman" pitchFamily="18" charset="0"/>
              </a:rPr>
              <a:t> state or liquid crystal state. In such materials the properties of a material depend on the direction in which they are measured. The liquid crystalline structure has positional order, </a:t>
            </a:r>
            <a:r>
              <a:rPr lang="en-US" sz="2400" dirty="0" err="1">
                <a:latin typeface="Times New Roman" pitchFamily="18" charset="0"/>
                <a:cs typeface="Times New Roman" pitchFamily="18" charset="0"/>
              </a:rPr>
              <a:t>orientational</a:t>
            </a:r>
            <a:r>
              <a:rPr lang="en-US" sz="2400" dirty="0">
                <a:latin typeface="Times New Roman" pitchFamily="18" charset="0"/>
                <a:cs typeface="Times New Roman" pitchFamily="18" charset="0"/>
              </a:rPr>
              <a:t> order and bond </a:t>
            </a:r>
            <a:r>
              <a:rPr lang="en-US" sz="2400" dirty="0" err="1">
                <a:latin typeface="Times New Roman" pitchFamily="18" charset="0"/>
                <a:cs typeface="Times New Roman" pitchFamily="18" charset="0"/>
              </a:rPr>
              <a:t>orientational</a:t>
            </a:r>
            <a:r>
              <a:rPr lang="en-US" sz="2400" dirty="0">
                <a:latin typeface="Times New Roman" pitchFamily="18" charset="0"/>
                <a:cs typeface="Times New Roman" pitchFamily="18" charset="0"/>
              </a:rPr>
              <a:t> order.</a:t>
            </a:r>
            <a:endParaRPr lang="en-US" sz="2400" dirty="0"/>
          </a:p>
        </p:txBody>
      </p:sp>
      <p:sp>
        <p:nvSpPr>
          <p:cNvPr id="4" name="Title 1"/>
          <p:cNvSpPr>
            <a:spLocks noGrp="1"/>
          </p:cNvSpPr>
          <p:nvPr>
            <p:ph type="title"/>
          </p:nvPr>
        </p:nvSpPr>
        <p:spPr>
          <a:xfrm>
            <a:off x="762000" y="669926"/>
            <a:ext cx="7886700" cy="1082674"/>
          </a:xfrm>
        </p:spPr>
        <p:txBody>
          <a:bodyPr>
            <a:normAutofit/>
          </a:bodyPr>
          <a:lstStyle/>
          <a:p>
            <a:pPr algn="ctr"/>
            <a:r>
              <a:rPr lang="en-US" sz="3600" b="1" dirty="0">
                <a:solidFill>
                  <a:srgbClr val="C00000"/>
                </a:solidFill>
                <a:latin typeface="Times New Roman" pitchFamily="18" charset="0"/>
                <a:cs typeface="Times New Roman" pitchFamily="18" charset="0"/>
              </a:rPr>
              <a:t>Liquid-crystal polymers (LCPs)</a:t>
            </a:r>
            <a:endParaRPr lang="en-US" sz="36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2928800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3"/>
          </a:xfrm>
        </p:spPr>
        <p:txBody>
          <a:bodyPr/>
          <a:lstStyle/>
          <a:p>
            <a:pPr algn="ctr"/>
            <a:r>
              <a:rPr lang="en-US" b="1" dirty="0">
                <a:solidFill>
                  <a:srgbClr val="C00000"/>
                </a:solidFill>
                <a:latin typeface="Times New Roman" pitchFamily="18" charset="0"/>
                <a:cs typeface="Times New Roman" pitchFamily="18" charset="0"/>
              </a:rPr>
              <a:t> Properties</a:t>
            </a:r>
          </a:p>
        </p:txBody>
      </p:sp>
      <p:sp>
        <p:nvSpPr>
          <p:cNvPr id="3" name="Content Placeholder 2"/>
          <p:cNvSpPr>
            <a:spLocks noGrp="1"/>
          </p:cNvSpPr>
          <p:nvPr>
            <p:ph idx="1"/>
          </p:nvPr>
        </p:nvSpPr>
        <p:spPr>
          <a:xfrm>
            <a:off x="304800" y="1066800"/>
            <a:ext cx="8534400" cy="5410200"/>
          </a:xfrm>
        </p:spPr>
        <p:txBody>
          <a:bodyPr>
            <a:noAutofit/>
          </a:bodyPr>
          <a:lstStyle/>
          <a:p>
            <a:pPr marL="0" indent="0" algn="just">
              <a:buNone/>
            </a:pPr>
            <a:r>
              <a:rPr lang="en-US" sz="2200" dirty="0">
                <a:latin typeface="Times New Roman" pitchFamily="18" charset="0"/>
                <a:cs typeface="Times New Roman" pitchFamily="18" charset="0"/>
              </a:rPr>
              <a:t>1. Typically, LCPs have a high mechanical strength at high temperatures, extreme chemical resistance, inherent flame </a:t>
            </a:r>
            <a:r>
              <a:rPr lang="en-US" sz="2200" dirty="0" err="1">
                <a:latin typeface="Times New Roman" pitchFamily="18" charset="0"/>
                <a:cs typeface="Times New Roman" pitchFamily="18" charset="0"/>
              </a:rPr>
              <a:t>retardancy</a:t>
            </a:r>
            <a:r>
              <a:rPr lang="en-US" sz="2200" dirty="0">
                <a:latin typeface="Times New Roman" pitchFamily="18" charset="0"/>
                <a:cs typeface="Times New Roman" pitchFamily="18" charset="0"/>
              </a:rPr>
              <a:t>, and good </a:t>
            </a:r>
            <a:r>
              <a:rPr lang="en-US" sz="2200" dirty="0" err="1">
                <a:latin typeface="Times New Roman" pitchFamily="18" charset="0"/>
                <a:cs typeface="Times New Roman" pitchFamily="18" charset="0"/>
              </a:rPr>
              <a:t>weatherability</a:t>
            </a:r>
            <a:r>
              <a:rPr lang="en-US" sz="2200" dirty="0">
                <a:latin typeface="Times New Roman" pitchFamily="18" charset="0"/>
                <a:cs typeface="Times New Roman" pitchFamily="18" charset="0"/>
              </a:rPr>
              <a:t>. </a:t>
            </a:r>
          </a:p>
          <a:p>
            <a:pPr marL="0" indent="0" algn="just">
              <a:buNone/>
            </a:pPr>
            <a:r>
              <a:rPr lang="en-US" sz="2200" dirty="0">
                <a:latin typeface="Times New Roman" pitchFamily="18" charset="0"/>
                <a:cs typeface="Times New Roman" pitchFamily="18" charset="0"/>
              </a:rPr>
              <a:t>2. Liquid-crystal polymers come in a variety of forms from sinterable high temperature to injection moldable compounds. </a:t>
            </a:r>
          </a:p>
          <a:p>
            <a:pPr marL="0" indent="0" algn="just">
              <a:buNone/>
            </a:pPr>
            <a:r>
              <a:rPr lang="en-US" sz="2200" dirty="0">
                <a:latin typeface="Times New Roman" pitchFamily="18" charset="0"/>
                <a:cs typeface="Times New Roman" pitchFamily="18" charset="0"/>
              </a:rPr>
              <a:t>3. LCPs can be welded, though the lines created by welding are a weak point in the resulting product. </a:t>
            </a:r>
          </a:p>
          <a:p>
            <a:pPr marL="0" indent="0" algn="just">
              <a:buNone/>
            </a:pPr>
            <a:r>
              <a:rPr lang="en-US" sz="2200" dirty="0">
                <a:latin typeface="Times New Roman" pitchFamily="18" charset="0"/>
                <a:cs typeface="Times New Roman" pitchFamily="18" charset="0"/>
              </a:rPr>
              <a:t>4. LCPs have a high coefficient of thermal expansion and are exceptionally inert. </a:t>
            </a:r>
          </a:p>
          <a:p>
            <a:pPr marL="0" indent="0" algn="just">
              <a:buNone/>
            </a:pPr>
            <a:r>
              <a:rPr lang="en-US" sz="2200" dirty="0">
                <a:latin typeface="Times New Roman" pitchFamily="18" charset="0"/>
                <a:cs typeface="Times New Roman" pitchFamily="18" charset="0"/>
              </a:rPr>
              <a:t>6. They resist stress cracking in the presence of most chemicals at elevated temperatures, including aromatic or halogenated hydrocarbons, strong acids, bases, ketones, and other aggressive industrial substances. </a:t>
            </a:r>
          </a:p>
          <a:p>
            <a:pPr marL="0" indent="0" algn="just">
              <a:buNone/>
            </a:pPr>
            <a:r>
              <a:rPr lang="en-US" sz="2200" dirty="0">
                <a:latin typeface="Times New Roman" pitchFamily="18" charset="0"/>
                <a:cs typeface="Times New Roman" pitchFamily="18" charset="0"/>
              </a:rPr>
              <a:t>7. Hydrolytic stability in boiling water is excellent. Environments that deteriorate the polymers are high-temperature steam, concentrated sulfuric acid, and boiling caustic materials.</a:t>
            </a:r>
          </a:p>
        </p:txBody>
      </p:sp>
    </p:spTree>
    <p:extLst>
      <p:ext uri="{BB962C8B-B14F-4D97-AF65-F5344CB8AC3E}">
        <p14:creationId xmlns:p14="http://schemas.microsoft.com/office/powerpoint/2010/main" val="38601919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06474"/>
          </a:xfrm>
        </p:spPr>
        <p:txBody>
          <a:bodyPr/>
          <a:lstStyle/>
          <a:p>
            <a:pPr algn="ctr"/>
            <a:r>
              <a:rPr lang="en-US" b="1" dirty="0">
                <a:solidFill>
                  <a:srgbClr val="C00000"/>
                </a:solidFill>
                <a:latin typeface="Times New Roman" pitchFamily="18" charset="0"/>
                <a:cs typeface="Times New Roman" pitchFamily="18" charset="0"/>
              </a:rPr>
              <a:t>Uses</a:t>
            </a:r>
          </a:p>
        </p:txBody>
      </p:sp>
      <p:sp>
        <p:nvSpPr>
          <p:cNvPr id="3" name="Content Placeholder 2"/>
          <p:cNvSpPr>
            <a:spLocks noGrp="1"/>
          </p:cNvSpPr>
          <p:nvPr>
            <p:ph idx="1"/>
          </p:nvPr>
        </p:nvSpPr>
        <p:spPr>
          <a:xfrm>
            <a:off x="304800" y="1371600"/>
            <a:ext cx="8534400" cy="4351338"/>
          </a:xfrm>
        </p:spPr>
        <p:txBody>
          <a:bodyPr>
            <a:normAutofit fontScale="85000" lnSpcReduction="10000"/>
          </a:bodyPr>
          <a:lstStyle/>
          <a:p>
            <a:pPr algn="just"/>
            <a:r>
              <a:rPr lang="en-US" dirty="0">
                <a:latin typeface="Times New Roman" pitchFamily="18" charset="0"/>
                <a:cs typeface="Times New Roman" pitchFamily="18" charset="0"/>
              </a:rPr>
              <a:t>Because of their various properties, LCPs are useful for electrical and mechanical parts, food containers, and any other applications requiring chemical inertness and high strength. </a:t>
            </a:r>
          </a:p>
          <a:p>
            <a:pPr algn="just"/>
            <a:r>
              <a:rPr lang="en-US" dirty="0">
                <a:latin typeface="Times New Roman" pitchFamily="18" charset="0"/>
                <a:cs typeface="Times New Roman" pitchFamily="18" charset="0"/>
              </a:rPr>
              <a:t>LCP is particularly good for microwave frequency electronics due to low relative dielectric constants, low dissipation factors, and commercial availability of laminates. </a:t>
            </a:r>
          </a:p>
          <a:p>
            <a:pPr algn="just"/>
            <a:r>
              <a:rPr lang="en-US" dirty="0">
                <a:latin typeface="Times New Roman" pitchFamily="18" charset="0"/>
                <a:cs typeface="Times New Roman" pitchFamily="18" charset="0"/>
              </a:rPr>
              <a:t>Packaging micro-electro-mechanical systems (MEMS) is another area that LCP has recently gained more attention.</a:t>
            </a:r>
          </a:p>
          <a:p>
            <a:pPr algn="just"/>
            <a:r>
              <a:rPr lang="en-US" dirty="0">
                <a:latin typeface="Times New Roman" pitchFamily="18" charset="0"/>
                <a:cs typeface="Times New Roman" pitchFamily="18" charset="0"/>
              </a:rPr>
              <a:t>The superior properties of LCPs make them especially suitable for automotive ignition system components, heater plug connectors, lamp sockets, transmission system components, pump components, coil forms and sunlight sensors and sensors for car safety belts.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66743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66788"/>
            <a:ext cx="7886700" cy="633412"/>
          </a:xfrm>
        </p:spPr>
        <p:txBody>
          <a:bodyPr>
            <a:normAutofit/>
          </a:bodyPr>
          <a:lstStyle/>
          <a:p>
            <a:pPr algn="ctr"/>
            <a:r>
              <a:rPr lang="en-US" sz="3600" b="1" dirty="0">
                <a:latin typeface="Times New Roman" pitchFamily="18" charset="0"/>
                <a:cs typeface="Times New Roman" pitchFamily="18" charset="0"/>
              </a:rPr>
              <a:t>Classification based on Tacticity </a:t>
            </a:r>
          </a:p>
        </p:txBody>
      </p:sp>
      <p:sp>
        <p:nvSpPr>
          <p:cNvPr id="3" name="Content Placeholder 2"/>
          <p:cNvSpPr>
            <a:spLocks noGrp="1"/>
          </p:cNvSpPr>
          <p:nvPr>
            <p:ph idx="1"/>
          </p:nvPr>
        </p:nvSpPr>
        <p:spPr>
          <a:xfrm>
            <a:off x="628650" y="1592262"/>
            <a:ext cx="7886700" cy="4351338"/>
          </a:xfrm>
        </p:spPr>
        <p:txBody>
          <a:bodyPr>
            <a:normAutofit/>
          </a:bodyPr>
          <a:lstStyle/>
          <a:p>
            <a:pPr algn="just"/>
            <a:r>
              <a:rPr lang="en-US" sz="2400" u="sng" dirty="0"/>
              <a:t>Isotactic polymers</a:t>
            </a:r>
            <a:r>
              <a:rPr lang="en-US" sz="2400" dirty="0"/>
              <a:t>: In isotactic, all the functional group lie on the same side of chain</a:t>
            </a:r>
          </a:p>
          <a:p>
            <a:pPr algn="just"/>
            <a:endParaRPr lang="en-US" sz="2400" dirty="0"/>
          </a:p>
          <a:p>
            <a:pPr algn="just"/>
            <a:endParaRPr lang="en-US" sz="2400" dirty="0"/>
          </a:p>
          <a:p>
            <a:pPr algn="just"/>
            <a:endParaRPr lang="en-US" sz="2400" dirty="0"/>
          </a:p>
          <a:p>
            <a:pPr algn="just"/>
            <a:r>
              <a:rPr lang="en-US" sz="2400" u="sng" dirty="0" err="1"/>
              <a:t>Syndiotactic</a:t>
            </a:r>
            <a:r>
              <a:rPr lang="en-US" sz="2400" u="sng" dirty="0"/>
              <a:t> polymers</a:t>
            </a:r>
            <a:r>
              <a:rPr lang="en-US" sz="2400" dirty="0"/>
              <a:t>: In </a:t>
            </a:r>
            <a:r>
              <a:rPr lang="en-US" sz="2400" dirty="0" err="1"/>
              <a:t>syndiotatactic</a:t>
            </a:r>
            <a:r>
              <a:rPr lang="en-US" sz="2400" dirty="0"/>
              <a:t>, functional group arrangement is alternate</a:t>
            </a:r>
          </a:p>
          <a:p>
            <a:endParaRPr lang="en-US" sz="2400" dirty="0"/>
          </a:p>
          <a:p>
            <a:endParaRPr lang="en-US" sz="2400" dirty="0"/>
          </a:p>
          <a:p>
            <a:endParaRPr lang="en-US" sz="2400" dirty="0"/>
          </a:p>
          <a:p>
            <a:endParaRPr lang="en-US"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1306688033"/>
              </p:ext>
            </p:extLst>
          </p:nvPr>
        </p:nvGraphicFramePr>
        <p:xfrm>
          <a:off x="1711325" y="2430462"/>
          <a:ext cx="6061075" cy="1116013"/>
        </p:xfrm>
        <a:graphic>
          <a:graphicData uri="http://schemas.openxmlformats.org/presentationml/2006/ole">
            <mc:AlternateContent xmlns:mc="http://schemas.openxmlformats.org/markup-compatibility/2006">
              <mc:Choice xmlns:v="urn:schemas-microsoft-com:vml" Requires="v">
                <p:oleObj spid="_x0000_s1184" name="Visio" r:id="rId3" imgW="8298208" imgH="1527374" progId="Visio.Drawing.11">
                  <p:embed/>
                </p:oleObj>
              </mc:Choice>
              <mc:Fallback>
                <p:oleObj name="Visio" r:id="rId3" imgW="8298208" imgH="152737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1325" y="2430462"/>
                        <a:ext cx="6061075"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963643293"/>
              </p:ext>
            </p:extLst>
          </p:nvPr>
        </p:nvGraphicFramePr>
        <p:xfrm>
          <a:off x="1828800" y="4640262"/>
          <a:ext cx="5951538" cy="1125537"/>
        </p:xfrm>
        <a:graphic>
          <a:graphicData uri="http://schemas.openxmlformats.org/presentationml/2006/ole">
            <mc:AlternateContent xmlns:mc="http://schemas.openxmlformats.org/markup-compatibility/2006">
              <mc:Choice xmlns:v="urn:schemas-microsoft-com:vml" Requires="v">
                <p:oleObj spid="_x0000_s1185" name="Visio" r:id="rId5" imgW="8180112" imgH="1546494" progId="Visio.Drawing.11">
                  <p:embed/>
                </p:oleObj>
              </mc:Choice>
              <mc:Fallback>
                <p:oleObj name="Visio" r:id="rId5" imgW="8180112" imgH="1546494"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4640262"/>
                        <a:ext cx="5951538" cy="112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20938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838200" y="1143000"/>
            <a:ext cx="7772400" cy="40386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lnSpc>
                <a:spcPct val="90000"/>
              </a:lnSpc>
              <a:buClr>
                <a:srgbClr val="3891A7"/>
              </a:buClr>
              <a:buFont typeface="Wingdings 2"/>
              <a:buNone/>
            </a:pPr>
            <a:endParaRPr lang="en-US" sz="2800" b="1" i="1" u="sng" dirty="0">
              <a:solidFill>
                <a:srgbClr val="475A8D">
                  <a:lumMod val="75000"/>
                </a:srgbClr>
              </a:solidFill>
            </a:endParaRPr>
          </a:p>
          <a:p>
            <a:pPr algn="just">
              <a:buClr>
                <a:srgbClr val="3891A7"/>
              </a:buClr>
            </a:pPr>
            <a:r>
              <a:rPr lang="en-US" sz="2400" u="sng" dirty="0" err="1">
                <a:solidFill>
                  <a:prstClr val="black"/>
                </a:solidFill>
              </a:rPr>
              <a:t>Atactic</a:t>
            </a:r>
            <a:r>
              <a:rPr lang="en-US" sz="2400" u="sng" dirty="0">
                <a:solidFill>
                  <a:prstClr val="black"/>
                </a:solidFill>
              </a:rPr>
              <a:t> polymers</a:t>
            </a:r>
            <a:r>
              <a:rPr lang="en-US" sz="2400" dirty="0">
                <a:solidFill>
                  <a:prstClr val="black"/>
                </a:solidFill>
              </a:rPr>
              <a:t>: In </a:t>
            </a:r>
            <a:r>
              <a:rPr lang="en-US" sz="2400" dirty="0" err="1">
                <a:solidFill>
                  <a:prstClr val="black"/>
                </a:solidFill>
              </a:rPr>
              <a:t>atactic</a:t>
            </a:r>
            <a:r>
              <a:rPr lang="en-US" sz="2400" dirty="0">
                <a:solidFill>
                  <a:prstClr val="black"/>
                </a:solidFill>
              </a:rPr>
              <a:t>, functional group arrangement is random</a:t>
            </a:r>
          </a:p>
          <a:p>
            <a:pPr lvl="1">
              <a:lnSpc>
                <a:spcPct val="90000"/>
              </a:lnSpc>
              <a:buClr>
                <a:srgbClr val="3891A7"/>
              </a:buClr>
              <a:buFont typeface="Wingdings" pitchFamily="2" charset="2"/>
              <a:buChar char="v"/>
            </a:pPr>
            <a:endParaRPr lang="en-US" sz="2400" dirty="0">
              <a:solidFill>
                <a:prstClr val="black"/>
              </a:solidFill>
            </a:endParaRPr>
          </a:p>
          <a:p>
            <a:pPr lvl="1">
              <a:lnSpc>
                <a:spcPct val="90000"/>
              </a:lnSpc>
              <a:buClr>
                <a:srgbClr val="3891A7"/>
              </a:buClr>
              <a:buFont typeface="Wingdings" pitchFamily="2" charset="2"/>
              <a:buChar char="v"/>
            </a:pPr>
            <a:endParaRPr lang="en-US" sz="2400" dirty="0">
              <a:solidFill>
                <a:prstClr val="black"/>
              </a:solidFill>
            </a:endParaRPr>
          </a:p>
          <a:p>
            <a:pPr lvl="1">
              <a:lnSpc>
                <a:spcPct val="90000"/>
              </a:lnSpc>
              <a:buClr>
                <a:srgbClr val="3891A7"/>
              </a:buClr>
              <a:buFont typeface="Wingdings" pitchFamily="2" charset="2"/>
              <a:buNone/>
            </a:pPr>
            <a:endParaRPr lang="en-US" sz="2400" dirty="0">
              <a:solidFill>
                <a:prstClr val="black"/>
              </a:solidFill>
            </a:endParaRPr>
          </a:p>
          <a:p>
            <a:pPr lvl="1">
              <a:lnSpc>
                <a:spcPct val="90000"/>
              </a:lnSpc>
              <a:buClr>
                <a:srgbClr val="3891A7"/>
              </a:buClr>
              <a:buFont typeface="Wingdings" pitchFamily="2" charset="2"/>
              <a:buChar char="v"/>
            </a:pPr>
            <a:endParaRPr lang="en-US" sz="2400" dirty="0">
              <a:solidFill>
                <a:prstClr val="black"/>
              </a:solidFill>
            </a:endParaRPr>
          </a:p>
          <a:p>
            <a:pPr marL="402336" lvl="1" indent="0">
              <a:lnSpc>
                <a:spcPct val="90000"/>
              </a:lnSpc>
              <a:buClr>
                <a:srgbClr val="3891A7"/>
              </a:buClr>
              <a:buFont typeface="Verdana"/>
              <a:buNone/>
            </a:pPr>
            <a:r>
              <a:rPr lang="en-US" sz="2000" dirty="0">
                <a:solidFill>
                  <a:prstClr val="black"/>
                </a:solidFill>
              </a:rPr>
              <a:t>Every other carbon in the chain is a stereo-center</a:t>
            </a:r>
          </a:p>
        </p:txBody>
      </p:sp>
      <p:graphicFrame>
        <p:nvGraphicFramePr>
          <p:cNvPr id="7" name="Object 6"/>
          <p:cNvGraphicFramePr>
            <a:graphicFrameLocks noChangeAspect="1"/>
          </p:cNvGraphicFramePr>
          <p:nvPr>
            <p:extLst>
              <p:ext uri="{D42A27DB-BD31-4B8C-83A1-F6EECF244321}">
                <p14:modId xmlns:p14="http://schemas.microsoft.com/office/powerpoint/2010/main" val="732379766"/>
              </p:ext>
            </p:extLst>
          </p:nvPr>
        </p:nvGraphicFramePr>
        <p:xfrm>
          <a:off x="1600200" y="2514600"/>
          <a:ext cx="6324600" cy="1194979"/>
        </p:xfrm>
        <a:graphic>
          <a:graphicData uri="http://schemas.openxmlformats.org/presentationml/2006/ole">
            <mc:AlternateContent xmlns:mc="http://schemas.openxmlformats.org/markup-compatibility/2006">
              <mc:Choice xmlns:v="urn:schemas-microsoft-com:vml" Requires="v">
                <p:oleObj spid="_x0000_s2128" name="Visio" r:id="rId3" imgW="8180280" imgH="1545480" progId="Visio.Drawing.11">
                  <p:embed/>
                </p:oleObj>
              </mc:Choice>
              <mc:Fallback>
                <p:oleObj name="Visio" r:id="rId3" imgW="8180280" imgH="154548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514600"/>
                        <a:ext cx="6324600" cy="1194979"/>
                      </a:xfrm>
                      <a:prstGeom prst="rect">
                        <a:avLst/>
                      </a:prstGeom>
                      <a:noFill/>
                      <a:ln>
                        <a:noFill/>
                      </a:ln>
                      <a:effectLst/>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6983280" y="4536360"/>
              <a:ext cx="360" cy="360"/>
            </p14:xfrm>
          </p:contentPart>
        </mc:Choice>
        <mc:Fallback xmlns="">
          <p:pic>
            <p:nvPicPr>
              <p:cNvPr id="3" name="Ink 2"/>
              <p:cNvPicPr/>
              <p:nvPr/>
            </p:nvPicPr>
            <p:blipFill>
              <a:blip r:embed="rId8"/>
              <a:stretch>
                <a:fillRect/>
              </a:stretch>
            </p:blipFill>
            <p:spPr>
              <a:xfrm>
                <a:off x="6973920" y="4527000"/>
                <a:ext cx="19080" cy="19080"/>
              </a:xfrm>
              <a:prstGeom prst="rect">
                <a:avLst/>
              </a:prstGeom>
            </p:spPr>
          </p:pic>
        </mc:Fallback>
      </mc:AlternateContent>
    </p:spTree>
    <p:extLst>
      <p:ext uri="{BB962C8B-B14F-4D97-AF65-F5344CB8AC3E}">
        <p14:creationId xmlns:p14="http://schemas.microsoft.com/office/powerpoint/2010/main" val="788397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8031480" cy="533400"/>
          </a:xfrm>
        </p:spPr>
        <p:txBody>
          <a:bodyPr>
            <a:noAutofit/>
          </a:bodyPr>
          <a:lstStyle/>
          <a:p>
            <a:pPr algn="ctr"/>
            <a:r>
              <a:rPr lang="en-US" sz="2800" b="1" dirty="0">
                <a:solidFill>
                  <a:srgbClr val="FF0000"/>
                </a:solidFill>
                <a:latin typeface="Times New Roman" pitchFamily="18" charset="0"/>
                <a:cs typeface="Times New Roman" pitchFamily="18" charset="0"/>
              </a:rPr>
              <a:t>Classification based on Polymerization method</a:t>
            </a:r>
          </a:p>
        </p:txBody>
      </p:sp>
      <p:sp>
        <p:nvSpPr>
          <p:cNvPr id="3" name="Content Placeholder 2"/>
          <p:cNvSpPr>
            <a:spLocks noGrp="1"/>
          </p:cNvSpPr>
          <p:nvPr>
            <p:ph idx="1"/>
          </p:nvPr>
        </p:nvSpPr>
        <p:spPr>
          <a:xfrm>
            <a:off x="152400" y="1447800"/>
            <a:ext cx="8839200" cy="5562600"/>
          </a:xfrm>
        </p:spPr>
        <p:txBody>
          <a:bodyPr/>
          <a:lstStyle/>
          <a:p>
            <a:pPr algn="just"/>
            <a:r>
              <a:rPr lang="en-US" sz="2000" dirty="0">
                <a:solidFill>
                  <a:srgbClr val="C00000"/>
                </a:solidFill>
              </a:rPr>
              <a:t>Addition Polymerization:</a:t>
            </a:r>
            <a:r>
              <a:rPr lang="en-US" sz="2000" dirty="0"/>
              <a:t> A polymer formed by direct repeated addition of monomers is called addition polymerization. In this types of polymers monomers are unsaturated compounds or derivatives of alkenes.</a:t>
            </a:r>
          </a:p>
          <a:p>
            <a:pPr algn="just"/>
            <a:endParaRPr lang="en-US" sz="2400" dirty="0"/>
          </a:p>
          <a:p>
            <a:endParaRPr lang="en-US" sz="2400" dirty="0"/>
          </a:p>
          <a:p>
            <a:endParaRPr lang="en-US" sz="2400" dirty="0"/>
          </a:p>
          <a:p>
            <a:pPr algn="just"/>
            <a:r>
              <a:rPr lang="en-US" sz="2000" dirty="0">
                <a:solidFill>
                  <a:srgbClr val="C00000"/>
                </a:solidFill>
              </a:rPr>
              <a:t>Condensation Polymerization:</a:t>
            </a:r>
            <a:r>
              <a:rPr lang="en-US" sz="2000" dirty="0"/>
              <a:t> Condensation polymerization involves condensation of two different  monomers which are normally bi functional group. During the process there is loss of small molecule such as water </a:t>
            </a:r>
          </a:p>
          <a:p>
            <a:endParaRPr lang="en-US" sz="24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362200"/>
            <a:ext cx="7391400" cy="1215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724400"/>
            <a:ext cx="7620000" cy="167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8170920" y="2507400"/>
              <a:ext cx="360" cy="360"/>
            </p14:xfrm>
          </p:contentPart>
        </mc:Choice>
        <mc:Fallback xmlns="">
          <p:pic>
            <p:nvPicPr>
              <p:cNvPr id="4" name="Ink 3"/>
              <p:cNvPicPr/>
              <p:nvPr/>
            </p:nvPicPr>
            <p:blipFill>
              <a:blip r:embed="rId5"/>
              <a:stretch>
                <a:fillRect/>
              </a:stretch>
            </p:blipFill>
            <p:spPr>
              <a:xfrm>
                <a:off x="8161560" y="2498040"/>
                <a:ext cx="19080" cy="19080"/>
              </a:xfrm>
              <a:prstGeom prst="rect">
                <a:avLst/>
              </a:prstGeom>
            </p:spPr>
          </p:pic>
        </mc:Fallback>
      </mc:AlternateContent>
    </p:spTree>
    <p:extLst>
      <p:ext uri="{BB962C8B-B14F-4D97-AF65-F5344CB8AC3E}">
        <p14:creationId xmlns:p14="http://schemas.microsoft.com/office/powerpoint/2010/main" val="2130021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lstStyle/>
          <a:p>
            <a:pPr algn="ctr"/>
            <a:r>
              <a:rPr lang="en-US" b="1" dirty="0">
                <a:solidFill>
                  <a:srgbClr val="C00000"/>
                </a:solidFill>
                <a:latin typeface="Times New Roman" pitchFamily="18" charset="0"/>
                <a:cs typeface="Times New Roman" pitchFamily="18" charset="0"/>
              </a:rPr>
              <a:t>Plastics</a:t>
            </a:r>
            <a:endParaRPr lang="en-US"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219200"/>
            <a:ext cx="8686800" cy="4876800"/>
          </a:xfrm>
        </p:spPr>
        <p:txBody>
          <a:bodyPr>
            <a:noAutofit/>
          </a:bodyPr>
          <a:lstStyle/>
          <a:p>
            <a:pPr algn="just"/>
            <a:r>
              <a:rPr lang="en-US" sz="2000" dirty="0">
                <a:latin typeface="Times New Roman" pitchFamily="18" charset="0"/>
                <a:cs typeface="Times New Roman" pitchFamily="18" charset="0"/>
              </a:rPr>
              <a:t>Plastic is a substance that can be easily </a:t>
            </a:r>
            <a:r>
              <a:rPr lang="en-US" sz="2000" dirty="0" err="1">
                <a:latin typeface="Times New Roman" pitchFamily="18" charset="0"/>
                <a:cs typeface="Times New Roman" pitchFamily="18" charset="0"/>
              </a:rPr>
              <a:t>moulded</a:t>
            </a:r>
            <a:r>
              <a:rPr lang="en-US" sz="2000" dirty="0">
                <a:latin typeface="Times New Roman" pitchFamily="18" charset="0"/>
                <a:cs typeface="Times New Roman" pitchFamily="18" charset="0"/>
              </a:rPr>
              <a:t> into a desired</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shape by the effect of mechanical force &amp; heat.</a:t>
            </a:r>
          </a:p>
          <a:p>
            <a:pPr algn="just"/>
            <a:r>
              <a:rPr lang="en-US" sz="2000" dirty="0">
                <a:latin typeface="Times New Roman" pitchFamily="18" charset="0"/>
                <a:cs typeface="Times New Roman" pitchFamily="18" charset="0"/>
              </a:rPr>
              <a:t>In the manufacturing of plastic raw materials like coal, petroleum, cellulose, salt, </a:t>
            </a:r>
            <a:r>
              <a:rPr lang="en-US" sz="2000" dirty="0" err="1">
                <a:latin typeface="Times New Roman" pitchFamily="18" charset="0"/>
                <a:cs typeface="Times New Roman" pitchFamily="18" charset="0"/>
              </a:rPr>
              <a:t>sulphur</a:t>
            </a:r>
            <a:r>
              <a:rPr lang="en-US" sz="2000" dirty="0">
                <a:latin typeface="Times New Roman" pitchFamily="18" charset="0"/>
                <a:cs typeface="Times New Roman" pitchFamily="18" charset="0"/>
              </a:rPr>
              <a:t>, limestone, air, water etc. are used.</a:t>
            </a:r>
          </a:p>
          <a:p>
            <a:pPr marL="0" indent="0" algn="just">
              <a:buNone/>
            </a:pPr>
            <a:r>
              <a:rPr lang="en-US" sz="2000" b="1" dirty="0">
                <a:latin typeface="Times New Roman" pitchFamily="18" charset="0"/>
                <a:cs typeface="Times New Roman" pitchFamily="18" charset="0"/>
              </a:rPr>
              <a:t>Plastics as engineering materials:-</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Low fabrication cost, low thermal &amp; electrical conductivities, high resistance to corrosion, Plastics are resistant to chemicals &amp; solvents</a:t>
            </a:r>
          </a:p>
          <a:p>
            <a:pPr lvl="0" algn="just"/>
            <a:r>
              <a:rPr lang="en-US" sz="2000" dirty="0">
                <a:latin typeface="Times New Roman" pitchFamily="18" charset="0"/>
                <a:cs typeface="Times New Roman" pitchFamily="18" charset="0"/>
              </a:rPr>
              <a:t>Plastics reduce noise &amp; vibrations in machines</a:t>
            </a:r>
          </a:p>
          <a:p>
            <a:pPr lvl="0" algn="just"/>
            <a:r>
              <a:rPr lang="en-US" sz="2000" dirty="0">
                <a:latin typeface="Times New Roman" pitchFamily="18" charset="0"/>
                <a:cs typeface="Times New Roman" pitchFamily="18" charset="0"/>
              </a:rPr>
              <a:t>Plastics are bad conductors of heat are useful for making handles used for hot objects, most plastics are inflammable.</a:t>
            </a:r>
          </a:p>
          <a:p>
            <a:pPr lvl="0" algn="just"/>
            <a:r>
              <a:rPr lang="en-US" sz="2000" dirty="0">
                <a:latin typeface="Times New Roman" pitchFamily="18" charset="0"/>
                <a:cs typeface="Times New Roman" pitchFamily="18" charset="0"/>
              </a:rPr>
              <a:t>Plastics are electrical insulators &amp; find large scale use in the electrical industry.</a:t>
            </a:r>
          </a:p>
          <a:p>
            <a:pPr lvl="0" algn="just"/>
            <a:r>
              <a:rPr lang="en-US" sz="2000" dirty="0">
                <a:latin typeface="Times New Roman" pitchFamily="18" charset="0"/>
                <a:cs typeface="Times New Roman" pitchFamily="18" charset="0"/>
              </a:rPr>
              <a:t>Plastics are clear &amp; transparent so they can be given beautiful colors.</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389736825"/>
      </p:ext>
    </p:extLst>
  </p:cSld>
  <p:clrMapOvr>
    <a:masterClrMapping/>
  </p:clrMapOvr>
</p:sld>
</file>

<file path=ppt/theme/theme1.xml><?xml version="1.0" encoding="utf-8"?>
<a:theme xmlns:a="http://schemas.openxmlformats.org/drawingml/2006/main" name="SVU_KJSCE THEME TEMPLATE FOR PPT_Standard Scree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8BC172819F0745AF06A4C40A4AD611" ma:contentTypeVersion="4" ma:contentTypeDescription="Create a new document." ma:contentTypeScope="" ma:versionID="a96136ea8faffa127c298c9c758d29fc">
  <xsd:schema xmlns:xsd="http://www.w3.org/2001/XMLSchema" xmlns:xs="http://www.w3.org/2001/XMLSchema" xmlns:p="http://schemas.microsoft.com/office/2006/metadata/properties" xmlns:ns2="211a4994-c1dd-4d9b-8e60-db1330beab41" targetNamespace="http://schemas.microsoft.com/office/2006/metadata/properties" ma:root="true" ma:fieldsID="42d7cfa8aca548e9611896291eddd7b5" ns2:_="">
    <xsd:import namespace="211a4994-c1dd-4d9b-8e60-db1330beab4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1a4994-c1dd-4d9b-8e60-db1330beab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12619E-49FC-46E4-9782-E1B8218BA7B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8DED727-A621-4B2C-B050-99E04F24E43B}">
  <ds:schemaRefs>
    <ds:schemaRef ds:uri="http://schemas.microsoft.com/sharepoint/v3/contenttype/forms"/>
  </ds:schemaRefs>
</ds:datastoreItem>
</file>

<file path=customXml/itemProps3.xml><?xml version="1.0" encoding="utf-8"?>
<ds:datastoreItem xmlns:ds="http://schemas.openxmlformats.org/officeDocument/2006/customXml" ds:itemID="{BEFA06D9-32E7-4337-8387-EBBD9F4B80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1a4994-c1dd-4d9b-8e60-db1330beab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SVU_KJSCE THEME TEMPLATE FOR PPT_Standard Screen</Template>
  <TotalTime>4177</TotalTime>
  <Words>3641</Words>
  <Application>Microsoft Office PowerPoint</Application>
  <PresentationFormat>On-screen Show (4:3)</PresentationFormat>
  <Paragraphs>414</Paragraphs>
  <Slides>58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0" baseType="lpstr">
      <vt:lpstr>SVU_KJSCE THEME TEMPLATE FOR PPT_Standard Screen</vt:lpstr>
      <vt:lpstr>Visio</vt:lpstr>
      <vt:lpstr>Polymers</vt:lpstr>
      <vt:lpstr>PowerPoint Presentation</vt:lpstr>
      <vt:lpstr>PowerPoint Presentation</vt:lpstr>
      <vt:lpstr>Classification based on source</vt:lpstr>
      <vt:lpstr>Classification based on Molecular forces</vt:lpstr>
      <vt:lpstr>Classification based on Tacticity </vt:lpstr>
      <vt:lpstr>PowerPoint Presentation</vt:lpstr>
      <vt:lpstr>Classification based on Polymerization method</vt:lpstr>
      <vt:lpstr>Plastics</vt:lpstr>
      <vt:lpstr>Compounding of plastics </vt:lpstr>
      <vt:lpstr>1. Resin (Binder) </vt:lpstr>
      <vt:lpstr>2. Fillers or extender</vt:lpstr>
      <vt:lpstr>3. Pigments / Dyes</vt:lpstr>
      <vt:lpstr>4. Catalysts or accelerators</vt:lpstr>
      <vt:lpstr>5. Plasticizers </vt:lpstr>
      <vt:lpstr>5. Plasticizers </vt:lpstr>
      <vt:lpstr>6. Lubricants </vt:lpstr>
      <vt:lpstr>7. Stabilizers </vt:lpstr>
      <vt:lpstr>Fabrication (Molding) of Plastics</vt:lpstr>
      <vt:lpstr>Four important types of  fabrication Methods</vt:lpstr>
      <vt:lpstr>Compression Molding</vt:lpstr>
      <vt:lpstr>PowerPoint Presentation</vt:lpstr>
      <vt:lpstr>Injection Molding</vt:lpstr>
      <vt:lpstr>PowerPoint Presentation</vt:lpstr>
      <vt:lpstr>Transfer Molding</vt:lpstr>
      <vt:lpstr>Transfer Molding</vt:lpstr>
      <vt:lpstr>Extrusion Molding (Horizontal)</vt:lpstr>
      <vt:lpstr>Extrusion Molding  (Horizontal)</vt:lpstr>
      <vt:lpstr>Extrusion Molding (Vertical)</vt:lpstr>
      <vt:lpstr>PowerPoint Presentation</vt:lpstr>
      <vt:lpstr>Molecular Mass of Polymer</vt:lpstr>
      <vt:lpstr>Synthesis and Applications of Commercially important Polymers [Preparation, Properties and Uses]</vt:lpstr>
      <vt:lpstr>Some Important Polymers</vt:lpstr>
      <vt:lpstr>1. Poly  Vinyl Acetate (PVAc)</vt:lpstr>
      <vt:lpstr>1. Poly  Vinyl Acetate (PVAc)</vt:lpstr>
      <vt:lpstr>1. Poly  Vinyl Acetate (PVAc)</vt:lpstr>
      <vt:lpstr>1. Poly  Vinyl Acetate (PVAc)</vt:lpstr>
      <vt:lpstr>2. Poly Methyl Methacrylate (PMMA)</vt:lpstr>
      <vt:lpstr>PowerPoint Presentation</vt:lpstr>
      <vt:lpstr>2. Poly Methyl Methacrylate (PMMA)</vt:lpstr>
      <vt:lpstr>2. Poly Methyl Methacrylate (PMMA)</vt:lpstr>
      <vt:lpstr>3. Poly Di-Methyl Siloxane (PDMS)</vt:lpstr>
      <vt:lpstr>PowerPoint Presentation</vt:lpstr>
      <vt:lpstr>PowerPoint Presentation</vt:lpstr>
      <vt:lpstr>Conducting Polymers</vt:lpstr>
      <vt:lpstr>1. Intrinsically conducting polymers</vt:lpstr>
      <vt:lpstr>Polyacetylene</vt:lpstr>
      <vt:lpstr>PowerPoint Presentation</vt:lpstr>
      <vt:lpstr>PowerPoint Presentation</vt:lpstr>
      <vt:lpstr>PowerPoint Presentation</vt:lpstr>
      <vt:lpstr>PowerPoint Presentation</vt:lpstr>
      <vt:lpstr>PowerPoint Presentation</vt:lpstr>
      <vt:lpstr>3. Extrinsically Conducting Polymer</vt:lpstr>
      <vt:lpstr>Applications of conducting polymers</vt:lpstr>
      <vt:lpstr>Liquid-crystal polymers (LCPs)</vt:lpstr>
      <vt:lpstr>Liquid-crystal polymers (LCPs)</vt:lpstr>
      <vt:lpstr> Properties</vt:lpstr>
      <vt:lpstr>Uses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Admin</cp:lastModifiedBy>
  <cp:revision>264</cp:revision>
  <dcterms:created xsi:type="dcterms:W3CDTF">2006-08-16T00:00:00Z</dcterms:created>
  <dcterms:modified xsi:type="dcterms:W3CDTF">2023-04-23T18:18:45Z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0x010100D28BC172819F0745AF06A4C40A4AD611</vt:lpwstr>
  </property>
</Properties>
</file>