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Lst>
  <p:sldSz cy="6858000" cx="12192000"/>
  <p:notesSz cx="6858000" cy="9144000"/>
  <p:embeddedFontLst>
    <p:embeddedFont>
      <p:font typeface="Quattrocento Sans"/>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GoogleSlidesCustomDataVersion2">
      <go:slidesCustomData xmlns:go="http://customooxmlschemas.google.com/" r:id="rId65" roundtripDataSignature="AMtx7miNxxRw14JXMIP/yavLK26xTL7s9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152F984-A8BD-43E8-AEFD-BF72A0DC587F}">
  <a:tblStyle styleId="{8152F984-A8BD-43E8-AEFD-BF72A0DC587F}"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QuattrocentoSans-bold.fntdata"/><Relationship Id="rId61" Type="http://schemas.openxmlformats.org/officeDocument/2006/relationships/font" Target="fonts/QuattrocentoSans-regular.fntdata"/><Relationship Id="rId20" Type="http://schemas.openxmlformats.org/officeDocument/2006/relationships/slide" Target="slides/slide14.xml"/><Relationship Id="rId64" Type="http://schemas.openxmlformats.org/officeDocument/2006/relationships/font" Target="fonts/QuattrocentoSans-boldItalic.fntdata"/><Relationship Id="rId63" Type="http://schemas.openxmlformats.org/officeDocument/2006/relationships/font" Target="fonts/QuattrocentoSans-italic.fntdata"/><Relationship Id="rId22" Type="http://schemas.openxmlformats.org/officeDocument/2006/relationships/slide" Target="slides/slide16.xml"/><Relationship Id="rId21" Type="http://schemas.openxmlformats.org/officeDocument/2006/relationships/slide" Target="slides/slide15.xml"/><Relationship Id="rId65" Type="http://customschemas.google.com/relationships/presentationmetadata" Target="meta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1" name="Google Shape;211;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3" name="Google Shape;223;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0" name="Google Shape;230;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1" name="Google Shape;251;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7" name="Google Shape;257;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0" name="Google Shape;270;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6" name="Google Shape;276;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3" name="Google Shape;283;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9" name="Google Shape;289;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6" name="Google Shape;296;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3" name="Google Shape;303;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9" name="Google Shape;309;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5" name="Google Shape;315;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2" name="Google Shape;322;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8" name="Google Shape;328;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5" name="Google Shape;335;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2" name="Google Shape;342;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0" name="Google Shape;350;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7" name="Google Shape;357;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3" name="Google Shape;363;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8" name="Google Shape;368;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5" name="Google Shape;375;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3" name="Google Shape;383;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9" name="Google Shape;389;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4" name="Google Shape;394;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1" name="Google Shape;401;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8" name="Google Shape;408;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4" name="Google Shape;414;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0" name="Google Shape;420;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 name="Google Shape;12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5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5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6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6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6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6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6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6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6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6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6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6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6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6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6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6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64"/>
          <p:cNvSpPr/>
          <p:nvPr>
            <p:ph idx="2" type="pic"/>
          </p:nvPr>
        </p:nvSpPr>
        <p:spPr>
          <a:xfrm>
            <a:off x="5183188" y="987425"/>
            <a:ext cx="6172200" cy="4873625"/>
          </a:xfrm>
          <a:prstGeom prst="rect">
            <a:avLst/>
          </a:prstGeom>
          <a:noFill/>
          <a:ln>
            <a:noFill/>
          </a:ln>
        </p:spPr>
      </p:sp>
      <p:sp>
        <p:nvSpPr>
          <p:cNvPr id="64" name="Google Shape;64;p6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6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5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8.png"/><Relationship Id="rId4" Type="http://schemas.openxmlformats.org/officeDocument/2006/relationships/image" Target="../media/image5.png"/><Relationship Id="rId5"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hyperlink" Target="https://www.programiz.com/python-programming/modules" TargetMode="External"/><Relationship Id="rId4" Type="http://schemas.openxmlformats.org/officeDocument/2006/relationships/image" Target="../media/image1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6.png"/><Relationship Id="rId4" Type="http://schemas.openxmlformats.org/officeDocument/2006/relationships/image" Target="../media/image3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Times New Roman"/>
              <a:buNone/>
            </a:pPr>
            <a:r>
              <a:rPr b="1" lang="en-US">
                <a:latin typeface="Times New Roman"/>
                <a:ea typeface="Times New Roman"/>
                <a:cs typeface="Times New Roman"/>
                <a:sym typeface="Times New Roman"/>
              </a:rPr>
              <a:t>Introduction to Python Programming</a:t>
            </a:r>
            <a:endParaRPr b="1">
              <a:latin typeface="Times New Roman"/>
              <a:ea typeface="Times New Roman"/>
              <a:cs typeface="Times New Roman"/>
              <a:sym typeface="Times New Roman"/>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None/>
            </a:pPr>
            <a:r>
              <a:rPr lang="en-US" sz="4000">
                <a:latin typeface="Times New Roman"/>
                <a:ea typeface="Times New Roman"/>
                <a:cs typeface="Times New Roman"/>
                <a:sym typeface="Times New Roman"/>
              </a:rPr>
              <a:t>Module1</a:t>
            </a:r>
            <a:endParaRPr sz="40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0"/>
          <p:cNvSpPr txBox="1"/>
          <p:nvPr>
            <p:ph type="title"/>
          </p:nvPr>
        </p:nvSpPr>
        <p:spPr>
          <a:xfrm>
            <a:off x="838200" y="1"/>
            <a:ext cx="10515600" cy="89095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Variables and Identifiers</a:t>
            </a:r>
            <a:endParaRPr/>
          </a:p>
        </p:txBody>
      </p:sp>
      <p:sp>
        <p:nvSpPr>
          <p:cNvPr id="138" name="Google Shape;138;p10"/>
          <p:cNvSpPr txBox="1"/>
          <p:nvPr>
            <p:ph idx="1" type="body"/>
          </p:nvPr>
        </p:nvSpPr>
        <p:spPr>
          <a:xfrm>
            <a:off x="838200" y="879231"/>
            <a:ext cx="10515600" cy="529773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Variable means its value can vary. You can store any piece of information in a variable. Variables are nothing but just parts of your computer’s memory where information is stored. To be identified easily, each variable is given an appropriate name.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Identifiers are names given to identify something. This something can be a variable, function, class, module or other object.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For naming any identifier, there are some basic rules like: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 The first character of an identifier must be an underscore ('_') or a letter (upper or lowercase).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 The rest of the identifier name can be underscores ('_'), letters (upper or lowercase), or digits (0-9).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 Identifier names are case-sensitive. For example, myvar and myVar are not same.</a:t>
            </a:r>
            <a:endParaRPr sz="24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1"/>
          <p:cNvSpPr txBox="1"/>
          <p:nvPr>
            <p:ph type="title"/>
          </p:nvPr>
        </p:nvSpPr>
        <p:spPr>
          <a:xfrm>
            <a:off x="838200" y="128955"/>
            <a:ext cx="10515600" cy="76199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Assigning or Initializing Values to Variables</a:t>
            </a:r>
            <a:endParaRPr b="1">
              <a:latin typeface="Times New Roman"/>
              <a:ea typeface="Times New Roman"/>
              <a:cs typeface="Times New Roman"/>
              <a:sym typeface="Times New Roman"/>
            </a:endParaRPr>
          </a:p>
        </p:txBody>
      </p:sp>
      <p:sp>
        <p:nvSpPr>
          <p:cNvPr id="144" name="Google Shape;144;p11"/>
          <p:cNvSpPr txBox="1"/>
          <p:nvPr>
            <p:ph idx="1" type="body"/>
          </p:nvPr>
        </p:nvSpPr>
        <p:spPr>
          <a:xfrm>
            <a:off x="838200" y="961292"/>
            <a:ext cx="10515600" cy="521567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In Python, programmers need not explicitly declare variables to reserve memory space. The declaration is done automatically when a value is assigned to the variable using the equal sign (=). The operand on the left side of equal sign is the name of the variable and the operand on its right side is the value to be stored in that variable</a:t>
            </a:r>
            <a:r>
              <a:rPr lang="en-US"/>
              <a:t>.</a:t>
            </a:r>
            <a:endParaRPr/>
          </a:p>
        </p:txBody>
      </p:sp>
      <p:pic>
        <p:nvPicPr>
          <p:cNvPr id="145" name="Google Shape;145;p11"/>
          <p:cNvPicPr preferRelativeResize="0"/>
          <p:nvPr/>
        </p:nvPicPr>
        <p:blipFill rotWithShape="1">
          <a:blip r:embed="rId3">
            <a:alphaModFix/>
          </a:blip>
          <a:srcRect b="0" l="0" r="0" t="0"/>
          <a:stretch/>
        </p:blipFill>
        <p:spPr>
          <a:xfrm>
            <a:off x="3975546" y="2631554"/>
            <a:ext cx="6408125" cy="4120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txBox="1"/>
          <p:nvPr>
            <p:ph type="title"/>
          </p:nvPr>
        </p:nvSpPr>
        <p:spPr>
          <a:xfrm>
            <a:off x="838200" y="1"/>
            <a:ext cx="10515600" cy="79716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Accepting Input from Console: Input()</a:t>
            </a:r>
            <a:endParaRPr sz="4000">
              <a:latin typeface="Times New Roman"/>
              <a:ea typeface="Times New Roman"/>
              <a:cs typeface="Times New Roman"/>
              <a:sym typeface="Times New Roman"/>
            </a:endParaRPr>
          </a:p>
        </p:txBody>
      </p:sp>
      <p:sp>
        <p:nvSpPr>
          <p:cNvPr id="151" name="Google Shape;151;p12"/>
          <p:cNvSpPr txBox="1"/>
          <p:nvPr>
            <p:ph idx="1" type="body"/>
          </p:nvPr>
        </p:nvSpPr>
        <p:spPr>
          <a:xfrm>
            <a:off x="838200" y="855785"/>
            <a:ext cx="10515600" cy="532117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sz="2600">
                <a:latin typeface="Times New Roman"/>
                <a:ea typeface="Times New Roman"/>
                <a:cs typeface="Times New Roman"/>
                <a:sym typeface="Times New Roman"/>
              </a:rPr>
              <a:t>User enters the values in the Console and that value is then used in the program as it is required. To take input from the user we make use of a built-in function </a:t>
            </a:r>
            <a:r>
              <a:rPr i="1" lang="en-US" sz="2600">
                <a:latin typeface="Times New Roman"/>
                <a:ea typeface="Times New Roman"/>
                <a:cs typeface="Times New Roman"/>
                <a:sym typeface="Times New Roman"/>
              </a:rPr>
              <a:t>input()</a:t>
            </a:r>
            <a:r>
              <a:rPr lang="en-US" sz="2600">
                <a:latin typeface="Times New Roman"/>
                <a:ea typeface="Times New Roman"/>
                <a:cs typeface="Times New Roman"/>
                <a:sym typeface="Times New Roman"/>
              </a:rPr>
              <a:t>. </a:t>
            </a:r>
            <a:endParaRPr sz="2600">
              <a:latin typeface="Times New Roman"/>
              <a:ea typeface="Times New Roman"/>
              <a:cs typeface="Times New Roman"/>
              <a:sym typeface="Times New Roman"/>
            </a:endParaRPr>
          </a:p>
          <a:p>
            <a:pPr indent="-75882" lvl="0" marL="228600" rtl="0" algn="l">
              <a:lnSpc>
                <a:spcPct val="90000"/>
              </a:lnSpc>
              <a:spcBef>
                <a:spcPts val="1000"/>
              </a:spcBef>
              <a:spcAft>
                <a:spcPts val="0"/>
              </a:spcAft>
              <a:buClr>
                <a:schemeClr val="dk1"/>
              </a:buClr>
              <a:buSzPct val="100000"/>
              <a:buNone/>
            </a:pPr>
            <a:r>
              <a:t/>
            </a:r>
            <a:endParaRPr sz="2600">
              <a:latin typeface="Times New Roman"/>
              <a:ea typeface="Times New Roman"/>
              <a:cs typeface="Times New Roman"/>
              <a:sym typeface="Times New Roman"/>
            </a:endParaRPr>
          </a:p>
          <a:p>
            <a:pPr indent="0" lvl="0" marL="228600" rtl="0" algn="l">
              <a:lnSpc>
                <a:spcPct val="90000"/>
              </a:lnSpc>
              <a:spcBef>
                <a:spcPts val="1000"/>
              </a:spcBef>
              <a:spcAft>
                <a:spcPts val="0"/>
              </a:spcAft>
              <a:buClr>
                <a:schemeClr val="dk1"/>
              </a:buClr>
              <a:buSzPct val="100000"/>
              <a:buNone/>
            </a:pPr>
            <a:r>
              <a:t/>
            </a:r>
            <a:endParaRPr sz="5100">
              <a:latin typeface="Times New Roman"/>
              <a:ea typeface="Times New Roman"/>
              <a:cs typeface="Times New Roman"/>
              <a:sym typeface="Times New Roman"/>
            </a:endParaRPr>
          </a:p>
          <a:p>
            <a:pPr indent="0" lvl="0" marL="228600" rtl="0" algn="l">
              <a:lnSpc>
                <a:spcPct val="90000"/>
              </a:lnSpc>
              <a:spcBef>
                <a:spcPts val="1000"/>
              </a:spcBef>
              <a:spcAft>
                <a:spcPts val="0"/>
              </a:spcAft>
              <a:buClr>
                <a:schemeClr val="dk1"/>
              </a:buClr>
              <a:buSzPct val="100000"/>
              <a:buNone/>
            </a:pPr>
            <a:r>
              <a:t/>
            </a:r>
            <a:endParaRPr sz="5100">
              <a:latin typeface="Times New Roman"/>
              <a:ea typeface="Times New Roman"/>
              <a:cs typeface="Times New Roman"/>
              <a:sym typeface="Times New Roman"/>
            </a:endParaRPr>
          </a:p>
          <a:p>
            <a:pPr indent="0" lvl="0" marL="228600" rtl="0" algn="l">
              <a:lnSpc>
                <a:spcPct val="90000"/>
              </a:lnSpc>
              <a:spcBef>
                <a:spcPts val="1000"/>
              </a:spcBef>
              <a:spcAft>
                <a:spcPts val="0"/>
              </a:spcAft>
              <a:buClr>
                <a:schemeClr val="dk1"/>
              </a:buClr>
              <a:buSzPct val="100000"/>
              <a:buNone/>
            </a:pPr>
            <a:r>
              <a:t/>
            </a:r>
            <a:endParaRPr sz="5100">
              <a:latin typeface="Times New Roman"/>
              <a:ea typeface="Times New Roman"/>
              <a:cs typeface="Times New Roman"/>
              <a:sym typeface="Times New Roman"/>
            </a:endParaRPr>
          </a:p>
          <a:p>
            <a:pPr indent="0" lvl="0" marL="228600" rtl="0" algn="l">
              <a:lnSpc>
                <a:spcPct val="90000"/>
              </a:lnSpc>
              <a:spcBef>
                <a:spcPts val="1000"/>
              </a:spcBef>
              <a:spcAft>
                <a:spcPts val="0"/>
              </a:spcAft>
              <a:buClr>
                <a:schemeClr val="dk1"/>
              </a:buClr>
              <a:buSzPct val="100000"/>
              <a:buNone/>
            </a:pPr>
            <a:r>
              <a:t/>
            </a:r>
            <a:endParaRPr sz="51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Char char="•"/>
            </a:pPr>
            <a:br>
              <a:rPr lang="en-US"/>
            </a:br>
            <a:endParaRPr/>
          </a:p>
          <a:p>
            <a:pPr indent="-64135" lvl="0" marL="228600" rtl="0" algn="l">
              <a:lnSpc>
                <a:spcPct val="90000"/>
              </a:lnSpc>
              <a:spcBef>
                <a:spcPts val="1000"/>
              </a:spcBef>
              <a:spcAft>
                <a:spcPts val="0"/>
              </a:spcAft>
              <a:buClr>
                <a:schemeClr val="dk1"/>
              </a:buClr>
              <a:buSzPct val="100000"/>
              <a:buNone/>
            </a:pPr>
            <a:r>
              <a:t/>
            </a:r>
            <a:endParaRPr/>
          </a:p>
        </p:txBody>
      </p:sp>
      <p:pic>
        <p:nvPicPr>
          <p:cNvPr id="152" name="Google Shape;152;p12"/>
          <p:cNvPicPr preferRelativeResize="0"/>
          <p:nvPr/>
        </p:nvPicPr>
        <p:blipFill rotWithShape="1">
          <a:blip r:embed="rId3">
            <a:alphaModFix/>
          </a:blip>
          <a:srcRect b="0" l="0" r="0" t="0"/>
          <a:stretch/>
        </p:blipFill>
        <p:spPr>
          <a:xfrm>
            <a:off x="3528646" y="2414954"/>
            <a:ext cx="4733925" cy="309489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3"/>
          <p:cNvSpPr txBox="1"/>
          <p:nvPr>
            <p:ph idx="1" type="body"/>
          </p:nvPr>
        </p:nvSpPr>
        <p:spPr>
          <a:xfrm>
            <a:off x="765225" y="605762"/>
            <a:ext cx="10515600" cy="5790000"/>
          </a:xfrm>
          <a:prstGeom prst="rect">
            <a:avLst/>
          </a:prstGeom>
          <a:noFill/>
          <a:ln>
            <a:noFill/>
          </a:ln>
        </p:spPr>
        <p:txBody>
          <a:bodyPr anchorCtr="0" anchor="t" bIns="45700" lIns="91425" spcFirstLastPara="1" rIns="91425" wrap="square" tIns="45700">
            <a:normAutofit fontScale="77500" lnSpcReduction="20000"/>
          </a:bodyPr>
          <a:lstStyle/>
          <a:p>
            <a:pPr indent="-215265" lvl="0" marL="228600" rtl="0" algn="l">
              <a:lnSpc>
                <a:spcPct val="90000"/>
              </a:lnSpc>
              <a:spcBef>
                <a:spcPts val="0"/>
              </a:spcBef>
              <a:spcAft>
                <a:spcPts val="0"/>
              </a:spcAft>
              <a:buClr>
                <a:schemeClr val="dk1"/>
              </a:buClr>
              <a:buSzPct val="100000"/>
              <a:buChar char="•"/>
            </a:pPr>
            <a:r>
              <a:rPr lang="en-US">
                <a:latin typeface="Times New Roman"/>
                <a:ea typeface="Times New Roman"/>
                <a:cs typeface="Times New Roman"/>
                <a:sym typeface="Times New Roman"/>
              </a:rPr>
              <a:t>We can also typecast this input to integer, float, or string by specifying the input() function inside the type.</a:t>
            </a:r>
            <a:endParaRPr/>
          </a:p>
          <a:p>
            <a:pPr indent="-215265" lvl="0" marL="228600" rtl="0" algn="l">
              <a:lnSpc>
                <a:spcPct val="90000"/>
              </a:lnSpc>
              <a:spcBef>
                <a:spcPts val="1000"/>
              </a:spcBef>
              <a:spcAft>
                <a:spcPts val="0"/>
              </a:spcAft>
              <a:buClr>
                <a:schemeClr val="dk1"/>
              </a:buClr>
              <a:buSzPct val="100000"/>
              <a:buChar char="•"/>
            </a:pPr>
            <a:r>
              <a:rPr b="1" lang="en-US">
                <a:latin typeface="Times New Roman"/>
                <a:ea typeface="Times New Roman"/>
                <a:cs typeface="Times New Roman"/>
                <a:sym typeface="Times New Roman"/>
              </a:rPr>
              <a:t>1. Typecasting the input to Integer:</a:t>
            </a:r>
            <a:r>
              <a:rPr lang="en-US">
                <a:latin typeface="Times New Roman"/>
                <a:ea typeface="Times New Roman"/>
                <a:cs typeface="Times New Roman"/>
                <a:sym typeface="Times New Roman"/>
              </a:rPr>
              <a:t> There might be conditions when you might require integer input from the user/Console, the following code takes two input(integer/float) from the console and typecasts them to an integer then prints the sum. </a:t>
            </a:r>
            <a:endParaRPr/>
          </a:p>
          <a:p>
            <a:pPr indent="-215265" lvl="0" marL="228600" rtl="0" algn="l">
              <a:lnSpc>
                <a:spcPct val="90000"/>
              </a:lnSpc>
              <a:spcBef>
                <a:spcPts val="1000"/>
              </a:spcBef>
              <a:spcAft>
                <a:spcPts val="0"/>
              </a:spcAft>
              <a:buClr>
                <a:schemeClr val="dk1"/>
              </a:buClr>
              <a:buSzPct val="100000"/>
              <a:buChar char="•"/>
            </a:pPr>
            <a:r>
              <a:rPr b="1" lang="en-US">
                <a:latin typeface="Times New Roman"/>
                <a:ea typeface="Times New Roman"/>
                <a:cs typeface="Times New Roman"/>
                <a:sym typeface="Times New Roman"/>
              </a:rPr>
              <a:t>Example:</a:t>
            </a:r>
            <a:endParaRPr b="1">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num1 = int(input())</a:t>
            </a:r>
            <a:endParaRPr/>
          </a:p>
          <a:p>
            <a:pPr indent="0" lvl="0" marL="0" rtl="0" algn="l">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num2 = int(input())</a:t>
            </a:r>
            <a:endParaRPr/>
          </a:p>
          <a:p>
            <a:pPr indent="0" lvl="0" marL="0" rtl="0" algn="l">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print(num1 + num2)</a:t>
            </a:r>
            <a:endParaRPr/>
          </a:p>
          <a:p>
            <a:pPr indent="-215265" lvl="0" marL="228600" rtl="0" algn="l">
              <a:lnSpc>
                <a:spcPct val="90000"/>
              </a:lnSpc>
              <a:spcBef>
                <a:spcPts val="1000"/>
              </a:spcBef>
              <a:spcAft>
                <a:spcPts val="0"/>
              </a:spcAft>
              <a:buClr>
                <a:schemeClr val="dk1"/>
              </a:buClr>
              <a:buSzPct val="100000"/>
              <a:buChar char="•"/>
            </a:pPr>
            <a:r>
              <a:rPr b="1" lang="en-US">
                <a:latin typeface="Times New Roman"/>
                <a:ea typeface="Times New Roman"/>
                <a:cs typeface="Times New Roman"/>
                <a:sym typeface="Times New Roman"/>
              </a:rPr>
              <a:t>Typecasting the input to Float:</a:t>
            </a:r>
            <a:r>
              <a:rPr lang="en-US">
                <a:latin typeface="Times New Roman"/>
                <a:ea typeface="Times New Roman"/>
                <a:cs typeface="Times New Roman"/>
                <a:sym typeface="Times New Roman"/>
              </a:rPr>
              <a:t> To convert the input to float the following code will work out. </a:t>
            </a:r>
            <a:endParaRPr/>
          </a:p>
          <a:p>
            <a:pPr indent="-215265" lvl="0" marL="228600" rtl="0" algn="l">
              <a:lnSpc>
                <a:spcPct val="90000"/>
              </a:lnSpc>
              <a:spcBef>
                <a:spcPts val="1000"/>
              </a:spcBef>
              <a:spcAft>
                <a:spcPts val="0"/>
              </a:spcAft>
              <a:buClr>
                <a:schemeClr val="dk1"/>
              </a:buClr>
              <a:buSzPct val="100000"/>
              <a:buChar char="•"/>
            </a:pPr>
            <a:r>
              <a:rPr b="1" lang="en-US">
                <a:latin typeface="Times New Roman"/>
                <a:ea typeface="Times New Roman"/>
                <a:cs typeface="Times New Roman"/>
                <a:sym typeface="Times New Roman"/>
              </a:rPr>
              <a:t>Example:</a:t>
            </a:r>
            <a:endParaRPr b="1">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num1 = float(input())</a:t>
            </a:r>
            <a:endParaRPr/>
          </a:p>
          <a:p>
            <a:pPr indent="0" lvl="0" marL="0" rtl="0" algn="l">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num2 = float(input())</a:t>
            </a:r>
            <a:endParaRPr/>
          </a:p>
          <a:p>
            <a:pPr indent="0" lvl="0" marL="0" rtl="0" algn="l">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print(num1 + num2)</a:t>
            </a:r>
            <a:endParaRPr/>
          </a:p>
          <a:p>
            <a:pPr indent="-77470" lvl="0" marL="228600" rtl="0" algn="l">
              <a:lnSpc>
                <a:spcPct val="90000"/>
              </a:lnSpc>
              <a:spcBef>
                <a:spcPts val="1000"/>
              </a:spcBef>
              <a:spcAft>
                <a:spcPts val="0"/>
              </a:spcAft>
              <a:buClr>
                <a:schemeClr val="dk1"/>
              </a:buClr>
              <a:buSzPct val="100000"/>
              <a:buNone/>
            </a:pPr>
            <a:r>
              <a:t/>
            </a:r>
            <a:endParaRPr>
              <a:latin typeface="Times New Roman"/>
              <a:ea typeface="Times New Roman"/>
              <a:cs typeface="Times New Roman"/>
              <a:sym typeface="Times New Roman"/>
            </a:endParaRPr>
          </a:p>
          <a:p>
            <a:pPr indent="-7747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Output using print() function</a:t>
            </a:r>
            <a:br>
              <a:rPr b="1" lang="en-US"/>
            </a:br>
            <a:endParaRPr/>
          </a:p>
        </p:txBody>
      </p:sp>
      <p:sp>
        <p:nvSpPr>
          <p:cNvPr id="163" name="Google Shape;163;p14"/>
          <p:cNvSpPr txBox="1"/>
          <p:nvPr>
            <p:ph idx="1" type="body"/>
          </p:nvPr>
        </p:nvSpPr>
        <p:spPr>
          <a:xfrm>
            <a:off x="838200" y="1137138"/>
            <a:ext cx="10515600" cy="536917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The print() function prints the given object to the standard output device (screen) or to the text stream file.</a:t>
            </a:r>
            <a:endParaRPr/>
          </a:p>
          <a:p>
            <a:pPr indent="-228600" lvl="0" marL="228600" rtl="0" algn="l">
              <a:lnSpc>
                <a:spcPct val="90000"/>
              </a:lnSpc>
              <a:spcBef>
                <a:spcPts val="1000"/>
              </a:spcBef>
              <a:spcAft>
                <a:spcPts val="0"/>
              </a:spcAft>
              <a:buClr>
                <a:schemeClr val="dk1"/>
              </a:buClr>
              <a:buSzPts val="2400"/>
              <a:buChar char="•"/>
            </a:pPr>
            <a:r>
              <a:rPr b="1" lang="en-US" sz="2400">
                <a:latin typeface="Times New Roman"/>
                <a:ea typeface="Times New Roman"/>
                <a:cs typeface="Times New Roman"/>
                <a:sym typeface="Times New Roman"/>
              </a:rPr>
              <a:t>Example:</a:t>
            </a:r>
            <a:endParaRPr/>
          </a:p>
          <a:p>
            <a:pPr indent="-76200" lvl="0" marL="228600" rtl="0" algn="l">
              <a:lnSpc>
                <a:spcPct val="90000"/>
              </a:lnSpc>
              <a:spcBef>
                <a:spcPts val="1000"/>
              </a:spcBef>
              <a:spcAft>
                <a:spcPts val="0"/>
              </a:spcAft>
              <a:buClr>
                <a:schemeClr val="dk1"/>
              </a:buClr>
              <a:buSzPts val="2400"/>
              <a:buNone/>
            </a:pPr>
            <a:r>
              <a:t/>
            </a:r>
            <a:endParaRPr b="1" sz="2400">
              <a:latin typeface="Times New Roman"/>
              <a:ea typeface="Times New Roman"/>
              <a:cs typeface="Times New Roman"/>
              <a:sym typeface="Times New Roman"/>
            </a:endParaRPr>
          </a:p>
          <a:p>
            <a:pPr indent="-76200" lvl="0" marL="228600" rtl="0" algn="l">
              <a:lnSpc>
                <a:spcPct val="90000"/>
              </a:lnSpc>
              <a:spcBef>
                <a:spcPts val="1000"/>
              </a:spcBef>
              <a:spcAft>
                <a:spcPts val="0"/>
              </a:spcAft>
              <a:buClr>
                <a:schemeClr val="dk1"/>
              </a:buClr>
              <a:buSzPts val="2400"/>
              <a:buNone/>
            </a:pPr>
            <a:r>
              <a:t/>
            </a:r>
            <a:endParaRPr b="1" sz="2400">
              <a:latin typeface="Times New Roman"/>
              <a:ea typeface="Times New Roman"/>
              <a:cs typeface="Times New Roman"/>
              <a:sym typeface="Times New Roman"/>
            </a:endParaRPr>
          </a:p>
          <a:p>
            <a:pPr indent="-76200" lvl="0" marL="228600" rtl="0" algn="l">
              <a:lnSpc>
                <a:spcPct val="90000"/>
              </a:lnSpc>
              <a:spcBef>
                <a:spcPts val="1000"/>
              </a:spcBef>
              <a:spcAft>
                <a:spcPts val="0"/>
              </a:spcAft>
              <a:buClr>
                <a:schemeClr val="dk1"/>
              </a:buClr>
              <a:buSzPts val="2400"/>
              <a:buNone/>
            </a:pPr>
            <a:r>
              <a:t/>
            </a:r>
            <a:endParaRPr b="1" sz="2400">
              <a:latin typeface="Times New Roman"/>
              <a:ea typeface="Times New Roman"/>
              <a:cs typeface="Times New Roman"/>
              <a:sym typeface="Times New Roman"/>
            </a:endParaRPr>
          </a:p>
          <a:p>
            <a:pPr indent="-76200" lvl="0" marL="228600" rtl="0" algn="l">
              <a:lnSpc>
                <a:spcPct val="90000"/>
              </a:lnSpc>
              <a:spcBef>
                <a:spcPts val="1000"/>
              </a:spcBef>
              <a:spcAft>
                <a:spcPts val="0"/>
              </a:spcAft>
              <a:buClr>
                <a:schemeClr val="dk1"/>
              </a:buClr>
              <a:buSzPts val="2400"/>
              <a:buNone/>
            </a:pPr>
            <a:r>
              <a:t/>
            </a:r>
            <a:endParaRPr b="1"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200"/>
              <a:buChar char="•"/>
            </a:pPr>
            <a:r>
              <a:rPr b="1" lang="en-US" sz="2200">
                <a:latin typeface="Times New Roman"/>
                <a:ea typeface="Times New Roman"/>
                <a:cs typeface="Times New Roman"/>
                <a:sym typeface="Times New Roman"/>
              </a:rPr>
              <a:t>What does print() function do?</a:t>
            </a:r>
            <a:br>
              <a:rPr lang="en-US" sz="2200">
                <a:latin typeface="Times New Roman"/>
                <a:ea typeface="Times New Roman"/>
                <a:cs typeface="Times New Roman"/>
                <a:sym typeface="Times New Roman"/>
              </a:rPr>
            </a:br>
            <a:r>
              <a:rPr lang="en-US" sz="2200">
                <a:latin typeface="Times New Roman"/>
                <a:ea typeface="Times New Roman"/>
                <a:cs typeface="Times New Roman"/>
                <a:sym typeface="Times New Roman"/>
              </a:rPr>
              <a:t>Takes arguments converts them into human readable form and sends the resulting data to output device.</a:t>
            </a:r>
            <a:endParaRPr/>
          </a:p>
          <a:p>
            <a:pPr indent="-228600" lvl="0" marL="228600" rtl="0" algn="l">
              <a:lnSpc>
                <a:spcPct val="90000"/>
              </a:lnSpc>
              <a:spcBef>
                <a:spcPts val="1000"/>
              </a:spcBef>
              <a:spcAft>
                <a:spcPts val="0"/>
              </a:spcAft>
              <a:buClr>
                <a:schemeClr val="dk1"/>
              </a:buClr>
              <a:buSzPts val="2200"/>
              <a:buChar char="•"/>
            </a:pPr>
            <a:r>
              <a:rPr b="1" lang="en-US" sz="2200">
                <a:latin typeface="Times New Roman"/>
                <a:ea typeface="Times New Roman"/>
                <a:cs typeface="Times New Roman"/>
                <a:sym typeface="Times New Roman"/>
              </a:rPr>
              <a:t>What arguments does print() expect?</a:t>
            </a:r>
            <a:br>
              <a:rPr lang="en-US" sz="2200">
                <a:latin typeface="Times New Roman"/>
                <a:ea typeface="Times New Roman"/>
                <a:cs typeface="Times New Roman"/>
                <a:sym typeface="Times New Roman"/>
              </a:rPr>
            </a:br>
            <a:r>
              <a:rPr lang="en-US" sz="2200">
                <a:latin typeface="Times New Roman"/>
                <a:ea typeface="Times New Roman"/>
                <a:cs typeface="Times New Roman"/>
                <a:sym typeface="Times New Roman"/>
              </a:rPr>
              <a:t>Print() is able to operate with all data types.</a:t>
            </a:r>
            <a:endParaRPr/>
          </a:p>
          <a:p>
            <a:pPr indent="-228600" lvl="0" marL="228600" rtl="0" algn="l">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 </a:t>
            </a:r>
            <a:r>
              <a:rPr b="1" lang="en-US" sz="2200">
                <a:latin typeface="Times New Roman"/>
                <a:ea typeface="Times New Roman"/>
                <a:cs typeface="Times New Roman"/>
                <a:sym typeface="Times New Roman"/>
              </a:rPr>
              <a:t>What value does the print() function return?</a:t>
            </a:r>
            <a:br>
              <a:rPr lang="en-US" sz="2200">
                <a:latin typeface="Times New Roman"/>
                <a:ea typeface="Times New Roman"/>
                <a:cs typeface="Times New Roman"/>
                <a:sym typeface="Times New Roman"/>
              </a:rPr>
            </a:br>
            <a:r>
              <a:rPr lang="en-US" sz="2200">
                <a:latin typeface="Times New Roman"/>
                <a:ea typeface="Times New Roman"/>
                <a:cs typeface="Times New Roman"/>
                <a:sym typeface="Times New Roman"/>
              </a:rPr>
              <a:t>It does not return any value.</a:t>
            </a:r>
            <a:endParaRPr sz="22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p:txBody>
      </p:sp>
      <p:pic>
        <p:nvPicPr>
          <p:cNvPr id="164" name="Google Shape;164;p14"/>
          <p:cNvPicPr preferRelativeResize="0"/>
          <p:nvPr/>
        </p:nvPicPr>
        <p:blipFill rotWithShape="1">
          <a:blip r:embed="rId3">
            <a:alphaModFix/>
          </a:blip>
          <a:srcRect b="0" l="0" r="0" t="0"/>
          <a:stretch/>
        </p:blipFill>
        <p:spPr>
          <a:xfrm>
            <a:off x="2485659" y="1974238"/>
            <a:ext cx="8181975" cy="191782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70" name="Google Shape;170;p15"/>
          <p:cNvSpPr txBox="1"/>
          <p:nvPr>
            <p:ph idx="1" type="body"/>
          </p:nvPr>
        </p:nvSpPr>
        <p:spPr>
          <a:xfrm>
            <a:off x="838200" y="328246"/>
            <a:ext cx="10515600" cy="5848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None/>
            </a:pPr>
            <a:r>
              <a:rPr b="1" lang="en-US" sz="4000">
                <a:latin typeface="Times New Roman"/>
                <a:ea typeface="Times New Roman"/>
                <a:cs typeface="Times New Roman"/>
                <a:sym typeface="Times New Roman"/>
              </a:rPr>
              <a:t>String Literals</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String literals in python’s print statement are primarily used to format or design how a specific string appears when printed using the print() function.</a:t>
            </a:r>
            <a:endParaRPr/>
          </a:p>
          <a:p>
            <a:pPr indent="-228600" lvl="0" marL="228600" rtl="0" algn="l">
              <a:lnSpc>
                <a:spcPct val="90000"/>
              </a:lnSpc>
              <a:spcBef>
                <a:spcPts val="1000"/>
              </a:spcBef>
              <a:spcAft>
                <a:spcPts val="0"/>
              </a:spcAft>
              <a:buClr>
                <a:schemeClr val="dk1"/>
              </a:buClr>
              <a:buSzPts val="2400"/>
              <a:buChar char="•"/>
            </a:pPr>
            <a:r>
              <a:rPr b="1" lang="en-US" sz="2400">
                <a:latin typeface="Times New Roman"/>
                <a:ea typeface="Times New Roman"/>
                <a:cs typeface="Times New Roman"/>
                <a:sym typeface="Times New Roman"/>
              </a:rPr>
              <a:t>\n :</a:t>
            </a:r>
            <a:r>
              <a:rPr lang="en-US" sz="2400">
                <a:latin typeface="Times New Roman"/>
                <a:ea typeface="Times New Roman"/>
                <a:cs typeface="Times New Roman"/>
                <a:sym typeface="Times New Roman"/>
              </a:rPr>
              <a:t> This string literal is used to add a new blank line while printing a statement.</a:t>
            </a:r>
            <a:endParaRPr/>
          </a:p>
          <a:p>
            <a:pPr indent="-228600" lvl="0" marL="228600" rtl="0" algn="l">
              <a:lnSpc>
                <a:spcPct val="90000"/>
              </a:lnSpc>
              <a:spcBef>
                <a:spcPts val="1000"/>
              </a:spcBef>
              <a:spcAft>
                <a:spcPts val="0"/>
              </a:spcAft>
              <a:buClr>
                <a:schemeClr val="dk1"/>
              </a:buClr>
              <a:buSzPts val="2400"/>
              <a:buChar char="•"/>
            </a:pPr>
            <a:r>
              <a:rPr b="1" lang="en-US" sz="24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An empty quote (“”) is used to print an empty line.</a:t>
            </a:r>
            <a:endParaRPr/>
          </a:p>
          <a:p>
            <a:pPr indent="-228600" lvl="0" marL="228600" rtl="0" algn="l">
              <a:lnSpc>
                <a:spcPct val="90000"/>
              </a:lnSpc>
              <a:spcBef>
                <a:spcPts val="1000"/>
              </a:spcBef>
              <a:spcAft>
                <a:spcPts val="0"/>
              </a:spcAft>
              <a:buClr>
                <a:schemeClr val="dk1"/>
              </a:buClr>
              <a:buSzPts val="2400"/>
              <a:buChar char="•"/>
            </a:pPr>
            <a:r>
              <a:rPr b="1" lang="en-US" sz="2400">
                <a:latin typeface="Times New Roman"/>
                <a:ea typeface="Times New Roman"/>
                <a:cs typeface="Times New Roman"/>
                <a:sym typeface="Times New Roman"/>
              </a:rPr>
              <a:t>Example:</a:t>
            </a:r>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print("GeeksforGeeks \n is best for DSA Content.")</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b="1" lang="en-US" sz="2400">
                <a:latin typeface="Times New Roman"/>
                <a:ea typeface="Times New Roman"/>
                <a:cs typeface="Times New Roman"/>
                <a:sym typeface="Times New Roman"/>
              </a:rPr>
              <a:t>Output:</a:t>
            </a:r>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GeeksforGeeks</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 is best for DSA Content.</a:t>
            </a:r>
            <a:endParaRPr sz="2400">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76" name="Google Shape;176;p16"/>
          <p:cNvSpPr txBox="1"/>
          <p:nvPr>
            <p:ph idx="1" type="body"/>
          </p:nvPr>
        </p:nvSpPr>
        <p:spPr>
          <a:xfrm>
            <a:off x="838200" y="386862"/>
            <a:ext cx="10515600" cy="579010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None/>
            </a:pPr>
            <a:r>
              <a:rPr b="1" lang="en-US" sz="4000">
                <a:latin typeface="Times New Roman"/>
                <a:ea typeface="Times New Roman"/>
                <a:cs typeface="Times New Roman"/>
                <a:sym typeface="Times New Roman"/>
              </a:rPr>
              <a:t>Print end command</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By default, print function in Python ends with a newline. This function comes with a parameter called ‘end.’ The default value of this parameter is ‘\n,’ i.e., the new line character. You can end a print statement with any character or string using this parameter. This is available in only in Python 3+</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Example:</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print ("Welcome to", end = ' ')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print (“KJSCE", end = '!')</a:t>
            </a:r>
            <a:endParaRPr/>
          </a:p>
          <a:p>
            <a:pPr indent="-228600" lvl="0" marL="228600" rtl="0" algn="l">
              <a:lnSpc>
                <a:spcPct val="90000"/>
              </a:lnSpc>
              <a:spcBef>
                <a:spcPts val="1000"/>
              </a:spcBef>
              <a:spcAft>
                <a:spcPts val="0"/>
              </a:spcAft>
              <a:buClr>
                <a:schemeClr val="dk1"/>
              </a:buClr>
              <a:buSzPts val="2400"/>
              <a:buChar char="•"/>
            </a:pPr>
            <a:r>
              <a:rPr b="1" lang="en-US" sz="2400">
                <a:latin typeface="Times New Roman"/>
                <a:ea typeface="Times New Roman"/>
                <a:cs typeface="Times New Roman"/>
                <a:sym typeface="Times New Roman"/>
              </a:rPr>
              <a:t>Output:</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Welcome to KJSCE!</a:t>
            </a:r>
            <a:endParaRPr sz="2400">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82" name="Google Shape;182;p17"/>
          <p:cNvSpPr txBox="1"/>
          <p:nvPr>
            <p:ph idx="1" type="body"/>
          </p:nvPr>
        </p:nvSpPr>
        <p:spPr>
          <a:xfrm>
            <a:off x="838200" y="363415"/>
            <a:ext cx="10515600" cy="581354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None/>
            </a:pPr>
            <a:r>
              <a:rPr b="1" lang="en-US" sz="4000">
                <a:latin typeface="Times New Roman"/>
                <a:ea typeface="Times New Roman"/>
                <a:cs typeface="Times New Roman"/>
                <a:sym typeface="Times New Roman"/>
              </a:rPr>
              <a:t>Print Option : sep=</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By default, print() separates the items by spaces.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The optional sep= parameter sets a different separator text.</a:t>
            </a:r>
            <a:endParaRPr/>
          </a:p>
          <a:p>
            <a:pPr indent="-228600" lvl="0" marL="228600" rtl="0" algn="l">
              <a:lnSpc>
                <a:spcPct val="90000"/>
              </a:lnSpc>
              <a:spcBef>
                <a:spcPts val="1000"/>
              </a:spcBef>
              <a:spcAft>
                <a:spcPts val="0"/>
              </a:spcAft>
              <a:buClr>
                <a:schemeClr val="dk1"/>
              </a:buClr>
              <a:buSzPts val="2400"/>
              <a:buChar char="•"/>
            </a:pPr>
            <a:r>
              <a:rPr b="1" lang="en-US" sz="2400">
                <a:latin typeface="Times New Roman"/>
                <a:ea typeface="Times New Roman"/>
                <a:cs typeface="Times New Roman"/>
                <a:sym typeface="Times New Roman"/>
              </a:rPr>
              <a:t>Example:</a:t>
            </a:r>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a=12</a:t>
            </a:r>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b=12</a:t>
            </a:r>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c=2022</a:t>
            </a:r>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print(a,b,c,sep="-")</a:t>
            </a:r>
            <a:endParaRPr/>
          </a:p>
          <a:p>
            <a:pPr indent="-228600" lvl="0" marL="228600" rtl="0" algn="l">
              <a:lnSpc>
                <a:spcPct val="90000"/>
              </a:lnSpc>
              <a:spcBef>
                <a:spcPts val="1000"/>
              </a:spcBef>
              <a:spcAft>
                <a:spcPts val="0"/>
              </a:spcAft>
              <a:buClr>
                <a:schemeClr val="dk1"/>
              </a:buClr>
              <a:buSzPts val="2400"/>
              <a:buChar char="•"/>
            </a:pPr>
            <a:r>
              <a:rPr b="1" lang="en-US" sz="2400">
                <a:latin typeface="Times New Roman"/>
                <a:ea typeface="Times New Roman"/>
                <a:cs typeface="Times New Roman"/>
                <a:sym typeface="Times New Roman"/>
              </a:rPr>
              <a:t>Output:</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12-12-2022</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88" name="Google Shape;188;p18"/>
          <p:cNvSpPr txBox="1"/>
          <p:nvPr>
            <p:ph idx="1" type="body"/>
          </p:nvPr>
        </p:nvSpPr>
        <p:spPr>
          <a:xfrm>
            <a:off x="838200" y="527538"/>
            <a:ext cx="10515600" cy="564942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None/>
            </a:pPr>
            <a:r>
              <a:rPr b="1" lang="en-US" sz="4000">
                <a:latin typeface="Times New Roman"/>
                <a:ea typeface="Times New Roman"/>
                <a:cs typeface="Times New Roman"/>
                <a:sym typeface="Times New Roman"/>
              </a:rPr>
              <a:t>What is Comment in Python?</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The comments are descriptions that help programmers to understand the functionality of the program. Thus, comments are necessary while writing code in Python.</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In Python, we </a:t>
            </a:r>
            <a:r>
              <a:rPr b="1" lang="en-US" sz="2400">
                <a:latin typeface="Times New Roman"/>
                <a:ea typeface="Times New Roman"/>
                <a:cs typeface="Times New Roman"/>
                <a:sym typeface="Times New Roman"/>
              </a:rPr>
              <a:t>use the hash (#) symbol to start writing a comment</a:t>
            </a:r>
            <a:r>
              <a:rPr lang="en-US" sz="2400">
                <a:latin typeface="Times New Roman"/>
                <a:ea typeface="Times New Roman"/>
                <a:cs typeface="Times New Roman"/>
                <a:sym typeface="Times New Roman"/>
              </a:rPr>
              <a:t>. The comment begins with a hash sign (#) and whitespace character and continues to the end of the line.</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Many programmers commonly use Python for task automation, data analysis, and data visualization. Also, Python has been adopted by many non-programmers such as analysts and scientists.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94" name="Google Shape;194;p19"/>
          <p:cNvSpPr txBox="1"/>
          <p:nvPr>
            <p:ph idx="1" type="body"/>
          </p:nvPr>
        </p:nvSpPr>
        <p:spPr>
          <a:xfrm>
            <a:off x="838200" y="433754"/>
            <a:ext cx="10515600" cy="574320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None/>
            </a:pPr>
            <a:r>
              <a:rPr b="1" lang="en-US" sz="4000">
                <a:latin typeface="Times New Roman"/>
                <a:ea typeface="Times New Roman"/>
                <a:cs typeface="Times New Roman"/>
                <a:sym typeface="Times New Roman"/>
              </a:rPr>
              <a:t>Python Indentation</a:t>
            </a:r>
            <a:endParaRPr/>
          </a:p>
          <a:p>
            <a:pPr indent="-228600" lvl="0" marL="228600" rtl="0" algn="l">
              <a:lnSpc>
                <a:spcPct val="90000"/>
              </a:lnSpc>
              <a:spcBef>
                <a:spcPts val="1000"/>
              </a:spcBef>
              <a:spcAft>
                <a:spcPts val="0"/>
              </a:spcAft>
              <a:buClr>
                <a:schemeClr val="dk1"/>
              </a:buClr>
              <a:buSzPts val="2600"/>
              <a:buChar char="•"/>
            </a:pPr>
            <a:r>
              <a:rPr lang="en-US" sz="2600">
                <a:latin typeface="Times New Roman"/>
                <a:ea typeface="Times New Roman"/>
                <a:cs typeface="Times New Roman"/>
                <a:sym typeface="Times New Roman"/>
              </a:rPr>
              <a:t>Python indentation is a way of telling a Python interpreter that the group of statements belongs to a particular block of code.</a:t>
            </a:r>
            <a:endParaRPr/>
          </a:p>
          <a:p>
            <a:pPr indent="-228600" lvl="0" marL="228600" rtl="0" algn="l">
              <a:lnSpc>
                <a:spcPct val="90000"/>
              </a:lnSpc>
              <a:spcBef>
                <a:spcPts val="1000"/>
              </a:spcBef>
              <a:spcAft>
                <a:spcPts val="0"/>
              </a:spcAft>
              <a:buClr>
                <a:schemeClr val="dk1"/>
              </a:buClr>
              <a:buSzPts val="2600"/>
              <a:buChar char="•"/>
            </a:pPr>
            <a:r>
              <a:rPr lang="en-US" sz="2600">
                <a:latin typeface="Times New Roman"/>
                <a:ea typeface="Times New Roman"/>
                <a:cs typeface="Times New Roman"/>
                <a:sym typeface="Times New Roman"/>
              </a:rPr>
              <a:t> A block is a combination of all these statements. Block can be regarded as the grouping of statements for a specific purpose. </a:t>
            </a:r>
            <a:endParaRPr sz="26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600"/>
              <a:buChar char="•"/>
            </a:pPr>
            <a:r>
              <a:rPr lang="en-US" sz="2600">
                <a:latin typeface="Times New Roman"/>
                <a:ea typeface="Times New Roman"/>
                <a:cs typeface="Times New Roman"/>
                <a:sym typeface="Times New Roman"/>
              </a:rPr>
              <a:t>Most programming languages like C, C++, and Java use braces { } to define a block of code. </a:t>
            </a:r>
            <a:endParaRPr sz="26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600"/>
              <a:buChar char="•"/>
            </a:pPr>
            <a:r>
              <a:rPr lang="en-US" sz="2600">
                <a:latin typeface="Times New Roman"/>
                <a:ea typeface="Times New Roman"/>
                <a:cs typeface="Times New Roman"/>
                <a:sym typeface="Times New Roman"/>
              </a:rPr>
              <a:t>Python uses indentation to highlight the blocks of code. Whitespace is used for indentation in Python. </a:t>
            </a:r>
            <a:endParaRPr sz="26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600"/>
              <a:buChar char="•"/>
            </a:pPr>
            <a:r>
              <a:rPr lang="en-US" sz="2600">
                <a:latin typeface="Times New Roman"/>
                <a:ea typeface="Times New Roman"/>
                <a:cs typeface="Times New Roman"/>
                <a:sym typeface="Times New Roman"/>
              </a:rPr>
              <a:t>All statements with the same distance to the right belong to the same block of code.</a:t>
            </a:r>
            <a:endParaRPr/>
          </a:p>
          <a:p>
            <a:pPr indent="-228600" lvl="0" marL="228600" rtl="0" algn="l">
              <a:lnSpc>
                <a:spcPct val="90000"/>
              </a:lnSpc>
              <a:spcBef>
                <a:spcPts val="1000"/>
              </a:spcBef>
              <a:spcAft>
                <a:spcPts val="0"/>
              </a:spcAft>
              <a:buClr>
                <a:schemeClr val="dk1"/>
              </a:buClr>
              <a:buSzPts val="2600"/>
              <a:buChar char="•"/>
            </a:pPr>
            <a:r>
              <a:rPr lang="en-US" sz="2600">
                <a:latin typeface="Times New Roman"/>
                <a:ea typeface="Times New Roman"/>
                <a:cs typeface="Times New Roman"/>
                <a:sym typeface="Times New Roman"/>
              </a:rPr>
              <a:t> If a block has to be more deeply nested, it is simply indented further to the right. You can understand it better by looking at the following lines of code.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 name="Shape 89"/>
        <p:cNvGrpSpPr/>
        <p:nvPr/>
      </p:nvGrpSpPr>
      <p:grpSpPr>
        <a:xfrm>
          <a:off x="0" y="0"/>
          <a:ext cx="0" cy="0"/>
          <a:chOff x="0" y="0"/>
          <a:chExt cx="0" cy="0"/>
        </a:xfrm>
      </p:grpSpPr>
      <p:sp>
        <p:nvSpPr>
          <p:cNvPr id="90" name="Google Shape;90;p2"/>
          <p:cNvSpPr txBox="1"/>
          <p:nvPr>
            <p:ph type="title"/>
          </p:nvPr>
        </p:nvSpPr>
        <p:spPr>
          <a:xfrm>
            <a:off x="838200" y="1"/>
            <a:ext cx="10515600" cy="8323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What is Python?</a:t>
            </a:r>
            <a:endParaRPr b="1" sz="4000">
              <a:latin typeface="Times New Roman"/>
              <a:ea typeface="Times New Roman"/>
              <a:cs typeface="Times New Roman"/>
              <a:sym typeface="Times New Roman"/>
            </a:endParaRPr>
          </a:p>
        </p:txBody>
      </p:sp>
      <p:sp>
        <p:nvSpPr>
          <p:cNvPr id="91" name="Google Shape;91;p2"/>
          <p:cNvSpPr txBox="1"/>
          <p:nvPr>
            <p:ph idx="1" type="body"/>
          </p:nvPr>
        </p:nvSpPr>
        <p:spPr>
          <a:xfrm>
            <a:off x="838200" y="937846"/>
            <a:ext cx="10515600" cy="523911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600"/>
              <a:buChar char="•"/>
            </a:pPr>
            <a:r>
              <a:rPr lang="en-US" sz="2600">
                <a:latin typeface="Times New Roman"/>
                <a:ea typeface="Times New Roman"/>
                <a:cs typeface="Times New Roman"/>
                <a:sym typeface="Times New Roman"/>
              </a:rPr>
              <a:t>Python is a widely-used, interpreted, object-oriented, and high-level programming language with dynamic semantics, used for general-purpose programming.</a:t>
            </a:r>
            <a:endParaRPr b="1" sz="26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600"/>
              <a:buChar char="•"/>
            </a:pPr>
            <a:r>
              <a:rPr b="1" lang="en-US" sz="2600">
                <a:latin typeface="Times New Roman"/>
                <a:ea typeface="Times New Roman"/>
                <a:cs typeface="Times New Roman"/>
                <a:sym typeface="Times New Roman"/>
              </a:rPr>
              <a:t>Python is a high-level programming language which is:</a:t>
            </a:r>
            <a:endParaRPr/>
          </a:p>
          <a:p>
            <a:pPr indent="-228600" lvl="0" marL="228600" rtl="0" algn="l">
              <a:lnSpc>
                <a:spcPct val="90000"/>
              </a:lnSpc>
              <a:spcBef>
                <a:spcPts val="1000"/>
              </a:spcBef>
              <a:spcAft>
                <a:spcPts val="0"/>
              </a:spcAft>
              <a:buClr>
                <a:schemeClr val="dk1"/>
              </a:buClr>
              <a:buSzPts val="2600"/>
              <a:buChar char="•"/>
            </a:pPr>
            <a:r>
              <a:rPr b="1" lang="en-US" sz="2600">
                <a:latin typeface="Times New Roman"/>
                <a:ea typeface="Times New Roman"/>
                <a:cs typeface="Times New Roman"/>
                <a:sym typeface="Times New Roman"/>
              </a:rPr>
              <a:t>Interpreted: </a:t>
            </a:r>
            <a:r>
              <a:rPr lang="en-US" sz="2600">
                <a:latin typeface="Times New Roman"/>
                <a:ea typeface="Times New Roman"/>
                <a:cs typeface="Times New Roman"/>
                <a:sym typeface="Times New Roman"/>
              </a:rPr>
              <a:t>Python is processed at runtime by the interpreter.</a:t>
            </a:r>
            <a:endParaRPr b="1" sz="26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600"/>
              <a:buChar char="•"/>
            </a:pPr>
            <a:r>
              <a:rPr b="1" lang="en-US" sz="2600">
                <a:latin typeface="Times New Roman"/>
                <a:ea typeface="Times New Roman"/>
                <a:cs typeface="Times New Roman"/>
                <a:sym typeface="Times New Roman"/>
              </a:rPr>
              <a:t>Interactive: </a:t>
            </a:r>
            <a:r>
              <a:rPr lang="en-US" sz="2600">
                <a:latin typeface="Times New Roman"/>
                <a:ea typeface="Times New Roman"/>
                <a:cs typeface="Times New Roman"/>
                <a:sym typeface="Times New Roman"/>
              </a:rPr>
              <a:t>You can use a Python prompt and interact with the interpreter directly to write your programs. </a:t>
            </a:r>
            <a:endParaRPr b="1" sz="26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600"/>
              <a:buChar char="•"/>
            </a:pPr>
            <a:r>
              <a:rPr b="1" lang="en-US" sz="2600">
                <a:latin typeface="Times New Roman"/>
                <a:ea typeface="Times New Roman"/>
                <a:cs typeface="Times New Roman"/>
                <a:sym typeface="Times New Roman"/>
              </a:rPr>
              <a:t>Object-Oriented: </a:t>
            </a:r>
            <a:r>
              <a:rPr lang="en-US" sz="2600">
                <a:latin typeface="Times New Roman"/>
                <a:ea typeface="Times New Roman"/>
                <a:cs typeface="Times New Roman"/>
                <a:sym typeface="Times New Roman"/>
              </a:rPr>
              <a:t>Python supports Object-Oriented technique of programming. </a:t>
            </a:r>
            <a:endParaRPr b="1" sz="26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600"/>
              <a:buChar char="•"/>
            </a:pPr>
            <a:r>
              <a:rPr b="1" lang="en-US" sz="2600">
                <a:latin typeface="Times New Roman"/>
                <a:ea typeface="Times New Roman"/>
                <a:cs typeface="Times New Roman"/>
                <a:sym typeface="Times New Roman"/>
              </a:rPr>
              <a:t>Beginner’s Language: </a:t>
            </a:r>
            <a:r>
              <a:rPr lang="en-US" sz="2600">
                <a:latin typeface="Times New Roman"/>
                <a:ea typeface="Times New Roman"/>
                <a:cs typeface="Times New Roman"/>
                <a:sym typeface="Times New Roman"/>
              </a:rPr>
              <a:t>Python is a great language for the beginner-level programmers and supports the development of a wide range of applications. </a:t>
            </a:r>
            <a:endParaRPr b="1" sz="26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200" name="Google Shape;200;p20"/>
          <p:cNvPicPr preferRelativeResize="0"/>
          <p:nvPr>
            <p:ph idx="1" type="body"/>
          </p:nvPr>
        </p:nvPicPr>
        <p:blipFill rotWithShape="1">
          <a:blip r:embed="rId3">
            <a:alphaModFix/>
          </a:blip>
          <a:srcRect b="0" l="0" r="0" t="0"/>
          <a:stretch/>
        </p:blipFill>
        <p:spPr>
          <a:xfrm>
            <a:off x="1660281" y="1348153"/>
            <a:ext cx="9218734" cy="1699847"/>
          </a:xfrm>
          <a:prstGeom prst="rect">
            <a:avLst/>
          </a:prstGeom>
          <a:noFill/>
          <a:ln>
            <a:noFill/>
          </a:ln>
        </p:spPr>
      </p:pic>
      <p:pic>
        <p:nvPicPr>
          <p:cNvPr id="201" name="Google Shape;201;p20"/>
          <p:cNvPicPr preferRelativeResize="0"/>
          <p:nvPr/>
        </p:nvPicPr>
        <p:blipFill rotWithShape="1">
          <a:blip r:embed="rId4">
            <a:alphaModFix/>
          </a:blip>
          <a:srcRect b="0" l="0" r="0" t="0"/>
          <a:stretch/>
        </p:blipFill>
        <p:spPr>
          <a:xfrm>
            <a:off x="1636834" y="3289056"/>
            <a:ext cx="9363075" cy="189254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Data Types in Python</a:t>
            </a:r>
            <a:endParaRPr b="1">
              <a:latin typeface="Times New Roman"/>
              <a:ea typeface="Times New Roman"/>
              <a:cs typeface="Times New Roman"/>
              <a:sym typeface="Times New Roman"/>
            </a:endParaRPr>
          </a:p>
        </p:txBody>
      </p:sp>
      <p:sp>
        <p:nvSpPr>
          <p:cNvPr id="207" name="Google Shape;207;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08" name="Google Shape;208;p21"/>
          <p:cNvPicPr preferRelativeResize="0"/>
          <p:nvPr/>
        </p:nvPicPr>
        <p:blipFill rotWithShape="1">
          <a:blip r:embed="rId3">
            <a:alphaModFix/>
          </a:blip>
          <a:srcRect b="0" l="0" r="0" t="0"/>
          <a:stretch/>
        </p:blipFill>
        <p:spPr>
          <a:xfrm>
            <a:off x="3114675" y="2180491"/>
            <a:ext cx="5962650" cy="386788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Type() function</a:t>
            </a:r>
            <a:endParaRPr b="1">
              <a:latin typeface="Times New Roman"/>
              <a:ea typeface="Times New Roman"/>
              <a:cs typeface="Times New Roman"/>
              <a:sym typeface="Times New Roman"/>
            </a:endParaRPr>
          </a:p>
        </p:txBody>
      </p:sp>
      <p:sp>
        <p:nvSpPr>
          <p:cNvPr id="214" name="Google Shape;214;p22"/>
          <p:cNvSpPr txBox="1"/>
          <p:nvPr>
            <p:ph idx="1" type="body"/>
          </p:nvPr>
        </p:nvSpPr>
        <p:spPr>
          <a:xfrm>
            <a:off x="838200" y="1301262"/>
            <a:ext cx="10515600" cy="487570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To check the data type of variable use the built-in function type() </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The type() function returns the data type of the variable</a:t>
            </a:r>
            <a:endParaRPr sz="24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20" name="Google Shape;220;p23"/>
          <p:cNvSpPr txBox="1"/>
          <p:nvPr>
            <p:ph idx="1" type="body"/>
          </p:nvPr>
        </p:nvSpPr>
        <p:spPr>
          <a:xfrm>
            <a:off x="838200" y="351692"/>
            <a:ext cx="10515600" cy="582527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None/>
            </a:pPr>
            <a:r>
              <a:rPr b="1" lang="en-US" sz="4000">
                <a:latin typeface="Times New Roman"/>
                <a:ea typeface="Times New Roman"/>
                <a:cs typeface="Times New Roman"/>
                <a:sym typeface="Times New Roman"/>
              </a:rPr>
              <a:t>Str data type</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In Python, A string is a </a:t>
            </a:r>
            <a:r>
              <a:rPr b="1" lang="en-US" sz="2000">
                <a:latin typeface="Times New Roman"/>
                <a:ea typeface="Times New Roman"/>
                <a:cs typeface="Times New Roman"/>
                <a:sym typeface="Times New Roman"/>
              </a:rPr>
              <a:t>sequence of characters enclosed within a single quote or double quote</a:t>
            </a:r>
            <a:r>
              <a:rPr lang="en-US" sz="2000">
                <a:latin typeface="Times New Roman"/>
                <a:ea typeface="Times New Roman"/>
                <a:cs typeface="Times New Roman"/>
                <a:sym typeface="Times New Roman"/>
              </a:rPr>
              <a:t>. These characters could be anything like letters, numbers, or special symbols enclosed within double quotation marks. For example, "PYnative" is a string.</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The string type in Python is represented using a str class.</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To work with text or character data in Python, we use Strings. Once a string is created, we can do many operations on it, such as searching inside it, creating a substring from it, and splitting it.</a:t>
            </a:r>
            <a:endParaRPr/>
          </a:p>
          <a:p>
            <a:pPr indent="-228600" lvl="0" marL="228600" rtl="0" algn="l">
              <a:lnSpc>
                <a:spcPct val="90000"/>
              </a:lnSpc>
              <a:spcBef>
                <a:spcPts val="1000"/>
              </a:spcBef>
              <a:spcAft>
                <a:spcPts val="0"/>
              </a:spcAft>
              <a:buClr>
                <a:schemeClr val="dk1"/>
              </a:buClr>
              <a:buSzPts val="2000"/>
              <a:buChar char="•"/>
            </a:pPr>
            <a:r>
              <a:rPr b="1" lang="en-US" sz="2000">
                <a:latin typeface="Times New Roman"/>
                <a:ea typeface="Times New Roman"/>
                <a:cs typeface="Times New Roman"/>
                <a:sym typeface="Times New Roman"/>
              </a:rPr>
              <a:t>Example:</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form = "native“</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print(type(form))  </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print(form)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Output:</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&lt;class 'str'&gt;</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native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26" name="Google Shape;226;p24"/>
          <p:cNvSpPr txBox="1"/>
          <p:nvPr>
            <p:ph idx="1" type="body"/>
          </p:nvPr>
        </p:nvSpPr>
        <p:spPr>
          <a:xfrm>
            <a:off x="838200" y="363415"/>
            <a:ext cx="10515600" cy="581354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None/>
            </a:pPr>
            <a:r>
              <a:rPr b="1" lang="en-US" sz="4000">
                <a:latin typeface="Times New Roman"/>
                <a:ea typeface="Times New Roman"/>
                <a:cs typeface="Times New Roman"/>
                <a:sym typeface="Times New Roman"/>
              </a:rPr>
              <a:t>Int data type</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Python uses the int data type to </a:t>
            </a:r>
            <a:r>
              <a:rPr b="1" lang="en-US" sz="2400">
                <a:latin typeface="Times New Roman"/>
                <a:ea typeface="Times New Roman"/>
                <a:cs typeface="Times New Roman"/>
                <a:sym typeface="Times New Roman"/>
              </a:rPr>
              <a:t>represent whole integer values</a:t>
            </a:r>
            <a:r>
              <a:rPr lang="en-US" sz="2400">
                <a:latin typeface="Times New Roman"/>
                <a:ea typeface="Times New Roman"/>
                <a:cs typeface="Times New Roman"/>
                <a:sym typeface="Times New Roman"/>
              </a:rPr>
              <a:t>. For example, we can use the int data type to store the roll number of a student. The Integer type in Python is represented using a int class.</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We can create an integer variable using the two ways:</a:t>
            </a:r>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1. Directly assigning an integer value to a variable</a:t>
            </a:r>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2. Using a int() class.</a:t>
            </a:r>
            <a:endParaRPr/>
          </a:p>
          <a:p>
            <a:pPr indent="0" lvl="0" marL="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p:txBody>
      </p:sp>
      <p:pic>
        <p:nvPicPr>
          <p:cNvPr id="227" name="Google Shape;227;p24"/>
          <p:cNvPicPr preferRelativeResize="0"/>
          <p:nvPr/>
        </p:nvPicPr>
        <p:blipFill rotWithShape="1">
          <a:blip r:embed="rId3">
            <a:alphaModFix/>
          </a:blip>
          <a:srcRect b="0" l="0" r="0" t="0"/>
          <a:stretch/>
        </p:blipFill>
        <p:spPr>
          <a:xfrm>
            <a:off x="1347055" y="3894992"/>
            <a:ext cx="8372475" cy="2209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33" name="Google Shape;233;p25"/>
          <p:cNvSpPr txBox="1"/>
          <p:nvPr>
            <p:ph idx="1" type="body"/>
          </p:nvPr>
        </p:nvSpPr>
        <p:spPr>
          <a:xfrm>
            <a:off x="838200" y="398585"/>
            <a:ext cx="10515600" cy="577837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You can also store integer values other than base 10 such as</a:t>
            </a:r>
            <a:endParaRPr/>
          </a:p>
          <a:p>
            <a:pPr indent="-228600" lvl="0" marL="228600" rtl="0" algn="l">
              <a:lnSpc>
                <a:spcPct val="90000"/>
              </a:lnSpc>
              <a:spcBef>
                <a:spcPts val="1000"/>
              </a:spcBef>
              <a:spcAft>
                <a:spcPts val="0"/>
              </a:spcAft>
              <a:buClr>
                <a:schemeClr val="dk1"/>
              </a:buClr>
              <a:buSzPts val="2800"/>
              <a:buChar char="•"/>
            </a:pPr>
            <a:r>
              <a:rPr lang="en-US"/>
              <a:t>Binary (base 2)</a:t>
            </a:r>
            <a:endParaRPr/>
          </a:p>
          <a:p>
            <a:pPr indent="-228600" lvl="0" marL="228600" rtl="0" algn="l">
              <a:lnSpc>
                <a:spcPct val="90000"/>
              </a:lnSpc>
              <a:spcBef>
                <a:spcPts val="1000"/>
              </a:spcBef>
              <a:spcAft>
                <a:spcPts val="0"/>
              </a:spcAft>
              <a:buClr>
                <a:schemeClr val="dk1"/>
              </a:buClr>
              <a:buSzPts val="2800"/>
              <a:buChar char="•"/>
            </a:pPr>
            <a:r>
              <a:rPr lang="en-US"/>
              <a:t>Octal (base 8)</a:t>
            </a:r>
            <a:endParaRPr/>
          </a:p>
          <a:p>
            <a:pPr indent="-228600" lvl="0" marL="228600" rtl="0" algn="l">
              <a:lnSpc>
                <a:spcPct val="90000"/>
              </a:lnSpc>
              <a:spcBef>
                <a:spcPts val="1000"/>
              </a:spcBef>
              <a:spcAft>
                <a:spcPts val="0"/>
              </a:spcAft>
              <a:buClr>
                <a:schemeClr val="dk1"/>
              </a:buClr>
              <a:buSzPts val="2800"/>
              <a:buChar char="•"/>
            </a:pPr>
            <a:r>
              <a:rPr lang="en-US"/>
              <a:t>Hexadecimal numbers (base 16)</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34" name="Google Shape;234;p25"/>
          <p:cNvPicPr preferRelativeResize="0"/>
          <p:nvPr/>
        </p:nvPicPr>
        <p:blipFill rotWithShape="1">
          <a:blip r:embed="rId3">
            <a:alphaModFix/>
          </a:blip>
          <a:srcRect b="0" l="0" r="0" t="0"/>
          <a:stretch/>
        </p:blipFill>
        <p:spPr>
          <a:xfrm>
            <a:off x="152400" y="2282862"/>
            <a:ext cx="12016301" cy="425946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40" name="Google Shape;240;p26"/>
          <p:cNvSpPr txBox="1"/>
          <p:nvPr>
            <p:ph idx="1" type="body"/>
          </p:nvPr>
        </p:nvSpPr>
        <p:spPr>
          <a:xfrm>
            <a:off x="838200" y="398585"/>
            <a:ext cx="10515600" cy="577837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None/>
            </a:pPr>
            <a:r>
              <a:rPr b="1" lang="en-US" sz="4000">
                <a:latin typeface="Times New Roman"/>
                <a:ea typeface="Times New Roman"/>
                <a:cs typeface="Times New Roman"/>
                <a:sym typeface="Times New Roman"/>
              </a:rPr>
              <a:t>Float data type</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To represent </a:t>
            </a:r>
            <a:r>
              <a:rPr b="1" lang="en-US" sz="2400">
                <a:latin typeface="Times New Roman"/>
                <a:ea typeface="Times New Roman"/>
                <a:cs typeface="Times New Roman"/>
                <a:sym typeface="Times New Roman"/>
              </a:rPr>
              <a:t>floating-point values or decimal value</a:t>
            </a:r>
            <a:r>
              <a:rPr lang="en-US" sz="2400">
                <a:latin typeface="Times New Roman"/>
                <a:ea typeface="Times New Roman"/>
                <a:cs typeface="Times New Roman"/>
                <a:sym typeface="Times New Roman"/>
              </a:rPr>
              <a:t>s, we can use the float data type. For example, if we want to store the salary, we can use the float type.</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The float type in Python is represented using a float class.</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We can create a float variable using the two ways</a:t>
            </a:r>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1. Directly assigning a float value to a variable</a:t>
            </a:r>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2. Using a float() class.</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41" name="Google Shape;241;p26"/>
          <p:cNvPicPr preferRelativeResize="0"/>
          <p:nvPr/>
        </p:nvPicPr>
        <p:blipFill rotWithShape="1">
          <a:blip r:embed="rId3">
            <a:alphaModFix/>
          </a:blip>
          <a:srcRect b="0" l="0" r="0" t="0"/>
          <a:stretch/>
        </p:blipFill>
        <p:spPr>
          <a:xfrm>
            <a:off x="1280013" y="3868615"/>
            <a:ext cx="8553450" cy="270803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47" name="Google Shape;247;p27"/>
          <p:cNvSpPr txBox="1"/>
          <p:nvPr>
            <p:ph idx="1" type="body"/>
          </p:nvPr>
        </p:nvSpPr>
        <p:spPr>
          <a:xfrm>
            <a:off x="838200" y="386862"/>
            <a:ext cx="10515600" cy="5790101"/>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4000"/>
              <a:buNone/>
            </a:pPr>
            <a:r>
              <a:rPr b="1" lang="en-US" sz="4000">
                <a:latin typeface="Times New Roman"/>
                <a:ea typeface="Times New Roman"/>
                <a:cs typeface="Times New Roman"/>
                <a:sym typeface="Times New Roman"/>
              </a:rPr>
              <a:t>Complex data type</a:t>
            </a:r>
            <a:endParaRPr/>
          </a:p>
          <a:p>
            <a:pPr indent="-228600" lvl="0" marL="228600" rtl="0" algn="l">
              <a:lnSpc>
                <a:spcPct val="90000"/>
              </a:lnSpc>
              <a:spcBef>
                <a:spcPts val="1000"/>
              </a:spcBef>
              <a:spcAft>
                <a:spcPts val="0"/>
              </a:spcAft>
              <a:buClr>
                <a:schemeClr val="dk1"/>
              </a:buClr>
              <a:buSzPts val="2600"/>
              <a:buChar char="•"/>
            </a:pPr>
            <a:r>
              <a:rPr lang="en-US" sz="2600">
                <a:latin typeface="Times New Roman"/>
                <a:ea typeface="Times New Roman"/>
                <a:cs typeface="Times New Roman"/>
                <a:sym typeface="Times New Roman"/>
              </a:rPr>
              <a:t>A complex number is a </a:t>
            </a:r>
            <a:r>
              <a:rPr b="1" lang="en-US" sz="2600">
                <a:latin typeface="Times New Roman"/>
                <a:ea typeface="Times New Roman"/>
                <a:cs typeface="Times New Roman"/>
                <a:sym typeface="Times New Roman"/>
              </a:rPr>
              <a:t>number with a real and an imaginary component</a:t>
            </a:r>
            <a:r>
              <a:rPr lang="en-US" sz="2600">
                <a:latin typeface="Times New Roman"/>
                <a:ea typeface="Times New Roman"/>
                <a:cs typeface="Times New Roman"/>
                <a:sym typeface="Times New Roman"/>
              </a:rPr>
              <a:t> represented as a+bj where a and b contain integers or floating-point values.</a:t>
            </a:r>
            <a:endParaRPr/>
          </a:p>
          <a:p>
            <a:pPr indent="-228600" lvl="0" marL="228600" rtl="0" algn="l">
              <a:lnSpc>
                <a:spcPct val="90000"/>
              </a:lnSpc>
              <a:spcBef>
                <a:spcPts val="1000"/>
              </a:spcBef>
              <a:spcAft>
                <a:spcPts val="0"/>
              </a:spcAft>
              <a:buClr>
                <a:schemeClr val="dk1"/>
              </a:buClr>
              <a:buSzPts val="2600"/>
              <a:buChar char="•"/>
            </a:pPr>
            <a:r>
              <a:rPr lang="en-US" sz="2600">
                <a:latin typeface="Times New Roman"/>
                <a:ea typeface="Times New Roman"/>
                <a:cs typeface="Times New Roman"/>
                <a:sym typeface="Times New Roman"/>
              </a:rPr>
              <a:t>The complex type is generally used in scientific applications and electrical engineering applications. If we want to declare a complex value, then we can use the a+bj form. See the following example.</a:t>
            </a:r>
            <a:endParaRPr/>
          </a:p>
          <a:p>
            <a:pPr indent="-63500" lvl="0" marL="228600" rtl="0" algn="l">
              <a:lnSpc>
                <a:spcPct val="90000"/>
              </a:lnSpc>
              <a:spcBef>
                <a:spcPts val="1000"/>
              </a:spcBef>
              <a:spcAft>
                <a:spcPts val="0"/>
              </a:spcAft>
              <a:buClr>
                <a:schemeClr val="dk1"/>
              </a:buClr>
              <a:buSzPts val="2600"/>
              <a:buNone/>
            </a:pPr>
            <a:r>
              <a:t/>
            </a:r>
            <a:endParaRPr sz="2600">
              <a:latin typeface="Times New Roman"/>
              <a:ea typeface="Times New Roman"/>
              <a:cs typeface="Times New Roman"/>
              <a:sym typeface="Times New Roman"/>
            </a:endParaRPr>
          </a:p>
          <a:p>
            <a:pPr indent="-63500" lvl="0" marL="228600" rtl="0" algn="l">
              <a:lnSpc>
                <a:spcPct val="90000"/>
              </a:lnSpc>
              <a:spcBef>
                <a:spcPts val="1000"/>
              </a:spcBef>
              <a:spcAft>
                <a:spcPts val="0"/>
              </a:spcAft>
              <a:buClr>
                <a:schemeClr val="dk1"/>
              </a:buClr>
              <a:buSzPts val="2600"/>
              <a:buNone/>
            </a:pPr>
            <a:r>
              <a:t/>
            </a:r>
            <a:endParaRPr sz="2600">
              <a:latin typeface="Times New Roman"/>
              <a:ea typeface="Times New Roman"/>
              <a:cs typeface="Times New Roman"/>
              <a:sym typeface="Times New Roman"/>
            </a:endParaRPr>
          </a:p>
          <a:p>
            <a:pPr indent="-63500" lvl="0" marL="228600" rtl="0" algn="l">
              <a:lnSpc>
                <a:spcPct val="90000"/>
              </a:lnSpc>
              <a:spcBef>
                <a:spcPts val="1000"/>
              </a:spcBef>
              <a:spcAft>
                <a:spcPts val="0"/>
              </a:spcAft>
              <a:buClr>
                <a:schemeClr val="dk1"/>
              </a:buClr>
              <a:buSzPts val="2600"/>
              <a:buNone/>
            </a:pPr>
            <a:r>
              <a:t/>
            </a:r>
            <a:endParaRPr sz="2600">
              <a:latin typeface="Times New Roman"/>
              <a:ea typeface="Times New Roman"/>
              <a:cs typeface="Times New Roman"/>
              <a:sym typeface="Times New Roman"/>
            </a:endParaRPr>
          </a:p>
          <a:p>
            <a:pPr indent="-63500" lvl="0" marL="228600" rtl="0" algn="l">
              <a:lnSpc>
                <a:spcPct val="90000"/>
              </a:lnSpc>
              <a:spcBef>
                <a:spcPts val="1000"/>
              </a:spcBef>
              <a:spcAft>
                <a:spcPts val="0"/>
              </a:spcAft>
              <a:buClr>
                <a:schemeClr val="dk1"/>
              </a:buClr>
              <a:buSzPts val="2600"/>
              <a:buNone/>
            </a:pPr>
            <a:r>
              <a:t/>
            </a:r>
            <a:endParaRPr sz="2600">
              <a:latin typeface="Times New Roman"/>
              <a:ea typeface="Times New Roman"/>
              <a:cs typeface="Times New Roman"/>
              <a:sym typeface="Times New Roman"/>
            </a:endParaRPr>
          </a:p>
          <a:p>
            <a:pPr indent="-63500" lvl="0" marL="228600" rtl="0" algn="l">
              <a:lnSpc>
                <a:spcPct val="90000"/>
              </a:lnSpc>
              <a:spcBef>
                <a:spcPts val="1000"/>
              </a:spcBef>
              <a:spcAft>
                <a:spcPts val="0"/>
              </a:spcAft>
              <a:buClr>
                <a:schemeClr val="dk1"/>
              </a:buClr>
              <a:buSzPts val="2600"/>
              <a:buNone/>
            </a:pPr>
            <a:r>
              <a:t/>
            </a:r>
            <a:endParaRPr b="1" sz="26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600"/>
              <a:buChar char="•"/>
            </a:pPr>
            <a:r>
              <a:rPr b="1" lang="en-US" sz="2600">
                <a:latin typeface="Times New Roman"/>
                <a:ea typeface="Times New Roman"/>
                <a:cs typeface="Times New Roman"/>
                <a:sym typeface="Times New Roman"/>
              </a:rPr>
              <a:t>The imaginary part</a:t>
            </a:r>
            <a:r>
              <a:rPr lang="en-US" sz="2600">
                <a:latin typeface="Times New Roman"/>
                <a:ea typeface="Times New Roman"/>
                <a:cs typeface="Times New Roman"/>
                <a:sym typeface="Times New Roman"/>
              </a:rPr>
              <a:t> should be represented using </a:t>
            </a:r>
            <a:r>
              <a:rPr b="1" lang="en-US" sz="2600">
                <a:latin typeface="Times New Roman"/>
                <a:ea typeface="Times New Roman"/>
                <a:cs typeface="Times New Roman"/>
                <a:sym typeface="Times New Roman"/>
              </a:rPr>
              <a:t>the decimal</a:t>
            </a:r>
            <a:r>
              <a:rPr lang="en-US" sz="2600">
                <a:latin typeface="Times New Roman"/>
                <a:ea typeface="Times New Roman"/>
                <a:cs typeface="Times New Roman"/>
                <a:sym typeface="Times New Roman"/>
              </a:rPr>
              <a:t> form only</a:t>
            </a:r>
            <a:r>
              <a:rPr lang="en-US"/>
              <a:t>.</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48" name="Google Shape;248;p27"/>
          <p:cNvPicPr preferRelativeResize="0"/>
          <p:nvPr/>
        </p:nvPicPr>
        <p:blipFill rotWithShape="1">
          <a:blip r:embed="rId3">
            <a:alphaModFix/>
          </a:blip>
          <a:srcRect b="0" l="0" r="0" t="0"/>
          <a:stretch/>
        </p:blipFill>
        <p:spPr>
          <a:xfrm>
            <a:off x="1541219" y="3328621"/>
            <a:ext cx="8429625" cy="192331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54" name="Google Shape;254;p28"/>
          <p:cNvSpPr txBox="1"/>
          <p:nvPr>
            <p:ph idx="1" type="body"/>
          </p:nvPr>
        </p:nvSpPr>
        <p:spPr>
          <a:xfrm>
            <a:off x="838200" y="375138"/>
            <a:ext cx="10515600" cy="5801825"/>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4300"/>
              <a:buNone/>
            </a:pPr>
            <a:r>
              <a:rPr b="1" lang="en-US" sz="4300">
                <a:latin typeface="Times New Roman"/>
                <a:ea typeface="Times New Roman"/>
                <a:cs typeface="Times New Roman"/>
                <a:sym typeface="Times New Roman"/>
              </a:rPr>
              <a:t>List data type</a:t>
            </a:r>
            <a:endParaRPr/>
          </a:p>
          <a:p>
            <a:pPr indent="-228600" lvl="0" marL="228600" rtl="0" algn="l">
              <a:lnSpc>
                <a:spcPct val="90000"/>
              </a:lnSpc>
              <a:spcBef>
                <a:spcPts val="1000"/>
              </a:spcBef>
              <a:spcAft>
                <a:spcPts val="0"/>
              </a:spcAft>
              <a:buClr>
                <a:schemeClr val="dk1"/>
              </a:buClr>
              <a:buSzPts val="2600"/>
              <a:buChar char="•"/>
            </a:pPr>
            <a:r>
              <a:rPr lang="en-US" sz="2600">
                <a:latin typeface="Times New Roman"/>
                <a:ea typeface="Times New Roman"/>
                <a:cs typeface="Times New Roman"/>
                <a:sym typeface="Times New Roman"/>
              </a:rPr>
              <a:t>The Python List is an </a:t>
            </a:r>
            <a:r>
              <a:rPr b="1" lang="en-US" sz="2600">
                <a:latin typeface="Times New Roman"/>
                <a:ea typeface="Times New Roman"/>
                <a:cs typeface="Times New Roman"/>
                <a:sym typeface="Times New Roman"/>
              </a:rPr>
              <a:t>ordered collection (also known as a sequence ) of elements</a:t>
            </a:r>
            <a:r>
              <a:rPr lang="en-US" sz="2600">
                <a:latin typeface="Times New Roman"/>
                <a:ea typeface="Times New Roman"/>
                <a:cs typeface="Times New Roman"/>
                <a:sym typeface="Times New Roman"/>
              </a:rPr>
              <a:t>. List elements can be accessed, iterated, and removed according to the order they inserted at the creation time.</a:t>
            </a:r>
            <a:endParaRPr/>
          </a:p>
          <a:p>
            <a:pPr indent="-228600" lvl="0" marL="228600" rtl="0" algn="l">
              <a:lnSpc>
                <a:spcPct val="90000"/>
              </a:lnSpc>
              <a:spcBef>
                <a:spcPts val="1000"/>
              </a:spcBef>
              <a:spcAft>
                <a:spcPts val="0"/>
              </a:spcAft>
              <a:buClr>
                <a:schemeClr val="dk1"/>
              </a:buClr>
              <a:buSzPts val="2600"/>
              <a:buChar char="•"/>
            </a:pPr>
            <a:r>
              <a:rPr lang="en-US" sz="2600">
                <a:latin typeface="Times New Roman"/>
                <a:ea typeface="Times New Roman"/>
                <a:cs typeface="Times New Roman"/>
                <a:sym typeface="Times New Roman"/>
              </a:rPr>
              <a:t>We use the list data type to represent groups of the element as a single entity.  For example: If we want to store all student’s names, we can use list type.</a:t>
            </a:r>
            <a:endParaRPr/>
          </a:p>
          <a:p>
            <a:pPr indent="-228600" lvl="0" marL="228600" rtl="0" algn="l">
              <a:lnSpc>
                <a:spcPct val="90000"/>
              </a:lnSpc>
              <a:spcBef>
                <a:spcPts val="1000"/>
              </a:spcBef>
              <a:spcAft>
                <a:spcPts val="0"/>
              </a:spcAft>
              <a:buClr>
                <a:schemeClr val="dk1"/>
              </a:buClr>
              <a:buSzPts val="2600"/>
              <a:buChar char="•"/>
            </a:pPr>
            <a:r>
              <a:rPr lang="en-US" sz="2600">
                <a:latin typeface="Times New Roman"/>
                <a:ea typeface="Times New Roman"/>
                <a:cs typeface="Times New Roman"/>
                <a:sym typeface="Times New Roman"/>
              </a:rPr>
              <a:t>The list can contain data of all data types such as  int, float, string</a:t>
            </a:r>
            <a:endParaRPr/>
          </a:p>
          <a:p>
            <a:pPr indent="-228600" lvl="0" marL="228600" rtl="0" algn="l">
              <a:lnSpc>
                <a:spcPct val="90000"/>
              </a:lnSpc>
              <a:spcBef>
                <a:spcPts val="1000"/>
              </a:spcBef>
              <a:spcAft>
                <a:spcPts val="0"/>
              </a:spcAft>
              <a:buClr>
                <a:schemeClr val="dk1"/>
              </a:buClr>
              <a:buSzPts val="2600"/>
              <a:buChar char="•"/>
            </a:pPr>
            <a:r>
              <a:rPr lang="en-US" sz="2600">
                <a:latin typeface="Times New Roman"/>
                <a:ea typeface="Times New Roman"/>
                <a:cs typeface="Times New Roman"/>
                <a:sym typeface="Times New Roman"/>
              </a:rPr>
              <a:t>Duplicates elements are allowed in the list</a:t>
            </a:r>
            <a:endParaRPr/>
          </a:p>
          <a:p>
            <a:pPr indent="-228600" lvl="0" marL="228600" rtl="0" algn="l">
              <a:lnSpc>
                <a:spcPct val="90000"/>
              </a:lnSpc>
              <a:spcBef>
                <a:spcPts val="1000"/>
              </a:spcBef>
              <a:spcAft>
                <a:spcPts val="0"/>
              </a:spcAft>
              <a:buClr>
                <a:schemeClr val="dk1"/>
              </a:buClr>
              <a:buSzPts val="2600"/>
              <a:buChar char="•"/>
            </a:pPr>
            <a:r>
              <a:rPr lang="en-US" sz="2600">
                <a:latin typeface="Times New Roman"/>
                <a:ea typeface="Times New Roman"/>
                <a:cs typeface="Times New Roman"/>
                <a:sym typeface="Times New Roman"/>
              </a:rPr>
              <a:t>The list is mutable which means we can modify the value of list elements</a:t>
            </a:r>
            <a:endParaRPr/>
          </a:p>
          <a:p>
            <a:pPr indent="-228600" lvl="0" marL="228600" rtl="0" algn="l">
              <a:lnSpc>
                <a:spcPct val="90000"/>
              </a:lnSpc>
              <a:spcBef>
                <a:spcPts val="1000"/>
              </a:spcBef>
              <a:spcAft>
                <a:spcPts val="0"/>
              </a:spcAft>
              <a:buClr>
                <a:schemeClr val="dk1"/>
              </a:buClr>
              <a:buSzPts val="2600"/>
              <a:buChar char="•"/>
            </a:pPr>
            <a:r>
              <a:rPr lang="en-US" sz="2600">
                <a:latin typeface="Times New Roman"/>
                <a:ea typeface="Times New Roman"/>
                <a:cs typeface="Times New Roman"/>
                <a:sym typeface="Times New Roman"/>
              </a:rPr>
              <a:t>We can create a list using the two ways:</a:t>
            </a:r>
            <a:endParaRPr sz="26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600"/>
              <a:buNone/>
            </a:pPr>
            <a:r>
              <a:rPr lang="en-US" sz="2600">
                <a:latin typeface="Times New Roman"/>
                <a:ea typeface="Times New Roman"/>
                <a:cs typeface="Times New Roman"/>
                <a:sym typeface="Times New Roman"/>
              </a:rPr>
              <a:t>1. By enclosing elements in the </a:t>
            </a:r>
            <a:r>
              <a:rPr b="1" lang="en-US" sz="2600">
                <a:latin typeface="Times New Roman"/>
                <a:ea typeface="Times New Roman"/>
                <a:cs typeface="Times New Roman"/>
                <a:sym typeface="Times New Roman"/>
              </a:rPr>
              <a:t>square brackets []</a:t>
            </a:r>
            <a:r>
              <a:rPr lang="en-US" sz="2600">
                <a:latin typeface="Times New Roman"/>
                <a:ea typeface="Times New Roman"/>
                <a:cs typeface="Times New Roman"/>
                <a:sym typeface="Times New Roman"/>
              </a:rPr>
              <a:t>.</a:t>
            </a:r>
            <a:endParaRPr/>
          </a:p>
          <a:p>
            <a:pPr indent="0" lvl="0" marL="0" rtl="0" algn="l">
              <a:lnSpc>
                <a:spcPct val="90000"/>
              </a:lnSpc>
              <a:spcBef>
                <a:spcPts val="1000"/>
              </a:spcBef>
              <a:spcAft>
                <a:spcPts val="0"/>
              </a:spcAft>
              <a:buClr>
                <a:schemeClr val="dk1"/>
              </a:buClr>
              <a:buSzPts val="2600"/>
              <a:buNone/>
            </a:pPr>
            <a:r>
              <a:rPr lang="en-US" sz="2600">
                <a:latin typeface="Times New Roman"/>
                <a:ea typeface="Times New Roman"/>
                <a:cs typeface="Times New Roman"/>
                <a:sym typeface="Times New Roman"/>
              </a:rPr>
              <a:t>2. Using a list() class.</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260" name="Google Shape;260;p29"/>
          <p:cNvPicPr preferRelativeResize="0"/>
          <p:nvPr>
            <p:ph idx="1" type="body"/>
          </p:nvPr>
        </p:nvPicPr>
        <p:blipFill rotWithShape="1">
          <a:blip r:embed="rId3">
            <a:alphaModFix/>
          </a:blip>
          <a:srcRect b="0" l="0" r="0" t="0"/>
          <a:stretch/>
        </p:blipFill>
        <p:spPr>
          <a:xfrm>
            <a:off x="1490662" y="1219201"/>
            <a:ext cx="9210675" cy="434895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91901"/>
            <a:ext cx="10515600" cy="773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History of Python</a:t>
            </a:r>
            <a:endParaRPr b="1" sz="4000">
              <a:latin typeface="Times New Roman"/>
              <a:ea typeface="Times New Roman"/>
              <a:cs typeface="Times New Roman"/>
              <a:sym typeface="Times New Roman"/>
            </a:endParaRPr>
          </a:p>
        </p:txBody>
      </p:sp>
      <p:sp>
        <p:nvSpPr>
          <p:cNvPr id="97" name="Google Shape;97;p3"/>
          <p:cNvSpPr txBox="1"/>
          <p:nvPr>
            <p:ph idx="1" type="body"/>
          </p:nvPr>
        </p:nvSpPr>
        <p:spPr>
          <a:xfrm>
            <a:off x="838200" y="1244004"/>
            <a:ext cx="10515600" cy="54384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Python was conceptualized by </a:t>
            </a:r>
            <a:r>
              <a:rPr b="1" lang="en-US" sz="2400">
                <a:latin typeface="Times New Roman"/>
                <a:ea typeface="Times New Roman"/>
                <a:cs typeface="Times New Roman"/>
                <a:sym typeface="Times New Roman"/>
              </a:rPr>
              <a:t>Guido Van Rossum </a:t>
            </a:r>
            <a:r>
              <a:rPr lang="en-US" sz="2400">
                <a:latin typeface="Times New Roman"/>
                <a:ea typeface="Times New Roman"/>
                <a:cs typeface="Times New Roman"/>
                <a:sym typeface="Times New Roman"/>
              </a:rPr>
              <a:t>in the late </a:t>
            </a:r>
            <a:r>
              <a:rPr b="1" lang="en-US" sz="2400">
                <a:latin typeface="Times New Roman"/>
                <a:ea typeface="Times New Roman"/>
                <a:cs typeface="Times New Roman"/>
                <a:sym typeface="Times New Roman"/>
              </a:rPr>
              <a:t>1980s</a:t>
            </a:r>
            <a:r>
              <a:rPr lang="en-US" sz="2400">
                <a:latin typeface="Times New Roman"/>
                <a:ea typeface="Times New Roman"/>
                <a:cs typeface="Times New Roman"/>
                <a:sym typeface="Times New Roman"/>
              </a:rPr>
              <a:t>. </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Rossum published the first version of Python code (0.9.0) in February </a:t>
            </a:r>
            <a:r>
              <a:rPr b="1" lang="en-US" sz="2400">
                <a:latin typeface="Times New Roman"/>
                <a:ea typeface="Times New Roman"/>
                <a:cs typeface="Times New Roman"/>
                <a:sym typeface="Times New Roman"/>
              </a:rPr>
              <a:t>1991 </a:t>
            </a:r>
            <a:r>
              <a:rPr lang="en-US" sz="2400">
                <a:latin typeface="Times New Roman"/>
                <a:ea typeface="Times New Roman"/>
                <a:cs typeface="Times New Roman"/>
                <a:sym typeface="Times New Roman"/>
              </a:rPr>
              <a:t>at the CWI (Centrum Wiskunde &amp; Informatica) in the Netherlands , Amsterdam.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 Rossum chose the name "</a:t>
            </a:r>
            <a:r>
              <a:rPr b="1" lang="en-US" sz="2400">
                <a:latin typeface="Times New Roman"/>
                <a:ea typeface="Times New Roman"/>
                <a:cs typeface="Times New Roman"/>
                <a:sym typeface="Times New Roman"/>
              </a:rPr>
              <a:t>Python</a:t>
            </a:r>
            <a:r>
              <a:rPr lang="en-US" sz="2400">
                <a:latin typeface="Times New Roman"/>
                <a:ea typeface="Times New Roman"/>
                <a:cs typeface="Times New Roman"/>
                <a:sym typeface="Times New Roman"/>
              </a:rPr>
              <a:t>", since he was a big fan of Monty Python's Flying Circus. </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Guido van Rossum is a Dutch programmer best known as the author of the Python programming language</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Python is now maintained by a core development team at the institute, although Rossum still holds a vital role in directing its progress.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66" name="Google Shape;266;p30"/>
          <p:cNvSpPr txBox="1"/>
          <p:nvPr>
            <p:ph idx="1" type="body"/>
          </p:nvPr>
        </p:nvSpPr>
        <p:spPr>
          <a:xfrm>
            <a:off x="838200" y="316523"/>
            <a:ext cx="10515600" cy="586044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None/>
            </a:pPr>
            <a:r>
              <a:rPr b="1" lang="en-US" sz="4000">
                <a:latin typeface="Times New Roman"/>
                <a:ea typeface="Times New Roman"/>
                <a:cs typeface="Times New Roman"/>
                <a:sym typeface="Times New Roman"/>
              </a:rPr>
              <a:t>Tuple data type</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Tuples are </a:t>
            </a:r>
            <a:r>
              <a:rPr b="1" lang="en-US" sz="2000">
                <a:latin typeface="Times New Roman"/>
                <a:ea typeface="Times New Roman"/>
                <a:cs typeface="Times New Roman"/>
                <a:sym typeface="Times New Roman"/>
              </a:rPr>
              <a:t>ordered collections of elements that are unchangeab</a:t>
            </a:r>
            <a:r>
              <a:rPr lang="en-US" sz="2000">
                <a:latin typeface="Times New Roman"/>
                <a:ea typeface="Times New Roman"/>
                <a:cs typeface="Times New Roman"/>
                <a:sym typeface="Times New Roman"/>
              </a:rPr>
              <a:t>le. The tuple is the same as the list, except the tuple is immutable means we can’t modify the tuple once created.</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In other words, we can say a tuple is a read-only version of the list.</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For example: If you want to store the roll numbers of students that you don’t change, you can use the tuple data type.</a:t>
            </a:r>
            <a:endParaRPr/>
          </a:p>
          <a:p>
            <a:pPr indent="-228600" lvl="0" marL="228600" rtl="0" algn="l">
              <a:lnSpc>
                <a:spcPct val="90000"/>
              </a:lnSpc>
              <a:spcBef>
                <a:spcPts val="1000"/>
              </a:spcBef>
              <a:spcAft>
                <a:spcPts val="0"/>
              </a:spcAft>
              <a:buClr>
                <a:schemeClr val="dk1"/>
              </a:buClr>
              <a:buSzPts val="2000"/>
              <a:buChar char="•"/>
            </a:pPr>
            <a:r>
              <a:rPr b="1" lang="en-US" sz="2000">
                <a:latin typeface="Times New Roman"/>
                <a:ea typeface="Times New Roman"/>
                <a:cs typeface="Times New Roman"/>
                <a:sym typeface="Times New Roman"/>
              </a:rPr>
              <a:t>Note</a:t>
            </a:r>
            <a:r>
              <a:rPr lang="en-US" sz="2000">
                <a:latin typeface="Times New Roman"/>
                <a:ea typeface="Times New Roman"/>
                <a:cs typeface="Times New Roman"/>
                <a:sym typeface="Times New Roman"/>
              </a:rPr>
              <a:t>: Tuple maintains the insertion order and also, allows us to store duplicate elements.</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We can create a tuple using the two ways:</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1. By enclosing elements in the parenthesis ()</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2. Using a tuple() class.</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67" name="Google Shape;267;p30"/>
          <p:cNvPicPr preferRelativeResize="0"/>
          <p:nvPr/>
        </p:nvPicPr>
        <p:blipFill rotWithShape="1">
          <a:blip r:embed="rId3">
            <a:alphaModFix/>
          </a:blip>
          <a:srcRect b="0" l="0" r="0" t="0"/>
          <a:stretch/>
        </p:blipFill>
        <p:spPr>
          <a:xfrm>
            <a:off x="2056302" y="4513385"/>
            <a:ext cx="8524875" cy="189913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73" name="Google Shape;273;p31"/>
          <p:cNvSpPr txBox="1"/>
          <p:nvPr>
            <p:ph idx="1" type="body"/>
          </p:nvPr>
        </p:nvSpPr>
        <p:spPr>
          <a:xfrm>
            <a:off x="838200" y="375138"/>
            <a:ext cx="10515600" cy="5801825"/>
          </a:xfrm>
          <a:prstGeom prst="rect">
            <a:avLst/>
          </a:prstGeom>
          <a:noFill/>
          <a:ln>
            <a:noFill/>
          </a:ln>
        </p:spPr>
        <p:txBody>
          <a:bodyPr anchorCtr="0" anchor="t" bIns="45700" lIns="91425" spcFirstLastPara="1" rIns="91425" wrap="square" tIns="45700">
            <a:normAutofit fontScale="92500"/>
          </a:bodyPr>
          <a:lstStyle/>
          <a:p>
            <a:pPr indent="0" lvl="0" marL="0" rtl="0" algn="l">
              <a:lnSpc>
                <a:spcPct val="90000"/>
              </a:lnSpc>
              <a:spcBef>
                <a:spcPts val="0"/>
              </a:spcBef>
              <a:spcAft>
                <a:spcPts val="0"/>
              </a:spcAft>
              <a:buClr>
                <a:schemeClr val="dk1"/>
              </a:buClr>
              <a:buSzPct val="100000"/>
              <a:buNone/>
            </a:pPr>
            <a:r>
              <a:rPr b="1" lang="en-US" sz="4300">
                <a:latin typeface="Times New Roman"/>
                <a:ea typeface="Times New Roman"/>
                <a:cs typeface="Times New Roman"/>
                <a:sym typeface="Times New Roman"/>
              </a:rPr>
              <a:t>Dict data type</a:t>
            </a:r>
            <a:endParaRPr/>
          </a:p>
          <a:p>
            <a:pPr indent="-228600" lvl="0" marL="228600" rtl="0" algn="l">
              <a:lnSpc>
                <a:spcPct val="90000"/>
              </a:lnSpc>
              <a:spcBef>
                <a:spcPts val="1000"/>
              </a:spcBef>
              <a:spcAft>
                <a:spcPts val="0"/>
              </a:spcAft>
              <a:buClr>
                <a:schemeClr val="dk1"/>
              </a:buClr>
              <a:buSzPct val="100000"/>
              <a:buChar char="•"/>
            </a:pPr>
            <a:r>
              <a:rPr lang="en-US" sz="2600">
                <a:latin typeface="Times New Roman"/>
                <a:ea typeface="Times New Roman"/>
                <a:cs typeface="Times New Roman"/>
                <a:sym typeface="Times New Roman"/>
              </a:rPr>
              <a:t>In Python, dictionaries are </a:t>
            </a:r>
            <a:r>
              <a:rPr b="1" lang="en-US" sz="2600">
                <a:latin typeface="Times New Roman"/>
                <a:ea typeface="Times New Roman"/>
                <a:cs typeface="Times New Roman"/>
                <a:sym typeface="Times New Roman"/>
              </a:rPr>
              <a:t>unordered collections of unique values stored in (Key-Value) pairs</a:t>
            </a:r>
            <a:r>
              <a:rPr lang="en-US" sz="2600">
                <a:latin typeface="Times New Roman"/>
                <a:ea typeface="Times New Roman"/>
                <a:cs typeface="Times New Roman"/>
                <a:sym typeface="Times New Roman"/>
              </a:rPr>
              <a:t>. Use a dictionary data type to store data as a key-value pair.</a:t>
            </a:r>
            <a:endParaRPr/>
          </a:p>
          <a:p>
            <a:pPr indent="-228600" lvl="0" marL="228600" rtl="0" algn="l">
              <a:lnSpc>
                <a:spcPct val="90000"/>
              </a:lnSpc>
              <a:spcBef>
                <a:spcPts val="1000"/>
              </a:spcBef>
              <a:spcAft>
                <a:spcPts val="0"/>
              </a:spcAft>
              <a:buClr>
                <a:schemeClr val="dk1"/>
              </a:buClr>
              <a:buSzPct val="100000"/>
              <a:buChar char="•"/>
            </a:pPr>
            <a:r>
              <a:rPr lang="en-US" sz="2600">
                <a:latin typeface="Times New Roman"/>
                <a:ea typeface="Times New Roman"/>
                <a:cs typeface="Times New Roman"/>
                <a:sym typeface="Times New Roman"/>
              </a:rPr>
              <a:t>The dictionary type is represented using a dict class. For example, If you want to store the name and roll number of all students, then you can use the dict type.</a:t>
            </a:r>
            <a:endParaRPr/>
          </a:p>
          <a:p>
            <a:pPr indent="-228600" lvl="0" marL="228600" rtl="0" algn="l">
              <a:lnSpc>
                <a:spcPct val="90000"/>
              </a:lnSpc>
              <a:spcBef>
                <a:spcPts val="1000"/>
              </a:spcBef>
              <a:spcAft>
                <a:spcPts val="0"/>
              </a:spcAft>
              <a:buClr>
                <a:schemeClr val="dk1"/>
              </a:buClr>
              <a:buSzPct val="100000"/>
              <a:buChar char="•"/>
            </a:pPr>
            <a:r>
              <a:rPr lang="en-US" sz="2600">
                <a:latin typeface="Times New Roman"/>
                <a:ea typeface="Times New Roman"/>
                <a:cs typeface="Times New Roman"/>
                <a:sym typeface="Times New Roman"/>
              </a:rPr>
              <a:t>In a dictionary, duplicate keys are not allowed, but the value can be duplicated. If we try to insert a value with a duplicate key, the old value will be replaced with the new value.</a:t>
            </a:r>
            <a:endParaRPr/>
          </a:p>
          <a:p>
            <a:pPr indent="-228600" lvl="0" marL="228600" rtl="0" algn="l">
              <a:lnSpc>
                <a:spcPct val="90000"/>
              </a:lnSpc>
              <a:spcBef>
                <a:spcPts val="1000"/>
              </a:spcBef>
              <a:spcAft>
                <a:spcPts val="0"/>
              </a:spcAft>
              <a:buClr>
                <a:schemeClr val="dk1"/>
              </a:buClr>
              <a:buSzPct val="100000"/>
              <a:buChar char="•"/>
            </a:pPr>
            <a:r>
              <a:rPr lang="en-US" sz="2600">
                <a:latin typeface="Times New Roman"/>
                <a:ea typeface="Times New Roman"/>
                <a:cs typeface="Times New Roman"/>
                <a:sym typeface="Times New Roman"/>
              </a:rPr>
              <a:t>Dictionary has some characteristics which are listed below:</a:t>
            </a:r>
            <a:endParaRPr/>
          </a:p>
          <a:p>
            <a:pPr indent="-228600" lvl="0" marL="228600" rtl="0" algn="l">
              <a:lnSpc>
                <a:spcPct val="90000"/>
              </a:lnSpc>
              <a:spcBef>
                <a:spcPts val="1000"/>
              </a:spcBef>
              <a:spcAft>
                <a:spcPts val="0"/>
              </a:spcAft>
              <a:buClr>
                <a:schemeClr val="dk1"/>
              </a:buClr>
              <a:buSzPct val="100000"/>
              <a:buChar char="•"/>
            </a:pPr>
            <a:r>
              <a:rPr lang="en-US" sz="2600">
                <a:latin typeface="Times New Roman"/>
                <a:ea typeface="Times New Roman"/>
                <a:cs typeface="Times New Roman"/>
                <a:sym typeface="Times New Roman"/>
              </a:rPr>
              <a:t>A heterogeneous (i.e., str, list, tuple) elements are allowed for both key and value in a dictionary. But An object can be a key in a dictionary if it is hashable.</a:t>
            </a:r>
            <a:endParaRPr/>
          </a:p>
          <a:p>
            <a:pPr indent="-228600" lvl="0" marL="228600" rtl="0" algn="l">
              <a:lnSpc>
                <a:spcPct val="90000"/>
              </a:lnSpc>
              <a:spcBef>
                <a:spcPts val="1000"/>
              </a:spcBef>
              <a:spcAft>
                <a:spcPts val="0"/>
              </a:spcAft>
              <a:buClr>
                <a:schemeClr val="dk1"/>
              </a:buClr>
              <a:buSzPct val="100000"/>
              <a:buChar char="•"/>
            </a:pPr>
            <a:r>
              <a:rPr lang="en-US" sz="2600">
                <a:latin typeface="Times New Roman"/>
                <a:ea typeface="Times New Roman"/>
                <a:cs typeface="Times New Roman"/>
                <a:sym typeface="Times New Roman"/>
              </a:rPr>
              <a:t>The dictionary is mutable which means we can modify its items</a:t>
            </a:r>
            <a:endParaRPr/>
          </a:p>
          <a:p>
            <a:pPr indent="-228600" lvl="0" marL="228600" rtl="0" algn="l">
              <a:lnSpc>
                <a:spcPct val="90000"/>
              </a:lnSpc>
              <a:spcBef>
                <a:spcPts val="1000"/>
              </a:spcBef>
              <a:spcAft>
                <a:spcPts val="0"/>
              </a:spcAft>
              <a:buClr>
                <a:schemeClr val="dk1"/>
              </a:buClr>
              <a:buSzPct val="100000"/>
              <a:buChar char="•"/>
            </a:pPr>
            <a:r>
              <a:rPr lang="en-US" sz="2600">
                <a:latin typeface="Times New Roman"/>
                <a:ea typeface="Times New Roman"/>
                <a:cs typeface="Times New Roman"/>
                <a:sym typeface="Times New Roman"/>
              </a:rPr>
              <a:t>Dictionary is unordered so we can’t perform indexing and slicing</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79" name="Google Shape;279;p32"/>
          <p:cNvSpPr txBox="1"/>
          <p:nvPr>
            <p:ph idx="1" type="body"/>
          </p:nvPr>
        </p:nvSpPr>
        <p:spPr>
          <a:xfrm>
            <a:off x="838200" y="386862"/>
            <a:ext cx="10515600" cy="579010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We can create a dictionary using the two ways</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By enclosing key and values in the curly brackets {}</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Using a dict() class.</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80" name="Google Shape;280;p32"/>
          <p:cNvPicPr preferRelativeResize="0"/>
          <p:nvPr/>
        </p:nvPicPr>
        <p:blipFill rotWithShape="1">
          <a:blip r:embed="rId3">
            <a:alphaModFix/>
          </a:blip>
          <a:srcRect b="0" l="0" r="0" t="0"/>
          <a:stretch/>
        </p:blipFill>
        <p:spPr>
          <a:xfrm>
            <a:off x="1157654" y="2112719"/>
            <a:ext cx="9220200" cy="34766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86" name="Google Shape;286;p33"/>
          <p:cNvSpPr txBox="1"/>
          <p:nvPr>
            <p:ph idx="1" type="body"/>
          </p:nvPr>
        </p:nvSpPr>
        <p:spPr>
          <a:xfrm>
            <a:off x="838200" y="375138"/>
            <a:ext cx="10515600" cy="5801825"/>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rPr b="1" lang="en-US" sz="5200">
                <a:latin typeface="Times New Roman"/>
                <a:ea typeface="Times New Roman"/>
                <a:cs typeface="Times New Roman"/>
                <a:sym typeface="Times New Roman"/>
              </a:rPr>
              <a:t>Set data type</a:t>
            </a:r>
            <a:endParaRPr sz="52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In Python, a set is an </a:t>
            </a:r>
            <a:r>
              <a:rPr b="1" lang="en-US">
                <a:latin typeface="Times New Roman"/>
                <a:ea typeface="Times New Roman"/>
                <a:cs typeface="Times New Roman"/>
                <a:sym typeface="Times New Roman"/>
              </a:rPr>
              <a:t>unordered collection of data items that are unique</a:t>
            </a:r>
            <a:r>
              <a:rPr lang="en-US">
                <a:latin typeface="Times New Roman"/>
                <a:ea typeface="Times New Roman"/>
                <a:cs typeface="Times New Roman"/>
                <a:sym typeface="Times New Roman"/>
              </a:rPr>
              <a:t>. In other words, Python Set is a collection of elements (Or objects) that contains no duplicate elements.</a:t>
            </a:r>
            <a:endParaRPr/>
          </a:p>
          <a:p>
            <a:pPr indent="-228600" lvl="0" marL="228600" rtl="0" algn="l">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In Python, the Set data type used to represent a group of unique elements as a single entity. For example, If we want to store student ID numbers, we can use the set data type.</a:t>
            </a:r>
            <a:endParaRPr/>
          </a:p>
          <a:p>
            <a:pPr indent="-228600" lvl="0" marL="228600" rtl="0" algn="l">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The Set data type in Python is represented using a set class.</a:t>
            </a:r>
            <a:endParaRPr/>
          </a:p>
          <a:p>
            <a:pPr indent="-228600" lvl="0" marL="228600" rtl="0" algn="l">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We can create a Set using the two ways</a:t>
            </a:r>
            <a:endParaRPr/>
          </a:p>
          <a:p>
            <a:pPr indent="-228600" lvl="0" marL="228600" rtl="0" algn="l">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By enclosing values in the curly brackets {}</a:t>
            </a:r>
            <a:endParaRPr/>
          </a:p>
          <a:p>
            <a:pPr indent="-228600" lvl="0" marL="228600" rtl="0" algn="l">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Using a set() class.</a:t>
            </a:r>
            <a:endParaRPr/>
          </a:p>
          <a:p>
            <a:pPr indent="-228600" lvl="0" marL="228600" rtl="0" algn="l">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The set data type has the following characteristics.</a:t>
            </a:r>
            <a:endParaRPr/>
          </a:p>
          <a:p>
            <a:pPr indent="-228600" lvl="0" marL="228600" rtl="0" algn="l">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It is mutable which means we can change set items</a:t>
            </a:r>
            <a:endParaRPr/>
          </a:p>
          <a:p>
            <a:pPr indent="-228600" lvl="0" marL="228600" rtl="0" algn="l">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Duplicate elements are not allowed</a:t>
            </a:r>
            <a:endParaRPr/>
          </a:p>
          <a:p>
            <a:pPr indent="-228600" lvl="0" marL="228600" rtl="0" algn="l">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Heterogeneous (values of all data types) elements are allowed</a:t>
            </a:r>
            <a:endParaRPr/>
          </a:p>
          <a:p>
            <a:pPr indent="-228600" lvl="0" marL="228600" rtl="0" algn="l">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Insertion order of elements is not preserved, so we can’t perform indexing on a Set</a:t>
            </a:r>
            <a:endParaRPr/>
          </a:p>
          <a:p>
            <a:pPr indent="-7747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pic>
        <p:nvPicPr>
          <p:cNvPr id="291" name="Google Shape;291;p34"/>
          <p:cNvPicPr preferRelativeResize="0"/>
          <p:nvPr/>
        </p:nvPicPr>
        <p:blipFill>
          <a:blip r:embed="rId3">
            <a:alphaModFix/>
          </a:blip>
          <a:stretch>
            <a:fillRect/>
          </a:stretch>
        </p:blipFill>
        <p:spPr>
          <a:xfrm>
            <a:off x="152400" y="152400"/>
            <a:ext cx="6579026" cy="5603550"/>
          </a:xfrm>
          <a:prstGeom prst="rect">
            <a:avLst/>
          </a:prstGeom>
          <a:noFill/>
          <a:ln>
            <a:noFill/>
          </a:ln>
        </p:spPr>
      </p:pic>
      <p:pic>
        <p:nvPicPr>
          <p:cNvPr id="292" name="Google Shape;292;p34"/>
          <p:cNvPicPr preferRelativeResize="0"/>
          <p:nvPr/>
        </p:nvPicPr>
        <p:blipFill>
          <a:blip r:embed="rId4">
            <a:alphaModFix/>
          </a:blip>
          <a:stretch>
            <a:fillRect/>
          </a:stretch>
        </p:blipFill>
        <p:spPr>
          <a:xfrm>
            <a:off x="6731425" y="152400"/>
            <a:ext cx="5460575" cy="2699525"/>
          </a:xfrm>
          <a:prstGeom prst="rect">
            <a:avLst/>
          </a:prstGeom>
          <a:noFill/>
          <a:ln>
            <a:noFill/>
          </a:ln>
        </p:spPr>
      </p:pic>
      <p:pic>
        <p:nvPicPr>
          <p:cNvPr id="293" name="Google Shape;293;p34"/>
          <p:cNvPicPr preferRelativeResize="0"/>
          <p:nvPr/>
        </p:nvPicPr>
        <p:blipFill>
          <a:blip r:embed="rId5">
            <a:alphaModFix/>
          </a:blip>
          <a:stretch>
            <a:fillRect/>
          </a:stretch>
        </p:blipFill>
        <p:spPr>
          <a:xfrm>
            <a:off x="984138" y="5859750"/>
            <a:ext cx="9553575" cy="8572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99" name="Google Shape;299;p35"/>
          <p:cNvSpPr txBox="1"/>
          <p:nvPr>
            <p:ph idx="1" type="body"/>
          </p:nvPr>
        </p:nvSpPr>
        <p:spPr>
          <a:xfrm>
            <a:off x="838200" y="375138"/>
            <a:ext cx="10515600" cy="580182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None/>
            </a:pPr>
            <a:r>
              <a:rPr b="1" lang="en-US" sz="4000">
                <a:latin typeface="Times New Roman"/>
                <a:ea typeface="Times New Roman"/>
                <a:cs typeface="Times New Roman"/>
                <a:sym typeface="Times New Roman"/>
              </a:rPr>
              <a:t>Bool data type</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In Python, to </a:t>
            </a:r>
            <a:r>
              <a:rPr b="1" lang="en-US" sz="2400">
                <a:latin typeface="Times New Roman"/>
                <a:ea typeface="Times New Roman"/>
                <a:cs typeface="Times New Roman"/>
                <a:sym typeface="Times New Roman"/>
              </a:rPr>
              <a:t>represent boolean values (True and False)</a:t>
            </a:r>
            <a:r>
              <a:rPr lang="en-US" sz="2400">
                <a:latin typeface="Times New Roman"/>
                <a:ea typeface="Times New Roman"/>
                <a:cs typeface="Times New Roman"/>
                <a:sym typeface="Times New Roman"/>
              </a:rPr>
              <a:t> we use the bool data type. Boolean values are used to evaluate the value of the expression. For example, when we compare two values, the expression is evaluated, and Python returns the boolean True or False.</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300" name="Google Shape;300;p35"/>
          <p:cNvPicPr preferRelativeResize="0"/>
          <p:nvPr/>
        </p:nvPicPr>
        <p:blipFill rotWithShape="1">
          <a:blip r:embed="rId3">
            <a:alphaModFix/>
          </a:blip>
          <a:srcRect b="0" l="0" r="0" t="0"/>
          <a:stretch/>
        </p:blipFill>
        <p:spPr>
          <a:xfrm>
            <a:off x="1259864" y="2907324"/>
            <a:ext cx="8429625" cy="215851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6"/>
          <p:cNvSpPr txBox="1"/>
          <p:nvPr>
            <p:ph type="title"/>
          </p:nvPr>
        </p:nvSpPr>
        <p:spPr>
          <a:xfrm>
            <a:off x="838200" y="365125"/>
            <a:ext cx="10515600" cy="807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Operators</a:t>
            </a:r>
            <a:endParaRPr b="1" sz="4000">
              <a:latin typeface="Times New Roman"/>
              <a:ea typeface="Times New Roman"/>
              <a:cs typeface="Times New Roman"/>
              <a:sym typeface="Times New Roman"/>
            </a:endParaRPr>
          </a:p>
        </p:txBody>
      </p:sp>
      <p:sp>
        <p:nvSpPr>
          <p:cNvPr id="306" name="Google Shape;306;p36"/>
          <p:cNvSpPr txBox="1"/>
          <p:nvPr>
            <p:ph idx="1" type="body"/>
          </p:nvPr>
        </p:nvSpPr>
        <p:spPr>
          <a:xfrm>
            <a:off x="838200" y="1266092"/>
            <a:ext cx="10515600" cy="491087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Python has seven types of operators that we can use to perform different operation and produce a result.</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Arithmetic operator</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Relational operators</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Assignment operators</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Logical operators</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Membership operators</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Identity operators</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Bitwise operators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12" name="Google Shape;312;p37"/>
          <p:cNvSpPr txBox="1"/>
          <p:nvPr>
            <p:ph idx="1" type="body"/>
          </p:nvPr>
        </p:nvSpPr>
        <p:spPr>
          <a:xfrm>
            <a:off x="838200" y="398585"/>
            <a:ext cx="10515600" cy="5778378"/>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Clr>
                <a:schemeClr val="dk1"/>
              </a:buClr>
              <a:buSzPct val="100000"/>
              <a:buNone/>
            </a:pPr>
            <a:r>
              <a:rPr b="1" lang="en-US" sz="5700">
                <a:latin typeface="Times New Roman"/>
                <a:ea typeface="Times New Roman"/>
                <a:cs typeface="Times New Roman"/>
                <a:sym typeface="Times New Roman"/>
              </a:rPr>
              <a:t>Arithmetic Operators</a:t>
            </a:r>
            <a:endParaRPr b="1" sz="57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Arithmetic operators are the most commonly used. The Python programming language provides arithmetic operators that perform addition, subtraction, multiplication, and division. It works the same as basic mathematics.</a:t>
            </a:r>
            <a:endParaRPr/>
          </a:p>
          <a:p>
            <a:pPr indent="-228600" lvl="0" marL="228600" rtl="0" algn="l">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There are seven arithmetic operators we can use to perform different mathematical operations, such as:</a:t>
            </a:r>
            <a:endParaRPr/>
          </a:p>
          <a:p>
            <a:pPr indent="-228600" lvl="0" marL="228600" rtl="0" algn="l">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 (Addition)</a:t>
            </a:r>
            <a:endParaRPr/>
          </a:p>
          <a:p>
            <a:pPr indent="-228600" lvl="0" marL="228600" rtl="0" algn="l">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 (Subtraction)</a:t>
            </a:r>
            <a:endParaRPr/>
          </a:p>
          <a:p>
            <a:pPr indent="-228600" lvl="0" marL="228600" rtl="0" algn="l">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 (Multiplication)</a:t>
            </a:r>
            <a:endParaRPr/>
          </a:p>
          <a:p>
            <a:pPr indent="-228600" lvl="0" marL="228600" rtl="0" algn="l">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 (Division)</a:t>
            </a:r>
            <a:endParaRPr/>
          </a:p>
          <a:p>
            <a:pPr indent="-228600" lvl="0" marL="228600" rtl="0" algn="l">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 (Floor division) : Floor division returns the quotient (the result of division) in which the digits after the decimal point are removed. In simple terms, It is used to divide one value by a second value and gives a quotient as a round figure value to the next smallest whole value.</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 (Modulus): The remainder of the division of left operand by the right. The modulus operator is denoted by a % symbol. In simple terms, the Modulus operator divides one value by a second and gives the remainder as a result.</a:t>
            </a:r>
            <a:endParaRPr/>
          </a:p>
          <a:p>
            <a:pPr indent="-228600" lvl="0" marL="228600" rtl="0" algn="l">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 (Exponentiation) : Using exponent operator left operand raised to the power of right. The exponentiation operator is denoted by a double asterisk ** symbol. You can use it as a shortcut to calculate the exponential value.</a:t>
            </a:r>
            <a:endParaRPr/>
          </a:p>
          <a:p>
            <a:pPr indent="-10414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18" name="Google Shape;318;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19" name="Google Shape;319;p38"/>
          <p:cNvPicPr preferRelativeResize="0"/>
          <p:nvPr/>
        </p:nvPicPr>
        <p:blipFill rotWithShape="1">
          <a:blip r:embed="rId3">
            <a:alphaModFix/>
          </a:blip>
          <a:srcRect b="0" l="0" r="0" t="0"/>
          <a:stretch/>
        </p:blipFill>
        <p:spPr>
          <a:xfrm>
            <a:off x="1857375" y="1723292"/>
            <a:ext cx="8477250" cy="3821723"/>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9"/>
          <p:cNvSpPr txBox="1"/>
          <p:nvPr>
            <p:ph idx="1" type="body"/>
          </p:nvPr>
        </p:nvSpPr>
        <p:spPr>
          <a:xfrm>
            <a:off x="601125" y="682527"/>
            <a:ext cx="10515600" cy="5731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None/>
            </a:pPr>
            <a:r>
              <a:rPr lang="en-US" sz="4000">
                <a:latin typeface="Times New Roman"/>
                <a:ea typeface="Times New Roman"/>
                <a:cs typeface="Times New Roman"/>
                <a:sym typeface="Times New Roman"/>
              </a:rPr>
              <a:t>R</a:t>
            </a:r>
            <a:r>
              <a:rPr b="1" lang="en-US" sz="4000">
                <a:latin typeface="Times New Roman"/>
                <a:ea typeface="Times New Roman"/>
                <a:cs typeface="Times New Roman"/>
                <a:sym typeface="Times New Roman"/>
              </a:rPr>
              <a:t>elational (comparison) Operators</a:t>
            </a:r>
            <a:endParaRPr b="1" sz="4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Relational operators are also called comparison operators. It performs a comparison between two values. It returns a boolean  True or False depending upon the result of the comparison.</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Python has the following six relational operators</a:t>
            </a:r>
            <a:r>
              <a:rPr lang="en-US"/>
              <a:t>.</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325" name="Google Shape;325;p39"/>
          <p:cNvPicPr preferRelativeResize="0"/>
          <p:nvPr/>
        </p:nvPicPr>
        <p:blipFill rotWithShape="1">
          <a:blip r:embed="rId3">
            <a:alphaModFix/>
          </a:blip>
          <a:srcRect b="0" l="0" r="0" t="0"/>
          <a:stretch/>
        </p:blipFill>
        <p:spPr>
          <a:xfrm>
            <a:off x="1432047" y="3051664"/>
            <a:ext cx="8601075" cy="272781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idx="1" type="body"/>
          </p:nvPr>
        </p:nvSpPr>
        <p:spPr>
          <a:xfrm>
            <a:off x="677700" y="422549"/>
            <a:ext cx="10515600" cy="6012900"/>
          </a:xfrm>
          <a:prstGeom prst="rect">
            <a:avLst/>
          </a:prstGeom>
          <a:noFill/>
          <a:ln>
            <a:noFill/>
          </a:ln>
        </p:spPr>
        <p:txBody>
          <a:bodyPr anchorCtr="0" anchor="t" bIns="45700" lIns="91425" spcFirstLastPara="1" rIns="91425" wrap="square" tIns="45700">
            <a:normAutofit fontScale="55000" lnSpcReduction="10000"/>
          </a:bodyPr>
          <a:lstStyle/>
          <a:p>
            <a:pPr indent="0" lvl="0" marL="0" rtl="0" algn="l">
              <a:lnSpc>
                <a:spcPct val="90000"/>
              </a:lnSpc>
              <a:spcBef>
                <a:spcPts val="0"/>
              </a:spcBef>
              <a:spcAft>
                <a:spcPts val="0"/>
              </a:spcAft>
              <a:buClr>
                <a:schemeClr val="dk1"/>
              </a:buClr>
              <a:buSzPct val="100000"/>
              <a:buNone/>
            </a:pPr>
            <a:r>
              <a:rPr b="1" lang="en-US" sz="6400">
                <a:latin typeface="Times New Roman"/>
                <a:ea typeface="Times New Roman"/>
                <a:cs typeface="Times New Roman"/>
                <a:sym typeface="Times New Roman"/>
              </a:rPr>
              <a:t>What makes Python special?</a:t>
            </a:r>
            <a:endParaRPr/>
          </a:p>
          <a:p>
            <a:pPr indent="-213359" lvl="1" marL="685800" rtl="0" algn="l">
              <a:lnSpc>
                <a:spcPct val="90000"/>
              </a:lnSpc>
              <a:spcBef>
                <a:spcPts val="500"/>
              </a:spcBef>
              <a:spcAft>
                <a:spcPts val="0"/>
              </a:spcAft>
              <a:buClr>
                <a:schemeClr val="dk1"/>
              </a:buClr>
              <a:buSzPct val="100000"/>
              <a:buChar char="•"/>
            </a:pPr>
            <a:r>
              <a:rPr lang="en-US" sz="3200">
                <a:latin typeface="Times New Roman"/>
                <a:ea typeface="Times New Roman"/>
                <a:cs typeface="Times New Roman"/>
                <a:sym typeface="Times New Roman"/>
              </a:rPr>
              <a:t>How does it happen that programmers, young and old, experienced and novice, want to use it? How did it happen that large companies adopted Python and implemented their flagship products using it?</a:t>
            </a:r>
            <a:endParaRPr/>
          </a:p>
          <a:p>
            <a:pPr indent="-213359" lvl="1" marL="685800" rtl="0" algn="l">
              <a:lnSpc>
                <a:spcPct val="90000"/>
              </a:lnSpc>
              <a:spcBef>
                <a:spcPts val="500"/>
              </a:spcBef>
              <a:spcAft>
                <a:spcPts val="0"/>
              </a:spcAft>
              <a:buClr>
                <a:schemeClr val="dk1"/>
              </a:buClr>
              <a:buSzPct val="100000"/>
              <a:buChar char="•"/>
            </a:pPr>
            <a:r>
              <a:rPr lang="en-US" sz="3200">
                <a:latin typeface="Times New Roman"/>
                <a:ea typeface="Times New Roman"/>
                <a:cs typeface="Times New Roman"/>
                <a:sym typeface="Times New Roman"/>
              </a:rPr>
              <a:t>There are many reasons – we've listed some of them already, but let's enumerate them again in a more practical manner:</a:t>
            </a:r>
            <a:endParaRPr/>
          </a:p>
          <a:p>
            <a:pPr indent="-213359" lvl="1" marL="685800" rtl="0" algn="l">
              <a:lnSpc>
                <a:spcPct val="90000"/>
              </a:lnSpc>
              <a:spcBef>
                <a:spcPts val="500"/>
              </a:spcBef>
              <a:spcAft>
                <a:spcPts val="0"/>
              </a:spcAft>
              <a:buClr>
                <a:schemeClr val="dk1"/>
              </a:buClr>
              <a:buSzPct val="100000"/>
              <a:buChar char="•"/>
            </a:pPr>
            <a:r>
              <a:rPr lang="en-US" sz="3200">
                <a:latin typeface="Times New Roman"/>
                <a:ea typeface="Times New Roman"/>
                <a:cs typeface="Times New Roman"/>
                <a:sym typeface="Times New Roman"/>
              </a:rPr>
              <a:t>it's </a:t>
            </a:r>
            <a:r>
              <a:rPr b="1" lang="en-US" sz="3200">
                <a:latin typeface="Times New Roman"/>
                <a:ea typeface="Times New Roman"/>
                <a:cs typeface="Times New Roman"/>
                <a:sym typeface="Times New Roman"/>
              </a:rPr>
              <a:t>easy to learn</a:t>
            </a:r>
            <a:r>
              <a:rPr lang="en-US" sz="3200">
                <a:latin typeface="Times New Roman"/>
                <a:ea typeface="Times New Roman"/>
                <a:cs typeface="Times New Roman"/>
                <a:sym typeface="Times New Roman"/>
              </a:rPr>
              <a:t> – the time needed to learn Python is shorter than for many other languages; this means that it's possible to start the actual programming faster;</a:t>
            </a:r>
            <a:endParaRPr/>
          </a:p>
          <a:p>
            <a:pPr indent="-213359" lvl="1" marL="685800" rtl="0" algn="l">
              <a:lnSpc>
                <a:spcPct val="90000"/>
              </a:lnSpc>
              <a:spcBef>
                <a:spcPts val="500"/>
              </a:spcBef>
              <a:spcAft>
                <a:spcPts val="0"/>
              </a:spcAft>
              <a:buClr>
                <a:schemeClr val="dk1"/>
              </a:buClr>
              <a:buSzPct val="100000"/>
              <a:buChar char="•"/>
            </a:pPr>
            <a:r>
              <a:rPr lang="en-US" sz="3200">
                <a:latin typeface="Times New Roman"/>
                <a:ea typeface="Times New Roman"/>
                <a:cs typeface="Times New Roman"/>
                <a:sym typeface="Times New Roman"/>
              </a:rPr>
              <a:t>it's </a:t>
            </a:r>
            <a:r>
              <a:rPr b="1" lang="en-US" sz="3200">
                <a:latin typeface="Times New Roman"/>
                <a:ea typeface="Times New Roman"/>
                <a:cs typeface="Times New Roman"/>
                <a:sym typeface="Times New Roman"/>
              </a:rPr>
              <a:t>easy to teach</a:t>
            </a:r>
            <a:r>
              <a:rPr lang="en-US" sz="3200">
                <a:latin typeface="Times New Roman"/>
                <a:ea typeface="Times New Roman"/>
                <a:cs typeface="Times New Roman"/>
                <a:sym typeface="Times New Roman"/>
              </a:rPr>
              <a:t> – the teaching workload is smaller than that needed by other languages; this means that the teacher can put more emphasis on general (language-independent) programming techniques, not wasting energy on exotic tricks, strange exceptions and incomprehensible rules;</a:t>
            </a:r>
            <a:endParaRPr/>
          </a:p>
          <a:p>
            <a:pPr indent="-213359" lvl="1" marL="685800" rtl="0" algn="l">
              <a:lnSpc>
                <a:spcPct val="90000"/>
              </a:lnSpc>
              <a:spcBef>
                <a:spcPts val="500"/>
              </a:spcBef>
              <a:spcAft>
                <a:spcPts val="0"/>
              </a:spcAft>
              <a:buClr>
                <a:schemeClr val="dk1"/>
              </a:buClr>
              <a:buSzPct val="100000"/>
              <a:buChar char="•"/>
            </a:pPr>
            <a:r>
              <a:rPr lang="en-US" sz="3200">
                <a:latin typeface="Times New Roman"/>
                <a:ea typeface="Times New Roman"/>
                <a:cs typeface="Times New Roman"/>
                <a:sym typeface="Times New Roman"/>
              </a:rPr>
              <a:t>it's </a:t>
            </a:r>
            <a:r>
              <a:rPr b="1" lang="en-US" sz="3200">
                <a:latin typeface="Times New Roman"/>
                <a:ea typeface="Times New Roman"/>
                <a:cs typeface="Times New Roman"/>
                <a:sym typeface="Times New Roman"/>
              </a:rPr>
              <a:t>easy to use</a:t>
            </a:r>
            <a:r>
              <a:rPr lang="en-US" sz="3200">
                <a:latin typeface="Times New Roman"/>
                <a:ea typeface="Times New Roman"/>
                <a:cs typeface="Times New Roman"/>
                <a:sym typeface="Times New Roman"/>
              </a:rPr>
              <a:t> for writing new software – it's often possible to write code faster when using Python;</a:t>
            </a:r>
            <a:endParaRPr/>
          </a:p>
          <a:p>
            <a:pPr indent="-213359" lvl="1" marL="685800" rtl="0" algn="l">
              <a:lnSpc>
                <a:spcPct val="90000"/>
              </a:lnSpc>
              <a:spcBef>
                <a:spcPts val="500"/>
              </a:spcBef>
              <a:spcAft>
                <a:spcPts val="0"/>
              </a:spcAft>
              <a:buClr>
                <a:schemeClr val="dk1"/>
              </a:buClr>
              <a:buSzPct val="100000"/>
              <a:buChar char="•"/>
            </a:pPr>
            <a:r>
              <a:rPr lang="en-US" sz="3200">
                <a:latin typeface="Times New Roman"/>
                <a:ea typeface="Times New Roman"/>
                <a:cs typeface="Times New Roman"/>
                <a:sym typeface="Times New Roman"/>
              </a:rPr>
              <a:t>it's </a:t>
            </a:r>
            <a:r>
              <a:rPr b="1" lang="en-US" sz="3200">
                <a:latin typeface="Times New Roman"/>
                <a:ea typeface="Times New Roman"/>
                <a:cs typeface="Times New Roman"/>
                <a:sym typeface="Times New Roman"/>
              </a:rPr>
              <a:t>easy to understand</a:t>
            </a:r>
            <a:r>
              <a:rPr lang="en-US" sz="3200">
                <a:latin typeface="Times New Roman"/>
                <a:ea typeface="Times New Roman"/>
                <a:cs typeface="Times New Roman"/>
                <a:sym typeface="Times New Roman"/>
              </a:rPr>
              <a:t> - it's also often easier to understand someone else's code faster if it is written in Python;</a:t>
            </a:r>
            <a:endParaRPr/>
          </a:p>
          <a:p>
            <a:pPr indent="-213359" lvl="1" marL="685800" rtl="0" algn="l">
              <a:lnSpc>
                <a:spcPct val="90000"/>
              </a:lnSpc>
              <a:spcBef>
                <a:spcPts val="500"/>
              </a:spcBef>
              <a:spcAft>
                <a:spcPts val="0"/>
              </a:spcAft>
              <a:buClr>
                <a:schemeClr val="dk1"/>
              </a:buClr>
              <a:buSzPct val="100000"/>
              <a:buChar char="•"/>
            </a:pPr>
            <a:r>
              <a:rPr lang="en-US" sz="3200">
                <a:latin typeface="Times New Roman"/>
                <a:ea typeface="Times New Roman"/>
                <a:cs typeface="Times New Roman"/>
                <a:sym typeface="Times New Roman"/>
              </a:rPr>
              <a:t>it's </a:t>
            </a:r>
            <a:r>
              <a:rPr b="1" lang="en-US" sz="3200">
                <a:latin typeface="Times New Roman"/>
                <a:ea typeface="Times New Roman"/>
                <a:cs typeface="Times New Roman"/>
                <a:sym typeface="Times New Roman"/>
              </a:rPr>
              <a:t>easy to obtain, install and deploy</a:t>
            </a:r>
            <a:r>
              <a:rPr lang="en-US" sz="3200">
                <a:latin typeface="Times New Roman"/>
                <a:ea typeface="Times New Roman"/>
                <a:cs typeface="Times New Roman"/>
                <a:sym typeface="Times New Roman"/>
              </a:rPr>
              <a:t> – Python is free, open and multiplatform; not all languages can boast that.</a:t>
            </a:r>
            <a:endParaRPr/>
          </a:p>
          <a:p>
            <a:pPr indent="-213359" lvl="0" marL="228600" rtl="0" algn="l">
              <a:lnSpc>
                <a:spcPct val="90000"/>
              </a:lnSpc>
              <a:spcBef>
                <a:spcPts val="1000"/>
              </a:spcBef>
              <a:spcAft>
                <a:spcPts val="0"/>
              </a:spcAft>
              <a:buClr>
                <a:schemeClr val="dk1"/>
              </a:buClr>
              <a:buSzPct val="100000"/>
              <a:buChar char="•"/>
            </a:pPr>
            <a:r>
              <a:rPr b="1" lang="en-US" sz="3200">
                <a:latin typeface="Times New Roman"/>
                <a:ea typeface="Times New Roman"/>
                <a:cs typeface="Times New Roman"/>
                <a:sym typeface="Times New Roman"/>
              </a:rPr>
              <a:t>Of course, Python has its drawbacks, too:</a:t>
            </a:r>
            <a:endParaRPr/>
          </a:p>
          <a:p>
            <a:pPr indent="-213359" lvl="1" marL="685800" rtl="0" algn="l">
              <a:lnSpc>
                <a:spcPct val="90000"/>
              </a:lnSpc>
              <a:spcBef>
                <a:spcPts val="500"/>
              </a:spcBef>
              <a:spcAft>
                <a:spcPts val="0"/>
              </a:spcAft>
              <a:buClr>
                <a:schemeClr val="dk1"/>
              </a:buClr>
              <a:buSzPct val="100000"/>
              <a:buChar char="•"/>
            </a:pPr>
            <a:r>
              <a:rPr lang="en-US" sz="3200">
                <a:latin typeface="Times New Roman"/>
                <a:ea typeface="Times New Roman"/>
                <a:cs typeface="Times New Roman"/>
                <a:sym typeface="Times New Roman"/>
              </a:rPr>
              <a:t>it's not a speed demon – Python does not deliver exceptional performance;</a:t>
            </a:r>
            <a:endParaRPr/>
          </a:p>
          <a:p>
            <a:pPr indent="-213359" lvl="1" marL="685800" rtl="0" algn="l">
              <a:lnSpc>
                <a:spcPct val="90000"/>
              </a:lnSpc>
              <a:spcBef>
                <a:spcPts val="500"/>
              </a:spcBef>
              <a:spcAft>
                <a:spcPts val="0"/>
              </a:spcAft>
              <a:buClr>
                <a:schemeClr val="dk1"/>
              </a:buClr>
              <a:buSzPct val="100000"/>
              <a:buChar char="•"/>
            </a:pPr>
            <a:r>
              <a:rPr lang="en-US" sz="3200">
                <a:latin typeface="Times New Roman"/>
                <a:ea typeface="Times New Roman"/>
                <a:cs typeface="Times New Roman"/>
                <a:sym typeface="Times New Roman"/>
              </a:rPr>
              <a:t>in some cases it may be resistant to some simpler testing techniques – this may mean that debugging Python code can be more difficult than with other languages; fortunately, making mistakes is also harder in Python.</a:t>
            </a:r>
            <a:endParaRPr/>
          </a:p>
          <a:p>
            <a:pPr indent="-11747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31" name="Google Shape;331;p40"/>
          <p:cNvSpPr txBox="1"/>
          <p:nvPr>
            <p:ph idx="1" type="body"/>
          </p:nvPr>
        </p:nvSpPr>
        <p:spPr>
          <a:xfrm>
            <a:off x="838200" y="339969"/>
            <a:ext cx="10515600" cy="583699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None/>
            </a:pPr>
            <a:r>
              <a:rPr b="1" lang="en-US" sz="4000">
                <a:latin typeface="Times New Roman"/>
                <a:ea typeface="Times New Roman"/>
                <a:cs typeface="Times New Roman"/>
                <a:sym typeface="Times New Roman"/>
              </a:rPr>
              <a:t>Assignment Operators</a:t>
            </a:r>
            <a:endParaRPr b="1" sz="4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In Python, Assignment operators are used to assigning value to the variable. Assign operator is denoted by = symbol. For example, name = "Jessa" here, we have assigned the string literal ‘Jessa’ to a variable name.</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graphicFrame>
        <p:nvGraphicFramePr>
          <p:cNvPr id="332" name="Google Shape;332;p40"/>
          <p:cNvGraphicFramePr/>
          <p:nvPr/>
        </p:nvGraphicFramePr>
        <p:xfrm>
          <a:off x="3294184" y="2471293"/>
          <a:ext cx="3000000" cy="3000000"/>
        </p:xfrm>
        <a:graphic>
          <a:graphicData uri="http://schemas.openxmlformats.org/drawingml/2006/table">
            <a:tbl>
              <a:tblPr>
                <a:noFill/>
                <a:tableStyleId>{8152F984-A8BD-43E8-AEFD-BF72A0DC587F}</a:tableStyleId>
              </a:tblPr>
              <a:tblGrid>
                <a:gridCol w="1625600"/>
                <a:gridCol w="1625600"/>
                <a:gridCol w="1625600"/>
              </a:tblGrid>
              <a:tr h="190725">
                <a:tc>
                  <a:txBody>
                    <a:bodyPr/>
                    <a:lstStyle/>
                    <a:p>
                      <a:pPr indent="0" lvl="0" marL="0" marR="0" rtl="0" algn="l">
                        <a:lnSpc>
                          <a:spcPct val="100000"/>
                        </a:lnSpc>
                        <a:spcBef>
                          <a:spcPts val="0"/>
                        </a:spcBef>
                        <a:spcAft>
                          <a:spcPts val="0"/>
                        </a:spcAft>
                        <a:buClr>
                          <a:srgbClr val="000000"/>
                        </a:buClr>
                        <a:buSzPts val="900"/>
                        <a:buFont typeface="Arial"/>
                        <a:buNone/>
                      </a:pPr>
                      <a:r>
                        <a:rPr b="1" lang="en-US" sz="900" u="none" cap="none" strike="noStrike">
                          <a:solidFill>
                            <a:srgbClr val="111111"/>
                          </a:solidFill>
                        </a:rPr>
                        <a:t>Operator</a:t>
                      </a:r>
                      <a:endParaRPr sz="1400" u="none" cap="none" strike="noStrike"/>
                    </a:p>
                  </a:txBody>
                  <a:tcPr marT="45450" marB="45450" marR="45450" marL="454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EFEFE"/>
                    </a:solidFill>
                  </a:tcPr>
                </a:tc>
                <a:tc>
                  <a:txBody>
                    <a:bodyPr/>
                    <a:lstStyle/>
                    <a:p>
                      <a:pPr indent="0" lvl="0" marL="0" marR="0" rtl="0" algn="l">
                        <a:lnSpc>
                          <a:spcPct val="100000"/>
                        </a:lnSpc>
                        <a:spcBef>
                          <a:spcPts val="0"/>
                        </a:spcBef>
                        <a:spcAft>
                          <a:spcPts val="0"/>
                        </a:spcAft>
                        <a:buClr>
                          <a:srgbClr val="000000"/>
                        </a:buClr>
                        <a:buSzPts val="900"/>
                        <a:buFont typeface="Arial"/>
                        <a:buNone/>
                      </a:pPr>
                      <a:r>
                        <a:rPr b="1" lang="en-US" sz="900" u="none" cap="none" strike="noStrike">
                          <a:solidFill>
                            <a:srgbClr val="111111"/>
                          </a:solidFill>
                        </a:rPr>
                        <a:t>Meaning</a:t>
                      </a:r>
                      <a:endParaRPr sz="1400" u="none" cap="none" strike="noStrike"/>
                    </a:p>
                  </a:txBody>
                  <a:tcPr marT="45450" marB="45450" marR="45450" marL="454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EFEFE"/>
                    </a:solidFill>
                  </a:tcPr>
                </a:tc>
                <a:tc>
                  <a:txBody>
                    <a:bodyPr/>
                    <a:lstStyle/>
                    <a:p>
                      <a:pPr indent="0" lvl="0" marL="0" marR="0" rtl="0" algn="l">
                        <a:lnSpc>
                          <a:spcPct val="100000"/>
                        </a:lnSpc>
                        <a:spcBef>
                          <a:spcPts val="0"/>
                        </a:spcBef>
                        <a:spcAft>
                          <a:spcPts val="0"/>
                        </a:spcAft>
                        <a:buClr>
                          <a:srgbClr val="000000"/>
                        </a:buClr>
                        <a:buSzPts val="900"/>
                        <a:buFont typeface="Arial"/>
                        <a:buNone/>
                      </a:pPr>
                      <a:r>
                        <a:rPr b="1" lang="en-US" sz="900" u="none" cap="none" strike="noStrike">
                          <a:solidFill>
                            <a:srgbClr val="111111"/>
                          </a:solidFill>
                        </a:rPr>
                        <a:t>Equivalent</a:t>
                      </a:r>
                      <a:endParaRPr sz="1400" u="none" cap="none" strike="noStrike"/>
                    </a:p>
                  </a:txBody>
                  <a:tcPr marT="45450" marB="45450" marR="45450" marL="454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EFEFE"/>
                    </a:solidFill>
                  </a:tcPr>
                </a:tc>
              </a:tr>
              <a:tr h="299000">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 (Assign)</a:t>
                      </a:r>
                      <a:endParaRPr sz="1400" u="none" cap="none" strike="noStrike"/>
                    </a:p>
                  </a:txBody>
                  <a:tcPr marT="45450" marB="45450" marR="45450" marL="454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EFEFE"/>
                    </a:solidFill>
                  </a:tcPr>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a=5Assign 5 to variable a</a:t>
                      </a:r>
                      <a:endParaRPr sz="1400" u="none" cap="none" strike="noStrike"/>
                    </a:p>
                  </a:txBody>
                  <a:tcPr marT="45450" marB="45450" marR="45450" marL="454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EFEFE"/>
                    </a:solidFill>
                  </a:tcPr>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a = 5</a:t>
                      </a:r>
                      <a:endParaRPr sz="1400" u="none" cap="none" strike="noStrike"/>
                    </a:p>
                  </a:txBody>
                  <a:tcPr marT="45450" marB="45450" marR="45450" marL="454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EFEFE"/>
                    </a:solidFill>
                  </a:tcPr>
                </a:tc>
              </a:tr>
              <a:tr h="411275">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 (Add and assign)</a:t>
                      </a:r>
                      <a:endParaRPr sz="1400" u="none" cap="none" strike="noStrike"/>
                    </a:p>
                  </a:txBody>
                  <a:tcPr marT="45450" marB="45450" marR="45450" marL="454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EFEFE"/>
                    </a:solidFill>
                  </a:tcPr>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a+=5Add 5 to a and assign it as a new value to a</a:t>
                      </a:r>
                      <a:endParaRPr sz="1400" u="none" cap="none" strike="noStrike"/>
                    </a:p>
                  </a:txBody>
                  <a:tcPr marT="45450" marB="45450" marR="45450" marL="454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EFEFE"/>
                    </a:solidFill>
                  </a:tcPr>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a = a+5</a:t>
                      </a:r>
                      <a:endParaRPr sz="1400" u="none" cap="none" strike="noStrike"/>
                    </a:p>
                  </a:txBody>
                  <a:tcPr marT="45450" marB="45450" marR="45450" marL="454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EFEFE"/>
                    </a:solidFill>
                  </a:tcPr>
                </a:tc>
              </a:tr>
              <a:tr h="420175">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 (Subtract and assign)</a:t>
                      </a:r>
                      <a:endParaRPr sz="1400" u="none" cap="none" strike="noStrike"/>
                    </a:p>
                  </a:txBody>
                  <a:tcPr marT="45450" marB="45450" marR="45450" marL="454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EFEFE"/>
                    </a:solidFill>
                  </a:tcPr>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a-=5Subtract 5 from variable a and assign it as a new value to a</a:t>
                      </a:r>
                      <a:endParaRPr sz="1400" u="none" cap="none" strike="noStrike"/>
                    </a:p>
                  </a:txBody>
                  <a:tcPr marT="45450" marB="45450" marR="45450" marL="454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EFEFE"/>
                    </a:solidFill>
                  </a:tcPr>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a = a-5</a:t>
                      </a:r>
                      <a:endParaRPr sz="1400" u="none" cap="none" strike="noStrike"/>
                    </a:p>
                  </a:txBody>
                  <a:tcPr marT="45450" marB="45450" marR="45450" marL="454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EFEFE"/>
                    </a:solidFill>
                  </a:tcPr>
                </a:tc>
              </a:tr>
              <a:tr h="523575">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 (Multiply and assign)</a:t>
                      </a:r>
                      <a:endParaRPr sz="1400" u="none" cap="none" strike="noStrike"/>
                    </a:p>
                  </a:txBody>
                  <a:tcPr marT="45450" marB="45450" marR="45450" marL="454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EFEFE"/>
                    </a:solidFill>
                  </a:tcPr>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a*=5Multiply variable a by 5 and assign it as a new value to a</a:t>
                      </a:r>
                      <a:endParaRPr sz="1400" u="none" cap="none" strike="noStrike"/>
                    </a:p>
                  </a:txBody>
                  <a:tcPr marT="45450" marB="45450" marR="45450" marL="454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EFEFE"/>
                    </a:solidFill>
                  </a:tcPr>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a = a*5</a:t>
                      </a:r>
                      <a:endParaRPr sz="1400" u="none" cap="none" strike="noStrike"/>
                    </a:p>
                  </a:txBody>
                  <a:tcPr marT="45450" marB="45450" marR="45450" marL="454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EFEFE"/>
                    </a:solidFill>
                  </a:tcPr>
                </a:tc>
              </a:tr>
              <a:tr h="523575">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 (Divide and assign)</a:t>
                      </a:r>
                      <a:endParaRPr sz="1400" u="none" cap="none" strike="noStrike"/>
                    </a:p>
                  </a:txBody>
                  <a:tcPr marT="45450" marB="45450" marR="45450" marL="454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EFEFE"/>
                    </a:solidFill>
                  </a:tcPr>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a/=5Divide variable a by 5 and assign a new value to a</a:t>
                      </a:r>
                      <a:endParaRPr sz="1400" u="none" cap="none" strike="noStrike"/>
                    </a:p>
                  </a:txBody>
                  <a:tcPr marT="45450" marB="45450" marR="45450" marL="454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EFEFE"/>
                    </a:solidFill>
                  </a:tcPr>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a = a/5</a:t>
                      </a:r>
                      <a:endParaRPr sz="1400" u="none" cap="none" strike="noStrike"/>
                    </a:p>
                  </a:txBody>
                  <a:tcPr marT="45450" marB="45450" marR="45450" marL="454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EFEFE"/>
                    </a:solidFill>
                  </a:tcPr>
                </a:tc>
              </a:tr>
              <a:tr h="523575">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 (Modulus and assign)</a:t>
                      </a:r>
                      <a:endParaRPr sz="1400" u="none" cap="none" strike="noStrike"/>
                    </a:p>
                  </a:txBody>
                  <a:tcPr marT="45450" marB="45450" marR="45450" marL="454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EFEFE"/>
                    </a:solidFill>
                  </a:tcPr>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a%=5Performs modulus on two values and assigns it as a new value to a</a:t>
                      </a:r>
                      <a:endParaRPr sz="1400" u="none" cap="none" strike="noStrike"/>
                    </a:p>
                  </a:txBody>
                  <a:tcPr marT="45450" marB="45450" marR="45450" marL="454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EFEFE"/>
                    </a:solidFill>
                  </a:tcPr>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a = a%5</a:t>
                      </a:r>
                      <a:endParaRPr sz="1400" u="none" cap="none" strike="noStrike"/>
                    </a:p>
                  </a:txBody>
                  <a:tcPr marT="45450" marB="45450" marR="45450" marL="454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EFEFE"/>
                    </a:solidFill>
                  </a:tcPr>
                </a:tc>
              </a:tr>
              <a:tr h="411275">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 (Exponentiation and assign)</a:t>
                      </a:r>
                      <a:endParaRPr sz="1400" u="none" cap="none" strike="noStrike"/>
                    </a:p>
                  </a:txBody>
                  <a:tcPr marT="45450" marB="45450" marR="45450" marL="454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EFEFE"/>
                    </a:solidFill>
                  </a:tcPr>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a**=5Multiply a five times and assigns the result to a</a:t>
                      </a:r>
                      <a:endParaRPr sz="1400" u="none" cap="none" strike="noStrike"/>
                    </a:p>
                  </a:txBody>
                  <a:tcPr marT="45450" marB="45450" marR="45450" marL="454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EFEFE"/>
                    </a:solidFill>
                  </a:tcPr>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a = a**5</a:t>
                      </a:r>
                      <a:endParaRPr sz="1400" u="none" cap="none" strike="noStrike"/>
                    </a:p>
                  </a:txBody>
                  <a:tcPr marT="45450" marB="45450" marR="45450" marL="454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EFEFE"/>
                    </a:solidFill>
                  </a:tcPr>
                </a:tc>
              </a:tr>
              <a:tr h="411275">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 (Floor-divide and assign)</a:t>
                      </a:r>
                      <a:endParaRPr sz="1400" u="none" cap="none" strike="noStrike"/>
                    </a:p>
                  </a:txBody>
                  <a:tcPr marT="45450" marB="45450" marR="45450" marL="454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CCCCCC"/>
                      </a:solidFill>
                      <a:prstDash val="solid"/>
                      <a:round/>
                      <a:headEnd len="sm" w="sm" type="none"/>
                      <a:tailEnd len="sm" w="sm" type="none"/>
                    </a:lnB>
                    <a:solidFill>
                      <a:srgbClr val="FEFEFE"/>
                    </a:solidFill>
                  </a:tcPr>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a//=5Floor-divide a by 5 and assigns the result to a</a:t>
                      </a:r>
                      <a:endParaRPr sz="1400" u="none" cap="none" strike="noStrike"/>
                    </a:p>
                  </a:txBody>
                  <a:tcPr marT="45450" marB="45450" marR="45450" marL="454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CCCCCC"/>
                      </a:solidFill>
                      <a:prstDash val="solid"/>
                      <a:round/>
                      <a:headEnd len="sm" w="sm" type="none"/>
                      <a:tailEnd len="sm" w="sm" type="none"/>
                    </a:lnB>
                    <a:solidFill>
                      <a:srgbClr val="FEFEFE"/>
                    </a:solidFill>
                  </a:tcPr>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a = a//5</a:t>
                      </a:r>
                      <a:endParaRPr sz="1400" u="none" cap="none" strike="noStrike"/>
                    </a:p>
                  </a:txBody>
                  <a:tcPr marT="45450" marB="45450" marR="45450" marL="454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CCCCCC"/>
                      </a:solidFill>
                      <a:prstDash val="solid"/>
                      <a:round/>
                      <a:headEnd len="sm" w="sm" type="none"/>
                      <a:tailEnd len="sm" w="sm" type="none"/>
                    </a:lnB>
                    <a:solidFill>
                      <a:srgbClr val="FEFEFE"/>
                    </a:solid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38" name="Google Shape;338;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39" name="Google Shape;339;p41"/>
          <p:cNvPicPr preferRelativeResize="0"/>
          <p:nvPr/>
        </p:nvPicPr>
        <p:blipFill rotWithShape="1">
          <a:blip r:embed="rId3">
            <a:alphaModFix/>
          </a:blip>
          <a:srcRect b="0" l="0" r="0" t="0"/>
          <a:stretch/>
        </p:blipFill>
        <p:spPr>
          <a:xfrm>
            <a:off x="1905000" y="1055077"/>
            <a:ext cx="8382000" cy="4317023"/>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45" name="Google Shape;345;p42"/>
          <p:cNvSpPr txBox="1"/>
          <p:nvPr>
            <p:ph idx="1" type="body"/>
          </p:nvPr>
        </p:nvSpPr>
        <p:spPr>
          <a:xfrm>
            <a:off x="838200" y="339969"/>
            <a:ext cx="10515600" cy="583699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None/>
            </a:pPr>
            <a:r>
              <a:rPr b="1" lang="en-US" sz="4000">
                <a:latin typeface="Times New Roman"/>
                <a:ea typeface="Times New Roman"/>
                <a:cs typeface="Times New Roman"/>
                <a:sym typeface="Times New Roman"/>
              </a:rPr>
              <a:t>Logical Operators</a:t>
            </a:r>
            <a:endParaRPr b="1" sz="4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Logical operators are useful when checking a condition is true or not. Python has three logical operators. All logical operator returns a boolean value True or False depending on the condition in which it is used.</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graphicFrame>
        <p:nvGraphicFramePr>
          <p:cNvPr id="346" name="Google Shape;346;p42"/>
          <p:cNvGraphicFramePr/>
          <p:nvPr/>
        </p:nvGraphicFramePr>
        <p:xfrm>
          <a:off x="2120046" y="2191250"/>
          <a:ext cx="3000000" cy="3000000"/>
        </p:xfrm>
        <a:graphic>
          <a:graphicData uri="http://schemas.openxmlformats.org/drawingml/2006/table">
            <a:tbl>
              <a:tblPr>
                <a:noFill/>
                <a:tableStyleId>{8152F984-A8BD-43E8-AEFD-BF72A0DC587F}</a:tableStyleId>
              </a:tblPr>
              <a:tblGrid>
                <a:gridCol w="2251450"/>
                <a:gridCol w="2251450"/>
                <a:gridCol w="2251450"/>
              </a:tblGrid>
              <a:tr h="34350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solidFill>
                            <a:srgbClr val="111111"/>
                          </a:solidFill>
                        </a:rPr>
                        <a:t>Operator</a:t>
                      </a:r>
                      <a:endParaRPr sz="1400" u="none" cap="none" strike="noStrike"/>
                    </a:p>
                  </a:txBody>
                  <a:tcPr marT="95250" marB="95250" marR="95250" marL="952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EFEFE"/>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solidFill>
                            <a:srgbClr val="111111"/>
                          </a:solidFill>
                        </a:rPr>
                        <a:t>Description</a:t>
                      </a:r>
                      <a:endParaRPr sz="1400" u="none" cap="none" strike="noStrike"/>
                    </a:p>
                  </a:txBody>
                  <a:tcPr marT="95250" marB="95250" marR="95250" marL="952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EFEFE"/>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solidFill>
                            <a:srgbClr val="111111"/>
                          </a:solidFill>
                        </a:rPr>
                        <a:t>Example</a:t>
                      </a:r>
                      <a:endParaRPr sz="1400" u="none" cap="none" strike="noStrike"/>
                    </a:p>
                  </a:txBody>
                  <a:tcPr marT="95250" marB="95250" marR="95250" marL="952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EFEFE"/>
                    </a:solidFill>
                  </a:tcPr>
                </a:tc>
              </a:tr>
              <a:tr h="5462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and (Logical and)</a:t>
                      </a:r>
                      <a:endParaRPr sz="1400" u="none" cap="none" strike="noStrike"/>
                    </a:p>
                  </a:txBody>
                  <a:tcPr marT="95250" marB="95250" marR="95250" marL="952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EFEFE"/>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True if both the operands are True</a:t>
                      </a:r>
                      <a:endParaRPr sz="1400" u="none" cap="none" strike="noStrike"/>
                    </a:p>
                  </a:txBody>
                  <a:tcPr marT="95250" marB="95250" marR="95250" marL="952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EFEFE"/>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 and b</a:t>
                      </a:r>
                      <a:endParaRPr sz="1400" u="none" cap="none" strike="noStrike"/>
                    </a:p>
                  </a:txBody>
                  <a:tcPr marT="95250" marB="95250" marR="95250" marL="952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EFEFE"/>
                    </a:solidFill>
                  </a:tcPr>
                </a:tc>
              </a:tr>
              <a:tr h="5462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or (Logical or)</a:t>
                      </a:r>
                      <a:endParaRPr sz="1400" u="none" cap="none" strike="noStrike"/>
                    </a:p>
                  </a:txBody>
                  <a:tcPr marT="95250" marB="95250" marR="95250" marL="952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EFEFE"/>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True if either of the operands is True</a:t>
                      </a:r>
                      <a:endParaRPr sz="1400" u="none" cap="none" strike="noStrike"/>
                    </a:p>
                  </a:txBody>
                  <a:tcPr marT="95250" marB="95250" marR="95250" marL="952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EFEFE"/>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 or b</a:t>
                      </a:r>
                      <a:endParaRPr sz="1400" u="none" cap="none" strike="noStrike"/>
                    </a:p>
                  </a:txBody>
                  <a:tcPr marT="95250" marB="95250" marR="95250" marL="952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EFEFE"/>
                    </a:solidFill>
                  </a:tcPr>
                </a:tc>
              </a:tr>
              <a:tr h="5462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not (Logical not)</a:t>
                      </a:r>
                      <a:endParaRPr sz="1400" u="none" cap="none" strike="noStrike"/>
                    </a:p>
                  </a:txBody>
                  <a:tcPr marT="95250" marB="95250" marR="95250" marL="952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CCCCCC"/>
                      </a:solidFill>
                      <a:prstDash val="solid"/>
                      <a:round/>
                      <a:headEnd len="sm" w="sm" type="none"/>
                      <a:tailEnd len="sm" w="sm" type="none"/>
                    </a:lnB>
                    <a:solidFill>
                      <a:srgbClr val="FEFEFE"/>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True if the operand is False</a:t>
                      </a:r>
                      <a:endParaRPr sz="1400" u="none" cap="none" strike="noStrike"/>
                    </a:p>
                  </a:txBody>
                  <a:tcPr marT="95250" marB="95250" marR="95250" marL="952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CCCCCC"/>
                      </a:solidFill>
                      <a:prstDash val="solid"/>
                      <a:round/>
                      <a:headEnd len="sm" w="sm" type="none"/>
                      <a:tailEnd len="sm" w="sm" type="none"/>
                    </a:lnB>
                    <a:solidFill>
                      <a:srgbClr val="FEFEFE"/>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not a</a:t>
                      </a:r>
                      <a:endParaRPr sz="1400" u="none" cap="none" strike="noStrike"/>
                    </a:p>
                  </a:txBody>
                  <a:tcPr marT="95250" marB="95250" marR="95250" marL="952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CCCCCC"/>
                      </a:solidFill>
                      <a:prstDash val="solid"/>
                      <a:round/>
                      <a:headEnd len="sm" w="sm" type="none"/>
                      <a:tailEnd len="sm" w="sm" type="none"/>
                    </a:lnB>
                    <a:solidFill>
                      <a:srgbClr val="FEFEFE"/>
                    </a:solidFill>
                  </a:tcPr>
                </a:tc>
              </a:tr>
            </a:tbl>
          </a:graphicData>
        </a:graphic>
      </p:graphicFrame>
      <p:pic>
        <p:nvPicPr>
          <p:cNvPr id="347" name="Google Shape;347;p42"/>
          <p:cNvPicPr preferRelativeResize="0"/>
          <p:nvPr/>
        </p:nvPicPr>
        <p:blipFill rotWithShape="1">
          <a:blip r:embed="rId3">
            <a:alphaModFix/>
          </a:blip>
          <a:srcRect b="0" l="0" r="0" t="0"/>
          <a:stretch/>
        </p:blipFill>
        <p:spPr>
          <a:xfrm>
            <a:off x="1611923" y="5015279"/>
            <a:ext cx="8382000" cy="13525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53" name="Google Shape;353;p43"/>
          <p:cNvSpPr txBox="1"/>
          <p:nvPr>
            <p:ph idx="1" type="body"/>
          </p:nvPr>
        </p:nvSpPr>
        <p:spPr>
          <a:xfrm>
            <a:off x="838200" y="386862"/>
            <a:ext cx="10515600" cy="579010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None/>
            </a:pPr>
            <a:r>
              <a:rPr b="1" lang="en-US" sz="4000">
                <a:latin typeface="Times New Roman"/>
                <a:ea typeface="Times New Roman"/>
                <a:cs typeface="Times New Roman"/>
                <a:sym typeface="Times New Roman"/>
              </a:rPr>
              <a:t>Identity Operators</a:t>
            </a:r>
            <a:endParaRPr b="1" sz="4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Use the Identity operator to check whether the value of two variables is the same or not. This operator is known as a </a:t>
            </a:r>
            <a:r>
              <a:rPr b="1" lang="en-US" sz="2000">
                <a:latin typeface="Times New Roman"/>
                <a:ea typeface="Times New Roman"/>
                <a:cs typeface="Times New Roman"/>
                <a:sym typeface="Times New Roman"/>
              </a:rPr>
              <a:t>reference-quality operator</a:t>
            </a:r>
            <a:r>
              <a:rPr lang="en-US" sz="2000">
                <a:latin typeface="Times New Roman"/>
                <a:ea typeface="Times New Roman"/>
                <a:cs typeface="Times New Roman"/>
                <a:sym typeface="Times New Roman"/>
              </a:rPr>
              <a:t> because the identity operator compares values according to two variables’ memory addresses.</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Python has 2 identity operators is and is not.</a:t>
            </a:r>
            <a:endParaRPr/>
          </a:p>
          <a:p>
            <a:pPr indent="-228600" lvl="0" marL="228600" rtl="0" algn="l">
              <a:lnSpc>
                <a:spcPct val="90000"/>
              </a:lnSpc>
              <a:spcBef>
                <a:spcPts val="1000"/>
              </a:spcBef>
              <a:spcAft>
                <a:spcPts val="0"/>
              </a:spcAft>
              <a:buClr>
                <a:schemeClr val="dk1"/>
              </a:buClr>
              <a:buSzPts val="2000"/>
              <a:buChar char="•"/>
            </a:pPr>
            <a:r>
              <a:rPr b="1" lang="en-US" sz="2000">
                <a:latin typeface="Times New Roman"/>
                <a:ea typeface="Times New Roman"/>
                <a:cs typeface="Times New Roman"/>
                <a:sym typeface="Times New Roman"/>
              </a:rPr>
              <a:t>is operator</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The is operator returns Boolean True or False. It Return True if the memory address first value is equal to the second value. Otherwise, it returns False.</a:t>
            </a:r>
            <a:endParaRPr/>
          </a:p>
          <a:p>
            <a:pPr indent="-228600" lvl="0" marL="228600" rtl="0" algn="l">
              <a:lnSpc>
                <a:spcPct val="90000"/>
              </a:lnSpc>
              <a:spcBef>
                <a:spcPts val="1000"/>
              </a:spcBef>
              <a:spcAft>
                <a:spcPts val="0"/>
              </a:spcAft>
              <a:buClr>
                <a:schemeClr val="dk1"/>
              </a:buClr>
              <a:buSzPts val="2000"/>
              <a:buChar char="•"/>
            </a:pPr>
            <a:r>
              <a:rPr b="1" lang="en-US" sz="2000">
                <a:latin typeface="Times New Roman"/>
                <a:ea typeface="Times New Roman"/>
                <a:cs typeface="Times New Roman"/>
                <a:sym typeface="Times New Roman"/>
              </a:rPr>
              <a:t>is not operator</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The is not the operator returns boolean values either True or False. It Return True if the first value is not equal to the second value. Otherwise, it returns False.</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354" name="Google Shape;354;p43"/>
          <p:cNvPicPr preferRelativeResize="0"/>
          <p:nvPr/>
        </p:nvPicPr>
        <p:blipFill rotWithShape="1">
          <a:blip r:embed="rId3">
            <a:alphaModFix/>
          </a:blip>
          <a:srcRect b="0" l="0" r="0" t="0"/>
          <a:stretch/>
        </p:blipFill>
        <p:spPr>
          <a:xfrm>
            <a:off x="1838325" y="4583724"/>
            <a:ext cx="8515350" cy="227427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60" name="Google Shape;360;p44"/>
          <p:cNvSpPr txBox="1"/>
          <p:nvPr>
            <p:ph idx="1" type="body"/>
          </p:nvPr>
        </p:nvSpPr>
        <p:spPr>
          <a:xfrm>
            <a:off x="838200" y="351692"/>
            <a:ext cx="10515600" cy="582527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None/>
            </a:pPr>
            <a:r>
              <a:rPr b="1" lang="en-US" sz="4000">
                <a:latin typeface="Times New Roman"/>
                <a:ea typeface="Times New Roman"/>
                <a:cs typeface="Times New Roman"/>
                <a:sym typeface="Times New Roman"/>
              </a:rPr>
              <a:t>Bitwise Operators</a:t>
            </a:r>
            <a:endParaRPr b="1" sz="4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In Python, bitwise operators are used to performing bitwise operations on integers. To perform bitwise, we first need to convert integer value to binary (0 and 1) value.</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The bitwise operator operates on values bit by bit, so it’s called </a:t>
            </a:r>
            <a:r>
              <a:rPr b="1" lang="en-US" sz="2400">
                <a:latin typeface="Times New Roman"/>
                <a:ea typeface="Times New Roman"/>
                <a:cs typeface="Times New Roman"/>
                <a:sym typeface="Times New Roman"/>
              </a:rPr>
              <a:t>bitwise</a:t>
            </a:r>
            <a:r>
              <a:rPr lang="en-US" sz="2400">
                <a:latin typeface="Times New Roman"/>
                <a:ea typeface="Times New Roman"/>
                <a:cs typeface="Times New Roman"/>
                <a:sym typeface="Times New Roman"/>
              </a:rPr>
              <a:t>. It always returns the result in decimal format. Python has 6 bitwise operators listed below.</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&amp; Bitwise and</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 Bitwise or</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 Bitwise xor</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 Bitwise 1’s complement</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&lt;&lt; Bitwise left-shift</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&gt;&gt; Bitwise right-shift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pic>
        <p:nvPicPr>
          <p:cNvPr id="365" name="Google Shape;365;p45"/>
          <p:cNvPicPr preferRelativeResize="0"/>
          <p:nvPr>
            <p:ph idx="1" type="body"/>
          </p:nvPr>
        </p:nvPicPr>
        <p:blipFill rotWithShape="1">
          <a:blip r:embed="rId3">
            <a:alphaModFix/>
          </a:blip>
          <a:srcRect b="0" l="0" r="0" t="0"/>
          <a:stretch/>
        </p:blipFill>
        <p:spPr>
          <a:xfrm>
            <a:off x="2647785" y="763325"/>
            <a:ext cx="5975378" cy="5413638"/>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6"/>
          <p:cNvSpPr txBox="1"/>
          <p:nvPr>
            <p:ph type="title"/>
          </p:nvPr>
        </p:nvSpPr>
        <p:spPr>
          <a:xfrm>
            <a:off x="838200" y="1"/>
            <a:ext cx="10515600" cy="855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Operations on Strings</a:t>
            </a:r>
            <a:endParaRPr b="1">
              <a:latin typeface="Times New Roman"/>
              <a:ea typeface="Times New Roman"/>
              <a:cs typeface="Times New Roman"/>
              <a:sym typeface="Times New Roman"/>
            </a:endParaRPr>
          </a:p>
        </p:txBody>
      </p:sp>
      <p:sp>
        <p:nvSpPr>
          <p:cNvPr id="371" name="Google Shape;371;p46"/>
          <p:cNvSpPr txBox="1"/>
          <p:nvPr>
            <p:ph idx="1" type="body"/>
          </p:nvPr>
        </p:nvSpPr>
        <p:spPr>
          <a:xfrm>
            <a:off x="838200" y="984738"/>
            <a:ext cx="10515600" cy="519222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b="1" lang="en-US" sz="2400">
                <a:latin typeface="Times New Roman"/>
                <a:ea typeface="Times New Roman"/>
                <a:cs typeface="Times New Roman"/>
                <a:sym typeface="Times New Roman"/>
              </a:rPr>
              <a:t>1. Case Changing of Strings</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The below functions are used to change the case of the strings.</a:t>
            </a:r>
            <a:endParaRPr/>
          </a:p>
          <a:p>
            <a:pPr indent="-228600" lvl="0" marL="228600" rtl="0" algn="l">
              <a:lnSpc>
                <a:spcPct val="90000"/>
              </a:lnSpc>
              <a:spcBef>
                <a:spcPts val="1000"/>
              </a:spcBef>
              <a:spcAft>
                <a:spcPts val="0"/>
              </a:spcAft>
              <a:buClr>
                <a:schemeClr val="dk1"/>
              </a:buClr>
              <a:buSzPts val="2400"/>
              <a:buChar char="•"/>
            </a:pPr>
            <a:r>
              <a:rPr b="1" lang="en-US" sz="2400" u="sng">
                <a:latin typeface="Times New Roman"/>
                <a:ea typeface="Times New Roman"/>
                <a:cs typeface="Times New Roman"/>
                <a:sym typeface="Times New Roman"/>
              </a:rPr>
              <a:t>lower():</a:t>
            </a:r>
            <a:r>
              <a:rPr lang="en-US" sz="2400">
                <a:latin typeface="Times New Roman"/>
                <a:ea typeface="Times New Roman"/>
                <a:cs typeface="Times New Roman"/>
                <a:sym typeface="Times New Roman"/>
              </a:rPr>
              <a:t> Converts all uppercase characters in a string into lowercase</a:t>
            </a:r>
            <a:endParaRPr/>
          </a:p>
          <a:p>
            <a:pPr indent="-228600" lvl="0" marL="228600" rtl="0" algn="l">
              <a:lnSpc>
                <a:spcPct val="90000"/>
              </a:lnSpc>
              <a:spcBef>
                <a:spcPts val="1000"/>
              </a:spcBef>
              <a:spcAft>
                <a:spcPts val="0"/>
              </a:spcAft>
              <a:buClr>
                <a:schemeClr val="dk1"/>
              </a:buClr>
              <a:buSzPts val="2400"/>
              <a:buChar char="•"/>
            </a:pPr>
            <a:r>
              <a:rPr b="1" lang="en-US" sz="2400" u="sng">
                <a:latin typeface="Times New Roman"/>
                <a:ea typeface="Times New Roman"/>
                <a:cs typeface="Times New Roman"/>
                <a:sym typeface="Times New Roman"/>
              </a:rPr>
              <a:t>upper():</a:t>
            </a:r>
            <a:r>
              <a:rPr lang="en-US" sz="2400">
                <a:latin typeface="Times New Roman"/>
                <a:ea typeface="Times New Roman"/>
                <a:cs typeface="Times New Roman"/>
                <a:sym typeface="Times New Roman"/>
              </a:rPr>
              <a:t> Converts all lowercase characters in a string into uppercase</a:t>
            </a:r>
            <a:endParaRPr/>
          </a:p>
          <a:p>
            <a:pPr indent="-228600" lvl="0" marL="228600" rtl="0" algn="l">
              <a:lnSpc>
                <a:spcPct val="90000"/>
              </a:lnSpc>
              <a:spcBef>
                <a:spcPts val="1000"/>
              </a:spcBef>
              <a:spcAft>
                <a:spcPts val="0"/>
              </a:spcAft>
              <a:buClr>
                <a:schemeClr val="dk1"/>
              </a:buClr>
              <a:buSzPts val="2400"/>
              <a:buChar char="•"/>
            </a:pPr>
            <a:r>
              <a:rPr b="1" lang="en-US" sz="2400" u="sng">
                <a:latin typeface="Times New Roman"/>
                <a:ea typeface="Times New Roman"/>
                <a:cs typeface="Times New Roman"/>
                <a:sym typeface="Times New Roman"/>
              </a:rPr>
              <a:t>title():</a:t>
            </a:r>
            <a:r>
              <a:rPr lang="en-US" sz="2400">
                <a:latin typeface="Times New Roman"/>
                <a:ea typeface="Times New Roman"/>
                <a:cs typeface="Times New Roman"/>
                <a:sym typeface="Times New Roman"/>
              </a:rPr>
              <a:t> Convert string to title case</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372" name="Google Shape;372;p46"/>
          <p:cNvPicPr preferRelativeResize="0"/>
          <p:nvPr/>
        </p:nvPicPr>
        <p:blipFill rotWithShape="1">
          <a:blip r:embed="rId3">
            <a:alphaModFix/>
          </a:blip>
          <a:srcRect b="0" l="0" r="0" t="0"/>
          <a:stretch/>
        </p:blipFill>
        <p:spPr>
          <a:xfrm>
            <a:off x="1695450" y="3481754"/>
            <a:ext cx="8801100" cy="2684583"/>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7"/>
          <p:cNvSpPr txBox="1"/>
          <p:nvPr>
            <p:ph idx="1" type="body"/>
          </p:nvPr>
        </p:nvSpPr>
        <p:spPr>
          <a:xfrm>
            <a:off x="331900" y="134133"/>
            <a:ext cx="10515600" cy="5766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latin typeface="Times New Roman"/>
                <a:ea typeface="Times New Roman"/>
                <a:cs typeface="Times New Roman"/>
                <a:sym typeface="Times New Roman"/>
              </a:rPr>
              <a:t>2. Slicing of Strings</a:t>
            </a:r>
            <a:endParaRPr/>
          </a:p>
          <a:p>
            <a:pPr indent="-228600" lvl="0" marL="228600" rtl="0" algn="l">
              <a:lnSpc>
                <a:spcPct val="90000"/>
              </a:lnSpc>
              <a:spcBef>
                <a:spcPts val="1000"/>
              </a:spcBef>
              <a:spcAft>
                <a:spcPts val="0"/>
              </a:spcAft>
              <a:buClr>
                <a:schemeClr val="dk1"/>
              </a:buClr>
              <a:buSzPts val="2800"/>
              <a:buChar char="•"/>
            </a:pPr>
            <a:r>
              <a:rPr lang="en-US"/>
              <a:t>You can extract subsets of strings by using the slice operator.</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Example:</a:t>
            </a:r>
            <a:endParaRPr/>
          </a:p>
        </p:txBody>
      </p:sp>
      <p:graphicFrame>
        <p:nvGraphicFramePr>
          <p:cNvPr id="378" name="Google Shape;378;p47"/>
          <p:cNvGraphicFramePr/>
          <p:nvPr/>
        </p:nvGraphicFramePr>
        <p:xfrm>
          <a:off x="1174592" y="2381165"/>
          <a:ext cx="3000000" cy="3000000"/>
        </p:xfrm>
        <a:graphic>
          <a:graphicData uri="http://schemas.openxmlformats.org/drawingml/2006/table">
            <a:tbl>
              <a:tblPr>
                <a:noFill/>
                <a:tableStyleId>{8152F984-A8BD-43E8-AEFD-BF72A0DC587F}</a:tableStyleId>
              </a:tblPr>
              <a:tblGrid>
                <a:gridCol w="1666425"/>
                <a:gridCol w="6675825"/>
              </a:tblGrid>
              <a:tr h="2286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Parameter</a:t>
                      </a:r>
                      <a:endParaRPr sz="1400" u="none" cap="none" strike="noStrike"/>
                    </a:p>
                  </a:txBody>
                  <a:tcPr marT="76200" marB="76200" marR="76200" marL="152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Description</a:t>
                      </a:r>
                      <a:endParaRPr sz="1400" u="none" cap="none" strike="noStrike"/>
                    </a:p>
                  </a:txBody>
                  <a:tcPr marT="76200" marB="76200" marR="76200" marL="762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28600">
                <a:tc>
                  <a:txBody>
                    <a:bodyPr/>
                    <a:lstStyle/>
                    <a:p>
                      <a:pPr indent="0" lvl="0" marL="0" marR="0" rtl="0" algn="l">
                        <a:lnSpc>
                          <a:spcPct val="100000"/>
                        </a:lnSpc>
                        <a:spcBef>
                          <a:spcPts val="0"/>
                        </a:spcBef>
                        <a:spcAft>
                          <a:spcPts val="0"/>
                        </a:spcAft>
                        <a:buClr>
                          <a:srgbClr val="000000"/>
                        </a:buClr>
                        <a:buSzPts val="1800"/>
                        <a:buFont typeface="Arial"/>
                        <a:buNone/>
                      </a:pPr>
                      <a:r>
                        <a:rPr i="1" lang="en-US" sz="1800" u="none" cap="none" strike="noStrike"/>
                        <a:t>start</a:t>
                      </a:r>
                      <a:endParaRPr sz="1800" u="none" cap="none" strike="noStrike"/>
                    </a:p>
                  </a:txBody>
                  <a:tcPr marT="76200" marB="76200" marR="76200" marL="152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7E9EB"/>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Optional. An integer number specifying at which position to start the slicing. Default is 0</a:t>
                      </a:r>
                      <a:endParaRPr sz="1400" u="none" cap="none" strike="noStrike"/>
                    </a:p>
                  </a:txBody>
                  <a:tcPr marT="76200" marB="76200" marR="76200" marL="762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7E9EB"/>
                    </a:solidFill>
                  </a:tcPr>
                </a:tc>
              </a:tr>
              <a:tr h="228600">
                <a:tc>
                  <a:txBody>
                    <a:bodyPr/>
                    <a:lstStyle/>
                    <a:p>
                      <a:pPr indent="0" lvl="0" marL="0" marR="0" rtl="0" algn="l">
                        <a:lnSpc>
                          <a:spcPct val="100000"/>
                        </a:lnSpc>
                        <a:spcBef>
                          <a:spcPts val="0"/>
                        </a:spcBef>
                        <a:spcAft>
                          <a:spcPts val="0"/>
                        </a:spcAft>
                        <a:buClr>
                          <a:srgbClr val="000000"/>
                        </a:buClr>
                        <a:buSzPts val="1800"/>
                        <a:buFont typeface="Arial"/>
                        <a:buNone/>
                      </a:pPr>
                      <a:r>
                        <a:rPr i="1" lang="en-US" sz="1800" u="none" cap="none" strike="noStrike"/>
                        <a:t>end</a:t>
                      </a:r>
                      <a:endParaRPr sz="1800" u="none" cap="none" strike="noStrike"/>
                    </a:p>
                  </a:txBody>
                  <a:tcPr marT="76200" marB="76200" marR="76200" marL="152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An integer number specifying at which position to end the slicing</a:t>
                      </a:r>
                      <a:endParaRPr sz="1400" u="none" cap="none" strike="noStrike"/>
                    </a:p>
                  </a:txBody>
                  <a:tcPr marT="76200" marB="76200" marR="76200" marL="762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28600">
                <a:tc>
                  <a:txBody>
                    <a:bodyPr/>
                    <a:lstStyle/>
                    <a:p>
                      <a:pPr indent="0" lvl="0" marL="0" marR="0" rtl="0" algn="l">
                        <a:lnSpc>
                          <a:spcPct val="100000"/>
                        </a:lnSpc>
                        <a:spcBef>
                          <a:spcPts val="0"/>
                        </a:spcBef>
                        <a:spcAft>
                          <a:spcPts val="0"/>
                        </a:spcAft>
                        <a:buClr>
                          <a:srgbClr val="000000"/>
                        </a:buClr>
                        <a:buSzPts val="1800"/>
                        <a:buFont typeface="Arial"/>
                        <a:buNone/>
                      </a:pPr>
                      <a:r>
                        <a:rPr i="1" lang="en-US" sz="1800" u="none" cap="none" strike="noStrike"/>
                        <a:t>step</a:t>
                      </a:r>
                      <a:endParaRPr sz="1800" u="none" cap="none" strike="noStrike"/>
                    </a:p>
                  </a:txBody>
                  <a:tcPr marT="76200" marB="76200" marR="76200" marL="152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E7E9EB"/>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Optional. An integer number specifying the step of the slicing. Default is 1</a:t>
                      </a:r>
                      <a:endParaRPr sz="1400" u="none" cap="none" strike="noStrike"/>
                    </a:p>
                  </a:txBody>
                  <a:tcPr marT="76200" marB="76200" marR="76200" marL="762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E7E9EB"/>
                    </a:solidFill>
                  </a:tcPr>
                </a:tc>
              </a:tr>
            </a:tbl>
          </a:graphicData>
        </a:graphic>
      </p:graphicFrame>
      <p:sp>
        <p:nvSpPr>
          <p:cNvPr id="379" name="Google Shape;379;p47"/>
          <p:cNvSpPr/>
          <p:nvPr/>
        </p:nvSpPr>
        <p:spPr>
          <a:xfrm>
            <a:off x="1327761" y="1329518"/>
            <a:ext cx="2329933" cy="1364420"/>
          </a:xfrm>
          <a:prstGeom prst="rect">
            <a:avLst/>
          </a:prstGeom>
          <a:solidFill>
            <a:srgbClr val="FFFFFF"/>
          </a:solidFill>
          <a:ln>
            <a:noFill/>
          </a:ln>
        </p:spPr>
        <p:txBody>
          <a:bodyPr anchorCtr="0" anchor="ctr" bIns="88850" lIns="0" spcFirstLastPara="1" rIns="0" wrap="square" tIns="88850">
            <a:spAutoFit/>
          </a:bodyPr>
          <a:lstStyle/>
          <a:p>
            <a:pPr indent="0" lvl="0" marL="0" marR="0" rtl="0" algn="l">
              <a:lnSpc>
                <a:spcPct val="100000"/>
              </a:lnSpc>
              <a:spcBef>
                <a:spcPts val="0"/>
              </a:spcBef>
              <a:spcAft>
                <a:spcPts val="0"/>
              </a:spcAft>
              <a:buClr>
                <a:srgbClr val="000000"/>
              </a:buClr>
              <a:buSzPts val="2400"/>
              <a:buFont typeface="Quattrocento Sans"/>
              <a:buNone/>
            </a:pPr>
            <a:r>
              <a:rPr b="0" i="0" lang="en-US" sz="2400" u="none" cap="none" strike="noStrike">
                <a:solidFill>
                  <a:srgbClr val="000000"/>
                </a:solidFill>
                <a:latin typeface="Quattrocento Sans"/>
                <a:ea typeface="Quattrocento Sans"/>
                <a:cs typeface="Quattrocento Sans"/>
                <a:sym typeface="Quattrocento Sans"/>
              </a:rPr>
              <a:t>syntax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Consolas"/>
              <a:buNone/>
            </a:pPr>
            <a:r>
              <a:rPr b="0" i="0" lang="en-US" sz="1100" u="none" cap="none" strike="noStrike">
                <a:solidFill>
                  <a:srgbClr val="000000"/>
                </a:solidFill>
                <a:latin typeface="Consolas"/>
                <a:ea typeface="Consolas"/>
                <a:cs typeface="Consolas"/>
                <a:sym typeface="Consolas"/>
              </a:rPr>
              <a:t>slice(</a:t>
            </a:r>
            <a:r>
              <a:rPr b="0" i="1" lang="en-US" sz="1100" u="none" cap="none" strike="noStrike">
                <a:solidFill>
                  <a:srgbClr val="000000"/>
                </a:solidFill>
                <a:latin typeface="Consolas"/>
                <a:ea typeface="Consolas"/>
                <a:cs typeface="Consolas"/>
                <a:sym typeface="Consolas"/>
              </a:rPr>
              <a:t>start</a:t>
            </a:r>
            <a:r>
              <a:rPr b="0" i="0" lang="en-US" sz="1100" u="none" cap="none" strike="noStrike">
                <a:solidFill>
                  <a:srgbClr val="000000"/>
                </a:solidFill>
                <a:latin typeface="Consolas"/>
                <a:ea typeface="Consolas"/>
                <a:cs typeface="Consolas"/>
                <a:sym typeface="Consolas"/>
              </a:rPr>
              <a:t>, </a:t>
            </a:r>
            <a:r>
              <a:rPr b="0" i="1" lang="en-US" sz="1100" u="none" cap="none" strike="noStrike">
                <a:solidFill>
                  <a:srgbClr val="000000"/>
                </a:solidFill>
                <a:latin typeface="Consolas"/>
                <a:ea typeface="Consolas"/>
                <a:cs typeface="Consolas"/>
                <a:sym typeface="Consolas"/>
              </a:rPr>
              <a:t>end, step</a:t>
            </a:r>
            <a:r>
              <a:rPr b="0" i="0" lang="en-US" sz="1100" u="none" cap="none" strike="noStrike">
                <a:solidFill>
                  <a:srgbClr val="000000"/>
                </a:solidFill>
                <a:latin typeface="Consolas"/>
                <a:ea typeface="Consolas"/>
                <a:cs typeface="Consolas"/>
                <a:sym typeface="Consolas"/>
              </a:rPr>
              <a:t>)</a:t>
            </a:r>
            <a:endParaRPr b="0"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Quattrocento Sans"/>
              <a:buNone/>
            </a:pPr>
            <a:r>
              <a:rPr b="0" i="0" lang="en-US" sz="2400" u="none" cap="none" strike="noStrike">
                <a:solidFill>
                  <a:srgbClr val="000000"/>
                </a:solidFill>
                <a:latin typeface="Quattrocento Sans"/>
                <a:ea typeface="Quattrocento Sans"/>
                <a:cs typeface="Quattrocento Sans"/>
                <a:sym typeface="Quattrocento Sans"/>
              </a:rPr>
              <a:t>Parameter Values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pic>
        <p:nvPicPr>
          <p:cNvPr id="380" name="Google Shape;380;p47"/>
          <p:cNvPicPr preferRelativeResize="0"/>
          <p:nvPr/>
        </p:nvPicPr>
        <p:blipFill rotWithShape="1">
          <a:blip r:embed="rId3">
            <a:alphaModFix/>
          </a:blip>
          <a:srcRect b="0" l="0" r="0" t="0"/>
          <a:stretch/>
        </p:blipFill>
        <p:spPr>
          <a:xfrm>
            <a:off x="2839182" y="5069866"/>
            <a:ext cx="7639050" cy="9620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8"/>
          <p:cNvSpPr txBox="1"/>
          <p:nvPr>
            <p:ph type="title"/>
          </p:nvPr>
        </p:nvSpPr>
        <p:spPr>
          <a:xfrm>
            <a:off x="838200" y="1"/>
            <a:ext cx="10515600" cy="82061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String format() Function</a:t>
            </a:r>
            <a:endParaRPr b="1" sz="4000">
              <a:latin typeface="Times New Roman"/>
              <a:ea typeface="Times New Roman"/>
              <a:cs typeface="Times New Roman"/>
              <a:sym typeface="Times New Roman"/>
            </a:endParaRPr>
          </a:p>
        </p:txBody>
      </p:sp>
      <p:sp>
        <p:nvSpPr>
          <p:cNvPr id="386" name="Google Shape;386;p48"/>
          <p:cNvSpPr txBox="1"/>
          <p:nvPr>
            <p:ph idx="1" type="body"/>
          </p:nvPr>
        </p:nvSpPr>
        <p:spPr>
          <a:xfrm>
            <a:off x="838200" y="832338"/>
            <a:ext cx="10515600" cy="5344625"/>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b="1" lang="en-US"/>
              <a:t>format() function </a:t>
            </a:r>
            <a:r>
              <a:rPr lang="en-US"/>
              <a:t>has been introduced for handling complex string formatting more efficiently.</a:t>
            </a:r>
            <a:endParaRPr/>
          </a:p>
          <a:p>
            <a:pPr indent="-228600" lvl="0" marL="228600" rtl="0" algn="l">
              <a:lnSpc>
                <a:spcPct val="90000"/>
              </a:lnSpc>
              <a:spcBef>
                <a:spcPts val="1000"/>
              </a:spcBef>
              <a:spcAft>
                <a:spcPts val="0"/>
              </a:spcAft>
              <a:buClr>
                <a:schemeClr val="dk1"/>
              </a:buClr>
              <a:buSzPct val="100000"/>
              <a:buChar char="•"/>
            </a:pPr>
            <a:r>
              <a:rPr b="1" lang="en-US"/>
              <a:t>A simple demonstration of Python String format() Method</a:t>
            </a:r>
            <a:endParaRPr/>
          </a:p>
          <a:p>
            <a:pPr indent="-228600" lvl="0" marL="228600" rtl="0" algn="l">
              <a:lnSpc>
                <a:spcPct val="90000"/>
              </a:lnSpc>
              <a:spcBef>
                <a:spcPts val="1000"/>
              </a:spcBef>
              <a:spcAft>
                <a:spcPts val="0"/>
              </a:spcAft>
              <a:buClr>
                <a:schemeClr val="dk1"/>
              </a:buClr>
              <a:buSzPct val="100000"/>
              <a:buChar char="•"/>
            </a:pPr>
            <a:r>
              <a:rPr lang="en-US"/>
              <a:t>Formatters work by putting in one or more replacement fields and placeholders defined by a pair of curly braces </a:t>
            </a:r>
            <a:r>
              <a:rPr b="1" lang="en-US"/>
              <a:t>{ } </a:t>
            </a:r>
            <a:r>
              <a:rPr lang="en-US"/>
              <a:t>into a string and calling the format() function. The value we wish to put into the placeholders and concatenate with the string passed as parameters into the format function.</a:t>
            </a:r>
            <a:endParaRPr/>
          </a:p>
          <a:p>
            <a:pPr indent="-228600" lvl="0" marL="228600" rtl="0" algn="l">
              <a:lnSpc>
                <a:spcPct val="90000"/>
              </a:lnSpc>
              <a:spcBef>
                <a:spcPts val="1000"/>
              </a:spcBef>
              <a:spcAft>
                <a:spcPts val="0"/>
              </a:spcAft>
              <a:buClr>
                <a:schemeClr val="dk1"/>
              </a:buClr>
              <a:buSzPct val="100000"/>
              <a:buChar char="•"/>
            </a:pPr>
            <a:r>
              <a:rPr b="1" i="1" lang="en-US"/>
              <a:t>Syntax:</a:t>
            </a:r>
            <a:r>
              <a:rPr i="1" lang="en-US"/>
              <a:t> </a:t>
            </a:r>
            <a:endParaRPr i="1"/>
          </a:p>
          <a:p>
            <a:pPr indent="0" lvl="0" marL="0" rtl="0" algn="l">
              <a:lnSpc>
                <a:spcPct val="90000"/>
              </a:lnSpc>
              <a:spcBef>
                <a:spcPts val="1000"/>
              </a:spcBef>
              <a:spcAft>
                <a:spcPts val="0"/>
              </a:spcAft>
              <a:buClr>
                <a:schemeClr val="dk1"/>
              </a:buClr>
              <a:buSzPct val="100000"/>
              <a:buNone/>
            </a:pPr>
            <a:r>
              <a:rPr i="1" lang="en-US"/>
              <a:t> { }.format(value)</a:t>
            </a:r>
            <a:endParaRPr/>
          </a:p>
          <a:p>
            <a:pPr indent="-228600" lvl="0" marL="228600" rtl="0" algn="l">
              <a:lnSpc>
                <a:spcPct val="90000"/>
              </a:lnSpc>
              <a:spcBef>
                <a:spcPts val="1000"/>
              </a:spcBef>
              <a:spcAft>
                <a:spcPts val="0"/>
              </a:spcAft>
              <a:buClr>
                <a:schemeClr val="dk1"/>
              </a:buClr>
              <a:buSzPct val="100000"/>
              <a:buChar char="•"/>
            </a:pPr>
            <a:r>
              <a:rPr b="1" i="1" lang="en-US"/>
              <a:t>Parameters: </a:t>
            </a:r>
            <a:endParaRPr i="1"/>
          </a:p>
          <a:p>
            <a:pPr indent="0" lvl="0" marL="0" rtl="0" algn="l">
              <a:lnSpc>
                <a:spcPct val="90000"/>
              </a:lnSpc>
              <a:spcBef>
                <a:spcPts val="1000"/>
              </a:spcBef>
              <a:spcAft>
                <a:spcPts val="0"/>
              </a:spcAft>
              <a:buClr>
                <a:schemeClr val="dk1"/>
              </a:buClr>
              <a:buSzPct val="100000"/>
              <a:buNone/>
            </a:pPr>
            <a:r>
              <a:rPr b="1" i="1" lang="en-US"/>
              <a:t>value :</a:t>
            </a:r>
            <a:r>
              <a:rPr i="1" lang="en-US"/>
              <a:t> Can be an integer, floating point numeric constant, string, characters or even variables.</a:t>
            </a:r>
            <a:endParaRPr/>
          </a:p>
          <a:p>
            <a:pPr indent="0" lvl="0" marL="0" rtl="0" algn="l">
              <a:lnSpc>
                <a:spcPct val="90000"/>
              </a:lnSpc>
              <a:spcBef>
                <a:spcPts val="1000"/>
              </a:spcBef>
              <a:spcAft>
                <a:spcPts val="0"/>
              </a:spcAft>
              <a:buClr>
                <a:schemeClr val="dk1"/>
              </a:buClr>
              <a:buSzPct val="100000"/>
              <a:buNone/>
            </a:pPr>
            <a:r>
              <a:rPr b="1" i="1" lang="en-US"/>
              <a:t>Returntype:</a:t>
            </a:r>
            <a:r>
              <a:rPr i="1" lang="en-US"/>
              <a:t> Returns a formatted string with the value passed as parameter in the placeholder position. </a:t>
            </a:r>
            <a:endParaRPr/>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pic>
        <p:nvPicPr>
          <p:cNvPr id="391" name="Google Shape;391;p49"/>
          <p:cNvPicPr preferRelativeResize="0"/>
          <p:nvPr/>
        </p:nvPicPr>
        <p:blipFill rotWithShape="1">
          <a:blip r:embed="rId3">
            <a:alphaModFix/>
          </a:blip>
          <a:srcRect b="0" l="0" r="0" t="0"/>
          <a:stretch/>
        </p:blipFill>
        <p:spPr>
          <a:xfrm>
            <a:off x="142653" y="101250"/>
            <a:ext cx="11629026" cy="5060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5"/>
          <p:cNvSpPr txBox="1"/>
          <p:nvPr>
            <p:ph type="title"/>
          </p:nvPr>
        </p:nvSpPr>
        <p:spPr>
          <a:xfrm>
            <a:off x="838200" y="93785"/>
            <a:ext cx="10515600" cy="59787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Features of Python</a:t>
            </a:r>
            <a:endParaRPr b="1">
              <a:latin typeface="Times New Roman"/>
              <a:ea typeface="Times New Roman"/>
              <a:cs typeface="Times New Roman"/>
              <a:sym typeface="Times New Roman"/>
            </a:endParaRPr>
          </a:p>
        </p:txBody>
      </p:sp>
      <p:sp>
        <p:nvSpPr>
          <p:cNvPr id="108" name="Google Shape;108;p5"/>
          <p:cNvSpPr txBox="1"/>
          <p:nvPr>
            <p:ph idx="1" type="body"/>
          </p:nvPr>
        </p:nvSpPr>
        <p:spPr>
          <a:xfrm>
            <a:off x="838200" y="762000"/>
            <a:ext cx="10515600" cy="5978769"/>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b="1" lang="en-US">
                <a:latin typeface="Times New Roman"/>
                <a:ea typeface="Times New Roman"/>
                <a:cs typeface="Times New Roman"/>
                <a:sym typeface="Times New Roman"/>
              </a:rPr>
              <a:t>1. Easy to Code</a:t>
            </a:r>
            <a:endParaRPr/>
          </a:p>
          <a:p>
            <a:pPr indent="0" lvl="0" marL="0" rtl="0" algn="l">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Python is a very high-level programming language, yet it is effortless to learn. Learning the basic Python syntax is very easy, as compared to other popular languages like C, C++, and Java. </a:t>
            </a:r>
            <a:endParaRPr/>
          </a:p>
          <a:p>
            <a:pPr indent="0" lvl="0" marL="0" rtl="0" algn="l">
              <a:lnSpc>
                <a:spcPct val="90000"/>
              </a:lnSpc>
              <a:spcBef>
                <a:spcPts val="1000"/>
              </a:spcBef>
              <a:spcAft>
                <a:spcPts val="0"/>
              </a:spcAft>
              <a:buClr>
                <a:schemeClr val="dk1"/>
              </a:buClr>
              <a:buSzPct val="100000"/>
              <a:buNone/>
            </a:pPr>
            <a:r>
              <a:rPr b="1" lang="en-US">
                <a:latin typeface="Times New Roman"/>
                <a:ea typeface="Times New Roman"/>
                <a:cs typeface="Times New Roman"/>
                <a:sym typeface="Times New Roman"/>
              </a:rPr>
              <a:t>2. Easy to Read</a:t>
            </a:r>
            <a:endParaRPr/>
          </a:p>
          <a:p>
            <a:pPr indent="0" lvl="0" marL="0" rtl="0" algn="l">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Python code looks like simple English words. There is no use of semicolons or brackets, and the indentations define the code block. You can tell what the code is supposed to do simply by looking at it. </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ct val="100000"/>
              <a:buNone/>
            </a:pPr>
            <a:r>
              <a:rPr b="1" lang="en-US">
                <a:latin typeface="Times New Roman"/>
                <a:ea typeface="Times New Roman"/>
                <a:cs typeface="Times New Roman"/>
                <a:sym typeface="Times New Roman"/>
              </a:rPr>
              <a:t>3. Free and Open-Source</a:t>
            </a:r>
            <a:endParaRPr/>
          </a:p>
          <a:p>
            <a:pPr indent="0" lvl="0" marL="0" rtl="0" algn="l">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Python is developed under an OSI-approved open source license. Hence, it is completely free to use, even for commercial purposes. </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ct val="100000"/>
              <a:buNone/>
            </a:pPr>
            <a:r>
              <a:rPr b="1" lang="en-US">
                <a:latin typeface="Times New Roman"/>
                <a:ea typeface="Times New Roman"/>
                <a:cs typeface="Times New Roman"/>
                <a:sym typeface="Times New Roman"/>
              </a:rPr>
              <a:t>4. Dynamically Typed</a:t>
            </a:r>
            <a:endParaRPr/>
          </a:p>
          <a:p>
            <a:pPr indent="0" lvl="0" marL="0" rtl="0" algn="l">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Many programming languages need to declare the type of the variable before runtime. With Python, the type of the variable can be decided during runtime. This makes Python a dynamically typed language.</a:t>
            </a:r>
            <a:endParaRPr/>
          </a:p>
          <a:p>
            <a:pPr indent="0" lvl="0" marL="0" rtl="0" algn="l">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For example, if you have to assign an integer value 20 to a variable “x”, you don’t need to write int x = 20. You just have to write x = 20.</a:t>
            </a:r>
            <a:endParaRPr b="1">
              <a:latin typeface="Times New Roman"/>
              <a:ea typeface="Times New Roman"/>
              <a:cs typeface="Times New Roman"/>
              <a:sym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String Methods</a:t>
            </a:r>
            <a:endParaRPr b="1" sz="4000">
              <a:latin typeface="Times New Roman"/>
              <a:ea typeface="Times New Roman"/>
              <a:cs typeface="Times New Roman"/>
              <a:sym typeface="Times New Roman"/>
            </a:endParaRPr>
          </a:p>
        </p:txBody>
      </p:sp>
      <p:sp>
        <p:nvSpPr>
          <p:cNvPr id="397" name="Google Shape;397;p5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98" name="Google Shape;398;p50"/>
          <p:cNvPicPr preferRelativeResize="0"/>
          <p:nvPr/>
        </p:nvPicPr>
        <p:blipFill rotWithShape="1">
          <a:blip r:embed="rId3">
            <a:alphaModFix/>
          </a:blip>
          <a:srcRect b="0" l="0" r="0" t="0"/>
          <a:stretch/>
        </p:blipFill>
        <p:spPr>
          <a:xfrm>
            <a:off x="959827" y="1306940"/>
            <a:ext cx="8277958" cy="5410383"/>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404" name="Google Shape;404;p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405" name="Google Shape;405;p51"/>
          <p:cNvPicPr preferRelativeResize="0"/>
          <p:nvPr/>
        </p:nvPicPr>
        <p:blipFill rotWithShape="1">
          <a:blip r:embed="rId3">
            <a:alphaModFix/>
          </a:blip>
          <a:srcRect b="0" l="0" r="0" t="0"/>
          <a:stretch/>
        </p:blipFill>
        <p:spPr>
          <a:xfrm>
            <a:off x="2033588" y="623888"/>
            <a:ext cx="8124825" cy="56102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2"/>
          <p:cNvSpPr txBox="1"/>
          <p:nvPr>
            <p:ph idx="1" type="body"/>
          </p:nvPr>
        </p:nvSpPr>
        <p:spPr>
          <a:xfrm>
            <a:off x="337925" y="725579"/>
            <a:ext cx="10515600" cy="5743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None/>
            </a:pPr>
            <a:r>
              <a:rPr b="1" lang="en-US" sz="4000">
                <a:latin typeface="Times New Roman"/>
                <a:ea typeface="Times New Roman"/>
                <a:cs typeface="Times New Roman"/>
                <a:sym typeface="Times New Roman"/>
              </a:rPr>
              <a:t>math module in Python</a:t>
            </a:r>
            <a:endParaRPr b="1" sz="4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The math </a:t>
            </a:r>
            <a:r>
              <a:rPr lang="en-US" sz="2400" u="sng">
                <a:solidFill>
                  <a:schemeClr val="hlink"/>
                </a:solidFill>
                <a:latin typeface="Times New Roman"/>
                <a:ea typeface="Times New Roman"/>
                <a:cs typeface="Times New Roman"/>
                <a:sym typeface="Times New Roman"/>
                <a:hlinkClick r:id="rId3"/>
              </a:rPr>
              <a:t>module</a:t>
            </a:r>
            <a:r>
              <a:rPr lang="en-US" sz="2400">
                <a:latin typeface="Times New Roman"/>
                <a:ea typeface="Times New Roman"/>
                <a:cs typeface="Times New Roman"/>
                <a:sym typeface="Times New Roman"/>
              </a:rPr>
              <a:t> is a standard module in Python and is always available. To use mathematical functions under this module, you have to import the module using import math.</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It gives access to the underlying C library functions. For example,</a:t>
            </a:r>
            <a:endParaRPr/>
          </a:p>
          <a:p>
            <a:pPr indent="0" lvl="0" marL="0" rtl="0" algn="l">
              <a:lnSpc>
                <a:spcPct val="90000"/>
              </a:lnSpc>
              <a:spcBef>
                <a:spcPts val="1000"/>
              </a:spcBef>
              <a:spcAft>
                <a:spcPts val="0"/>
              </a:spcAft>
              <a:buClr>
                <a:schemeClr val="dk1"/>
              </a:buClr>
              <a:buSzPts val="2400"/>
              <a:buNone/>
            </a:pPr>
            <a:r>
              <a:rPr b="1" lang="en-US" sz="2400">
                <a:latin typeface="Times New Roman"/>
                <a:ea typeface="Times New Roman"/>
                <a:cs typeface="Times New Roman"/>
                <a:sym typeface="Times New Roman"/>
              </a:rPr>
              <a:t>Example: </a:t>
            </a:r>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pic>
        <p:nvPicPr>
          <p:cNvPr id="411" name="Google Shape;411;p52"/>
          <p:cNvPicPr preferRelativeResize="0"/>
          <p:nvPr/>
        </p:nvPicPr>
        <p:blipFill rotWithShape="1">
          <a:blip r:embed="rId4">
            <a:alphaModFix/>
          </a:blip>
          <a:srcRect b="0" l="0" r="0" t="0"/>
          <a:stretch/>
        </p:blipFill>
        <p:spPr>
          <a:xfrm>
            <a:off x="1026103" y="3741675"/>
            <a:ext cx="7822223" cy="19050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pic>
        <p:nvPicPr>
          <p:cNvPr id="416" name="Google Shape;416;p53"/>
          <p:cNvPicPr preferRelativeResize="0"/>
          <p:nvPr>
            <p:ph idx="1" type="body"/>
          </p:nvPr>
        </p:nvPicPr>
        <p:blipFill rotWithShape="1">
          <a:blip r:embed="rId3">
            <a:alphaModFix/>
          </a:blip>
          <a:srcRect b="0" l="0" r="0" t="0"/>
          <a:stretch/>
        </p:blipFill>
        <p:spPr>
          <a:xfrm>
            <a:off x="3104971" y="712442"/>
            <a:ext cx="5632199" cy="4351338"/>
          </a:xfrm>
          <a:prstGeom prst="rect">
            <a:avLst/>
          </a:prstGeom>
          <a:noFill/>
          <a:ln>
            <a:noFill/>
          </a:ln>
        </p:spPr>
      </p:pic>
      <p:pic>
        <p:nvPicPr>
          <p:cNvPr id="417" name="Google Shape;417;p53"/>
          <p:cNvPicPr preferRelativeResize="0"/>
          <p:nvPr/>
        </p:nvPicPr>
        <p:blipFill rotWithShape="1">
          <a:blip r:embed="rId4">
            <a:alphaModFix/>
          </a:blip>
          <a:srcRect b="0" l="0" r="0" t="0"/>
          <a:stretch/>
        </p:blipFill>
        <p:spPr>
          <a:xfrm>
            <a:off x="1977378" y="5237552"/>
            <a:ext cx="7887383" cy="899238"/>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pic>
        <p:nvPicPr>
          <p:cNvPr id="422" name="Google Shape;422;p54"/>
          <p:cNvPicPr preferRelativeResize="0"/>
          <p:nvPr>
            <p:ph idx="1" type="body"/>
          </p:nvPr>
        </p:nvPicPr>
        <p:blipFill rotWithShape="1">
          <a:blip r:embed="rId3">
            <a:alphaModFix/>
          </a:blip>
          <a:srcRect b="0" l="0" r="0" t="0"/>
          <a:stretch/>
        </p:blipFill>
        <p:spPr>
          <a:xfrm>
            <a:off x="2507621" y="389614"/>
            <a:ext cx="6573336" cy="525461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14" name="Google Shape;114;p6"/>
          <p:cNvSpPr txBox="1"/>
          <p:nvPr>
            <p:ph idx="1" type="body"/>
          </p:nvPr>
        </p:nvSpPr>
        <p:spPr>
          <a:xfrm>
            <a:off x="838200" y="445477"/>
            <a:ext cx="10515600" cy="5731486"/>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rPr b="1" lang="en-US">
                <a:latin typeface="Times New Roman"/>
                <a:ea typeface="Times New Roman"/>
                <a:cs typeface="Times New Roman"/>
                <a:sym typeface="Times New Roman"/>
              </a:rPr>
              <a:t>4. Robust Standard Library</a:t>
            </a:r>
            <a:endParaRPr/>
          </a:p>
          <a:p>
            <a:pPr indent="-228600" lvl="0" marL="228600" rtl="0" algn="l">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Python has an extensive standard library available for anyone to use. This means that programmers don’t have to write their code for every single thing unlike other programming languages.</a:t>
            </a:r>
            <a:endParaRPr/>
          </a:p>
          <a:p>
            <a:pPr indent="0" lvl="0" marL="0" rtl="0" algn="l">
              <a:lnSpc>
                <a:spcPct val="90000"/>
              </a:lnSpc>
              <a:spcBef>
                <a:spcPts val="1000"/>
              </a:spcBef>
              <a:spcAft>
                <a:spcPts val="0"/>
              </a:spcAft>
              <a:buClr>
                <a:schemeClr val="dk1"/>
              </a:buClr>
              <a:buSzPct val="100000"/>
              <a:buNone/>
            </a:pPr>
            <a:r>
              <a:rPr b="1" lang="en-US">
                <a:latin typeface="Times New Roman"/>
                <a:ea typeface="Times New Roman"/>
                <a:cs typeface="Times New Roman"/>
                <a:sym typeface="Times New Roman"/>
              </a:rPr>
              <a:t>5. Interpreted</a:t>
            </a:r>
            <a:endParaRPr/>
          </a:p>
          <a:p>
            <a:pPr indent="-228600" lvl="0" marL="228600" rtl="0" algn="l">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When a programming language is interpreted, it means that the source code is executed line by line, and not all at once. Programming languages such as C++ or Java are not interpreted, and hence need to be compiled first to run them.</a:t>
            </a:r>
            <a:endParaRPr/>
          </a:p>
          <a:p>
            <a:pPr indent="0" lvl="0" marL="0" rtl="0" algn="l">
              <a:lnSpc>
                <a:spcPct val="90000"/>
              </a:lnSpc>
              <a:spcBef>
                <a:spcPts val="1000"/>
              </a:spcBef>
              <a:spcAft>
                <a:spcPts val="0"/>
              </a:spcAft>
              <a:buClr>
                <a:schemeClr val="dk1"/>
              </a:buClr>
              <a:buSzPct val="100000"/>
              <a:buNone/>
            </a:pPr>
            <a:r>
              <a:rPr b="1" lang="en-US">
                <a:latin typeface="Times New Roman"/>
                <a:ea typeface="Times New Roman"/>
                <a:cs typeface="Times New Roman"/>
                <a:sym typeface="Times New Roman"/>
              </a:rPr>
              <a:t>6. Portable</a:t>
            </a:r>
            <a:endParaRPr/>
          </a:p>
          <a:p>
            <a:pPr indent="-228600" lvl="0" marL="228600" rtl="0" algn="l">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Python is portable in the sense that the same code can be used on different machines. As such, there is no need to write a program multiple times for several platforms.</a:t>
            </a:r>
            <a:endParaRPr/>
          </a:p>
          <a:p>
            <a:pPr indent="0" lvl="0" marL="0" rtl="0" algn="l">
              <a:lnSpc>
                <a:spcPct val="90000"/>
              </a:lnSpc>
              <a:spcBef>
                <a:spcPts val="1000"/>
              </a:spcBef>
              <a:spcAft>
                <a:spcPts val="0"/>
              </a:spcAft>
              <a:buClr>
                <a:schemeClr val="dk1"/>
              </a:buClr>
              <a:buSzPct val="100000"/>
              <a:buNone/>
            </a:pPr>
            <a:r>
              <a:rPr b="1" lang="en-US">
                <a:latin typeface="Times New Roman"/>
                <a:ea typeface="Times New Roman"/>
                <a:cs typeface="Times New Roman"/>
                <a:sym typeface="Times New Roman"/>
              </a:rPr>
              <a:t>7. Object-Oriented and Procedure-Oriented</a:t>
            </a:r>
            <a:endParaRPr/>
          </a:p>
          <a:p>
            <a:pPr indent="-228600" lvl="0" marL="228600" rtl="0" algn="l">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A programming language is object-oriented if it focuses design around data and objects, rather than functions and logic. On the contrary, a programming language is procedure-oriented if it focuses more on functions (code that can be reused). One of the critical Python features is that it supports both object-oriented and procedure-oriented programming. </a:t>
            </a:r>
            <a:endParaRPr/>
          </a:p>
          <a:p>
            <a:pPr indent="-77470" lvl="0" marL="228600" rtl="0" algn="l">
              <a:lnSpc>
                <a:spcPct val="90000"/>
              </a:lnSpc>
              <a:spcBef>
                <a:spcPts val="1000"/>
              </a:spcBef>
              <a:spcAft>
                <a:spcPts val="0"/>
              </a:spcAft>
              <a:buClr>
                <a:schemeClr val="dk1"/>
              </a:buClr>
              <a:buSzPct val="100000"/>
              <a:buNone/>
            </a:pPr>
            <a:r>
              <a:t/>
            </a:r>
            <a:endParaRPr/>
          </a:p>
          <a:p>
            <a:pPr indent="-7747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20" name="Google Shape;120;p7"/>
          <p:cNvSpPr txBox="1"/>
          <p:nvPr>
            <p:ph idx="1" type="body"/>
          </p:nvPr>
        </p:nvSpPr>
        <p:spPr>
          <a:xfrm>
            <a:off x="838200" y="316522"/>
            <a:ext cx="10515600" cy="6435969"/>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b="1" lang="en-US">
                <a:latin typeface="Times New Roman"/>
                <a:ea typeface="Times New Roman"/>
                <a:cs typeface="Times New Roman"/>
                <a:sym typeface="Times New Roman"/>
              </a:rPr>
              <a:t>8. Extensible</a:t>
            </a:r>
            <a:endParaRPr/>
          </a:p>
          <a:p>
            <a:pPr indent="-228600" lvl="0" marL="228600" rtl="0" algn="l">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A programming language is said to be extensible if it can be extended to other languages. Python code can also be written in other languages like C++, making it a highly extensible language.</a:t>
            </a:r>
            <a:endParaRPr/>
          </a:p>
          <a:p>
            <a:pPr indent="0" lvl="0" marL="0" rtl="0" algn="l">
              <a:lnSpc>
                <a:spcPct val="90000"/>
              </a:lnSpc>
              <a:spcBef>
                <a:spcPts val="1000"/>
              </a:spcBef>
              <a:spcAft>
                <a:spcPts val="0"/>
              </a:spcAft>
              <a:buClr>
                <a:schemeClr val="dk1"/>
              </a:buClr>
              <a:buSzPct val="100000"/>
              <a:buNone/>
            </a:pPr>
            <a:r>
              <a:rPr b="1" lang="en-US">
                <a:latin typeface="Times New Roman"/>
                <a:ea typeface="Times New Roman"/>
                <a:cs typeface="Times New Roman"/>
                <a:sym typeface="Times New Roman"/>
              </a:rPr>
              <a:t>9. Expressive</a:t>
            </a:r>
            <a:endParaRPr/>
          </a:p>
          <a:p>
            <a:pPr indent="-228600" lvl="0" marL="228600" rtl="0" algn="l">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Python needs to use only a few lines of code to perform complex tasks. For example, to display Hello World, you simply need to type one line - print(“Hello World”).</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ct val="100000"/>
              <a:buNone/>
            </a:pPr>
            <a:r>
              <a:rPr b="1" lang="en-US">
                <a:latin typeface="Times New Roman"/>
                <a:ea typeface="Times New Roman"/>
                <a:cs typeface="Times New Roman"/>
                <a:sym typeface="Times New Roman"/>
              </a:rPr>
              <a:t>10. Support for GUI</a:t>
            </a:r>
            <a:endParaRPr/>
          </a:p>
          <a:p>
            <a:pPr indent="-228600" lvl="0" marL="228600" rtl="0" algn="l">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One of the key aspects of any programming language is support for GUI or Graphical User Interface. A user can easily interact with the software using a GUI. Python offers various toolkits, such as Tkinter, wxPython and JPython, which allows for GUI's easy and fast development.</a:t>
            </a:r>
            <a:endParaRPr/>
          </a:p>
          <a:p>
            <a:pPr indent="0" lvl="0" marL="0" rtl="0" algn="l">
              <a:lnSpc>
                <a:spcPct val="90000"/>
              </a:lnSpc>
              <a:spcBef>
                <a:spcPts val="1000"/>
              </a:spcBef>
              <a:spcAft>
                <a:spcPts val="0"/>
              </a:spcAft>
              <a:buClr>
                <a:schemeClr val="dk1"/>
              </a:buClr>
              <a:buSzPct val="100000"/>
              <a:buNone/>
            </a:pPr>
            <a:r>
              <a:rPr b="1" lang="en-US">
                <a:latin typeface="Times New Roman"/>
                <a:ea typeface="Times New Roman"/>
                <a:cs typeface="Times New Roman"/>
                <a:sym typeface="Times New Roman"/>
              </a:rPr>
              <a:t>12. High-level Language</a:t>
            </a:r>
            <a:endParaRPr/>
          </a:p>
          <a:p>
            <a:pPr indent="-228600" lvl="0" marL="228600" rtl="0" algn="l">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Python is a high-level programming language because programmers don’t need to remember the system architecture, nor do they have to manage the memory. </a:t>
            </a:r>
            <a:endParaRPr/>
          </a:p>
          <a:p>
            <a:pPr indent="0" lvl="0" marL="0" rtl="0" algn="l">
              <a:lnSpc>
                <a:spcPct val="90000"/>
              </a:lnSpc>
              <a:spcBef>
                <a:spcPts val="1000"/>
              </a:spcBef>
              <a:spcAft>
                <a:spcPts val="0"/>
              </a:spcAft>
              <a:buClr>
                <a:schemeClr val="dk1"/>
              </a:buClr>
              <a:buSzPct val="100000"/>
              <a:buNone/>
            </a:pPr>
            <a:r>
              <a:rPr b="1" lang="en-US">
                <a:latin typeface="Times New Roman"/>
                <a:ea typeface="Times New Roman"/>
                <a:cs typeface="Times New Roman"/>
                <a:sym typeface="Times New Roman"/>
              </a:rPr>
              <a:t>13. Simplify Complex Software Development</a:t>
            </a:r>
            <a:endParaRPr/>
          </a:p>
          <a:p>
            <a:pPr indent="-228600" lvl="0" marL="228600" rtl="0" algn="l">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Python can be used to develop both desktop and web apps and complex scientific and numerical applications. Python's data analysis features help you create custom big data solutions without so much time and effort. You can also use the Python data visualization libraries and APIs to present data in a more appealing way. </a:t>
            </a:r>
            <a:endParaRPr/>
          </a:p>
          <a:p>
            <a:pPr indent="-90804"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8"/>
          <p:cNvSpPr txBox="1"/>
          <p:nvPr>
            <p:ph type="title"/>
          </p:nvPr>
        </p:nvSpPr>
        <p:spPr>
          <a:xfrm>
            <a:off x="838200" y="1"/>
            <a:ext cx="10515600" cy="76199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Applications of Python</a:t>
            </a:r>
            <a:endParaRPr b="1" sz="4000">
              <a:latin typeface="Times New Roman"/>
              <a:ea typeface="Times New Roman"/>
              <a:cs typeface="Times New Roman"/>
              <a:sym typeface="Times New Roman"/>
            </a:endParaRPr>
          </a:p>
        </p:txBody>
      </p:sp>
      <p:sp>
        <p:nvSpPr>
          <p:cNvPr id="126" name="Google Shape;126;p8"/>
          <p:cNvSpPr txBox="1"/>
          <p:nvPr>
            <p:ph idx="1" type="body"/>
          </p:nvPr>
        </p:nvSpPr>
        <p:spPr>
          <a:xfrm>
            <a:off x="838200" y="668215"/>
            <a:ext cx="10515600" cy="550874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b="1" lang="en-US" sz="2400">
                <a:latin typeface="Times New Roman"/>
                <a:ea typeface="Times New Roman"/>
                <a:cs typeface="Times New Roman"/>
                <a:sym typeface="Times New Roman"/>
              </a:rPr>
              <a:t>1. Embedded scripting language: </a:t>
            </a:r>
            <a:r>
              <a:rPr lang="en-US" sz="2400">
                <a:latin typeface="Times New Roman"/>
                <a:ea typeface="Times New Roman"/>
                <a:cs typeface="Times New Roman"/>
                <a:sym typeface="Times New Roman"/>
              </a:rPr>
              <a:t>Python is used as an embedded scripting            language for various testing/ building/ deployment/ monitoring frameworks, scientific apps, and quick scripts.</a:t>
            </a:r>
            <a:endParaRPr/>
          </a:p>
          <a:p>
            <a:pPr indent="0" lvl="0" marL="0" rtl="0" algn="l">
              <a:lnSpc>
                <a:spcPct val="90000"/>
              </a:lnSpc>
              <a:spcBef>
                <a:spcPts val="1000"/>
              </a:spcBef>
              <a:spcAft>
                <a:spcPts val="0"/>
              </a:spcAft>
              <a:buClr>
                <a:schemeClr val="dk1"/>
              </a:buClr>
              <a:buSzPts val="2400"/>
              <a:buNone/>
            </a:pPr>
            <a:r>
              <a:rPr b="1" lang="en-US" sz="2400">
                <a:latin typeface="Times New Roman"/>
                <a:ea typeface="Times New Roman"/>
                <a:cs typeface="Times New Roman"/>
                <a:sym typeface="Times New Roman"/>
              </a:rPr>
              <a:t>2. 3D Software:3D </a:t>
            </a:r>
            <a:r>
              <a:rPr lang="en-US" sz="2400">
                <a:latin typeface="Times New Roman"/>
                <a:ea typeface="Times New Roman"/>
                <a:cs typeface="Times New Roman"/>
                <a:sym typeface="Times New Roman"/>
              </a:rPr>
              <a:t>software like Maya uses Python for automating small user tasks, or for doing more complex integration such as talking to databases and asset management systems. </a:t>
            </a:r>
            <a:endParaRPr/>
          </a:p>
          <a:p>
            <a:pPr indent="0" lvl="0" marL="0" rtl="0" algn="l">
              <a:lnSpc>
                <a:spcPct val="90000"/>
              </a:lnSpc>
              <a:spcBef>
                <a:spcPts val="1000"/>
              </a:spcBef>
              <a:spcAft>
                <a:spcPts val="0"/>
              </a:spcAft>
              <a:buClr>
                <a:schemeClr val="dk1"/>
              </a:buClr>
              <a:buSzPts val="2400"/>
              <a:buNone/>
            </a:pPr>
            <a:r>
              <a:rPr b="1" lang="en-US" sz="2400">
                <a:latin typeface="Times New Roman"/>
                <a:ea typeface="Times New Roman"/>
                <a:cs typeface="Times New Roman"/>
                <a:sym typeface="Times New Roman"/>
              </a:rPr>
              <a:t>3. Web development: </a:t>
            </a:r>
            <a:r>
              <a:rPr lang="en-US" sz="2400">
                <a:latin typeface="Times New Roman"/>
                <a:ea typeface="Times New Roman"/>
                <a:cs typeface="Times New Roman"/>
                <a:sym typeface="Times New Roman"/>
              </a:rPr>
              <a:t>Python is an easily extensible language that provides good integration with database and other web standards.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b="1" lang="en-US" sz="2400">
                <a:latin typeface="Times New Roman"/>
                <a:ea typeface="Times New Roman"/>
                <a:cs typeface="Times New Roman"/>
                <a:sym typeface="Times New Roman"/>
              </a:rPr>
              <a:t>4. GUI-based desktop applications: </a:t>
            </a:r>
            <a:r>
              <a:rPr lang="en-US" sz="2400">
                <a:latin typeface="Times New Roman"/>
                <a:ea typeface="Times New Roman"/>
                <a:cs typeface="Times New Roman"/>
                <a:sym typeface="Times New Roman"/>
              </a:rPr>
              <a:t>Simple syntax, modular architecture, rich text processing tools and the ability to work on multiple operating systems makes Python a preferred choice for developing desktop-based applications.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b="1" lang="en-US" sz="2400">
                <a:latin typeface="Times New Roman"/>
                <a:ea typeface="Times New Roman"/>
                <a:cs typeface="Times New Roman"/>
                <a:sym typeface="Times New Roman"/>
              </a:rPr>
              <a:t>5. Image processing and graphic design applications: </a:t>
            </a:r>
            <a:r>
              <a:rPr lang="en-US" sz="2400">
                <a:latin typeface="Times New Roman"/>
                <a:ea typeface="Times New Roman"/>
                <a:cs typeface="Times New Roman"/>
                <a:sym typeface="Times New Roman"/>
              </a:rPr>
              <a:t>Python is used to make 2D imaging software such as Inkscape, GIMP, Paint Shop Pro and Scribus.</a:t>
            </a:r>
            <a:endParaRPr sz="24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32" name="Google Shape;132;p9"/>
          <p:cNvSpPr txBox="1"/>
          <p:nvPr>
            <p:ph idx="1" type="body"/>
          </p:nvPr>
        </p:nvSpPr>
        <p:spPr>
          <a:xfrm>
            <a:off x="838200" y="375138"/>
            <a:ext cx="10515600" cy="580182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b="1" lang="en-US" sz="2400">
                <a:latin typeface="Times New Roman"/>
                <a:ea typeface="Times New Roman"/>
                <a:cs typeface="Times New Roman"/>
                <a:sym typeface="Times New Roman"/>
              </a:rPr>
              <a:t>6. Scientific and computational applications: </a:t>
            </a:r>
            <a:r>
              <a:rPr lang="en-US" sz="2400">
                <a:latin typeface="Times New Roman"/>
                <a:ea typeface="Times New Roman"/>
                <a:cs typeface="Times New Roman"/>
                <a:sym typeface="Times New Roman"/>
              </a:rPr>
              <a:t>Features like high speed, productivity and availability of tools, such as Scientific Python and Numeric Python, have made Python a preferred language to perform computation and processing of scientific data. 3D modeling software, such as FreeCAD, and finite element method software, like Abaqus, are coded in Python.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b="1" lang="en-US" sz="2400">
                <a:latin typeface="Times New Roman"/>
                <a:ea typeface="Times New Roman"/>
                <a:cs typeface="Times New Roman"/>
                <a:sym typeface="Times New Roman"/>
              </a:rPr>
              <a:t>7. Games: </a:t>
            </a:r>
            <a:r>
              <a:rPr lang="en-US" sz="2400">
                <a:latin typeface="Times New Roman"/>
                <a:ea typeface="Times New Roman"/>
                <a:cs typeface="Times New Roman"/>
                <a:sym typeface="Times New Roman"/>
              </a:rPr>
              <a:t>Python has various modules, libraries, and platforms that support development of games. Games like Civilization-IV, Disney's Toontown Online, Vega Strike, etc. are coded using Python.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b="1" lang="en-US" sz="2400">
                <a:latin typeface="Times New Roman"/>
                <a:ea typeface="Times New Roman"/>
                <a:cs typeface="Times New Roman"/>
                <a:sym typeface="Times New Roman"/>
              </a:rPr>
              <a:t>8. Enterprise and business applications: </a:t>
            </a:r>
            <a:r>
              <a:rPr lang="en-US" sz="2400">
                <a:latin typeface="Times New Roman"/>
                <a:ea typeface="Times New Roman"/>
                <a:cs typeface="Times New Roman"/>
                <a:sym typeface="Times New Roman"/>
              </a:rPr>
              <a:t>Simple and reliable syntax, modules and libraries, extensibility, scalability together make Python a suitable coding language for customizing larger applications. For example, Reddit which was originally written in Common Lips, was rewritten in Python in 2005. A large part of Youtube code is also written in Python</a:t>
            </a:r>
            <a:endParaRPr sz="2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2023-02-19T17:27:41Z</dcterms:created>
  <dc:creator>Kaustubh Sariputra</dc:creator>
</cp:coreProperties>
</file>