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4"/>
  </p:notesMasterIdLst>
  <p:handoutMasterIdLst>
    <p:handoutMasterId r:id="rId115"/>
  </p:handoutMasterIdLst>
  <p:sldIdLst>
    <p:sldId id="370" r:id="rId5"/>
    <p:sldId id="371" r:id="rId6"/>
    <p:sldId id="374" r:id="rId7"/>
    <p:sldId id="375" r:id="rId8"/>
    <p:sldId id="376" r:id="rId9"/>
    <p:sldId id="377" r:id="rId10"/>
    <p:sldId id="378" r:id="rId11"/>
    <p:sldId id="379" r:id="rId12"/>
    <p:sldId id="380" r:id="rId13"/>
    <p:sldId id="381" r:id="rId14"/>
    <p:sldId id="385" r:id="rId15"/>
    <p:sldId id="442" r:id="rId16"/>
    <p:sldId id="443" r:id="rId17"/>
    <p:sldId id="444" r:id="rId18"/>
    <p:sldId id="445" r:id="rId19"/>
    <p:sldId id="446" r:id="rId20"/>
    <p:sldId id="447" r:id="rId21"/>
    <p:sldId id="448" r:id="rId22"/>
    <p:sldId id="449" r:id="rId23"/>
    <p:sldId id="450" r:id="rId24"/>
    <p:sldId id="451" r:id="rId25"/>
    <p:sldId id="382" r:id="rId26"/>
    <p:sldId id="383" r:id="rId27"/>
    <p:sldId id="388" r:id="rId28"/>
    <p:sldId id="389" r:id="rId29"/>
    <p:sldId id="390" r:id="rId30"/>
    <p:sldId id="391" r:id="rId31"/>
    <p:sldId id="392"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416" r:id="rId55"/>
    <p:sldId id="417" r:id="rId56"/>
    <p:sldId id="418" r:id="rId57"/>
    <p:sldId id="419" r:id="rId58"/>
    <p:sldId id="420" r:id="rId59"/>
    <p:sldId id="421" r:id="rId60"/>
    <p:sldId id="422" r:id="rId61"/>
    <p:sldId id="423" r:id="rId62"/>
    <p:sldId id="424" r:id="rId63"/>
    <p:sldId id="425" r:id="rId64"/>
    <p:sldId id="426" r:id="rId65"/>
    <p:sldId id="427" r:id="rId66"/>
    <p:sldId id="428" r:id="rId67"/>
    <p:sldId id="429" r:id="rId68"/>
    <p:sldId id="430" r:id="rId69"/>
    <p:sldId id="431" r:id="rId70"/>
    <p:sldId id="432" r:id="rId71"/>
    <p:sldId id="433" r:id="rId72"/>
    <p:sldId id="434" r:id="rId73"/>
    <p:sldId id="435" r:id="rId74"/>
    <p:sldId id="436" r:id="rId75"/>
    <p:sldId id="437" r:id="rId76"/>
    <p:sldId id="438" r:id="rId77"/>
    <p:sldId id="439" r:id="rId78"/>
    <p:sldId id="440" r:id="rId79"/>
    <p:sldId id="452" r:id="rId80"/>
    <p:sldId id="453" r:id="rId81"/>
    <p:sldId id="454" r:id="rId82"/>
    <p:sldId id="455" r:id="rId83"/>
    <p:sldId id="456" r:id="rId84"/>
    <p:sldId id="457" r:id="rId85"/>
    <p:sldId id="458" r:id="rId86"/>
    <p:sldId id="459" r:id="rId87"/>
    <p:sldId id="460" r:id="rId88"/>
    <p:sldId id="461" r:id="rId89"/>
    <p:sldId id="462" r:id="rId90"/>
    <p:sldId id="463" r:id="rId91"/>
    <p:sldId id="464" r:id="rId92"/>
    <p:sldId id="467" r:id="rId93"/>
    <p:sldId id="468" r:id="rId94"/>
    <p:sldId id="469" r:id="rId95"/>
    <p:sldId id="470" r:id="rId96"/>
    <p:sldId id="471" r:id="rId97"/>
    <p:sldId id="472" r:id="rId98"/>
    <p:sldId id="473" r:id="rId99"/>
    <p:sldId id="474" r:id="rId100"/>
    <p:sldId id="475" r:id="rId101"/>
    <p:sldId id="476" r:id="rId102"/>
    <p:sldId id="486" r:id="rId103"/>
    <p:sldId id="477" r:id="rId104"/>
    <p:sldId id="478" r:id="rId105"/>
    <p:sldId id="479" r:id="rId106"/>
    <p:sldId id="480" r:id="rId107"/>
    <p:sldId id="481" r:id="rId108"/>
    <p:sldId id="482" r:id="rId109"/>
    <p:sldId id="483" r:id="rId110"/>
    <p:sldId id="484" r:id="rId111"/>
    <p:sldId id="485" r:id="rId112"/>
    <p:sldId id="441"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AABD"/>
    <a:srgbClr val="24BACE"/>
    <a:srgbClr val="FF0000"/>
    <a:srgbClr val="DC061A"/>
    <a:srgbClr val="734577"/>
    <a:srgbClr val="694A82"/>
    <a:srgbClr val="7D548E"/>
    <a:srgbClr val="23C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62" autoAdjust="0"/>
    <p:restoredTop sz="62141" autoAdjust="0"/>
  </p:normalViewPr>
  <p:slideViewPr>
    <p:cSldViewPr snapToGrid="0">
      <p:cViewPr>
        <p:scale>
          <a:sx n="70" d="100"/>
          <a:sy n="70" d="100"/>
        </p:scale>
        <p:origin x="-456" y="16"/>
      </p:cViewPr>
      <p:guideLst>
        <p:guide orient="horz" pos="2160"/>
        <p:guide pos="3840"/>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49" d="100"/>
          <a:sy n="49" d="100"/>
        </p:scale>
        <p:origin x="-2652" y="-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viewProps" Target="view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4E6DE9-E948-4D63-926B-B8BA87C72A09}" type="datetimeFigureOut">
              <a:rPr lang="en-IN" smtClean="0"/>
              <a:t>23-08-2023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5112FD-6954-40EB-8285-2E93460841FB}" type="slidenum">
              <a:rPr lang="en-IN" smtClean="0"/>
              <a:t>‹#›</a:t>
            </a:fld>
            <a:endParaRPr lang="en-IN"/>
          </a:p>
        </p:txBody>
      </p:sp>
    </p:spTree>
    <p:extLst>
      <p:ext uri="{BB962C8B-B14F-4D97-AF65-F5344CB8AC3E}">
        <p14:creationId xmlns:p14="http://schemas.microsoft.com/office/powerpoint/2010/main" val="2874126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EB852B-59C7-497E-84D8-1B8CA30630D9}" type="datetimeFigureOut">
              <a:rPr lang="en-IN" smtClean="0"/>
              <a:t>23-08-2023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93B6A6-B5A2-4079-8446-CE86FE17A1DE}" type="slidenum">
              <a:rPr lang="en-IN" smtClean="0"/>
              <a:t>‹#›</a:t>
            </a:fld>
            <a:endParaRPr lang="en-IN"/>
          </a:p>
        </p:txBody>
      </p:sp>
    </p:spTree>
    <p:extLst>
      <p:ext uri="{BB962C8B-B14F-4D97-AF65-F5344CB8AC3E}">
        <p14:creationId xmlns:p14="http://schemas.microsoft.com/office/powerpoint/2010/main" val="753840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ebd9b1bfc4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1" name="Google Shape;591;gebd9b1bfc4_7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92" name="Google Shape;592;gebd9b1bfc4_7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7" name="Google Shape;637;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7" name="Google Shape;667;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6" name="Google Shape;32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6" name="Google Shape;34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0" name="Google Shape;38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7" name="Google Shape;38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4" name="Google Shape;39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0" name="Google Shape;43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8" name="Google Shape;44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5" name="Google Shape;45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2" name="Google Shape;47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2" name="Google Shape;48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xmlns="" id="{8026AED6-E793-48A3-96AF-36A0D1FE2D70}"/>
              </a:ext>
            </a:extLst>
          </p:cNvPr>
          <p:cNvPicPr>
            <a:picLocks noChangeAspect="1"/>
          </p:cNvPicPr>
          <p:nvPr userDrawn="1"/>
        </p:nvPicPr>
        <p:blipFill>
          <a:blip r:embed="rId2"/>
          <a:stretch>
            <a:fillRect/>
          </a:stretch>
        </p:blipFill>
        <p:spPr>
          <a:xfrm>
            <a:off x="605" y="2219"/>
            <a:ext cx="566958" cy="6855781"/>
          </a:xfrm>
          <a:prstGeom prst="rect">
            <a:avLst/>
          </a:prstGeom>
        </p:spPr>
      </p:pic>
      <p:pic>
        <p:nvPicPr>
          <p:cNvPr id="8" name="Picture 7">
            <a:extLst>
              <a:ext uri="{FF2B5EF4-FFF2-40B4-BE49-F238E27FC236}">
                <a16:creationId xmlns:a16="http://schemas.microsoft.com/office/drawing/2014/main" xmlns="" id="{98F5ADD7-F579-4B31-B088-24730AEA76C9}"/>
              </a:ext>
            </a:extLst>
          </p:cNvPr>
          <p:cNvPicPr>
            <a:picLocks noChangeAspect="1"/>
          </p:cNvPicPr>
          <p:nvPr userDrawn="1"/>
        </p:nvPicPr>
        <p:blipFill>
          <a:blip r:embed="rId3"/>
          <a:stretch>
            <a:fillRect/>
          </a:stretch>
        </p:blipFill>
        <p:spPr>
          <a:xfrm>
            <a:off x="567563" y="0"/>
            <a:ext cx="209677" cy="5440680"/>
          </a:xfrm>
          <a:prstGeom prst="rect">
            <a:avLst/>
          </a:prstGeom>
        </p:spPr>
      </p:pic>
      <p:pic>
        <p:nvPicPr>
          <p:cNvPr id="9" name="Picture 8"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16898165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smtClean="0"/>
              <a:t>28-07-2023</a:t>
            </a:r>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t>28-07-2023</a:t>
            </a:r>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mtClean="0"/>
              <a:t>28-07-2023</a:t>
            </a:r>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4"/>
        <p:cNvGrpSpPr/>
        <p:nvPr/>
      </p:nvGrpSpPr>
      <p:grpSpPr>
        <a:xfrm>
          <a:off x="0" y="0"/>
          <a:ext cx="0" cy="0"/>
          <a:chOff x="0" y="0"/>
          <a:chExt cx="0" cy="0"/>
        </a:xfrm>
      </p:grpSpPr>
      <p:sp>
        <p:nvSpPr>
          <p:cNvPr id="27" name="Google Shape;2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r>
              <a:rPr lang="en-US" dirty="0" smtClean="0"/>
              <a:t>r</a:t>
            </a:r>
            <a:endParaRPr lang="en-US" dirty="0"/>
          </a:p>
        </p:txBody>
      </p:sp>
      <p:sp>
        <p:nvSpPr>
          <p:cNvPr id="28" name="Google Shape;28;p63"/>
          <p:cNvSpPr txBox="1">
            <a:spLocks noGrp="1"/>
          </p:cNvSpPr>
          <p:nvPr>
            <p:ph type="title"/>
          </p:nvPr>
        </p:nvSpPr>
        <p:spPr>
          <a:xfrm>
            <a:off x="1089764" y="214816"/>
            <a:ext cx="9870510"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29" name="Google Shape;29;p63"/>
          <p:cNvSpPr txBox="1">
            <a:spLocks noGrp="1"/>
          </p:cNvSpPr>
          <p:nvPr>
            <p:ph type="body" idx="1"/>
          </p:nvPr>
        </p:nvSpPr>
        <p:spPr>
          <a:xfrm>
            <a:off x="546970" y="1324628"/>
            <a:ext cx="109728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 name="Picture 6">
            <a:extLst>
              <a:ext uri="{FF2B5EF4-FFF2-40B4-BE49-F238E27FC236}">
                <a16:creationId xmlns:a16="http://schemas.microsoft.com/office/drawing/2014/main" xmlns="" id="{8026AED6-E793-48A3-96AF-36A0D1FE2D70}"/>
              </a:ext>
            </a:extLst>
          </p:cNvPr>
          <p:cNvPicPr>
            <a:picLocks noChangeAspect="1"/>
          </p:cNvPicPr>
          <p:nvPr userDrawn="1"/>
        </p:nvPicPr>
        <p:blipFill>
          <a:blip r:embed="rId2"/>
          <a:stretch>
            <a:fillRect/>
          </a:stretch>
        </p:blipFill>
        <p:spPr>
          <a:xfrm>
            <a:off x="605" y="2219"/>
            <a:ext cx="566958" cy="6855781"/>
          </a:xfrm>
          <a:prstGeom prst="rect">
            <a:avLst/>
          </a:prstGeom>
        </p:spPr>
      </p:pic>
      <p:pic>
        <p:nvPicPr>
          <p:cNvPr id="8" name="Picture 7">
            <a:extLst>
              <a:ext uri="{FF2B5EF4-FFF2-40B4-BE49-F238E27FC236}">
                <a16:creationId xmlns:a16="http://schemas.microsoft.com/office/drawing/2014/main" xmlns="" id="{98F5ADD7-F579-4B31-B088-24730AEA76C9}"/>
              </a:ext>
            </a:extLst>
          </p:cNvPr>
          <p:cNvPicPr>
            <a:picLocks noChangeAspect="1"/>
          </p:cNvPicPr>
          <p:nvPr userDrawn="1"/>
        </p:nvPicPr>
        <p:blipFill>
          <a:blip r:embed="rId3"/>
          <a:stretch>
            <a:fillRect/>
          </a:stretch>
        </p:blipFill>
        <p:spPr>
          <a:xfrm>
            <a:off x="567563" y="0"/>
            <a:ext cx="209677" cy="5440680"/>
          </a:xfrm>
          <a:prstGeom prst="rect">
            <a:avLst/>
          </a:prstGeom>
        </p:spPr>
      </p:pic>
      <p:pic>
        <p:nvPicPr>
          <p:cNvPr id="9" name="Picture 8"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160203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mtClean="0"/>
              <a:t>28-07-2023</a:t>
            </a:r>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smtClean="0"/>
              <a:t>28-07-2023</a:t>
            </a:r>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28-07-2023</a:t>
            </a:r>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itle, Text, and 2 Content">
    <p:spTree>
      <p:nvGrpSpPr>
        <p:cNvPr id="1" name="Shape 64"/>
        <p:cNvGrpSpPr/>
        <p:nvPr/>
      </p:nvGrpSpPr>
      <p:grpSpPr>
        <a:xfrm>
          <a:off x="0" y="0"/>
          <a:ext cx="0" cy="0"/>
          <a:chOff x="0" y="0"/>
          <a:chExt cx="0" cy="0"/>
        </a:xfrm>
      </p:grpSpPr>
      <p:sp>
        <p:nvSpPr>
          <p:cNvPr id="65" name="Google Shape;65;p70"/>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0"/>
          <p:cNvSpPr txBox="1">
            <a:spLocks noGrp="1"/>
          </p:cNvSpPr>
          <p:nvPr>
            <p:ph type="body" idx="1"/>
          </p:nvPr>
        </p:nvSpPr>
        <p:spPr>
          <a:xfrm>
            <a:off x="609600" y="1981200"/>
            <a:ext cx="53848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0"/>
          <p:cNvSpPr txBox="1">
            <a:spLocks noGrp="1"/>
          </p:cNvSpPr>
          <p:nvPr>
            <p:ph type="body" idx="2"/>
          </p:nvPr>
        </p:nvSpPr>
        <p:spPr>
          <a:xfrm>
            <a:off x="6197600" y="1981200"/>
            <a:ext cx="5384800" cy="18669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0"/>
          <p:cNvSpPr txBox="1">
            <a:spLocks noGrp="1"/>
          </p:cNvSpPr>
          <p:nvPr>
            <p:ph type="body" idx="3"/>
          </p:nvPr>
        </p:nvSpPr>
        <p:spPr>
          <a:xfrm>
            <a:off x="6197600" y="4000500"/>
            <a:ext cx="5384800" cy="18669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70"/>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smtClean="0"/>
              <a:t>Prof. Shweta Dhawan Chachra</a:t>
            </a:r>
            <a:endParaRPr/>
          </a:p>
        </p:txBody>
      </p:sp>
      <p:sp>
        <p:nvSpPr>
          <p:cNvPr id="70" name="Google Shape;70;p70"/>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7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28-07-2023</a:t>
            </a:r>
            <a:endParaRPr/>
          </a:p>
        </p:txBody>
      </p:sp>
    </p:spTree>
    <p:extLst>
      <p:ext uri="{BB962C8B-B14F-4D97-AF65-F5344CB8AC3E}">
        <p14:creationId xmlns:p14="http://schemas.microsoft.com/office/powerpoint/2010/main" val="405117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28-07-2023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Shweta Dhawan Chachra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4" r:id="rId4"/>
    <p:sldLayoutId id="2147483672" r:id="rId5"/>
    <p:sldLayoutId id="2147483665" r:id="rId6"/>
    <p:sldLayoutId id="2147483666" r:id="rId7"/>
    <p:sldLayoutId id="2147483667" r:id="rId8"/>
    <p:sldLayoutId id="2147483673" r:id="rId9"/>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6.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6.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gebd9b1bfc4_7_0"/>
          <p:cNvSpPr txBox="1"/>
          <p:nvPr/>
        </p:nvSpPr>
        <p:spPr>
          <a:xfrm>
            <a:off x="1158325" y="4265575"/>
            <a:ext cx="10755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 name="Title 12">
            <a:extLst>
              <a:ext uri="{FF2B5EF4-FFF2-40B4-BE49-F238E27FC236}">
                <a16:creationId xmlns="" xmlns:a16="http://schemas.microsoft.com/office/drawing/2014/main" id="{98058B23-DDE2-4F62-9A2E-46739C3C685F}"/>
              </a:ext>
            </a:extLst>
          </p:cNvPr>
          <p:cNvSpPr>
            <a:spLocks noGrp="1"/>
          </p:cNvSpPr>
          <p:nvPr>
            <p:ph type="title"/>
          </p:nvPr>
        </p:nvSpPr>
        <p:spPr>
          <a:xfrm>
            <a:off x="1158325" y="2347834"/>
            <a:ext cx="10515600" cy="1325563"/>
          </a:xfrm>
        </p:spPr>
        <p:txBody>
          <a:bodyPr/>
          <a:lstStyle/>
          <a:p>
            <a:r>
              <a:rPr lang="en-IN" b="1" dirty="0"/>
              <a:t>Python </a:t>
            </a:r>
            <a:r>
              <a:rPr lang="en-IN" b="1" dirty="0" smtClean="0"/>
              <a:t>Programming</a:t>
            </a:r>
            <a:endParaRPr lang="en-US"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fld id="{00000000-1234-1234-1234-123412341234}" type="slidenum">
              <a:rPr lang="en-US" smtClean="0"/>
              <a:pPr/>
              <a:t>1</a:t>
            </a:fld>
            <a:r>
              <a:rPr lang="en-US" smtClean="0"/>
              <a:t>r</a:t>
            </a:r>
            <a:endParaRPr lang="en-US" dirty="0"/>
          </a:p>
        </p:txBody>
      </p:sp>
    </p:spTree>
    <p:extLst>
      <p:ext uri="{BB962C8B-B14F-4D97-AF65-F5344CB8AC3E}">
        <p14:creationId xmlns:p14="http://schemas.microsoft.com/office/powerpoint/2010/main" val="142327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32" name="Google Shape;132;p9"/>
          <p:cNvSpPr txBox="1">
            <a:spLocks noGrp="1"/>
          </p:cNvSpPr>
          <p:nvPr>
            <p:ph type="body" idx="1"/>
          </p:nvPr>
        </p:nvSpPr>
        <p:spPr>
          <a:xfrm>
            <a:off x="838200" y="375138"/>
            <a:ext cx="10515600" cy="58018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6. Scientific and computational applications: </a:t>
            </a:r>
            <a:r>
              <a:rPr lang="en-US" sz="2400">
                <a:latin typeface="Times New Roman"/>
                <a:ea typeface="Times New Roman"/>
                <a:cs typeface="Times New Roman"/>
                <a:sym typeface="Times New Roman"/>
              </a:rPr>
              <a:t>Features like high speed, productivity and availability of tools, such as Scientific Python and Numeric Python, have made Python a preferred language to perform computation and processing of scientific data. 3D modeling software, such as FreeCAD, and finite element method software, like Abaqus, are coded in Python. </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7. Games: </a:t>
            </a:r>
            <a:r>
              <a:rPr lang="en-US" sz="2400">
                <a:latin typeface="Times New Roman"/>
                <a:ea typeface="Times New Roman"/>
                <a:cs typeface="Times New Roman"/>
                <a:sym typeface="Times New Roman"/>
              </a:rPr>
              <a:t>Python has various modules, libraries, and platforms that support development of games. Games like Civilization-IV, Disney's Toontown Online, Vega Strike, etc. are coded using Python. </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8. Enterprise and business applications: </a:t>
            </a:r>
            <a:r>
              <a:rPr lang="en-US" sz="2400">
                <a:latin typeface="Times New Roman"/>
                <a:ea typeface="Times New Roman"/>
                <a:cs typeface="Times New Roman"/>
                <a:sym typeface="Times New Roman"/>
              </a:rPr>
              <a:t>Simple and reliable syntax, modules and libraries, extensibility, scalability together make Python a suitable coding language for customizing larger applications. For example, Reddit which was originally written in Common Lips, was rewritten in Python in 2005. A large part of Youtube code is also written in Python</a:t>
            </a:r>
            <a:endParaRPr sz="240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fld id="{00000000-1234-1234-1234-123412341234}" type="slidenum">
              <a:rPr lang="en-US" smtClean="0"/>
              <a:pPr/>
              <a:t>10</a:t>
            </a:fld>
            <a:r>
              <a:rPr lang="en-US" smtClean="0"/>
              <a:t>r</a:t>
            </a:r>
            <a:endParaRPr lang="en-US" dirty="0"/>
          </a:p>
        </p:txBody>
      </p:sp>
    </p:spTree>
    <p:extLst>
      <p:ext uri="{BB962C8B-B14F-4D97-AF65-F5344CB8AC3E}">
        <p14:creationId xmlns:p14="http://schemas.microsoft.com/office/powerpoint/2010/main" val="14482882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838200" y="1"/>
            <a:ext cx="10515600" cy="7971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Accepting Input from Console: Input()</a:t>
            </a:r>
            <a:endParaRPr sz="4000">
              <a:latin typeface="Times New Roman"/>
              <a:ea typeface="Times New Roman"/>
              <a:cs typeface="Times New Roman"/>
              <a:sym typeface="Times New Roman"/>
            </a:endParaRPr>
          </a:p>
        </p:txBody>
      </p:sp>
      <p:sp>
        <p:nvSpPr>
          <p:cNvPr id="151" name="Google Shape;151;p12"/>
          <p:cNvSpPr txBox="1">
            <a:spLocks noGrp="1"/>
          </p:cNvSpPr>
          <p:nvPr>
            <p:ph type="body" idx="1"/>
          </p:nvPr>
        </p:nvSpPr>
        <p:spPr>
          <a:xfrm>
            <a:off x="838200" y="855785"/>
            <a:ext cx="10515600" cy="532117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600">
                <a:latin typeface="Times New Roman"/>
                <a:ea typeface="Times New Roman"/>
                <a:cs typeface="Times New Roman"/>
                <a:sym typeface="Times New Roman"/>
              </a:rPr>
              <a:t>User enters the values in the Console and that value is then used in the program as it is required. To take input from the user we make use of a built-in function </a:t>
            </a:r>
            <a:r>
              <a:rPr lang="en-US" sz="2600" i="1">
                <a:latin typeface="Times New Roman"/>
                <a:ea typeface="Times New Roman"/>
                <a:cs typeface="Times New Roman"/>
                <a:sym typeface="Times New Roman"/>
              </a:rPr>
              <a:t>input()</a:t>
            </a:r>
            <a:r>
              <a:rPr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marL="228600" lvl="0" indent="-75882" algn="l" rtl="0">
              <a:lnSpc>
                <a:spcPct val="90000"/>
              </a:lnSpc>
              <a:spcBef>
                <a:spcPts val="1000"/>
              </a:spcBef>
              <a:spcAft>
                <a:spcPts val="0"/>
              </a:spcAft>
              <a:buClr>
                <a:schemeClr val="dk1"/>
              </a:buClr>
              <a:buSzPct val="100000"/>
              <a:buNone/>
            </a:pPr>
            <a:endParaRPr sz="2600">
              <a:latin typeface="Times New Roman"/>
              <a:ea typeface="Times New Roman"/>
              <a:cs typeface="Times New Roman"/>
              <a:sym typeface="Times New Roman"/>
            </a:endParaRPr>
          </a:p>
          <a:p>
            <a:pPr marL="228600" lvl="0" indent="0" algn="l" rtl="0">
              <a:lnSpc>
                <a:spcPct val="90000"/>
              </a:lnSpc>
              <a:spcBef>
                <a:spcPts val="1000"/>
              </a:spcBef>
              <a:spcAft>
                <a:spcPts val="0"/>
              </a:spcAft>
              <a:buClr>
                <a:schemeClr val="dk1"/>
              </a:buClr>
              <a:buSzPct val="100000"/>
              <a:buNone/>
            </a:pPr>
            <a:endParaRPr sz="5100">
              <a:latin typeface="Times New Roman"/>
              <a:ea typeface="Times New Roman"/>
              <a:cs typeface="Times New Roman"/>
              <a:sym typeface="Times New Roman"/>
            </a:endParaRPr>
          </a:p>
          <a:p>
            <a:pPr marL="228600" lvl="0" indent="0" algn="l" rtl="0">
              <a:lnSpc>
                <a:spcPct val="90000"/>
              </a:lnSpc>
              <a:spcBef>
                <a:spcPts val="1000"/>
              </a:spcBef>
              <a:spcAft>
                <a:spcPts val="0"/>
              </a:spcAft>
              <a:buClr>
                <a:schemeClr val="dk1"/>
              </a:buClr>
              <a:buSzPct val="100000"/>
              <a:buNone/>
            </a:pPr>
            <a:endParaRPr sz="5100">
              <a:latin typeface="Times New Roman"/>
              <a:ea typeface="Times New Roman"/>
              <a:cs typeface="Times New Roman"/>
              <a:sym typeface="Times New Roman"/>
            </a:endParaRPr>
          </a:p>
          <a:p>
            <a:pPr marL="228600" lvl="0" indent="0" algn="l" rtl="0">
              <a:lnSpc>
                <a:spcPct val="90000"/>
              </a:lnSpc>
              <a:spcBef>
                <a:spcPts val="1000"/>
              </a:spcBef>
              <a:spcAft>
                <a:spcPts val="0"/>
              </a:spcAft>
              <a:buClr>
                <a:schemeClr val="dk1"/>
              </a:buClr>
              <a:buSzPct val="100000"/>
              <a:buNone/>
            </a:pPr>
            <a:endParaRPr sz="5100">
              <a:latin typeface="Times New Roman"/>
              <a:ea typeface="Times New Roman"/>
              <a:cs typeface="Times New Roman"/>
              <a:sym typeface="Times New Roman"/>
            </a:endParaRPr>
          </a:p>
          <a:p>
            <a:pPr marL="228600" lvl="0" indent="0" algn="l" rtl="0">
              <a:lnSpc>
                <a:spcPct val="90000"/>
              </a:lnSpc>
              <a:spcBef>
                <a:spcPts val="1000"/>
              </a:spcBef>
              <a:spcAft>
                <a:spcPts val="0"/>
              </a:spcAft>
              <a:buClr>
                <a:schemeClr val="dk1"/>
              </a:buClr>
              <a:buSzPct val="100000"/>
              <a:buNone/>
            </a:pPr>
            <a:endParaRPr sz="51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t/>
            </a:r>
            <a:br>
              <a:rPr lang="en-US"/>
            </a:br>
            <a:endParaRPr/>
          </a:p>
          <a:p>
            <a:pPr marL="228600" lvl="0" indent="-64135" algn="l" rtl="0">
              <a:lnSpc>
                <a:spcPct val="90000"/>
              </a:lnSpc>
              <a:spcBef>
                <a:spcPts val="1000"/>
              </a:spcBef>
              <a:spcAft>
                <a:spcPts val="0"/>
              </a:spcAft>
              <a:buClr>
                <a:schemeClr val="dk1"/>
              </a:buClr>
              <a:buSzPct val="100000"/>
              <a:buNone/>
            </a:pPr>
            <a:endParaRPr/>
          </a:p>
        </p:txBody>
      </p:sp>
      <p:pic>
        <p:nvPicPr>
          <p:cNvPr id="152" name="Google Shape;152;p12"/>
          <p:cNvPicPr preferRelativeResize="0"/>
          <p:nvPr/>
        </p:nvPicPr>
        <p:blipFill rotWithShape="1">
          <a:blip r:embed="rId3">
            <a:alphaModFix/>
          </a:blip>
          <a:srcRect/>
          <a:stretch/>
        </p:blipFill>
        <p:spPr>
          <a:xfrm>
            <a:off x="3528646" y="2414954"/>
            <a:ext cx="4733925" cy="3094892"/>
          </a:xfrm>
          <a:prstGeom prst="rect">
            <a:avLst/>
          </a:prstGeom>
          <a:noFill/>
          <a:ln>
            <a:noFill/>
          </a:ln>
        </p:spPr>
      </p:pic>
    </p:spTree>
    <p:extLst>
      <p:ext uri="{BB962C8B-B14F-4D97-AF65-F5344CB8AC3E}">
        <p14:creationId xmlns:p14="http://schemas.microsoft.com/office/powerpoint/2010/main" val="17526565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body" idx="1"/>
          </p:nvPr>
        </p:nvSpPr>
        <p:spPr>
          <a:xfrm>
            <a:off x="765225" y="605762"/>
            <a:ext cx="10515600" cy="5790000"/>
          </a:xfrm>
          <a:prstGeom prst="rect">
            <a:avLst/>
          </a:prstGeom>
          <a:noFill/>
          <a:ln>
            <a:noFill/>
          </a:ln>
        </p:spPr>
        <p:txBody>
          <a:bodyPr spcFirstLastPara="1" wrap="square" lIns="91425" tIns="45700" rIns="91425" bIns="45700" anchor="t" anchorCtr="0">
            <a:normAutofit fontScale="85000" lnSpcReduction="20000"/>
          </a:bodyPr>
          <a:lstStyle/>
          <a:p>
            <a:pPr marL="228600" lvl="0" indent="-215265" algn="l" rtl="0">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We can also typecast this input to integer, float, or string by specifying the input() function inside the type.</a:t>
            </a:r>
            <a:endParaRPr/>
          </a:p>
          <a:p>
            <a:pPr marL="228600" lvl="0" indent="-215265"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1. Typecasting the input to Integer:</a:t>
            </a:r>
            <a:r>
              <a:rPr lang="en-US">
                <a:latin typeface="Times New Roman"/>
                <a:ea typeface="Times New Roman"/>
                <a:cs typeface="Times New Roman"/>
                <a:sym typeface="Times New Roman"/>
              </a:rPr>
              <a:t> There might be conditions when you might require integer input from the user/Console, the following code takes two input(integer/float) from the console and typecasts them to an integer then prints the sum. </a:t>
            </a:r>
            <a:endParaRPr/>
          </a:p>
          <a:p>
            <a:pPr marL="228600" lvl="0" indent="-215265"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Example:</a:t>
            </a:r>
            <a:endParaRPr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num1 = int(input())</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num2 = int(input())</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print(num1 + num2)</a:t>
            </a:r>
            <a:endParaRPr/>
          </a:p>
          <a:p>
            <a:pPr marL="228600" lvl="0" indent="-215265"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Typecasting the input to Float:</a:t>
            </a:r>
            <a:r>
              <a:rPr lang="en-US">
                <a:latin typeface="Times New Roman"/>
                <a:ea typeface="Times New Roman"/>
                <a:cs typeface="Times New Roman"/>
                <a:sym typeface="Times New Roman"/>
              </a:rPr>
              <a:t> To convert the input to float the following code will work out. </a:t>
            </a:r>
            <a:endParaRPr/>
          </a:p>
          <a:p>
            <a:pPr marL="228600" lvl="0" indent="-215265"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Example:</a:t>
            </a:r>
            <a:endParaRPr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num1 = float(input())</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num2 = float(input())</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print(num1 + num2)</a:t>
            </a:r>
            <a:endParaRPr/>
          </a:p>
          <a:p>
            <a:pPr marL="228600" lvl="0" indent="-7747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a:p>
            <a:pPr marL="228600" lvl="0" indent="-77470" algn="l" rtl="0">
              <a:lnSpc>
                <a:spcPct val="90000"/>
              </a:lnSpc>
              <a:spcBef>
                <a:spcPts val="1000"/>
              </a:spcBef>
              <a:spcAft>
                <a:spcPts val="0"/>
              </a:spcAft>
              <a:buClr>
                <a:schemeClr val="dk1"/>
              </a:buClr>
              <a:buSzPct val="100000"/>
              <a:buNone/>
            </a:pPr>
            <a:endParaRPr/>
          </a:p>
        </p:txBody>
      </p:sp>
    </p:spTree>
    <p:extLst>
      <p:ext uri="{BB962C8B-B14F-4D97-AF65-F5344CB8AC3E}">
        <p14:creationId xmlns:p14="http://schemas.microsoft.com/office/powerpoint/2010/main" val="198490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Output using print() function</a:t>
            </a:r>
            <a:r>
              <a:rPr lang="en-US" b="1"/>
              <a:t/>
            </a:r>
            <a:br>
              <a:rPr lang="en-US" b="1"/>
            </a:br>
            <a:endParaRPr/>
          </a:p>
        </p:txBody>
      </p:sp>
      <p:sp>
        <p:nvSpPr>
          <p:cNvPr id="163" name="Google Shape;163;p14"/>
          <p:cNvSpPr txBox="1">
            <a:spLocks noGrp="1"/>
          </p:cNvSpPr>
          <p:nvPr>
            <p:ph type="body" idx="1"/>
          </p:nvPr>
        </p:nvSpPr>
        <p:spPr>
          <a:xfrm>
            <a:off x="838200" y="1137138"/>
            <a:ext cx="10515600" cy="536917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print() function prints the given object to the standard output device (screen) or to the text stream file.</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Example:</a:t>
            </a:r>
            <a:endParaRPr/>
          </a:p>
          <a:p>
            <a:pPr marL="228600" lvl="0" indent="-76200" algn="l" rtl="0">
              <a:lnSpc>
                <a:spcPct val="90000"/>
              </a:lnSpc>
              <a:spcBef>
                <a:spcPts val="1000"/>
              </a:spcBef>
              <a:spcAft>
                <a:spcPts val="0"/>
              </a:spcAft>
              <a:buClr>
                <a:schemeClr val="dk1"/>
              </a:buClr>
              <a:buSzPts val="2400"/>
              <a:buNone/>
            </a:pPr>
            <a:endParaRPr sz="2400" b="1">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b="1">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b="1">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Char char="•"/>
            </a:pPr>
            <a:r>
              <a:rPr lang="en-US" sz="2200" b="1">
                <a:latin typeface="Times New Roman"/>
                <a:ea typeface="Times New Roman"/>
                <a:cs typeface="Times New Roman"/>
                <a:sym typeface="Times New Roman"/>
              </a:rPr>
              <a:t>What does print() function do?</a:t>
            </a:r>
            <a:r>
              <a:rPr lang="en-US" sz="2200">
                <a:latin typeface="Times New Roman"/>
                <a:ea typeface="Times New Roman"/>
                <a:cs typeface="Times New Roman"/>
                <a:sym typeface="Times New Roman"/>
              </a:rPr>
              <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Takes arguments converts them into human readable form and sends the resulting data to output device.</a:t>
            </a:r>
            <a:endParaRPr/>
          </a:p>
          <a:p>
            <a:pPr marL="228600" lvl="0" indent="-228600" algn="l" rtl="0">
              <a:lnSpc>
                <a:spcPct val="90000"/>
              </a:lnSpc>
              <a:spcBef>
                <a:spcPts val="1000"/>
              </a:spcBef>
              <a:spcAft>
                <a:spcPts val="0"/>
              </a:spcAft>
              <a:buClr>
                <a:schemeClr val="dk1"/>
              </a:buClr>
              <a:buSzPts val="2200"/>
              <a:buChar char="•"/>
            </a:pPr>
            <a:r>
              <a:rPr lang="en-US" sz="2200" b="1">
                <a:latin typeface="Times New Roman"/>
                <a:ea typeface="Times New Roman"/>
                <a:cs typeface="Times New Roman"/>
                <a:sym typeface="Times New Roman"/>
              </a:rPr>
              <a:t>What arguments does print() expect?</a:t>
            </a:r>
            <a:r>
              <a:rPr lang="en-US" sz="2200">
                <a:latin typeface="Times New Roman"/>
                <a:ea typeface="Times New Roman"/>
                <a:cs typeface="Times New Roman"/>
                <a:sym typeface="Times New Roman"/>
              </a:rPr>
              <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Print() is able to operate with all data types.</a:t>
            </a:r>
            <a:endParaRPr/>
          </a:p>
          <a:p>
            <a:pPr marL="228600" lvl="0" indent="-228600" algn="l"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What value does the print() function return?</a:t>
            </a:r>
            <a:r>
              <a:rPr lang="en-US" sz="2200">
                <a:latin typeface="Times New Roman"/>
                <a:ea typeface="Times New Roman"/>
                <a:cs typeface="Times New Roman"/>
                <a:sym typeface="Times New Roman"/>
              </a:rPr>
              <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It does not return any value.</a:t>
            </a:r>
            <a:endParaRPr sz="22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pic>
        <p:nvPicPr>
          <p:cNvPr id="164" name="Google Shape;164;p14"/>
          <p:cNvPicPr preferRelativeResize="0"/>
          <p:nvPr/>
        </p:nvPicPr>
        <p:blipFill rotWithShape="1">
          <a:blip r:embed="rId3">
            <a:alphaModFix/>
          </a:blip>
          <a:srcRect/>
          <a:stretch/>
        </p:blipFill>
        <p:spPr>
          <a:xfrm>
            <a:off x="2485659" y="1974238"/>
            <a:ext cx="8181975" cy="1917823"/>
          </a:xfrm>
          <a:prstGeom prst="rect">
            <a:avLst/>
          </a:prstGeom>
          <a:noFill/>
          <a:ln>
            <a:noFill/>
          </a:ln>
        </p:spPr>
      </p:pic>
    </p:spTree>
    <p:extLst>
      <p:ext uri="{BB962C8B-B14F-4D97-AF65-F5344CB8AC3E}">
        <p14:creationId xmlns:p14="http://schemas.microsoft.com/office/powerpoint/2010/main" val="1187688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0" name="Google Shape;170;p15"/>
          <p:cNvSpPr txBox="1">
            <a:spLocks noGrp="1"/>
          </p:cNvSpPr>
          <p:nvPr>
            <p:ph type="body" idx="1"/>
          </p:nvPr>
        </p:nvSpPr>
        <p:spPr>
          <a:xfrm>
            <a:off x="838200" y="328246"/>
            <a:ext cx="10515600" cy="584871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None/>
            </a:pPr>
            <a:r>
              <a:rPr lang="en-US" sz="4000" b="1">
                <a:latin typeface="Times New Roman"/>
                <a:ea typeface="Times New Roman"/>
                <a:cs typeface="Times New Roman"/>
                <a:sym typeface="Times New Roman"/>
              </a:rPr>
              <a:t>String Literals</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String literals in python’s print statement are primarily used to format or design how a specific string appears when printed using the print() function.</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\n :</a:t>
            </a:r>
            <a:r>
              <a:rPr lang="en-US" sz="2400">
                <a:latin typeface="Times New Roman"/>
                <a:ea typeface="Times New Roman"/>
                <a:cs typeface="Times New Roman"/>
                <a:sym typeface="Times New Roman"/>
              </a:rPr>
              <a:t> This string literal is used to add a new blank line while printing a statement.</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An empty quote (“”) is used to print an empty line.</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Example: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print("GeeksforGeeks \n is best for DSA Content.")</a:t>
            </a:r>
            <a:endParaRPr/>
          </a:p>
          <a:p>
            <a:pPr marL="228600" lvl="0" indent="-7620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Output:</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GeeksforGeeks</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is best for DSA Content.</a:t>
            </a:r>
            <a:endParaRPr sz="24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129633316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6" name="Google Shape;176;p16"/>
          <p:cNvSpPr txBox="1">
            <a:spLocks noGrp="1"/>
          </p:cNvSpPr>
          <p:nvPr>
            <p:ph type="body" idx="1"/>
          </p:nvPr>
        </p:nvSpPr>
        <p:spPr>
          <a:xfrm>
            <a:off x="838200" y="386862"/>
            <a:ext cx="10515600" cy="579010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None/>
            </a:pPr>
            <a:r>
              <a:rPr lang="en-US" sz="4000" b="1">
                <a:latin typeface="Times New Roman"/>
                <a:ea typeface="Times New Roman"/>
                <a:cs typeface="Times New Roman"/>
                <a:sym typeface="Times New Roman"/>
              </a:rPr>
              <a:t>Print end command</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By default, print function in Python ends with a newline. This function comes with a parameter called ‘end.’ The default value of this parameter is ‘\n,’ i.e., the new line character. You can end a print statement with any character or string using this parameter. This is available in only in Python 3+</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Example: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print ("Welcome to", end = ' ') </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print (“KJSCE", end = '!')</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Output:</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Welcome to KJSCE!</a:t>
            </a:r>
            <a:endParaRPr sz="24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41545631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82" name="Google Shape;182;p17"/>
          <p:cNvSpPr txBox="1">
            <a:spLocks noGrp="1"/>
          </p:cNvSpPr>
          <p:nvPr>
            <p:ph type="body" idx="1"/>
          </p:nvPr>
        </p:nvSpPr>
        <p:spPr>
          <a:xfrm>
            <a:off x="838200" y="363415"/>
            <a:ext cx="10515600" cy="58135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None/>
            </a:pPr>
            <a:r>
              <a:rPr lang="en-US" sz="4000" b="1">
                <a:latin typeface="Times New Roman"/>
                <a:ea typeface="Times New Roman"/>
                <a:cs typeface="Times New Roman"/>
                <a:sym typeface="Times New Roman"/>
              </a:rPr>
              <a:t>Print Option : sep=</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By default, print() separates the items by spaces. </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optional sep= parameter sets a different separator text.</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Example:</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a=12</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b=12</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c=2022</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print(a,b,c,sep="-")</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Output:</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12-12-2022</a:t>
            </a:r>
            <a:endParaRPr/>
          </a:p>
        </p:txBody>
      </p:sp>
    </p:spTree>
    <p:extLst>
      <p:ext uri="{BB962C8B-B14F-4D97-AF65-F5344CB8AC3E}">
        <p14:creationId xmlns:p14="http://schemas.microsoft.com/office/powerpoint/2010/main" val="9364639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88" name="Google Shape;188;p18"/>
          <p:cNvSpPr txBox="1">
            <a:spLocks noGrp="1"/>
          </p:cNvSpPr>
          <p:nvPr>
            <p:ph type="body" idx="1"/>
          </p:nvPr>
        </p:nvSpPr>
        <p:spPr>
          <a:xfrm>
            <a:off x="838200" y="527538"/>
            <a:ext cx="10515600" cy="56494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None/>
            </a:pPr>
            <a:r>
              <a:rPr lang="en-US" sz="4000" b="1">
                <a:latin typeface="Times New Roman"/>
                <a:ea typeface="Times New Roman"/>
                <a:cs typeface="Times New Roman"/>
                <a:sym typeface="Times New Roman"/>
              </a:rPr>
              <a:t>What is Comment in Python?</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comments are descriptions that help programmers to understand the functionality of the program. Thus, comments are necessary while writing code in Python.</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Python, we </a:t>
            </a:r>
            <a:r>
              <a:rPr lang="en-US" sz="2400" b="1">
                <a:latin typeface="Times New Roman"/>
                <a:ea typeface="Times New Roman"/>
                <a:cs typeface="Times New Roman"/>
                <a:sym typeface="Times New Roman"/>
              </a:rPr>
              <a:t>use the hash (#) symbol to start writing a comment</a:t>
            </a:r>
            <a:r>
              <a:rPr lang="en-US" sz="2400">
                <a:latin typeface="Times New Roman"/>
                <a:ea typeface="Times New Roman"/>
                <a:cs typeface="Times New Roman"/>
                <a:sym typeface="Times New Roman"/>
              </a:rPr>
              <a:t>. The comment begins with a hash sign (#) and whitespace character and continues to the end of the line.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Many programmers commonly use Python for task automation, data analysis, and data visualization. Also, Python has been adopted by many non-programmers such as analysts and scientists.</a:t>
            </a:r>
            <a:endParaRPr/>
          </a:p>
          <a:p>
            <a:pPr marL="228600" lvl="0" indent="-5080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41364270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94" name="Google Shape;194;p19"/>
          <p:cNvSpPr txBox="1">
            <a:spLocks noGrp="1"/>
          </p:cNvSpPr>
          <p:nvPr>
            <p:ph type="body" idx="1"/>
          </p:nvPr>
        </p:nvSpPr>
        <p:spPr>
          <a:xfrm>
            <a:off x="838200" y="433754"/>
            <a:ext cx="10515600" cy="57432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None/>
            </a:pPr>
            <a:r>
              <a:rPr lang="en-US" sz="4000" b="1">
                <a:latin typeface="Times New Roman"/>
                <a:ea typeface="Times New Roman"/>
                <a:cs typeface="Times New Roman"/>
                <a:sym typeface="Times New Roman"/>
              </a:rPr>
              <a:t>Python Indentation</a:t>
            </a:r>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Python indentation is a way of telling a Python interpreter that the group of statements belongs to a particular block of code.</a:t>
            </a:r>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 A block is a combination of all these statements. Block can be regarded as the grouping of statements for a specific purpose. </a:t>
            </a:r>
            <a:endParaRPr sz="2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Most programming languages like C, C++, and Java use braces { } to define a block of code. </a:t>
            </a:r>
            <a:endParaRPr sz="2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Python uses indentation to highlight the blocks of code. Whitespace is used for indentation in Python. </a:t>
            </a:r>
            <a:endParaRPr sz="2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All statements with the same distance to the right belong to the same block of code.</a:t>
            </a:r>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 If a block has to be more deeply nested, it is simply indented further to the right. You can understand it better by looking at the following lines of code. </a:t>
            </a:r>
            <a:endParaRPr/>
          </a:p>
          <a:p>
            <a:pPr marL="228600" lvl="0" indent="-5080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36430767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0" name="Google Shape;200;p20"/>
          <p:cNvPicPr preferRelativeResize="0">
            <a:picLocks noGrp="1"/>
          </p:cNvPicPr>
          <p:nvPr>
            <p:ph type="body" idx="1"/>
          </p:nvPr>
        </p:nvPicPr>
        <p:blipFill rotWithShape="1">
          <a:blip r:embed="rId3">
            <a:alphaModFix/>
          </a:blip>
          <a:srcRect/>
          <a:stretch/>
        </p:blipFill>
        <p:spPr>
          <a:xfrm>
            <a:off x="1660281" y="1348153"/>
            <a:ext cx="9218734" cy="1699847"/>
          </a:xfrm>
          <a:prstGeom prst="rect">
            <a:avLst/>
          </a:prstGeom>
          <a:noFill/>
          <a:ln>
            <a:noFill/>
          </a:ln>
        </p:spPr>
      </p:pic>
      <p:pic>
        <p:nvPicPr>
          <p:cNvPr id="201" name="Google Shape;201;p20"/>
          <p:cNvPicPr preferRelativeResize="0"/>
          <p:nvPr/>
        </p:nvPicPr>
        <p:blipFill rotWithShape="1">
          <a:blip r:embed="rId4">
            <a:alphaModFix/>
          </a:blip>
          <a:srcRect/>
          <a:stretch/>
        </p:blipFill>
        <p:spPr>
          <a:xfrm>
            <a:off x="1636834" y="3289056"/>
            <a:ext cx="9363075" cy="1892544"/>
          </a:xfrm>
          <a:prstGeom prst="rect">
            <a:avLst/>
          </a:prstGeom>
          <a:noFill/>
          <a:ln>
            <a:noFill/>
          </a:ln>
        </p:spPr>
      </p:pic>
    </p:spTree>
    <p:extLst>
      <p:ext uri="{BB962C8B-B14F-4D97-AF65-F5344CB8AC3E}">
        <p14:creationId xmlns:p14="http://schemas.microsoft.com/office/powerpoint/2010/main" val="31877005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fld id="{00000000-1234-1234-1234-123412341234}" type="slidenum">
              <a:rPr lang="en-US" smtClean="0"/>
              <a:pPr/>
              <a:t>109</a:t>
            </a:fld>
            <a:r>
              <a:rPr lang="en-US" smtClean="0"/>
              <a:t>r</a:t>
            </a:r>
            <a:endParaRPr lang="en-US" dirty="0"/>
          </a:p>
        </p:txBody>
      </p:sp>
    </p:spTree>
    <p:extLst>
      <p:ext uri="{BB962C8B-B14F-4D97-AF65-F5344CB8AC3E}">
        <p14:creationId xmlns:p14="http://schemas.microsoft.com/office/powerpoint/2010/main" val="378051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Interpreter vs Compiler</a:t>
            </a:r>
            <a:endParaRPr/>
          </a:p>
        </p:txBody>
      </p:sp>
      <p:graphicFrame>
        <p:nvGraphicFramePr>
          <p:cNvPr id="206" name="Google Shape;206;p13"/>
          <p:cNvGraphicFramePr/>
          <p:nvPr>
            <p:extLst>
              <p:ext uri="{D42A27DB-BD31-4B8C-83A1-F6EECF244321}">
                <p14:modId xmlns:p14="http://schemas.microsoft.com/office/powerpoint/2010/main" val="663341428"/>
              </p:ext>
            </p:extLst>
          </p:nvPr>
        </p:nvGraphicFramePr>
        <p:xfrm>
          <a:off x="1276538" y="1412777"/>
          <a:ext cx="10305862" cy="4176475"/>
        </p:xfrm>
        <a:graphic>
          <a:graphicData uri="http://schemas.openxmlformats.org/drawingml/2006/table">
            <a:tbl>
              <a:tblPr>
                <a:gradFill>
                  <a:gsLst>
                    <a:gs pos="0">
                      <a:srgbClr val="9FC3FF"/>
                    </a:gs>
                    <a:gs pos="35000">
                      <a:srgbClr val="BDD5FF"/>
                    </a:gs>
                    <a:gs pos="100000">
                      <a:srgbClr val="E4EEFF"/>
                    </a:gs>
                  </a:gsLst>
                  <a:lin ang="16200000" scaled="0"/>
                </a:gradFill>
              </a:tblPr>
              <a:tblGrid>
                <a:gridCol w="5152931"/>
                <a:gridCol w="5152931"/>
              </a:tblGrid>
              <a:tr h="1139025">
                <a:tc>
                  <a:txBody>
                    <a:bodyPr/>
                    <a:lstStyle/>
                    <a:p>
                      <a:pPr marL="0" marR="0" lvl="0" indent="0" algn="l" rtl="0">
                        <a:spcBef>
                          <a:spcPts val="0"/>
                        </a:spcBef>
                        <a:spcAft>
                          <a:spcPts val="0"/>
                        </a:spcAft>
                        <a:buNone/>
                      </a:pPr>
                      <a:r>
                        <a:rPr lang="en-IN" sz="2400" u="none" strike="noStrike" cap="none" dirty="0"/>
                        <a:t>Interpreter translates just one statement of the program at a time into machine code. </a:t>
                      </a:r>
                      <a:endParaRPr dirty="0"/>
                    </a:p>
                  </a:txBody>
                  <a:tcPr marL="0" marR="0" marT="0" marB="0" anchor="ctr"/>
                </a:tc>
                <a:tc>
                  <a:txBody>
                    <a:bodyPr/>
                    <a:lstStyle/>
                    <a:p>
                      <a:pPr marL="0" marR="0" lvl="0" indent="0" algn="l" rtl="0">
                        <a:spcBef>
                          <a:spcPts val="0"/>
                        </a:spcBef>
                        <a:spcAft>
                          <a:spcPts val="0"/>
                        </a:spcAft>
                        <a:buNone/>
                      </a:pPr>
                      <a:r>
                        <a:rPr lang="en-IN" sz="2400" u="none" strike="noStrike" cap="none"/>
                        <a:t>Compiler scans the entire program and translates the whole of it into machine code at once.</a:t>
                      </a:r>
                      <a:endParaRPr/>
                    </a:p>
                  </a:txBody>
                  <a:tcPr marL="0" marR="0" marT="0" marB="0" anchor="ctr"/>
                </a:tc>
              </a:tr>
              <a:tr h="1518725">
                <a:tc>
                  <a:txBody>
                    <a:bodyPr/>
                    <a:lstStyle/>
                    <a:p>
                      <a:pPr marL="0" marR="0" lvl="0" indent="0" algn="l" rtl="0">
                        <a:spcBef>
                          <a:spcPts val="0"/>
                        </a:spcBef>
                        <a:spcAft>
                          <a:spcPts val="0"/>
                        </a:spcAft>
                        <a:buNone/>
                      </a:pPr>
                      <a:r>
                        <a:rPr lang="en-IN" sz="2400" u="none" strike="noStrike" cap="none"/>
                        <a:t>An interpreter takes very less time to analyze the source code. However, the overall time to execute the process is much slower. </a:t>
                      </a:r>
                      <a:endParaRPr/>
                    </a:p>
                  </a:txBody>
                  <a:tcPr marL="0" marR="0" marT="0" marB="0" anchor="ctr"/>
                </a:tc>
                <a:tc>
                  <a:txBody>
                    <a:bodyPr/>
                    <a:lstStyle/>
                    <a:p>
                      <a:pPr marL="0" marR="0" lvl="0" indent="0" algn="l" rtl="0">
                        <a:spcBef>
                          <a:spcPts val="0"/>
                        </a:spcBef>
                        <a:spcAft>
                          <a:spcPts val="0"/>
                        </a:spcAft>
                        <a:buNone/>
                      </a:pPr>
                      <a:r>
                        <a:rPr lang="en-IN" sz="2400" u="none" strike="noStrike" cap="none"/>
                        <a:t>A compiler takes a lot of time to analyze the source code. However, the overall time taken to execute the process is much faster. </a:t>
                      </a:r>
                      <a:endParaRPr/>
                    </a:p>
                  </a:txBody>
                  <a:tcPr marL="0" marR="0" marT="0" marB="0" anchor="ctr"/>
                </a:tc>
              </a:tr>
              <a:tr h="1518725">
                <a:tc>
                  <a:txBody>
                    <a:bodyPr/>
                    <a:lstStyle/>
                    <a:p>
                      <a:pPr marL="0" marR="0" lvl="0" indent="0" algn="l" rtl="0">
                        <a:spcBef>
                          <a:spcPts val="0"/>
                        </a:spcBef>
                        <a:spcAft>
                          <a:spcPts val="0"/>
                        </a:spcAft>
                        <a:buNone/>
                      </a:pPr>
                      <a:r>
                        <a:rPr lang="en-IN" sz="2400" u="none" strike="noStrike" cap="none"/>
                        <a:t>An interpreter does not generate an intermediary code. Hence, an interpreter is highly efficient in terms of its memory. </a:t>
                      </a:r>
                      <a:endParaRPr/>
                    </a:p>
                  </a:txBody>
                  <a:tcPr marL="0" marR="0" marT="0" marB="0" anchor="ctr"/>
                </a:tc>
                <a:tc>
                  <a:txBody>
                    <a:bodyPr/>
                    <a:lstStyle/>
                    <a:p>
                      <a:pPr marL="0" marR="0" lvl="0" indent="0" algn="l" rtl="0">
                        <a:spcBef>
                          <a:spcPts val="0"/>
                        </a:spcBef>
                        <a:spcAft>
                          <a:spcPts val="0"/>
                        </a:spcAft>
                        <a:buNone/>
                      </a:pPr>
                      <a:r>
                        <a:rPr lang="en-IN" sz="2400" u="none" strike="noStrike" cap="none" dirty="0"/>
                        <a:t>A compiler always generates an intermediary object code. It will need further linking. Hence more memory is needed. </a:t>
                      </a:r>
                      <a:endParaRPr dirty="0"/>
                    </a:p>
                  </a:txBody>
                  <a:tcPr marL="0" marR="0" marT="0" marB="0" anchor="ctr"/>
                </a:tc>
              </a:tr>
            </a:tbl>
          </a:graphicData>
        </a:graphic>
      </p:graphicFrame>
      <p:sp>
        <p:nvSpPr>
          <p:cNvPr id="207" name="Google Shape;207;p13"/>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209" name="Google Shape;209;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2976109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609600" y="457200"/>
            <a:ext cx="109728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b="1" i="0" u="none">
                <a:solidFill>
                  <a:schemeClr val="dk1"/>
                </a:solidFill>
                <a:latin typeface="Calibri"/>
                <a:ea typeface="Calibri"/>
                <a:cs typeface="Calibri"/>
                <a:sym typeface="Calibri"/>
              </a:rPr>
              <a:t>STEPS FOR PROBLEM SOLVING</a:t>
            </a:r>
            <a:endParaRPr/>
          </a:p>
        </p:txBody>
      </p:sp>
      <p:pic>
        <p:nvPicPr>
          <p:cNvPr id="175" name="Google Shape;175;p7"/>
          <p:cNvPicPr preferRelativeResize="0"/>
          <p:nvPr/>
        </p:nvPicPr>
        <p:blipFill rotWithShape="1">
          <a:blip r:embed="rId3">
            <a:alphaModFix/>
          </a:blip>
          <a:srcRect/>
          <a:stretch/>
        </p:blipFill>
        <p:spPr>
          <a:xfrm>
            <a:off x="2743201" y="1371600"/>
            <a:ext cx="6032500" cy="4400550"/>
          </a:xfrm>
          <a:prstGeom prst="rect">
            <a:avLst/>
          </a:prstGeom>
          <a:noFill/>
          <a:ln>
            <a:noFill/>
          </a:ln>
        </p:spPr>
      </p:pic>
      <p:sp>
        <p:nvSpPr>
          <p:cNvPr id="176" name="Google Shape;176;p7"/>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12</a:t>
            </a:fld>
            <a:endParaRPr/>
          </a:p>
        </p:txBody>
      </p:sp>
    </p:spTree>
    <p:extLst>
      <p:ext uri="{BB962C8B-B14F-4D97-AF65-F5344CB8AC3E}">
        <p14:creationId xmlns:p14="http://schemas.microsoft.com/office/powerpoint/2010/main" val="1523181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body" idx="1"/>
          </p:nvPr>
        </p:nvSpPr>
        <p:spPr>
          <a:xfrm>
            <a:off x="796705" y="1485900"/>
            <a:ext cx="10664128" cy="3886200"/>
          </a:xfrm>
          <a:prstGeom prst="rect">
            <a:avLst/>
          </a:prstGeom>
          <a:noFill/>
          <a:ln>
            <a:noFill/>
          </a:ln>
        </p:spPr>
        <p:txBody>
          <a:bodyPr spcFirstLastPara="1" wrap="square" lIns="91425" tIns="45700" rIns="91425" bIns="45700" anchor="t" anchorCtr="0">
            <a:noAutofit/>
          </a:bodyPr>
          <a:lstStyle/>
          <a:p>
            <a:pPr marL="457200" marR="0" lvl="0" indent="-412750" algn="l" rtl="0">
              <a:lnSpc>
                <a:spcPct val="100000"/>
              </a:lnSpc>
              <a:spcBef>
                <a:spcPts val="440"/>
              </a:spcBef>
              <a:spcAft>
                <a:spcPts val="0"/>
              </a:spcAft>
              <a:buClr>
                <a:schemeClr val="dk1"/>
              </a:buClr>
              <a:buSzPts val="2900"/>
              <a:buFont typeface="Calibri"/>
              <a:buChar char="■"/>
            </a:pPr>
            <a:r>
              <a:rPr lang="en-US" sz="2900" dirty="0">
                <a:latin typeface="Calibri"/>
                <a:ea typeface="Calibri"/>
                <a:cs typeface="Calibri"/>
                <a:sym typeface="Calibri"/>
              </a:rPr>
              <a:t>C</a:t>
            </a:r>
            <a:r>
              <a:rPr lang="en-US" sz="2900" i="0" u="none" strike="noStrike" cap="none" dirty="0">
                <a:solidFill>
                  <a:schemeClr val="dk1"/>
                </a:solidFill>
                <a:latin typeface="Calibri"/>
                <a:ea typeface="Calibri"/>
                <a:cs typeface="Calibri"/>
                <a:sym typeface="Calibri"/>
              </a:rPr>
              <a:t>learly understand a problem before </a:t>
            </a:r>
            <a:r>
              <a:rPr lang="en-US" sz="2900" dirty="0">
                <a:latin typeface="Calibri"/>
                <a:ea typeface="Calibri"/>
                <a:cs typeface="Calibri"/>
                <a:sym typeface="Calibri"/>
              </a:rPr>
              <a:t>designing</a:t>
            </a:r>
            <a:r>
              <a:rPr lang="en-US" sz="2900" i="0" u="none" strike="noStrike" cap="none" dirty="0">
                <a:solidFill>
                  <a:schemeClr val="dk1"/>
                </a:solidFill>
                <a:latin typeface="Calibri"/>
                <a:ea typeface="Calibri"/>
                <a:cs typeface="Calibri"/>
                <a:sym typeface="Calibri"/>
              </a:rPr>
              <a:t> the solution for it</a:t>
            </a:r>
            <a:r>
              <a:rPr lang="en-US" sz="2900" dirty="0">
                <a:latin typeface="Calibri"/>
                <a:ea typeface="Calibri"/>
                <a:cs typeface="Calibri"/>
                <a:sym typeface="Calibri"/>
              </a:rPr>
              <a:t>, otherwise</a:t>
            </a:r>
            <a:r>
              <a:rPr lang="en-US" sz="2900" i="0" u="none" strike="noStrike" cap="none" dirty="0">
                <a:solidFill>
                  <a:schemeClr val="dk1"/>
                </a:solidFill>
                <a:latin typeface="Calibri"/>
                <a:ea typeface="Calibri"/>
                <a:cs typeface="Calibri"/>
                <a:sym typeface="Calibri"/>
              </a:rPr>
              <a:t> we may end up developing a program which may not solve our purpose. </a:t>
            </a:r>
            <a:endParaRPr sz="2900" dirty="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R</a:t>
            </a:r>
            <a:r>
              <a:rPr lang="en-US" sz="2900" i="0" u="none" strike="noStrike" cap="none" dirty="0">
                <a:solidFill>
                  <a:schemeClr val="dk1"/>
                </a:solidFill>
                <a:latin typeface="Calibri"/>
                <a:ea typeface="Calibri"/>
                <a:cs typeface="Calibri"/>
                <a:sym typeface="Calibri"/>
              </a:rPr>
              <a:t>ead and analyze the problem statement carefully</a:t>
            </a:r>
            <a:r>
              <a:rPr lang="en-US" sz="2900" dirty="0">
                <a:latin typeface="Calibri"/>
                <a:ea typeface="Calibri"/>
                <a:cs typeface="Calibri"/>
                <a:sym typeface="Calibri"/>
              </a:rPr>
              <a:t> and </a:t>
            </a:r>
            <a:r>
              <a:rPr lang="en-US" sz="2900" i="0" u="none" strike="noStrike" cap="none" dirty="0">
                <a:solidFill>
                  <a:schemeClr val="dk1"/>
                </a:solidFill>
                <a:latin typeface="Calibri"/>
                <a:ea typeface="Calibri"/>
                <a:cs typeface="Calibri"/>
                <a:sym typeface="Calibri"/>
              </a:rPr>
              <a:t>list the </a:t>
            </a:r>
            <a:r>
              <a:rPr lang="en-US" sz="2900" b="1" i="0" u="none" strike="noStrike" cap="none" dirty="0">
                <a:solidFill>
                  <a:schemeClr val="dk1"/>
                </a:solidFill>
                <a:latin typeface="Calibri"/>
                <a:ea typeface="Calibri"/>
                <a:cs typeface="Calibri"/>
                <a:sym typeface="Calibri"/>
              </a:rPr>
              <a:t>principal components</a:t>
            </a:r>
            <a:r>
              <a:rPr lang="en-US" sz="2900" i="0" u="none" strike="noStrike" cap="none" dirty="0">
                <a:solidFill>
                  <a:schemeClr val="dk1"/>
                </a:solidFill>
                <a:latin typeface="Calibri"/>
                <a:ea typeface="Calibri"/>
                <a:cs typeface="Calibri"/>
                <a:sym typeface="Calibri"/>
              </a:rPr>
              <a:t> of the problem and decide the </a:t>
            </a:r>
            <a:r>
              <a:rPr lang="en-US" sz="2900" b="1" i="0" u="none" strike="noStrike" cap="none" dirty="0">
                <a:solidFill>
                  <a:schemeClr val="dk1"/>
                </a:solidFill>
                <a:latin typeface="Calibri"/>
                <a:ea typeface="Calibri"/>
                <a:cs typeface="Calibri"/>
                <a:sym typeface="Calibri"/>
              </a:rPr>
              <a:t>core functionalities</a:t>
            </a:r>
            <a:r>
              <a:rPr lang="en-US" sz="2900" i="0" u="none" strike="noStrike" cap="none" dirty="0">
                <a:solidFill>
                  <a:schemeClr val="dk1"/>
                </a:solidFill>
                <a:latin typeface="Calibri"/>
                <a:ea typeface="Calibri"/>
                <a:cs typeface="Calibri"/>
                <a:sym typeface="Calibri"/>
              </a:rPr>
              <a:t> that our solution should have. </a:t>
            </a:r>
            <a:endParaRPr sz="2900" dirty="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Analyze the problem </a:t>
            </a:r>
            <a:r>
              <a:rPr lang="en-US" sz="2900" i="0" u="none" strike="noStrike" cap="none" dirty="0">
                <a:solidFill>
                  <a:schemeClr val="dk1"/>
                </a:solidFill>
                <a:latin typeface="Calibri"/>
                <a:ea typeface="Calibri"/>
                <a:cs typeface="Calibri"/>
                <a:sym typeface="Calibri"/>
              </a:rPr>
              <a:t> to figure out what are the </a:t>
            </a:r>
            <a:r>
              <a:rPr lang="en-US" sz="2900" b="1" i="0" u="none" strike="noStrike" cap="none" dirty="0">
                <a:solidFill>
                  <a:schemeClr val="dk1"/>
                </a:solidFill>
                <a:latin typeface="Calibri"/>
                <a:ea typeface="Calibri"/>
                <a:cs typeface="Calibri"/>
                <a:sym typeface="Calibri"/>
              </a:rPr>
              <a:t>inputs </a:t>
            </a:r>
            <a:r>
              <a:rPr lang="en-US" sz="2900" i="0" u="none" strike="noStrike" cap="none" dirty="0">
                <a:solidFill>
                  <a:schemeClr val="dk1"/>
                </a:solidFill>
                <a:latin typeface="Calibri"/>
                <a:ea typeface="Calibri"/>
                <a:cs typeface="Calibri"/>
                <a:sym typeface="Calibri"/>
              </a:rPr>
              <a:t>that our program should accept and the </a:t>
            </a:r>
            <a:r>
              <a:rPr lang="en-US" sz="2900" b="1" i="0" u="none" strike="noStrike" cap="none" dirty="0">
                <a:solidFill>
                  <a:schemeClr val="dk1"/>
                </a:solidFill>
                <a:latin typeface="Calibri"/>
                <a:ea typeface="Calibri"/>
                <a:cs typeface="Calibri"/>
                <a:sym typeface="Calibri"/>
              </a:rPr>
              <a:t>outputs </a:t>
            </a:r>
            <a:r>
              <a:rPr lang="en-US" sz="2900" i="0" u="none" strike="noStrike" cap="none" dirty="0">
                <a:solidFill>
                  <a:schemeClr val="dk1"/>
                </a:solidFill>
                <a:latin typeface="Calibri"/>
                <a:ea typeface="Calibri"/>
                <a:cs typeface="Calibri"/>
                <a:sym typeface="Calibri"/>
              </a:rPr>
              <a:t>that it should produce.</a:t>
            </a:r>
            <a:endParaRPr sz="2900" dirty="0">
              <a:latin typeface="Calibri"/>
              <a:ea typeface="Calibri"/>
              <a:cs typeface="Calibri"/>
              <a:sym typeface="Calibri"/>
            </a:endParaRPr>
          </a:p>
        </p:txBody>
      </p:sp>
      <p:sp>
        <p:nvSpPr>
          <p:cNvPr id="182" name="Google Shape;182;p8"/>
          <p:cNvSpPr txBox="1">
            <a:spLocks noGrp="1"/>
          </p:cNvSpPr>
          <p:nvPr>
            <p:ph type="title"/>
          </p:nvPr>
        </p:nvSpPr>
        <p:spPr>
          <a:xfrm>
            <a:off x="609600" y="0"/>
            <a:ext cx="109728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Step 1: Analysing the problem</a:t>
            </a:r>
            <a:endParaRPr b="1"/>
          </a:p>
        </p:txBody>
      </p:sp>
      <p:sp>
        <p:nvSpPr>
          <p:cNvPr id="183" name="Google Shape;183;p8"/>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13</a:t>
            </a:fld>
            <a:endParaRPr/>
          </a:p>
        </p:txBody>
      </p:sp>
    </p:spTree>
    <p:extLst>
      <p:ext uri="{BB962C8B-B14F-4D97-AF65-F5344CB8AC3E}">
        <p14:creationId xmlns:p14="http://schemas.microsoft.com/office/powerpoint/2010/main" val="123015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body" idx="1"/>
          </p:nvPr>
        </p:nvSpPr>
        <p:spPr>
          <a:xfrm>
            <a:off x="731200" y="1828800"/>
            <a:ext cx="10972800" cy="5181600"/>
          </a:xfrm>
          <a:prstGeom prst="rect">
            <a:avLst/>
          </a:prstGeom>
          <a:noFill/>
          <a:ln>
            <a:noFill/>
          </a:ln>
        </p:spPr>
        <p:txBody>
          <a:bodyPr spcFirstLastPara="1" wrap="square" lIns="91425" tIns="45700" rIns="91425" bIns="45700" anchor="t" anchorCtr="0">
            <a:noAutofit/>
          </a:bodyPr>
          <a:lstStyle/>
          <a:p>
            <a:pPr marL="457200" marR="0" lvl="0" indent="-412750" algn="l" rtl="0">
              <a:lnSpc>
                <a:spcPct val="100000"/>
              </a:lnSpc>
              <a:spcBef>
                <a:spcPts val="440"/>
              </a:spcBef>
              <a:spcAft>
                <a:spcPts val="0"/>
              </a:spcAft>
              <a:buClr>
                <a:schemeClr val="dk1"/>
              </a:buClr>
              <a:buSzPts val="2900"/>
              <a:buFont typeface="Calibri"/>
              <a:buChar char="■"/>
            </a:pPr>
            <a:r>
              <a:rPr lang="en-US" sz="2900" dirty="0">
                <a:latin typeface="Calibri"/>
                <a:ea typeface="Calibri"/>
                <a:cs typeface="Calibri"/>
                <a:sym typeface="Calibri"/>
              </a:rPr>
              <a:t>An </a:t>
            </a:r>
            <a:r>
              <a:rPr lang="en-US" sz="2900" b="1" dirty="0">
                <a:latin typeface="Calibri"/>
                <a:ea typeface="Calibri"/>
                <a:cs typeface="Calibri"/>
                <a:sym typeface="Calibri"/>
              </a:rPr>
              <a:t>algorithm </a:t>
            </a:r>
            <a:r>
              <a:rPr lang="en-US" sz="2900" dirty="0">
                <a:latin typeface="Calibri"/>
                <a:ea typeface="Calibri"/>
                <a:cs typeface="Calibri"/>
                <a:sym typeface="Calibri"/>
              </a:rPr>
              <a:t>is a sequence of instructions for computing an answer (</a:t>
            </a:r>
            <a:r>
              <a:rPr lang="en-US" sz="2900" b="1" dirty="0">
                <a:latin typeface="Calibri"/>
                <a:ea typeface="Calibri"/>
                <a:cs typeface="Calibri"/>
                <a:sym typeface="Calibri"/>
              </a:rPr>
              <a:t>output</a:t>
            </a:r>
            <a:r>
              <a:rPr lang="en-US" sz="2900" dirty="0">
                <a:latin typeface="Calibri"/>
                <a:ea typeface="Calibri"/>
                <a:cs typeface="Calibri"/>
                <a:sym typeface="Calibri"/>
              </a:rPr>
              <a:t>) for a problem and data (</a:t>
            </a:r>
            <a:r>
              <a:rPr lang="en-US" sz="2900" b="1" dirty="0">
                <a:latin typeface="Calibri"/>
                <a:ea typeface="Calibri"/>
                <a:cs typeface="Calibri"/>
                <a:sym typeface="Calibri"/>
              </a:rPr>
              <a:t>input</a:t>
            </a:r>
            <a:r>
              <a:rPr lang="en-US" sz="2900" dirty="0">
                <a:latin typeface="Calibri"/>
                <a:ea typeface="Calibri"/>
                <a:cs typeface="Calibri"/>
                <a:sym typeface="Calibri"/>
              </a:rPr>
              <a:t>).</a:t>
            </a:r>
            <a:endParaRPr sz="2900" dirty="0">
              <a:latin typeface="Calibri"/>
              <a:ea typeface="Calibri"/>
              <a:cs typeface="Calibri"/>
              <a:sym typeface="Calibri"/>
            </a:endParaRPr>
          </a:p>
          <a:p>
            <a:pPr marL="457200" marR="0" lvl="0" indent="-412750" algn="l" rtl="0">
              <a:lnSpc>
                <a:spcPct val="100000"/>
              </a:lnSpc>
              <a:spcBef>
                <a:spcPts val="0"/>
              </a:spcBef>
              <a:spcAft>
                <a:spcPts val="0"/>
              </a:spcAft>
              <a:buSzPts val="2900"/>
              <a:buFont typeface="Calibri"/>
              <a:buChar char="■"/>
            </a:pPr>
            <a:r>
              <a:rPr lang="en-US" sz="2900" dirty="0">
                <a:latin typeface="Calibri"/>
                <a:ea typeface="Calibri"/>
                <a:cs typeface="Calibri"/>
                <a:sym typeface="Calibri"/>
              </a:rPr>
              <a:t>An algorithm is in a natural language, i.e., a language that humans can easily understand and independent of the programming language.</a:t>
            </a:r>
            <a:endParaRPr sz="2900" dirty="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Remember that computers are just machines that will execute the instructions as given.</a:t>
            </a:r>
            <a:endParaRPr sz="2900" dirty="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b="0" i="0" u="none" strike="noStrike" cap="none" dirty="0">
                <a:solidFill>
                  <a:schemeClr val="dk1"/>
                </a:solidFill>
                <a:latin typeface="Calibri"/>
                <a:ea typeface="Calibri"/>
                <a:cs typeface="Calibri"/>
                <a:sym typeface="Calibri"/>
              </a:rPr>
              <a:t>It is essential to device an </a:t>
            </a:r>
            <a:r>
              <a:rPr lang="en-US" sz="2900" i="0" u="none" strike="noStrike" cap="none" dirty="0">
                <a:solidFill>
                  <a:schemeClr val="dk1"/>
                </a:solidFill>
                <a:latin typeface="Calibri"/>
                <a:ea typeface="Calibri"/>
                <a:cs typeface="Calibri"/>
                <a:sym typeface="Calibri"/>
              </a:rPr>
              <a:t>algorithm</a:t>
            </a:r>
            <a:r>
              <a:rPr lang="en-US" sz="2900" dirty="0">
                <a:latin typeface="Calibri"/>
                <a:ea typeface="Calibri"/>
                <a:cs typeface="Calibri"/>
                <a:sym typeface="Calibri"/>
              </a:rPr>
              <a:t>, before you write your program.</a:t>
            </a:r>
            <a:endParaRPr sz="3900" dirty="0"/>
          </a:p>
        </p:txBody>
      </p:sp>
      <p:sp>
        <p:nvSpPr>
          <p:cNvPr id="189" name="Google Shape;189;p9"/>
          <p:cNvSpPr txBox="1">
            <a:spLocks noGrp="1"/>
          </p:cNvSpPr>
          <p:nvPr>
            <p:ph type="title"/>
          </p:nvPr>
        </p:nvSpPr>
        <p:spPr>
          <a:xfrm>
            <a:off x="0" y="0"/>
            <a:ext cx="12192000" cy="1828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Step 2: Developing an Algorithm</a:t>
            </a:r>
            <a:endParaRPr b="1"/>
          </a:p>
        </p:txBody>
      </p:sp>
      <p:sp>
        <p:nvSpPr>
          <p:cNvPr id="190" name="Google Shape;190;p9"/>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14</a:t>
            </a:fld>
            <a:endParaRPr/>
          </a:p>
        </p:txBody>
      </p:sp>
    </p:spTree>
    <p:extLst>
      <p:ext uri="{BB962C8B-B14F-4D97-AF65-F5344CB8AC3E}">
        <p14:creationId xmlns:p14="http://schemas.microsoft.com/office/powerpoint/2010/main" val="101709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a:spLocks noGrp="1"/>
          </p:cNvSpPr>
          <p:nvPr>
            <p:ph type="body" idx="1"/>
          </p:nvPr>
        </p:nvSpPr>
        <p:spPr>
          <a:xfrm>
            <a:off x="609600" y="1371600"/>
            <a:ext cx="10972800" cy="3886200"/>
          </a:xfrm>
          <a:prstGeom prst="rect">
            <a:avLst/>
          </a:prstGeom>
          <a:noFill/>
          <a:ln>
            <a:noFill/>
          </a:ln>
        </p:spPr>
        <p:txBody>
          <a:bodyPr spcFirstLastPara="1" wrap="square" lIns="91425" tIns="45700" rIns="91425" bIns="45700" anchor="t" anchorCtr="0">
            <a:noAutofit/>
          </a:bodyPr>
          <a:lstStyle/>
          <a:p>
            <a:pPr marL="457200" marR="0" lvl="0" indent="-412750" algn="l" rtl="0">
              <a:lnSpc>
                <a:spcPct val="100000"/>
              </a:lnSpc>
              <a:spcBef>
                <a:spcPts val="440"/>
              </a:spcBef>
              <a:spcAft>
                <a:spcPts val="0"/>
              </a:spcAft>
              <a:buClr>
                <a:schemeClr val="dk1"/>
              </a:buClr>
              <a:buSzPts val="2900"/>
              <a:buFont typeface="Calibri"/>
              <a:buChar char="■"/>
            </a:pPr>
            <a:r>
              <a:rPr lang="en-US" sz="2900">
                <a:latin typeface="Calibri"/>
                <a:ea typeface="Calibri"/>
                <a:cs typeface="Calibri"/>
                <a:sym typeface="Calibri"/>
              </a:rPr>
              <a:t>A</a:t>
            </a:r>
            <a:r>
              <a:rPr lang="en-US" sz="2900" i="0" u="none" strike="noStrike" cap="none">
                <a:solidFill>
                  <a:schemeClr val="dk1"/>
                </a:solidFill>
                <a:latin typeface="Calibri"/>
                <a:ea typeface="Calibri"/>
                <a:cs typeface="Calibri"/>
                <a:sym typeface="Calibri"/>
              </a:rPr>
              <a:t>n algorithm is like a very well-written recipe for a dish, with clearly defined steps that, if followed, one will end up preparing the dish as expected.</a:t>
            </a:r>
            <a:endParaRPr sz="290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i="0" u="none" strike="noStrike" cap="none">
                <a:solidFill>
                  <a:schemeClr val="dk1"/>
                </a:solidFill>
                <a:latin typeface="Calibri"/>
                <a:ea typeface="Calibri"/>
                <a:cs typeface="Calibri"/>
                <a:sym typeface="Calibri"/>
              </a:rPr>
              <a:t>We start with a tentative solution plan and keep on refining the algorithm until the algorithm is able to capture all the aspects of the desired solution. </a:t>
            </a:r>
            <a:endParaRPr sz="290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i="0" u="none" strike="noStrike" cap="none">
                <a:solidFill>
                  <a:schemeClr val="dk1"/>
                </a:solidFill>
                <a:latin typeface="Calibri"/>
                <a:ea typeface="Calibri"/>
                <a:cs typeface="Calibri"/>
                <a:sym typeface="Calibri"/>
              </a:rPr>
              <a:t>For a given problem, more than one algorithm </a:t>
            </a:r>
            <a:r>
              <a:rPr lang="en-US" sz="2900">
                <a:latin typeface="Calibri"/>
                <a:ea typeface="Calibri"/>
                <a:cs typeface="Calibri"/>
                <a:sym typeface="Calibri"/>
              </a:rPr>
              <a:t>may be </a:t>
            </a:r>
            <a:r>
              <a:rPr lang="en-US" sz="2900" i="0" u="none" strike="noStrike" cap="none">
                <a:solidFill>
                  <a:schemeClr val="dk1"/>
                </a:solidFill>
                <a:latin typeface="Calibri"/>
                <a:ea typeface="Calibri"/>
                <a:cs typeface="Calibri"/>
                <a:sym typeface="Calibri"/>
              </a:rPr>
              <a:t>possible</a:t>
            </a:r>
            <a:r>
              <a:rPr lang="en-US" sz="2900">
                <a:latin typeface="Calibri"/>
                <a:ea typeface="Calibri"/>
                <a:cs typeface="Calibri"/>
                <a:sym typeface="Calibri"/>
              </a:rPr>
              <a:t>, in such cases </a:t>
            </a:r>
            <a:r>
              <a:rPr lang="en-US" sz="2900" i="0" u="none" strike="noStrike" cap="none">
                <a:solidFill>
                  <a:schemeClr val="dk1"/>
                </a:solidFill>
                <a:latin typeface="Calibri"/>
                <a:ea typeface="Calibri"/>
                <a:cs typeface="Calibri"/>
                <a:sym typeface="Calibri"/>
              </a:rPr>
              <a:t>we have to select the most suitable solution</a:t>
            </a:r>
            <a:r>
              <a:rPr lang="en-US" sz="2900">
                <a:latin typeface="Calibri"/>
                <a:ea typeface="Calibri"/>
                <a:cs typeface="Calibri"/>
                <a:sym typeface="Calibri"/>
              </a:rPr>
              <a:t>, based on some criteria like the time constraints, space constraints, accuracy required etc.</a:t>
            </a:r>
            <a:endParaRPr sz="2900">
              <a:latin typeface="Calibri"/>
              <a:ea typeface="Calibri"/>
              <a:cs typeface="Calibri"/>
              <a:sym typeface="Calibri"/>
            </a:endParaRPr>
          </a:p>
        </p:txBody>
      </p:sp>
      <p:sp>
        <p:nvSpPr>
          <p:cNvPr id="196" name="Google Shape;196;p10"/>
          <p:cNvSpPr txBox="1">
            <a:spLocks noGrp="1"/>
          </p:cNvSpPr>
          <p:nvPr>
            <p:ph type="title"/>
          </p:nvPr>
        </p:nvSpPr>
        <p:spPr>
          <a:xfrm>
            <a:off x="0" y="0"/>
            <a:ext cx="12192000" cy="1371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b="1"/>
              <a:t>Step 2: Developing an Algorithm</a:t>
            </a:r>
            <a:endParaRPr b="1"/>
          </a:p>
        </p:txBody>
      </p:sp>
      <p:sp>
        <p:nvSpPr>
          <p:cNvPr id="197" name="Google Shape;197;p10"/>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15</a:t>
            </a:fld>
            <a:endParaRPr/>
          </a:p>
        </p:txBody>
      </p:sp>
    </p:spTree>
    <p:extLst>
      <p:ext uri="{BB962C8B-B14F-4D97-AF65-F5344CB8AC3E}">
        <p14:creationId xmlns:p14="http://schemas.microsoft.com/office/powerpoint/2010/main" val="349340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body" idx="1"/>
          </p:nvPr>
        </p:nvSpPr>
        <p:spPr>
          <a:xfrm>
            <a:off x="950614" y="1485900"/>
            <a:ext cx="11241386" cy="3886200"/>
          </a:xfrm>
          <a:prstGeom prst="rect">
            <a:avLst/>
          </a:prstGeom>
          <a:noFill/>
          <a:ln>
            <a:noFill/>
          </a:ln>
        </p:spPr>
        <p:txBody>
          <a:bodyPr spcFirstLastPara="1" wrap="square" lIns="91425" tIns="45700" rIns="91425" bIns="45700" anchor="t" anchorCtr="0">
            <a:noAutofit/>
          </a:bodyPr>
          <a:lstStyle/>
          <a:p>
            <a:pPr marL="457200" marR="0" lvl="0"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The computer cannot understand the </a:t>
            </a:r>
            <a:r>
              <a:rPr lang="en-US" sz="2900" b="1" dirty="0">
                <a:latin typeface="Calibri"/>
                <a:ea typeface="Calibri"/>
                <a:cs typeface="Calibri"/>
                <a:sym typeface="Calibri"/>
              </a:rPr>
              <a:t>algorithm </a:t>
            </a:r>
            <a:r>
              <a:rPr lang="en-US" sz="2900" dirty="0">
                <a:latin typeface="Calibri"/>
                <a:ea typeface="Calibri"/>
                <a:cs typeface="Calibri"/>
                <a:sym typeface="Calibri"/>
              </a:rPr>
              <a:t>written in natural language that we have finalized in the previous step directly.</a:t>
            </a:r>
            <a:endParaRPr sz="2900" dirty="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W</a:t>
            </a:r>
            <a:r>
              <a:rPr lang="en-US" sz="2900" i="0" u="none" strike="noStrike" cap="none" dirty="0">
                <a:solidFill>
                  <a:schemeClr val="dk1"/>
                </a:solidFill>
                <a:latin typeface="Calibri"/>
                <a:ea typeface="Calibri"/>
                <a:cs typeface="Calibri"/>
                <a:sym typeface="Calibri"/>
              </a:rPr>
              <a:t>e need to convert the algorithm into </a:t>
            </a:r>
            <a:r>
              <a:rPr lang="en-US" sz="2900" dirty="0">
                <a:latin typeface="Calibri"/>
                <a:ea typeface="Calibri"/>
                <a:cs typeface="Calibri"/>
                <a:sym typeface="Calibri"/>
              </a:rPr>
              <a:t>a </a:t>
            </a:r>
            <a:r>
              <a:rPr lang="en-US" sz="2900" b="1" dirty="0">
                <a:latin typeface="Calibri"/>
                <a:ea typeface="Calibri"/>
                <a:cs typeface="Calibri"/>
                <a:sym typeface="Calibri"/>
              </a:rPr>
              <a:t>program</a:t>
            </a:r>
            <a:r>
              <a:rPr lang="en-US" sz="2900" dirty="0">
                <a:latin typeface="Calibri"/>
                <a:ea typeface="Calibri"/>
                <a:cs typeface="Calibri"/>
                <a:sym typeface="Calibri"/>
              </a:rPr>
              <a:t>, which is written in a </a:t>
            </a:r>
            <a:r>
              <a:rPr lang="en-US" sz="2900" b="1" dirty="0">
                <a:latin typeface="Calibri"/>
                <a:ea typeface="Calibri"/>
                <a:cs typeface="Calibri"/>
                <a:sym typeface="Calibri"/>
              </a:rPr>
              <a:t>programming language</a:t>
            </a:r>
            <a:r>
              <a:rPr lang="en-US" sz="2900" dirty="0">
                <a:latin typeface="Calibri"/>
                <a:ea typeface="Calibri"/>
                <a:cs typeface="Calibri"/>
                <a:sym typeface="Calibri"/>
              </a:rPr>
              <a:t> that </a:t>
            </a:r>
            <a:r>
              <a:rPr lang="en-US" sz="2900" i="0" u="none" strike="noStrike" cap="none" dirty="0">
                <a:solidFill>
                  <a:schemeClr val="dk1"/>
                </a:solidFill>
                <a:latin typeface="Calibri"/>
                <a:ea typeface="Calibri"/>
                <a:cs typeface="Calibri"/>
                <a:sym typeface="Calibri"/>
              </a:rPr>
              <a:t>can be understood by the computer</a:t>
            </a:r>
            <a:r>
              <a:rPr lang="en-US" sz="2900" dirty="0">
                <a:latin typeface="Calibri"/>
                <a:ea typeface="Calibri"/>
                <a:cs typeface="Calibri"/>
                <a:sym typeface="Calibri"/>
              </a:rPr>
              <a:t>.</a:t>
            </a:r>
            <a:endParaRPr sz="2900" i="0" u="none" strike="noStrike" cap="none" dirty="0">
              <a:solidFill>
                <a:schemeClr val="dk1"/>
              </a:solidFill>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The program will take inputs and g</a:t>
            </a:r>
            <a:r>
              <a:rPr lang="en-US" sz="2900" i="0" u="none" strike="noStrike" cap="none" dirty="0">
                <a:solidFill>
                  <a:schemeClr val="dk1"/>
                </a:solidFill>
                <a:latin typeface="Calibri"/>
                <a:ea typeface="Calibri"/>
                <a:cs typeface="Calibri"/>
                <a:sym typeface="Calibri"/>
              </a:rPr>
              <a:t>enerate the desired </a:t>
            </a:r>
            <a:r>
              <a:rPr lang="en-US" sz="2900" dirty="0">
                <a:latin typeface="Calibri"/>
                <a:ea typeface="Calibri"/>
                <a:cs typeface="Calibri"/>
                <a:sym typeface="Calibri"/>
              </a:rPr>
              <a:t>output</a:t>
            </a:r>
            <a:r>
              <a:rPr lang="en-US" sz="2900" i="0" u="none" strike="noStrike" cap="none" dirty="0">
                <a:solidFill>
                  <a:schemeClr val="dk1"/>
                </a:solidFill>
                <a:latin typeface="Calibri"/>
                <a:ea typeface="Calibri"/>
                <a:cs typeface="Calibri"/>
                <a:sym typeface="Calibri"/>
              </a:rPr>
              <a:t>. </a:t>
            </a:r>
            <a:endParaRPr sz="2900" dirty="0">
              <a:latin typeface="Calibri"/>
              <a:ea typeface="Calibri"/>
              <a:cs typeface="Calibri"/>
              <a:sym typeface="Calibri"/>
            </a:endParaRPr>
          </a:p>
        </p:txBody>
      </p:sp>
      <p:sp>
        <p:nvSpPr>
          <p:cNvPr id="203" name="Google Shape;203;p11"/>
          <p:cNvSpPr txBox="1">
            <a:spLocks noGrp="1"/>
          </p:cNvSpPr>
          <p:nvPr>
            <p:ph type="title"/>
          </p:nvPr>
        </p:nvSpPr>
        <p:spPr>
          <a:xfrm>
            <a:off x="609767" y="0"/>
            <a:ext cx="10972800" cy="1371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b="1"/>
              <a:t>Step 3: Coding</a:t>
            </a:r>
            <a:endParaRPr b="1"/>
          </a:p>
        </p:txBody>
      </p:sp>
      <p:sp>
        <p:nvSpPr>
          <p:cNvPr id="204" name="Google Shape;204;p11"/>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16</a:t>
            </a:fld>
            <a:endParaRPr/>
          </a:p>
        </p:txBody>
      </p:sp>
    </p:spTree>
    <p:extLst>
      <p:ext uri="{BB962C8B-B14F-4D97-AF65-F5344CB8AC3E}">
        <p14:creationId xmlns:p14="http://schemas.microsoft.com/office/powerpoint/2010/main" val="189709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609600" y="0"/>
            <a:ext cx="10972800" cy="1371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b="1"/>
              <a:t>Low Level Prog. Languages</a:t>
            </a:r>
            <a:endParaRPr b="1"/>
          </a:p>
        </p:txBody>
      </p:sp>
      <p:sp>
        <p:nvSpPr>
          <p:cNvPr id="210" name="Google Shape;210;p12"/>
          <p:cNvSpPr txBox="1">
            <a:spLocks noGrp="1"/>
          </p:cNvSpPr>
          <p:nvPr>
            <p:ph type="body" idx="1"/>
          </p:nvPr>
        </p:nvSpPr>
        <p:spPr>
          <a:xfrm>
            <a:off x="1086415" y="1371600"/>
            <a:ext cx="10514091" cy="5486400"/>
          </a:xfrm>
          <a:prstGeom prst="rect">
            <a:avLst/>
          </a:prstGeom>
          <a:noFill/>
          <a:ln>
            <a:noFill/>
          </a:ln>
        </p:spPr>
        <p:txBody>
          <a:bodyPr spcFirstLastPara="1" wrap="square" lIns="91425" tIns="45700" rIns="91425" bIns="45700" anchor="ctr" anchorCtr="0">
            <a:noAutofit/>
          </a:bodyPr>
          <a:lstStyle/>
          <a:p>
            <a:pPr marL="457200" lvl="0" indent="-412750" algn="just" rtl="0">
              <a:lnSpc>
                <a:spcPct val="100000"/>
              </a:lnSpc>
              <a:spcBef>
                <a:spcPts val="360"/>
              </a:spcBef>
              <a:spcAft>
                <a:spcPts val="0"/>
              </a:spcAft>
              <a:buSzPts val="2900"/>
              <a:buChar char="■"/>
            </a:pPr>
            <a:r>
              <a:rPr lang="en-US" sz="2900" dirty="0"/>
              <a:t>Low-Level language is the only language which can be understood by the computer. </a:t>
            </a:r>
            <a:endParaRPr sz="2900" dirty="0"/>
          </a:p>
          <a:p>
            <a:pPr marL="457200" lvl="0" indent="-412750" algn="just" rtl="0">
              <a:lnSpc>
                <a:spcPct val="100000"/>
              </a:lnSpc>
              <a:spcBef>
                <a:spcPts val="0"/>
              </a:spcBef>
              <a:spcAft>
                <a:spcPts val="0"/>
              </a:spcAft>
              <a:buSzPts val="2900"/>
              <a:buChar char="■"/>
            </a:pPr>
            <a:r>
              <a:rPr lang="en-US" sz="2900" dirty="0"/>
              <a:t>Low-level language is also known as </a:t>
            </a:r>
            <a:r>
              <a:rPr lang="en-US" sz="2900" b="1" dirty="0">
                <a:solidFill>
                  <a:srgbClr val="0080FF"/>
                </a:solidFill>
              </a:rPr>
              <a:t>Machine Language</a:t>
            </a:r>
            <a:r>
              <a:rPr lang="en-US" sz="2900" dirty="0"/>
              <a:t>. </a:t>
            </a:r>
            <a:endParaRPr sz="2900" dirty="0"/>
          </a:p>
          <a:p>
            <a:pPr marL="457200" lvl="0" indent="-412750" algn="just" rtl="0">
              <a:lnSpc>
                <a:spcPct val="100000"/>
              </a:lnSpc>
              <a:spcBef>
                <a:spcPts val="0"/>
              </a:spcBef>
              <a:spcAft>
                <a:spcPts val="0"/>
              </a:spcAft>
              <a:buSzPts val="2900"/>
              <a:buChar char="■"/>
            </a:pPr>
            <a:r>
              <a:rPr lang="en-US" sz="2900" dirty="0"/>
              <a:t>The machine language contains only two symbols </a:t>
            </a:r>
            <a:r>
              <a:rPr lang="en-US" sz="2900" b="1" dirty="0">
                <a:solidFill>
                  <a:srgbClr val="0080FF"/>
                </a:solidFill>
              </a:rPr>
              <a:t>1 &amp; 0</a:t>
            </a:r>
            <a:r>
              <a:rPr lang="en-US" sz="2900" dirty="0"/>
              <a:t>.</a:t>
            </a:r>
            <a:endParaRPr sz="2900" dirty="0"/>
          </a:p>
          <a:p>
            <a:pPr marL="457200" lvl="0" indent="-412750" algn="just" rtl="0">
              <a:lnSpc>
                <a:spcPct val="100000"/>
              </a:lnSpc>
              <a:spcBef>
                <a:spcPts val="0"/>
              </a:spcBef>
              <a:spcAft>
                <a:spcPts val="0"/>
              </a:spcAft>
              <a:buSzPts val="2900"/>
              <a:buChar char="■"/>
            </a:pPr>
            <a:r>
              <a:rPr lang="en-US" sz="2900" dirty="0"/>
              <a:t>All the instructions of machine language are written in the form of binary numbers 1's &amp; 0's.</a:t>
            </a:r>
            <a:endParaRPr sz="2900" dirty="0"/>
          </a:p>
          <a:p>
            <a:pPr marL="457200" lvl="0" indent="-412750" algn="just" rtl="0">
              <a:lnSpc>
                <a:spcPct val="100000"/>
              </a:lnSpc>
              <a:spcBef>
                <a:spcPts val="0"/>
              </a:spcBef>
              <a:spcAft>
                <a:spcPts val="0"/>
              </a:spcAft>
              <a:buSzPts val="2900"/>
              <a:buChar char="■"/>
            </a:pPr>
            <a:r>
              <a:rPr lang="en-US" sz="2900" dirty="0"/>
              <a:t>A computer can directly understand the machine language. </a:t>
            </a:r>
            <a:endParaRPr sz="1100" dirty="0"/>
          </a:p>
        </p:txBody>
      </p:sp>
      <p:sp>
        <p:nvSpPr>
          <p:cNvPr id="211" name="Google Shape;211;p12"/>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17</a:t>
            </a:fld>
            <a:endParaRPr/>
          </a:p>
        </p:txBody>
      </p:sp>
    </p:spTree>
    <p:extLst>
      <p:ext uri="{BB962C8B-B14F-4D97-AF65-F5344CB8AC3E}">
        <p14:creationId xmlns:p14="http://schemas.microsoft.com/office/powerpoint/2010/main" val="3358211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title"/>
          </p:nvPr>
        </p:nvSpPr>
        <p:spPr>
          <a:xfrm>
            <a:off x="609600" y="0"/>
            <a:ext cx="10972800" cy="1371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b="1"/>
              <a:t>High Level Prog. Languages</a:t>
            </a:r>
            <a:endParaRPr b="1"/>
          </a:p>
        </p:txBody>
      </p:sp>
      <p:sp>
        <p:nvSpPr>
          <p:cNvPr id="217" name="Google Shape;217;p13"/>
          <p:cNvSpPr txBox="1">
            <a:spLocks noGrp="1"/>
          </p:cNvSpPr>
          <p:nvPr>
            <p:ph type="body" idx="1"/>
          </p:nvPr>
        </p:nvSpPr>
        <p:spPr>
          <a:xfrm>
            <a:off x="1167896" y="1371600"/>
            <a:ext cx="10414503" cy="5486400"/>
          </a:xfrm>
          <a:prstGeom prst="rect">
            <a:avLst/>
          </a:prstGeom>
          <a:noFill/>
          <a:ln>
            <a:noFill/>
          </a:ln>
        </p:spPr>
        <p:txBody>
          <a:bodyPr spcFirstLastPara="1" wrap="square" lIns="91425" tIns="45700" rIns="91425" bIns="45700" anchor="ctr" anchorCtr="0">
            <a:noAutofit/>
          </a:bodyPr>
          <a:lstStyle/>
          <a:p>
            <a:pPr marL="457200" lvl="0" indent="-406400" algn="just" rtl="0">
              <a:lnSpc>
                <a:spcPct val="115000"/>
              </a:lnSpc>
              <a:spcBef>
                <a:spcPts val="1200"/>
              </a:spcBef>
              <a:spcAft>
                <a:spcPts val="0"/>
              </a:spcAft>
              <a:buSzPts val="2800"/>
              <a:buChar char="■"/>
            </a:pPr>
            <a:r>
              <a:rPr lang="en-US" sz="2400" dirty="0"/>
              <a:t>High-level language is a computer language which can be understood by the users. </a:t>
            </a:r>
            <a:endParaRPr sz="2400" dirty="0"/>
          </a:p>
          <a:p>
            <a:pPr marL="457200" lvl="0" indent="-406400" algn="just" rtl="0">
              <a:lnSpc>
                <a:spcPct val="115000"/>
              </a:lnSpc>
              <a:spcBef>
                <a:spcPts val="0"/>
              </a:spcBef>
              <a:spcAft>
                <a:spcPts val="0"/>
              </a:spcAft>
              <a:buSzPts val="2800"/>
              <a:buChar char="■"/>
            </a:pPr>
            <a:r>
              <a:rPr lang="en-US" sz="2400" dirty="0"/>
              <a:t>The high-level language is very similar to human languages and has a set of grammar rules that are used to make instructions more easily. </a:t>
            </a:r>
            <a:endParaRPr sz="2400" dirty="0"/>
          </a:p>
          <a:p>
            <a:pPr marL="457200" lvl="0" indent="-406400" algn="just" rtl="0">
              <a:lnSpc>
                <a:spcPct val="115000"/>
              </a:lnSpc>
              <a:spcBef>
                <a:spcPts val="0"/>
              </a:spcBef>
              <a:spcAft>
                <a:spcPts val="0"/>
              </a:spcAft>
              <a:buSzPts val="2800"/>
              <a:buChar char="■"/>
            </a:pPr>
            <a:r>
              <a:rPr lang="en-US" sz="2400" dirty="0"/>
              <a:t>Every high-level language has a set of predefined words known as Keywords and a set of rules known as Syntax to create instructions. </a:t>
            </a:r>
            <a:endParaRPr sz="2400" dirty="0"/>
          </a:p>
          <a:p>
            <a:pPr marL="457200" lvl="0" indent="-406400" algn="just" rtl="0">
              <a:lnSpc>
                <a:spcPct val="115000"/>
              </a:lnSpc>
              <a:spcBef>
                <a:spcPts val="0"/>
              </a:spcBef>
              <a:spcAft>
                <a:spcPts val="0"/>
              </a:spcAft>
              <a:buSzPts val="2800"/>
              <a:buChar char="■"/>
            </a:pPr>
            <a:r>
              <a:rPr lang="en-US" sz="2400" dirty="0"/>
              <a:t>The high-level language is easier to understand for the users but the computer can not understand it.</a:t>
            </a:r>
            <a:endParaRPr sz="2400" dirty="0"/>
          </a:p>
        </p:txBody>
      </p:sp>
      <p:sp>
        <p:nvSpPr>
          <p:cNvPr id="218" name="Google Shape;218;p13"/>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18</a:t>
            </a:fld>
            <a:endParaRPr/>
          </a:p>
        </p:txBody>
      </p:sp>
    </p:spTree>
    <p:extLst>
      <p:ext uri="{BB962C8B-B14F-4D97-AF65-F5344CB8AC3E}">
        <p14:creationId xmlns:p14="http://schemas.microsoft.com/office/powerpoint/2010/main" val="1490686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body" idx="1"/>
          </p:nvPr>
        </p:nvSpPr>
        <p:spPr>
          <a:xfrm>
            <a:off x="887239" y="1371600"/>
            <a:ext cx="10524927" cy="3886200"/>
          </a:xfrm>
          <a:prstGeom prst="rect">
            <a:avLst/>
          </a:prstGeom>
          <a:noFill/>
          <a:ln>
            <a:noFill/>
          </a:ln>
        </p:spPr>
        <p:txBody>
          <a:bodyPr spcFirstLastPara="1" wrap="square" lIns="91425" tIns="45700" rIns="91425" bIns="45700" anchor="t" anchorCtr="0">
            <a:noAutofit/>
          </a:bodyPr>
          <a:lstStyle/>
          <a:p>
            <a:pPr marL="457200" marR="0" lvl="0" indent="-412750" algn="l" rtl="0">
              <a:lnSpc>
                <a:spcPct val="100000"/>
              </a:lnSpc>
              <a:spcBef>
                <a:spcPts val="440"/>
              </a:spcBef>
              <a:spcAft>
                <a:spcPts val="0"/>
              </a:spcAft>
              <a:buClr>
                <a:schemeClr val="dk1"/>
              </a:buClr>
              <a:buSzPts val="2900"/>
              <a:buFont typeface="Calibri"/>
              <a:buChar char="■"/>
            </a:pPr>
            <a:r>
              <a:rPr lang="en-US" sz="2900" i="0" u="none" strike="noStrike" cap="none" dirty="0">
                <a:solidFill>
                  <a:schemeClr val="dk1"/>
                </a:solidFill>
                <a:latin typeface="Calibri"/>
                <a:ea typeface="Calibri"/>
                <a:cs typeface="Calibri"/>
                <a:sym typeface="Calibri"/>
              </a:rPr>
              <a:t>Different high level programming languages can be used for writing a program. </a:t>
            </a:r>
            <a:endParaRPr sz="2900" i="0" u="none" strike="noStrike" cap="none" dirty="0">
              <a:solidFill>
                <a:schemeClr val="dk1"/>
              </a:solidFill>
              <a:latin typeface="Calibri"/>
              <a:ea typeface="Calibri"/>
              <a:cs typeface="Calibri"/>
              <a:sym typeface="Calibri"/>
            </a:endParaRPr>
          </a:p>
          <a:p>
            <a:pPr marL="914400" marR="0" lvl="1" indent="-412750" algn="l" rtl="0">
              <a:lnSpc>
                <a:spcPct val="100000"/>
              </a:lnSpc>
              <a:spcBef>
                <a:spcPts val="0"/>
              </a:spcBef>
              <a:spcAft>
                <a:spcPts val="0"/>
              </a:spcAft>
              <a:buSzPts val="2900"/>
              <a:buFont typeface="Calibri"/>
              <a:buChar char="◻"/>
            </a:pPr>
            <a:r>
              <a:rPr lang="en-US" sz="2900" dirty="0">
                <a:latin typeface="Calibri"/>
                <a:ea typeface="Calibri"/>
                <a:cs typeface="Calibri"/>
                <a:sym typeface="Calibri"/>
              </a:rPr>
              <a:t>Examples: Python, C, C++, Java </a:t>
            </a:r>
            <a:endParaRPr sz="2900" dirty="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i="0" u="none" strike="noStrike" cap="none" dirty="0">
                <a:solidFill>
                  <a:schemeClr val="dk1"/>
                </a:solidFill>
                <a:latin typeface="Calibri"/>
                <a:ea typeface="Calibri"/>
                <a:cs typeface="Calibri"/>
                <a:sym typeface="Calibri"/>
              </a:rPr>
              <a:t>It is equally important to record the details of the coding procedures followed and document the solution.</a:t>
            </a:r>
            <a:endParaRPr sz="2900" dirty="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i="0" u="none" strike="noStrike" cap="none" dirty="0">
                <a:solidFill>
                  <a:schemeClr val="dk1"/>
                </a:solidFill>
                <a:latin typeface="Calibri"/>
                <a:ea typeface="Calibri"/>
                <a:cs typeface="Calibri"/>
                <a:sym typeface="Calibri"/>
              </a:rPr>
              <a:t>This is helpful when revisiting the programs at a later stage.</a:t>
            </a:r>
            <a:endParaRPr sz="2900" dirty="0">
              <a:latin typeface="Calibri"/>
              <a:ea typeface="Calibri"/>
              <a:cs typeface="Calibri"/>
              <a:sym typeface="Calibri"/>
            </a:endParaRPr>
          </a:p>
        </p:txBody>
      </p:sp>
      <p:sp>
        <p:nvSpPr>
          <p:cNvPr id="224" name="Google Shape;224;p14"/>
          <p:cNvSpPr txBox="1">
            <a:spLocks noGrp="1"/>
          </p:cNvSpPr>
          <p:nvPr>
            <p:ph type="title"/>
          </p:nvPr>
        </p:nvSpPr>
        <p:spPr>
          <a:xfrm>
            <a:off x="609600" y="0"/>
            <a:ext cx="109728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Step 3: Coding</a:t>
            </a:r>
            <a:endParaRPr b="1"/>
          </a:p>
        </p:txBody>
      </p:sp>
      <p:sp>
        <p:nvSpPr>
          <p:cNvPr id="225" name="Google Shape;225;p14"/>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19</a:t>
            </a:fld>
            <a:endParaRPr/>
          </a:p>
        </p:txBody>
      </p:sp>
    </p:spTree>
    <p:extLst>
      <p:ext uri="{BB962C8B-B14F-4D97-AF65-F5344CB8AC3E}">
        <p14:creationId xmlns:p14="http://schemas.microsoft.com/office/powerpoint/2010/main" val="139383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777" y="1190453"/>
            <a:ext cx="9258641" cy="392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idx="12"/>
          </p:nvPr>
        </p:nvSpPr>
        <p:spPr/>
        <p:txBody>
          <a:bodyPr/>
          <a:lstStyle/>
          <a:p>
            <a:fld id="{00000000-1234-1234-1234-123412341234}" type="slidenum">
              <a:rPr lang="en-US" smtClean="0"/>
              <a:pPr/>
              <a:t>2</a:t>
            </a:fld>
            <a:r>
              <a:rPr lang="en-US" smtClean="0"/>
              <a:t>r</a:t>
            </a:r>
            <a:endParaRPr lang="en-US" dirty="0"/>
          </a:p>
        </p:txBody>
      </p:sp>
    </p:spTree>
    <p:extLst>
      <p:ext uri="{BB962C8B-B14F-4D97-AF65-F5344CB8AC3E}">
        <p14:creationId xmlns:p14="http://schemas.microsoft.com/office/powerpoint/2010/main" val="4073234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a:spLocks noGrp="1"/>
          </p:cNvSpPr>
          <p:nvPr>
            <p:ph type="body" idx="4294967295"/>
          </p:nvPr>
        </p:nvSpPr>
        <p:spPr>
          <a:xfrm>
            <a:off x="760490" y="1371600"/>
            <a:ext cx="10821909" cy="5334000"/>
          </a:xfrm>
          <a:prstGeom prst="rect">
            <a:avLst/>
          </a:prstGeom>
          <a:noFill/>
          <a:ln>
            <a:noFill/>
          </a:ln>
        </p:spPr>
        <p:txBody>
          <a:bodyPr spcFirstLastPara="1" wrap="square" lIns="91425" tIns="45700" rIns="91425" bIns="45700" anchor="ctr" anchorCtr="0">
            <a:noAutofit/>
          </a:bodyPr>
          <a:lstStyle/>
          <a:p>
            <a:pPr marL="457200" marR="0" lvl="0" indent="-412750" algn="l" rtl="0">
              <a:lnSpc>
                <a:spcPct val="100000"/>
              </a:lnSpc>
              <a:spcBef>
                <a:spcPts val="440"/>
              </a:spcBef>
              <a:spcAft>
                <a:spcPts val="0"/>
              </a:spcAft>
              <a:buSzPts val="2900"/>
              <a:buFont typeface="Calibri"/>
              <a:buChar char="■"/>
            </a:pPr>
            <a:r>
              <a:rPr lang="en-US" sz="2900" dirty="0">
                <a:latin typeface="Calibri"/>
                <a:ea typeface="Calibri"/>
                <a:cs typeface="Calibri"/>
                <a:sym typeface="Calibri"/>
              </a:rPr>
              <a:t>The program is tested for syntactical errors.</a:t>
            </a:r>
            <a:endParaRPr sz="2900" dirty="0">
              <a:latin typeface="Calibri"/>
              <a:ea typeface="Calibri"/>
              <a:cs typeface="Calibri"/>
              <a:sym typeface="Calibri"/>
            </a:endParaRPr>
          </a:p>
          <a:p>
            <a:pPr marL="457200" marR="0" lvl="0" indent="-412750" algn="l" rtl="0">
              <a:lnSpc>
                <a:spcPct val="100000"/>
              </a:lnSpc>
              <a:spcBef>
                <a:spcPts val="0"/>
              </a:spcBef>
              <a:spcAft>
                <a:spcPts val="0"/>
              </a:spcAft>
              <a:buSzPts val="2900"/>
              <a:buFont typeface="Calibri"/>
              <a:buChar char="■"/>
            </a:pPr>
            <a:r>
              <a:rPr lang="en-US" sz="2900" i="0" u="none" strike="noStrike" cap="none" dirty="0">
                <a:solidFill>
                  <a:schemeClr val="dk1"/>
                </a:solidFill>
                <a:latin typeface="Calibri"/>
                <a:ea typeface="Calibri"/>
                <a:cs typeface="Calibri"/>
                <a:sym typeface="Calibri"/>
              </a:rPr>
              <a:t>The program </a:t>
            </a:r>
            <a:r>
              <a:rPr lang="en-US" sz="2900" dirty="0">
                <a:latin typeface="Calibri"/>
                <a:ea typeface="Calibri"/>
                <a:cs typeface="Calibri"/>
                <a:sym typeface="Calibri"/>
              </a:rPr>
              <a:t>is </a:t>
            </a:r>
            <a:r>
              <a:rPr lang="en-US" sz="2900" i="0" u="none" strike="noStrike" cap="none" dirty="0">
                <a:solidFill>
                  <a:schemeClr val="dk1"/>
                </a:solidFill>
                <a:latin typeface="Calibri"/>
                <a:ea typeface="Calibri"/>
                <a:cs typeface="Calibri"/>
                <a:sym typeface="Calibri"/>
              </a:rPr>
              <a:t>tested on various parameters</a:t>
            </a:r>
            <a:r>
              <a:rPr lang="en-US" sz="2900" dirty="0">
                <a:latin typeface="Calibri"/>
                <a:ea typeface="Calibri"/>
                <a:cs typeface="Calibri"/>
                <a:sym typeface="Calibri"/>
              </a:rPr>
              <a:t> such that it </a:t>
            </a:r>
            <a:r>
              <a:rPr lang="en-US" sz="2900" i="0" u="none" strike="noStrike" cap="none" dirty="0">
                <a:solidFill>
                  <a:schemeClr val="dk1"/>
                </a:solidFill>
                <a:latin typeface="Calibri"/>
                <a:ea typeface="Calibri"/>
                <a:cs typeface="Calibri"/>
                <a:sym typeface="Calibri"/>
              </a:rPr>
              <a:t>meets the requirements of the user. </a:t>
            </a:r>
            <a:endParaRPr sz="2900" dirty="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i="0" u="none" strike="noStrike" cap="none" dirty="0">
                <a:solidFill>
                  <a:schemeClr val="dk1"/>
                </a:solidFill>
                <a:latin typeface="Calibri"/>
                <a:ea typeface="Calibri"/>
                <a:cs typeface="Calibri"/>
                <a:sym typeface="Calibri"/>
              </a:rPr>
              <a:t>It must respond within the expected time. </a:t>
            </a:r>
            <a:endParaRPr sz="2900" i="0" u="none" strike="noStrike" cap="none" dirty="0">
              <a:solidFill>
                <a:schemeClr val="dk1"/>
              </a:solidFill>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i="0" u="none" strike="noStrike" cap="none" dirty="0">
                <a:solidFill>
                  <a:schemeClr val="dk1"/>
                </a:solidFill>
                <a:latin typeface="Calibri"/>
                <a:ea typeface="Calibri"/>
                <a:cs typeface="Calibri"/>
                <a:sym typeface="Calibri"/>
              </a:rPr>
              <a:t>It should generate correct output for all possible inputs. </a:t>
            </a:r>
            <a:endParaRPr sz="2900" dirty="0">
              <a:latin typeface="Calibri"/>
              <a:ea typeface="Calibri"/>
              <a:cs typeface="Calibri"/>
              <a:sym typeface="Calibri"/>
            </a:endParaRPr>
          </a:p>
          <a:p>
            <a:pPr marL="457200" marR="0" lvl="0" indent="-412750" algn="l" rtl="0">
              <a:lnSpc>
                <a:spcPct val="100000"/>
              </a:lnSpc>
              <a:spcBef>
                <a:spcPts val="0"/>
              </a:spcBef>
              <a:spcAft>
                <a:spcPts val="0"/>
              </a:spcAft>
              <a:buClr>
                <a:schemeClr val="dk1"/>
              </a:buClr>
              <a:buSzPts val="2900"/>
              <a:buFont typeface="Calibri"/>
              <a:buChar char="■"/>
            </a:pPr>
            <a:r>
              <a:rPr lang="en-US" sz="2900" i="0" u="none" strike="noStrike" cap="none" dirty="0">
                <a:solidFill>
                  <a:schemeClr val="dk1"/>
                </a:solidFill>
                <a:latin typeface="Calibri"/>
                <a:ea typeface="Calibri"/>
                <a:cs typeface="Calibri"/>
                <a:sym typeface="Calibri"/>
              </a:rPr>
              <a:t>In case the output generated is incorrect, then the program should be checked for logical errors, if any.</a:t>
            </a:r>
            <a:endParaRPr sz="2900" dirty="0">
              <a:latin typeface="Calibri"/>
              <a:ea typeface="Calibri"/>
              <a:cs typeface="Calibri"/>
              <a:sym typeface="Calibri"/>
            </a:endParaRPr>
          </a:p>
        </p:txBody>
      </p:sp>
      <p:sp>
        <p:nvSpPr>
          <p:cNvPr id="231" name="Google Shape;231;p15"/>
          <p:cNvSpPr txBox="1">
            <a:spLocks noGrp="1"/>
          </p:cNvSpPr>
          <p:nvPr>
            <p:ph type="title"/>
          </p:nvPr>
        </p:nvSpPr>
        <p:spPr>
          <a:xfrm>
            <a:off x="0" y="0"/>
            <a:ext cx="12192000" cy="1371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b="1"/>
              <a:t>Step 4 : Testing and Debugging</a:t>
            </a:r>
            <a:endParaRPr b="1"/>
          </a:p>
        </p:txBody>
      </p:sp>
      <p:sp>
        <p:nvSpPr>
          <p:cNvPr id="232" name="Google Shape;232;p15"/>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20</a:t>
            </a:fld>
            <a:endParaRPr/>
          </a:p>
        </p:txBody>
      </p:sp>
      <p:sp>
        <p:nvSpPr>
          <p:cNvPr id="2" name="Date Placeholder 1"/>
          <p:cNvSpPr>
            <a:spLocks noGrp="1"/>
          </p:cNvSpPr>
          <p:nvPr>
            <p:ph type="dt" sz="half" idx="10"/>
          </p:nvPr>
        </p:nvSpPr>
        <p:spPr/>
        <p:txBody>
          <a:bodyPr/>
          <a:lstStyle/>
          <a:p>
            <a:r>
              <a:rPr lang="en-US" smtClean="0"/>
              <a:t>28-07-2023</a:t>
            </a:r>
            <a:endParaRPr lang="en-US"/>
          </a:p>
        </p:txBody>
      </p:sp>
    </p:spTree>
    <p:extLst>
      <p:ext uri="{BB962C8B-B14F-4D97-AF65-F5344CB8AC3E}">
        <p14:creationId xmlns:p14="http://schemas.microsoft.com/office/powerpoint/2010/main" val="39273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6"/>
          <p:cNvSpPr txBox="1">
            <a:spLocks noGrp="1"/>
          </p:cNvSpPr>
          <p:nvPr>
            <p:ph type="body" idx="4294967295"/>
          </p:nvPr>
        </p:nvSpPr>
        <p:spPr>
          <a:xfrm>
            <a:off x="778598" y="1371600"/>
            <a:ext cx="10803802" cy="5334000"/>
          </a:xfrm>
          <a:prstGeom prst="rect">
            <a:avLst/>
          </a:prstGeom>
          <a:noFill/>
          <a:ln>
            <a:noFill/>
          </a:ln>
        </p:spPr>
        <p:txBody>
          <a:bodyPr spcFirstLastPara="1" wrap="square" lIns="91425" tIns="45700" rIns="91425" bIns="45700" anchor="ctr" anchorCtr="0">
            <a:noAutofit/>
          </a:bodyPr>
          <a:lstStyle/>
          <a:p>
            <a:pPr marL="457200" lvl="0" indent="-412750" algn="l" rtl="0">
              <a:lnSpc>
                <a:spcPct val="100000"/>
              </a:lnSpc>
              <a:spcBef>
                <a:spcPts val="440"/>
              </a:spcBef>
              <a:spcAft>
                <a:spcPts val="0"/>
              </a:spcAft>
              <a:buClr>
                <a:schemeClr val="dk1"/>
              </a:buClr>
              <a:buSzPts val="2900"/>
              <a:buFont typeface="Calibri"/>
              <a:buChar char="■"/>
            </a:pPr>
            <a:r>
              <a:rPr lang="en-US" sz="2900" dirty="0">
                <a:latin typeface="Calibri"/>
                <a:ea typeface="Calibri"/>
                <a:cs typeface="Calibri"/>
                <a:sym typeface="Calibri"/>
              </a:rPr>
              <a:t>Software industry follows standardized testing methods while developing complex applications like:</a:t>
            </a:r>
            <a:endParaRPr sz="2900" dirty="0">
              <a:latin typeface="Calibri"/>
              <a:ea typeface="Calibri"/>
              <a:cs typeface="Calibri"/>
              <a:sym typeface="Calibri"/>
            </a:endParaRPr>
          </a:p>
          <a:p>
            <a:pPr marL="914400" lvl="1"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unit or component testing, </a:t>
            </a:r>
            <a:endParaRPr sz="2900" dirty="0">
              <a:latin typeface="Calibri"/>
              <a:ea typeface="Calibri"/>
              <a:cs typeface="Calibri"/>
              <a:sym typeface="Calibri"/>
            </a:endParaRPr>
          </a:p>
          <a:p>
            <a:pPr marL="914400" lvl="1"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integration testing, </a:t>
            </a:r>
            <a:endParaRPr sz="2900" dirty="0">
              <a:latin typeface="Calibri"/>
              <a:ea typeface="Calibri"/>
              <a:cs typeface="Calibri"/>
              <a:sym typeface="Calibri"/>
            </a:endParaRPr>
          </a:p>
          <a:p>
            <a:pPr marL="914400" lvl="1"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system testing, and </a:t>
            </a:r>
            <a:endParaRPr sz="2900" dirty="0">
              <a:latin typeface="Calibri"/>
              <a:ea typeface="Calibri"/>
              <a:cs typeface="Calibri"/>
              <a:sym typeface="Calibri"/>
            </a:endParaRPr>
          </a:p>
          <a:p>
            <a:pPr marL="914400" lvl="1"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acceptance testing </a:t>
            </a:r>
            <a:endParaRPr sz="2900" dirty="0">
              <a:latin typeface="Calibri"/>
              <a:ea typeface="Calibri"/>
              <a:cs typeface="Calibri"/>
              <a:sym typeface="Calibri"/>
            </a:endParaRPr>
          </a:p>
          <a:p>
            <a:pPr marL="457200" lvl="0" indent="-412750" algn="l" rtl="0">
              <a:lnSpc>
                <a:spcPct val="100000"/>
              </a:lnSpc>
              <a:spcBef>
                <a:spcPts val="0"/>
              </a:spcBef>
              <a:spcAft>
                <a:spcPts val="0"/>
              </a:spcAft>
              <a:buClr>
                <a:schemeClr val="dk1"/>
              </a:buClr>
              <a:buSzPts val="2900"/>
              <a:buFont typeface="Calibri"/>
              <a:buChar char="■"/>
            </a:pPr>
            <a:r>
              <a:rPr lang="en-US" sz="2900" dirty="0">
                <a:latin typeface="Calibri"/>
                <a:ea typeface="Calibri"/>
                <a:cs typeface="Calibri"/>
                <a:sym typeface="Calibri"/>
              </a:rPr>
              <a:t>This is to ensure that the software meets all the business and technical requirements and works as expected. </a:t>
            </a:r>
            <a:endParaRPr sz="2900" dirty="0">
              <a:latin typeface="Calibri"/>
              <a:ea typeface="Calibri"/>
              <a:cs typeface="Calibri"/>
              <a:sym typeface="Calibri"/>
            </a:endParaRPr>
          </a:p>
        </p:txBody>
      </p:sp>
      <p:sp>
        <p:nvSpPr>
          <p:cNvPr id="238" name="Google Shape;238;p16"/>
          <p:cNvSpPr txBox="1">
            <a:spLocks noGrp="1"/>
          </p:cNvSpPr>
          <p:nvPr>
            <p:ph type="title"/>
          </p:nvPr>
        </p:nvSpPr>
        <p:spPr>
          <a:xfrm>
            <a:off x="0" y="0"/>
            <a:ext cx="121920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Step 4 : Testing and Debugging</a:t>
            </a:r>
            <a:endParaRPr b="1"/>
          </a:p>
        </p:txBody>
      </p:sp>
      <p:sp>
        <p:nvSpPr>
          <p:cNvPr id="239" name="Google Shape;239;p16"/>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21</a:t>
            </a:fld>
            <a:endParaRPr/>
          </a:p>
        </p:txBody>
      </p:sp>
      <p:sp>
        <p:nvSpPr>
          <p:cNvPr id="2" name="Date Placeholder 1"/>
          <p:cNvSpPr>
            <a:spLocks noGrp="1"/>
          </p:cNvSpPr>
          <p:nvPr>
            <p:ph type="dt" sz="half" idx="10"/>
          </p:nvPr>
        </p:nvSpPr>
        <p:spPr/>
        <p:txBody>
          <a:bodyPr/>
          <a:lstStyle/>
          <a:p>
            <a:r>
              <a:rPr lang="en-US" smtClean="0"/>
              <a:t>28-07-2023</a:t>
            </a:r>
            <a:endParaRPr lang="en-US"/>
          </a:p>
        </p:txBody>
      </p:sp>
    </p:spTree>
    <p:extLst>
      <p:ext uri="{BB962C8B-B14F-4D97-AF65-F5344CB8AC3E}">
        <p14:creationId xmlns:p14="http://schemas.microsoft.com/office/powerpoint/2010/main" val="13897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838200" y="1"/>
            <a:ext cx="10515600" cy="8909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Variables and Identifiers</a:t>
            </a:r>
            <a:endParaRPr/>
          </a:p>
        </p:txBody>
      </p:sp>
      <p:sp>
        <p:nvSpPr>
          <p:cNvPr id="138" name="Google Shape;138;p10"/>
          <p:cNvSpPr txBox="1">
            <a:spLocks noGrp="1"/>
          </p:cNvSpPr>
          <p:nvPr>
            <p:ph type="body" idx="1"/>
          </p:nvPr>
        </p:nvSpPr>
        <p:spPr>
          <a:xfrm>
            <a:off x="838200" y="879231"/>
            <a:ext cx="10515600" cy="52977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latin typeface="Times New Roman"/>
                <a:ea typeface="Times New Roman"/>
                <a:cs typeface="Times New Roman"/>
                <a:sym typeface="Times New Roman"/>
              </a:rPr>
              <a:t>Variable means its value can vary. You can store any piece of information in a variable. Variables are nothing but just parts of your computer’s memory where information is stored. To be identified easily, each variable is given an appropriate name. </a:t>
            </a:r>
            <a:endParaRPr sz="24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Identifiers are names given to identify something. This something can be a variable, function, class, module or other object. </a:t>
            </a:r>
            <a:endParaRPr sz="24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For naming any identifier, there are some basic rules like: </a:t>
            </a: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 The first character of an identifier must be an underscore ('_') or a letter (upper or lowercase). </a:t>
            </a: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 The rest of the identifier name can be underscores ('_'), letters (upper or lowercase), or digits (0-9). </a:t>
            </a: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 Identifier names are case-sensitive. For example, </a:t>
            </a:r>
            <a:r>
              <a:rPr lang="en-US" sz="2400" dirty="0" err="1">
                <a:latin typeface="Times New Roman"/>
                <a:ea typeface="Times New Roman"/>
                <a:cs typeface="Times New Roman"/>
                <a:sym typeface="Times New Roman"/>
              </a:rPr>
              <a:t>myvar</a:t>
            </a:r>
            <a:r>
              <a:rPr lang="en-US" sz="2400" dirty="0">
                <a:latin typeface="Times New Roman"/>
                <a:ea typeface="Times New Roman"/>
                <a:cs typeface="Times New Roman"/>
                <a:sym typeface="Times New Roman"/>
              </a:rPr>
              <a:t> and </a:t>
            </a:r>
            <a:r>
              <a:rPr lang="en-US" sz="2400" dirty="0" err="1">
                <a:latin typeface="Times New Roman"/>
                <a:ea typeface="Times New Roman"/>
                <a:cs typeface="Times New Roman"/>
                <a:sym typeface="Times New Roman"/>
              </a:rPr>
              <a:t>myVar</a:t>
            </a:r>
            <a:r>
              <a:rPr lang="en-US" sz="2400" dirty="0">
                <a:latin typeface="Times New Roman"/>
                <a:ea typeface="Times New Roman"/>
                <a:cs typeface="Times New Roman"/>
                <a:sym typeface="Times New Roman"/>
              </a:rPr>
              <a:t> are not same.</a:t>
            </a:r>
            <a:endParaRPr sz="2400"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fld id="{00000000-1234-1234-1234-123412341234}" type="slidenum">
              <a:rPr lang="en-US" smtClean="0"/>
              <a:pPr/>
              <a:t>22</a:t>
            </a:fld>
            <a:r>
              <a:rPr lang="en-US" smtClean="0"/>
              <a:t>r</a:t>
            </a:r>
            <a:endParaRPr lang="en-US" dirty="0"/>
          </a:p>
        </p:txBody>
      </p:sp>
    </p:spTree>
    <p:extLst>
      <p:ext uri="{BB962C8B-B14F-4D97-AF65-F5344CB8AC3E}">
        <p14:creationId xmlns:p14="http://schemas.microsoft.com/office/powerpoint/2010/main" val="3888410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title"/>
          </p:nvPr>
        </p:nvSpPr>
        <p:spPr>
          <a:xfrm>
            <a:off x="838200" y="128955"/>
            <a:ext cx="10515600" cy="7619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Assigning or Initializing Values to Variables</a:t>
            </a:r>
            <a:endParaRPr b="1">
              <a:latin typeface="Times New Roman"/>
              <a:ea typeface="Times New Roman"/>
              <a:cs typeface="Times New Roman"/>
              <a:sym typeface="Times New Roman"/>
            </a:endParaRPr>
          </a:p>
        </p:txBody>
      </p:sp>
      <p:sp>
        <p:nvSpPr>
          <p:cNvPr id="144" name="Google Shape;144;p11"/>
          <p:cNvSpPr txBox="1">
            <a:spLocks noGrp="1"/>
          </p:cNvSpPr>
          <p:nvPr>
            <p:ph type="body" idx="1"/>
          </p:nvPr>
        </p:nvSpPr>
        <p:spPr>
          <a:xfrm>
            <a:off x="838200" y="961292"/>
            <a:ext cx="10515600" cy="52156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In Python, programmers need not explicitly declare variables to reserve memory space. The declaration is done automatically when a value is assigned to the variable using the equal sign (=). The operand on the left side of equal sign is the name of the variable and the operand on its right side is the value to be stored in that variable</a:t>
            </a:r>
            <a:r>
              <a:rPr lang="en-US"/>
              <a:t>.</a:t>
            </a:r>
            <a:endParaRPr/>
          </a:p>
        </p:txBody>
      </p:sp>
      <p:pic>
        <p:nvPicPr>
          <p:cNvPr id="145" name="Google Shape;145;p11"/>
          <p:cNvPicPr preferRelativeResize="0"/>
          <p:nvPr/>
        </p:nvPicPr>
        <p:blipFill rotWithShape="1">
          <a:blip r:embed="rId3">
            <a:alphaModFix/>
          </a:blip>
          <a:srcRect/>
          <a:stretch/>
        </p:blipFill>
        <p:spPr>
          <a:xfrm>
            <a:off x="3975562" y="2555338"/>
            <a:ext cx="4886325" cy="3141785"/>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en-US" smtClean="0"/>
              <a:pPr/>
              <a:t>23</a:t>
            </a:fld>
            <a:r>
              <a:rPr lang="en-US" smtClean="0"/>
              <a:t>r</a:t>
            </a:r>
            <a:endParaRPr lang="en-US" dirty="0"/>
          </a:p>
        </p:txBody>
      </p:sp>
    </p:spTree>
    <p:extLst>
      <p:ext uri="{BB962C8B-B14F-4D97-AF65-F5344CB8AC3E}">
        <p14:creationId xmlns:p14="http://schemas.microsoft.com/office/powerpoint/2010/main" val="22902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Features</a:t>
            </a:r>
            <a:endParaRPr/>
          </a:p>
        </p:txBody>
      </p:sp>
      <p:sp>
        <p:nvSpPr>
          <p:cNvPr id="224" name="Google Shape;224;p16"/>
          <p:cNvSpPr txBox="1">
            <a:spLocks noGrp="1"/>
          </p:cNvSpPr>
          <p:nvPr>
            <p:ph type="body" idx="1"/>
          </p:nvPr>
        </p:nvSpPr>
        <p:spPr>
          <a:xfrm>
            <a:off x="781616" y="1210902"/>
            <a:ext cx="10972800" cy="4525963"/>
          </a:xfrm>
          <a:prstGeom prst="rect">
            <a:avLst/>
          </a:prstGeom>
          <a:noFill/>
          <a:ln>
            <a:noFill/>
          </a:ln>
        </p:spPr>
        <p:txBody>
          <a:bodyPr spcFirstLastPara="1" wrap="square" lIns="91425" tIns="45700" rIns="91425" bIns="45700" anchor="t" anchorCtr="0">
            <a:normAutofit/>
          </a:bodyPr>
          <a:lstStyle/>
          <a:p>
            <a:pPr marL="342900" indent="-190500">
              <a:spcBef>
                <a:spcPts val="480"/>
              </a:spcBef>
              <a:buSzPts val="2400"/>
              <a:buNone/>
            </a:pPr>
            <a:r>
              <a:rPr lang="en-US" sz="2000" dirty="0"/>
              <a:t>1. Free and Open Source</a:t>
            </a:r>
          </a:p>
          <a:p>
            <a:pPr marL="342900" indent="-190500">
              <a:spcBef>
                <a:spcPts val="480"/>
              </a:spcBef>
              <a:buSzPts val="2400"/>
              <a:buNone/>
            </a:pPr>
            <a:r>
              <a:rPr lang="en-IN" sz="2000" dirty="0"/>
              <a:t>2. Easy to code</a:t>
            </a:r>
          </a:p>
          <a:p>
            <a:pPr marL="342900" indent="-190500">
              <a:spcBef>
                <a:spcPts val="480"/>
              </a:spcBef>
              <a:buSzPts val="2400"/>
              <a:buNone/>
            </a:pPr>
            <a:r>
              <a:rPr lang="en-IN" sz="2000" dirty="0"/>
              <a:t>4. Object-Oriented Language</a:t>
            </a:r>
          </a:p>
          <a:p>
            <a:pPr marL="342900" indent="-190500">
              <a:spcBef>
                <a:spcPts val="480"/>
              </a:spcBef>
              <a:buSzPts val="2400"/>
              <a:buNone/>
            </a:pPr>
            <a:r>
              <a:rPr lang="en-IN" sz="2000" dirty="0"/>
              <a:t>5. GUI Programming Support</a:t>
            </a:r>
          </a:p>
          <a:p>
            <a:pPr marL="342900" indent="-190500">
              <a:spcBef>
                <a:spcPts val="480"/>
              </a:spcBef>
              <a:buSzPts val="2400"/>
              <a:buNone/>
            </a:pPr>
            <a:r>
              <a:rPr lang="en-IN" sz="2000" dirty="0"/>
              <a:t>6</a:t>
            </a:r>
            <a:r>
              <a:rPr lang="en-IN" sz="2000" dirty="0" smtClean="0"/>
              <a:t>. </a:t>
            </a:r>
            <a:r>
              <a:rPr lang="en-IN" sz="2000" dirty="0"/>
              <a:t>GUI Programming Support</a:t>
            </a:r>
          </a:p>
          <a:p>
            <a:pPr marL="342900" indent="-190500">
              <a:spcBef>
                <a:spcPts val="480"/>
              </a:spcBef>
              <a:buSzPts val="2400"/>
              <a:buNone/>
            </a:pPr>
            <a:r>
              <a:rPr lang="en-IN" sz="2000" dirty="0"/>
              <a:t>7. Large Community </a:t>
            </a:r>
            <a:r>
              <a:rPr lang="en-IN" sz="2000" dirty="0" smtClean="0"/>
              <a:t>Support</a:t>
            </a:r>
          </a:p>
          <a:p>
            <a:pPr marL="342900" indent="-190500">
              <a:spcBef>
                <a:spcPts val="480"/>
              </a:spcBef>
              <a:buSzPts val="2400"/>
              <a:buNone/>
            </a:pPr>
            <a:r>
              <a:rPr lang="en-IN" sz="2000" dirty="0"/>
              <a:t>8. Easy to Debug</a:t>
            </a:r>
          </a:p>
          <a:p>
            <a:pPr marL="342900" indent="-190500">
              <a:spcBef>
                <a:spcPts val="480"/>
              </a:spcBef>
              <a:buSzPts val="2400"/>
              <a:buNone/>
            </a:pPr>
            <a:r>
              <a:rPr lang="en-US" sz="2000" dirty="0"/>
              <a:t>9. Python is a Portable language</a:t>
            </a:r>
          </a:p>
          <a:p>
            <a:pPr marL="342900" indent="-190500">
              <a:spcBef>
                <a:spcPts val="480"/>
              </a:spcBef>
              <a:buSzPts val="2400"/>
              <a:buNone/>
            </a:pPr>
            <a:r>
              <a:rPr lang="en-US" sz="2000" dirty="0"/>
              <a:t>10. Python is an Integrated language</a:t>
            </a:r>
          </a:p>
          <a:p>
            <a:pPr marL="342900" indent="-190500">
              <a:spcBef>
                <a:spcPts val="480"/>
              </a:spcBef>
              <a:buSzPts val="2400"/>
              <a:buNone/>
            </a:pPr>
            <a:r>
              <a:rPr lang="en-IN" sz="2000" dirty="0" smtClean="0"/>
              <a:t>11. </a:t>
            </a:r>
            <a:r>
              <a:rPr lang="en-IN" sz="2000" dirty="0"/>
              <a:t>Large Standard Library </a:t>
            </a:r>
            <a:endParaRPr lang="en-IN" sz="2000" dirty="0" smtClean="0"/>
          </a:p>
          <a:p>
            <a:pPr marL="342900" indent="-190500">
              <a:spcBef>
                <a:spcPts val="480"/>
              </a:spcBef>
              <a:buSzPts val="2400"/>
              <a:buNone/>
            </a:pPr>
            <a:r>
              <a:rPr lang="en-US" sz="2000" dirty="0"/>
              <a:t>12. Frontend and backend development</a:t>
            </a:r>
          </a:p>
          <a:p>
            <a:pPr marL="342900" indent="-190500">
              <a:spcBef>
                <a:spcPts val="480"/>
              </a:spcBef>
              <a:buSzPts val="2400"/>
              <a:buNone/>
            </a:pPr>
            <a:r>
              <a:rPr lang="en-IN" sz="2000" dirty="0"/>
              <a:t>13. Allocating Memory Dynamically</a:t>
            </a:r>
          </a:p>
          <a:p>
            <a:pPr marL="342900" indent="-190500">
              <a:spcBef>
                <a:spcPts val="480"/>
              </a:spcBef>
              <a:buSzPts val="2400"/>
              <a:buNone/>
            </a:pPr>
            <a:endParaRPr lang="en-IN" sz="2000" dirty="0"/>
          </a:p>
          <a:p>
            <a:pPr marL="342900" indent="-190500">
              <a:spcBef>
                <a:spcPts val="480"/>
              </a:spcBef>
              <a:buSzPts val="2400"/>
              <a:buNone/>
            </a:pPr>
            <a:endParaRPr lang="en-IN" sz="2000" dirty="0"/>
          </a:p>
          <a:p>
            <a:pPr marL="342900" lvl="0" indent="-190500" algn="l" rtl="0">
              <a:spcBef>
                <a:spcPts val="480"/>
              </a:spcBef>
              <a:spcAft>
                <a:spcPts val="0"/>
              </a:spcAft>
              <a:buClr>
                <a:schemeClr val="dk1"/>
              </a:buClr>
              <a:buSzPts val="2400"/>
              <a:buNone/>
            </a:pPr>
            <a:endParaRPr sz="2000" dirty="0"/>
          </a:p>
        </p:txBody>
      </p:sp>
      <p:sp>
        <p:nvSpPr>
          <p:cNvPr id="225" name="Google Shape;225;p16"/>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227" name="Google Shape;227;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2462248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233" name="Google Shape;233;p17"/>
          <p:cNvSpPr txBox="1">
            <a:spLocks noGrp="1"/>
          </p:cNvSpPr>
          <p:nvPr>
            <p:ph type="body" idx="1"/>
          </p:nvPr>
        </p:nvSpPr>
        <p:spPr>
          <a:xfrm>
            <a:off x="968720" y="1600201"/>
            <a:ext cx="10613679"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dirty="0"/>
              <a:t>Firstly understand that IDE and code editor both are different things.</a:t>
            </a:r>
            <a:endParaRPr dirty="0"/>
          </a:p>
          <a:p>
            <a:pPr marL="342900" lvl="0" indent="-342900" algn="l" rtl="0">
              <a:spcBef>
                <a:spcPts val="480"/>
              </a:spcBef>
              <a:spcAft>
                <a:spcPts val="0"/>
              </a:spcAft>
              <a:buClr>
                <a:schemeClr val="dk1"/>
              </a:buClr>
              <a:buSzPts val="2400"/>
              <a:buChar char="•"/>
            </a:pPr>
            <a:r>
              <a:rPr lang="en-IN" sz="2400" b="1" dirty="0"/>
              <a:t>Text/Code Editor:</a:t>
            </a:r>
            <a:r>
              <a:rPr lang="en-IN" sz="2400" dirty="0"/>
              <a:t> </a:t>
            </a:r>
            <a:endParaRPr dirty="0"/>
          </a:p>
          <a:p>
            <a:pPr marL="742950" lvl="1" indent="-285750" algn="l" rtl="0">
              <a:spcBef>
                <a:spcPts val="480"/>
              </a:spcBef>
              <a:spcAft>
                <a:spcPts val="0"/>
              </a:spcAft>
              <a:buClr>
                <a:schemeClr val="dk1"/>
              </a:buClr>
              <a:buSzPts val="2400"/>
              <a:buChar char="–"/>
            </a:pPr>
            <a:r>
              <a:rPr lang="en-IN" sz="2400" dirty="0"/>
              <a:t>Code editors are the lightweight tool that allows you to </a:t>
            </a:r>
            <a:endParaRPr dirty="0"/>
          </a:p>
          <a:p>
            <a:pPr marL="742950" lvl="1" indent="-285750" algn="l" rtl="0">
              <a:spcBef>
                <a:spcPts val="480"/>
              </a:spcBef>
              <a:spcAft>
                <a:spcPts val="0"/>
              </a:spcAft>
              <a:buClr>
                <a:schemeClr val="dk1"/>
              </a:buClr>
              <a:buSzPts val="2400"/>
              <a:buChar char="–"/>
            </a:pPr>
            <a:r>
              <a:rPr lang="en-IN" sz="2400" dirty="0"/>
              <a:t>write and edit the code with some features such as syntax highlighting and code formatting. </a:t>
            </a:r>
            <a:endParaRPr dirty="0"/>
          </a:p>
          <a:p>
            <a:pPr marL="742950" lvl="1" indent="-285750" algn="l" rtl="0">
              <a:spcBef>
                <a:spcPts val="480"/>
              </a:spcBef>
              <a:spcAft>
                <a:spcPts val="0"/>
              </a:spcAft>
              <a:buClr>
                <a:schemeClr val="dk1"/>
              </a:buClr>
              <a:buSzPts val="2400"/>
              <a:buChar char="–"/>
            </a:pPr>
            <a:r>
              <a:rPr lang="en-IN" sz="2400" dirty="0"/>
              <a:t>It provided fewer features than IDE.</a:t>
            </a:r>
            <a:endParaRPr dirty="0"/>
          </a:p>
        </p:txBody>
      </p:sp>
      <p:sp>
        <p:nvSpPr>
          <p:cNvPr id="234" name="Google Shape;234;p17"/>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236" name="Google Shape;236;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1829606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242" name="Google Shape;242;p18"/>
          <p:cNvSpPr txBox="1">
            <a:spLocks noGrp="1"/>
          </p:cNvSpPr>
          <p:nvPr>
            <p:ph type="body" idx="1"/>
          </p:nvPr>
        </p:nvSpPr>
        <p:spPr>
          <a:xfrm>
            <a:off x="1195056" y="1600201"/>
            <a:ext cx="10387343"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dirty="0"/>
              <a:t>An integrated development environment(IDE) is a software application that provides comprehensive facilities to computer programmers for software development.</a:t>
            </a:r>
            <a:endParaRPr dirty="0"/>
          </a:p>
          <a:p>
            <a:pPr marL="342900" lvl="0" indent="-190500" algn="l" rtl="0">
              <a:spcBef>
                <a:spcPts val="480"/>
              </a:spcBef>
              <a:spcAft>
                <a:spcPts val="0"/>
              </a:spcAft>
              <a:buClr>
                <a:schemeClr val="dk1"/>
              </a:buClr>
              <a:buSzPts val="2400"/>
              <a:buNone/>
            </a:pPr>
            <a:endParaRPr sz="2400" dirty="0"/>
          </a:p>
          <a:p>
            <a:pPr marL="342900" lvl="0" indent="-342900" algn="l" rtl="0">
              <a:spcBef>
                <a:spcPts val="480"/>
              </a:spcBef>
              <a:spcAft>
                <a:spcPts val="0"/>
              </a:spcAft>
              <a:buClr>
                <a:schemeClr val="dk1"/>
              </a:buClr>
              <a:buSzPts val="2400"/>
              <a:buChar char="•"/>
            </a:pPr>
            <a:r>
              <a:rPr lang="en-IN" sz="2400" dirty="0"/>
              <a:t>An IDE normally consists of a source code editor, build automation tools, and a debugger.</a:t>
            </a:r>
            <a:endParaRPr dirty="0"/>
          </a:p>
          <a:p>
            <a:pPr marL="342900" lvl="0" indent="-190500" algn="l" rtl="0">
              <a:spcBef>
                <a:spcPts val="480"/>
              </a:spcBef>
              <a:spcAft>
                <a:spcPts val="0"/>
              </a:spcAft>
              <a:buClr>
                <a:schemeClr val="dk1"/>
              </a:buClr>
              <a:buSzPts val="2400"/>
              <a:buNone/>
            </a:pPr>
            <a:endParaRPr sz="2400" dirty="0"/>
          </a:p>
          <a:p>
            <a:pPr marL="342900" lvl="0" indent="-342900" algn="l" rtl="0">
              <a:spcBef>
                <a:spcPts val="480"/>
              </a:spcBef>
              <a:spcAft>
                <a:spcPts val="0"/>
              </a:spcAft>
              <a:buClr>
                <a:schemeClr val="dk1"/>
              </a:buClr>
              <a:buSzPts val="2400"/>
              <a:buChar char="•"/>
            </a:pPr>
            <a:r>
              <a:rPr lang="en-IN" sz="2400" dirty="0"/>
              <a:t>Most of the modern IDEs have intelligent code completion.</a:t>
            </a:r>
            <a:endParaRPr dirty="0"/>
          </a:p>
          <a:p>
            <a:pPr marL="342900" lvl="0" indent="-139700" algn="l" rtl="0">
              <a:spcBef>
                <a:spcPts val="640"/>
              </a:spcBef>
              <a:spcAft>
                <a:spcPts val="0"/>
              </a:spcAft>
              <a:buClr>
                <a:schemeClr val="dk1"/>
              </a:buClr>
              <a:buSzPts val="3200"/>
              <a:buNone/>
            </a:pPr>
            <a:endParaRPr dirty="0"/>
          </a:p>
        </p:txBody>
      </p:sp>
      <p:sp>
        <p:nvSpPr>
          <p:cNvPr id="243" name="Google Shape;243;p18"/>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245" name="Google Shape;24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spTree>
    <p:extLst>
      <p:ext uri="{BB962C8B-B14F-4D97-AF65-F5344CB8AC3E}">
        <p14:creationId xmlns:p14="http://schemas.microsoft.com/office/powerpoint/2010/main" val="426999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251" name="Google Shape;251;p1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b="1"/>
              <a:t>Integrated Development Environment (IDE):</a:t>
            </a:r>
            <a:r>
              <a:rPr lang="en-IN" sz="2400"/>
              <a:t> </a:t>
            </a:r>
            <a:endParaRPr/>
          </a:p>
          <a:p>
            <a:pPr marL="742950" lvl="1" indent="-285750" algn="l" rtl="0">
              <a:spcBef>
                <a:spcPts val="480"/>
              </a:spcBef>
              <a:spcAft>
                <a:spcPts val="0"/>
              </a:spcAft>
              <a:buClr>
                <a:schemeClr val="dk1"/>
              </a:buClr>
              <a:buSzPts val="2400"/>
              <a:buChar char="–"/>
            </a:pPr>
            <a:r>
              <a:rPr lang="en-IN" sz="2400"/>
              <a:t>IDEs are full-fledged environment which provide all the essential tools needed for software development. </a:t>
            </a:r>
            <a:endParaRPr/>
          </a:p>
          <a:p>
            <a:pPr marL="742950" lvl="1" indent="-133350" algn="l" rtl="0">
              <a:spcBef>
                <a:spcPts val="480"/>
              </a:spcBef>
              <a:spcAft>
                <a:spcPts val="0"/>
              </a:spcAft>
              <a:buClr>
                <a:schemeClr val="dk1"/>
              </a:buClr>
              <a:buSzPts val="2400"/>
              <a:buNone/>
            </a:pPr>
            <a:endParaRPr sz="2400"/>
          </a:p>
          <a:p>
            <a:pPr marL="742950" lvl="1" indent="-285750" algn="l" rtl="0">
              <a:spcBef>
                <a:spcPts val="480"/>
              </a:spcBef>
              <a:spcAft>
                <a:spcPts val="0"/>
              </a:spcAft>
              <a:buClr>
                <a:schemeClr val="dk1"/>
              </a:buClr>
              <a:buSzPts val="2400"/>
              <a:buChar char="–"/>
            </a:pPr>
            <a:r>
              <a:rPr lang="en-IN" sz="2400"/>
              <a:t>It just doesn’t handle the code (for example, write, edit, syntax highlighting and auto-completion) but also provides other features such as debugging, execution, testing, and code formatting that helps programmers.</a:t>
            </a:r>
            <a:endParaRPr/>
          </a:p>
          <a:p>
            <a:pPr marL="342900" lvl="0" indent="-190500" algn="l" rtl="0">
              <a:spcBef>
                <a:spcPts val="480"/>
              </a:spcBef>
              <a:spcAft>
                <a:spcPts val="0"/>
              </a:spcAft>
              <a:buClr>
                <a:schemeClr val="dk1"/>
              </a:buClr>
              <a:buSzPts val="2400"/>
              <a:buNone/>
            </a:pPr>
            <a:endParaRPr sz="2400"/>
          </a:p>
        </p:txBody>
      </p:sp>
      <p:sp>
        <p:nvSpPr>
          <p:cNvPr id="252" name="Google Shape;252;p19"/>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254" name="Google Shape;25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3744344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260" name="Google Shape;260;p20"/>
          <p:cNvSpPr txBox="1">
            <a:spLocks noGrp="1"/>
          </p:cNvSpPr>
          <p:nvPr>
            <p:ph type="body" idx="1"/>
          </p:nvPr>
        </p:nvSpPr>
        <p:spPr>
          <a:xfrm>
            <a:off x="778598" y="1600201"/>
            <a:ext cx="358921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IN" sz="2400" b="1" dirty="0"/>
              <a:t>List of Best Python IDE</a:t>
            </a:r>
            <a:endParaRPr dirty="0"/>
          </a:p>
          <a:p>
            <a:pPr marL="342900" lvl="0" indent="-342900" algn="l" rtl="0">
              <a:spcBef>
                <a:spcPts val="480"/>
              </a:spcBef>
              <a:spcAft>
                <a:spcPts val="0"/>
              </a:spcAft>
              <a:buClr>
                <a:schemeClr val="dk1"/>
              </a:buClr>
              <a:buSzPts val="2400"/>
              <a:buChar char="•"/>
            </a:pPr>
            <a:r>
              <a:rPr lang="en-IN" sz="2400" b="1" dirty="0" err="1"/>
              <a:t>PyCharm</a:t>
            </a:r>
            <a:endParaRPr sz="2400" b="1" dirty="0"/>
          </a:p>
          <a:p>
            <a:pPr marL="342900" lvl="0" indent="-342900" algn="l" rtl="0">
              <a:spcBef>
                <a:spcPts val="480"/>
              </a:spcBef>
              <a:spcAft>
                <a:spcPts val="0"/>
              </a:spcAft>
              <a:buClr>
                <a:schemeClr val="dk1"/>
              </a:buClr>
              <a:buSzPts val="2400"/>
              <a:buChar char="•"/>
            </a:pPr>
            <a:r>
              <a:rPr lang="en-IN" sz="2400" b="1" dirty="0" err="1"/>
              <a:t>Spyder</a:t>
            </a:r>
            <a:endParaRPr sz="2400" b="1" dirty="0"/>
          </a:p>
          <a:p>
            <a:pPr marL="342900" lvl="0" indent="-342900" algn="l" rtl="0">
              <a:spcBef>
                <a:spcPts val="480"/>
              </a:spcBef>
              <a:spcAft>
                <a:spcPts val="0"/>
              </a:spcAft>
              <a:buClr>
                <a:schemeClr val="dk1"/>
              </a:buClr>
              <a:buSzPts val="2400"/>
              <a:buChar char="•"/>
            </a:pPr>
            <a:r>
              <a:rPr lang="en-IN" sz="2400" b="1" dirty="0"/>
              <a:t>Eclipse </a:t>
            </a:r>
            <a:r>
              <a:rPr lang="en-IN" sz="2400" b="1" dirty="0" err="1"/>
              <a:t>PyDev</a:t>
            </a:r>
            <a:endParaRPr sz="2400" b="1" dirty="0"/>
          </a:p>
          <a:p>
            <a:pPr marL="342900" lvl="0" indent="-342900" algn="l" rtl="0">
              <a:spcBef>
                <a:spcPts val="480"/>
              </a:spcBef>
              <a:spcAft>
                <a:spcPts val="0"/>
              </a:spcAft>
              <a:buClr>
                <a:schemeClr val="dk1"/>
              </a:buClr>
              <a:buSzPts val="2400"/>
              <a:buChar char="•"/>
            </a:pPr>
            <a:r>
              <a:rPr lang="en-IN" sz="2400" b="1" dirty="0"/>
              <a:t>IDLE</a:t>
            </a:r>
            <a:endParaRPr dirty="0"/>
          </a:p>
          <a:p>
            <a:pPr marL="342900" lvl="0" indent="-342900" algn="l" rtl="0">
              <a:spcBef>
                <a:spcPts val="480"/>
              </a:spcBef>
              <a:spcAft>
                <a:spcPts val="0"/>
              </a:spcAft>
              <a:buClr>
                <a:schemeClr val="dk1"/>
              </a:buClr>
              <a:buSzPts val="2400"/>
              <a:buChar char="•"/>
            </a:pPr>
            <a:r>
              <a:rPr lang="en-IN" sz="2400" b="1" dirty="0"/>
              <a:t>Wing</a:t>
            </a:r>
            <a:endParaRPr dirty="0"/>
          </a:p>
          <a:p>
            <a:pPr marL="0" lvl="0" indent="0" algn="l" rtl="0">
              <a:spcBef>
                <a:spcPts val="480"/>
              </a:spcBef>
              <a:spcAft>
                <a:spcPts val="0"/>
              </a:spcAft>
              <a:buClr>
                <a:schemeClr val="dk1"/>
              </a:buClr>
              <a:buSzPts val="2400"/>
              <a:buNone/>
            </a:pPr>
            <a:endParaRPr sz="2400" b="1" dirty="0"/>
          </a:p>
          <a:p>
            <a:pPr marL="0" lvl="0" indent="0" algn="l" rtl="0">
              <a:spcBef>
                <a:spcPts val="640"/>
              </a:spcBef>
              <a:spcAft>
                <a:spcPts val="0"/>
              </a:spcAft>
              <a:buClr>
                <a:schemeClr val="dk1"/>
              </a:buClr>
              <a:buSzPts val="3200"/>
              <a:buNone/>
            </a:pPr>
            <a:endParaRPr b="1" dirty="0"/>
          </a:p>
          <a:p>
            <a:pPr marL="342900" lvl="0" indent="-139700" algn="l" rtl="0">
              <a:spcBef>
                <a:spcPts val="640"/>
              </a:spcBef>
              <a:spcAft>
                <a:spcPts val="0"/>
              </a:spcAft>
              <a:buClr>
                <a:schemeClr val="dk1"/>
              </a:buClr>
              <a:buSzPts val="3200"/>
              <a:buNone/>
            </a:pPr>
            <a:endParaRPr dirty="0"/>
          </a:p>
        </p:txBody>
      </p:sp>
      <p:pic>
        <p:nvPicPr>
          <p:cNvPr id="261" name="Google Shape;261;p20" descr="Top-10-Python-IDE-and-Code-Editors-in-2020"/>
          <p:cNvPicPr preferRelativeResize="0"/>
          <p:nvPr/>
        </p:nvPicPr>
        <p:blipFill rotWithShape="1">
          <a:blip r:embed="rId3">
            <a:alphaModFix/>
          </a:blip>
          <a:srcRect/>
          <a:stretch/>
        </p:blipFill>
        <p:spPr>
          <a:xfrm>
            <a:off x="4271797" y="1556792"/>
            <a:ext cx="7776864" cy="4464496"/>
          </a:xfrm>
          <a:prstGeom prst="rect">
            <a:avLst/>
          </a:prstGeom>
          <a:noFill/>
          <a:ln>
            <a:noFill/>
          </a:ln>
        </p:spPr>
      </p:pic>
      <p:sp>
        <p:nvSpPr>
          <p:cNvPr id="262" name="Google Shape;262;p20"/>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264" name="Google Shape;264;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Tree>
    <p:extLst>
      <p:ext uri="{BB962C8B-B14F-4D97-AF65-F5344CB8AC3E}">
        <p14:creationId xmlns:p14="http://schemas.microsoft.com/office/powerpoint/2010/main" val="1608366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pic>
        <p:nvPicPr>
          <p:cNvPr id="280" name="Google Shape;280;p22" descr="Top Python IDEs for 2019 - DataCamp"/>
          <p:cNvPicPr preferRelativeResize="0"/>
          <p:nvPr/>
        </p:nvPicPr>
        <p:blipFill rotWithShape="1">
          <a:blip r:embed="rId3">
            <a:alphaModFix/>
          </a:blip>
          <a:srcRect/>
          <a:stretch/>
        </p:blipFill>
        <p:spPr>
          <a:xfrm>
            <a:off x="1007435" y="1772817"/>
            <a:ext cx="10401068" cy="3632225"/>
          </a:xfrm>
          <a:prstGeom prst="rect">
            <a:avLst/>
          </a:prstGeom>
          <a:noFill/>
          <a:ln>
            <a:noFill/>
          </a:ln>
        </p:spPr>
      </p:pic>
      <p:sp>
        <p:nvSpPr>
          <p:cNvPr id="281" name="Google Shape;281;p2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
        <p:nvSpPr>
          <p:cNvPr id="282" name="Google Shape;282;p22"/>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284" name="Google Shape;284;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spTree>
    <p:extLst>
      <p:ext uri="{BB962C8B-B14F-4D97-AF65-F5344CB8AC3E}">
        <p14:creationId xmlns:p14="http://schemas.microsoft.com/office/powerpoint/2010/main" val="1615912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1"/>
            <a:ext cx="10515600" cy="8323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What is Python?</a:t>
            </a:r>
            <a:endParaRPr sz="4000" b="1">
              <a:latin typeface="Times New Roman"/>
              <a:ea typeface="Times New Roman"/>
              <a:cs typeface="Times New Roman"/>
              <a:sym typeface="Times New Roman"/>
            </a:endParaRPr>
          </a:p>
        </p:txBody>
      </p:sp>
      <p:sp>
        <p:nvSpPr>
          <p:cNvPr id="91" name="Google Shape;91;p2"/>
          <p:cNvSpPr txBox="1">
            <a:spLocks noGrp="1"/>
          </p:cNvSpPr>
          <p:nvPr>
            <p:ph type="body" idx="1"/>
          </p:nvPr>
        </p:nvSpPr>
        <p:spPr>
          <a:xfrm>
            <a:off x="838200" y="937846"/>
            <a:ext cx="10515600" cy="52391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Python is a widely-used, interpreted, object-oriented, and high-level programming language with dynamic semantics, used for general-purpose programming.</a:t>
            </a:r>
            <a:endParaRPr sz="2600"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b="1">
                <a:latin typeface="Times New Roman"/>
                <a:ea typeface="Times New Roman"/>
                <a:cs typeface="Times New Roman"/>
                <a:sym typeface="Times New Roman"/>
              </a:rPr>
              <a:t>Python is a high-level programming language which is:</a:t>
            </a:r>
            <a:endParaRPr/>
          </a:p>
          <a:p>
            <a:pPr marL="228600" lvl="0" indent="-228600" algn="l" rtl="0">
              <a:lnSpc>
                <a:spcPct val="90000"/>
              </a:lnSpc>
              <a:spcBef>
                <a:spcPts val="1000"/>
              </a:spcBef>
              <a:spcAft>
                <a:spcPts val="0"/>
              </a:spcAft>
              <a:buClr>
                <a:schemeClr val="dk1"/>
              </a:buClr>
              <a:buSzPts val="2600"/>
              <a:buChar char="•"/>
            </a:pPr>
            <a:r>
              <a:rPr lang="en-US" sz="2600" b="1">
                <a:latin typeface="Times New Roman"/>
                <a:ea typeface="Times New Roman"/>
                <a:cs typeface="Times New Roman"/>
                <a:sym typeface="Times New Roman"/>
              </a:rPr>
              <a:t>Interpreted: </a:t>
            </a:r>
            <a:r>
              <a:rPr lang="en-US" sz="2600">
                <a:latin typeface="Times New Roman"/>
                <a:ea typeface="Times New Roman"/>
                <a:cs typeface="Times New Roman"/>
                <a:sym typeface="Times New Roman"/>
              </a:rPr>
              <a:t>Python is processed at runtime by the interpreter.</a:t>
            </a:r>
            <a:endParaRPr sz="2600"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b="1">
                <a:latin typeface="Times New Roman"/>
                <a:ea typeface="Times New Roman"/>
                <a:cs typeface="Times New Roman"/>
                <a:sym typeface="Times New Roman"/>
              </a:rPr>
              <a:t>Interactive: </a:t>
            </a:r>
            <a:r>
              <a:rPr lang="en-US" sz="2600">
                <a:latin typeface="Times New Roman"/>
                <a:ea typeface="Times New Roman"/>
                <a:cs typeface="Times New Roman"/>
                <a:sym typeface="Times New Roman"/>
              </a:rPr>
              <a:t>You can use a Python prompt and interact with the interpreter directly to write your programs. </a:t>
            </a:r>
            <a:endParaRPr sz="2600"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b="1">
                <a:latin typeface="Times New Roman"/>
                <a:ea typeface="Times New Roman"/>
                <a:cs typeface="Times New Roman"/>
                <a:sym typeface="Times New Roman"/>
              </a:rPr>
              <a:t>Object-Oriented: </a:t>
            </a:r>
            <a:r>
              <a:rPr lang="en-US" sz="2600">
                <a:latin typeface="Times New Roman"/>
                <a:ea typeface="Times New Roman"/>
                <a:cs typeface="Times New Roman"/>
                <a:sym typeface="Times New Roman"/>
              </a:rPr>
              <a:t>Python supports Object-Oriented technique of programming. </a:t>
            </a:r>
            <a:endParaRPr sz="2600"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b="1">
                <a:latin typeface="Times New Roman"/>
                <a:ea typeface="Times New Roman"/>
                <a:cs typeface="Times New Roman"/>
                <a:sym typeface="Times New Roman"/>
              </a:rPr>
              <a:t>Beginner’s Language: </a:t>
            </a:r>
            <a:r>
              <a:rPr lang="en-US" sz="2600">
                <a:latin typeface="Times New Roman"/>
                <a:ea typeface="Times New Roman"/>
                <a:cs typeface="Times New Roman"/>
                <a:sym typeface="Times New Roman"/>
              </a:rPr>
              <a:t>Python is a great language for the beginner-level programmers and supports the development of a wide range of applications. </a:t>
            </a:r>
            <a:endParaRPr sz="2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fld id="{00000000-1234-1234-1234-123412341234}" type="slidenum">
              <a:rPr lang="en-US" smtClean="0"/>
              <a:pPr/>
              <a:t>3</a:t>
            </a:fld>
            <a:r>
              <a:rPr lang="en-US" smtClean="0"/>
              <a:t>r</a:t>
            </a:r>
            <a:endParaRPr lang="en-US" dirty="0"/>
          </a:p>
        </p:txBody>
      </p:sp>
    </p:spTree>
    <p:extLst>
      <p:ext uri="{BB962C8B-B14F-4D97-AF65-F5344CB8AC3E}">
        <p14:creationId xmlns:p14="http://schemas.microsoft.com/office/powerpoint/2010/main" val="203850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290" name="Google Shape;290;p23"/>
          <p:cNvSpPr txBox="1">
            <a:spLocks noGrp="1"/>
          </p:cNvSpPr>
          <p:nvPr>
            <p:ph type="body" idx="1"/>
          </p:nvPr>
        </p:nvSpPr>
        <p:spPr>
          <a:xfrm>
            <a:off x="1004934" y="1600201"/>
            <a:ext cx="10577465"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IN" b="1" dirty="0" err="1"/>
              <a:t>PyCharm</a:t>
            </a:r>
            <a:r>
              <a:rPr lang="en-IN" b="1" dirty="0"/>
              <a:t>-</a:t>
            </a:r>
            <a:endParaRPr dirty="0"/>
          </a:p>
          <a:p>
            <a:pPr marL="342900" lvl="0" indent="-342900" algn="l" rtl="0">
              <a:spcBef>
                <a:spcPts val="480"/>
              </a:spcBef>
              <a:spcAft>
                <a:spcPts val="0"/>
              </a:spcAft>
              <a:buClr>
                <a:schemeClr val="dk1"/>
              </a:buClr>
              <a:buSzPts val="2400"/>
              <a:buChar char="•"/>
            </a:pPr>
            <a:r>
              <a:rPr lang="en-IN" sz="2400" dirty="0"/>
              <a:t>In industries most of the professional developers use </a:t>
            </a:r>
            <a:r>
              <a:rPr lang="en-IN" sz="2400" dirty="0" err="1"/>
              <a:t>PyCharm</a:t>
            </a:r>
            <a:r>
              <a:rPr lang="en-IN" sz="2400" dirty="0"/>
              <a:t> and it has been considered the </a:t>
            </a:r>
            <a:r>
              <a:rPr lang="en-IN" sz="2400" b="1" u="sng" dirty="0"/>
              <a:t>best IDE for python developers. </a:t>
            </a:r>
            <a:endParaRPr dirty="0"/>
          </a:p>
          <a:p>
            <a:pPr marL="342900" lvl="0" indent="-342900" algn="l" rtl="0">
              <a:spcBef>
                <a:spcPts val="480"/>
              </a:spcBef>
              <a:spcAft>
                <a:spcPts val="0"/>
              </a:spcAft>
              <a:buClr>
                <a:schemeClr val="dk1"/>
              </a:buClr>
              <a:buSzPts val="2400"/>
              <a:buChar char="•"/>
            </a:pPr>
            <a:r>
              <a:rPr lang="en-IN" sz="2400" dirty="0"/>
              <a:t>It gives </a:t>
            </a:r>
            <a:r>
              <a:rPr lang="en-IN" sz="2400" b="1" u="sng" dirty="0"/>
              <a:t>daily tips to improve your knowledge of how you can use it more efficiently which is a very good feature</a:t>
            </a:r>
            <a:r>
              <a:rPr lang="en-IN" sz="2400" dirty="0"/>
              <a:t>. </a:t>
            </a:r>
            <a:endParaRPr dirty="0"/>
          </a:p>
          <a:p>
            <a:pPr marL="342900" lvl="0" indent="-342900" algn="l" rtl="0">
              <a:spcBef>
                <a:spcPts val="480"/>
              </a:spcBef>
              <a:spcAft>
                <a:spcPts val="0"/>
              </a:spcAft>
              <a:buClr>
                <a:schemeClr val="dk1"/>
              </a:buClr>
              <a:buSzPts val="2400"/>
              <a:buChar char="•"/>
            </a:pPr>
            <a:r>
              <a:rPr lang="en-IN" sz="2400" dirty="0"/>
              <a:t>It comes in two versions </a:t>
            </a:r>
            <a:r>
              <a:rPr lang="en-IN" sz="2400" b="1" u="sng" dirty="0"/>
              <a:t>community version and a professional version where community version is free but the professional version is paid. </a:t>
            </a:r>
            <a:endParaRPr dirty="0"/>
          </a:p>
        </p:txBody>
      </p:sp>
      <p:sp>
        <p:nvSpPr>
          <p:cNvPr id="291" name="Google Shape;291;p23"/>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293" name="Google Shape;293;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30</a:t>
            </a:fld>
            <a:endParaRPr/>
          </a:p>
        </p:txBody>
      </p:sp>
    </p:spTree>
    <p:extLst>
      <p:ext uri="{BB962C8B-B14F-4D97-AF65-F5344CB8AC3E}">
        <p14:creationId xmlns:p14="http://schemas.microsoft.com/office/powerpoint/2010/main" val="13968122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299" name="Google Shape;299;p24"/>
          <p:cNvSpPr txBox="1">
            <a:spLocks noGrp="1"/>
          </p:cNvSpPr>
          <p:nvPr>
            <p:ph type="body" idx="1"/>
          </p:nvPr>
        </p:nvSpPr>
        <p:spPr>
          <a:xfrm>
            <a:off x="1004934" y="1600201"/>
            <a:ext cx="10577465"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IN" b="1" dirty="0" err="1"/>
              <a:t>Spyder</a:t>
            </a:r>
            <a:r>
              <a:rPr lang="en-IN" b="1" dirty="0"/>
              <a:t>-</a:t>
            </a:r>
            <a:endParaRPr dirty="0"/>
          </a:p>
          <a:p>
            <a:pPr marL="342900" lvl="0" indent="-342900" algn="l" rtl="0">
              <a:spcBef>
                <a:spcPts val="480"/>
              </a:spcBef>
              <a:spcAft>
                <a:spcPts val="0"/>
              </a:spcAft>
              <a:buClr>
                <a:schemeClr val="dk1"/>
              </a:buClr>
              <a:buSzPts val="2400"/>
              <a:buChar char="•"/>
            </a:pPr>
            <a:r>
              <a:rPr lang="en-IN" sz="2400" dirty="0" err="1"/>
              <a:t>Spyder</a:t>
            </a:r>
            <a:r>
              <a:rPr lang="en-IN" sz="2400" dirty="0"/>
              <a:t> is another good open-source and cross-platform IDE written in Python.</a:t>
            </a:r>
            <a:endParaRPr dirty="0"/>
          </a:p>
          <a:p>
            <a:pPr marL="342900" lvl="0" indent="-342900" algn="l" rtl="0">
              <a:spcBef>
                <a:spcPts val="480"/>
              </a:spcBef>
              <a:spcAft>
                <a:spcPts val="0"/>
              </a:spcAft>
              <a:buClr>
                <a:schemeClr val="dk1"/>
              </a:buClr>
              <a:buSzPts val="2400"/>
              <a:buChar char="•"/>
            </a:pPr>
            <a:r>
              <a:rPr lang="en-IN" sz="2400" b="1" u="sng" dirty="0"/>
              <a:t>Scientific Python Development IDE</a:t>
            </a:r>
            <a:endParaRPr dirty="0"/>
          </a:p>
          <a:p>
            <a:pPr marL="342900" lvl="0" indent="-342900" algn="l" rtl="0">
              <a:spcBef>
                <a:spcPts val="480"/>
              </a:spcBef>
              <a:spcAft>
                <a:spcPts val="0"/>
              </a:spcAft>
              <a:buClr>
                <a:schemeClr val="dk1"/>
              </a:buClr>
              <a:buSzPts val="2400"/>
              <a:buChar char="•"/>
            </a:pPr>
            <a:r>
              <a:rPr lang="en-IN" sz="2400" dirty="0"/>
              <a:t>Most lightweight IDE for Python. </a:t>
            </a:r>
            <a:endParaRPr dirty="0"/>
          </a:p>
          <a:p>
            <a:pPr marL="342900" lvl="0" indent="-342900" algn="l" rtl="0">
              <a:spcBef>
                <a:spcPts val="480"/>
              </a:spcBef>
              <a:spcAft>
                <a:spcPts val="0"/>
              </a:spcAft>
              <a:buClr>
                <a:schemeClr val="dk1"/>
              </a:buClr>
              <a:buSzPts val="2400"/>
              <a:buChar char="•"/>
            </a:pPr>
            <a:r>
              <a:rPr lang="en-IN" sz="2400" dirty="0"/>
              <a:t>It is mainly used by data scientists who can integrate with </a:t>
            </a:r>
            <a:r>
              <a:rPr lang="en-IN" sz="2400" dirty="0" err="1"/>
              <a:t>Matplotlib</a:t>
            </a:r>
            <a:r>
              <a:rPr lang="en-IN" sz="2400" dirty="0"/>
              <a:t>, </a:t>
            </a:r>
            <a:r>
              <a:rPr lang="en-IN" sz="2400" dirty="0" err="1"/>
              <a:t>SciPy</a:t>
            </a:r>
            <a:r>
              <a:rPr lang="en-IN" sz="2400" dirty="0"/>
              <a:t>, </a:t>
            </a:r>
            <a:r>
              <a:rPr lang="en-IN" sz="2400" dirty="0" err="1"/>
              <a:t>NumPy</a:t>
            </a:r>
            <a:r>
              <a:rPr lang="en-IN" sz="2400" dirty="0"/>
              <a:t>, Pandas, </a:t>
            </a:r>
            <a:r>
              <a:rPr lang="en-IN" sz="2400" dirty="0" err="1"/>
              <a:t>Cython</a:t>
            </a:r>
            <a:r>
              <a:rPr lang="en-IN" sz="2400" dirty="0"/>
              <a:t>, </a:t>
            </a:r>
            <a:r>
              <a:rPr lang="en-IN" sz="2400" dirty="0" err="1"/>
              <a:t>IPython</a:t>
            </a:r>
            <a:r>
              <a:rPr lang="en-IN" sz="2400" dirty="0"/>
              <a:t>, </a:t>
            </a:r>
            <a:r>
              <a:rPr lang="en-IN" sz="2400" dirty="0" err="1"/>
              <a:t>SymPy</a:t>
            </a:r>
            <a:r>
              <a:rPr lang="en-IN" sz="2400" dirty="0"/>
              <a:t>, and other open-source software.</a:t>
            </a:r>
            <a:endParaRPr sz="2400" b="1" dirty="0"/>
          </a:p>
        </p:txBody>
      </p:sp>
      <p:sp>
        <p:nvSpPr>
          <p:cNvPr id="300" name="Google Shape;300;p24"/>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02" name="Google Shape;302;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spTree>
    <p:extLst>
      <p:ext uri="{BB962C8B-B14F-4D97-AF65-F5344CB8AC3E}">
        <p14:creationId xmlns:p14="http://schemas.microsoft.com/office/powerpoint/2010/main" val="1249182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308" name="Google Shape;308;p25"/>
          <p:cNvSpPr txBox="1">
            <a:spLocks noGrp="1"/>
          </p:cNvSpPr>
          <p:nvPr>
            <p:ph type="body" idx="1"/>
          </p:nvPr>
        </p:nvSpPr>
        <p:spPr>
          <a:xfrm>
            <a:off x="1050202" y="1600201"/>
            <a:ext cx="10532198"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IN" b="1" dirty="0"/>
              <a:t>Eclipse </a:t>
            </a:r>
            <a:r>
              <a:rPr lang="en-IN" b="1" dirty="0" err="1"/>
              <a:t>PyDev</a:t>
            </a:r>
            <a:r>
              <a:rPr lang="en-IN" b="1" dirty="0"/>
              <a:t>-</a:t>
            </a:r>
            <a:endParaRPr dirty="0"/>
          </a:p>
          <a:p>
            <a:pPr marL="342900" lvl="0" indent="-342900" algn="l" rtl="0">
              <a:spcBef>
                <a:spcPts val="480"/>
              </a:spcBef>
              <a:spcAft>
                <a:spcPts val="0"/>
              </a:spcAft>
              <a:buClr>
                <a:schemeClr val="dk1"/>
              </a:buClr>
              <a:buSzPts val="2400"/>
              <a:buChar char="•"/>
            </a:pPr>
            <a:r>
              <a:rPr lang="en-IN" sz="2400" dirty="0"/>
              <a:t>Eclipse is one of the most popular IDE among developers </a:t>
            </a:r>
            <a:r>
              <a:rPr lang="en-IN" sz="2400" b="1" u="sng" dirty="0"/>
              <a:t>which is written in Java</a:t>
            </a:r>
            <a:r>
              <a:rPr lang="en-IN" sz="2400" dirty="0"/>
              <a:t> but you can </a:t>
            </a:r>
            <a:r>
              <a:rPr lang="en-IN" sz="2400" b="1" u="sng" dirty="0"/>
              <a:t>install </a:t>
            </a:r>
            <a:r>
              <a:rPr lang="en-IN" sz="2400" b="1" u="sng" dirty="0" err="1"/>
              <a:t>Pydev</a:t>
            </a:r>
            <a:r>
              <a:rPr lang="en-IN" sz="2400" b="1" u="sng" dirty="0"/>
              <a:t> plugin in eclipse and use it for Python as well. </a:t>
            </a:r>
            <a:endParaRPr dirty="0"/>
          </a:p>
          <a:p>
            <a:pPr marL="342900" lvl="0" indent="-342900" algn="l" rtl="0">
              <a:spcBef>
                <a:spcPts val="480"/>
              </a:spcBef>
              <a:spcAft>
                <a:spcPts val="0"/>
              </a:spcAft>
              <a:buClr>
                <a:schemeClr val="dk1"/>
              </a:buClr>
              <a:buSzPts val="2400"/>
              <a:buChar char="•"/>
            </a:pPr>
            <a:r>
              <a:rPr lang="en-IN" sz="2400" dirty="0"/>
              <a:t>The primary focus of this IDE is the analysis of code, debugging in the graphical pattern, refactoring of python code, etc.</a:t>
            </a:r>
            <a:endParaRPr sz="2400" b="1" dirty="0"/>
          </a:p>
          <a:p>
            <a:pPr marL="0" lvl="0" indent="0" algn="l" rtl="0">
              <a:spcBef>
                <a:spcPts val="480"/>
              </a:spcBef>
              <a:spcAft>
                <a:spcPts val="0"/>
              </a:spcAft>
              <a:buClr>
                <a:schemeClr val="dk1"/>
              </a:buClr>
              <a:buSzPts val="2400"/>
              <a:buNone/>
            </a:pPr>
            <a:endParaRPr sz="2400" b="1" dirty="0"/>
          </a:p>
        </p:txBody>
      </p:sp>
      <p:sp>
        <p:nvSpPr>
          <p:cNvPr id="309" name="Google Shape;309;p25"/>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11" name="Google Shape;311;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spTree>
    <p:extLst>
      <p:ext uri="{BB962C8B-B14F-4D97-AF65-F5344CB8AC3E}">
        <p14:creationId xmlns:p14="http://schemas.microsoft.com/office/powerpoint/2010/main" val="4150635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317" name="Google Shape;317;p26"/>
          <p:cNvSpPr txBox="1">
            <a:spLocks noGrp="1"/>
          </p:cNvSpPr>
          <p:nvPr>
            <p:ph type="body" idx="1"/>
          </p:nvPr>
        </p:nvSpPr>
        <p:spPr>
          <a:xfrm>
            <a:off x="851026" y="1600201"/>
            <a:ext cx="10731374"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IN" b="1" dirty="0"/>
              <a:t>IDLE-</a:t>
            </a:r>
            <a:endParaRPr dirty="0"/>
          </a:p>
          <a:p>
            <a:pPr marL="342900" lvl="0" indent="-342900" algn="l" rtl="0">
              <a:spcBef>
                <a:spcPts val="480"/>
              </a:spcBef>
              <a:spcAft>
                <a:spcPts val="0"/>
              </a:spcAft>
              <a:buClr>
                <a:schemeClr val="dk1"/>
              </a:buClr>
              <a:buSzPts val="2400"/>
              <a:buChar char="•"/>
            </a:pPr>
            <a:r>
              <a:rPr lang="en-IN" sz="2400" dirty="0"/>
              <a:t>IDLE is a cross-platform open-source IDE </a:t>
            </a:r>
            <a:r>
              <a:rPr lang="en-IN" sz="2400" b="1" u="sng" dirty="0"/>
              <a:t>that comes by default with Python so you don’t need to worry about the installation or setup. </a:t>
            </a:r>
            <a:endParaRPr dirty="0"/>
          </a:p>
          <a:p>
            <a:pPr marL="342900" lvl="0" indent="-190500" algn="l" rtl="0">
              <a:spcBef>
                <a:spcPts val="480"/>
              </a:spcBef>
              <a:spcAft>
                <a:spcPts val="0"/>
              </a:spcAft>
              <a:buClr>
                <a:schemeClr val="dk1"/>
              </a:buClr>
              <a:buSzPts val="2400"/>
              <a:buNone/>
            </a:pPr>
            <a:endParaRPr sz="2400" dirty="0"/>
          </a:p>
          <a:p>
            <a:pPr marL="342900" lvl="0" indent="-342900" algn="l" rtl="0">
              <a:spcBef>
                <a:spcPts val="480"/>
              </a:spcBef>
              <a:spcAft>
                <a:spcPts val="0"/>
              </a:spcAft>
              <a:buClr>
                <a:schemeClr val="dk1"/>
              </a:buClr>
              <a:buSzPts val="2400"/>
              <a:buChar char="•"/>
            </a:pPr>
            <a:r>
              <a:rPr lang="en-IN" sz="2400" dirty="0"/>
              <a:t>IDLE is written in Python </a:t>
            </a:r>
            <a:endParaRPr dirty="0"/>
          </a:p>
          <a:p>
            <a:pPr marL="342900" lvl="0" indent="-190500" algn="l" rtl="0">
              <a:spcBef>
                <a:spcPts val="480"/>
              </a:spcBef>
              <a:spcAft>
                <a:spcPts val="0"/>
              </a:spcAft>
              <a:buClr>
                <a:schemeClr val="dk1"/>
              </a:buClr>
              <a:buSzPts val="2400"/>
              <a:buNone/>
            </a:pPr>
            <a:endParaRPr sz="2400" dirty="0"/>
          </a:p>
          <a:p>
            <a:pPr marL="342900" lvl="0" indent="-342900" algn="l" rtl="0">
              <a:spcBef>
                <a:spcPts val="480"/>
              </a:spcBef>
              <a:spcAft>
                <a:spcPts val="0"/>
              </a:spcAft>
              <a:buClr>
                <a:schemeClr val="dk1"/>
              </a:buClr>
              <a:buSzPts val="2400"/>
              <a:buChar char="•"/>
            </a:pPr>
            <a:r>
              <a:rPr lang="en-IN" sz="2400" dirty="0"/>
              <a:t>Suitable for </a:t>
            </a:r>
            <a:r>
              <a:rPr lang="en-IN" sz="2400" b="1" u="sng" dirty="0"/>
              <a:t>beginner level developers who want to practice on python development. </a:t>
            </a:r>
            <a:endParaRPr dirty="0"/>
          </a:p>
        </p:txBody>
      </p:sp>
      <p:sp>
        <p:nvSpPr>
          <p:cNvPr id="318" name="Google Shape;318;p26"/>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20" name="Google Shape;320;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Tree>
    <p:extLst>
      <p:ext uri="{BB962C8B-B14F-4D97-AF65-F5344CB8AC3E}">
        <p14:creationId xmlns:p14="http://schemas.microsoft.com/office/powerpoint/2010/main" val="3173230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326" name="Google Shape;326;p27"/>
          <p:cNvSpPr txBox="1">
            <a:spLocks noGrp="1"/>
          </p:cNvSpPr>
          <p:nvPr>
            <p:ph type="body" idx="1"/>
          </p:nvPr>
        </p:nvSpPr>
        <p:spPr>
          <a:xfrm>
            <a:off x="896292" y="1600201"/>
            <a:ext cx="10686107"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IN" b="1" dirty="0"/>
              <a:t>IDLE-</a:t>
            </a:r>
            <a:endParaRPr dirty="0"/>
          </a:p>
          <a:p>
            <a:pPr marL="342900" lvl="0" indent="-342900" algn="l" rtl="0">
              <a:spcBef>
                <a:spcPts val="480"/>
              </a:spcBef>
              <a:spcAft>
                <a:spcPts val="0"/>
              </a:spcAft>
              <a:buClr>
                <a:schemeClr val="dk1"/>
              </a:buClr>
              <a:buSzPts val="2400"/>
              <a:buChar char="•"/>
            </a:pPr>
            <a:r>
              <a:rPr lang="en-IN" sz="2400" dirty="0"/>
              <a:t>IDLE is lightweight and simple to use </a:t>
            </a:r>
            <a:endParaRPr dirty="0"/>
          </a:p>
          <a:p>
            <a:pPr marL="342900" lvl="0" indent="-190500" algn="l" rtl="0">
              <a:spcBef>
                <a:spcPts val="480"/>
              </a:spcBef>
              <a:spcAft>
                <a:spcPts val="0"/>
              </a:spcAft>
              <a:buClr>
                <a:schemeClr val="dk1"/>
              </a:buClr>
              <a:buSzPts val="2400"/>
              <a:buNone/>
            </a:pPr>
            <a:endParaRPr sz="2400" dirty="0"/>
          </a:p>
          <a:p>
            <a:pPr marL="342900" lvl="0" indent="-342900" algn="l" rtl="0">
              <a:spcBef>
                <a:spcPts val="480"/>
              </a:spcBef>
              <a:spcAft>
                <a:spcPts val="0"/>
              </a:spcAft>
              <a:buClr>
                <a:schemeClr val="dk1"/>
              </a:buClr>
              <a:buSzPts val="2400"/>
              <a:buChar char="•"/>
            </a:pPr>
            <a:r>
              <a:rPr lang="en-IN" sz="2400" dirty="0"/>
              <a:t>Can be Used to build simple projects such as web browser game automation, basic web scraping applications, and office automation. </a:t>
            </a:r>
            <a:endParaRPr dirty="0"/>
          </a:p>
          <a:p>
            <a:pPr marL="342900" lvl="0" indent="-190500" algn="l" rtl="0">
              <a:spcBef>
                <a:spcPts val="480"/>
              </a:spcBef>
              <a:spcAft>
                <a:spcPts val="0"/>
              </a:spcAft>
              <a:buClr>
                <a:schemeClr val="dk1"/>
              </a:buClr>
              <a:buSzPts val="2400"/>
              <a:buNone/>
            </a:pPr>
            <a:endParaRPr sz="2400" dirty="0"/>
          </a:p>
          <a:p>
            <a:pPr marL="342900" lvl="0" indent="-342900" algn="l" rtl="0">
              <a:spcBef>
                <a:spcPts val="480"/>
              </a:spcBef>
              <a:spcAft>
                <a:spcPts val="0"/>
              </a:spcAft>
              <a:buClr>
                <a:schemeClr val="dk1"/>
              </a:buClr>
              <a:buSzPts val="2400"/>
              <a:buChar char="•"/>
            </a:pPr>
            <a:r>
              <a:rPr lang="en-IN" sz="2400" b="1" u="sng" dirty="0"/>
              <a:t>This IDE is not good for larger projects so move to some advance IDEs after learning the basics from IDLE.</a:t>
            </a:r>
            <a:endParaRPr dirty="0"/>
          </a:p>
          <a:p>
            <a:pPr marL="0" lvl="0" indent="0" algn="l" rtl="0">
              <a:spcBef>
                <a:spcPts val="480"/>
              </a:spcBef>
              <a:spcAft>
                <a:spcPts val="0"/>
              </a:spcAft>
              <a:buClr>
                <a:schemeClr val="dk1"/>
              </a:buClr>
              <a:buSzPts val="2400"/>
              <a:buNone/>
            </a:pPr>
            <a:endParaRPr sz="2400" b="1" dirty="0"/>
          </a:p>
        </p:txBody>
      </p:sp>
      <p:sp>
        <p:nvSpPr>
          <p:cNvPr id="327" name="Google Shape;327;p27"/>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29" name="Google Shape;329;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spTree>
    <p:extLst>
      <p:ext uri="{BB962C8B-B14F-4D97-AF65-F5344CB8AC3E}">
        <p14:creationId xmlns:p14="http://schemas.microsoft.com/office/powerpoint/2010/main" val="3171985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IDEs and Code Editors</a:t>
            </a:r>
            <a:endParaRPr/>
          </a:p>
        </p:txBody>
      </p:sp>
      <p:sp>
        <p:nvSpPr>
          <p:cNvPr id="335" name="Google Shape;335;p28"/>
          <p:cNvSpPr txBox="1">
            <a:spLocks noGrp="1"/>
          </p:cNvSpPr>
          <p:nvPr>
            <p:ph type="body" idx="1"/>
          </p:nvPr>
        </p:nvSpPr>
        <p:spPr>
          <a:xfrm>
            <a:off x="1004934" y="1600201"/>
            <a:ext cx="10577465"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IN" b="1" dirty="0"/>
              <a:t>Wing-</a:t>
            </a:r>
            <a:endParaRPr dirty="0"/>
          </a:p>
          <a:p>
            <a:pPr marL="342900" lvl="0" indent="-342900" algn="l" rtl="0">
              <a:spcBef>
                <a:spcPts val="480"/>
              </a:spcBef>
              <a:spcAft>
                <a:spcPts val="0"/>
              </a:spcAft>
              <a:buClr>
                <a:schemeClr val="dk1"/>
              </a:buClr>
              <a:buSzPts val="2400"/>
              <a:buChar char="•"/>
            </a:pPr>
            <a:r>
              <a:rPr lang="en-IN" sz="2400" dirty="0"/>
              <a:t>Wing IDE is created by </a:t>
            </a:r>
            <a:r>
              <a:rPr lang="en-IN" sz="2400" dirty="0" err="1"/>
              <a:t>Wingware</a:t>
            </a:r>
            <a:r>
              <a:rPr lang="en-IN" sz="2400" dirty="0"/>
              <a:t> and it is faster, stable and extremely lightweight cross-platform Python IDE. </a:t>
            </a:r>
            <a:endParaRPr dirty="0"/>
          </a:p>
          <a:p>
            <a:pPr marL="342900" lvl="0" indent="-342900" algn="l" rtl="0">
              <a:spcBef>
                <a:spcPts val="480"/>
              </a:spcBef>
              <a:spcAft>
                <a:spcPts val="0"/>
              </a:spcAft>
              <a:buClr>
                <a:schemeClr val="dk1"/>
              </a:buClr>
              <a:buSzPts val="2400"/>
              <a:buChar char="•"/>
            </a:pPr>
            <a:r>
              <a:rPr lang="en-IN" sz="2400" dirty="0"/>
              <a:t>It comes in three editions: </a:t>
            </a:r>
            <a:endParaRPr dirty="0"/>
          </a:p>
          <a:p>
            <a:pPr marL="742950" lvl="1" indent="-285750" algn="l" rtl="0">
              <a:spcBef>
                <a:spcPts val="480"/>
              </a:spcBef>
              <a:spcAft>
                <a:spcPts val="0"/>
              </a:spcAft>
              <a:buClr>
                <a:schemeClr val="dk1"/>
              </a:buClr>
              <a:buSzPts val="2400"/>
              <a:buChar char="–"/>
            </a:pPr>
            <a:r>
              <a:rPr lang="en-IN" sz="2400" b="1" dirty="0"/>
              <a:t>Wing Pro (Free Trial):</a:t>
            </a:r>
            <a:r>
              <a:rPr lang="en-IN" sz="2400" dirty="0"/>
              <a:t> A full-featured commercial version, for professional programmers.</a:t>
            </a:r>
            <a:endParaRPr dirty="0"/>
          </a:p>
          <a:p>
            <a:pPr marL="742950" lvl="1" indent="-285750" algn="l" rtl="0">
              <a:spcBef>
                <a:spcPts val="480"/>
              </a:spcBef>
              <a:spcAft>
                <a:spcPts val="0"/>
              </a:spcAft>
              <a:buClr>
                <a:schemeClr val="dk1"/>
              </a:buClr>
              <a:buSzPts val="2400"/>
              <a:buChar char="–"/>
            </a:pPr>
            <a:r>
              <a:rPr lang="en-IN" sz="2400" b="1" dirty="0"/>
              <a:t>Wing Personal (Paid):</a:t>
            </a:r>
            <a:r>
              <a:rPr lang="en-IN" sz="2400" dirty="0"/>
              <a:t> Free version that omits some features, for students and hobbyists.</a:t>
            </a:r>
            <a:endParaRPr dirty="0"/>
          </a:p>
          <a:p>
            <a:pPr marL="742950" lvl="1" indent="-285750" algn="l" rtl="0">
              <a:spcBef>
                <a:spcPts val="480"/>
              </a:spcBef>
              <a:spcAft>
                <a:spcPts val="0"/>
              </a:spcAft>
              <a:buClr>
                <a:schemeClr val="dk1"/>
              </a:buClr>
              <a:buSzPts val="2400"/>
              <a:buChar char="–"/>
            </a:pPr>
            <a:r>
              <a:rPr lang="en-IN" sz="2400" b="1" dirty="0"/>
              <a:t>Wing 101 (Paid):</a:t>
            </a:r>
            <a:r>
              <a:rPr lang="en-IN" sz="2400" dirty="0"/>
              <a:t> A very simplified free version, for beginners in programming.</a:t>
            </a:r>
            <a:endParaRPr dirty="0"/>
          </a:p>
          <a:p>
            <a:pPr marL="342900" lvl="0" indent="-190500" algn="l" rtl="0">
              <a:spcBef>
                <a:spcPts val="480"/>
              </a:spcBef>
              <a:spcAft>
                <a:spcPts val="0"/>
              </a:spcAft>
              <a:buClr>
                <a:schemeClr val="dk1"/>
              </a:buClr>
              <a:buSzPts val="2400"/>
              <a:buNone/>
            </a:pPr>
            <a:endParaRPr sz="2400" b="1" dirty="0"/>
          </a:p>
          <a:p>
            <a:pPr marL="0" lvl="0" indent="0" algn="l" rtl="0">
              <a:spcBef>
                <a:spcPts val="480"/>
              </a:spcBef>
              <a:spcAft>
                <a:spcPts val="0"/>
              </a:spcAft>
              <a:buClr>
                <a:schemeClr val="dk1"/>
              </a:buClr>
              <a:buSzPts val="2400"/>
              <a:buNone/>
            </a:pPr>
            <a:endParaRPr sz="2400" b="1" dirty="0"/>
          </a:p>
          <a:p>
            <a:pPr marL="0" lvl="0" indent="0" algn="l" rtl="0">
              <a:spcBef>
                <a:spcPts val="480"/>
              </a:spcBef>
              <a:spcAft>
                <a:spcPts val="0"/>
              </a:spcAft>
              <a:buClr>
                <a:schemeClr val="dk1"/>
              </a:buClr>
              <a:buSzPts val="2400"/>
              <a:buNone/>
            </a:pPr>
            <a:endParaRPr sz="2400" b="1" dirty="0"/>
          </a:p>
        </p:txBody>
      </p:sp>
      <p:sp>
        <p:nvSpPr>
          <p:cNvPr id="336" name="Google Shape;336;p28"/>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38" name="Google Shape;338;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spTree>
    <p:extLst>
      <p:ext uri="{BB962C8B-B14F-4D97-AF65-F5344CB8AC3E}">
        <p14:creationId xmlns:p14="http://schemas.microsoft.com/office/powerpoint/2010/main" val="1374157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Shell</a:t>
            </a:r>
            <a:endParaRPr/>
          </a:p>
        </p:txBody>
      </p:sp>
      <p:sp>
        <p:nvSpPr>
          <p:cNvPr id="344" name="Google Shape;344;p29"/>
          <p:cNvSpPr txBox="1">
            <a:spLocks noGrp="1"/>
          </p:cNvSpPr>
          <p:nvPr>
            <p:ph type="body" idx="1"/>
          </p:nvPr>
        </p:nvSpPr>
        <p:spPr>
          <a:xfrm>
            <a:off x="1204110" y="1600201"/>
            <a:ext cx="10378289"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IN" b="1" dirty="0"/>
              <a:t>Python Shell </a:t>
            </a:r>
            <a:r>
              <a:rPr lang="en-IN" dirty="0"/>
              <a:t>–running 'python' from the Command Line opens this interactive shell</a:t>
            </a:r>
            <a:endParaRPr sz="2400" b="1" dirty="0"/>
          </a:p>
        </p:txBody>
      </p:sp>
      <p:sp>
        <p:nvSpPr>
          <p:cNvPr id="345" name="Google Shape;345;p29"/>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47" name="Google Shape;347;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36</a:t>
            </a:fld>
            <a:endParaRPr/>
          </a:p>
        </p:txBody>
      </p:sp>
    </p:spTree>
    <p:extLst>
      <p:ext uri="{BB962C8B-B14F-4D97-AF65-F5344CB8AC3E}">
        <p14:creationId xmlns:p14="http://schemas.microsoft.com/office/powerpoint/2010/main" val="540775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Jupyter Notebook</a:t>
            </a:r>
            <a:endParaRPr/>
          </a:p>
        </p:txBody>
      </p:sp>
      <p:sp>
        <p:nvSpPr>
          <p:cNvPr id="353" name="Google Shape;353;p30"/>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Popular web application or tool which is mainly used for data science projects </a:t>
            </a:r>
            <a:endParaRPr/>
          </a:p>
          <a:p>
            <a:pPr marL="342900" lvl="0" indent="-342900" algn="l" rtl="0">
              <a:spcBef>
                <a:spcPts val="480"/>
              </a:spcBef>
              <a:spcAft>
                <a:spcPts val="0"/>
              </a:spcAft>
              <a:buClr>
                <a:schemeClr val="dk1"/>
              </a:buClr>
              <a:buSzPts val="2400"/>
              <a:buChar char="•"/>
            </a:pPr>
            <a:r>
              <a:rPr lang="en-IN" sz="2400"/>
              <a:t>It’s well known in the data science community for analyzing, sharing and presenting the information. </a:t>
            </a:r>
            <a:endParaRPr/>
          </a:p>
          <a:p>
            <a:pPr marL="342900" lvl="0" indent="-342900" algn="l" rtl="0">
              <a:spcBef>
                <a:spcPts val="480"/>
              </a:spcBef>
              <a:spcAft>
                <a:spcPts val="0"/>
              </a:spcAft>
              <a:buClr>
                <a:schemeClr val="dk1"/>
              </a:buClr>
              <a:buSzPts val="2400"/>
              <a:buChar char="•"/>
            </a:pPr>
            <a:r>
              <a:rPr lang="en-IN" sz="2400"/>
              <a:t>Has Integrated data science libraries (matplotlib, NumPy, Pandas).</a:t>
            </a:r>
            <a:endParaRPr/>
          </a:p>
          <a:p>
            <a:pPr marL="0" lvl="0" indent="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p:txBody>
      </p:sp>
      <p:sp>
        <p:nvSpPr>
          <p:cNvPr id="354" name="Google Shape;354;p30"/>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56" name="Google Shape;356;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37</a:t>
            </a:fld>
            <a:endParaRPr/>
          </a:p>
        </p:txBody>
      </p:sp>
    </p:spTree>
    <p:extLst>
      <p:ext uri="{BB962C8B-B14F-4D97-AF65-F5344CB8AC3E}">
        <p14:creationId xmlns:p14="http://schemas.microsoft.com/office/powerpoint/2010/main" val="872622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Jupyter Notebook</a:t>
            </a:r>
            <a:endParaRPr/>
          </a:p>
        </p:txBody>
      </p:sp>
      <p:sp>
        <p:nvSpPr>
          <p:cNvPr id="362" name="Google Shape;362;p3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Jupyter Notebook is a web-based interactive development environment; </a:t>
            </a:r>
            <a:endParaRPr/>
          </a:p>
          <a:p>
            <a:pPr marL="342900" lvl="0" indent="-342900" algn="l" rtl="0">
              <a:spcBef>
                <a:spcPts val="480"/>
              </a:spcBef>
              <a:spcAft>
                <a:spcPts val="0"/>
              </a:spcAft>
              <a:buClr>
                <a:schemeClr val="dk1"/>
              </a:buClr>
              <a:buSzPts val="2400"/>
              <a:buChar char="•"/>
            </a:pPr>
            <a:r>
              <a:rPr lang="en-IN" sz="2400"/>
              <a:t>It is easy to use, open-source software that allows you to create and share live code, visualizations, etc. </a:t>
            </a:r>
            <a:endParaRPr/>
          </a:p>
          <a:p>
            <a:pPr marL="342900" lvl="0" indent="-342900" algn="l" rtl="0">
              <a:spcBef>
                <a:spcPts val="480"/>
              </a:spcBef>
              <a:spcAft>
                <a:spcPts val="0"/>
              </a:spcAft>
              <a:buClr>
                <a:schemeClr val="dk1"/>
              </a:buClr>
              <a:buSzPts val="2400"/>
              <a:buChar char="•"/>
            </a:pPr>
            <a:r>
              <a:rPr lang="en-IN" sz="2400"/>
              <a:t>It offers you to see and edit your code to create powerful presentations.</a:t>
            </a:r>
            <a:endParaRPr/>
          </a:p>
          <a:p>
            <a:pPr marL="342900" lvl="0" indent="-342900" algn="l" rtl="0">
              <a:spcBef>
                <a:spcPts val="480"/>
              </a:spcBef>
              <a:spcAft>
                <a:spcPts val="0"/>
              </a:spcAft>
              <a:buClr>
                <a:schemeClr val="dk1"/>
              </a:buClr>
              <a:buSzPts val="2400"/>
              <a:buChar char="•"/>
            </a:pPr>
            <a:r>
              <a:rPr lang="en-IN" sz="2400"/>
              <a:t>You can also convert your complete work into PDF and HTML files, or you can just export it as a .py file.</a:t>
            </a:r>
            <a:endParaRPr/>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p:txBody>
      </p:sp>
      <p:sp>
        <p:nvSpPr>
          <p:cNvPr id="363" name="Google Shape;363;p31"/>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65" name="Google Shape;365;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a:p>
        </p:txBody>
      </p:sp>
    </p:spTree>
    <p:extLst>
      <p:ext uri="{BB962C8B-B14F-4D97-AF65-F5344CB8AC3E}">
        <p14:creationId xmlns:p14="http://schemas.microsoft.com/office/powerpoint/2010/main" val="18279667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Jupyter Notebook</a:t>
            </a:r>
            <a:endParaRPr/>
          </a:p>
        </p:txBody>
      </p:sp>
      <p:sp>
        <p:nvSpPr>
          <p:cNvPr id="371" name="Google Shape;371;p3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Project Jupyter is a project to develop open-source software, open standards, and services for interactive computing across multiple programming languages.</a:t>
            </a:r>
            <a:endParaRPr/>
          </a:p>
          <a:p>
            <a:pPr marL="342900" lvl="0" indent="-342900" algn="l" rtl="0">
              <a:spcBef>
                <a:spcPts val="480"/>
              </a:spcBef>
              <a:spcAft>
                <a:spcPts val="0"/>
              </a:spcAft>
              <a:buClr>
                <a:schemeClr val="dk1"/>
              </a:buClr>
              <a:buSzPts val="2400"/>
              <a:buChar char="•"/>
            </a:pPr>
            <a:r>
              <a:rPr lang="en-IN" sz="2400"/>
              <a:t>Project Jupyter's name is a reference to the three core programming languages supported by Jupyter, which are </a:t>
            </a:r>
            <a:endParaRPr/>
          </a:p>
          <a:p>
            <a:pPr marL="742950" lvl="1" indent="-285750" algn="l" rtl="0">
              <a:spcBef>
                <a:spcPts val="480"/>
              </a:spcBef>
              <a:spcAft>
                <a:spcPts val="0"/>
              </a:spcAft>
              <a:buClr>
                <a:schemeClr val="dk1"/>
              </a:buClr>
              <a:buSzPts val="2400"/>
              <a:buChar char="–"/>
            </a:pPr>
            <a:r>
              <a:rPr lang="en-IN" sz="2400"/>
              <a:t>Julia, </a:t>
            </a:r>
            <a:endParaRPr/>
          </a:p>
          <a:p>
            <a:pPr marL="742950" lvl="1" indent="-285750" algn="l" rtl="0">
              <a:spcBef>
                <a:spcPts val="480"/>
              </a:spcBef>
              <a:spcAft>
                <a:spcPts val="0"/>
              </a:spcAft>
              <a:buClr>
                <a:schemeClr val="dk1"/>
              </a:buClr>
              <a:buSzPts val="2400"/>
              <a:buChar char="–"/>
            </a:pPr>
            <a:r>
              <a:rPr lang="en-IN" sz="2400"/>
              <a:t>Python and </a:t>
            </a:r>
            <a:endParaRPr/>
          </a:p>
          <a:p>
            <a:pPr marL="742950" lvl="1" indent="-285750" algn="l" rtl="0">
              <a:spcBef>
                <a:spcPts val="480"/>
              </a:spcBef>
              <a:spcAft>
                <a:spcPts val="0"/>
              </a:spcAft>
              <a:buClr>
                <a:schemeClr val="dk1"/>
              </a:buClr>
              <a:buSzPts val="2400"/>
              <a:buChar char="–"/>
            </a:pPr>
            <a:r>
              <a:rPr lang="en-IN" sz="2400"/>
              <a:t>R. </a:t>
            </a:r>
            <a:endParaRPr/>
          </a:p>
        </p:txBody>
      </p:sp>
      <p:sp>
        <p:nvSpPr>
          <p:cNvPr id="372" name="Google Shape;372;p32"/>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74" name="Google Shape;374;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39</a:t>
            </a:fld>
            <a:endParaRPr/>
          </a:p>
        </p:txBody>
      </p:sp>
    </p:spTree>
    <p:extLst>
      <p:ext uri="{BB962C8B-B14F-4D97-AF65-F5344CB8AC3E}">
        <p14:creationId xmlns:p14="http://schemas.microsoft.com/office/powerpoint/2010/main" val="1555168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1"/>
            <a:ext cx="10515600" cy="7737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History of Python</a:t>
            </a:r>
            <a:endParaRPr sz="4000" b="1">
              <a:latin typeface="Times New Roman"/>
              <a:ea typeface="Times New Roman"/>
              <a:cs typeface="Times New Roman"/>
              <a:sym typeface="Times New Roman"/>
            </a:endParaRPr>
          </a:p>
        </p:txBody>
      </p:sp>
      <p:sp>
        <p:nvSpPr>
          <p:cNvPr id="97" name="Google Shape;97;p3"/>
          <p:cNvSpPr txBox="1">
            <a:spLocks noGrp="1"/>
          </p:cNvSpPr>
          <p:nvPr>
            <p:ph type="body" idx="1"/>
          </p:nvPr>
        </p:nvSpPr>
        <p:spPr>
          <a:xfrm>
            <a:off x="838200" y="738554"/>
            <a:ext cx="10515600" cy="543840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Python was conceptualized by </a:t>
            </a:r>
            <a:r>
              <a:rPr lang="en-US" sz="2400" b="1">
                <a:latin typeface="Times New Roman"/>
                <a:ea typeface="Times New Roman"/>
                <a:cs typeface="Times New Roman"/>
                <a:sym typeface="Times New Roman"/>
              </a:rPr>
              <a:t>Guido Van Rossum </a:t>
            </a:r>
            <a:r>
              <a:rPr lang="en-US" sz="2400">
                <a:latin typeface="Times New Roman"/>
                <a:ea typeface="Times New Roman"/>
                <a:cs typeface="Times New Roman"/>
                <a:sym typeface="Times New Roman"/>
              </a:rPr>
              <a:t>in the late </a:t>
            </a:r>
            <a:r>
              <a:rPr lang="en-US" sz="2400" b="1">
                <a:latin typeface="Times New Roman"/>
                <a:ea typeface="Times New Roman"/>
                <a:cs typeface="Times New Roman"/>
                <a:sym typeface="Times New Roman"/>
              </a:rPr>
              <a:t>1980s</a:t>
            </a:r>
            <a:r>
              <a:rPr lang="en-US" sz="2400">
                <a:latin typeface="Times New Roman"/>
                <a:ea typeface="Times New Roman"/>
                <a:cs typeface="Times New Roman"/>
                <a:sym typeface="Times New Roman"/>
              </a:rPr>
              <a:t>. </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Rossum published the first version of Python code (0.9.0) in February </a:t>
            </a:r>
            <a:r>
              <a:rPr lang="en-US" sz="2400" b="1">
                <a:latin typeface="Times New Roman"/>
                <a:ea typeface="Times New Roman"/>
                <a:cs typeface="Times New Roman"/>
                <a:sym typeface="Times New Roman"/>
              </a:rPr>
              <a:t>1991 </a:t>
            </a:r>
            <a:r>
              <a:rPr lang="en-US" sz="2400">
                <a:latin typeface="Times New Roman"/>
                <a:ea typeface="Times New Roman"/>
                <a:cs typeface="Times New Roman"/>
                <a:sym typeface="Times New Roman"/>
              </a:rPr>
              <a:t>at the CWI (Centrum Wiskunde&amp; Informatica) in the Netherlands , Amsterdam. </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Rossum chose the name "</a:t>
            </a:r>
            <a:r>
              <a:rPr lang="en-US" sz="2400" b="1">
                <a:latin typeface="Times New Roman"/>
                <a:ea typeface="Times New Roman"/>
                <a:cs typeface="Times New Roman"/>
                <a:sym typeface="Times New Roman"/>
              </a:rPr>
              <a:t>Python</a:t>
            </a:r>
            <a:r>
              <a:rPr lang="en-US" sz="2400">
                <a:latin typeface="Times New Roman"/>
                <a:ea typeface="Times New Roman"/>
                <a:cs typeface="Times New Roman"/>
                <a:sym typeface="Times New Roman"/>
              </a:rPr>
              <a:t>", since he was a big fan of Monty Python's Flying Circus. </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Guido van Rossum is a Dutch programmer best known as the author of the Python programming language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Python is now maintained by a core development team at the institute, although Rossum still holds a vital role in directing its progress. </a:t>
            </a:r>
            <a:endParaRPr/>
          </a:p>
          <a:p>
            <a:pPr marL="228600" lvl="0" indent="-50800" algn="l" rtl="0">
              <a:lnSpc>
                <a:spcPct val="90000"/>
              </a:lnSpc>
              <a:spcBef>
                <a:spcPts val="1000"/>
              </a:spcBef>
              <a:spcAft>
                <a:spcPts val="0"/>
              </a:spcAft>
              <a:buClr>
                <a:schemeClr val="dk1"/>
              </a:buClr>
              <a:buSzPts val="2800"/>
              <a:buNone/>
            </a:pPr>
            <a:endParaRPr/>
          </a:p>
        </p:txBody>
      </p:sp>
      <p:sp>
        <p:nvSpPr>
          <p:cNvPr id="2" name="Slide Number Placeholder 1"/>
          <p:cNvSpPr>
            <a:spLocks noGrp="1"/>
          </p:cNvSpPr>
          <p:nvPr>
            <p:ph type="sldNum" idx="12"/>
          </p:nvPr>
        </p:nvSpPr>
        <p:spPr/>
        <p:txBody>
          <a:bodyPr/>
          <a:lstStyle/>
          <a:p>
            <a:fld id="{00000000-1234-1234-1234-123412341234}" type="slidenum">
              <a:rPr lang="en-US" smtClean="0"/>
              <a:pPr/>
              <a:t>4</a:t>
            </a:fld>
            <a:r>
              <a:rPr lang="en-US" smtClean="0"/>
              <a:t>r</a:t>
            </a:r>
            <a:endParaRPr lang="en-US" dirty="0"/>
          </a:p>
        </p:txBody>
      </p:sp>
    </p:spTree>
    <p:extLst>
      <p:ext uri="{BB962C8B-B14F-4D97-AF65-F5344CB8AC3E}">
        <p14:creationId xmlns:p14="http://schemas.microsoft.com/office/powerpoint/2010/main" val="20242574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Jupyter Notebook</a:t>
            </a:r>
            <a:endParaRPr/>
          </a:p>
        </p:txBody>
      </p:sp>
      <p:sp>
        <p:nvSpPr>
          <p:cNvPr id="380" name="Google Shape;380;p3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Its name and logo are an homage to Galileo's discovery of the moons of Jupiter, as documented in notebooks attributed to Galileo. </a:t>
            </a:r>
            <a:endParaRPr/>
          </a:p>
        </p:txBody>
      </p:sp>
      <p:sp>
        <p:nvSpPr>
          <p:cNvPr id="381" name="Google Shape;381;p33"/>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83" name="Google Shape;383;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40</a:t>
            </a:fld>
            <a:endParaRPr/>
          </a:p>
        </p:txBody>
      </p:sp>
      <p:pic>
        <p:nvPicPr>
          <p:cNvPr id="384" name="Google Shape;384;p33"/>
          <p:cNvPicPr preferRelativeResize="0"/>
          <p:nvPr/>
        </p:nvPicPr>
        <p:blipFill rotWithShape="1">
          <a:blip r:embed="rId3">
            <a:alphaModFix/>
          </a:blip>
          <a:srcRect/>
          <a:stretch/>
        </p:blipFill>
        <p:spPr>
          <a:xfrm>
            <a:off x="3599723" y="2852937"/>
            <a:ext cx="2286000" cy="1990725"/>
          </a:xfrm>
          <a:prstGeom prst="rect">
            <a:avLst/>
          </a:prstGeom>
          <a:noFill/>
          <a:ln>
            <a:noFill/>
          </a:ln>
        </p:spPr>
      </p:pic>
    </p:spTree>
    <p:extLst>
      <p:ext uri="{BB962C8B-B14F-4D97-AF65-F5344CB8AC3E}">
        <p14:creationId xmlns:p14="http://schemas.microsoft.com/office/powerpoint/2010/main" val="42561243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Jupyter Notebook</a:t>
            </a:r>
            <a:endParaRPr/>
          </a:p>
        </p:txBody>
      </p:sp>
      <p:sp>
        <p:nvSpPr>
          <p:cNvPr id="390" name="Google Shape;390;p3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Project Jupyter has developed and supported the interactive computing products </a:t>
            </a:r>
            <a:endParaRPr/>
          </a:p>
          <a:p>
            <a:pPr marL="742950" lvl="1" indent="-285750" algn="l" rtl="0">
              <a:spcBef>
                <a:spcPts val="480"/>
              </a:spcBef>
              <a:spcAft>
                <a:spcPts val="0"/>
              </a:spcAft>
              <a:buClr>
                <a:schemeClr val="dk1"/>
              </a:buClr>
              <a:buSzPts val="2400"/>
              <a:buChar char="–"/>
            </a:pPr>
            <a:r>
              <a:rPr lang="en-IN" sz="2400" b="1"/>
              <a:t>Jupyter Notebook, </a:t>
            </a:r>
            <a:endParaRPr/>
          </a:p>
          <a:p>
            <a:pPr marL="742950" lvl="1" indent="-285750" algn="l" rtl="0">
              <a:spcBef>
                <a:spcPts val="480"/>
              </a:spcBef>
              <a:spcAft>
                <a:spcPts val="0"/>
              </a:spcAft>
              <a:buClr>
                <a:schemeClr val="dk1"/>
              </a:buClr>
              <a:buSzPts val="2400"/>
              <a:buChar char="–"/>
            </a:pPr>
            <a:r>
              <a:rPr lang="en-IN" sz="2400" b="1"/>
              <a:t>JupyterHub, and </a:t>
            </a:r>
            <a:endParaRPr/>
          </a:p>
          <a:p>
            <a:pPr marL="742950" lvl="1" indent="-285750" algn="l" rtl="0">
              <a:spcBef>
                <a:spcPts val="480"/>
              </a:spcBef>
              <a:spcAft>
                <a:spcPts val="0"/>
              </a:spcAft>
              <a:buClr>
                <a:schemeClr val="dk1"/>
              </a:buClr>
              <a:buSzPts val="2400"/>
              <a:buChar char="–"/>
            </a:pPr>
            <a:r>
              <a:rPr lang="en-IN" sz="2400" b="1"/>
              <a:t>JupyterLab. </a:t>
            </a:r>
            <a:endParaRPr/>
          </a:p>
          <a:p>
            <a:pPr marL="342900" lvl="0" indent="-1905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r>
              <a:rPr lang="en-IN" sz="2400"/>
              <a:t>Jupyter is financially sponsored by NumFOCUS</a:t>
            </a:r>
            <a:endParaRPr sz="2400"/>
          </a:p>
        </p:txBody>
      </p:sp>
      <p:sp>
        <p:nvSpPr>
          <p:cNvPr id="391" name="Google Shape;391;p34"/>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393" name="Google Shape;393;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41</a:t>
            </a:fld>
            <a:endParaRPr/>
          </a:p>
        </p:txBody>
      </p:sp>
    </p:spTree>
    <p:extLst>
      <p:ext uri="{BB962C8B-B14F-4D97-AF65-F5344CB8AC3E}">
        <p14:creationId xmlns:p14="http://schemas.microsoft.com/office/powerpoint/2010/main" val="23761363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Code Execution</a:t>
            </a:r>
            <a:endParaRPr/>
          </a:p>
        </p:txBody>
      </p:sp>
      <p:sp>
        <p:nvSpPr>
          <p:cNvPr id="399" name="Google Shape;399;p35"/>
          <p:cNvSpPr txBox="1">
            <a:spLocks noGrp="1"/>
          </p:cNvSpPr>
          <p:nvPr>
            <p:ph type="body" idx="1"/>
          </p:nvPr>
        </p:nvSpPr>
        <p:spPr>
          <a:xfrm>
            <a:off x="869131" y="1201848"/>
            <a:ext cx="10794749"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dirty="0"/>
              <a:t>Python’s traditional runtime execution model: </a:t>
            </a:r>
            <a:endParaRPr dirty="0"/>
          </a:p>
          <a:p>
            <a:pPr marL="742950" lvl="1" indent="-285750" algn="l" rtl="0">
              <a:spcBef>
                <a:spcPts val="400"/>
              </a:spcBef>
              <a:spcAft>
                <a:spcPts val="0"/>
              </a:spcAft>
              <a:buClr>
                <a:schemeClr val="dk1"/>
              </a:buClr>
              <a:buSzPts val="2000"/>
              <a:buChar char="–"/>
            </a:pPr>
            <a:r>
              <a:rPr lang="en-IN" sz="2000" dirty="0"/>
              <a:t>source code you type is translated to byte code, </a:t>
            </a:r>
            <a:endParaRPr dirty="0"/>
          </a:p>
          <a:p>
            <a:pPr marL="742950" lvl="1" indent="-285750" algn="l" rtl="0">
              <a:spcBef>
                <a:spcPts val="400"/>
              </a:spcBef>
              <a:spcAft>
                <a:spcPts val="0"/>
              </a:spcAft>
              <a:buClr>
                <a:schemeClr val="dk1"/>
              </a:buClr>
              <a:buSzPts val="2000"/>
              <a:buChar char="–"/>
            </a:pPr>
            <a:r>
              <a:rPr lang="en-IN" sz="2000" dirty="0"/>
              <a:t>which is then run by the Python Virtual Machine. </a:t>
            </a:r>
            <a:endParaRPr dirty="0"/>
          </a:p>
          <a:p>
            <a:pPr marL="742950" lvl="1" indent="-285750" algn="l" rtl="0">
              <a:spcBef>
                <a:spcPts val="400"/>
              </a:spcBef>
              <a:spcAft>
                <a:spcPts val="0"/>
              </a:spcAft>
              <a:buClr>
                <a:schemeClr val="dk1"/>
              </a:buClr>
              <a:buSzPts val="2000"/>
              <a:buChar char="–"/>
            </a:pPr>
            <a:r>
              <a:rPr lang="en-IN" sz="2000" dirty="0"/>
              <a:t>Your code is automatically compiled, but then it is interpreted. </a:t>
            </a:r>
            <a:endParaRPr dirty="0"/>
          </a:p>
          <a:p>
            <a:pPr marL="342900" lvl="0" indent="-190500" algn="l" rtl="0">
              <a:spcBef>
                <a:spcPts val="480"/>
              </a:spcBef>
              <a:spcAft>
                <a:spcPts val="0"/>
              </a:spcAft>
              <a:buClr>
                <a:schemeClr val="dk1"/>
              </a:buClr>
              <a:buSzPts val="2400"/>
              <a:buNone/>
            </a:pPr>
            <a:endParaRPr sz="2400" dirty="0"/>
          </a:p>
        </p:txBody>
      </p:sp>
      <p:sp>
        <p:nvSpPr>
          <p:cNvPr id="400" name="Google Shape;400;p35"/>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02" name="Google Shape;402;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42</a:t>
            </a:fld>
            <a:endParaRPr/>
          </a:p>
        </p:txBody>
      </p:sp>
      <p:pic>
        <p:nvPicPr>
          <p:cNvPr id="403" name="Google Shape;403;p35"/>
          <p:cNvPicPr preferRelativeResize="0"/>
          <p:nvPr/>
        </p:nvPicPr>
        <p:blipFill rotWithShape="1">
          <a:blip r:embed="rId3">
            <a:alphaModFix/>
          </a:blip>
          <a:srcRect/>
          <a:stretch/>
        </p:blipFill>
        <p:spPr>
          <a:xfrm>
            <a:off x="1521403" y="3645024"/>
            <a:ext cx="8915400" cy="2592288"/>
          </a:xfrm>
          <a:prstGeom prst="rect">
            <a:avLst/>
          </a:prstGeom>
          <a:noFill/>
          <a:ln>
            <a:noFill/>
          </a:ln>
        </p:spPr>
      </p:pic>
    </p:spTree>
    <p:extLst>
      <p:ext uri="{BB962C8B-B14F-4D97-AF65-F5344CB8AC3E}">
        <p14:creationId xmlns:p14="http://schemas.microsoft.com/office/powerpoint/2010/main" val="38178249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Code Execution</a:t>
            </a:r>
            <a:endParaRPr/>
          </a:p>
        </p:txBody>
      </p:sp>
      <p:sp>
        <p:nvSpPr>
          <p:cNvPr id="409" name="Google Shape;409;p36"/>
          <p:cNvSpPr txBox="1">
            <a:spLocks noGrp="1"/>
          </p:cNvSpPr>
          <p:nvPr>
            <p:ph type="body" idx="1"/>
          </p:nvPr>
        </p:nvSpPr>
        <p:spPr>
          <a:xfrm>
            <a:off x="968720" y="1600201"/>
            <a:ext cx="10613679"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dirty="0"/>
              <a:t>Suppose the a python program is saved as </a:t>
            </a:r>
            <a:r>
              <a:rPr lang="en-IN" sz="2400" b="1" dirty="0"/>
              <a:t>first.py</a:t>
            </a:r>
            <a:r>
              <a:rPr lang="en-IN" sz="2400" dirty="0"/>
              <a:t>. </a:t>
            </a:r>
            <a:endParaRPr dirty="0"/>
          </a:p>
          <a:p>
            <a:pPr marL="342900" lvl="0" indent="-342900" algn="l" rtl="0">
              <a:spcBef>
                <a:spcPts val="480"/>
              </a:spcBef>
              <a:spcAft>
                <a:spcPts val="0"/>
              </a:spcAft>
              <a:buClr>
                <a:schemeClr val="dk1"/>
              </a:buClr>
              <a:buSzPts val="2400"/>
              <a:buChar char="•"/>
            </a:pPr>
            <a:r>
              <a:rPr lang="en-IN" sz="2400" dirty="0"/>
              <a:t>Here first is the name and .</a:t>
            </a:r>
            <a:r>
              <a:rPr lang="en-IN" sz="2400" dirty="0" err="1"/>
              <a:t>py</a:t>
            </a:r>
            <a:r>
              <a:rPr lang="en-IN" sz="2400" dirty="0"/>
              <a:t> is the extension. </a:t>
            </a:r>
            <a:endParaRPr dirty="0"/>
          </a:p>
          <a:p>
            <a:pPr marL="342900" lvl="0" indent="-342900" algn="l" rtl="0">
              <a:spcBef>
                <a:spcPts val="480"/>
              </a:spcBef>
              <a:spcAft>
                <a:spcPts val="0"/>
              </a:spcAft>
              <a:buClr>
                <a:schemeClr val="dk1"/>
              </a:buClr>
              <a:buSzPts val="2400"/>
              <a:buChar char="•"/>
            </a:pPr>
            <a:r>
              <a:rPr lang="en-IN" sz="2400" dirty="0"/>
              <a:t>The execution of the Python program involves 2 Steps:</a:t>
            </a:r>
            <a:endParaRPr dirty="0"/>
          </a:p>
          <a:p>
            <a:pPr marL="342900" lvl="0" indent="-342900" algn="l" rtl="0">
              <a:spcBef>
                <a:spcPts val="480"/>
              </a:spcBef>
              <a:spcAft>
                <a:spcPts val="0"/>
              </a:spcAft>
              <a:buClr>
                <a:schemeClr val="dk1"/>
              </a:buClr>
              <a:buSzPts val="2400"/>
              <a:buChar char="•"/>
            </a:pPr>
            <a:r>
              <a:rPr lang="en-IN" sz="2400" dirty="0"/>
              <a:t>Compilation</a:t>
            </a:r>
            <a:endParaRPr dirty="0"/>
          </a:p>
          <a:p>
            <a:pPr marL="342900" lvl="0" indent="-342900" algn="l" rtl="0">
              <a:spcBef>
                <a:spcPts val="480"/>
              </a:spcBef>
              <a:spcAft>
                <a:spcPts val="0"/>
              </a:spcAft>
              <a:buClr>
                <a:schemeClr val="dk1"/>
              </a:buClr>
              <a:buSzPts val="2400"/>
              <a:buChar char="•"/>
            </a:pPr>
            <a:r>
              <a:rPr lang="en-IN" sz="2400" dirty="0"/>
              <a:t>Interpreter</a:t>
            </a:r>
            <a:endParaRPr dirty="0"/>
          </a:p>
          <a:p>
            <a:pPr marL="342900" lvl="0" indent="-139700" algn="l" rtl="0">
              <a:spcBef>
                <a:spcPts val="640"/>
              </a:spcBef>
              <a:spcAft>
                <a:spcPts val="0"/>
              </a:spcAft>
              <a:buClr>
                <a:schemeClr val="dk1"/>
              </a:buClr>
              <a:buSzPts val="3200"/>
              <a:buNone/>
            </a:pPr>
            <a:endParaRPr dirty="0"/>
          </a:p>
        </p:txBody>
      </p:sp>
      <p:sp>
        <p:nvSpPr>
          <p:cNvPr id="410" name="Google Shape;410;p36"/>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12" name="Google Shape;412;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43</a:t>
            </a:fld>
            <a:endParaRPr/>
          </a:p>
        </p:txBody>
      </p:sp>
    </p:spTree>
    <p:extLst>
      <p:ext uri="{BB962C8B-B14F-4D97-AF65-F5344CB8AC3E}">
        <p14:creationId xmlns:p14="http://schemas.microsoft.com/office/powerpoint/2010/main" val="3862552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Code Execution</a:t>
            </a:r>
            <a:endParaRPr/>
          </a:p>
        </p:txBody>
      </p:sp>
      <p:sp>
        <p:nvSpPr>
          <p:cNvPr id="418" name="Google Shape;418;p37"/>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20" name="Google Shape;420;p3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44</a:t>
            </a:fld>
            <a:endParaRPr/>
          </a:p>
        </p:txBody>
      </p:sp>
      <p:pic>
        <p:nvPicPr>
          <p:cNvPr id="421" name="Google Shape;421;p37"/>
          <p:cNvPicPr preferRelativeResize="0">
            <a:picLocks noGrp="1"/>
          </p:cNvPicPr>
          <p:nvPr>
            <p:ph type="body" idx="1"/>
          </p:nvPr>
        </p:nvPicPr>
        <p:blipFill rotWithShape="1">
          <a:blip r:embed="rId3">
            <a:alphaModFix/>
          </a:blip>
          <a:srcRect/>
          <a:stretch/>
        </p:blipFill>
        <p:spPr>
          <a:xfrm>
            <a:off x="0" y="1772816"/>
            <a:ext cx="12192000" cy="2635426"/>
          </a:xfrm>
          <a:prstGeom prst="rect">
            <a:avLst/>
          </a:prstGeom>
          <a:noFill/>
          <a:ln>
            <a:noFill/>
          </a:ln>
        </p:spPr>
      </p:pic>
    </p:spTree>
    <p:extLst>
      <p:ext uri="{BB962C8B-B14F-4D97-AF65-F5344CB8AC3E}">
        <p14:creationId xmlns:p14="http://schemas.microsoft.com/office/powerpoint/2010/main" val="8145998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Code Execution</a:t>
            </a:r>
            <a:endParaRPr/>
          </a:p>
        </p:txBody>
      </p:sp>
      <p:sp>
        <p:nvSpPr>
          <p:cNvPr id="427" name="Google Shape;427;p38"/>
          <p:cNvSpPr txBox="1">
            <a:spLocks noGrp="1"/>
          </p:cNvSpPr>
          <p:nvPr>
            <p:ph type="body" idx="1"/>
          </p:nvPr>
        </p:nvSpPr>
        <p:spPr>
          <a:xfrm>
            <a:off x="950614" y="1600201"/>
            <a:ext cx="10631786"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IN" sz="2400" b="1" dirty="0"/>
              <a:t>Compilation</a:t>
            </a:r>
            <a:endParaRPr dirty="0"/>
          </a:p>
          <a:p>
            <a:pPr marL="342900" lvl="0" indent="-342900" algn="l" rtl="0">
              <a:spcBef>
                <a:spcPts val="480"/>
              </a:spcBef>
              <a:spcAft>
                <a:spcPts val="0"/>
              </a:spcAft>
              <a:buClr>
                <a:schemeClr val="dk1"/>
              </a:buClr>
              <a:buSzPts val="2400"/>
              <a:buChar char="•"/>
            </a:pPr>
            <a:r>
              <a:rPr lang="en-IN" sz="2400" dirty="0"/>
              <a:t>The program is converted into </a:t>
            </a:r>
            <a:r>
              <a:rPr lang="en-IN" sz="2400" b="1" dirty="0"/>
              <a:t>byte code. </a:t>
            </a:r>
            <a:endParaRPr dirty="0"/>
          </a:p>
          <a:p>
            <a:pPr marL="342900" lvl="0" indent="-342900" algn="l" rtl="0">
              <a:spcBef>
                <a:spcPts val="480"/>
              </a:spcBef>
              <a:spcAft>
                <a:spcPts val="0"/>
              </a:spcAft>
              <a:buClr>
                <a:schemeClr val="dk1"/>
              </a:buClr>
              <a:buSzPts val="2400"/>
              <a:buChar char="•"/>
            </a:pPr>
            <a:r>
              <a:rPr lang="en-IN" sz="2400" dirty="0"/>
              <a:t>Byte code is a fixed set of instructions that represent arithmetic, comparison, memory operations, etc. </a:t>
            </a:r>
            <a:endParaRPr dirty="0"/>
          </a:p>
          <a:p>
            <a:pPr marL="342900" lvl="0" indent="-342900" algn="l" rtl="0">
              <a:spcBef>
                <a:spcPts val="480"/>
              </a:spcBef>
              <a:spcAft>
                <a:spcPts val="0"/>
              </a:spcAft>
              <a:buClr>
                <a:schemeClr val="dk1"/>
              </a:buClr>
              <a:buSzPts val="2400"/>
              <a:buChar char="•"/>
            </a:pPr>
            <a:r>
              <a:rPr lang="en-IN" sz="2400" dirty="0"/>
              <a:t>It can run on any operating system and hardware. </a:t>
            </a:r>
            <a:endParaRPr dirty="0"/>
          </a:p>
          <a:p>
            <a:pPr marL="342900" lvl="0" indent="-342900" algn="l" rtl="0">
              <a:spcBef>
                <a:spcPts val="480"/>
              </a:spcBef>
              <a:spcAft>
                <a:spcPts val="0"/>
              </a:spcAft>
              <a:buClr>
                <a:schemeClr val="dk1"/>
              </a:buClr>
              <a:buSzPts val="2400"/>
              <a:buChar char="•"/>
            </a:pPr>
            <a:r>
              <a:rPr lang="en-IN" sz="2400" dirty="0"/>
              <a:t>The byte code instructions are created in the </a:t>
            </a:r>
            <a:r>
              <a:rPr lang="en-IN" sz="2400" b="1" dirty="0"/>
              <a:t>.</a:t>
            </a:r>
            <a:r>
              <a:rPr lang="en-IN" sz="2400" b="1" dirty="0" err="1"/>
              <a:t>pyc</a:t>
            </a:r>
            <a:r>
              <a:rPr lang="en-IN" sz="2400" b="1" dirty="0"/>
              <a:t> </a:t>
            </a:r>
            <a:r>
              <a:rPr lang="en-IN" sz="2400" dirty="0"/>
              <a:t>file. </a:t>
            </a:r>
            <a:endParaRPr dirty="0"/>
          </a:p>
          <a:p>
            <a:pPr marL="342900" lvl="0" indent="-342900" algn="l" rtl="0">
              <a:spcBef>
                <a:spcPts val="480"/>
              </a:spcBef>
              <a:spcAft>
                <a:spcPts val="0"/>
              </a:spcAft>
              <a:buClr>
                <a:schemeClr val="dk1"/>
              </a:buClr>
              <a:buSzPts val="2400"/>
              <a:buChar char="•"/>
            </a:pPr>
            <a:r>
              <a:rPr lang="en-IN" sz="2400" dirty="0"/>
              <a:t>The .</a:t>
            </a:r>
            <a:r>
              <a:rPr lang="en-IN" sz="2400" dirty="0" err="1"/>
              <a:t>pyc</a:t>
            </a:r>
            <a:r>
              <a:rPr lang="en-IN" sz="2400" dirty="0"/>
              <a:t> file is not explicitly created as Python handles it internally</a:t>
            </a:r>
            <a:endParaRPr dirty="0"/>
          </a:p>
          <a:p>
            <a:pPr marL="342900" lvl="0" indent="-139700" algn="l" rtl="0">
              <a:spcBef>
                <a:spcPts val="640"/>
              </a:spcBef>
              <a:spcAft>
                <a:spcPts val="0"/>
              </a:spcAft>
              <a:buClr>
                <a:schemeClr val="dk1"/>
              </a:buClr>
              <a:buSzPts val="3200"/>
              <a:buNone/>
            </a:pPr>
            <a:endParaRPr dirty="0"/>
          </a:p>
        </p:txBody>
      </p:sp>
      <p:sp>
        <p:nvSpPr>
          <p:cNvPr id="428" name="Google Shape;428;p38"/>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30" name="Google Shape;430;p3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45</a:t>
            </a:fld>
            <a:endParaRPr/>
          </a:p>
        </p:txBody>
      </p:sp>
    </p:spTree>
    <p:extLst>
      <p:ext uri="{BB962C8B-B14F-4D97-AF65-F5344CB8AC3E}">
        <p14:creationId xmlns:p14="http://schemas.microsoft.com/office/powerpoint/2010/main" val="12267092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Code Execution</a:t>
            </a:r>
            <a:endParaRPr/>
          </a:p>
        </p:txBody>
      </p:sp>
      <p:sp>
        <p:nvSpPr>
          <p:cNvPr id="436" name="Google Shape;436;p39"/>
          <p:cNvSpPr txBox="1">
            <a:spLocks noGrp="1"/>
          </p:cNvSpPr>
          <p:nvPr>
            <p:ph type="body" idx="1"/>
          </p:nvPr>
        </p:nvSpPr>
        <p:spPr>
          <a:xfrm>
            <a:off x="896292" y="1600201"/>
            <a:ext cx="10686107"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IN" sz="2400" b="1" dirty="0"/>
              <a:t>Interpreter</a:t>
            </a:r>
            <a:endParaRPr dirty="0"/>
          </a:p>
          <a:p>
            <a:pPr marL="342900" lvl="0" indent="-342900" algn="l" rtl="0">
              <a:spcBef>
                <a:spcPts val="480"/>
              </a:spcBef>
              <a:spcAft>
                <a:spcPts val="0"/>
              </a:spcAft>
              <a:buClr>
                <a:schemeClr val="dk1"/>
              </a:buClr>
              <a:buSzPts val="2400"/>
              <a:buChar char="•"/>
            </a:pPr>
            <a:r>
              <a:rPr lang="en-IN" sz="2400" dirty="0"/>
              <a:t>The next step involves converting the byte code (.</a:t>
            </a:r>
            <a:r>
              <a:rPr lang="en-IN" sz="2400" dirty="0" err="1"/>
              <a:t>pyc</a:t>
            </a:r>
            <a:r>
              <a:rPr lang="en-IN" sz="2400" dirty="0"/>
              <a:t> file) into machine code. </a:t>
            </a:r>
            <a:endParaRPr dirty="0"/>
          </a:p>
          <a:p>
            <a:pPr marL="342900" lvl="0" indent="-342900" algn="l" rtl="0">
              <a:spcBef>
                <a:spcPts val="480"/>
              </a:spcBef>
              <a:spcAft>
                <a:spcPts val="0"/>
              </a:spcAft>
              <a:buClr>
                <a:schemeClr val="dk1"/>
              </a:buClr>
              <a:buSzPts val="2400"/>
              <a:buChar char="•"/>
            </a:pPr>
            <a:r>
              <a:rPr lang="en-IN" sz="2400" dirty="0"/>
              <a:t>This step is necessary as the computer can understand only machine code (binary code). </a:t>
            </a:r>
            <a:endParaRPr dirty="0"/>
          </a:p>
          <a:p>
            <a:pPr marL="342900" lvl="0" indent="-342900" algn="l" rtl="0">
              <a:spcBef>
                <a:spcPts val="480"/>
              </a:spcBef>
              <a:spcAft>
                <a:spcPts val="0"/>
              </a:spcAft>
              <a:buClr>
                <a:schemeClr val="dk1"/>
              </a:buClr>
              <a:buSzPts val="2400"/>
              <a:buChar char="•"/>
            </a:pPr>
            <a:r>
              <a:rPr lang="en-IN" sz="2400" dirty="0"/>
              <a:t>Python Virtual Machine (PVM) first understands the operating system and processor in the computer and then converts it into machine code. </a:t>
            </a:r>
            <a:endParaRPr dirty="0"/>
          </a:p>
          <a:p>
            <a:pPr marL="342900" lvl="0" indent="-342900" algn="l" rtl="0">
              <a:spcBef>
                <a:spcPts val="480"/>
              </a:spcBef>
              <a:spcAft>
                <a:spcPts val="0"/>
              </a:spcAft>
              <a:buClr>
                <a:schemeClr val="dk1"/>
              </a:buClr>
              <a:buSzPts val="2400"/>
              <a:buChar char="•"/>
            </a:pPr>
            <a:r>
              <a:rPr lang="en-IN" sz="2400" dirty="0"/>
              <a:t>Further, these machine code instructions are executed by processor and the results are displayed.</a:t>
            </a:r>
            <a:endParaRPr dirty="0"/>
          </a:p>
          <a:p>
            <a:pPr marL="342900" lvl="0" indent="-139700" algn="l" rtl="0">
              <a:spcBef>
                <a:spcPts val="640"/>
              </a:spcBef>
              <a:spcAft>
                <a:spcPts val="0"/>
              </a:spcAft>
              <a:buClr>
                <a:schemeClr val="dk1"/>
              </a:buClr>
              <a:buSzPts val="3200"/>
              <a:buNone/>
            </a:pPr>
            <a:endParaRPr dirty="0"/>
          </a:p>
        </p:txBody>
      </p:sp>
      <p:sp>
        <p:nvSpPr>
          <p:cNvPr id="437" name="Google Shape;437;p39"/>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39" name="Google Shape;439;p3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46</a:t>
            </a:fld>
            <a:endParaRPr/>
          </a:p>
        </p:txBody>
      </p:sp>
    </p:spTree>
    <p:extLst>
      <p:ext uri="{BB962C8B-B14F-4D97-AF65-F5344CB8AC3E}">
        <p14:creationId xmlns:p14="http://schemas.microsoft.com/office/powerpoint/2010/main" val="25099020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Python Code Execution</a:t>
            </a:r>
            <a:endParaRPr/>
          </a:p>
        </p:txBody>
      </p:sp>
      <p:sp>
        <p:nvSpPr>
          <p:cNvPr id="445" name="Google Shape;445;p40"/>
          <p:cNvSpPr txBox="1">
            <a:spLocks noGrp="1"/>
          </p:cNvSpPr>
          <p:nvPr>
            <p:ph type="body" idx="1"/>
          </p:nvPr>
        </p:nvSpPr>
        <p:spPr>
          <a:xfrm>
            <a:off x="869132" y="1600201"/>
            <a:ext cx="10713267"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IN" sz="2400" b="1" dirty="0"/>
              <a:t>Interpreter</a:t>
            </a:r>
            <a:endParaRPr dirty="0"/>
          </a:p>
          <a:p>
            <a:pPr marL="342900" lvl="0" indent="-342900" algn="l" rtl="0">
              <a:spcBef>
                <a:spcPts val="480"/>
              </a:spcBef>
              <a:spcAft>
                <a:spcPts val="0"/>
              </a:spcAft>
              <a:buClr>
                <a:schemeClr val="dk1"/>
              </a:buClr>
              <a:buSzPts val="2400"/>
              <a:buChar char="•"/>
            </a:pPr>
            <a:r>
              <a:rPr lang="en-IN" sz="2400" dirty="0"/>
              <a:t>However, the interpreter inside the PVM translates the program line by line thereby consuming a lot of time. </a:t>
            </a:r>
            <a:endParaRPr dirty="0"/>
          </a:p>
        </p:txBody>
      </p:sp>
      <p:sp>
        <p:nvSpPr>
          <p:cNvPr id="446" name="Google Shape;446;p40"/>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48" name="Google Shape;448;p4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47</a:t>
            </a:fld>
            <a:endParaRPr/>
          </a:p>
        </p:txBody>
      </p:sp>
    </p:spTree>
    <p:extLst>
      <p:ext uri="{BB962C8B-B14F-4D97-AF65-F5344CB8AC3E}">
        <p14:creationId xmlns:p14="http://schemas.microsoft.com/office/powerpoint/2010/main" val="28660312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1"/>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Python Installation</a:t>
            </a:r>
            <a:endParaRPr/>
          </a:p>
        </p:txBody>
      </p:sp>
      <p:sp>
        <p:nvSpPr>
          <p:cNvPr id="454" name="Google Shape;454;p41"/>
          <p:cNvSpPr txBox="1">
            <a:spLocks noGrp="1"/>
          </p:cNvSpPr>
          <p:nvPr>
            <p:ph type="body" idx="1"/>
          </p:nvPr>
        </p:nvSpPr>
        <p:spPr>
          <a:xfrm>
            <a:off x="1140737" y="1382918"/>
            <a:ext cx="10767588"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None/>
            </a:pPr>
            <a:r>
              <a:rPr lang="en-IN" dirty="0"/>
              <a:t>To install Python on a Windows machine, follow these steps:</a:t>
            </a:r>
            <a:endParaRPr dirty="0"/>
          </a:p>
          <a:p>
            <a:pPr marL="0" lvl="0" indent="0" algn="l" rtl="0">
              <a:spcBef>
                <a:spcPts val="448"/>
              </a:spcBef>
              <a:spcAft>
                <a:spcPts val="0"/>
              </a:spcAft>
              <a:buClr>
                <a:schemeClr val="dk1"/>
              </a:buClr>
              <a:buSzPct val="100000"/>
              <a:buNone/>
            </a:pPr>
            <a:r>
              <a:rPr lang="en-IN" b="1" dirty="0"/>
              <a:t>1. </a:t>
            </a:r>
            <a:r>
              <a:rPr lang="en-IN" dirty="0"/>
              <a:t>Open a web browser and go to http://www.python.org.</a:t>
            </a:r>
            <a:endParaRPr dirty="0"/>
          </a:p>
          <a:p>
            <a:pPr marL="0" lvl="0" indent="0" algn="l" rtl="0">
              <a:spcBef>
                <a:spcPts val="448"/>
              </a:spcBef>
              <a:spcAft>
                <a:spcPts val="0"/>
              </a:spcAft>
              <a:buClr>
                <a:schemeClr val="dk1"/>
              </a:buClr>
              <a:buSzPct val="100000"/>
              <a:buNone/>
            </a:pPr>
            <a:r>
              <a:rPr lang="en-IN" b="1" dirty="0"/>
              <a:t>2. </a:t>
            </a:r>
            <a:r>
              <a:rPr lang="en-IN" dirty="0"/>
              <a:t>Click the Download link.</a:t>
            </a:r>
            <a:endParaRPr dirty="0"/>
          </a:p>
          <a:p>
            <a:pPr marL="0" lvl="0" indent="0" algn="l" rtl="0">
              <a:spcBef>
                <a:spcPts val="448"/>
              </a:spcBef>
              <a:spcAft>
                <a:spcPts val="0"/>
              </a:spcAft>
              <a:buClr>
                <a:schemeClr val="dk1"/>
              </a:buClr>
              <a:buSzPct val="100000"/>
              <a:buNone/>
            </a:pPr>
            <a:r>
              <a:rPr lang="en-IN" b="1" dirty="0"/>
              <a:t>3. </a:t>
            </a:r>
            <a:r>
              <a:rPr lang="en-IN" dirty="0"/>
              <a:t>You should see several links here, with names such as Python 2.5.</a:t>
            </a:r>
            <a:r>
              <a:rPr lang="en-IN" i="1" dirty="0"/>
              <a:t>x </a:t>
            </a:r>
            <a:r>
              <a:rPr lang="en-IN" dirty="0"/>
              <a:t>and Python 2.5.</a:t>
            </a:r>
            <a:r>
              <a:rPr lang="en-IN" i="1" dirty="0"/>
              <a:t>x </a:t>
            </a:r>
            <a:r>
              <a:rPr lang="en-IN" dirty="0"/>
              <a:t>Windows installer. Click the Windows installer link to download the installer file. (If you’re running on an Itanium or AMD machine, you need to choose the appropriate installer)</a:t>
            </a:r>
            <a:endParaRPr dirty="0"/>
          </a:p>
          <a:p>
            <a:pPr marL="0" lvl="0" indent="0" algn="l" rtl="0">
              <a:spcBef>
                <a:spcPts val="448"/>
              </a:spcBef>
              <a:spcAft>
                <a:spcPts val="0"/>
              </a:spcAft>
              <a:buClr>
                <a:schemeClr val="dk1"/>
              </a:buClr>
              <a:buSzPct val="100000"/>
              <a:buNone/>
            </a:pPr>
            <a:r>
              <a:rPr lang="en-IN" b="1" dirty="0"/>
              <a:t>4. </a:t>
            </a:r>
            <a:r>
              <a:rPr lang="en-IN" dirty="0"/>
              <a:t>Store the Windows Installer file somewhere on your computer, such as C:\download\</a:t>
            </a:r>
            <a:endParaRPr dirty="0"/>
          </a:p>
          <a:p>
            <a:pPr marL="0" lvl="0" indent="0" algn="l" rtl="0">
              <a:spcBef>
                <a:spcPts val="448"/>
              </a:spcBef>
              <a:spcAft>
                <a:spcPts val="0"/>
              </a:spcAft>
              <a:buClr>
                <a:schemeClr val="dk1"/>
              </a:buClr>
              <a:buSzPct val="100000"/>
              <a:buNone/>
            </a:pPr>
            <a:r>
              <a:rPr lang="en-IN" dirty="0"/>
              <a:t>python-2.5.x.msi. (Just create a directory where you can find it later.)</a:t>
            </a:r>
            <a:endParaRPr dirty="0"/>
          </a:p>
          <a:p>
            <a:pPr marL="0" lvl="0" indent="0" algn="l" rtl="0">
              <a:spcBef>
                <a:spcPts val="448"/>
              </a:spcBef>
              <a:spcAft>
                <a:spcPts val="0"/>
              </a:spcAft>
              <a:buClr>
                <a:schemeClr val="dk1"/>
              </a:buClr>
              <a:buSzPct val="100000"/>
              <a:buNone/>
            </a:pPr>
            <a:r>
              <a:rPr lang="en-IN" b="1" dirty="0"/>
              <a:t>5. </a:t>
            </a:r>
            <a:r>
              <a:rPr lang="en-IN" dirty="0"/>
              <a:t>Run the downloaded file by double-clicking it in Windows Explorer. This brings up the Python install wizard, which is really easy to use. Just accept the default settings, wait until the installation is finished, and you’re ready to roll!</a:t>
            </a:r>
            <a:endParaRPr dirty="0"/>
          </a:p>
        </p:txBody>
      </p:sp>
      <p:sp>
        <p:nvSpPr>
          <p:cNvPr id="455" name="Google Shape;455;p41"/>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57" name="Google Shape;457;p4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48</a:t>
            </a:fld>
            <a:endParaRPr/>
          </a:p>
        </p:txBody>
      </p:sp>
    </p:spTree>
    <p:extLst>
      <p:ext uri="{BB962C8B-B14F-4D97-AF65-F5344CB8AC3E}">
        <p14:creationId xmlns:p14="http://schemas.microsoft.com/office/powerpoint/2010/main" val="20260826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To install Python on a Windows machine, follow these steps:</a:t>
            </a:r>
            <a:endParaRPr/>
          </a:p>
          <a:p>
            <a:pPr marL="342900" lvl="0" indent="-342900" algn="l" rtl="0">
              <a:spcBef>
                <a:spcPts val="480"/>
              </a:spcBef>
              <a:spcAft>
                <a:spcPts val="0"/>
              </a:spcAft>
              <a:buClr>
                <a:schemeClr val="dk1"/>
              </a:buClr>
              <a:buSzPts val="2400"/>
              <a:buChar char="•"/>
            </a:pPr>
            <a:r>
              <a:rPr lang="en-IN" sz="2400" b="1"/>
              <a:t>1. </a:t>
            </a:r>
            <a:r>
              <a:rPr lang="en-IN" sz="2400"/>
              <a:t>Open a web browser and go to </a:t>
            </a:r>
            <a:r>
              <a:rPr lang="en-IN" sz="2400" u="sng">
                <a:solidFill>
                  <a:schemeClr val="hlink"/>
                </a:solidFill>
                <a:hlinkClick r:id="rId3"/>
              </a:rPr>
              <a:t>http://www.python.org</a:t>
            </a:r>
            <a:r>
              <a:rPr lang="en-IN" sz="2400"/>
              <a:t>.</a:t>
            </a:r>
            <a:endParaRPr/>
          </a:p>
          <a:p>
            <a:pPr marL="342900" lvl="0" indent="-190500" algn="l" rtl="0">
              <a:spcBef>
                <a:spcPts val="480"/>
              </a:spcBef>
              <a:spcAft>
                <a:spcPts val="0"/>
              </a:spcAft>
              <a:buClr>
                <a:schemeClr val="dk1"/>
              </a:buClr>
              <a:buSzPts val="2400"/>
              <a:buNone/>
            </a:pPr>
            <a:endParaRPr sz="2400"/>
          </a:p>
          <a:p>
            <a:pPr marL="342900" lvl="0" indent="-139700" algn="l" rtl="0">
              <a:spcBef>
                <a:spcPts val="640"/>
              </a:spcBef>
              <a:spcAft>
                <a:spcPts val="0"/>
              </a:spcAft>
              <a:buClr>
                <a:schemeClr val="dk1"/>
              </a:buClr>
              <a:buSzPts val="3200"/>
              <a:buNone/>
            </a:pPr>
            <a:endParaRPr/>
          </a:p>
        </p:txBody>
      </p:sp>
      <p:sp>
        <p:nvSpPr>
          <p:cNvPr id="463" name="Google Shape;463;p42"/>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65" name="Google Shape;465;p4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49</a:t>
            </a:fld>
            <a:endParaRPr/>
          </a:p>
        </p:txBody>
      </p:sp>
      <p:pic>
        <p:nvPicPr>
          <p:cNvPr id="466" name="Google Shape;466;p42"/>
          <p:cNvPicPr preferRelativeResize="0"/>
          <p:nvPr/>
        </p:nvPicPr>
        <p:blipFill rotWithShape="1">
          <a:blip r:embed="rId4">
            <a:alphaModFix/>
          </a:blip>
          <a:srcRect/>
          <a:stretch/>
        </p:blipFill>
        <p:spPr>
          <a:xfrm>
            <a:off x="1391477" y="2636912"/>
            <a:ext cx="9217024" cy="3528392"/>
          </a:xfrm>
          <a:prstGeom prst="rect">
            <a:avLst/>
          </a:prstGeom>
          <a:noFill/>
          <a:ln>
            <a:noFill/>
          </a:ln>
        </p:spPr>
      </p:pic>
      <p:sp>
        <p:nvSpPr>
          <p:cNvPr id="467" name="Google Shape;467;p42"/>
          <p:cNvSpPr txBox="1"/>
          <p:nvPr/>
        </p:nvSpPr>
        <p:spPr>
          <a:xfrm>
            <a:off x="609600" y="274638"/>
            <a:ext cx="10972800" cy="490066"/>
          </a:xfrm>
          <a:prstGeom prst="rect">
            <a:avLst/>
          </a:prstGeom>
          <a:noFill/>
          <a:ln>
            <a:noFill/>
          </a:ln>
        </p:spPr>
        <p:txBody>
          <a:bodyPr spcFirstLastPara="1" wrap="square" lIns="91425" tIns="45700" rIns="91425" bIns="45700" anchor="ctr" anchorCtr="0">
            <a:normAutofit fontScale="67500" lnSpcReduction="20000"/>
          </a:bodyPr>
          <a:lstStyle/>
          <a:p>
            <a:pPr marL="0" marR="0" lvl="0" indent="0" algn="ctr" rtl="0">
              <a:spcBef>
                <a:spcPts val="0"/>
              </a:spcBef>
              <a:spcAft>
                <a:spcPts val="0"/>
              </a:spcAft>
              <a:buClr>
                <a:schemeClr val="dk1"/>
              </a:buClr>
              <a:buSzPct val="100000"/>
              <a:buFont typeface="Calibri"/>
              <a:buNone/>
            </a:pPr>
            <a:r>
              <a:rPr lang="en-IN" sz="4400">
                <a:solidFill>
                  <a:schemeClr val="dk1"/>
                </a:solidFill>
                <a:latin typeface="Calibri"/>
                <a:ea typeface="Calibri"/>
                <a:cs typeface="Calibri"/>
                <a:sym typeface="Calibri"/>
              </a:rPr>
              <a:t>Python Installation</a:t>
            </a:r>
            <a:endParaRPr sz="4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17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body" idx="1"/>
          </p:nvPr>
        </p:nvSpPr>
        <p:spPr>
          <a:xfrm>
            <a:off x="677700" y="422549"/>
            <a:ext cx="10515600" cy="60129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sz="6400" b="1">
                <a:latin typeface="Times New Roman"/>
                <a:ea typeface="Times New Roman"/>
                <a:cs typeface="Times New Roman"/>
                <a:sym typeface="Times New Roman"/>
              </a:rPr>
              <a:t>What makes Python special?</a:t>
            </a:r>
            <a:endParaRPr/>
          </a:p>
          <a:p>
            <a:pPr marL="685800" lvl="1" indent="-213359" algn="l" rtl="0">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How does it happen that programmers, young and old, experienced and novice, want to use it? How did it happen that large companies adopted Python and implemented their flagship products using it?</a:t>
            </a:r>
            <a:endParaRPr/>
          </a:p>
          <a:p>
            <a:pPr marL="685800" lvl="1" indent="-213359" algn="l" rtl="0">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There are many reasons – we've listed some of them already, but let's enumerate them again in a more practical manner:</a:t>
            </a:r>
            <a:endParaRPr/>
          </a:p>
          <a:p>
            <a:pPr marL="685800" lvl="1" indent="-213359" algn="l" rtl="0">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lang="en-US" sz="3200" b="1">
                <a:latin typeface="Times New Roman"/>
                <a:ea typeface="Times New Roman"/>
                <a:cs typeface="Times New Roman"/>
                <a:sym typeface="Times New Roman"/>
              </a:rPr>
              <a:t>easy to learn</a:t>
            </a:r>
            <a:r>
              <a:rPr lang="en-US" sz="3200">
                <a:latin typeface="Times New Roman"/>
                <a:ea typeface="Times New Roman"/>
                <a:cs typeface="Times New Roman"/>
                <a:sym typeface="Times New Roman"/>
              </a:rPr>
              <a:t> – the time needed to learn Python is shorter than for many other languages; this means that it's possible to start the actual programming faster;</a:t>
            </a:r>
            <a:endParaRPr/>
          </a:p>
          <a:p>
            <a:pPr marL="685800" lvl="1" indent="-213359" algn="l" rtl="0">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lang="en-US" sz="3200" b="1">
                <a:latin typeface="Times New Roman"/>
                <a:ea typeface="Times New Roman"/>
                <a:cs typeface="Times New Roman"/>
                <a:sym typeface="Times New Roman"/>
              </a:rPr>
              <a:t>easy to teach</a:t>
            </a:r>
            <a:r>
              <a:rPr lang="en-US" sz="3200">
                <a:latin typeface="Times New Roman"/>
                <a:ea typeface="Times New Roman"/>
                <a:cs typeface="Times New Roman"/>
                <a:sym typeface="Times New Roman"/>
              </a:rPr>
              <a:t> – the teaching workload is smaller than that needed by other languages; this means that the teacher can put more emphasis on general (language-independent) programming techniques, not wasting energy on exotic tricks, strange exceptions and incomprehensible rules;</a:t>
            </a:r>
            <a:endParaRPr/>
          </a:p>
          <a:p>
            <a:pPr marL="685800" lvl="1" indent="-213359" algn="l" rtl="0">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lang="en-US" sz="3200" b="1">
                <a:latin typeface="Times New Roman"/>
                <a:ea typeface="Times New Roman"/>
                <a:cs typeface="Times New Roman"/>
                <a:sym typeface="Times New Roman"/>
              </a:rPr>
              <a:t>easy to use</a:t>
            </a:r>
            <a:r>
              <a:rPr lang="en-US" sz="3200">
                <a:latin typeface="Times New Roman"/>
                <a:ea typeface="Times New Roman"/>
                <a:cs typeface="Times New Roman"/>
                <a:sym typeface="Times New Roman"/>
              </a:rPr>
              <a:t> for writing new software – it's often possible to write code faster when using Python;</a:t>
            </a:r>
            <a:endParaRPr/>
          </a:p>
          <a:p>
            <a:pPr marL="685800" lvl="1" indent="-213359" algn="l" rtl="0">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lang="en-US" sz="3200" b="1">
                <a:latin typeface="Times New Roman"/>
                <a:ea typeface="Times New Roman"/>
                <a:cs typeface="Times New Roman"/>
                <a:sym typeface="Times New Roman"/>
              </a:rPr>
              <a:t>easy to understand</a:t>
            </a:r>
            <a:r>
              <a:rPr lang="en-US" sz="3200">
                <a:latin typeface="Times New Roman"/>
                <a:ea typeface="Times New Roman"/>
                <a:cs typeface="Times New Roman"/>
                <a:sym typeface="Times New Roman"/>
              </a:rPr>
              <a:t> - it's also often easier to understand someone else's code faster if it is written in Python;</a:t>
            </a:r>
            <a:endParaRPr/>
          </a:p>
          <a:p>
            <a:pPr marL="685800" lvl="1" indent="-213359" algn="l" rtl="0">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a:t>
            </a:r>
            <a:r>
              <a:rPr lang="en-US" sz="3200" b="1">
                <a:latin typeface="Times New Roman"/>
                <a:ea typeface="Times New Roman"/>
                <a:cs typeface="Times New Roman"/>
                <a:sym typeface="Times New Roman"/>
              </a:rPr>
              <a:t>easy to obtain, install and deploy</a:t>
            </a:r>
            <a:r>
              <a:rPr lang="en-US" sz="3200">
                <a:latin typeface="Times New Roman"/>
                <a:ea typeface="Times New Roman"/>
                <a:cs typeface="Times New Roman"/>
                <a:sym typeface="Times New Roman"/>
              </a:rPr>
              <a:t> – Python is free, open and multiplatform; not all languages can boast that.</a:t>
            </a:r>
            <a:endParaRPr/>
          </a:p>
          <a:p>
            <a:pPr marL="228600" lvl="0" indent="-213359" algn="l" rtl="0">
              <a:lnSpc>
                <a:spcPct val="90000"/>
              </a:lnSpc>
              <a:spcBef>
                <a:spcPts val="1000"/>
              </a:spcBef>
              <a:spcAft>
                <a:spcPts val="0"/>
              </a:spcAft>
              <a:buClr>
                <a:schemeClr val="dk1"/>
              </a:buClr>
              <a:buSzPct val="100000"/>
              <a:buChar char="•"/>
            </a:pPr>
            <a:r>
              <a:rPr lang="en-US" sz="3200" b="1">
                <a:latin typeface="Times New Roman"/>
                <a:ea typeface="Times New Roman"/>
                <a:cs typeface="Times New Roman"/>
                <a:sym typeface="Times New Roman"/>
              </a:rPr>
              <a:t>Of course, Python has its drawbacks, too:</a:t>
            </a:r>
            <a:endParaRPr/>
          </a:p>
          <a:p>
            <a:pPr marL="685800" lvl="1" indent="-213359" algn="l" rtl="0">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it's not a speed demon – Python does not deliver exceptional performance;</a:t>
            </a:r>
            <a:endParaRPr/>
          </a:p>
          <a:p>
            <a:pPr marL="685800" lvl="1" indent="-213359" algn="l" rtl="0">
              <a:lnSpc>
                <a:spcPct val="90000"/>
              </a:lnSpc>
              <a:spcBef>
                <a:spcPts val="500"/>
              </a:spcBef>
              <a:spcAft>
                <a:spcPts val="0"/>
              </a:spcAft>
              <a:buClr>
                <a:schemeClr val="dk1"/>
              </a:buClr>
              <a:buSzPct val="100000"/>
              <a:buChar char="•"/>
            </a:pPr>
            <a:r>
              <a:rPr lang="en-US" sz="3200">
                <a:latin typeface="Times New Roman"/>
                <a:ea typeface="Times New Roman"/>
                <a:cs typeface="Times New Roman"/>
                <a:sym typeface="Times New Roman"/>
              </a:rPr>
              <a:t>in some cases it may be resistant to some simpler testing techniques – this may mean that debugging Python code can be more difficult than with other languages; fortunately, making mistakes is also harder in Python.</a:t>
            </a:r>
            <a:endParaRPr/>
          </a:p>
          <a:p>
            <a:pPr marL="228600" lvl="0" indent="-117475" algn="l" rtl="0">
              <a:lnSpc>
                <a:spcPct val="90000"/>
              </a:lnSpc>
              <a:spcBef>
                <a:spcPts val="1000"/>
              </a:spcBef>
              <a:spcAft>
                <a:spcPts val="0"/>
              </a:spcAft>
              <a:buClr>
                <a:schemeClr val="dk1"/>
              </a:buClr>
              <a:buSzPct val="100000"/>
              <a:buNone/>
            </a:pPr>
            <a:endParaRPr/>
          </a:p>
        </p:txBody>
      </p:sp>
      <p:sp>
        <p:nvSpPr>
          <p:cNvPr id="2" name="Slide Number Placeholder 1"/>
          <p:cNvSpPr>
            <a:spLocks noGrp="1"/>
          </p:cNvSpPr>
          <p:nvPr>
            <p:ph type="sldNum" idx="12"/>
          </p:nvPr>
        </p:nvSpPr>
        <p:spPr/>
        <p:txBody>
          <a:bodyPr/>
          <a:lstStyle/>
          <a:p>
            <a:fld id="{00000000-1234-1234-1234-123412341234}" type="slidenum">
              <a:rPr lang="en-US" smtClean="0"/>
              <a:pPr/>
              <a:t>5</a:t>
            </a:fld>
            <a:r>
              <a:rPr lang="en-US" smtClean="0"/>
              <a:t>r</a:t>
            </a:r>
            <a:endParaRPr lang="en-US" dirty="0"/>
          </a:p>
        </p:txBody>
      </p:sp>
    </p:spTree>
    <p:extLst>
      <p:ext uri="{BB962C8B-B14F-4D97-AF65-F5344CB8AC3E}">
        <p14:creationId xmlns:p14="http://schemas.microsoft.com/office/powerpoint/2010/main" val="26941257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IN" b="1"/>
              <a:t>2. </a:t>
            </a:r>
            <a:r>
              <a:rPr lang="en-IN"/>
              <a:t>Click the Download link.</a:t>
            </a:r>
            <a:endParaRPr/>
          </a:p>
          <a:p>
            <a:pPr marL="0" lvl="0" indent="0" algn="l" rtl="0">
              <a:spcBef>
                <a:spcPts val="640"/>
              </a:spcBef>
              <a:spcAft>
                <a:spcPts val="0"/>
              </a:spcAft>
              <a:buClr>
                <a:schemeClr val="dk1"/>
              </a:buClr>
              <a:buSzPts val="3200"/>
              <a:buNone/>
            </a:pPr>
            <a:r>
              <a:rPr lang="en-IN" b="1"/>
              <a:t> </a:t>
            </a:r>
            <a:endParaRPr/>
          </a:p>
        </p:txBody>
      </p:sp>
      <p:sp>
        <p:nvSpPr>
          <p:cNvPr id="473" name="Google Shape;473;p43"/>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75" name="Google Shape;475;p4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50</a:t>
            </a:fld>
            <a:endParaRPr/>
          </a:p>
        </p:txBody>
      </p:sp>
      <p:pic>
        <p:nvPicPr>
          <p:cNvPr id="476" name="Google Shape;476;p43"/>
          <p:cNvPicPr preferRelativeResize="0"/>
          <p:nvPr/>
        </p:nvPicPr>
        <p:blipFill rotWithShape="1">
          <a:blip r:embed="rId3">
            <a:alphaModFix/>
          </a:blip>
          <a:srcRect r="51869" b="24261"/>
          <a:stretch/>
        </p:blipFill>
        <p:spPr>
          <a:xfrm>
            <a:off x="911424" y="2276873"/>
            <a:ext cx="9121013" cy="3672407"/>
          </a:xfrm>
          <a:prstGeom prst="rect">
            <a:avLst/>
          </a:prstGeom>
          <a:noFill/>
          <a:ln>
            <a:noFill/>
          </a:ln>
        </p:spPr>
      </p:pic>
      <p:sp>
        <p:nvSpPr>
          <p:cNvPr id="477" name="Google Shape;477;p43"/>
          <p:cNvSpPr txBox="1"/>
          <p:nvPr/>
        </p:nvSpPr>
        <p:spPr>
          <a:xfrm>
            <a:off x="609600" y="274638"/>
            <a:ext cx="10972800" cy="490066"/>
          </a:xfrm>
          <a:prstGeom prst="rect">
            <a:avLst/>
          </a:prstGeom>
          <a:noFill/>
          <a:ln>
            <a:noFill/>
          </a:ln>
        </p:spPr>
        <p:txBody>
          <a:bodyPr spcFirstLastPara="1" wrap="square" lIns="91425" tIns="45700" rIns="91425" bIns="45700" anchor="ctr" anchorCtr="0">
            <a:normAutofit fontScale="67500" lnSpcReduction="20000"/>
          </a:bodyPr>
          <a:lstStyle/>
          <a:p>
            <a:pPr marL="0" marR="0" lvl="0" indent="0" algn="ctr" rtl="0">
              <a:spcBef>
                <a:spcPts val="0"/>
              </a:spcBef>
              <a:spcAft>
                <a:spcPts val="0"/>
              </a:spcAft>
              <a:buClr>
                <a:schemeClr val="dk1"/>
              </a:buClr>
              <a:buSzPct val="100000"/>
              <a:buFont typeface="Calibri"/>
              <a:buNone/>
            </a:pPr>
            <a:r>
              <a:rPr lang="en-IN" sz="4400">
                <a:solidFill>
                  <a:schemeClr val="dk1"/>
                </a:solidFill>
                <a:latin typeface="Calibri"/>
                <a:ea typeface="Calibri"/>
                <a:cs typeface="Calibri"/>
                <a:sym typeface="Calibri"/>
              </a:rPr>
              <a:t>Python Installation</a:t>
            </a:r>
            <a:endParaRPr sz="4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57833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4"/>
          <p:cNvSpPr txBox="1">
            <a:spLocks noGrp="1"/>
          </p:cNvSpPr>
          <p:nvPr>
            <p:ph type="body" idx="1"/>
          </p:nvPr>
        </p:nvSpPr>
        <p:spPr>
          <a:xfrm>
            <a:off x="715756" y="980729"/>
            <a:ext cx="109728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IN" sz="2400" b="1"/>
              <a:t>3. </a:t>
            </a:r>
            <a:r>
              <a:rPr lang="en-IN" sz="2400"/>
              <a:t>You should see several links here, with names such as Python 2.5.</a:t>
            </a:r>
            <a:r>
              <a:rPr lang="en-IN" sz="2400" i="1"/>
              <a:t>x </a:t>
            </a:r>
            <a:r>
              <a:rPr lang="en-IN" sz="2400"/>
              <a:t>and Python 2.5.</a:t>
            </a:r>
            <a:r>
              <a:rPr lang="en-IN" sz="2400" i="1"/>
              <a:t>x </a:t>
            </a:r>
            <a:r>
              <a:rPr lang="en-IN" sz="2400"/>
              <a:t>Windows installer. Click the Windows installer link to download the installer file. (If you’re running on an Itanium or AMD machine, you need to choose the appropriate installer)</a:t>
            </a:r>
            <a:endParaRPr/>
          </a:p>
        </p:txBody>
      </p:sp>
      <p:sp>
        <p:nvSpPr>
          <p:cNvPr id="483" name="Google Shape;483;p44"/>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85" name="Google Shape;485;p4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51</a:t>
            </a:fld>
            <a:endParaRPr/>
          </a:p>
        </p:txBody>
      </p:sp>
      <p:sp>
        <p:nvSpPr>
          <p:cNvPr id="486" name="Google Shape;486;p44"/>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Python Installation</a:t>
            </a:r>
            <a:endParaRPr/>
          </a:p>
        </p:txBody>
      </p:sp>
      <p:pic>
        <p:nvPicPr>
          <p:cNvPr id="487" name="Google Shape;487;p44"/>
          <p:cNvPicPr preferRelativeResize="0"/>
          <p:nvPr/>
        </p:nvPicPr>
        <p:blipFill rotWithShape="1">
          <a:blip r:embed="rId3">
            <a:alphaModFix/>
          </a:blip>
          <a:srcRect l="5253" t="8724" r="1294" b="11991"/>
          <a:stretch/>
        </p:blipFill>
        <p:spPr>
          <a:xfrm>
            <a:off x="719403" y="2924944"/>
            <a:ext cx="10030691" cy="338437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extLst>
      <p:ext uri="{BB962C8B-B14F-4D97-AF65-F5344CB8AC3E}">
        <p14:creationId xmlns:p14="http://schemas.microsoft.com/office/powerpoint/2010/main" val="26288966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You can easily add Python to Windows path by downloading a recent version of Python, and then checking the box to </a:t>
            </a:r>
            <a:r>
              <a:rPr lang="en-IN" sz="2400" b="1"/>
              <a:t>Add Python to PATH</a:t>
            </a:r>
            <a:r>
              <a:rPr lang="en-IN" sz="2400"/>
              <a:t> during the installation.</a:t>
            </a:r>
            <a:endParaRPr/>
          </a:p>
        </p:txBody>
      </p:sp>
      <p:sp>
        <p:nvSpPr>
          <p:cNvPr id="493" name="Google Shape;493;p45"/>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495" name="Google Shape;495;p4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52</a:t>
            </a:fld>
            <a:endParaRPr/>
          </a:p>
        </p:txBody>
      </p:sp>
      <p:pic>
        <p:nvPicPr>
          <p:cNvPr id="496" name="Google Shape;496;p45"/>
          <p:cNvPicPr preferRelativeResize="0"/>
          <p:nvPr/>
        </p:nvPicPr>
        <p:blipFill rotWithShape="1">
          <a:blip r:embed="rId3">
            <a:alphaModFix/>
          </a:blip>
          <a:srcRect l="24765" t="19643" r="24861" b="24562"/>
          <a:stretch/>
        </p:blipFill>
        <p:spPr>
          <a:xfrm>
            <a:off x="1391478" y="2996952"/>
            <a:ext cx="8739109" cy="3289385"/>
          </a:xfrm>
          <a:prstGeom prst="rect">
            <a:avLst/>
          </a:prstGeom>
          <a:noFill/>
          <a:ln>
            <a:noFill/>
          </a:ln>
        </p:spPr>
      </p:pic>
      <p:sp>
        <p:nvSpPr>
          <p:cNvPr id="497" name="Google Shape;497;p45"/>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Python Installation</a:t>
            </a:r>
            <a:endParaRPr/>
          </a:p>
        </p:txBody>
      </p:sp>
    </p:spTree>
    <p:extLst>
      <p:ext uri="{BB962C8B-B14F-4D97-AF65-F5344CB8AC3E}">
        <p14:creationId xmlns:p14="http://schemas.microsoft.com/office/powerpoint/2010/main" val="1755558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6"/>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05" name="Google Shape;505;p4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53</a:t>
            </a:fld>
            <a:endParaRPr/>
          </a:p>
        </p:txBody>
      </p:sp>
      <p:pic>
        <p:nvPicPr>
          <p:cNvPr id="506" name="Google Shape;506;p46"/>
          <p:cNvPicPr preferRelativeResize="0">
            <a:picLocks noGrp="1"/>
          </p:cNvPicPr>
          <p:nvPr>
            <p:ph type="body" idx="1"/>
          </p:nvPr>
        </p:nvPicPr>
        <p:blipFill rotWithShape="1">
          <a:blip r:embed="rId3">
            <a:alphaModFix/>
          </a:blip>
          <a:srcRect l="24700" t="19438" r="25044" b="25155"/>
          <a:stretch/>
        </p:blipFill>
        <p:spPr>
          <a:xfrm>
            <a:off x="527382" y="1700809"/>
            <a:ext cx="5394037" cy="4208017"/>
          </a:xfrm>
          <a:prstGeom prst="rect">
            <a:avLst/>
          </a:prstGeom>
          <a:noFill/>
          <a:ln>
            <a:noFill/>
          </a:ln>
        </p:spPr>
      </p:pic>
      <p:pic>
        <p:nvPicPr>
          <p:cNvPr id="507" name="Google Shape;507;p46"/>
          <p:cNvPicPr preferRelativeResize="0"/>
          <p:nvPr/>
        </p:nvPicPr>
        <p:blipFill rotWithShape="1">
          <a:blip r:embed="rId4">
            <a:alphaModFix/>
          </a:blip>
          <a:srcRect l="25012" t="19395" r="24900" b="25049"/>
          <a:stretch/>
        </p:blipFill>
        <p:spPr>
          <a:xfrm>
            <a:off x="6192011" y="1700809"/>
            <a:ext cx="5712888" cy="4208017"/>
          </a:xfrm>
          <a:prstGeom prst="rect">
            <a:avLst/>
          </a:prstGeom>
          <a:noFill/>
          <a:ln>
            <a:noFill/>
          </a:ln>
        </p:spPr>
      </p:pic>
      <p:sp>
        <p:nvSpPr>
          <p:cNvPr id="508" name="Google Shape;508;p46"/>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Python Installation</a:t>
            </a:r>
            <a:endParaRPr/>
          </a:p>
        </p:txBody>
      </p:sp>
    </p:spTree>
    <p:extLst>
      <p:ext uri="{BB962C8B-B14F-4D97-AF65-F5344CB8AC3E}">
        <p14:creationId xmlns:p14="http://schemas.microsoft.com/office/powerpoint/2010/main" val="23009624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7"/>
          <p:cNvSpPr txBox="1">
            <a:spLocks noGrp="1"/>
          </p:cNvSpPr>
          <p:nvPr>
            <p:ph type="body" idx="1"/>
          </p:nvPr>
        </p:nvSpPr>
        <p:spPr>
          <a:xfrm>
            <a:off x="530232" y="90872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To run the Python Shell, open the command prompt or power shell on Windows and terminal window on mac, </a:t>
            </a:r>
            <a:r>
              <a:rPr lang="en-IN" sz="2400" b="1"/>
              <a:t>write python and press enter. </a:t>
            </a:r>
            <a:endParaRPr/>
          </a:p>
          <a:p>
            <a:pPr marL="342900" lvl="0" indent="-342900" algn="l" rtl="0">
              <a:spcBef>
                <a:spcPts val="480"/>
              </a:spcBef>
              <a:spcAft>
                <a:spcPts val="0"/>
              </a:spcAft>
              <a:buClr>
                <a:schemeClr val="dk1"/>
              </a:buClr>
              <a:buSzPts val="2400"/>
              <a:buChar char="•"/>
            </a:pPr>
            <a:r>
              <a:rPr lang="en-IN" sz="2400"/>
              <a:t>A Python Prompt comprising of three greater-than symbols &gt;&gt;&gt; appears, as shown below.</a:t>
            </a:r>
            <a:endParaRPr/>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p:txBody>
      </p:sp>
      <p:sp>
        <p:nvSpPr>
          <p:cNvPr id="514" name="Google Shape;514;p47"/>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16" name="Google Shape;516;p4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54</a:t>
            </a:fld>
            <a:endParaRPr/>
          </a:p>
        </p:txBody>
      </p:sp>
      <p:pic>
        <p:nvPicPr>
          <p:cNvPr id="517" name="Google Shape;517;p47"/>
          <p:cNvPicPr preferRelativeResize="0"/>
          <p:nvPr/>
        </p:nvPicPr>
        <p:blipFill rotWithShape="1">
          <a:blip r:embed="rId3">
            <a:alphaModFix/>
          </a:blip>
          <a:srcRect/>
          <a:stretch/>
        </p:blipFill>
        <p:spPr>
          <a:xfrm>
            <a:off x="431371" y="3068960"/>
            <a:ext cx="5283200" cy="3240360"/>
          </a:xfrm>
          <a:prstGeom prst="rect">
            <a:avLst/>
          </a:prstGeom>
          <a:noFill/>
          <a:ln>
            <a:noFill/>
          </a:ln>
        </p:spPr>
      </p:pic>
      <p:pic>
        <p:nvPicPr>
          <p:cNvPr id="518" name="Google Shape;518;p47"/>
          <p:cNvPicPr preferRelativeResize="0"/>
          <p:nvPr/>
        </p:nvPicPr>
        <p:blipFill rotWithShape="1">
          <a:blip r:embed="rId4">
            <a:alphaModFix/>
          </a:blip>
          <a:srcRect/>
          <a:stretch/>
        </p:blipFill>
        <p:spPr>
          <a:xfrm>
            <a:off x="5958362" y="3032720"/>
            <a:ext cx="6240695" cy="3276600"/>
          </a:xfrm>
          <a:prstGeom prst="rect">
            <a:avLst/>
          </a:prstGeom>
          <a:noFill/>
          <a:ln>
            <a:noFill/>
          </a:ln>
        </p:spPr>
      </p:pic>
      <p:sp>
        <p:nvSpPr>
          <p:cNvPr id="519" name="Google Shape;519;p47"/>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Running Python Shell</a:t>
            </a:r>
            <a:endParaRPr/>
          </a:p>
        </p:txBody>
      </p:sp>
    </p:spTree>
    <p:extLst>
      <p:ext uri="{BB962C8B-B14F-4D97-AF65-F5344CB8AC3E}">
        <p14:creationId xmlns:p14="http://schemas.microsoft.com/office/powerpoint/2010/main" val="177062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Now, you can enter a single statement and get the result. </a:t>
            </a:r>
            <a:endParaRPr/>
          </a:p>
          <a:p>
            <a:pPr marL="342900" lvl="0" indent="-342900" algn="l" rtl="0">
              <a:spcBef>
                <a:spcPts val="480"/>
              </a:spcBef>
              <a:spcAft>
                <a:spcPts val="0"/>
              </a:spcAft>
              <a:buClr>
                <a:schemeClr val="dk1"/>
              </a:buClr>
              <a:buSzPts val="2400"/>
              <a:buChar char="•"/>
            </a:pPr>
            <a:r>
              <a:rPr lang="en-IN" sz="2400"/>
              <a:t>For example, enter a simple expression like 3 + 2, press enter and it will display the result in the next line, as shown below.</a:t>
            </a:r>
            <a:endParaRPr/>
          </a:p>
        </p:txBody>
      </p:sp>
      <p:sp>
        <p:nvSpPr>
          <p:cNvPr id="525" name="Google Shape;525;p48"/>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27" name="Google Shape;527;p4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55</a:t>
            </a:fld>
            <a:endParaRPr/>
          </a:p>
        </p:txBody>
      </p:sp>
      <p:pic>
        <p:nvPicPr>
          <p:cNvPr id="528" name="Google Shape;528;p48"/>
          <p:cNvPicPr preferRelativeResize="0"/>
          <p:nvPr/>
        </p:nvPicPr>
        <p:blipFill rotWithShape="1">
          <a:blip r:embed="rId3">
            <a:alphaModFix/>
          </a:blip>
          <a:srcRect/>
          <a:stretch/>
        </p:blipFill>
        <p:spPr>
          <a:xfrm>
            <a:off x="1583499" y="2996952"/>
            <a:ext cx="8534400" cy="3238500"/>
          </a:xfrm>
          <a:prstGeom prst="rect">
            <a:avLst/>
          </a:prstGeom>
          <a:noFill/>
          <a:ln>
            <a:noFill/>
          </a:ln>
        </p:spPr>
      </p:pic>
      <p:sp>
        <p:nvSpPr>
          <p:cNvPr id="529" name="Google Shape;529;p48"/>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Running Python Shell</a:t>
            </a:r>
            <a:endParaRPr/>
          </a:p>
        </p:txBody>
      </p:sp>
    </p:spTree>
    <p:extLst>
      <p:ext uri="{BB962C8B-B14F-4D97-AF65-F5344CB8AC3E}">
        <p14:creationId xmlns:p14="http://schemas.microsoft.com/office/powerpoint/2010/main" val="20540431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IN"/>
              <a:t>Executing a .py program from command prompt</a:t>
            </a:r>
            <a:endParaRPr/>
          </a:p>
        </p:txBody>
      </p:sp>
      <p:sp>
        <p:nvSpPr>
          <p:cNvPr id="535" name="Google Shape;535;p49"/>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37" name="Google Shape;537;p4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56</a:t>
            </a:fld>
            <a:endParaRPr/>
          </a:p>
        </p:txBody>
      </p:sp>
      <p:sp>
        <p:nvSpPr>
          <p:cNvPr id="538" name="Google Shape;538;p4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Open cmd prompt</a:t>
            </a:r>
            <a:endParaRPr/>
          </a:p>
          <a:p>
            <a:pPr marL="342900" lvl="0" indent="-342900" algn="l" rtl="0">
              <a:spcBef>
                <a:spcPts val="480"/>
              </a:spcBef>
              <a:spcAft>
                <a:spcPts val="0"/>
              </a:spcAft>
              <a:buClr>
                <a:schemeClr val="dk1"/>
              </a:buClr>
              <a:buSzPts val="2400"/>
              <a:buChar char="•"/>
            </a:pPr>
            <a:r>
              <a:rPr lang="en-IN" sz="2400"/>
              <a:t>Open notepad, Create a .py file</a:t>
            </a:r>
            <a:endParaRPr/>
          </a:p>
          <a:p>
            <a:pPr marL="342900" lvl="0" indent="-342900" algn="l" rtl="0">
              <a:spcBef>
                <a:spcPts val="480"/>
              </a:spcBef>
              <a:spcAft>
                <a:spcPts val="0"/>
              </a:spcAft>
              <a:buClr>
                <a:schemeClr val="dk1"/>
              </a:buClr>
              <a:buSzPts val="2400"/>
              <a:buChar char="•"/>
            </a:pPr>
            <a:r>
              <a:rPr lang="en-IN" sz="2400"/>
              <a:t>execute using python filename</a:t>
            </a:r>
            <a:endParaRPr/>
          </a:p>
        </p:txBody>
      </p:sp>
      <p:pic>
        <p:nvPicPr>
          <p:cNvPr id="539" name="Google Shape;539;p49"/>
          <p:cNvPicPr preferRelativeResize="0"/>
          <p:nvPr/>
        </p:nvPicPr>
        <p:blipFill rotWithShape="1">
          <a:blip r:embed="rId3">
            <a:alphaModFix/>
          </a:blip>
          <a:srcRect/>
          <a:stretch/>
        </p:blipFill>
        <p:spPr>
          <a:xfrm>
            <a:off x="1063075" y="2996952"/>
            <a:ext cx="7584843" cy="1527796"/>
          </a:xfrm>
          <a:prstGeom prst="rect">
            <a:avLst/>
          </a:prstGeom>
          <a:noFill/>
          <a:ln>
            <a:noFill/>
          </a:ln>
        </p:spPr>
      </p:pic>
    </p:spTree>
    <p:extLst>
      <p:ext uri="{BB962C8B-B14F-4D97-AF65-F5344CB8AC3E}">
        <p14:creationId xmlns:p14="http://schemas.microsoft.com/office/powerpoint/2010/main" val="33025485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0"/>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46" name="Google Shape;546;p5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57</a:t>
            </a:fld>
            <a:endParaRPr/>
          </a:p>
        </p:txBody>
      </p:sp>
      <p:sp>
        <p:nvSpPr>
          <p:cNvPr id="547" name="Google Shape;547;p50"/>
          <p:cNvSpPr/>
          <p:nvPr/>
        </p:nvSpPr>
        <p:spPr>
          <a:xfrm>
            <a:off x="646224" y="1124744"/>
            <a:ext cx="10945216" cy="23082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If you’ve recently downloaded Python onto your computer, then you may have noticed a new program on your machine called </a:t>
            </a:r>
            <a:r>
              <a:rPr lang="en-IN" sz="2400" b="1">
                <a:solidFill>
                  <a:schemeClr val="dk1"/>
                </a:solidFill>
                <a:latin typeface="Calibri"/>
                <a:ea typeface="Calibri"/>
                <a:cs typeface="Calibri"/>
                <a:sym typeface="Calibri"/>
              </a:rPr>
              <a:t>IDLE</a:t>
            </a:r>
            <a:r>
              <a:rPr lang="en-IN" sz="240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You might be wondering, “What is this program doing on my computer? I didn’t download that!” While you may not have downloaded this program on your own, IDLE comes bundled with every Python installation. </a:t>
            </a:r>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It’s there to help you get started with the language right out of the box.</a:t>
            </a:r>
            <a:endParaRPr/>
          </a:p>
        </p:txBody>
      </p:sp>
      <p:sp>
        <p:nvSpPr>
          <p:cNvPr id="548" name="Google Shape;548;p50"/>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Getting started with Python IDLE</a:t>
            </a:r>
            <a:endParaRPr/>
          </a:p>
        </p:txBody>
      </p:sp>
    </p:spTree>
    <p:extLst>
      <p:ext uri="{BB962C8B-B14F-4D97-AF65-F5344CB8AC3E}">
        <p14:creationId xmlns:p14="http://schemas.microsoft.com/office/powerpoint/2010/main" val="30644143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1"/>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55" name="Google Shape;555;p5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58</a:t>
            </a:fld>
            <a:endParaRPr/>
          </a:p>
        </p:txBody>
      </p:sp>
      <p:pic>
        <p:nvPicPr>
          <p:cNvPr id="556" name="Google Shape;556;p51"/>
          <p:cNvPicPr preferRelativeResize="0">
            <a:picLocks noGrp="1"/>
          </p:cNvPicPr>
          <p:nvPr>
            <p:ph type="body" idx="1"/>
          </p:nvPr>
        </p:nvPicPr>
        <p:blipFill rotWithShape="1">
          <a:blip r:embed="rId3">
            <a:alphaModFix/>
          </a:blip>
          <a:srcRect/>
          <a:stretch/>
        </p:blipFill>
        <p:spPr>
          <a:xfrm>
            <a:off x="729277" y="2564905"/>
            <a:ext cx="10733447" cy="3561259"/>
          </a:xfrm>
          <a:prstGeom prst="rect">
            <a:avLst/>
          </a:prstGeom>
          <a:noFill/>
          <a:ln>
            <a:noFill/>
          </a:ln>
        </p:spPr>
      </p:pic>
      <p:sp>
        <p:nvSpPr>
          <p:cNvPr id="557" name="Google Shape;557;p51"/>
          <p:cNvSpPr/>
          <p:nvPr/>
        </p:nvSpPr>
        <p:spPr>
          <a:xfrm>
            <a:off x="646224" y="908720"/>
            <a:ext cx="10945216"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alibri"/>
                <a:ea typeface="Calibri"/>
                <a:cs typeface="Calibri"/>
                <a:sym typeface="Calibri"/>
              </a:rPr>
              <a:t>What Is Python IDLE?</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Every Python installation comes with an </a:t>
            </a:r>
            <a:r>
              <a:rPr lang="en-IN" sz="2400" b="1">
                <a:solidFill>
                  <a:schemeClr val="dk1"/>
                </a:solidFill>
                <a:latin typeface="Calibri"/>
                <a:ea typeface="Calibri"/>
                <a:cs typeface="Calibri"/>
                <a:sym typeface="Calibri"/>
              </a:rPr>
              <a:t>Integrated Development and Learning Environment</a:t>
            </a:r>
            <a:r>
              <a:rPr lang="en-IN" sz="2400">
                <a:solidFill>
                  <a:schemeClr val="dk1"/>
                </a:solidFill>
                <a:latin typeface="Calibri"/>
                <a:ea typeface="Calibri"/>
                <a:cs typeface="Calibri"/>
                <a:sym typeface="Calibri"/>
              </a:rPr>
              <a:t>, which you’ll see shortened to IDLE or even IDE.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8" name="Google Shape;558;p51"/>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Getting started with Python IDLE</a:t>
            </a:r>
            <a:endParaRPr/>
          </a:p>
        </p:txBody>
      </p:sp>
    </p:spTree>
    <p:extLst>
      <p:ext uri="{BB962C8B-B14F-4D97-AF65-F5344CB8AC3E}">
        <p14:creationId xmlns:p14="http://schemas.microsoft.com/office/powerpoint/2010/main" val="31361488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2"/>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65" name="Google Shape;565;p5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59</a:t>
            </a:fld>
            <a:endParaRPr/>
          </a:p>
        </p:txBody>
      </p:sp>
      <p:sp>
        <p:nvSpPr>
          <p:cNvPr id="566" name="Google Shape;566;p52"/>
          <p:cNvSpPr/>
          <p:nvPr/>
        </p:nvSpPr>
        <p:spPr>
          <a:xfrm>
            <a:off x="646224" y="908720"/>
            <a:ext cx="10945216"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alibri"/>
                <a:ea typeface="Calibri"/>
                <a:cs typeface="Calibri"/>
                <a:sym typeface="Calibri"/>
              </a:rPr>
              <a:t>This is how IDLE looks</a:t>
            </a:r>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To write a python program</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Click on File -&gt;New File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7" name="Google Shape;567;p52"/>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Getting started with Python IDLE</a:t>
            </a:r>
            <a:endParaRPr/>
          </a:p>
        </p:txBody>
      </p:sp>
      <p:pic>
        <p:nvPicPr>
          <p:cNvPr id="568" name="Google Shape;568;p52"/>
          <p:cNvPicPr preferRelativeResize="0">
            <a:picLocks noGrp="1"/>
          </p:cNvPicPr>
          <p:nvPr>
            <p:ph type="body" idx="1"/>
          </p:nvPr>
        </p:nvPicPr>
        <p:blipFill rotWithShape="1">
          <a:blip r:embed="rId3">
            <a:alphaModFix/>
          </a:blip>
          <a:srcRect/>
          <a:stretch/>
        </p:blipFill>
        <p:spPr>
          <a:xfrm>
            <a:off x="646224" y="1382322"/>
            <a:ext cx="8610600" cy="1419225"/>
          </a:xfrm>
          <a:prstGeom prst="rect">
            <a:avLst/>
          </a:prstGeom>
          <a:noFill/>
          <a:ln>
            <a:noFill/>
          </a:ln>
        </p:spPr>
      </p:pic>
      <p:pic>
        <p:nvPicPr>
          <p:cNvPr id="569" name="Google Shape;569;p52"/>
          <p:cNvPicPr preferRelativeResize="0"/>
          <p:nvPr/>
        </p:nvPicPr>
        <p:blipFill rotWithShape="1">
          <a:blip r:embed="rId4">
            <a:alphaModFix/>
          </a:blip>
          <a:srcRect/>
          <a:stretch/>
        </p:blipFill>
        <p:spPr>
          <a:xfrm>
            <a:off x="646225" y="3573016"/>
            <a:ext cx="8648700" cy="2673102"/>
          </a:xfrm>
          <a:prstGeom prst="rect">
            <a:avLst/>
          </a:prstGeom>
          <a:noFill/>
          <a:ln>
            <a:noFill/>
          </a:ln>
        </p:spPr>
      </p:pic>
    </p:spTree>
    <p:extLst>
      <p:ext uri="{BB962C8B-B14F-4D97-AF65-F5344CB8AC3E}">
        <p14:creationId xmlns:p14="http://schemas.microsoft.com/office/powerpoint/2010/main" val="3674659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838200" y="93785"/>
            <a:ext cx="10515600" cy="59787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Features of Python</a:t>
            </a:r>
            <a:endParaRPr b="1">
              <a:latin typeface="Times New Roman"/>
              <a:ea typeface="Times New Roman"/>
              <a:cs typeface="Times New Roman"/>
              <a:sym typeface="Times New Roman"/>
            </a:endParaRPr>
          </a:p>
        </p:txBody>
      </p:sp>
      <p:sp>
        <p:nvSpPr>
          <p:cNvPr id="108" name="Google Shape;108;p5"/>
          <p:cNvSpPr txBox="1">
            <a:spLocks noGrp="1"/>
          </p:cNvSpPr>
          <p:nvPr>
            <p:ph type="body" idx="1"/>
          </p:nvPr>
        </p:nvSpPr>
        <p:spPr>
          <a:xfrm>
            <a:off x="838200" y="762000"/>
            <a:ext cx="10515600" cy="5978769"/>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b="1">
                <a:latin typeface="Times New Roman"/>
                <a:ea typeface="Times New Roman"/>
                <a:cs typeface="Times New Roman"/>
                <a:sym typeface="Times New Roman"/>
              </a:rPr>
              <a:t>1. Easy to Code</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Python is a very high-level programming language, yet it is effortless to learn. Learning the basic Python syntax is very easy, as compared to other popular languages like C, C++, and Java. </a:t>
            </a:r>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2. Easy to Read</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Python code looks like simple English words. There is no use of semicolons or brackets, and the indentations define the code block. You can tell what the code is supposed to do simply by looking at it.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3. Free and Open-Source</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Python is developed under an OSI-approved open source license. Hence, it is completely free to use, even for commercial purposes.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4. Dynamically Typed</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Many programming languages need to declare the type of the variable before runtime. With Python, the type of the variable can be decided during runtime. This makes Python a dynamically typed language.</a:t>
            </a:r>
            <a:endParaRPr/>
          </a:p>
          <a:p>
            <a:pPr marL="0" lvl="0" indent="0" algn="l"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For example, if you have to assign an integer value 20 to a variable “x”, you don’t need to write int x = 20. You just have to write x = 20.</a:t>
            </a:r>
            <a:endParaRPr b="1">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fld id="{00000000-1234-1234-1234-123412341234}" type="slidenum">
              <a:rPr lang="en-US" smtClean="0"/>
              <a:pPr/>
              <a:t>6</a:t>
            </a:fld>
            <a:r>
              <a:rPr lang="en-US" smtClean="0"/>
              <a:t>r</a:t>
            </a:r>
            <a:endParaRPr lang="en-US" dirty="0"/>
          </a:p>
        </p:txBody>
      </p:sp>
    </p:spTree>
    <p:extLst>
      <p:ext uri="{BB962C8B-B14F-4D97-AF65-F5344CB8AC3E}">
        <p14:creationId xmlns:p14="http://schemas.microsoft.com/office/powerpoint/2010/main" val="32129457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3"/>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76" name="Google Shape;576;p5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60</a:t>
            </a:fld>
            <a:endParaRPr/>
          </a:p>
        </p:txBody>
      </p:sp>
      <p:sp>
        <p:nvSpPr>
          <p:cNvPr id="577" name="Google Shape;577;p53"/>
          <p:cNvSpPr/>
          <p:nvPr/>
        </p:nvSpPr>
        <p:spPr>
          <a:xfrm>
            <a:off x="646224" y="908720"/>
            <a:ext cx="10945216"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alibri"/>
                <a:ea typeface="Calibri"/>
                <a:cs typeface="Calibri"/>
                <a:sym typeface="Calibri"/>
              </a:rPr>
              <a:t>New File will be opened</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Write your code</a:t>
            </a:r>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Save your program with a .py extension</a:t>
            </a:r>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The program gets saved</a:t>
            </a:r>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8" name="Google Shape;578;p53"/>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Getting started with Python IDLE</a:t>
            </a:r>
            <a:endParaRPr/>
          </a:p>
        </p:txBody>
      </p:sp>
      <p:pic>
        <p:nvPicPr>
          <p:cNvPr id="579" name="Google Shape;579;p53"/>
          <p:cNvPicPr preferRelativeResize="0"/>
          <p:nvPr/>
        </p:nvPicPr>
        <p:blipFill rotWithShape="1">
          <a:blip r:embed="rId3">
            <a:alphaModFix/>
          </a:blip>
          <a:srcRect/>
          <a:stretch/>
        </p:blipFill>
        <p:spPr>
          <a:xfrm>
            <a:off x="815414" y="1844824"/>
            <a:ext cx="8674100" cy="1238250"/>
          </a:xfrm>
          <a:prstGeom prst="rect">
            <a:avLst/>
          </a:prstGeom>
          <a:noFill/>
          <a:ln>
            <a:noFill/>
          </a:ln>
        </p:spPr>
      </p:pic>
      <p:pic>
        <p:nvPicPr>
          <p:cNvPr id="580" name="Google Shape;580;p53"/>
          <p:cNvPicPr preferRelativeResize="0"/>
          <p:nvPr/>
        </p:nvPicPr>
        <p:blipFill rotWithShape="1">
          <a:blip r:embed="rId4">
            <a:alphaModFix/>
          </a:blip>
          <a:srcRect/>
          <a:stretch/>
        </p:blipFill>
        <p:spPr>
          <a:xfrm>
            <a:off x="796360" y="3724875"/>
            <a:ext cx="8534400" cy="1123950"/>
          </a:xfrm>
          <a:prstGeom prst="rect">
            <a:avLst/>
          </a:prstGeom>
          <a:noFill/>
          <a:ln>
            <a:noFill/>
          </a:ln>
        </p:spPr>
      </p:pic>
      <p:pic>
        <p:nvPicPr>
          <p:cNvPr id="581" name="Google Shape;581;p53"/>
          <p:cNvPicPr preferRelativeResize="0"/>
          <p:nvPr/>
        </p:nvPicPr>
        <p:blipFill rotWithShape="1">
          <a:blip r:embed="rId5">
            <a:alphaModFix/>
          </a:blip>
          <a:srcRect/>
          <a:stretch/>
        </p:blipFill>
        <p:spPr>
          <a:xfrm>
            <a:off x="796361" y="5373217"/>
            <a:ext cx="8674100" cy="1000125"/>
          </a:xfrm>
          <a:prstGeom prst="rect">
            <a:avLst/>
          </a:prstGeom>
          <a:noFill/>
          <a:ln>
            <a:noFill/>
          </a:ln>
        </p:spPr>
      </p:pic>
    </p:spTree>
    <p:extLst>
      <p:ext uri="{BB962C8B-B14F-4D97-AF65-F5344CB8AC3E}">
        <p14:creationId xmlns:p14="http://schemas.microsoft.com/office/powerpoint/2010/main" val="23569892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4"/>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88" name="Google Shape;588;p5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61</a:t>
            </a:fld>
            <a:endParaRPr/>
          </a:p>
        </p:txBody>
      </p:sp>
      <p:sp>
        <p:nvSpPr>
          <p:cNvPr id="589" name="Google Shape;589;p54"/>
          <p:cNvSpPr/>
          <p:nvPr/>
        </p:nvSpPr>
        <p:spPr>
          <a:xfrm>
            <a:off x="646224" y="908721"/>
            <a:ext cx="10945216" cy="415494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The bar along the top of the program window contains three pieces of important information:</a:t>
            </a:r>
            <a:endParaRPr/>
          </a:p>
          <a:p>
            <a:pPr marL="800100" marR="0" lvl="1" indent="-342900" algn="l" rtl="0">
              <a:spcBef>
                <a:spcPts val="0"/>
              </a:spcBef>
              <a:spcAft>
                <a:spcPts val="0"/>
              </a:spcAft>
              <a:buClr>
                <a:schemeClr val="dk1"/>
              </a:buClr>
              <a:buSzPts val="2400"/>
              <a:buFont typeface="Arial"/>
              <a:buChar char="•"/>
            </a:pPr>
            <a:r>
              <a:rPr lang="en-IN" sz="2400" b="1" i="0" u="none" strike="noStrike" cap="none">
                <a:solidFill>
                  <a:schemeClr val="dk1"/>
                </a:solidFill>
                <a:latin typeface="Calibri"/>
                <a:ea typeface="Calibri"/>
                <a:cs typeface="Calibri"/>
                <a:sym typeface="Calibri"/>
              </a:rPr>
              <a:t>The name</a:t>
            </a:r>
            <a:r>
              <a:rPr lang="en-IN" sz="2400" b="0" i="0" u="none" strike="noStrike" cap="none">
                <a:solidFill>
                  <a:schemeClr val="dk1"/>
                </a:solidFill>
                <a:latin typeface="Calibri"/>
                <a:ea typeface="Calibri"/>
                <a:cs typeface="Calibri"/>
                <a:sym typeface="Calibri"/>
              </a:rPr>
              <a:t> of the file that you’re editing</a:t>
            </a:r>
            <a:endParaRPr/>
          </a:p>
          <a:p>
            <a:pPr marL="800100" marR="0" lvl="1" indent="-342900" algn="l" rtl="0">
              <a:spcBef>
                <a:spcPts val="0"/>
              </a:spcBef>
              <a:spcAft>
                <a:spcPts val="0"/>
              </a:spcAft>
              <a:buClr>
                <a:schemeClr val="dk1"/>
              </a:buClr>
              <a:buSzPts val="2400"/>
              <a:buFont typeface="Arial"/>
              <a:buChar char="•"/>
            </a:pPr>
            <a:r>
              <a:rPr lang="en-IN" sz="2400" b="1" i="0" u="none" strike="noStrike" cap="none">
                <a:solidFill>
                  <a:schemeClr val="dk1"/>
                </a:solidFill>
                <a:latin typeface="Calibri"/>
                <a:ea typeface="Calibri"/>
                <a:cs typeface="Calibri"/>
                <a:sym typeface="Calibri"/>
              </a:rPr>
              <a:t>The full path</a:t>
            </a:r>
            <a:r>
              <a:rPr lang="en-IN" sz="2400" b="0" i="0" u="none" strike="noStrike" cap="none">
                <a:solidFill>
                  <a:schemeClr val="dk1"/>
                </a:solidFill>
                <a:latin typeface="Calibri"/>
                <a:ea typeface="Calibri"/>
                <a:cs typeface="Calibri"/>
                <a:sym typeface="Calibri"/>
              </a:rPr>
              <a:t> to the folder where you can find this file on your computer</a:t>
            </a:r>
            <a:endParaRPr/>
          </a:p>
          <a:p>
            <a:pPr marL="800100" marR="0" lvl="1" indent="-342900" algn="l" rtl="0">
              <a:spcBef>
                <a:spcPts val="0"/>
              </a:spcBef>
              <a:spcAft>
                <a:spcPts val="0"/>
              </a:spcAft>
              <a:buClr>
                <a:schemeClr val="dk1"/>
              </a:buClr>
              <a:buSzPts val="2400"/>
              <a:buFont typeface="Arial"/>
              <a:buChar char="•"/>
            </a:pPr>
            <a:r>
              <a:rPr lang="en-IN" sz="2400" b="1" i="0" u="none" strike="noStrike" cap="none">
                <a:solidFill>
                  <a:schemeClr val="dk1"/>
                </a:solidFill>
                <a:latin typeface="Calibri"/>
                <a:ea typeface="Calibri"/>
                <a:cs typeface="Calibri"/>
                <a:sym typeface="Calibri"/>
              </a:rPr>
              <a:t>The version</a:t>
            </a:r>
            <a:r>
              <a:rPr lang="en-IN" sz="2400" b="0" i="0" u="none" strike="noStrike" cap="none">
                <a:solidFill>
                  <a:schemeClr val="dk1"/>
                </a:solidFill>
                <a:latin typeface="Calibri"/>
                <a:ea typeface="Calibri"/>
                <a:cs typeface="Calibri"/>
                <a:sym typeface="Calibri"/>
              </a:rPr>
              <a:t> of Python that IDLE is using</a:t>
            </a:r>
            <a:endParaRPr/>
          </a:p>
          <a:p>
            <a:pPr marL="342900" marR="0" lvl="0" indent="-190500" algn="l" rtl="0">
              <a:spcBef>
                <a:spcPts val="0"/>
              </a:spcBef>
              <a:spcAft>
                <a:spcPts val="0"/>
              </a:spcAft>
              <a:buClr>
                <a:schemeClr val="dk1"/>
              </a:buClr>
              <a:buSzPts val="2400"/>
              <a:buFont typeface="Arial"/>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0" name="Google Shape;590;p54"/>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Getting started with Python IDLE</a:t>
            </a:r>
            <a:endParaRPr/>
          </a:p>
        </p:txBody>
      </p:sp>
      <p:pic>
        <p:nvPicPr>
          <p:cNvPr id="591" name="Google Shape;591;p54"/>
          <p:cNvPicPr preferRelativeResize="0"/>
          <p:nvPr/>
        </p:nvPicPr>
        <p:blipFill rotWithShape="1">
          <a:blip r:embed="rId3">
            <a:alphaModFix/>
          </a:blip>
          <a:srcRect/>
          <a:stretch/>
        </p:blipFill>
        <p:spPr>
          <a:xfrm>
            <a:off x="815413" y="3645025"/>
            <a:ext cx="11060280" cy="2152253"/>
          </a:xfrm>
          <a:prstGeom prst="rect">
            <a:avLst/>
          </a:prstGeom>
          <a:noFill/>
          <a:ln>
            <a:noFill/>
          </a:ln>
        </p:spPr>
      </p:pic>
    </p:spTree>
    <p:extLst>
      <p:ext uri="{BB962C8B-B14F-4D97-AF65-F5344CB8AC3E}">
        <p14:creationId xmlns:p14="http://schemas.microsoft.com/office/powerpoint/2010/main" val="14951506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5"/>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598" name="Google Shape;598;p5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62</a:t>
            </a:fld>
            <a:endParaRPr/>
          </a:p>
        </p:txBody>
      </p:sp>
      <p:sp>
        <p:nvSpPr>
          <p:cNvPr id="599" name="Google Shape;599;p55"/>
          <p:cNvSpPr/>
          <p:nvPr/>
        </p:nvSpPr>
        <p:spPr>
          <a:xfrm>
            <a:off x="646224" y="908720"/>
            <a:ext cx="10945216" cy="34163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Here,</a:t>
            </a:r>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You’re editing the file savingIDLE.py, </a:t>
            </a:r>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Located in the pythoncodes folder. </a:t>
            </a:r>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The Python version is 3.7.2, which you can see in parentheses.</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0" name="Google Shape;600;p55"/>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Getting started with Python IDLE</a:t>
            </a:r>
            <a:endParaRPr/>
          </a:p>
        </p:txBody>
      </p:sp>
      <p:pic>
        <p:nvPicPr>
          <p:cNvPr id="601" name="Google Shape;601;p55"/>
          <p:cNvPicPr preferRelativeResize="0"/>
          <p:nvPr/>
        </p:nvPicPr>
        <p:blipFill rotWithShape="1">
          <a:blip r:embed="rId3">
            <a:alphaModFix/>
          </a:blip>
          <a:srcRect/>
          <a:stretch/>
        </p:blipFill>
        <p:spPr>
          <a:xfrm>
            <a:off x="815413" y="3645025"/>
            <a:ext cx="11060280" cy="2152253"/>
          </a:xfrm>
          <a:prstGeom prst="rect">
            <a:avLst/>
          </a:prstGeom>
          <a:noFill/>
          <a:ln>
            <a:noFill/>
          </a:ln>
        </p:spPr>
      </p:pic>
    </p:spTree>
    <p:extLst>
      <p:ext uri="{BB962C8B-B14F-4D97-AF65-F5344CB8AC3E}">
        <p14:creationId xmlns:p14="http://schemas.microsoft.com/office/powerpoint/2010/main" val="22912043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6"/>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608" name="Google Shape;608;p5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63</a:t>
            </a:fld>
            <a:endParaRPr/>
          </a:p>
        </p:txBody>
      </p:sp>
      <p:sp>
        <p:nvSpPr>
          <p:cNvPr id="609" name="Google Shape;609;p56"/>
          <p:cNvSpPr/>
          <p:nvPr/>
        </p:nvSpPr>
        <p:spPr>
          <a:xfrm>
            <a:off x="646224" y="908721"/>
            <a:ext cx="10945216" cy="4154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Calibri"/>
                <a:ea typeface="Calibri"/>
                <a:cs typeface="Calibri"/>
                <a:sym typeface="Calibri"/>
              </a:rPr>
              <a:t>There are also two numbers in the bottom right corner of the window:</a:t>
            </a:r>
            <a:endParaRPr dirty="0"/>
          </a:p>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Ln:</a:t>
            </a:r>
            <a:r>
              <a:rPr lang="en-IN" sz="2400" dirty="0">
                <a:solidFill>
                  <a:schemeClr val="dk1"/>
                </a:solidFill>
                <a:latin typeface="Calibri"/>
                <a:ea typeface="Calibri"/>
                <a:cs typeface="Calibri"/>
                <a:sym typeface="Calibri"/>
              </a:rPr>
              <a:t> shows the line number that your cursor is on.</a:t>
            </a:r>
            <a:endParaRPr dirty="0"/>
          </a:p>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Col:</a:t>
            </a:r>
            <a:r>
              <a:rPr lang="en-IN" sz="2400" dirty="0">
                <a:solidFill>
                  <a:schemeClr val="dk1"/>
                </a:solidFill>
                <a:latin typeface="Calibri"/>
                <a:ea typeface="Calibri"/>
                <a:cs typeface="Calibri"/>
                <a:sym typeface="Calibri"/>
              </a:rPr>
              <a:t> shows the column number that your cursor is on.</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
        <p:nvSpPr>
          <p:cNvPr id="610" name="Google Shape;610;p56"/>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Getting started with Python IDLE</a:t>
            </a:r>
            <a:endParaRPr/>
          </a:p>
        </p:txBody>
      </p:sp>
      <p:pic>
        <p:nvPicPr>
          <p:cNvPr id="611" name="Google Shape;611;p56"/>
          <p:cNvPicPr preferRelativeResize="0"/>
          <p:nvPr/>
        </p:nvPicPr>
        <p:blipFill rotWithShape="1">
          <a:blip r:embed="rId3">
            <a:alphaModFix/>
          </a:blip>
          <a:srcRect/>
          <a:stretch/>
        </p:blipFill>
        <p:spPr>
          <a:xfrm>
            <a:off x="1339149" y="2717134"/>
            <a:ext cx="8648700" cy="838200"/>
          </a:xfrm>
          <a:prstGeom prst="rect">
            <a:avLst/>
          </a:prstGeom>
          <a:noFill/>
          <a:ln>
            <a:noFill/>
          </a:ln>
        </p:spPr>
      </p:pic>
    </p:spTree>
    <p:extLst>
      <p:ext uri="{BB962C8B-B14F-4D97-AF65-F5344CB8AC3E}">
        <p14:creationId xmlns:p14="http://schemas.microsoft.com/office/powerpoint/2010/main" val="38788222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7"/>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618" name="Google Shape;618;p5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64</a:t>
            </a:fld>
            <a:endParaRPr/>
          </a:p>
        </p:txBody>
      </p:sp>
      <p:sp>
        <p:nvSpPr>
          <p:cNvPr id="619" name="Google Shape;619;p57"/>
          <p:cNvSpPr/>
          <p:nvPr/>
        </p:nvSpPr>
        <p:spPr>
          <a:xfrm>
            <a:off x="646224" y="908721"/>
            <a:ext cx="10945216" cy="710963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For execution-Click on Run</a:t>
            </a:r>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Select Run Module</a:t>
            </a:r>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Output visible in the Python Shell</a:t>
            </a:r>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20" name="Google Shape;620;p57"/>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Getting started with Python IDLE</a:t>
            </a:r>
            <a:endParaRPr/>
          </a:p>
        </p:txBody>
      </p:sp>
      <p:pic>
        <p:nvPicPr>
          <p:cNvPr id="621" name="Google Shape;621;p57"/>
          <p:cNvPicPr preferRelativeResize="0"/>
          <p:nvPr/>
        </p:nvPicPr>
        <p:blipFill rotWithShape="1">
          <a:blip r:embed="rId3">
            <a:alphaModFix/>
          </a:blip>
          <a:srcRect/>
          <a:stretch/>
        </p:blipFill>
        <p:spPr>
          <a:xfrm>
            <a:off x="911424" y="1628800"/>
            <a:ext cx="7776864" cy="1066800"/>
          </a:xfrm>
          <a:prstGeom prst="rect">
            <a:avLst/>
          </a:prstGeom>
          <a:noFill/>
          <a:ln>
            <a:noFill/>
          </a:ln>
        </p:spPr>
      </p:pic>
      <p:pic>
        <p:nvPicPr>
          <p:cNvPr id="622" name="Google Shape;622;p57"/>
          <p:cNvPicPr preferRelativeResize="0"/>
          <p:nvPr/>
        </p:nvPicPr>
        <p:blipFill rotWithShape="1">
          <a:blip r:embed="rId4">
            <a:alphaModFix/>
          </a:blip>
          <a:srcRect/>
          <a:stretch/>
        </p:blipFill>
        <p:spPr>
          <a:xfrm>
            <a:off x="911424" y="3429000"/>
            <a:ext cx="7872875" cy="1143000"/>
          </a:xfrm>
          <a:prstGeom prst="rect">
            <a:avLst/>
          </a:prstGeom>
          <a:noFill/>
          <a:ln>
            <a:noFill/>
          </a:ln>
        </p:spPr>
      </p:pic>
      <p:pic>
        <p:nvPicPr>
          <p:cNvPr id="623" name="Google Shape;623;p57"/>
          <p:cNvPicPr preferRelativeResize="0"/>
          <p:nvPr/>
        </p:nvPicPr>
        <p:blipFill rotWithShape="1">
          <a:blip r:embed="rId5">
            <a:alphaModFix/>
          </a:blip>
          <a:srcRect/>
          <a:stretch/>
        </p:blipFill>
        <p:spPr>
          <a:xfrm>
            <a:off x="911424" y="5085184"/>
            <a:ext cx="8229600" cy="781050"/>
          </a:xfrm>
          <a:prstGeom prst="rect">
            <a:avLst/>
          </a:prstGeom>
          <a:noFill/>
          <a:ln>
            <a:noFill/>
          </a:ln>
        </p:spPr>
      </p:pic>
    </p:spTree>
    <p:extLst>
      <p:ext uri="{BB962C8B-B14F-4D97-AF65-F5344CB8AC3E}">
        <p14:creationId xmlns:p14="http://schemas.microsoft.com/office/powerpoint/2010/main" val="6177416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8"/>
          <p:cNvSpPr txBox="1">
            <a:spLocks noGrp="1"/>
          </p:cNvSpPr>
          <p:nvPr>
            <p:ph type="title"/>
          </p:nvPr>
        </p:nvSpPr>
        <p:spPr>
          <a:xfrm>
            <a:off x="527381" y="0"/>
            <a:ext cx="10972800" cy="56207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Running using Python Shell</a:t>
            </a:r>
            <a:endParaRPr/>
          </a:p>
        </p:txBody>
      </p:sp>
      <p:sp>
        <p:nvSpPr>
          <p:cNvPr id="629" name="Google Shape;629;p58"/>
          <p:cNvSpPr txBox="1">
            <a:spLocks noGrp="1"/>
          </p:cNvSpPr>
          <p:nvPr>
            <p:ph type="body" idx="1"/>
          </p:nvPr>
        </p:nvSpPr>
        <p:spPr>
          <a:xfrm>
            <a:off x="609600" y="1052737"/>
            <a:ext cx="10972800" cy="507342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Running the same program saved via IDLE on command prompt</a:t>
            </a:r>
            <a:endParaRPr/>
          </a:p>
          <a:p>
            <a:pPr marL="342900" lvl="0" indent="-342900" algn="l" rtl="0">
              <a:spcBef>
                <a:spcPts val="480"/>
              </a:spcBef>
              <a:spcAft>
                <a:spcPts val="0"/>
              </a:spcAft>
              <a:buClr>
                <a:schemeClr val="dk1"/>
              </a:buClr>
              <a:buSzPts val="2400"/>
              <a:buChar char="•"/>
            </a:pPr>
            <a:r>
              <a:rPr lang="en-IN" sz="2400"/>
              <a:t>Is it possible?</a:t>
            </a:r>
            <a:endParaRPr/>
          </a:p>
          <a:p>
            <a:pPr marL="342900" lvl="0" indent="-342900" algn="l" rtl="0">
              <a:spcBef>
                <a:spcPts val="480"/>
              </a:spcBef>
              <a:spcAft>
                <a:spcPts val="0"/>
              </a:spcAft>
              <a:buClr>
                <a:schemeClr val="dk1"/>
              </a:buClr>
              <a:buSzPts val="2400"/>
              <a:buChar char="•"/>
            </a:pPr>
            <a:r>
              <a:rPr lang="en-IN" sz="2400"/>
              <a:t>Yes</a:t>
            </a:r>
            <a:endParaRPr/>
          </a:p>
          <a:p>
            <a:pPr marL="342900" lvl="0" indent="-342900" algn="l" rtl="0">
              <a:spcBef>
                <a:spcPts val="480"/>
              </a:spcBef>
              <a:spcAft>
                <a:spcPts val="0"/>
              </a:spcAft>
              <a:buClr>
                <a:schemeClr val="dk1"/>
              </a:buClr>
              <a:buSzPts val="2400"/>
              <a:buChar char="•"/>
            </a:pPr>
            <a:r>
              <a:rPr lang="en-IN" sz="2400"/>
              <a:t>Navigate to that particular path </a:t>
            </a:r>
            <a:endParaRPr/>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r>
              <a:rPr lang="en-IN" sz="2400"/>
              <a:t>Type python filename.py to execute the code</a:t>
            </a:r>
            <a:endParaRPr/>
          </a:p>
          <a:p>
            <a:pPr marL="342900" lvl="0" indent="-190500" algn="l" rtl="0">
              <a:spcBef>
                <a:spcPts val="480"/>
              </a:spcBef>
              <a:spcAft>
                <a:spcPts val="0"/>
              </a:spcAft>
              <a:buClr>
                <a:schemeClr val="dk1"/>
              </a:buClr>
              <a:buSzPts val="2400"/>
              <a:buNone/>
            </a:pPr>
            <a:endParaRPr sz="2400"/>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630" name="Google Shape;630;p58"/>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632" name="Google Shape;632;p5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65</a:t>
            </a:fld>
            <a:endParaRPr/>
          </a:p>
        </p:txBody>
      </p:sp>
      <p:pic>
        <p:nvPicPr>
          <p:cNvPr id="633" name="Google Shape;633;p58"/>
          <p:cNvPicPr preferRelativeResize="0"/>
          <p:nvPr/>
        </p:nvPicPr>
        <p:blipFill rotWithShape="1">
          <a:blip r:embed="rId3">
            <a:alphaModFix/>
          </a:blip>
          <a:srcRect/>
          <a:stretch/>
        </p:blipFill>
        <p:spPr>
          <a:xfrm>
            <a:off x="1103445" y="4581128"/>
            <a:ext cx="8928992" cy="1584176"/>
          </a:xfrm>
          <a:prstGeom prst="rect">
            <a:avLst/>
          </a:prstGeom>
          <a:noFill/>
          <a:ln>
            <a:noFill/>
          </a:ln>
        </p:spPr>
      </p:pic>
      <p:pic>
        <p:nvPicPr>
          <p:cNvPr id="634" name="Google Shape;634;p58"/>
          <p:cNvPicPr preferRelativeResize="0"/>
          <p:nvPr/>
        </p:nvPicPr>
        <p:blipFill rotWithShape="1">
          <a:blip r:embed="rId4">
            <a:alphaModFix/>
          </a:blip>
          <a:srcRect/>
          <a:stretch/>
        </p:blipFill>
        <p:spPr>
          <a:xfrm>
            <a:off x="1103446" y="3212976"/>
            <a:ext cx="4800533" cy="555490"/>
          </a:xfrm>
          <a:prstGeom prst="rect">
            <a:avLst/>
          </a:prstGeom>
          <a:noFill/>
          <a:ln>
            <a:noFill/>
          </a:ln>
        </p:spPr>
      </p:pic>
    </p:spTree>
    <p:extLst>
      <p:ext uri="{BB962C8B-B14F-4D97-AF65-F5344CB8AC3E}">
        <p14:creationId xmlns:p14="http://schemas.microsoft.com/office/powerpoint/2010/main" val="16943068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Type jupyter online on google </a:t>
            </a:r>
            <a:endParaRPr/>
          </a:p>
          <a:p>
            <a:pPr marL="342900" lvl="0" indent="-139700" algn="l" rtl="0">
              <a:spcBef>
                <a:spcPts val="640"/>
              </a:spcBef>
              <a:spcAft>
                <a:spcPts val="0"/>
              </a:spcAft>
              <a:buClr>
                <a:schemeClr val="dk1"/>
              </a:buClr>
              <a:buSzPts val="3200"/>
              <a:buNone/>
            </a:pPr>
            <a:endParaRPr/>
          </a:p>
        </p:txBody>
      </p:sp>
      <p:sp>
        <p:nvSpPr>
          <p:cNvPr id="640" name="Google Shape;640;p59"/>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642" name="Google Shape;642;p5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66</a:t>
            </a:fld>
            <a:endParaRPr/>
          </a:p>
        </p:txBody>
      </p:sp>
      <p:pic>
        <p:nvPicPr>
          <p:cNvPr id="643" name="Google Shape;643;p59"/>
          <p:cNvPicPr preferRelativeResize="0"/>
          <p:nvPr/>
        </p:nvPicPr>
        <p:blipFill rotWithShape="1">
          <a:blip r:embed="rId3">
            <a:alphaModFix/>
          </a:blip>
          <a:srcRect/>
          <a:stretch/>
        </p:blipFill>
        <p:spPr>
          <a:xfrm>
            <a:off x="1007435" y="2204864"/>
            <a:ext cx="10081120" cy="3816424"/>
          </a:xfrm>
          <a:prstGeom prst="rect">
            <a:avLst/>
          </a:prstGeom>
          <a:noFill/>
          <a:ln>
            <a:noFill/>
          </a:ln>
        </p:spPr>
      </p:pic>
      <p:sp>
        <p:nvSpPr>
          <p:cNvPr id="644" name="Google Shape;644;p59"/>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Kick starting Jupyter Notebook</a:t>
            </a:r>
            <a:endParaRPr/>
          </a:p>
        </p:txBody>
      </p:sp>
    </p:spTree>
    <p:extLst>
      <p:ext uri="{BB962C8B-B14F-4D97-AF65-F5344CB8AC3E}">
        <p14:creationId xmlns:p14="http://schemas.microsoft.com/office/powerpoint/2010/main" val="40692590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60"/>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651" name="Google Shape;651;p6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67</a:t>
            </a:fld>
            <a:endParaRPr/>
          </a:p>
        </p:txBody>
      </p:sp>
      <p:pic>
        <p:nvPicPr>
          <p:cNvPr id="652" name="Google Shape;652;p60"/>
          <p:cNvPicPr preferRelativeResize="0">
            <a:picLocks noGrp="1"/>
          </p:cNvPicPr>
          <p:nvPr>
            <p:ph type="body" idx="1"/>
          </p:nvPr>
        </p:nvPicPr>
        <p:blipFill rotWithShape="1">
          <a:blip r:embed="rId3">
            <a:alphaModFix/>
          </a:blip>
          <a:srcRect l="30334" t="12012" r="31012" b="13141"/>
          <a:stretch/>
        </p:blipFill>
        <p:spPr>
          <a:xfrm>
            <a:off x="635253" y="1412777"/>
            <a:ext cx="10972799" cy="4618427"/>
          </a:xfrm>
          <a:prstGeom prst="rect">
            <a:avLst/>
          </a:prstGeom>
          <a:noFill/>
          <a:ln>
            <a:noFill/>
          </a:ln>
        </p:spPr>
      </p:pic>
      <p:sp>
        <p:nvSpPr>
          <p:cNvPr id="653" name="Google Shape;653;p60"/>
          <p:cNvSpPr txBox="1"/>
          <p:nvPr/>
        </p:nvSpPr>
        <p:spPr>
          <a:xfrm>
            <a:off x="968720" y="736285"/>
            <a:ext cx="10639331" cy="452596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Select Jupyter Lab icon</a:t>
            </a:r>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654" name="Google Shape;654;p60"/>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Jupyter Notebook</a:t>
            </a:r>
            <a:endParaRPr/>
          </a:p>
        </p:txBody>
      </p:sp>
    </p:spTree>
    <p:extLst>
      <p:ext uri="{BB962C8B-B14F-4D97-AF65-F5344CB8AC3E}">
        <p14:creationId xmlns:p14="http://schemas.microsoft.com/office/powerpoint/2010/main" val="35088059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1"/>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661" name="Google Shape;661;p6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68</a:t>
            </a:fld>
            <a:endParaRPr/>
          </a:p>
        </p:txBody>
      </p:sp>
      <p:sp>
        <p:nvSpPr>
          <p:cNvPr id="662" name="Google Shape;662;p61"/>
          <p:cNvSpPr txBo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On Selecting Jupyter Lab icon</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663" name="Google Shape;663;p61"/>
          <p:cNvPicPr preferRelativeResize="0"/>
          <p:nvPr/>
        </p:nvPicPr>
        <p:blipFill rotWithShape="1">
          <a:blip r:embed="rId3">
            <a:alphaModFix/>
          </a:blip>
          <a:srcRect/>
          <a:stretch/>
        </p:blipFill>
        <p:spPr>
          <a:xfrm>
            <a:off x="911424" y="2195595"/>
            <a:ext cx="10081120" cy="3912877"/>
          </a:xfrm>
          <a:prstGeom prst="rect">
            <a:avLst/>
          </a:prstGeom>
          <a:noFill/>
          <a:ln>
            <a:noFill/>
          </a:ln>
        </p:spPr>
      </p:pic>
      <p:sp>
        <p:nvSpPr>
          <p:cNvPr id="664" name="Google Shape;664;p61"/>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Jupyter Notebook</a:t>
            </a:r>
            <a:endParaRPr/>
          </a:p>
        </p:txBody>
      </p:sp>
    </p:spTree>
    <p:extLst>
      <p:ext uri="{BB962C8B-B14F-4D97-AF65-F5344CB8AC3E}">
        <p14:creationId xmlns:p14="http://schemas.microsoft.com/office/powerpoint/2010/main" val="12326440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62"/>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671" name="Google Shape;671;p6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69</a:t>
            </a:fld>
            <a:endParaRPr/>
          </a:p>
        </p:txBody>
      </p:sp>
      <p:sp>
        <p:nvSpPr>
          <p:cNvPr id="672" name="Google Shape;672;p62"/>
          <p:cNvSpPr txBo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Open Jupyter notebook</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673" name="Google Shape;673;p62"/>
          <p:cNvPicPr preferRelativeResize="0"/>
          <p:nvPr/>
        </p:nvPicPr>
        <p:blipFill rotWithShape="1">
          <a:blip r:embed="rId3">
            <a:alphaModFix/>
          </a:blip>
          <a:srcRect/>
          <a:stretch/>
        </p:blipFill>
        <p:spPr>
          <a:xfrm>
            <a:off x="1007435" y="2204864"/>
            <a:ext cx="9793088" cy="3921299"/>
          </a:xfrm>
          <a:prstGeom prst="rect">
            <a:avLst/>
          </a:prstGeom>
          <a:noFill/>
          <a:ln>
            <a:noFill/>
          </a:ln>
        </p:spPr>
      </p:pic>
      <p:sp>
        <p:nvSpPr>
          <p:cNvPr id="674" name="Google Shape;674;p62"/>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Jupyter Notebook</a:t>
            </a:r>
            <a:endParaRPr/>
          </a:p>
        </p:txBody>
      </p:sp>
    </p:spTree>
    <p:extLst>
      <p:ext uri="{BB962C8B-B14F-4D97-AF65-F5344CB8AC3E}">
        <p14:creationId xmlns:p14="http://schemas.microsoft.com/office/powerpoint/2010/main" val="2035330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14" name="Google Shape;114;p6"/>
          <p:cNvSpPr txBox="1">
            <a:spLocks noGrp="1"/>
          </p:cNvSpPr>
          <p:nvPr>
            <p:ph type="body" idx="1"/>
          </p:nvPr>
        </p:nvSpPr>
        <p:spPr>
          <a:xfrm>
            <a:off x="838200" y="445477"/>
            <a:ext cx="10515600" cy="5731486"/>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b="1">
                <a:latin typeface="Times New Roman"/>
                <a:ea typeface="Times New Roman"/>
                <a:cs typeface="Times New Roman"/>
                <a:sym typeface="Times New Roman"/>
              </a:rPr>
              <a:t>4. Robust Standard Library</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has an extensive standard library available for anyone to use. This means that programmers don’t have to write their code for every single thing unlike other programming languages.</a:t>
            </a:r>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5. Interpreted</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When a programming language is interpreted, it means that the source code is executed line by line, and not all at once. Programming languages such as C++ or Java are not interpreted, and hence need to be compiled first to run them.</a:t>
            </a:r>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6. Portable</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is portable in the sense that the same code can be used on different machines. As such, there is no need to write a program multiple times for several platforms.</a:t>
            </a:r>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7. Object-Oriented and Procedure-Oriented</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 programming language is object-oriented if it focuses design around data and objects, rather than functions and logic. On the contrary, a programming language is procedure-oriented if it focuses more on functions (code that can be reused). One of the critical Python features is that it supports both object-oriented and procedure-oriented programming. </a:t>
            </a:r>
            <a:endParaRPr/>
          </a:p>
          <a:p>
            <a:pPr marL="228600" lvl="0" indent="-7747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a:p>
        </p:txBody>
      </p:sp>
      <p:sp>
        <p:nvSpPr>
          <p:cNvPr id="2" name="Slide Number Placeholder 1"/>
          <p:cNvSpPr>
            <a:spLocks noGrp="1"/>
          </p:cNvSpPr>
          <p:nvPr>
            <p:ph type="sldNum" idx="12"/>
          </p:nvPr>
        </p:nvSpPr>
        <p:spPr/>
        <p:txBody>
          <a:bodyPr/>
          <a:lstStyle/>
          <a:p>
            <a:fld id="{00000000-1234-1234-1234-123412341234}" type="slidenum">
              <a:rPr lang="en-US" smtClean="0"/>
              <a:pPr/>
              <a:t>7</a:t>
            </a:fld>
            <a:r>
              <a:rPr lang="en-US" smtClean="0"/>
              <a:t>r</a:t>
            </a:r>
            <a:endParaRPr lang="en-US" dirty="0"/>
          </a:p>
        </p:txBody>
      </p:sp>
    </p:spTree>
    <p:extLst>
      <p:ext uri="{BB962C8B-B14F-4D97-AF65-F5344CB8AC3E}">
        <p14:creationId xmlns:p14="http://schemas.microsoft.com/office/powerpoint/2010/main" val="37568544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63"/>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681" name="Google Shape;681;p6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70</a:t>
            </a:fld>
            <a:endParaRPr/>
          </a:p>
        </p:txBody>
      </p:sp>
      <p:sp>
        <p:nvSpPr>
          <p:cNvPr id="682" name="Google Shape;682;p63"/>
          <p:cNvSpPr txBo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Select Kernel</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683" name="Google Shape;683;p63"/>
          <p:cNvPicPr preferRelativeResize="0"/>
          <p:nvPr/>
        </p:nvPicPr>
        <p:blipFill rotWithShape="1">
          <a:blip r:embed="rId3">
            <a:alphaModFix/>
          </a:blip>
          <a:srcRect/>
          <a:stretch/>
        </p:blipFill>
        <p:spPr>
          <a:xfrm>
            <a:off x="911425" y="2276872"/>
            <a:ext cx="3360372" cy="3492400"/>
          </a:xfrm>
          <a:prstGeom prst="rect">
            <a:avLst/>
          </a:prstGeom>
          <a:noFill/>
          <a:ln>
            <a:noFill/>
          </a:ln>
        </p:spPr>
      </p:pic>
      <p:pic>
        <p:nvPicPr>
          <p:cNvPr id="684" name="Google Shape;684;p63"/>
          <p:cNvPicPr preferRelativeResize="0"/>
          <p:nvPr/>
        </p:nvPicPr>
        <p:blipFill rotWithShape="1">
          <a:blip r:embed="rId4">
            <a:alphaModFix/>
          </a:blip>
          <a:srcRect/>
          <a:stretch/>
        </p:blipFill>
        <p:spPr>
          <a:xfrm>
            <a:off x="5231905" y="2276873"/>
            <a:ext cx="3848100" cy="1800225"/>
          </a:xfrm>
          <a:prstGeom prst="rect">
            <a:avLst/>
          </a:prstGeom>
          <a:noFill/>
          <a:ln>
            <a:noFill/>
          </a:ln>
        </p:spPr>
      </p:pic>
      <p:sp>
        <p:nvSpPr>
          <p:cNvPr id="685" name="Google Shape;685;p63"/>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Jupyter Notebook</a:t>
            </a:r>
            <a:endParaRPr/>
          </a:p>
        </p:txBody>
      </p:sp>
    </p:spTree>
    <p:extLst>
      <p:ext uri="{BB962C8B-B14F-4D97-AF65-F5344CB8AC3E}">
        <p14:creationId xmlns:p14="http://schemas.microsoft.com/office/powerpoint/2010/main" val="20978931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64"/>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692" name="Google Shape;692;p6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71</a:t>
            </a:fld>
            <a:endParaRPr/>
          </a:p>
        </p:txBody>
      </p:sp>
      <p:sp>
        <p:nvSpPr>
          <p:cNvPr id="693" name="Google Shape;693;p64"/>
          <p:cNvSpPr txBo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The Cell in which we write code</a:t>
            </a: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694" name="Google Shape;694;p64"/>
          <p:cNvPicPr preferRelativeResize="0"/>
          <p:nvPr/>
        </p:nvPicPr>
        <p:blipFill rotWithShape="1">
          <a:blip r:embed="rId3">
            <a:alphaModFix/>
          </a:blip>
          <a:srcRect/>
          <a:stretch/>
        </p:blipFill>
        <p:spPr>
          <a:xfrm>
            <a:off x="1007435" y="2551113"/>
            <a:ext cx="9744405" cy="2624137"/>
          </a:xfrm>
          <a:prstGeom prst="rect">
            <a:avLst/>
          </a:prstGeom>
          <a:noFill/>
          <a:ln>
            <a:noFill/>
          </a:ln>
        </p:spPr>
      </p:pic>
      <p:sp>
        <p:nvSpPr>
          <p:cNvPr id="695" name="Google Shape;695;p64"/>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Jupyter Notebook</a:t>
            </a:r>
            <a:endParaRPr/>
          </a:p>
        </p:txBody>
      </p:sp>
    </p:spTree>
    <p:extLst>
      <p:ext uri="{BB962C8B-B14F-4D97-AF65-F5344CB8AC3E}">
        <p14:creationId xmlns:p14="http://schemas.microsoft.com/office/powerpoint/2010/main" val="3770180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One line code or multi line code written in the cell will be executed at a time</a:t>
            </a:r>
            <a:endParaRPr sz="2400"/>
          </a:p>
          <a:p>
            <a:pPr marL="342900" lvl="0" indent="-190500" algn="l" rtl="0">
              <a:spcBef>
                <a:spcPts val="480"/>
              </a:spcBef>
              <a:spcAft>
                <a:spcPts val="0"/>
              </a:spcAft>
              <a:buClr>
                <a:schemeClr val="dk1"/>
              </a:buClr>
              <a:buSzPts val="2400"/>
              <a:buNone/>
            </a:pPr>
            <a:endParaRPr sz="2400"/>
          </a:p>
        </p:txBody>
      </p:sp>
      <p:sp>
        <p:nvSpPr>
          <p:cNvPr id="701" name="Google Shape;701;p65"/>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703" name="Google Shape;703;p6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72</a:t>
            </a:fld>
            <a:endParaRPr/>
          </a:p>
        </p:txBody>
      </p:sp>
      <p:pic>
        <p:nvPicPr>
          <p:cNvPr id="704" name="Google Shape;704;p65"/>
          <p:cNvPicPr preferRelativeResize="0"/>
          <p:nvPr/>
        </p:nvPicPr>
        <p:blipFill rotWithShape="1">
          <a:blip r:embed="rId3">
            <a:alphaModFix/>
          </a:blip>
          <a:srcRect/>
          <a:stretch/>
        </p:blipFill>
        <p:spPr>
          <a:xfrm>
            <a:off x="1103446" y="2780929"/>
            <a:ext cx="8775700" cy="1533525"/>
          </a:xfrm>
          <a:prstGeom prst="rect">
            <a:avLst/>
          </a:prstGeom>
          <a:noFill/>
          <a:ln>
            <a:noFill/>
          </a:ln>
        </p:spPr>
      </p:pic>
      <p:sp>
        <p:nvSpPr>
          <p:cNvPr id="705" name="Google Shape;705;p65"/>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Jupyter Notebook</a:t>
            </a:r>
            <a:endParaRPr/>
          </a:p>
        </p:txBody>
      </p:sp>
    </p:spTree>
    <p:extLst>
      <p:ext uri="{BB962C8B-B14F-4D97-AF65-F5344CB8AC3E}">
        <p14:creationId xmlns:p14="http://schemas.microsoft.com/office/powerpoint/2010/main" val="1850998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6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Click on Play icon</a:t>
            </a:r>
            <a:endParaRPr/>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r>
              <a:rPr lang="en-IN" sz="2400"/>
              <a:t>Number is assigned after execution</a:t>
            </a:r>
            <a:endParaRPr sz="2400"/>
          </a:p>
          <a:p>
            <a:pPr marL="342900" lvl="0" indent="-342900" algn="l" rtl="0">
              <a:spcBef>
                <a:spcPts val="480"/>
              </a:spcBef>
              <a:spcAft>
                <a:spcPts val="0"/>
              </a:spcAft>
              <a:buClr>
                <a:schemeClr val="dk1"/>
              </a:buClr>
              <a:buSzPts val="2400"/>
              <a:buChar char="•"/>
            </a:pPr>
            <a:r>
              <a:rPr lang="en-IN" sz="2400"/>
              <a:t>Else star is there in square bracket </a:t>
            </a:r>
            <a:endParaRPr sz="2400"/>
          </a:p>
          <a:p>
            <a:pPr marL="342900" lvl="0" indent="-342900" algn="l" rtl="0">
              <a:spcBef>
                <a:spcPts val="480"/>
              </a:spcBef>
              <a:spcAft>
                <a:spcPts val="0"/>
              </a:spcAft>
              <a:buClr>
                <a:schemeClr val="dk1"/>
              </a:buClr>
              <a:buSzPts val="2400"/>
              <a:buChar char="•"/>
            </a:pPr>
            <a:r>
              <a:rPr lang="en-IN" sz="2400"/>
              <a:t>o/p is on next step</a:t>
            </a:r>
            <a:endParaRPr/>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p:txBody>
      </p:sp>
      <p:sp>
        <p:nvSpPr>
          <p:cNvPr id="711" name="Google Shape;711;p66"/>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713" name="Google Shape;713;p6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73</a:t>
            </a:fld>
            <a:endParaRPr/>
          </a:p>
        </p:txBody>
      </p:sp>
      <p:pic>
        <p:nvPicPr>
          <p:cNvPr id="714" name="Google Shape;714;p66"/>
          <p:cNvPicPr preferRelativeResize="0"/>
          <p:nvPr/>
        </p:nvPicPr>
        <p:blipFill rotWithShape="1">
          <a:blip r:embed="rId3">
            <a:alphaModFix/>
          </a:blip>
          <a:srcRect/>
          <a:stretch/>
        </p:blipFill>
        <p:spPr>
          <a:xfrm>
            <a:off x="1199457" y="2276873"/>
            <a:ext cx="9131300" cy="1990725"/>
          </a:xfrm>
          <a:prstGeom prst="rect">
            <a:avLst/>
          </a:prstGeom>
          <a:noFill/>
          <a:ln>
            <a:noFill/>
          </a:ln>
        </p:spPr>
      </p:pic>
      <p:sp>
        <p:nvSpPr>
          <p:cNvPr id="715" name="Google Shape;715;p66"/>
          <p:cNvSpPr txBox="1">
            <a:spLocks noGrp="1"/>
          </p:cNvSpPr>
          <p:nvPr>
            <p:ph type="title"/>
          </p:nvPr>
        </p:nvSpPr>
        <p:spPr>
          <a:xfrm>
            <a:off x="609600" y="274638"/>
            <a:ext cx="10972800" cy="49006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Jupyter Notebook</a:t>
            </a:r>
            <a:endParaRPr/>
          </a:p>
        </p:txBody>
      </p:sp>
    </p:spTree>
    <p:extLst>
      <p:ext uri="{BB962C8B-B14F-4D97-AF65-F5344CB8AC3E}">
        <p14:creationId xmlns:p14="http://schemas.microsoft.com/office/powerpoint/2010/main" val="1768157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6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721" name="Google Shape;721;p67"/>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723" name="Google Shape;723;p6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74</a:t>
            </a:fld>
            <a:endParaRPr/>
          </a:p>
        </p:txBody>
      </p:sp>
      <p:pic>
        <p:nvPicPr>
          <p:cNvPr id="724" name="Google Shape;724;p67"/>
          <p:cNvPicPr preferRelativeResize="0">
            <a:picLocks noGrp="1"/>
          </p:cNvPicPr>
          <p:nvPr>
            <p:ph type="body" idx="1"/>
          </p:nvPr>
        </p:nvPicPr>
        <p:blipFill rotWithShape="1">
          <a:blip r:embed="rId3">
            <a:alphaModFix/>
          </a:blip>
          <a:srcRect/>
          <a:stretch/>
        </p:blipFill>
        <p:spPr>
          <a:xfrm>
            <a:off x="1103446" y="2132856"/>
            <a:ext cx="3797300" cy="1504950"/>
          </a:xfrm>
          <a:prstGeom prst="rect">
            <a:avLst/>
          </a:prstGeom>
          <a:noFill/>
          <a:ln>
            <a:noFill/>
          </a:ln>
        </p:spPr>
      </p:pic>
      <p:sp>
        <p:nvSpPr>
          <p:cNvPr id="725" name="Google Shape;725;p67"/>
          <p:cNvSpPr txBo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On Jupyter, File gets saved by ipynb extension by default</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18480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6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Anaconda </a:t>
            </a:r>
            <a:endParaRPr/>
          </a:p>
        </p:txBody>
      </p:sp>
      <p:sp>
        <p:nvSpPr>
          <p:cNvPr id="731" name="Google Shape;731;p6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t>Anaconda is a distribution of the Python and R programming languages </a:t>
            </a:r>
            <a:endParaRPr/>
          </a:p>
          <a:p>
            <a:pPr marL="742950" lvl="1" indent="-285750" algn="l" rtl="0">
              <a:spcBef>
                <a:spcPts val="480"/>
              </a:spcBef>
              <a:spcAft>
                <a:spcPts val="0"/>
              </a:spcAft>
              <a:buClr>
                <a:schemeClr val="dk1"/>
              </a:buClr>
              <a:buSzPts val="2400"/>
              <a:buChar char="–"/>
            </a:pPr>
            <a:r>
              <a:rPr lang="en-IN" sz="2400"/>
              <a:t>for scientific computing </a:t>
            </a:r>
            <a:endParaRPr/>
          </a:p>
          <a:p>
            <a:pPr marL="1143000" lvl="2" indent="-228600" algn="l" rtl="0">
              <a:spcBef>
                <a:spcPts val="400"/>
              </a:spcBef>
              <a:spcAft>
                <a:spcPts val="0"/>
              </a:spcAft>
              <a:buClr>
                <a:schemeClr val="dk1"/>
              </a:buClr>
              <a:buSzPts val="2000"/>
              <a:buChar char="•"/>
            </a:pPr>
            <a:r>
              <a:rPr lang="en-IN" sz="2000"/>
              <a:t>data science, </a:t>
            </a:r>
            <a:endParaRPr/>
          </a:p>
          <a:p>
            <a:pPr marL="1143000" lvl="2" indent="-228600" algn="l" rtl="0">
              <a:spcBef>
                <a:spcPts val="400"/>
              </a:spcBef>
              <a:spcAft>
                <a:spcPts val="0"/>
              </a:spcAft>
              <a:buClr>
                <a:schemeClr val="dk1"/>
              </a:buClr>
              <a:buSzPts val="2000"/>
              <a:buChar char="•"/>
            </a:pPr>
            <a:r>
              <a:rPr lang="en-IN" sz="2000"/>
              <a:t>machine learning applications, </a:t>
            </a:r>
            <a:endParaRPr/>
          </a:p>
          <a:p>
            <a:pPr marL="1143000" lvl="2" indent="-228600" algn="l" rtl="0">
              <a:spcBef>
                <a:spcPts val="400"/>
              </a:spcBef>
              <a:spcAft>
                <a:spcPts val="0"/>
              </a:spcAft>
              <a:buClr>
                <a:schemeClr val="dk1"/>
              </a:buClr>
              <a:buSzPts val="2000"/>
              <a:buChar char="•"/>
            </a:pPr>
            <a:r>
              <a:rPr lang="en-IN" sz="2000"/>
              <a:t>large-scale data processing, </a:t>
            </a:r>
            <a:endParaRPr/>
          </a:p>
          <a:p>
            <a:pPr marL="1143000" lvl="2" indent="-228600" algn="l" rtl="0">
              <a:spcBef>
                <a:spcPts val="400"/>
              </a:spcBef>
              <a:spcAft>
                <a:spcPts val="0"/>
              </a:spcAft>
              <a:buClr>
                <a:schemeClr val="dk1"/>
              </a:buClr>
              <a:buSzPts val="2000"/>
              <a:buChar char="•"/>
            </a:pPr>
            <a:r>
              <a:rPr lang="en-IN" sz="2000"/>
              <a:t>predictive analytics, etc. </a:t>
            </a:r>
            <a:endParaRPr/>
          </a:p>
          <a:p>
            <a:pPr marL="742950" lvl="1" indent="-285750" algn="l" rtl="0">
              <a:spcBef>
                <a:spcPts val="480"/>
              </a:spcBef>
              <a:spcAft>
                <a:spcPts val="0"/>
              </a:spcAft>
              <a:buClr>
                <a:schemeClr val="dk1"/>
              </a:buClr>
              <a:buSzPts val="2400"/>
              <a:buChar char="–"/>
            </a:pPr>
            <a:r>
              <a:rPr lang="en-IN" sz="2400"/>
              <a:t>that aims to simplify package management and deployment. </a:t>
            </a:r>
            <a:endParaRPr/>
          </a:p>
          <a:p>
            <a:pPr marL="742950" lvl="1" indent="-285750" algn="l" rtl="0">
              <a:spcBef>
                <a:spcPts val="480"/>
              </a:spcBef>
              <a:spcAft>
                <a:spcPts val="0"/>
              </a:spcAft>
              <a:buClr>
                <a:schemeClr val="dk1"/>
              </a:buClr>
              <a:buSzPts val="2400"/>
              <a:buChar char="–"/>
            </a:pPr>
            <a:r>
              <a:rPr lang="en-IN" sz="2400"/>
              <a:t>The distribution includes data-science packages suitable for Windows, Linux, and macOS.</a:t>
            </a:r>
            <a:endParaRPr/>
          </a:p>
        </p:txBody>
      </p:sp>
      <p:sp>
        <p:nvSpPr>
          <p:cNvPr id="732" name="Google Shape;732;p68"/>
          <p:cNvSpPr txBox="1">
            <a:spLocks noGrp="1"/>
          </p:cNvSpPr>
          <p:nvPr>
            <p:ph type="dt" idx="4294967295"/>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28-07-2023</a:t>
            </a:r>
            <a:endParaRPr/>
          </a:p>
        </p:txBody>
      </p:sp>
      <p:sp>
        <p:nvSpPr>
          <p:cNvPr id="734" name="Google Shape;734;p6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75</a:t>
            </a:fld>
            <a:endParaRPr/>
          </a:p>
        </p:txBody>
      </p:sp>
    </p:spTree>
    <p:extLst>
      <p:ext uri="{BB962C8B-B14F-4D97-AF65-F5344CB8AC3E}">
        <p14:creationId xmlns:p14="http://schemas.microsoft.com/office/powerpoint/2010/main" val="36780007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831851" y="1709738"/>
            <a:ext cx="10515600" cy="2852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More on Algorithms and Flowcharts</a:t>
            </a:r>
            <a:endParaRPr b="1"/>
          </a:p>
        </p:txBody>
      </p:sp>
      <p:sp>
        <p:nvSpPr>
          <p:cNvPr id="252" name="Google Shape;252;p18"/>
          <p:cNvSpPr txBox="1">
            <a:spLocks noGrp="1"/>
          </p:cNvSpPr>
          <p:nvPr>
            <p:ph type="body" idx="1"/>
          </p:nvPr>
        </p:nvSpPr>
        <p:spPr>
          <a:xfrm>
            <a:off x="831851" y="4589463"/>
            <a:ext cx="10515600" cy="15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1800"/>
              <a:buNone/>
            </a:pPr>
            <a:endParaRPr/>
          </a:p>
        </p:txBody>
      </p:sp>
      <p:sp>
        <p:nvSpPr>
          <p:cNvPr id="253" name="Google Shape;253;p18"/>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76</a:t>
            </a:fld>
            <a:endParaRPr/>
          </a:p>
        </p:txBody>
      </p:sp>
      <p:sp>
        <p:nvSpPr>
          <p:cNvPr id="2" name="Date Placeholder 1"/>
          <p:cNvSpPr>
            <a:spLocks noGrp="1"/>
          </p:cNvSpPr>
          <p:nvPr>
            <p:ph type="dt" sz="half" idx="10"/>
          </p:nvPr>
        </p:nvSpPr>
        <p:spPr/>
        <p:txBody>
          <a:bodyPr/>
          <a:lstStyle/>
          <a:p>
            <a:r>
              <a:rPr lang="en-US" smtClean="0"/>
              <a:t>28-07-2023</a:t>
            </a:r>
            <a:endParaRPr lang="en-US"/>
          </a:p>
        </p:txBody>
      </p:sp>
    </p:spTree>
    <p:extLst>
      <p:ext uri="{BB962C8B-B14F-4D97-AF65-F5344CB8AC3E}">
        <p14:creationId xmlns:p14="http://schemas.microsoft.com/office/powerpoint/2010/main" val="24218043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body" idx="4294967295"/>
          </p:nvPr>
        </p:nvSpPr>
        <p:spPr>
          <a:xfrm>
            <a:off x="0" y="1371600"/>
            <a:ext cx="12192000" cy="54864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440"/>
              </a:spcBef>
              <a:spcAft>
                <a:spcPts val="0"/>
              </a:spcAft>
              <a:buSzPts val="2800"/>
              <a:buFont typeface="Calibri"/>
              <a:buChar char="■"/>
            </a:pPr>
            <a:r>
              <a:rPr lang="en-US" sz="2800">
                <a:latin typeface="Calibri"/>
                <a:ea typeface="Calibri"/>
                <a:cs typeface="Calibri"/>
                <a:sym typeface="Calibri"/>
              </a:rPr>
              <a:t>T</a:t>
            </a:r>
            <a:r>
              <a:rPr lang="en-US" sz="2800" i="0" u="none">
                <a:solidFill>
                  <a:schemeClr val="dk1"/>
                </a:solidFill>
                <a:latin typeface="Calibri"/>
                <a:ea typeface="Calibri"/>
                <a:cs typeface="Calibri"/>
                <a:sym typeface="Calibri"/>
              </a:rPr>
              <a:t>he programmer first prepares a roadmap of the program to be written, before actually writing the code. </a:t>
            </a:r>
            <a:endParaRPr sz="2800">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i="0" u="none">
                <a:solidFill>
                  <a:schemeClr val="dk1"/>
                </a:solidFill>
                <a:latin typeface="Calibri"/>
                <a:ea typeface="Calibri"/>
                <a:cs typeface="Calibri"/>
                <a:sym typeface="Calibri"/>
              </a:rPr>
              <a:t>Without a roadmap, the programmer may not be able to clearly visualize the instructions to be written and may end up developing a program which may not work as expected.</a:t>
            </a:r>
            <a:endParaRPr sz="2800">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i="0" u="none">
                <a:solidFill>
                  <a:schemeClr val="dk1"/>
                </a:solidFill>
                <a:latin typeface="Calibri"/>
                <a:ea typeface="Calibri"/>
                <a:cs typeface="Calibri"/>
                <a:sym typeface="Calibri"/>
              </a:rPr>
              <a:t>Such a roadmap is nothing but the algorithm which is the building block of a computer program. </a:t>
            </a:r>
            <a:endParaRPr sz="2800" i="0" u="none">
              <a:solidFill>
                <a:schemeClr val="dk1"/>
              </a:solidFill>
              <a:latin typeface="Calibri"/>
              <a:ea typeface="Calibri"/>
              <a:cs typeface="Calibri"/>
              <a:sym typeface="Calibri"/>
            </a:endParaRPr>
          </a:p>
          <a:p>
            <a:pPr marL="457200" lvl="0" indent="-406400" algn="l" rtl="0">
              <a:lnSpc>
                <a:spcPct val="100000"/>
              </a:lnSpc>
              <a:spcBef>
                <a:spcPts val="0"/>
              </a:spcBef>
              <a:spcAft>
                <a:spcPts val="0"/>
              </a:spcAft>
              <a:buSzPts val="2800"/>
              <a:buFont typeface="Calibri"/>
              <a:buChar char="■"/>
            </a:pPr>
            <a:r>
              <a:rPr lang="en-US" sz="2800">
                <a:latin typeface="Calibri"/>
                <a:ea typeface="Calibri"/>
                <a:cs typeface="Calibri"/>
                <a:sym typeface="Calibri"/>
              </a:rPr>
              <a:t>If the algorithm is correct, computer will run the program correctly, every time. </a:t>
            </a:r>
            <a:endParaRPr sz="2800">
              <a:latin typeface="Calibri"/>
              <a:ea typeface="Calibri"/>
              <a:cs typeface="Calibri"/>
              <a:sym typeface="Calibri"/>
            </a:endParaRPr>
          </a:p>
          <a:p>
            <a:pPr marL="457200" lvl="0" indent="-406400" algn="l" rtl="0">
              <a:lnSpc>
                <a:spcPct val="100000"/>
              </a:lnSpc>
              <a:spcBef>
                <a:spcPts val="0"/>
              </a:spcBef>
              <a:spcAft>
                <a:spcPts val="0"/>
              </a:spcAft>
              <a:buSzPts val="2800"/>
              <a:buFont typeface="Calibri"/>
              <a:buChar char="■"/>
            </a:pPr>
            <a:r>
              <a:rPr lang="en-US" sz="2800">
                <a:latin typeface="Calibri"/>
                <a:ea typeface="Calibri"/>
                <a:cs typeface="Calibri"/>
                <a:sym typeface="Calibri"/>
              </a:rPr>
              <a:t>So, the purpose of using an algorithm is to increase the reliability, accuracy and efficiency of obtaining solutions.</a:t>
            </a:r>
            <a:endParaRPr sz="2800">
              <a:latin typeface="Calibri"/>
              <a:ea typeface="Calibri"/>
              <a:cs typeface="Calibri"/>
              <a:sym typeface="Calibri"/>
            </a:endParaRPr>
          </a:p>
        </p:txBody>
      </p:sp>
      <p:sp>
        <p:nvSpPr>
          <p:cNvPr id="259" name="Google Shape;259;p19"/>
          <p:cNvSpPr txBox="1">
            <a:spLocks noGrp="1"/>
          </p:cNvSpPr>
          <p:nvPr>
            <p:ph type="title"/>
          </p:nvPr>
        </p:nvSpPr>
        <p:spPr>
          <a:xfrm>
            <a:off x="609600" y="0"/>
            <a:ext cx="10972800" cy="1371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Why do we need an Algorithm?</a:t>
            </a:r>
            <a:endParaRPr/>
          </a:p>
        </p:txBody>
      </p:sp>
      <p:sp>
        <p:nvSpPr>
          <p:cNvPr id="260" name="Google Shape;260;p19"/>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77</a:t>
            </a:fld>
            <a:endParaRPr/>
          </a:p>
        </p:txBody>
      </p:sp>
      <p:sp>
        <p:nvSpPr>
          <p:cNvPr id="2" name="Date Placeholder 1"/>
          <p:cNvSpPr>
            <a:spLocks noGrp="1"/>
          </p:cNvSpPr>
          <p:nvPr>
            <p:ph type="dt" sz="half" idx="10"/>
          </p:nvPr>
        </p:nvSpPr>
        <p:spPr/>
        <p:txBody>
          <a:bodyPr/>
          <a:lstStyle/>
          <a:p>
            <a:r>
              <a:rPr lang="en-US" smtClean="0"/>
              <a:t>28-07-2023</a:t>
            </a:r>
            <a:endParaRPr lang="en-US"/>
          </a:p>
        </p:txBody>
      </p:sp>
    </p:spTree>
    <p:extLst>
      <p:ext uri="{BB962C8B-B14F-4D97-AF65-F5344CB8AC3E}">
        <p14:creationId xmlns:p14="http://schemas.microsoft.com/office/powerpoint/2010/main" val="86833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a:spLocks noGrp="1"/>
          </p:cNvSpPr>
          <p:nvPr>
            <p:ph type="body" idx="1"/>
          </p:nvPr>
        </p:nvSpPr>
        <p:spPr>
          <a:xfrm>
            <a:off x="552261" y="389298"/>
            <a:ext cx="11639739" cy="613372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SzPts val="1650"/>
              <a:buFont typeface="Noto Sans Symbols"/>
              <a:buNone/>
            </a:pPr>
            <a:r>
              <a:rPr lang="en-US" sz="3600" b="1" i="1" u="none" dirty="0">
                <a:solidFill>
                  <a:schemeClr val="dk1"/>
                </a:solidFill>
                <a:latin typeface="Calibri"/>
                <a:ea typeface="Calibri"/>
                <a:cs typeface="Calibri"/>
                <a:sym typeface="Calibri"/>
              </a:rPr>
              <a:t>Characteristics of a good algorithm</a:t>
            </a:r>
            <a:endParaRPr sz="3600" dirty="0"/>
          </a:p>
          <a:p>
            <a:pPr marL="0" marR="0" lvl="0" indent="0" algn="l" rtl="0">
              <a:lnSpc>
                <a:spcPct val="100000"/>
              </a:lnSpc>
              <a:spcBef>
                <a:spcPts val="440"/>
              </a:spcBef>
              <a:spcAft>
                <a:spcPts val="0"/>
              </a:spcAft>
              <a:buClr>
                <a:schemeClr val="lt2"/>
              </a:buClr>
              <a:buSzPts val="1650"/>
              <a:buFont typeface="Noto Sans Symbols"/>
              <a:buNone/>
            </a:pPr>
            <a:endParaRPr sz="2400" b="1" i="1" u="none" dirty="0">
              <a:solidFill>
                <a:schemeClr val="dk1"/>
              </a:solidFill>
              <a:latin typeface="Calibri"/>
              <a:ea typeface="Calibri"/>
              <a:cs typeface="Calibri"/>
              <a:sym typeface="Calibri"/>
            </a:endParaRPr>
          </a:p>
          <a:p>
            <a:pPr marL="457200" marR="0" lvl="0" indent="-412750" algn="just" rtl="0">
              <a:lnSpc>
                <a:spcPct val="100000"/>
              </a:lnSpc>
              <a:spcBef>
                <a:spcPts val="440"/>
              </a:spcBef>
              <a:spcAft>
                <a:spcPts val="0"/>
              </a:spcAft>
              <a:buClr>
                <a:schemeClr val="dk1"/>
              </a:buClr>
              <a:buSzPts val="2900"/>
              <a:buFont typeface="Calibri"/>
              <a:buChar char="■"/>
            </a:pPr>
            <a:r>
              <a:rPr lang="en-US" sz="2900" b="0" i="0" u="none" dirty="0">
                <a:solidFill>
                  <a:schemeClr val="dk1"/>
                </a:solidFill>
                <a:latin typeface="Calibri"/>
                <a:ea typeface="Calibri"/>
                <a:cs typeface="Calibri"/>
                <a:sym typeface="Calibri"/>
              </a:rPr>
              <a:t>Precision — the steps are precisely stated or defined.</a:t>
            </a:r>
            <a:endParaRPr sz="2900" dirty="0"/>
          </a:p>
          <a:p>
            <a:pPr marL="457200" marR="0" lvl="0" indent="-412750" algn="just" rtl="0">
              <a:lnSpc>
                <a:spcPct val="100000"/>
              </a:lnSpc>
              <a:spcBef>
                <a:spcPts val="0"/>
              </a:spcBef>
              <a:spcAft>
                <a:spcPts val="0"/>
              </a:spcAft>
              <a:buClr>
                <a:schemeClr val="dk1"/>
              </a:buClr>
              <a:buSzPts val="2900"/>
              <a:buFont typeface="Calibri"/>
              <a:buChar char="■"/>
            </a:pPr>
            <a:r>
              <a:rPr lang="en-US" sz="2900" b="0" i="0" u="none" dirty="0">
                <a:solidFill>
                  <a:schemeClr val="dk1"/>
                </a:solidFill>
                <a:latin typeface="Calibri"/>
                <a:ea typeface="Calibri"/>
                <a:cs typeface="Calibri"/>
                <a:sym typeface="Calibri"/>
              </a:rPr>
              <a:t>Uniqueness — results of each step are uniquely defined and only depend on the input and the result of the preceding steps.</a:t>
            </a:r>
            <a:endParaRPr sz="2900" dirty="0"/>
          </a:p>
          <a:p>
            <a:pPr marL="457200" marR="0" lvl="0" indent="-412750" algn="just" rtl="0">
              <a:lnSpc>
                <a:spcPct val="100000"/>
              </a:lnSpc>
              <a:spcBef>
                <a:spcPts val="0"/>
              </a:spcBef>
              <a:spcAft>
                <a:spcPts val="0"/>
              </a:spcAft>
              <a:buClr>
                <a:schemeClr val="dk1"/>
              </a:buClr>
              <a:buSzPts val="2900"/>
              <a:buFont typeface="Calibri"/>
              <a:buChar char="■"/>
            </a:pPr>
            <a:r>
              <a:rPr lang="en-US" sz="2900" b="0" i="0" u="none" dirty="0">
                <a:solidFill>
                  <a:schemeClr val="dk1"/>
                </a:solidFill>
                <a:latin typeface="Calibri"/>
                <a:ea typeface="Calibri"/>
                <a:cs typeface="Calibri"/>
                <a:sym typeface="Calibri"/>
              </a:rPr>
              <a:t>Finiteness — the algorithm always stops after a finite number of steps.</a:t>
            </a:r>
            <a:endParaRPr sz="2900" dirty="0"/>
          </a:p>
          <a:p>
            <a:pPr marL="457200" marR="0" lvl="0" indent="-412750" algn="just" rtl="0">
              <a:lnSpc>
                <a:spcPct val="100000"/>
              </a:lnSpc>
              <a:spcBef>
                <a:spcPts val="0"/>
              </a:spcBef>
              <a:spcAft>
                <a:spcPts val="0"/>
              </a:spcAft>
              <a:buClr>
                <a:schemeClr val="dk1"/>
              </a:buClr>
              <a:buSzPts val="2900"/>
              <a:buFont typeface="Calibri"/>
              <a:buChar char="■"/>
            </a:pPr>
            <a:r>
              <a:rPr lang="en-US" sz="2900" b="0" i="0" u="none" dirty="0">
                <a:solidFill>
                  <a:schemeClr val="dk1"/>
                </a:solidFill>
                <a:latin typeface="Calibri"/>
                <a:ea typeface="Calibri"/>
                <a:cs typeface="Calibri"/>
                <a:sym typeface="Calibri"/>
              </a:rPr>
              <a:t>Input — the algorithm receives some input.</a:t>
            </a:r>
            <a:endParaRPr sz="2900" dirty="0"/>
          </a:p>
          <a:p>
            <a:pPr marL="457200" marR="0" lvl="0" indent="-412750" algn="just" rtl="0">
              <a:lnSpc>
                <a:spcPct val="100000"/>
              </a:lnSpc>
              <a:spcBef>
                <a:spcPts val="0"/>
              </a:spcBef>
              <a:spcAft>
                <a:spcPts val="0"/>
              </a:spcAft>
              <a:buClr>
                <a:schemeClr val="dk1"/>
              </a:buClr>
              <a:buSzPts val="2900"/>
              <a:buFont typeface="Calibri"/>
              <a:buChar char="■"/>
            </a:pPr>
            <a:r>
              <a:rPr lang="en-US" sz="2900" b="0" i="0" u="none" dirty="0">
                <a:solidFill>
                  <a:schemeClr val="dk1"/>
                </a:solidFill>
                <a:latin typeface="Calibri"/>
                <a:ea typeface="Calibri"/>
                <a:cs typeface="Calibri"/>
                <a:sym typeface="Calibri"/>
              </a:rPr>
              <a:t>Output — the algorithm produces some output.</a:t>
            </a:r>
            <a:endParaRPr sz="2900" dirty="0"/>
          </a:p>
        </p:txBody>
      </p:sp>
      <p:sp>
        <p:nvSpPr>
          <p:cNvPr id="266" name="Google Shape;266;p20"/>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78</a:t>
            </a:fld>
            <a:endParaRPr/>
          </a:p>
        </p:txBody>
      </p:sp>
    </p:spTree>
    <p:extLst>
      <p:ext uri="{BB962C8B-B14F-4D97-AF65-F5344CB8AC3E}">
        <p14:creationId xmlns:p14="http://schemas.microsoft.com/office/powerpoint/2010/main" val="256358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body" idx="1"/>
          </p:nvPr>
        </p:nvSpPr>
        <p:spPr>
          <a:xfrm>
            <a:off x="769544" y="685800"/>
            <a:ext cx="11422455" cy="518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650"/>
              <a:buFont typeface="Noto Sans Symbols"/>
              <a:buNone/>
            </a:pPr>
            <a:endParaRPr sz="2200" b="1" i="1" u="none" dirty="0">
              <a:solidFill>
                <a:schemeClr val="dk1"/>
              </a:solidFill>
              <a:latin typeface="Calibri"/>
              <a:ea typeface="Calibri"/>
              <a:cs typeface="Calibri"/>
              <a:sym typeface="Calibri"/>
            </a:endParaRPr>
          </a:p>
          <a:p>
            <a:pPr marL="0" marR="0" lvl="0" indent="0" algn="l" rtl="0">
              <a:lnSpc>
                <a:spcPct val="100000"/>
              </a:lnSpc>
              <a:spcBef>
                <a:spcPts val="440"/>
              </a:spcBef>
              <a:spcAft>
                <a:spcPts val="0"/>
              </a:spcAft>
              <a:buClr>
                <a:schemeClr val="lt2"/>
              </a:buClr>
              <a:buSzPts val="1650"/>
              <a:buFont typeface="Noto Sans Symbols"/>
              <a:buNone/>
            </a:pPr>
            <a:r>
              <a:rPr lang="en-US" sz="3000" b="1" i="1" u="none" dirty="0">
                <a:solidFill>
                  <a:schemeClr val="dk1"/>
                </a:solidFill>
                <a:latin typeface="Calibri"/>
                <a:ea typeface="Calibri"/>
                <a:cs typeface="Calibri"/>
                <a:sym typeface="Calibri"/>
              </a:rPr>
              <a:t>While writing an algorithm, it is required to clearly identify the following:</a:t>
            </a:r>
            <a:endParaRPr sz="3000" dirty="0"/>
          </a:p>
          <a:p>
            <a:pPr marL="0" marR="0" lvl="0" indent="0" algn="l" rtl="0">
              <a:lnSpc>
                <a:spcPct val="100000"/>
              </a:lnSpc>
              <a:spcBef>
                <a:spcPts val="440"/>
              </a:spcBef>
              <a:spcAft>
                <a:spcPts val="0"/>
              </a:spcAft>
              <a:buClr>
                <a:schemeClr val="lt2"/>
              </a:buClr>
              <a:buSzPts val="1650"/>
              <a:buFont typeface="Noto Sans Symbols"/>
              <a:buNone/>
            </a:pPr>
            <a:endParaRPr sz="3000" b="1" i="1" u="none" dirty="0">
              <a:solidFill>
                <a:schemeClr val="dk1"/>
              </a:solidFill>
              <a:latin typeface="Calibri"/>
              <a:ea typeface="Calibri"/>
              <a:cs typeface="Calibri"/>
              <a:sym typeface="Calibri"/>
            </a:endParaRPr>
          </a:p>
          <a:p>
            <a:pPr marL="457200" marR="0" lvl="0" indent="-419100" algn="l" rtl="0">
              <a:lnSpc>
                <a:spcPct val="100000"/>
              </a:lnSpc>
              <a:spcBef>
                <a:spcPts val="440"/>
              </a:spcBef>
              <a:spcAft>
                <a:spcPts val="0"/>
              </a:spcAft>
              <a:buClr>
                <a:schemeClr val="dk1"/>
              </a:buClr>
              <a:buSzPts val="3000"/>
              <a:buFont typeface="Calibri"/>
              <a:buChar char="■"/>
            </a:pPr>
            <a:r>
              <a:rPr lang="en-US" sz="3000" b="0" i="0" u="none" dirty="0">
                <a:solidFill>
                  <a:schemeClr val="dk1"/>
                </a:solidFill>
                <a:latin typeface="Calibri"/>
                <a:ea typeface="Calibri"/>
                <a:cs typeface="Calibri"/>
                <a:sym typeface="Calibri"/>
              </a:rPr>
              <a:t>The input to be taken from the user</a:t>
            </a:r>
            <a:endParaRPr sz="3000" dirty="0"/>
          </a:p>
          <a:p>
            <a:pPr marL="457200" marR="0" lvl="0" indent="-419100" algn="l" rtl="0">
              <a:lnSpc>
                <a:spcPct val="100000"/>
              </a:lnSpc>
              <a:spcBef>
                <a:spcPts val="0"/>
              </a:spcBef>
              <a:spcAft>
                <a:spcPts val="0"/>
              </a:spcAft>
              <a:buClr>
                <a:schemeClr val="dk1"/>
              </a:buClr>
              <a:buSzPts val="3000"/>
              <a:buFont typeface="Calibri"/>
              <a:buChar char="■"/>
            </a:pPr>
            <a:r>
              <a:rPr lang="en-US" sz="3000" b="0" i="0" u="none" dirty="0">
                <a:solidFill>
                  <a:schemeClr val="dk1"/>
                </a:solidFill>
                <a:latin typeface="Calibri"/>
                <a:ea typeface="Calibri"/>
                <a:cs typeface="Calibri"/>
                <a:sym typeface="Calibri"/>
              </a:rPr>
              <a:t>Processing or computation to be performed to get the desired result</a:t>
            </a:r>
            <a:endParaRPr sz="3000" dirty="0"/>
          </a:p>
          <a:p>
            <a:pPr marL="457200" marR="0" lvl="0" indent="-419100" algn="l" rtl="0">
              <a:lnSpc>
                <a:spcPct val="100000"/>
              </a:lnSpc>
              <a:spcBef>
                <a:spcPts val="0"/>
              </a:spcBef>
              <a:spcAft>
                <a:spcPts val="0"/>
              </a:spcAft>
              <a:buClr>
                <a:schemeClr val="dk1"/>
              </a:buClr>
              <a:buSzPts val="3000"/>
              <a:buFont typeface="Calibri"/>
              <a:buChar char="■"/>
            </a:pPr>
            <a:r>
              <a:rPr lang="en-US" sz="3000" b="0" i="0" u="none" dirty="0">
                <a:solidFill>
                  <a:schemeClr val="dk1"/>
                </a:solidFill>
                <a:latin typeface="Calibri"/>
                <a:ea typeface="Calibri"/>
                <a:cs typeface="Calibri"/>
                <a:sym typeface="Calibri"/>
              </a:rPr>
              <a:t>The output desired by the user</a:t>
            </a:r>
            <a:endParaRPr sz="3000" dirty="0"/>
          </a:p>
        </p:txBody>
      </p:sp>
      <p:sp>
        <p:nvSpPr>
          <p:cNvPr id="272" name="Google Shape;272;p21"/>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79</a:t>
            </a:fld>
            <a:endParaRPr/>
          </a:p>
        </p:txBody>
      </p:sp>
    </p:spTree>
    <p:extLst>
      <p:ext uri="{BB962C8B-B14F-4D97-AF65-F5344CB8AC3E}">
        <p14:creationId xmlns:p14="http://schemas.microsoft.com/office/powerpoint/2010/main" val="1776877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20" name="Google Shape;120;p7"/>
          <p:cNvSpPr txBox="1">
            <a:spLocks noGrp="1"/>
          </p:cNvSpPr>
          <p:nvPr>
            <p:ph type="body" idx="1"/>
          </p:nvPr>
        </p:nvSpPr>
        <p:spPr>
          <a:xfrm>
            <a:off x="838200" y="316522"/>
            <a:ext cx="10515600" cy="6435969"/>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b="1">
                <a:latin typeface="Times New Roman"/>
                <a:ea typeface="Times New Roman"/>
                <a:cs typeface="Times New Roman"/>
                <a:sym typeface="Times New Roman"/>
              </a:rPr>
              <a:t>8. Extensible</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 programming language is said to be extensible if it can be extended to other languages. Python code can also be written in other languages like C++, making it a highly extensible language.</a:t>
            </a:r>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9. Expressive</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needs to use only a few lines of code to perform complex tasks. For example, to display Hello World, you simply need to type one line - print(“Hello World”).</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10. Support for GUI</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One of the key aspects of any programming language is support for GUI or Graphical User Interface. A user can easily interact with the software using a GUI. Python offers various toolkits, such as Tkinter, wxPython and JPython, which allows for GUI's easy and fast development.</a:t>
            </a:r>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12. High-level Language</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is a high-level programming language because programmers don’t need to remember the system architecture, nor do they have to manage the memory. </a:t>
            </a:r>
            <a:endParaRPr/>
          </a:p>
          <a:p>
            <a:pPr marL="0" lvl="0" indent="0" algn="l" rtl="0">
              <a:lnSpc>
                <a:spcPct val="90000"/>
              </a:lnSpc>
              <a:spcBef>
                <a:spcPts val="1000"/>
              </a:spcBef>
              <a:spcAft>
                <a:spcPts val="0"/>
              </a:spcAft>
              <a:buClr>
                <a:schemeClr val="dk1"/>
              </a:buClr>
              <a:buSzPct val="100000"/>
              <a:buNone/>
            </a:pPr>
            <a:r>
              <a:rPr lang="en-US" b="1">
                <a:latin typeface="Times New Roman"/>
                <a:ea typeface="Times New Roman"/>
                <a:cs typeface="Times New Roman"/>
                <a:sym typeface="Times New Roman"/>
              </a:rPr>
              <a:t>13. Simplify Complex Software Development</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Python can be used to develop both desktop and web apps and complex scientific and numerical applications. Python's data analysis features help you create custom big data solutions without so much time and effort. You can also use the Python data visualization libraries and APIs to present data in a more appealing way. </a:t>
            </a:r>
            <a:endParaRPr/>
          </a:p>
          <a:p>
            <a:pPr marL="228600" lvl="0" indent="-90804" algn="l" rtl="0">
              <a:lnSpc>
                <a:spcPct val="90000"/>
              </a:lnSpc>
              <a:spcBef>
                <a:spcPts val="1000"/>
              </a:spcBef>
              <a:spcAft>
                <a:spcPts val="0"/>
              </a:spcAft>
              <a:buClr>
                <a:schemeClr val="dk1"/>
              </a:buClr>
              <a:buSzPct val="100000"/>
              <a:buNone/>
            </a:pPr>
            <a:endParaRPr/>
          </a:p>
        </p:txBody>
      </p:sp>
      <p:sp>
        <p:nvSpPr>
          <p:cNvPr id="2" name="Slide Number Placeholder 1"/>
          <p:cNvSpPr>
            <a:spLocks noGrp="1"/>
          </p:cNvSpPr>
          <p:nvPr>
            <p:ph type="sldNum" idx="12"/>
          </p:nvPr>
        </p:nvSpPr>
        <p:spPr/>
        <p:txBody>
          <a:bodyPr/>
          <a:lstStyle/>
          <a:p>
            <a:fld id="{00000000-1234-1234-1234-123412341234}" type="slidenum">
              <a:rPr lang="en-US" smtClean="0"/>
              <a:pPr/>
              <a:t>8</a:t>
            </a:fld>
            <a:r>
              <a:rPr lang="en-US" smtClean="0"/>
              <a:t>r</a:t>
            </a:r>
            <a:endParaRPr lang="en-US" dirty="0"/>
          </a:p>
        </p:txBody>
      </p:sp>
    </p:spTree>
    <p:extLst>
      <p:ext uri="{BB962C8B-B14F-4D97-AF65-F5344CB8AC3E}">
        <p14:creationId xmlns:p14="http://schemas.microsoft.com/office/powerpoint/2010/main" val="11215548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2"/>
          <p:cNvSpPr txBox="1">
            <a:spLocks noGrp="1"/>
          </p:cNvSpPr>
          <p:nvPr>
            <p:ph type="body" idx="1"/>
          </p:nvPr>
        </p:nvSpPr>
        <p:spPr>
          <a:xfrm>
            <a:off x="1068309" y="183966"/>
            <a:ext cx="11123691" cy="5867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800"/>
              <a:buFont typeface="Noto Sans Symbols"/>
              <a:buNone/>
            </a:pPr>
            <a:r>
              <a:rPr lang="en-US" sz="3600" b="1" i="0" u="none" dirty="0">
                <a:solidFill>
                  <a:schemeClr val="dk1"/>
                </a:solidFill>
                <a:latin typeface="Calibri"/>
                <a:ea typeface="Calibri"/>
                <a:cs typeface="Calibri"/>
                <a:sym typeface="Calibri"/>
              </a:rPr>
              <a:t>REPRESENTATION OF ALGORITHMS:</a:t>
            </a:r>
            <a:endParaRPr sz="3600" dirty="0"/>
          </a:p>
          <a:p>
            <a:pPr marL="0" marR="0" lvl="0" indent="0" algn="l" rtl="0">
              <a:lnSpc>
                <a:spcPct val="100000"/>
              </a:lnSpc>
              <a:spcBef>
                <a:spcPts val="480"/>
              </a:spcBef>
              <a:spcAft>
                <a:spcPts val="0"/>
              </a:spcAft>
              <a:buClr>
                <a:schemeClr val="lt2"/>
              </a:buClr>
              <a:buSzPts val="1800"/>
              <a:buFont typeface="Noto Sans Symbols"/>
              <a:buNone/>
            </a:pPr>
            <a:endParaRPr sz="2000" b="1" i="0" u="none" dirty="0">
              <a:solidFill>
                <a:schemeClr val="dk1"/>
              </a:solidFill>
              <a:latin typeface="Calibri"/>
              <a:ea typeface="Calibri"/>
              <a:cs typeface="Calibri"/>
              <a:sym typeface="Calibri"/>
            </a:endParaRPr>
          </a:p>
          <a:p>
            <a:pPr marL="457200" marR="0" lvl="0" indent="-393700" algn="l" rtl="0">
              <a:lnSpc>
                <a:spcPct val="100000"/>
              </a:lnSpc>
              <a:spcBef>
                <a:spcPts val="440"/>
              </a:spcBef>
              <a:spcAft>
                <a:spcPts val="0"/>
              </a:spcAft>
              <a:buClr>
                <a:schemeClr val="dk1"/>
              </a:buClr>
              <a:buSzPts val="2600"/>
              <a:buFont typeface="Calibri"/>
              <a:buChar char="■"/>
            </a:pPr>
            <a:r>
              <a:rPr lang="en-US" sz="2400" b="0" i="0" u="none" dirty="0">
                <a:solidFill>
                  <a:schemeClr val="dk1"/>
                </a:solidFill>
                <a:latin typeface="Calibri"/>
                <a:ea typeface="Calibri"/>
                <a:cs typeface="Calibri"/>
                <a:sym typeface="Calibri"/>
              </a:rPr>
              <a:t>Using their algorithmic thinking skills, the software designers or programmers analyze the problem and identify the logical steps that need to be followed to reach a solution. </a:t>
            </a:r>
            <a:endParaRPr sz="2400" dirty="0"/>
          </a:p>
          <a:p>
            <a:pPr marL="457200" marR="0" lvl="0" indent="-393700" algn="l" rtl="0">
              <a:lnSpc>
                <a:spcPct val="100000"/>
              </a:lnSpc>
              <a:spcBef>
                <a:spcPts val="0"/>
              </a:spcBef>
              <a:spcAft>
                <a:spcPts val="0"/>
              </a:spcAft>
              <a:buClr>
                <a:schemeClr val="dk1"/>
              </a:buClr>
              <a:buSzPts val="2600"/>
              <a:buFont typeface="Calibri"/>
              <a:buChar char="■"/>
            </a:pPr>
            <a:r>
              <a:rPr lang="en-US" sz="2400" b="0" i="0" u="none" dirty="0">
                <a:solidFill>
                  <a:schemeClr val="dk1"/>
                </a:solidFill>
                <a:latin typeface="Calibri"/>
                <a:ea typeface="Calibri"/>
                <a:cs typeface="Calibri"/>
                <a:sym typeface="Calibri"/>
              </a:rPr>
              <a:t>Once the steps are identified, the need is to write down these steps along with the required input and desired output. </a:t>
            </a:r>
            <a:endParaRPr sz="2400" dirty="0"/>
          </a:p>
          <a:p>
            <a:pPr marL="457200" marR="0" lvl="0" indent="-393700" algn="l" rtl="0">
              <a:lnSpc>
                <a:spcPct val="100000"/>
              </a:lnSpc>
              <a:spcBef>
                <a:spcPts val="0"/>
              </a:spcBef>
              <a:spcAft>
                <a:spcPts val="0"/>
              </a:spcAft>
              <a:buSzPts val="2600"/>
              <a:buFont typeface="Calibri"/>
              <a:buChar char="■"/>
            </a:pPr>
            <a:r>
              <a:rPr lang="en-US" sz="2400" b="0" i="0" u="none" dirty="0">
                <a:solidFill>
                  <a:schemeClr val="dk1"/>
                </a:solidFill>
                <a:latin typeface="Calibri"/>
                <a:ea typeface="Calibri"/>
                <a:cs typeface="Calibri"/>
                <a:sym typeface="Calibri"/>
              </a:rPr>
              <a:t>There are two common methods of representing an algorithm —</a:t>
            </a:r>
            <a:r>
              <a:rPr lang="en-US" sz="2400" b="1" i="0" u="none" dirty="0">
                <a:solidFill>
                  <a:srgbClr val="C00000"/>
                </a:solidFill>
                <a:latin typeface="Calibri"/>
                <a:ea typeface="Calibri"/>
                <a:cs typeface="Calibri"/>
                <a:sym typeface="Calibri"/>
              </a:rPr>
              <a:t>Flowchart and pseudo code.</a:t>
            </a:r>
            <a:endParaRPr sz="2400" dirty="0"/>
          </a:p>
          <a:p>
            <a:pPr marL="457200" marR="0" lvl="0" indent="-393700" algn="l" rtl="0">
              <a:lnSpc>
                <a:spcPct val="100000"/>
              </a:lnSpc>
              <a:spcBef>
                <a:spcPts val="0"/>
              </a:spcBef>
              <a:spcAft>
                <a:spcPts val="0"/>
              </a:spcAft>
              <a:buClr>
                <a:schemeClr val="dk1"/>
              </a:buClr>
              <a:buSzPts val="2600"/>
              <a:buFont typeface="Calibri"/>
              <a:buChar char="■"/>
            </a:pPr>
            <a:r>
              <a:rPr lang="en-US" sz="2400" b="0" i="0" u="none" dirty="0">
                <a:solidFill>
                  <a:schemeClr val="dk1"/>
                </a:solidFill>
                <a:latin typeface="Calibri"/>
                <a:ea typeface="Calibri"/>
                <a:cs typeface="Calibri"/>
                <a:sym typeface="Calibri"/>
              </a:rPr>
              <a:t>Either of the methods can be used to represent an algorithm while keeping in mind the following:</a:t>
            </a:r>
            <a:endParaRPr sz="2400" dirty="0"/>
          </a:p>
          <a:p>
            <a:pPr marL="914400" marR="0" lvl="1" indent="-393700" algn="l" rtl="0">
              <a:lnSpc>
                <a:spcPct val="100000"/>
              </a:lnSpc>
              <a:spcBef>
                <a:spcPts val="0"/>
              </a:spcBef>
              <a:spcAft>
                <a:spcPts val="0"/>
              </a:spcAft>
              <a:buClr>
                <a:schemeClr val="dk1"/>
              </a:buClr>
              <a:buSzPts val="2600"/>
              <a:buFont typeface="Calibri"/>
              <a:buChar char="◻"/>
            </a:pPr>
            <a:r>
              <a:rPr lang="en-US" b="0" i="0" u="none" dirty="0">
                <a:solidFill>
                  <a:schemeClr val="dk1"/>
                </a:solidFill>
                <a:latin typeface="Calibri"/>
                <a:ea typeface="Calibri"/>
                <a:cs typeface="Calibri"/>
                <a:sym typeface="Calibri"/>
              </a:rPr>
              <a:t>it showcases the logic of the problem solution, excluding any implementation details</a:t>
            </a:r>
            <a:endParaRPr dirty="0"/>
          </a:p>
          <a:p>
            <a:pPr marL="914400" marR="0" lvl="1" indent="-393700" algn="l" rtl="0">
              <a:lnSpc>
                <a:spcPct val="100000"/>
              </a:lnSpc>
              <a:spcBef>
                <a:spcPts val="0"/>
              </a:spcBef>
              <a:spcAft>
                <a:spcPts val="0"/>
              </a:spcAft>
              <a:buClr>
                <a:schemeClr val="dk1"/>
              </a:buClr>
              <a:buSzPts val="2600"/>
              <a:buFont typeface="Calibri"/>
              <a:buChar char="◻"/>
            </a:pPr>
            <a:r>
              <a:rPr lang="en-US" b="0" i="0" u="none" dirty="0">
                <a:solidFill>
                  <a:schemeClr val="dk1"/>
                </a:solidFill>
                <a:latin typeface="Calibri"/>
                <a:ea typeface="Calibri"/>
                <a:cs typeface="Calibri"/>
                <a:sym typeface="Calibri"/>
              </a:rPr>
              <a:t>it clearly reveals the flow of control during execution of the program</a:t>
            </a:r>
            <a:endParaRPr dirty="0"/>
          </a:p>
        </p:txBody>
      </p:sp>
      <p:sp>
        <p:nvSpPr>
          <p:cNvPr id="278" name="Google Shape;278;p22"/>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80</a:t>
            </a:fld>
            <a:endParaRPr/>
          </a:p>
        </p:txBody>
      </p:sp>
    </p:spTree>
    <p:extLst>
      <p:ext uri="{BB962C8B-B14F-4D97-AF65-F5344CB8AC3E}">
        <p14:creationId xmlns:p14="http://schemas.microsoft.com/office/powerpoint/2010/main" val="175591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3"/>
          <p:cNvSpPr txBox="1">
            <a:spLocks noGrp="1"/>
          </p:cNvSpPr>
          <p:nvPr>
            <p:ph type="body" idx="1"/>
          </p:nvPr>
        </p:nvSpPr>
        <p:spPr>
          <a:xfrm>
            <a:off x="841972" y="0"/>
            <a:ext cx="11471628" cy="586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650"/>
              <a:buFont typeface="Noto Sans Symbols"/>
              <a:buNone/>
            </a:pPr>
            <a:endParaRPr sz="2200" b="1" i="0" u="none" dirty="0">
              <a:solidFill>
                <a:schemeClr val="dk1"/>
              </a:solidFill>
              <a:latin typeface="Calibri"/>
              <a:ea typeface="Calibri"/>
              <a:cs typeface="Calibri"/>
              <a:sym typeface="Calibri"/>
            </a:endParaRPr>
          </a:p>
          <a:p>
            <a:pPr marL="0" marR="0" lvl="0" indent="0" algn="ctr" rtl="0">
              <a:lnSpc>
                <a:spcPct val="100000"/>
              </a:lnSpc>
              <a:spcBef>
                <a:spcPts val="440"/>
              </a:spcBef>
              <a:spcAft>
                <a:spcPts val="0"/>
              </a:spcAft>
              <a:buClr>
                <a:schemeClr val="lt2"/>
              </a:buClr>
              <a:buSzPts val="1650"/>
              <a:buFont typeface="Noto Sans Symbols"/>
              <a:buNone/>
            </a:pPr>
            <a:r>
              <a:rPr lang="en-US" sz="3600" b="1" i="0" u="none" dirty="0">
                <a:solidFill>
                  <a:schemeClr val="dk1"/>
                </a:solidFill>
                <a:latin typeface="Calibri"/>
                <a:ea typeface="Calibri"/>
                <a:cs typeface="Calibri"/>
                <a:sym typeface="Calibri"/>
              </a:rPr>
              <a:t>Flowchart</a:t>
            </a:r>
            <a:r>
              <a:rPr lang="en-US" sz="3600" b="1" dirty="0">
                <a:latin typeface="Calibri"/>
                <a:ea typeface="Calibri"/>
                <a:cs typeface="Calibri"/>
                <a:sym typeface="Calibri"/>
              </a:rPr>
              <a:t> </a:t>
            </a:r>
            <a:endParaRPr sz="3600" b="1" dirty="0">
              <a:latin typeface="Calibri"/>
              <a:ea typeface="Calibri"/>
              <a:cs typeface="Calibri"/>
              <a:sym typeface="Calibri"/>
            </a:endParaRPr>
          </a:p>
          <a:p>
            <a:pPr marL="0" marR="0" lvl="0" indent="0" algn="ctr" rtl="0">
              <a:lnSpc>
                <a:spcPct val="100000"/>
              </a:lnSpc>
              <a:spcBef>
                <a:spcPts val="440"/>
              </a:spcBef>
              <a:spcAft>
                <a:spcPts val="0"/>
              </a:spcAft>
              <a:buClr>
                <a:schemeClr val="lt2"/>
              </a:buClr>
              <a:buSzPts val="1650"/>
              <a:buFont typeface="Noto Sans Symbols"/>
              <a:buNone/>
            </a:pPr>
            <a:r>
              <a:rPr lang="en-US" sz="3600" b="1" i="0" u="none" dirty="0">
                <a:solidFill>
                  <a:schemeClr val="dk1"/>
                </a:solidFill>
                <a:latin typeface="Calibri"/>
                <a:ea typeface="Calibri"/>
                <a:cs typeface="Calibri"/>
                <a:sym typeface="Calibri"/>
              </a:rPr>
              <a:t>Visual Representation of Algorithms:</a:t>
            </a:r>
            <a:endParaRPr sz="3600" dirty="0"/>
          </a:p>
          <a:p>
            <a:pPr marL="0" marR="0" lvl="0" indent="0" algn="l" rtl="0">
              <a:lnSpc>
                <a:spcPct val="100000"/>
              </a:lnSpc>
              <a:spcBef>
                <a:spcPts val="440"/>
              </a:spcBef>
              <a:spcAft>
                <a:spcPts val="0"/>
              </a:spcAft>
              <a:buClr>
                <a:schemeClr val="lt2"/>
              </a:buClr>
              <a:buSzPts val="1650"/>
              <a:buFont typeface="Noto Sans Symbols"/>
              <a:buNone/>
            </a:pPr>
            <a:endParaRPr sz="2200" b="1" i="0" u="none" dirty="0">
              <a:solidFill>
                <a:schemeClr val="dk1"/>
              </a:solidFill>
              <a:latin typeface="Calibri"/>
              <a:ea typeface="Calibri"/>
              <a:cs typeface="Calibri"/>
              <a:sym typeface="Calibri"/>
            </a:endParaRPr>
          </a:p>
          <a:p>
            <a:pPr marL="457200" marR="0" lvl="0" indent="-412750" algn="l" rtl="0">
              <a:lnSpc>
                <a:spcPct val="100000"/>
              </a:lnSpc>
              <a:spcBef>
                <a:spcPts val="440"/>
              </a:spcBef>
              <a:spcAft>
                <a:spcPts val="0"/>
              </a:spcAft>
              <a:buClr>
                <a:schemeClr val="dk1"/>
              </a:buClr>
              <a:buSzPts val="2900"/>
              <a:buFont typeface="Calibri"/>
              <a:buChar char="■"/>
            </a:pPr>
            <a:r>
              <a:rPr lang="en-US" sz="2900" b="0" i="0" u="none" dirty="0">
                <a:solidFill>
                  <a:schemeClr val="dk1"/>
                </a:solidFill>
                <a:latin typeface="Calibri"/>
                <a:ea typeface="Calibri"/>
                <a:cs typeface="Calibri"/>
                <a:sym typeface="Calibri"/>
              </a:rPr>
              <a:t>A flowchart is a visual representation of an algorithm.</a:t>
            </a:r>
            <a:endParaRPr sz="2900" dirty="0"/>
          </a:p>
          <a:p>
            <a:pPr marL="457200" marR="0" lvl="0" indent="-412750" algn="l" rtl="0">
              <a:lnSpc>
                <a:spcPct val="100000"/>
              </a:lnSpc>
              <a:spcBef>
                <a:spcPts val="0"/>
              </a:spcBef>
              <a:spcAft>
                <a:spcPts val="0"/>
              </a:spcAft>
              <a:buClr>
                <a:schemeClr val="dk1"/>
              </a:buClr>
              <a:buSzPts val="2900"/>
              <a:buFont typeface="Calibri"/>
              <a:buChar char="■"/>
            </a:pPr>
            <a:r>
              <a:rPr lang="en-US" sz="2900" b="0" i="0" u="none" dirty="0">
                <a:solidFill>
                  <a:schemeClr val="dk1"/>
                </a:solidFill>
                <a:latin typeface="Calibri"/>
                <a:ea typeface="Calibri"/>
                <a:cs typeface="Calibri"/>
                <a:sym typeface="Calibri"/>
              </a:rPr>
              <a:t>A flowchart is a diagram made up of boxes, diamonds and other shapes, connected by arrows. </a:t>
            </a:r>
            <a:endParaRPr sz="2900" dirty="0"/>
          </a:p>
          <a:p>
            <a:pPr marL="457200" marR="0" lvl="0" indent="-412750" algn="l" rtl="0">
              <a:lnSpc>
                <a:spcPct val="100000"/>
              </a:lnSpc>
              <a:spcBef>
                <a:spcPts val="0"/>
              </a:spcBef>
              <a:spcAft>
                <a:spcPts val="0"/>
              </a:spcAft>
              <a:buClr>
                <a:schemeClr val="dk1"/>
              </a:buClr>
              <a:buSzPts val="2900"/>
              <a:buFont typeface="Calibri"/>
              <a:buChar char="■"/>
            </a:pPr>
            <a:r>
              <a:rPr lang="en-US" sz="2900" b="0" i="0" u="none" dirty="0">
                <a:solidFill>
                  <a:schemeClr val="dk1"/>
                </a:solidFill>
                <a:latin typeface="Calibri"/>
                <a:ea typeface="Calibri"/>
                <a:cs typeface="Calibri"/>
                <a:sym typeface="Calibri"/>
              </a:rPr>
              <a:t>Each shape represents a step of the solution process and the arrow represents the order or link among the steps.</a:t>
            </a:r>
            <a:endParaRPr sz="2900" dirty="0"/>
          </a:p>
        </p:txBody>
      </p:sp>
      <p:sp>
        <p:nvSpPr>
          <p:cNvPr id="284" name="Google Shape;284;p23"/>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81</a:t>
            </a:fld>
            <a:endParaRPr/>
          </a:p>
        </p:txBody>
      </p:sp>
    </p:spTree>
    <p:extLst>
      <p:ext uri="{BB962C8B-B14F-4D97-AF65-F5344CB8AC3E}">
        <p14:creationId xmlns:p14="http://schemas.microsoft.com/office/powerpoint/2010/main" val="4278750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4"/>
          <p:cNvSpPr txBox="1">
            <a:spLocks noGrp="1"/>
          </p:cNvSpPr>
          <p:nvPr>
            <p:ph type="title"/>
          </p:nvPr>
        </p:nvSpPr>
        <p:spPr>
          <a:xfrm>
            <a:off x="609600" y="457200"/>
            <a:ext cx="109728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b="1" i="0" u="none">
                <a:solidFill>
                  <a:schemeClr val="dk1"/>
                </a:solidFill>
                <a:latin typeface="Calibri"/>
                <a:ea typeface="Calibri"/>
                <a:cs typeface="Calibri"/>
                <a:sym typeface="Calibri"/>
              </a:rPr>
              <a:t>The Flowchart</a:t>
            </a:r>
            <a:endParaRPr/>
          </a:p>
        </p:txBody>
      </p:sp>
      <p:sp>
        <p:nvSpPr>
          <p:cNvPr id="290" name="Google Shape;290;p24"/>
          <p:cNvSpPr txBox="1">
            <a:spLocks noGrp="1"/>
          </p:cNvSpPr>
          <p:nvPr>
            <p:ph type="body" idx="1"/>
          </p:nvPr>
        </p:nvSpPr>
        <p:spPr>
          <a:xfrm>
            <a:off x="609600" y="1676400"/>
            <a:ext cx="109728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3000"/>
              <a:buFont typeface="Noto Sans Symbols"/>
              <a:buChar char="■"/>
            </a:pPr>
            <a:r>
              <a:rPr lang="en-US" sz="3000" b="0" i="0" u="none">
                <a:solidFill>
                  <a:schemeClr val="dk1"/>
                </a:solidFill>
                <a:latin typeface="Calibri"/>
                <a:ea typeface="Calibri"/>
                <a:cs typeface="Calibri"/>
                <a:sym typeface="Calibri"/>
              </a:rPr>
              <a:t>A graphical representation of the sequence of operations in an information system or program. </a:t>
            </a:r>
            <a:endParaRPr sz="3000"/>
          </a:p>
          <a:p>
            <a:pPr marL="742950" lvl="1" indent="-364490" algn="l" rtl="0">
              <a:lnSpc>
                <a:spcPct val="90000"/>
              </a:lnSpc>
              <a:spcBef>
                <a:spcPts val="440"/>
              </a:spcBef>
              <a:spcAft>
                <a:spcPts val="0"/>
              </a:spcAft>
              <a:buClr>
                <a:schemeClr val="accent2"/>
              </a:buClr>
              <a:buSzPts val="3000"/>
              <a:buFont typeface="Noto Sans Symbols"/>
              <a:buChar char="◻"/>
            </a:pPr>
            <a:r>
              <a:rPr lang="en-US" sz="3000" b="0" i="0" u="none">
                <a:solidFill>
                  <a:schemeClr val="dk1"/>
                </a:solidFill>
                <a:latin typeface="Calibri"/>
                <a:ea typeface="Calibri"/>
                <a:cs typeface="Calibri"/>
                <a:sym typeface="Calibri"/>
              </a:rPr>
              <a:t>Information system flowcharts show how data flows from source documents through the computer to final distribution to users. </a:t>
            </a:r>
            <a:endParaRPr sz="3000"/>
          </a:p>
          <a:p>
            <a:pPr marL="742950" lvl="1" indent="-364490" algn="l" rtl="0">
              <a:lnSpc>
                <a:spcPct val="90000"/>
              </a:lnSpc>
              <a:spcBef>
                <a:spcPts val="440"/>
              </a:spcBef>
              <a:spcAft>
                <a:spcPts val="0"/>
              </a:spcAft>
              <a:buClr>
                <a:schemeClr val="accent2"/>
              </a:buClr>
              <a:buSzPts val="3000"/>
              <a:buFont typeface="Noto Sans Symbols"/>
              <a:buChar char="◻"/>
            </a:pPr>
            <a:r>
              <a:rPr lang="en-US" sz="3000" b="0" i="0" u="none">
                <a:solidFill>
                  <a:schemeClr val="dk1"/>
                </a:solidFill>
                <a:latin typeface="Calibri"/>
                <a:ea typeface="Calibri"/>
                <a:cs typeface="Calibri"/>
                <a:sym typeface="Calibri"/>
              </a:rPr>
              <a:t>Program flowcharts show the sequence of instructions in a single program or subroutine. Different symbols are used to draw each type of flowchart.</a:t>
            </a:r>
            <a:endParaRPr sz="3000"/>
          </a:p>
        </p:txBody>
      </p:sp>
      <p:sp>
        <p:nvSpPr>
          <p:cNvPr id="291" name="Google Shape;291;p24"/>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82</a:t>
            </a:fld>
            <a:endParaRPr/>
          </a:p>
        </p:txBody>
      </p:sp>
    </p:spTree>
    <p:extLst>
      <p:ext uri="{BB962C8B-B14F-4D97-AF65-F5344CB8AC3E}">
        <p14:creationId xmlns:p14="http://schemas.microsoft.com/office/powerpoint/2010/main" val="28559147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5"/>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b="1" i="0" u="none">
                <a:solidFill>
                  <a:schemeClr val="dk1"/>
                </a:solidFill>
                <a:latin typeface="Calibri"/>
                <a:ea typeface="Calibri"/>
                <a:cs typeface="Calibri"/>
                <a:sym typeface="Calibri"/>
              </a:rPr>
              <a:t>The Flowchart</a:t>
            </a:r>
            <a:endParaRPr/>
          </a:p>
        </p:txBody>
      </p:sp>
      <p:sp>
        <p:nvSpPr>
          <p:cNvPr id="297" name="Google Shape;297;p25"/>
          <p:cNvSpPr txBox="1">
            <a:spLocks noGrp="1"/>
          </p:cNvSpPr>
          <p:nvPr>
            <p:ph type="body" idx="1"/>
          </p:nvPr>
        </p:nvSpPr>
        <p:spPr>
          <a:xfrm>
            <a:off x="609600" y="1981200"/>
            <a:ext cx="109728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50"/>
              <a:buNone/>
            </a:pPr>
            <a:r>
              <a:rPr lang="en-US" sz="3000" b="0" i="0" u="none">
                <a:solidFill>
                  <a:schemeClr val="dk1"/>
                </a:solidFill>
                <a:latin typeface="Calibri"/>
                <a:ea typeface="Calibri"/>
                <a:cs typeface="Calibri"/>
                <a:sym typeface="Calibri"/>
              </a:rPr>
              <a:t>A Flowchart</a:t>
            </a:r>
            <a:endParaRPr sz="3000"/>
          </a:p>
          <a:p>
            <a:pPr marL="742950" lvl="1" indent="-364490" algn="l" rtl="0">
              <a:lnSpc>
                <a:spcPct val="100000"/>
              </a:lnSpc>
              <a:spcBef>
                <a:spcPts val="440"/>
              </a:spcBef>
              <a:spcAft>
                <a:spcPts val="0"/>
              </a:spcAft>
              <a:buClr>
                <a:schemeClr val="accent2"/>
              </a:buClr>
              <a:buSzPts val="3000"/>
              <a:buFont typeface="Noto Sans Symbols"/>
              <a:buChar char="◻"/>
            </a:pPr>
            <a:r>
              <a:rPr lang="en-US" sz="3000" b="0" i="0" u="none">
                <a:solidFill>
                  <a:schemeClr val="dk1"/>
                </a:solidFill>
                <a:latin typeface="Calibri"/>
                <a:ea typeface="Calibri"/>
                <a:cs typeface="Calibri"/>
                <a:sym typeface="Calibri"/>
              </a:rPr>
              <a:t>shows logic of an algorithm</a:t>
            </a:r>
            <a:endParaRPr sz="3000"/>
          </a:p>
          <a:p>
            <a:pPr marL="742950" lvl="1" indent="-364490" algn="l" rtl="0">
              <a:lnSpc>
                <a:spcPct val="100000"/>
              </a:lnSpc>
              <a:spcBef>
                <a:spcPts val="440"/>
              </a:spcBef>
              <a:spcAft>
                <a:spcPts val="0"/>
              </a:spcAft>
              <a:buClr>
                <a:schemeClr val="accent2"/>
              </a:buClr>
              <a:buSzPts val="3000"/>
              <a:buFont typeface="Noto Sans Symbols"/>
              <a:buChar char="◻"/>
            </a:pPr>
            <a:r>
              <a:rPr lang="en-US" sz="3000" b="0" i="0" u="none">
                <a:solidFill>
                  <a:schemeClr val="dk1"/>
                </a:solidFill>
                <a:latin typeface="Calibri"/>
                <a:ea typeface="Calibri"/>
                <a:cs typeface="Calibri"/>
                <a:sym typeface="Calibri"/>
              </a:rPr>
              <a:t>emphasizes individual steps and their interconnections</a:t>
            </a:r>
            <a:endParaRPr sz="3000"/>
          </a:p>
          <a:p>
            <a:pPr marL="742950" lvl="1" indent="-364490" algn="l" rtl="0">
              <a:lnSpc>
                <a:spcPct val="100000"/>
              </a:lnSpc>
              <a:spcBef>
                <a:spcPts val="440"/>
              </a:spcBef>
              <a:spcAft>
                <a:spcPts val="0"/>
              </a:spcAft>
              <a:buClr>
                <a:schemeClr val="accent2"/>
              </a:buClr>
              <a:buSzPts val="3000"/>
              <a:buFont typeface="Noto Sans Symbols"/>
              <a:buChar char="◻"/>
            </a:pPr>
            <a:r>
              <a:rPr lang="en-US" sz="3000" b="0" i="0" u="none">
                <a:solidFill>
                  <a:schemeClr val="dk1"/>
                </a:solidFill>
                <a:latin typeface="Calibri"/>
                <a:ea typeface="Calibri"/>
                <a:cs typeface="Calibri"/>
                <a:sym typeface="Calibri"/>
              </a:rPr>
              <a:t>e.g. control flow from one action to the next</a:t>
            </a:r>
            <a:endParaRPr sz="3000"/>
          </a:p>
        </p:txBody>
      </p:sp>
      <p:sp>
        <p:nvSpPr>
          <p:cNvPr id="298" name="Google Shape;298;p25"/>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83</a:t>
            </a:fld>
            <a:endParaRPr/>
          </a:p>
        </p:txBody>
      </p:sp>
    </p:spTree>
    <p:extLst>
      <p:ext uri="{BB962C8B-B14F-4D97-AF65-F5344CB8AC3E}">
        <p14:creationId xmlns:p14="http://schemas.microsoft.com/office/powerpoint/2010/main" val="34561971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6"/>
          <p:cNvSpPr txBox="1"/>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strike="noStrike" cap="none">
                <a:solidFill>
                  <a:schemeClr val="dk1"/>
                </a:solidFill>
                <a:latin typeface="Arial Black"/>
                <a:ea typeface="Arial Black"/>
                <a:cs typeface="Arial Black"/>
                <a:sym typeface="Arial Black"/>
              </a:rPr>
              <a:t>84</a:t>
            </a:fld>
            <a:endParaRPr sz="1400" b="0" i="0" u="none" strike="noStrike" cap="none">
              <a:solidFill>
                <a:srgbClr val="000000"/>
              </a:solidFill>
              <a:latin typeface="Arial"/>
              <a:ea typeface="Arial"/>
              <a:cs typeface="Arial"/>
              <a:sym typeface="Arial"/>
            </a:endParaRPr>
          </a:p>
        </p:txBody>
      </p:sp>
      <p:sp>
        <p:nvSpPr>
          <p:cNvPr id="304" name="Google Shape;304;p26"/>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Flowcharts</a:t>
            </a:r>
            <a:endParaRPr/>
          </a:p>
        </p:txBody>
      </p:sp>
      <p:sp>
        <p:nvSpPr>
          <p:cNvPr id="305" name="Google Shape;305;p26"/>
          <p:cNvSpPr txBox="1">
            <a:spLocks noGrp="1"/>
          </p:cNvSpPr>
          <p:nvPr>
            <p:ph type="body" idx="1"/>
          </p:nvPr>
        </p:nvSpPr>
        <p:spPr>
          <a:xfrm>
            <a:off x="860078" y="1981200"/>
            <a:ext cx="10722321"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Flowcharts is a graph used to depict or show a step by step solution using </a:t>
            </a:r>
            <a:r>
              <a:rPr lang="en-US" sz="2800" b="1" i="0" u="none" dirty="0">
                <a:solidFill>
                  <a:schemeClr val="dk1"/>
                </a:solidFill>
                <a:latin typeface="Arial"/>
                <a:ea typeface="Arial"/>
                <a:cs typeface="Arial"/>
                <a:sym typeface="Arial"/>
              </a:rPr>
              <a:t>symbols</a:t>
            </a:r>
            <a:r>
              <a:rPr lang="en-US" sz="2800" b="0" i="0" u="none" dirty="0">
                <a:solidFill>
                  <a:schemeClr val="dk1"/>
                </a:solidFill>
                <a:latin typeface="Arial"/>
                <a:ea typeface="Arial"/>
                <a:cs typeface="Arial"/>
                <a:sym typeface="Arial"/>
              </a:rPr>
              <a:t> which represent a task.</a:t>
            </a:r>
            <a:endParaRPr dirty="0"/>
          </a:p>
          <a:p>
            <a:pPr marL="342900" lvl="0" indent="-342900" algn="l" rtl="0">
              <a:lnSpc>
                <a:spcPct val="20000"/>
              </a:lnSpc>
              <a:spcBef>
                <a:spcPts val="560"/>
              </a:spcBef>
              <a:spcAft>
                <a:spcPts val="0"/>
              </a:spcAft>
              <a:buSzPts val="2100"/>
              <a:buNone/>
            </a:pPr>
            <a:endParaRPr sz="2800" b="0" i="0" u="none" dirty="0">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The symbols used consist of geometrical shapes that are connected by </a:t>
            </a:r>
            <a:r>
              <a:rPr lang="en-US" sz="2800" b="1" i="0" u="none" dirty="0">
                <a:solidFill>
                  <a:schemeClr val="dk1"/>
                </a:solidFill>
                <a:latin typeface="Arial"/>
                <a:ea typeface="Arial"/>
                <a:cs typeface="Arial"/>
                <a:sym typeface="Arial"/>
              </a:rPr>
              <a:t>flow lines</a:t>
            </a:r>
            <a:r>
              <a:rPr lang="en-US" sz="2800" b="0" i="0" u="none" dirty="0">
                <a:solidFill>
                  <a:schemeClr val="dk1"/>
                </a:solidFill>
                <a:latin typeface="Arial"/>
                <a:ea typeface="Arial"/>
                <a:cs typeface="Arial"/>
                <a:sym typeface="Arial"/>
              </a:rPr>
              <a:t>.</a:t>
            </a:r>
            <a:endParaRPr dirty="0"/>
          </a:p>
          <a:p>
            <a:pPr marL="342900" lvl="0" indent="-342900" algn="l" rtl="0">
              <a:lnSpc>
                <a:spcPct val="20000"/>
              </a:lnSpc>
              <a:spcBef>
                <a:spcPts val="560"/>
              </a:spcBef>
              <a:spcAft>
                <a:spcPts val="0"/>
              </a:spcAft>
              <a:buSzPts val="2100"/>
              <a:buNone/>
            </a:pPr>
            <a:endParaRPr sz="2800" b="0" i="0" u="none" dirty="0">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It is an alternative to </a:t>
            </a:r>
            <a:r>
              <a:rPr lang="en-US" sz="2800" b="0" i="0" u="none" dirty="0" err="1">
                <a:solidFill>
                  <a:schemeClr val="dk1"/>
                </a:solidFill>
                <a:latin typeface="Arial"/>
                <a:ea typeface="Arial"/>
                <a:cs typeface="Arial"/>
                <a:sym typeface="Arial"/>
              </a:rPr>
              <a:t>pseudocoding</a:t>
            </a:r>
            <a:r>
              <a:rPr lang="en-US" sz="2800" b="0" i="0" u="none" dirty="0">
                <a:solidFill>
                  <a:schemeClr val="dk1"/>
                </a:solidFill>
                <a:latin typeface="Arial"/>
                <a:ea typeface="Arial"/>
                <a:cs typeface="Arial"/>
                <a:sym typeface="Arial"/>
              </a:rPr>
              <a:t>; whereas a </a:t>
            </a:r>
            <a:r>
              <a:rPr lang="en-US" sz="2800" b="0" i="0" u="none" dirty="0" err="1">
                <a:solidFill>
                  <a:schemeClr val="dk1"/>
                </a:solidFill>
                <a:latin typeface="Arial"/>
                <a:ea typeface="Arial"/>
                <a:cs typeface="Arial"/>
                <a:sym typeface="Arial"/>
              </a:rPr>
              <a:t>pseudocode</a:t>
            </a:r>
            <a:r>
              <a:rPr lang="en-US" sz="2800" b="0" i="0" u="none" dirty="0">
                <a:solidFill>
                  <a:schemeClr val="dk1"/>
                </a:solidFill>
                <a:latin typeface="Arial"/>
                <a:ea typeface="Arial"/>
                <a:cs typeface="Arial"/>
                <a:sym typeface="Arial"/>
              </a:rPr>
              <a:t> description is verbal, a flowchart is graphical in nature.</a:t>
            </a:r>
            <a:endParaRPr dirty="0"/>
          </a:p>
          <a:p>
            <a:pPr marL="342900" lvl="0" indent="-209550" algn="l" rtl="0">
              <a:lnSpc>
                <a:spcPct val="100000"/>
              </a:lnSpc>
              <a:spcBef>
                <a:spcPts val="560"/>
              </a:spcBef>
              <a:spcAft>
                <a:spcPts val="0"/>
              </a:spcAft>
              <a:buSzPts val="2100"/>
              <a:buNone/>
            </a:pPr>
            <a:endParaRPr sz="2800" b="0" i="0" u="none" dirty="0">
              <a:solidFill>
                <a:schemeClr val="dk1"/>
              </a:solidFill>
              <a:latin typeface="Arial"/>
              <a:ea typeface="Arial"/>
              <a:cs typeface="Arial"/>
              <a:sym typeface="Arial"/>
            </a:endParaRPr>
          </a:p>
        </p:txBody>
      </p:sp>
      <p:sp>
        <p:nvSpPr>
          <p:cNvPr id="306" name="Google Shape;306;p26"/>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84</a:t>
            </a:fld>
            <a:endParaRPr/>
          </a:p>
        </p:txBody>
      </p:sp>
    </p:spTree>
    <p:extLst>
      <p:ext uri="{BB962C8B-B14F-4D97-AF65-F5344CB8AC3E}">
        <p14:creationId xmlns:p14="http://schemas.microsoft.com/office/powerpoint/2010/main" val="22111230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7"/>
          <p:cNvSpPr txBox="1"/>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strike="noStrike" cap="none">
                <a:solidFill>
                  <a:schemeClr val="dk1"/>
                </a:solidFill>
                <a:latin typeface="Arial Black"/>
                <a:ea typeface="Arial Black"/>
                <a:cs typeface="Arial Black"/>
                <a:sym typeface="Arial Black"/>
              </a:rPr>
              <a:t>85</a:t>
            </a:fld>
            <a:endParaRPr sz="1400" b="0" i="0" u="none" strike="noStrike" cap="none">
              <a:solidFill>
                <a:srgbClr val="000000"/>
              </a:solidFill>
              <a:latin typeface="Arial"/>
              <a:ea typeface="Arial"/>
              <a:cs typeface="Arial"/>
              <a:sym typeface="Arial"/>
            </a:endParaRPr>
          </a:p>
        </p:txBody>
      </p:sp>
      <p:sp>
        <p:nvSpPr>
          <p:cNvPr id="312" name="Google Shape;312;p27"/>
          <p:cNvSpPr txBox="1">
            <a:spLocks noGrp="1"/>
          </p:cNvSpPr>
          <p:nvPr>
            <p:ph type="title"/>
          </p:nvPr>
        </p:nvSpPr>
        <p:spPr>
          <a:xfrm>
            <a:off x="609600" y="457200"/>
            <a:ext cx="109728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b="1" i="0" u="none">
                <a:solidFill>
                  <a:schemeClr val="dk1"/>
                </a:solidFill>
              </a:rPr>
              <a:t>Flowchart Symbols</a:t>
            </a:r>
            <a:endParaRPr b="1"/>
          </a:p>
        </p:txBody>
      </p:sp>
      <p:sp>
        <p:nvSpPr>
          <p:cNvPr id="313" name="Google Shape;313;p27"/>
          <p:cNvSpPr/>
          <p:nvPr/>
        </p:nvSpPr>
        <p:spPr>
          <a:xfrm>
            <a:off x="1103181" y="1752600"/>
            <a:ext cx="1327200" cy="382500"/>
          </a:xfrm>
          <a:prstGeom prst="flowChartAlternateProcess">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Google Shape;314;p27"/>
          <p:cNvSpPr/>
          <p:nvPr/>
        </p:nvSpPr>
        <p:spPr>
          <a:xfrm>
            <a:off x="1130341" y="2541588"/>
            <a:ext cx="1280583" cy="339725"/>
          </a:xfrm>
          <a:prstGeom prst="flowChartProcess">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Google Shape;315;p27"/>
          <p:cNvSpPr/>
          <p:nvPr/>
        </p:nvSpPr>
        <p:spPr>
          <a:xfrm>
            <a:off x="951598" y="3355976"/>
            <a:ext cx="1576916" cy="407987"/>
          </a:xfrm>
          <a:prstGeom prst="flowChartInputOutpu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 name="Google Shape;316;p27"/>
          <p:cNvSpPr/>
          <p:nvPr/>
        </p:nvSpPr>
        <p:spPr>
          <a:xfrm>
            <a:off x="1021704" y="4238626"/>
            <a:ext cx="1380067" cy="611187"/>
          </a:xfrm>
          <a:prstGeom prst="flowChartMagneticDisk">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27"/>
          <p:cNvSpPr/>
          <p:nvPr/>
        </p:nvSpPr>
        <p:spPr>
          <a:xfrm>
            <a:off x="1121188" y="5324475"/>
            <a:ext cx="1280592" cy="542916"/>
          </a:xfrm>
          <a:prstGeom prst="flowChartDocumen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 name="Google Shape;318;p27"/>
          <p:cNvSpPr txBox="1"/>
          <p:nvPr/>
        </p:nvSpPr>
        <p:spPr>
          <a:xfrm>
            <a:off x="2872316" y="1524000"/>
            <a:ext cx="8104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Terminal symbol</a:t>
            </a:r>
            <a:r>
              <a:rPr lang="en-US" sz="1800" b="0" i="0" u="none" strike="noStrike" cap="none" dirty="0">
                <a:solidFill>
                  <a:schemeClr val="dk1"/>
                </a:solidFill>
                <a:latin typeface="Arial"/>
                <a:ea typeface="Arial"/>
                <a:cs typeface="Arial"/>
                <a:sym typeface="Arial"/>
              </a:rPr>
              <a:t> - indicates the beginning and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end points of an algorithm.</a:t>
            </a:r>
            <a:endParaRPr sz="1400" b="0" i="0" u="none" strike="noStrike" cap="none" dirty="0">
              <a:solidFill>
                <a:srgbClr val="000000"/>
              </a:solidFill>
              <a:latin typeface="Arial"/>
              <a:ea typeface="Arial"/>
              <a:cs typeface="Arial"/>
              <a:sym typeface="Arial"/>
            </a:endParaRPr>
          </a:p>
        </p:txBody>
      </p:sp>
      <p:sp>
        <p:nvSpPr>
          <p:cNvPr id="319" name="Google Shape;319;p27"/>
          <p:cNvSpPr txBox="1"/>
          <p:nvPr/>
        </p:nvSpPr>
        <p:spPr>
          <a:xfrm>
            <a:off x="2851149" y="2306637"/>
            <a:ext cx="8312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Process symbol</a:t>
            </a:r>
            <a:r>
              <a:rPr lang="en-US" sz="1800" b="0" i="0" u="none" strike="noStrike" cap="none">
                <a:solidFill>
                  <a:schemeClr val="dk1"/>
                </a:solidFill>
                <a:latin typeface="Arial"/>
                <a:ea typeface="Arial"/>
                <a:cs typeface="Arial"/>
                <a:sym typeface="Arial"/>
              </a:rPr>
              <a:t> - shows an instruction other than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input, output or selection.</a:t>
            </a:r>
            <a:endParaRPr sz="1400" b="0" i="0" u="none" strike="noStrike" cap="none">
              <a:solidFill>
                <a:srgbClr val="000000"/>
              </a:solidFill>
              <a:latin typeface="Arial"/>
              <a:ea typeface="Arial"/>
              <a:cs typeface="Arial"/>
              <a:sym typeface="Arial"/>
            </a:endParaRPr>
          </a:p>
        </p:txBody>
      </p:sp>
      <p:sp>
        <p:nvSpPr>
          <p:cNvPr id="320" name="Google Shape;320;p27"/>
          <p:cNvSpPr txBox="1"/>
          <p:nvPr/>
        </p:nvSpPr>
        <p:spPr>
          <a:xfrm>
            <a:off x="2851149" y="3189287"/>
            <a:ext cx="8794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Input-output symbol</a:t>
            </a:r>
            <a:r>
              <a:rPr lang="en-US" sz="1800" b="0" i="0" u="none" strike="noStrike" cap="none">
                <a:solidFill>
                  <a:schemeClr val="dk1"/>
                </a:solidFill>
                <a:latin typeface="Arial"/>
                <a:ea typeface="Arial"/>
                <a:cs typeface="Arial"/>
                <a:sym typeface="Arial"/>
              </a:rPr>
              <a:t> - shows an input or an output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operation.</a:t>
            </a:r>
            <a:endParaRPr sz="1400" b="0" i="0" u="none" strike="noStrike" cap="none">
              <a:solidFill>
                <a:srgbClr val="000000"/>
              </a:solidFill>
              <a:latin typeface="Arial"/>
              <a:ea typeface="Arial"/>
              <a:cs typeface="Arial"/>
              <a:sym typeface="Arial"/>
            </a:endParaRPr>
          </a:p>
        </p:txBody>
      </p:sp>
      <p:sp>
        <p:nvSpPr>
          <p:cNvPr id="321" name="Google Shape;321;p27"/>
          <p:cNvSpPr txBox="1"/>
          <p:nvPr/>
        </p:nvSpPr>
        <p:spPr>
          <a:xfrm>
            <a:off x="2872316" y="4170362"/>
            <a:ext cx="83228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Disk storage I/O symbol</a:t>
            </a:r>
            <a:r>
              <a:rPr lang="en-US" sz="1800" b="0" i="0" u="none" strike="noStrike" cap="none">
                <a:solidFill>
                  <a:schemeClr val="dk1"/>
                </a:solidFill>
                <a:latin typeface="Arial"/>
                <a:ea typeface="Arial"/>
                <a:cs typeface="Arial"/>
                <a:sym typeface="Arial"/>
              </a:rPr>
              <a:t> - indicates input from or output to disk storage.</a:t>
            </a:r>
            <a:endParaRPr sz="1400" b="0" i="0" u="none" strike="noStrike" cap="none">
              <a:solidFill>
                <a:srgbClr val="000000"/>
              </a:solidFill>
              <a:latin typeface="Arial"/>
              <a:ea typeface="Arial"/>
              <a:cs typeface="Arial"/>
              <a:sym typeface="Arial"/>
            </a:endParaRPr>
          </a:p>
        </p:txBody>
      </p:sp>
      <p:sp>
        <p:nvSpPr>
          <p:cNvPr id="322" name="Google Shape;322;p27"/>
          <p:cNvSpPr txBox="1"/>
          <p:nvPr/>
        </p:nvSpPr>
        <p:spPr>
          <a:xfrm>
            <a:off x="2872316" y="5121275"/>
            <a:ext cx="8259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Printer output symbol</a:t>
            </a:r>
            <a:r>
              <a:rPr lang="en-US" sz="1800" b="0" i="0" u="none" strike="noStrike" cap="none">
                <a:solidFill>
                  <a:schemeClr val="dk1"/>
                </a:solidFill>
                <a:latin typeface="Arial"/>
                <a:ea typeface="Arial"/>
                <a:cs typeface="Arial"/>
                <a:sym typeface="Arial"/>
              </a:rPr>
              <a:t> - shows hardcopy printer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output.</a:t>
            </a:r>
            <a:endParaRPr sz="1400" b="0" i="0" u="none" strike="noStrike" cap="none">
              <a:solidFill>
                <a:srgbClr val="000000"/>
              </a:solidFill>
              <a:latin typeface="Arial"/>
              <a:ea typeface="Arial"/>
              <a:cs typeface="Arial"/>
              <a:sym typeface="Arial"/>
            </a:endParaRPr>
          </a:p>
        </p:txBody>
      </p:sp>
      <p:sp>
        <p:nvSpPr>
          <p:cNvPr id="323" name="Google Shape;323;p27"/>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85</a:t>
            </a:fld>
            <a:endParaRPr/>
          </a:p>
        </p:txBody>
      </p:sp>
    </p:spTree>
    <p:extLst>
      <p:ext uri="{BB962C8B-B14F-4D97-AF65-F5344CB8AC3E}">
        <p14:creationId xmlns:p14="http://schemas.microsoft.com/office/powerpoint/2010/main" val="42350185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8"/>
          <p:cNvSpPr txBox="1"/>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strike="noStrike" cap="none">
                <a:solidFill>
                  <a:schemeClr val="dk1"/>
                </a:solidFill>
                <a:latin typeface="Arial Black"/>
                <a:ea typeface="Arial Black"/>
                <a:cs typeface="Arial Black"/>
                <a:sym typeface="Arial Black"/>
              </a:rPr>
              <a:t>86</a:t>
            </a:fld>
            <a:endParaRPr sz="1400" b="0" i="0" u="none" strike="noStrike" cap="none">
              <a:solidFill>
                <a:srgbClr val="000000"/>
              </a:solidFill>
              <a:latin typeface="Arial"/>
              <a:ea typeface="Arial"/>
              <a:cs typeface="Arial"/>
              <a:sym typeface="Arial"/>
            </a:endParaRPr>
          </a:p>
        </p:txBody>
      </p:sp>
      <p:sp>
        <p:nvSpPr>
          <p:cNvPr id="329" name="Google Shape;329;p28"/>
          <p:cNvSpPr txBox="1">
            <a:spLocks noGrp="1"/>
          </p:cNvSpPr>
          <p:nvPr>
            <p:ph type="title"/>
          </p:nvPr>
        </p:nvSpPr>
        <p:spPr>
          <a:xfrm>
            <a:off x="609600" y="457200"/>
            <a:ext cx="109728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Flowchart Symbols cont…</a:t>
            </a:r>
            <a:endParaRPr/>
          </a:p>
        </p:txBody>
      </p:sp>
      <p:grpSp>
        <p:nvGrpSpPr>
          <p:cNvPr id="330" name="Google Shape;330;p28"/>
          <p:cNvGrpSpPr/>
          <p:nvPr/>
        </p:nvGrpSpPr>
        <p:grpSpPr>
          <a:xfrm>
            <a:off x="711200" y="1524000"/>
            <a:ext cx="10464800" cy="4314032"/>
            <a:chOff x="336" y="1200"/>
            <a:chExt cx="4944" cy="2718"/>
          </a:xfrm>
        </p:grpSpPr>
        <p:sp>
          <p:nvSpPr>
            <p:cNvPr id="331" name="Google Shape;331;p28"/>
            <p:cNvSpPr/>
            <p:nvPr/>
          </p:nvSpPr>
          <p:spPr>
            <a:xfrm>
              <a:off x="336" y="1261"/>
              <a:ext cx="813" cy="420"/>
            </a:xfrm>
            <a:prstGeom prst="flowChartDecision">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 name="Google Shape;332;p28"/>
            <p:cNvSpPr/>
            <p:nvPr/>
          </p:nvSpPr>
          <p:spPr>
            <a:xfrm>
              <a:off x="432" y="2018"/>
              <a:ext cx="621" cy="378"/>
            </a:xfrm>
            <a:prstGeom prst="flowChartOffpageConnector">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 name="Google Shape;333;p28"/>
            <p:cNvSpPr/>
            <p:nvPr/>
          </p:nvSpPr>
          <p:spPr>
            <a:xfrm>
              <a:off x="623" y="2732"/>
              <a:ext cx="300" cy="300"/>
            </a:xfrm>
            <a:prstGeom prst="flowChartConnector">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34" name="Google Shape;334;p28"/>
            <p:cNvGrpSpPr/>
            <p:nvPr/>
          </p:nvGrpSpPr>
          <p:grpSpPr>
            <a:xfrm>
              <a:off x="372" y="3309"/>
              <a:ext cx="645" cy="609"/>
              <a:chOff x="564" y="3012"/>
              <a:chExt cx="648" cy="696"/>
            </a:xfrm>
          </p:grpSpPr>
          <p:cxnSp>
            <p:nvCxnSpPr>
              <p:cNvPr id="335" name="Google Shape;335;p28"/>
              <p:cNvCxnSpPr/>
              <p:nvPr/>
            </p:nvCxnSpPr>
            <p:spPr>
              <a:xfrm rot="10800000">
                <a:off x="912" y="3012"/>
                <a:ext cx="0" cy="300"/>
              </a:xfrm>
              <a:prstGeom prst="straightConnector1">
                <a:avLst/>
              </a:prstGeom>
              <a:noFill/>
              <a:ln w="9525" cap="flat" cmpd="sng">
                <a:solidFill>
                  <a:schemeClr val="dk1"/>
                </a:solidFill>
                <a:prstDash val="solid"/>
                <a:miter lim="800000"/>
                <a:headEnd type="none" w="sm" len="sm"/>
                <a:tailEnd type="triangle" w="med" len="med"/>
              </a:ln>
            </p:spPr>
          </p:cxnSp>
          <p:cxnSp>
            <p:nvCxnSpPr>
              <p:cNvPr id="336" name="Google Shape;336;p28"/>
              <p:cNvCxnSpPr/>
              <p:nvPr/>
            </p:nvCxnSpPr>
            <p:spPr>
              <a:xfrm>
                <a:off x="912" y="3360"/>
                <a:ext cx="300" cy="0"/>
              </a:xfrm>
              <a:prstGeom prst="straightConnector1">
                <a:avLst/>
              </a:prstGeom>
              <a:noFill/>
              <a:ln w="9525" cap="flat" cmpd="sng">
                <a:solidFill>
                  <a:schemeClr val="dk1"/>
                </a:solidFill>
                <a:prstDash val="solid"/>
                <a:miter lim="800000"/>
                <a:headEnd type="none" w="sm" len="sm"/>
                <a:tailEnd type="triangle" w="med" len="med"/>
              </a:ln>
            </p:spPr>
          </p:cxnSp>
          <p:cxnSp>
            <p:nvCxnSpPr>
              <p:cNvPr id="337" name="Google Shape;337;p28"/>
              <p:cNvCxnSpPr/>
              <p:nvPr/>
            </p:nvCxnSpPr>
            <p:spPr>
              <a:xfrm>
                <a:off x="912" y="3408"/>
                <a:ext cx="0" cy="300"/>
              </a:xfrm>
              <a:prstGeom prst="straightConnector1">
                <a:avLst/>
              </a:prstGeom>
              <a:noFill/>
              <a:ln w="9525" cap="flat" cmpd="sng">
                <a:solidFill>
                  <a:schemeClr val="dk1"/>
                </a:solidFill>
                <a:prstDash val="solid"/>
                <a:miter lim="800000"/>
                <a:headEnd type="none" w="sm" len="sm"/>
                <a:tailEnd type="triangle" w="med" len="med"/>
              </a:ln>
            </p:spPr>
          </p:cxnSp>
          <p:cxnSp>
            <p:nvCxnSpPr>
              <p:cNvPr id="338" name="Google Shape;338;p28"/>
              <p:cNvCxnSpPr/>
              <p:nvPr/>
            </p:nvCxnSpPr>
            <p:spPr>
              <a:xfrm rot="10800000">
                <a:off x="564" y="3360"/>
                <a:ext cx="300" cy="0"/>
              </a:xfrm>
              <a:prstGeom prst="straightConnector1">
                <a:avLst/>
              </a:prstGeom>
              <a:noFill/>
              <a:ln w="9525" cap="flat" cmpd="sng">
                <a:solidFill>
                  <a:schemeClr val="dk1"/>
                </a:solidFill>
                <a:prstDash val="solid"/>
                <a:miter lim="800000"/>
                <a:headEnd type="none" w="sm" len="sm"/>
                <a:tailEnd type="triangle" w="med" len="med"/>
              </a:ln>
            </p:spPr>
          </p:cxnSp>
        </p:grpSp>
        <p:sp>
          <p:nvSpPr>
            <p:cNvPr id="339" name="Google Shape;339;p28"/>
            <p:cNvSpPr txBox="1"/>
            <p:nvPr/>
          </p:nvSpPr>
          <p:spPr>
            <a:xfrm>
              <a:off x="1665" y="1200"/>
              <a:ext cx="3600" cy="4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Selection symbol</a:t>
              </a:r>
              <a:r>
                <a:rPr lang="en-US" sz="1800" b="0" i="0" u="none" strike="noStrike" cap="none">
                  <a:solidFill>
                    <a:schemeClr val="dk1"/>
                  </a:solidFill>
                  <a:latin typeface="Arial"/>
                  <a:ea typeface="Arial"/>
                  <a:cs typeface="Arial"/>
                  <a:sym typeface="Arial"/>
                </a:rPr>
                <a:t> - shows a selection process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for two-way selection.</a:t>
              </a:r>
              <a:endParaRPr sz="1400" b="0" i="0" u="none" strike="noStrike" cap="none">
                <a:solidFill>
                  <a:srgbClr val="000000"/>
                </a:solidFill>
                <a:latin typeface="Arial"/>
                <a:ea typeface="Arial"/>
                <a:cs typeface="Arial"/>
                <a:sym typeface="Arial"/>
              </a:endParaRPr>
            </a:p>
          </p:txBody>
        </p:sp>
        <p:sp>
          <p:nvSpPr>
            <p:cNvPr id="340" name="Google Shape;340;p28"/>
            <p:cNvSpPr txBox="1"/>
            <p:nvPr/>
          </p:nvSpPr>
          <p:spPr>
            <a:xfrm>
              <a:off x="1632" y="1824"/>
              <a:ext cx="3600" cy="4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Off-page connector </a:t>
              </a:r>
              <a:r>
                <a:rPr lang="en-US" sz="1800" b="0" i="0" u="none" strike="noStrike" cap="none">
                  <a:solidFill>
                    <a:schemeClr val="dk1"/>
                  </a:solidFill>
                  <a:latin typeface="Arial"/>
                  <a:ea typeface="Arial"/>
                  <a:cs typeface="Arial"/>
                  <a:sym typeface="Arial"/>
                </a:rPr>
                <a:t>- provides continuation of a logical path on another page.</a:t>
              </a:r>
              <a:endParaRPr sz="1400" b="0" i="0" u="none" strike="noStrike" cap="none">
                <a:solidFill>
                  <a:srgbClr val="000000"/>
                </a:solidFill>
                <a:latin typeface="Arial"/>
                <a:ea typeface="Arial"/>
                <a:cs typeface="Arial"/>
                <a:sym typeface="Arial"/>
              </a:endParaRPr>
            </a:p>
          </p:txBody>
        </p:sp>
        <p:sp>
          <p:nvSpPr>
            <p:cNvPr id="341" name="Google Shape;341;p28"/>
            <p:cNvSpPr txBox="1"/>
            <p:nvPr/>
          </p:nvSpPr>
          <p:spPr>
            <a:xfrm>
              <a:off x="1680" y="2544"/>
              <a:ext cx="3600" cy="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On-page connector </a:t>
              </a:r>
              <a:r>
                <a:rPr lang="en-US" sz="1800" b="0" i="0" u="none" strike="noStrike" cap="none">
                  <a:solidFill>
                    <a:schemeClr val="dk1"/>
                  </a:solidFill>
                  <a:latin typeface="Arial"/>
                  <a:ea typeface="Arial"/>
                  <a:cs typeface="Arial"/>
                  <a:sym typeface="Arial"/>
                </a:rPr>
                <a:t>- provides continuation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of logical path at another point in the same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page.</a:t>
              </a:r>
              <a:endParaRPr sz="1400" b="0" i="0" u="none" strike="noStrike" cap="none">
                <a:solidFill>
                  <a:srgbClr val="000000"/>
                </a:solidFill>
                <a:latin typeface="Arial"/>
                <a:ea typeface="Arial"/>
                <a:cs typeface="Arial"/>
                <a:sym typeface="Arial"/>
              </a:endParaRPr>
            </a:p>
          </p:txBody>
        </p:sp>
        <p:sp>
          <p:nvSpPr>
            <p:cNvPr id="342" name="Google Shape;342;p28"/>
            <p:cNvSpPr txBox="1"/>
            <p:nvPr/>
          </p:nvSpPr>
          <p:spPr>
            <a:xfrm>
              <a:off x="1680" y="3408"/>
              <a:ext cx="3600" cy="4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Flow lines</a:t>
              </a:r>
              <a:r>
                <a:rPr lang="en-US" sz="1800" b="0" i="0" u="none" strike="noStrike" cap="none">
                  <a:solidFill>
                    <a:schemeClr val="dk1"/>
                  </a:solidFill>
                  <a:latin typeface="Arial"/>
                  <a:ea typeface="Arial"/>
                  <a:cs typeface="Arial"/>
                  <a:sym typeface="Arial"/>
                </a:rPr>
                <a:t> - indicate the logical sequence of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execution steps in the algorithm.</a:t>
              </a:r>
              <a:endParaRPr sz="1400" b="0" i="0" u="none" strike="noStrike" cap="none">
                <a:solidFill>
                  <a:srgbClr val="000000"/>
                </a:solidFill>
                <a:latin typeface="Arial"/>
                <a:ea typeface="Arial"/>
                <a:cs typeface="Arial"/>
                <a:sym typeface="Arial"/>
              </a:endParaRPr>
            </a:p>
          </p:txBody>
        </p:sp>
      </p:grpSp>
      <p:sp>
        <p:nvSpPr>
          <p:cNvPr id="343" name="Google Shape;343;p28"/>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86</a:t>
            </a:fld>
            <a:endParaRPr/>
          </a:p>
        </p:txBody>
      </p:sp>
    </p:spTree>
    <p:extLst>
      <p:ext uri="{BB962C8B-B14F-4D97-AF65-F5344CB8AC3E}">
        <p14:creationId xmlns:p14="http://schemas.microsoft.com/office/powerpoint/2010/main" val="9596819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9"/>
          <p:cNvSpPr txBox="1">
            <a:spLocks noGrp="1"/>
          </p:cNvSpPr>
          <p:nvPr>
            <p:ph type="body" idx="4294967295"/>
          </p:nvPr>
        </p:nvSpPr>
        <p:spPr>
          <a:xfrm>
            <a:off x="609600" y="1371600"/>
            <a:ext cx="10972800" cy="52857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440"/>
              </a:spcBef>
              <a:spcAft>
                <a:spcPts val="0"/>
              </a:spcAft>
              <a:buClr>
                <a:schemeClr val="dk1"/>
              </a:buClr>
              <a:buSzPts val="2800"/>
              <a:buFont typeface="Calibri"/>
              <a:buChar char="■"/>
            </a:pPr>
            <a:r>
              <a:rPr lang="en-US" sz="2400" b="0" i="0" u="none" dirty="0">
                <a:solidFill>
                  <a:schemeClr val="dk1"/>
                </a:solidFill>
                <a:latin typeface="Calibri"/>
                <a:ea typeface="Calibri"/>
                <a:cs typeface="Calibri"/>
                <a:sym typeface="Calibri"/>
              </a:rPr>
              <a:t>A </a:t>
            </a:r>
            <a:r>
              <a:rPr lang="en-US" sz="2400" b="0" i="0" u="none" dirty="0" err="1">
                <a:solidFill>
                  <a:schemeClr val="dk1"/>
                </a:solidFill>
                <a:latin typeface="Calibri"/>
                <a:ea typeface="Calibri"/>
                <a:cs typeface="Calibri"/>
                <a:sym typeface="Calibri"/>
              </a:rPr>
              <a:t>pseudocode</a:t>
            </a:r>
            <a:r>
              <a:rPr lang="en-US" sz="2400" b="0" i="0" u="none" dirty="0">
                <a:solidFill>
                  <a:schemeClr val="dk1"/>
                </a:solidFill>
                <a:latin typeface="Calibri"/>
                <a:ea typeface="Calibri"/>
                <a:cs typeface="Calibri"/>
                <a:sym typeface="Calibri"/>
              </a:rPr>
              <a:t> (pronounced </a:t>
            </a:r>
            <a:r>
              <a:rPr lang="en-US" sz="2400" b="0" i="0" u="none" dirty="0" err="1">
                <a:solidFill>
                  <a:schemeClr val="dk1"/>
                </a:solidFill>
                <a:latin typeface="Calibri"/>
                <a:ea typeface="Calibri"/>
                <a:cs typeface="Calibri"/>
                <a:sym typeface="Calibri"/>
              </a:rPr>
              <a:t>Soo-doh-kohd</a:t>
            </a:r>
            <a:r>
              <a:rPr lang="en-US" sz="2400" b="0" i="0" u="none" dirty="0">
                <a:solidFill>
                  <a:schemeClr val="dk1"/>
                </a:solidFill>
                <a:latin typeface="Calibri"/>
                <a:ea typeface="Calibri"/>
                <a:cs typeface="Calibri"/>
                <a:sym typeface="Calibri"/>
              </a:rPr>
              <a:t>) is another way of representing an algorithm. </a:t>
            </a:r>
            <a:endParaRPr sz="2400" dirty="0"/>
          </a:p>
          <a:p>
            <a:pPr marL="457200" marR="0" lvl="0" indent="-406400" algn="l" rtl="0">
              <a:lnSpc>
                <a:spcPct val="100000"/>
              </a:lnSpc>
              <a:spcBef>
                <a:spcPts val="0"/>
              </a:spcBef>
              <a:spcAft>
                <a:spcPts val="0"/>
              </a:spcAft>
              <a:buClr>
                <a:schemeClr val="dk1"/>
              </a:buClr>
              <a:buSzPts val="2800"/>
              <a:buFont typeface="Calibri"/>
              <a:buChar char="■"/>
            </a:pPr>
            <a:r>
              <a:rPr lang="en-US" sz="2400" b="0" i="0" u="none" dirty="0">
                <a:solidFill>
                  <a:schemeClr val="dk1"/>
                </a:solidFill>
                <a:latin typeface="Calibri"/>
                <a:ea typeface="Calibri"/>
                <a:cs typeface="Calibri"/>
                <a:sym typeface="Calibri"/>
              </a:rPr>
              <a:t>It is considered as a non-formal language that helps programmers to write algorithm. </a:t>
            </a:r>
            <a:endParaRPr sz="2400" dirty="0"/>
          </a:p>
          <a:p>
            <a:pPr marL="457200" marR="0" lvl="0" indent="-406400" algn="l" rtl="0">
              <a:lnSpc>
                <a:spcPct val="100000"/>
              </a:lnSpc>
              <a:spcBef>
                <a:spcPts val="0"/>
              </a:spcBef>
              <a:spcAft>
                <a:spcPts val="0"/>
              </a:spcAft>
              <a:buClr>
                <a:schemeClr val="dk1"/>
              </a:buClr>
              <a:buSzPts val="2800"/>
              <a:buFont typeface="Calibri"/>
              <a:buChar char="■"/>
            </a:pPr>
            <a:r>
              <a:rPr lang="en-US" sz="2400" b="0" i="0" u="none" dirty="0">
                <a:solidFill>
                  <a:schemeClr val="dk1"/>
                </a:solidFill>
                <a:latin typeface="Calibri"/>
                <a:ea typeface="Calibri"/>
                <a:cs typeface="Calibri"/>
                <a:sym typeface="Calibri"/>
              </a:rPr>
              <a:t>It is a detailed description of instructions that a computer must follow in a particular order. </a:t>
            </a:r>
            <a:endParaRPr sz="2400" dirty="0"/>
          </a:p>
          <a:p>
            <a:pPr marL="457200" marR="0" lvl="0" indent="-406400" algn="l" rtl="0">
              <a:lnSpc>
                <a:spcPct val="100000"/>
              </a:lnSpc>
              <a:spcBef>
                <a:spcPts val="0"/>
              </a:spcBef>
              <a:spcAft>
                <a:spcPts val="0"/>
              </a:spcAft>
              <a:buClr>
                <a:schemeClr val="dk1"/>
              </a:buClr>
              <a:buSzPts val="2800"/>
              <a:buFont typeface="Calibri"/>
              <a:buChar char="■"/>
            </a:pPr>
            <a:r>
              <a:rPr lang="en-US" sz="2400" b="0" i="0" u="none" dirty="0">
                <a:solidFill>
                  <a:schemeClr val="dk1"/>
                </a:solidFill>
                <a:latin typeface="Calibri"/>
                <a:ea typeface="Calibri"/>
                <a:cs typeface="Calibri"/>
                <a:sym typeface="Calibri"/>
              </a:rPr>
              <a:t>It is intended for human reading and cannot be executed</a:t>
            </a:r>
            <a:endParaRPr sz="2400" dirty="0"/>
          </a:p>
          <a:p>
            <a:pPr marL="457200" marR="0" lvl="0" indent="-406400" algn="l" rtl="0">
              <a:lnSpc>
                <a:spcPct val="100000"/>
              </a:lnSpc>
              <a:spcBef>
                <a:spcPts val="0"/>
              </a:spcBef>
              <a:spcAft>
                <a:spcPts val="0"/>
              </a:spcAft>
              <a:buClr>
                <a:schemeClr val="dk1"/>
              </a:buClr>
              <a:buSzPts val="2800"/>
              <a:buFont typeface="Calibri"/>
              <a:buChar char="■"/>
            </a:pPr>
            <a:r>
              <a:rPr lang="en-US" sz="2400" b="0" i="0" u="none" dirty="0">
                <a:solidFill>
                  <a:schemeClr val="dk1"/>
                </a:solidFill>
                <a:latin typeface="Calibri"/>
                <a:ea typeface="Calibri"/>
                <a:cs typeface="Calibri"/>
                <a:sym typeface="Calibri"/>
              </a:rPr>
              <a:t>directly by the computer. </a:t>
            </a:r>
            <a:endParaRPr sz="2400" dirty="0"/>
          </a:p>
          <a:p>
            <a:pPr marL="457200" marR="0" lvl="0" indent="-406400" algn="l" rtl="0">
              <a:lnSpc>
                <a:spcPct val="100000"/>
              </a:lnSpc>
              <a:spcBef>
                <a:spcPts val="0"/>
              </a:spcBef>
              <a:spcAft>
                <a:spcPts val="0"/>
              </a:spcAft>
              <a:buClr>
                <a:schemeClr val="dk1"/>
              </a:buClr>
              <a:buSzPts val="2800"/>
              <a:buFont typeface="Calibri"/>
              <a:buChar char="■"/>
            </a:pPr>
            <a:r>
              <a:rPr lang="en-US" sz="2400" b="0" i="0" u="none" dirty="0">
                <a:solidFill>
                  <a:schemeClr val="dk1"/>
                </a:solidFill>
                <a:latin typeface="Calibri"/>
                <a:ea typeface="Calibri"/>
                <a:cs typeface="Calibri"/>
                <a:sym typeface="Calibri"/>
              </a:rPr>
              <a:t>No specific standard for writing a </a:t>
            </a:r>
            <a:r>
              <a:rPr lang="en-US" sz="2400" b="0" i="0" u="none" dirty="0" err="1">
                <a:solidFill>
                  <a:schemeClr val="dk1"/>
                </a:solidFill>
                <a:latin typeface="Calibri"/>
                <a:ea typeface="Calibri"/>
                <a:cs typeface="Calibri"/>
                <a:sym typeface="Calibri"/>
              </a:rPr>
              <a:t>pseudocode</a:t>
            </a:r>
            <a:r>
              <a:rPr lang="en-US" sz="2400" b="0" i="0" u="none" dirty="0">
                <a:solidFill>
                  <a:schemeClr val="dk1"/>
                </a:solidFill>
                <a:latin typeface="Calibri"/>
                <a:ea typeface="Calibri"/>
                <a:cs typeface="Calibri"/>
                <a:sym typeface="Calibri"/>
              </a:rPr>
              <a:t> exists. </a:t>
            </a:r>
            <a:endParaRPr sz="2400" dirty="0"/>
          </a:p>
          <a:p>
            <a:pPr marL="457200" marR="0" lvl="0" indent="-406400" algn="l" rtl="0">
              <a:lnSpc>
                <a:spcPct val="100000"/>
              </a:lnSpc>
              <a:spcBef>
                <a:spcPts val="0"/>
              </a:spcBef>
              <a:spcAft>
                <a:spcPts val="0"/>
              </a:spcAft>
              <a:buClr>
                <a:schemeClr val="dk1"/>
              </a:buClr>
              <a:buSzPts val="2800"/>
              <a:buFont typeface="Calibri"/>
              <a:buChar char="■"/>
            </a:pPr>
            <a:r>
              <a:rPr lang="en-US" sz="2400" b="0" i="0" u="none" dirty="0">
                <a:solidFill>
                  <a:schemeClr val="dk1"/>
                </a:solidFill>
                <a:latin typeface="Calibri"/>
                <a:ea typeface="Calibri"/>
                <a:cs typeface="Calibri"/>
                <a:sym typeface="Calibri"/>
              </a:rPr>
              <a:t>The word “pseudo” means “not real,” so “</a:t>
            </a:r>
            <a:r>
              <a:rPr lang="en-US" sz="2400" b="0" i="0" u="none" dirty="0" err="1">
                <a:solidFill>
                  <a:schemeClr val="dk1"/>
                </a:solidFill>
                <a:latin typeface="Calibri"/>
                <a:ea typeface="Calibri"/>
                <a:cs typeface="Calibri"/>
                <a:sym typeface="Calibri"/>
              </a:rPr>
              <a:t>pseudocode</a:t>
            </a:r>
            <a:r>
              <a:rPr lang="en-US" sz="2400" b="0" i="0" u="none" dirty="0">
                <a:solidFill>
                  <a:schemeClr val="dk1"/>
                </a:solidFill>
                <a:latin typeface="Calibri"/>
                <a:ea typeface="Calibri"/>
                <a:cs typeface="Calibri"/>
                <a:sym typeface="Calibri"/>
              </a:rPr>
              <a:t>” means “not real code”. </a:t>
            </a:r>
            <a:endParaRPr sz="2400" dirty="0"/>
          </a:p>
        </p:txBody>
      </p:sp>
      <p:sp>
        <p:nvSpPr>
          <p:cNvPr id="349" name="Google Shape;349;p29"/>
          <p:cNvSpPr txBox="1">
            <a:spLocks noGrp="1"/>
          </p:cNvSpPr>
          <p:nvPr>
            <p:ph type="title"/>
          </p:nvPr>
        </p:nvSpPr>
        <p:spPr>
          <a:xfrm>
            <a:off x="609600" y="0"/>
            <a:ext cx="10972800" cy="1371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b="1"/>
              <a:t>Pseudocode</a:t>
            </a:r>
            <a:endParaRPr b="1"/>
          </a:p>
        </p:txBody>
      </p:sp>
      <p:sp>
        <p:nvSpPr>
          <p:cNvPr id="350" name="Google Shape;350;p29"/>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87</a:t>
            </a:fld>
            <a:endParaRPr/>
          </a:p>
        </p:txBody>
      </p:sp>
      <p:sp>
        <p:nvSpPr>
          <p:cNvPr id="2" name="Date Placeholder 1"/>
          <p:cNvSpPr>
            <a:spLocks noGrp="1"/>
          </p:cNvSpPr>
          <p:nvPr>
            <p:ph type="dt" sz="half" idx="10"/>
          </p:nvPr>
        </p:nvSpPr>
        <p:spPr/>
        <p:txBody>
          <a:bodyPr/>
          <a:lstStyle/>
          <a:p>
            <a:r>
              <a:rPr lang="en-US" smtClean="0"/>
              <a:t>28-07-2023</a:t>
            </a:r>
            <a:endParaRPr lang="en-US"/>
          </a:p>
        </p:txBody>
      </p:sp>
    </p:spTree>
    <p:extLst>
      <p:ext uri="{BB962C8B-B14F-4D97-AF65-F5344CB8AC3E}">
        <p14:creationId xmlns:p14="http://schemas.microsoft.com/office/powerpoint/2010/main" val="19918121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0"/>
          <p:cNvSpPr txBox="1">
            <a:spLocks noGrp="1"/>
          </p:cNvSpPr>
          <p:nvPr>
            <p:ph type="body" idx="1"/>
          </p:nvPr>
        </p:nvSpPr>
        <p:spPr>
          <a:xfrm>
            <a:off x="1231270" y="1219200"/>
            <a:ext cx="10351129" cy="44196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2"/>
              </a:buClr>
              <a:buSzPts val="1650"/>
              <a:buFont typeface="Noto Sans Symbols"/>
              <a:buNone/>
            </a:pPr>
            <a:r>
              <a:rPr lang="en-US" sz="3000" b="0" i="0" u="none" dirty="0">
                <a:solidFill>
                  <a:schemeClr val="dk1"/>
                </a:solidFill>
                <a:latin typeface="Calibri"/>
                <a:ea typeface="Calibri"/>
                <a:cs typeface="Calibri"/>
                <a:sym typeface="Calibri"/>
              </a:rPr>
              <a:t>Following are some of the frequently used keywords while writing </a:t>
            </a:r>
            <a:r>
              <a:rPr lang="en-US" sz="3000" b="0" i="0" u="none" dirty="0" err="1">
                <a:solidFill>
                  <a:schemeClr val="dk1"/>
                </a:solidFill>
                <a:latin typeface="Calibri"/>
                <a:ea typeface="Calibri"/>
                <a:cs typeface="Calibri"/>
                <a:sym typeface="Calibri"/>
              </a:rPr>
              <a:t>pseudocode</a:t>
            </a:r>
            <a:r>
              <a:rPr lang="en-US" sz="3000" b="0" i="0" u="none" dirty="0">
                <a:solidFill>
                  <a:schemeClr val="dk1"/>
                </a:solidFill>
                <a:latin typeface="Calibri"/>
                <a:ea typeface="Calibri"/>
                <a:cs typeface="Calibri"/>
                <a:sym typeface="Calibri"/>
              </a:rPr>
              <a:t>:</a:t>
            </a:r>
            <a:endParaRPr sz="3000" dirty="0"/>
          </a:p>
          <a:p>
            <a:pPr marL="0" marR="0" lvl="0" indent="0" algn="just" rtl="0">
              <a:lnSpc>
                <a:spcPct val="100000"/>
              </a:lnSpc>
              <a:spcBef>
                <a:spcPts val="440"/>
              </a:spcBef>
              <a:spcAft>
                <a:spcPts val="0"/>
              </a:spcAft>
              <a:buClr>
                <a:schemeClr val="lt2"/>
              </a:buClr>
              <a:buSzPts val="1650"/>
              <a:buFont typeface="Noto Sans Symbols"/>
              <a:buNone/>
            </a:pPr>
            <a:r>
              <a:rPr lang="en-US" sz="3000" b="0" i="0" u="none" dirty="0">
                <a:solidFill>
                  <a:schemeClr val="dk1"/>
                </a:solidFill>
                <a:latin typeface="Calibri"/>
                <a:ea typeface="Calibri"/>
                <a:cs typeface="Calibri"/>
                <a:sym typeface="Calibri"/>
              </a:rPr>
              <a:t>• INPUT</a:t>
            </a:r>
            <a:endParaRPr sz="3000" dirty="0"/>
          </a:p>
          <a:p>
            <a:pPr marL="0" marR="0" lvl="0" indent="0" algn="just" rtl="0">
              <a:lnSpc>
                <a:spcPct val="100000"/>
              </a:lnSpc>
              <a:spcBef>
                <a:spcPts val="440"/>
              </a:spcBef>
              <a:spcAft>
                <a:spcPts val="0"/>
              </a:spcAft>
              <a:buClr>
                <a:schemeClr val="lt2"/>
              </a:buClr>
              <a:buSzPts val="1650"/>
              <a:buFont typeface="Noto Sans Symbols"/>
              <a:buNone/>
            </a:pPr>
            <a:r>
              <a:rPr lang="en-US" sz="3000" b="0" i="0" u="none" dirty="0">
                <a:solidFill>
                  <a:schemeClr val="dk1"/>
                </a:solidFill>
                <a:latin typeface="Calibri"/>
                <a:ea typeface="Calibri"/>
                <a:cs typeface="Calibri"/>
                <a:sym typeface="Calibri"/>
              </a:rPr>
              <a:t>• COMPUTE</a:t>
            </a:r>
            <a:endParaRPr sz="3000" dirty="0"/>
          </a:p>
          <a:p>
            <a:pPr marL="0" marR="0" lvl="0" indent="0" algn="just" rtl="0">
              <a:lnSpc>
                <a:spcPct val="100000"/>
              </a:lnSpc>
              <a:spcBef>
                <a:spcPts val="440"/>
              </a:spcBef>
              <a:spcAft>
                <a:spcPts val="0"/>
              </a:spcAft>
              <a:buClr>
                <a:schemeClr val="lt2"/>
              </a:buClr>
              <a:buSzPts val="1650"/>
              <a:buFont typeface="Noto Sans Symbols"/>
              <a:buNone/>
            </a:pPr>
            <a:r>
              <a:rPr lang="en-US" sz="3000" b="0" i="0" u="none" dirty="0">
                <a:solidFill>
                  <a:schemeClr val="dk1"/>
                </a:solidFill>
                <a:latin typeface="Calibri"/>
                <a:ea typeface="Calibri"/>
                <a:cs typeface="Calibri"/>
                <a:sym typeface="Calibri"/>
              </a:rPr>
              <a:t>• PRINT</a:t>
            </a:r>
            <a:endParaRPr sz="3000" dirty="0"/>
          </a:p>
          <a:p>
            <a:pPr marL="0" marR="0" lvl="0" indent="0" algn="just" rtl="0">
              <a:lnSpc>
                <a:spcPct val="100000"/>
              </a:lnSpc>
              <a:spcBef>
                <a:spcPts val="440"/>
              </a:spcBef>
              <a:spcAft>
                <a:spcPts val="0"/>
              </a:spcAft>
              <a:buClr>
                <a:schemeClr val="lt2"/>
              </a:buClr>
              <a:buSzPts val="1650"/>
              <a:buFont typeface="Noto Sans Symbols"/>
              <a:buNone/>
            </a:pPr>
            <a:r>
              <a:rPr lang="en-US" sz="3000" b="0" i="0" u="none" dirty="0">
                <a:solidFill>
                  <a:schemeClr val="dk1"/>
                </a:solidFill>
                <a:latin typeface="Calibri"/>
                <a:ea typeface="Calibri"/>
                <a:cs typeface="Calibri"/>
                <a:sym typeface="Calibri"/>
              </a:rPr>
              <a:t>• INCREMENT</a:t>
            </a:r>
            <a:endParaRPr sz="3000" dirty="0"/>
          </a:p>
          <a:p>
            <a:pPr marL="0" marR="0" lvl="0" indent="0" algn="just" rtl="0">
              <a:lnSpc>
                <a:spcPct val="100000"/>
              </a:lnSpc>
              <a:spcBef>
                <a:spcPts val="440"/>
              </a:spcBef>
              <a:spcAft>
                <a:spcPts val="0"/>
              </a:spcAft>
              <a:buClr>
                <a:schemeClr val="lt2"/>
              </a:buClr>
              <a:buSzPts val="1650"/>
              <a:buFont typeface="Noto Sans Symbols"/>
              <a:buNone/>
            </a:pPr>
            <a:r>
              <a:rPr lang="en-US" sz="3000" b="0" i="0" u="none" dirty="0">
                <a:solidFill>
                  <a:schemeClr val="dk1"/>
                </a:solidFill>
                <a:latin typeface="Calibri"/>
                <a:ea typeface="Calibri"/>
                <a:cs typeface="Calibri"/>
                <a:sym typeface="Calibri"/>
              </a:rPr>
              <a:t>• DECREMENT</a:t>
            </a:r>
            <a:endParaRPr sz="3000" dirty="0"/>
          </a:p>
          <a:p>
            <a:pPr marL="0" marR="0" lvl="0" indent="0" algn="just" rtl="0">
              <a:lnSpc>
                <a:spcPct val="100000"/>
              </a:lnSpc>
              <a:spcBef>
                <a:spcPts val="440"/>
              </a:spcBef>
              <a:spcAft>
                <a:spcPts val="0"/>
              </a:spcAft>
              <a:buClr>
                <a:schemeClr val="lt2"/>
              </a:buClr>
              <a:buSzPts val="1650"/>
              <a:buFont typeface="Noto Sans Symbols"/>
              <a:buNone/>
            </a:pPr>
            <a:r>
              <a:rPr lang="en-US" sz="3000" b="0" i="0" u="none" dirty="0">
                <a:solidFill>
                  <a:schemeClr val="dk1"/>
                </a:solidFill>
                <a:latin typeface="Calibri"/>
                <a:ea typeface="Calibri"/>
                <a:cs typeface="Calibri"/>
                <a:sym typeface="Calibri"/>
              </a:rPr>
              <a:t>• IF/ELSE</a:t>
            </a:r>
            <a:endParaRPr sz="3000" dirty="0"/>
          </a:p>
          <a:p>
            <a:pPr marL="0" marR="0" lvl="0" indent="0" algn="just" rtl="0">
              <a:lnSpc>
                <a:spcPct val="100000"/>
              </a:lnSpc>
              <a:spcBef>
                <a:spcPts val="440"/>
              </a:spcBef>
              <a:spcAft>
                <a:spcPts val="0"/>
              </a:spcAft>
              <a:buClr>
                <a:schemeClr val="lt2"/>
              </a:buClr>
              <a:buSzPts val="1650"/>
              <a:buFont typeface="Noto Sans Symbols"/>
              <a:buNone/>
            </a:pPr>
            <a:r>
              <a:rPr lang="en-US" sz="3000" b="0" i="0" u="none" dirty="0">
                <a:solidFill>
                  <a:schemeClr val="dk1"/>
                </a:solidFill>
                <a:latin typeface="Calibri"/>
                <a:ea typeface="Calibri"/>
                <a:cs typeface="Calibri"/>
                <a:sym typeface="Calibri"/>
              </a:rPr>
              <a:t>• WHILE</a:t>
            </a:r>
            <a:endParaRPr sz="3000" dirty="0"/>
          </a:p>
          <a:p>
            <a:pPr marL="0" marR="0" lvl="0" indent="0" algn="just" rtl="0">
              <a:lnSpc>
                <a:spcPct val="100000"/>
              </a:lnSpc>
              <a:spcBef>
                <a:spcPts val="440"/>
              </a:spcBef>
              <a:spcAft>
                <a:spcPts val="0"/>
              </a:spcAft>
              <a:buClr>
                <a:schemeClr val="lt2"/>
              </a:buClr>
              <a:buSzPts val="1650"/>
              <a:buFont typeface="Noto Sans Symbols"/>
              <a:buNone/>
            </a:pPr>
            <a:r>
              <a:rPr lang="en-US" sz="3000" b="0" i="0" u="none" dirty="0">
                <a:solidFill>
                  <a:schemeClr val="dk1"/>
                </a:solidFill>
                <a:latin typeface="Calibri"/>
                <a:ea typeface="Calibri"/>
                <a:cs typeface="Calibri"/>
                <a:sym typeface="Calibri"/>
              </a:rPr>
              <a:t>• TRUE/FALSE</a:t>
            </a:r>
            <a:endParaRPr sz="3000" dirty="0"/>
          </a:p>
        </p:txBody>
      </p:sp>
      <p:sp>
        <p:nvSpPr>
          <p:cNvPr id="356" name="Google Shape;356;p30"/>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88</a:t>
            </a:fld>
            <a:endParaRPr/>
          </a:p>
        </p:txBody>
      </p:sp>
    </p:spTree>
    <p:extLst>
      <p:ext uri="{BB962C8B-B14F-4D97-AF65-F5344CB8AC3E}">
        <p14:creationId xmlns:p14="http://schemas.microsoft.com/office/powerpoint/2010/main" val="38975441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3"/>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Pseudocode &amp; Algorithm</a:t>
            </a:r>
            <a:endParaRPr/>
          </a:p>
        </p:txBody>
      </p:sp>
      <p:sp>
        <p:nvSpPr>
          <p:cNvPr id="376" name="Google Shape;376;p33"/>
          <p:cNvSpPr txBox="1">
            <a:spLocks noGrp="1"/>
          </p:cNvSpPr>
          <p:nvPr>
            <p:ph type="body" idx="1"/>
          </p:nvPr>
        </p:nvSpPr>
        <p:spPr>
          <a:xfrm>
            <a:off x="609600" y="1981200"/>
            <a:ext cx="109728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1" i="0" u="none">
                <a:solidFill>
                  <a:schemeClr val="dk1"/>
                </a:solidFill>
                <a:latin typeface="Arial"/>
                <a:ea typeface="Arial"/>
                <a:cs typeface="Arial"/>
                <a:sym typeface="Arial"/>
              </a:rPr>
              <a:t>Example 1:</a:t>
            </a:r>
            <a:r>
              <a:rPr lang="en-US" sz="2800" b="0" i="0" u="none">
                <a:solidFill>
                  <a:schemeClr val="dk1"/>
                </a:solidFill>
                <a:latin typeface="Arial"/>
                <a:ea typeface="Arial"/>
                <a:cs typeface="Arial"/>
                <a:sym typeface="Arial"/>
              </a:rPr>
              <a:t> Write an algorithm to determine a student’s final grade and indicate whether it is passing or failing. The final grade is calculated as the average of four marks.</a:t>
            </a:r>
            <a:endParaRPr/>
          </a:p>
        </p:txBody>
      </p:sp>
      <p:sp>
        <p:nvSpPr>
          <p:cNvPr id="377" name="Google Shape;377;p33"/>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89</a:t>
            </a:fld>
            <a:endParaRPr/>
          </a:p>
        </p:txBody>
      </p:sp>
    </p:spTree>
    <p:extLst>
      <p:ext uri="{BB962C8B-B14F-4D97-AF65-F5344CB8AC3E}">
        <p14:creationId xmlns:p14="http://schemas.microsoft.com/office/powerpoint/2010/main" val="3757494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838200" y="1"/>
            <a:ext cx="10515600" cy="7619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Applications of Python</a:t>
            </a:r>
            <a:endParaRPr sz="4000" b="1">
              <a:latin typeface="Times New Roman"/>
              <a:ea typeface="Times New Roman"/>
              <a:cs typeface="Times New Roman"/>
              <a:sym typeface="Times New Roman"/>
            </a:endParaRPr>
          </a:p>
        </p:txBody>
      </p:sp>
      <p:sp>
        <p:nvSpPr>
          <p:cNvPr id="126" name="Google Shape;126;p8"/>
          <p:cNvSpPr txBox="1">
            <a:spLocks noGrp="1"/>
          </p:cNvSpPr>
          <p:nvPr>
            <p:ph type="body" idx="1"/>
          </p:nvPr>
        </p:nvSpPr>
        <p:spPr>
          <a:xfrm>
            <a:off x="838200" y="668215"/>
            <a:ext cx="10515600" cy="55087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1. Embedded scripting language: </a:t>
            </a:r>
            <a:r>
              <a:rPr lang="en-US" sz="2400">
                <a:latin typeface="Times New Roman"/>
                <a:ea typeface="Times New Roman"/>
                <a:cs typeface="Times New Roman"/>
                <a:sym typeface="Times New Roman"/>
              </a:rPr>
              <a:t>Python is used as an embedded scripting            language for various testing/ building/ deployment/ monitoring frameworks, scientific apps, and quick scripts.</a:t>
            </a:r>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2. 3D Software:3D </a:t>
            </a:r>
            <a:r>
              <a:rPr lang="en-US" sz="2400">
                <a:latin typeface="Times New Roman"/>
                <a:ea typeface="Times New Roman"/>
                <a:cs typeface="Times New Roman"/>
                <a:sym typeface="Times New Roman"/>
              </a:rPr>
              <a:t>software like Maya uses Python for automating small user tasks, or for doing more complex integration such as talking to databases and asset management systems. </a:t>
            </a:r>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3. Web development: </a:t>
            </a:r>
            <a:r>
              <a:rPr lang="en-US" sz="2400">
                <a:latin typeface="Times New Roman"/>
                <a:ea typeface="Times New Roman"/>
                <a:cs typeface="Times New Roman"/>
                <a:sym typeface="Times New Roman"/>
              </a:rPr>
              <a:t>Python is an easily extensible language that provides good integration with database and other web standards. </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4. GUI-based desktop applications: </a:t>
            </a:r>
            <a:r>
              <a:rPr lang="en-US" sz="2400">
                <a:latin typeface="Times New Roman"/>
                <a:ea typeface="Times New Roman"/>
                <a:cs typeface="Times New Roman"/>
                <a:sym typeface="Times New Roman"/>
              </a:rPr>
              <a:t>Simple syntax, modular architecture, rich text processing tools and the ability to work on multiple operating systems makes Python a preferred choice for developing desktop-based applications. </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5. Image processing and graphic design applications: </a:t>
            </a:r>
            <a:r>
              <a:rPr lang="en-US" sz="2400">
                <a:latin typeface="Times New Roman"/>
                <a:ea typeface="Times New Roman"/>
                <a:cs typeface="Times New Roman"/>
                <a:sym typeface="Times New Roman"/>
              </a:rPr>
              <a:t>Python is used to make 2D imaging software such as Inkscape, GIMP, Paint Shop Pro and Scribus.</a:t>
            </a:r>
            <a:endParaRPr sz="240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fld id="{00000000-1234-1234-1234-123412341234}" type="slidenum">
              <a:rPr lang="en-US" smtClean="0"/>
              <a:pPr/>
              <a:t>9</a:t>
            </a:fld>
            <a:r>
              <a:rPr lang="en-US" smtClean="0"/>
              <a:t>r</a:t>
            </a:r>
            <a:endParaRPr lang="en-US" dirty="0"/>
          </a:p>
        </p:txBody>
      </p:sp>
    </p:spTree>
    <p:extLst>
      <p:ext uri="{BB962C8B-B14F-4D97-AF65-F5344CB8AC3E}">
        <p14:creationId xmlns:p14="http://schemas.microsoft.com/office/powerpoint/2010/main" val="404787969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4"/>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Pseudocode &amp; Algorithm</a:t>
            </a:r>
            <a:endParaRPr/>
          </a:p>
        </p:txBody>
      </p:sp>
      <p:sp>
        <p:nvSpPr>
          <p:cNvPr id="383" name="Google Shape;383;p34"/>
          <p:cNvSpPr txBox="1">
            <a:spLocks noGrp="1"/>
          </p:cNvSpPr>
          <p:nvPr>
            <p:ph type="body" idx="1"/>
          </p:nvPr>
        </p:nvSpPr>
        <p:spPr>
          <a:xfrm>
            <a:off x="950614" y="1981200"/>
            <a:ext cx="10631786"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100"/>
              <a:buNone/>
            </a:pPr>
            <a:r>
              <a:rPr lang="en-US" sz="2800" b="1" i="0" u="none" dirty="0" err="1">
                <a:solidFill>
                  <a:schemeClr val="dk1"/>
                </a:solidFill>
                <a:latin typeface="Arial"/>
                <a:ea typeface="Arial"/>
                <a:cs typeface="Arial"/>
                <a:sym typeface="Arial"/>
              </a:rPr>
              <a:t>Pseudocode</a:t>
            </a:r>
            <a:r>
              <a:rPr lang="en-US" sz="2800" b="0" i="0" u="none" dirty="0">
                <a:solidFill>
                  <a:schemeClr val="dk1"/>
                </a:solidFill>
                <a:latin typeface="Arial"/>
                <a:ea typeface="Arial"/>
                <a:cs typeface="Arial"/>
                <a:sym typeface="Arial"/>
              </a:rPr>
              <a:t>:</a:t>
            </a:r>
            <a:endParaRPr dirty="0"/>
          </a:p>
          <a:p>
            <a:pPr marL="342900" lvl="0" indent="-342900" algn="l" rtl="0">
              <a:lnSpc>
                <a:spcPct val="90000"/>
              </a:lnSpc>
              <a:spcBef>
                <a:spcPts val="560"/>
              </a:spcBef>
              <a:spcAft>
                <a:spcPts val="0"/>
              </a:spcAft>
              <a:buClr>
                <a:schemeClr val="lt2"/>
              </a:buClr>
              <a:buSzPts val="2100"/>
              <a:buFont typeface="Noto Sans Symbols"/>
              <a:buChar char="■"/>
            </a:pPr>
            <a:r>
              <a:rPr lang="en-US" sz="2800" b="0" i="1" u="none" dirty="0">
                <a:solidFill>
                  <a:schemeClr val="dk1"/>
                </a:solidFill>
                <a:latin typeface="Arial"/>
                <a:ea typeface="Arial"/>
                <a:cs typeface="Arial"/>
                <a:sym typeface="Arial"/>
              </a:rPr>
              <a:t>Input a set of 4 marks</a:t>
            </a:r>
            <a:endParaRPr dirty="0"/>
          </a:p>
          <a:p>
            <a:pPr marL="342900" lvl="0" indent="-342900" algn="l" rtl="0">
              <a:lnSpc>
                <a:spcPct val="90000"/>
              </a:lnSpc>
              <a:spcBef>
                <a:spcPts val="560"/>
              </a:spcBef>
              <a:spcAft>
                <a:spcPts val="0"/>
              </a:spcAft>
              <a:buClr>
                <a:schemeClr val="lt2"/>
              </a:buClr>
              <a:buSzPts val="2100"/>
              <a:buFont typeface="Noto Sans Symbols"/>
              <a:buChar char="■"/>
            </a:pPr>
            <a:r>
              <a:rPr lang="en-US" sz="2800" b="0" i="1" u="none" dirty="0">
                <a:solidFill>
                  <a:schemeClr val="dk1"/>
                </a:solidFill>
                <a:latin typeface="Arial"/>
                <a:ea typeface="Arial"/>
                <a:cs typeface="Arial"/>
                <a:sym typeface="Arial"/>
              </a:rPr>
              <a:t>Calculate their average by summing and dividing by 4</a:t>
            </a:r>
            <a:endParaRPr dirty="0"/>
          </a:p>
          <a:p>
            <a:pPr marL="342900" lvl="0" indent="-342900" algn="l" rtl="0">
              <a:lnSpc>
                <a:spcPct val="90000"/>
              </a:lnSpc>
              <a:spcBef>
                <a:spcPts val="560"/>
              </a:spcBef>
              <a:spcAft>
                <a:spcPts val="0"/>
              </a:spcAft>
              <a:buClr>
                <a:schemeClr val="lt2"/>
              </a:buClr>
              <a:buSzPts val="2100"/>
              <a:buFont typeface="Noto Sans Symbols"/>
              <a:buChar char="■"/>
            </a:pPr>
            <a:r>
              <a:rPr lang="en-US" sz="2800" b="0" i="1" u="none" dirty="0">
                <a:solidFill>
                  <a:schemeClr val="dk1"/>
                </a:solidFill>
                <a:latin typeface="Arial"/>
                <a:ea typeface="Arial"/>
                <a:cs typeface="Arial"/>
                <a:sym typeface="Arial"/>
              </a:rPr>
              <a:t>if average is below 50</a:t>
            </a:r>
            <a:endParaRPr dirty="0"/>
          </a:p>
          <a:p>
            <a:pPr marL="342900" lvl="0" indent="-342900" algn="l" rtl="0">
              <a:lnSpc>
                <a:spcPct val="90000"/>
              </a:lnSpc>
              <a:spcBef>
                <a:spcPts val="560"/>
              </a:spcBef>
              <a:spcAft>
                <a:spcPts val="0"/>
              </a:spcAft>
              <a:buSzPts val="2100"/>
              <a:buNone/>
            </a:pPr>
            <a:r>
              <a:rPr lang="en-US" sz="2800" b="0" i="1" u="none" dirty="0">
                <a:solidFill>
                  <a:schemeClr val="dk1"/>
                </a:solidFill>
                <a:latin typeface="Arial"/>
                <a:ea typeface="Arial"/>
                <a:cs typeface="Arial"/>
                <a:sym typeface="Arial"/>
              </a:rPr>
              <a:t>		Print “FAIL”</a:t>
            </a:r>
            <a:endParaRPr dirty="0"/>
          </a:p>
          <a:p>
            <a:pPr marL="342900" lvl="0" indent="-342900" algn="l" rtl="0">
              <a:lnSpc>
                <a:spcPct val="90000"/>
              </a:lnSpc>
              <a:spcBef>
                <a:spcPts val="560"/>
              </a:spcBef>
              <a:spcAft>
                <a:spcPts val="0"/>
              </a:spcAft>
              <a:buSzPts val="2100"/>
              <a:buNone/>
            </a:pPr>
            <a:r>
              <a:rPr lang="en-US" sz="2800" b="0" i="1" u="none" dirty="0">
                <a:solidFill>
                  <a:schemeClr val="dk1"/>
                </a:solidFill>
                <a:latin typeface="Arial"/>
                <a:ea typeface="Arial"/>
                <a:cs typeface="Arial"/>
                <a:sym typeface="Arial"/>
              </a:rPr>
              <a:t>	else</a:t>
            </a:r>
            <a:endParaRPr dirty="0"/>
          </a:p>
          <a:p>
            <a:pPr marL="342900" lvl="0" indent="-342900" algn="l" rtl="0">
              <a:lnSpc>
                <a:spcPct val="90000"/>
              </a:lnSpc>
              <a:spcBef>
                <a:spcPts val="560"/>
              </a:spcBef>
              <a:spcAft>
                <a:spcPts val="0"/>
              </a:spcAft>
              <a:buSzPts val="2100"/>
              <a:buNone/>
            </a:pPr>
            <a:r>
              <a:rPr lang="en-US" sz="2800" b="0" i="1" u="none" dirty="0">
                <a:solidFill>
                  <a:schemeClr val="dk1"/>
                </a:solidFill>
                <a:latin typeface="Arial"/>
                <a:ea typeface="Arial"/>
                <a:cs typeface="Arial"/>
                <a:sym typeface="Arial"/>
              </a:rPr>
              <a:t>		Print “PASS”</a:t>
            </a:r>
            <a:endParaRPr dirty="0"/>
          </a:p>
        </p:txBody>
      </p:sp>
      <p:sp>
        <p:nvSpPr>
          <p:cNvPr id="384" name="Google Shape;384;p34"/>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90</a:t>
            </a:fld>
            <a:endParaRPr/>
          </a:p>
        </p:txBody>
      </p:sp>
    </p:spTree>
    <p:extLst>
      <p:ext uri="{BB962C8B-B14F-4D97-AF65-F5344CB8AC3E}">
        <p14:creationId xmlns:p14="http://schemas.microsoft.com/office/powerpoint/2010/main" val="34682856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Pseudocode &amp; Algorithm</a:t>
            </a:r>
            <a:endParaRPr/>
          </a:p>
        </p:txBody>
      </p:sp>
      <p:sp>
        <p:nvSpPr>
          <p:cNvPr id="390" name="Google Shape;390;p35"/>
          <p:cNvSpPr txBox="1">
            <a:spLocks noGrp="1"/>
          </p:cNvSpPr>
          <p:nvPr>
            <p:ph type="body" idx="1"/>
          </p:nvPr>
        </p:nvSpPr>
        <p:spPr>
          <a:xfrm>
            <a:off x="609600" y="1981200"/>
            <a:ext cx="109728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Detailed Algorithm </a:t>
            </a:r>
            <a:endParaRPr dirty="0"/>
          </a:p>
          <a:p>
            <a:pPr marL="342900" lvl="0" indent="-342900" algn="l" rtl="0">
              <a:lnSpc>
                <a:spcPct val="90000"/>
              </a:lnSpc>
              <a:spcBef>
                <a:spcPts val="56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	Step 1:  	Input M1,M2,M3,M4</a:t>
            </a:r>
            <a:endParaRPr dirty="0"/>
          </a:p>
          <a:p>
            <a:pPr marL="342900" lvl="0" indent="-342900" algn="l" rtl="0">
              <a:lnSpc>
                <a:spcPct val="90000"/>
              </a:lnSpc>
              <a:spcBef>
                <a:spcPts val="560"/>
              </a:spcBef>
              <a:spcAft>
                <a:spcPts val="0"/>
              </a:spcAft>
              <a:buSzPts val="2100"/>
              <a:buNone/>
            </a:pPr>
            <a:r>
              <a:rPr lang="en-US" sz="2800" b="0" i="0" u="none" dirty="0">
                <a:solidFill>
                  <a:schemeClr val="dk1"/>
                </a:solidFill>
                <a:latin typeface="Arial"/>
                <a:ea typeface="Arial"/>
                <a:cs typeface="Arial"/>
                <a:sym typeface="Arial"/>
              </a:rPr>
              <a:t>		Step 2: 	GRADE ← (M1+M2+M3+M4)/4 </a:t>
            </a:r>
            <a:endParaRPr dirty="0"/>
          </a:p>
          <a:p>
            <a:pPr marL="342900" lvl="0" indent="-342900" algn="l" rtl="0">
              <a:lnSpc>
                <a:spcPct val="90000"/>
              </a:lnSpc>
              <a:spcBef>
                <a:spcPts val="560"/>
              </a:spcBef>
              <a:spcAft>
                <a:spcPts val="0"/>
              </a:spcAft>
              <a:buSzPts val="2100"/>
              <a:buNone/>
            </a:pPr>
            <a:r>
              <a:rPr lang="en-US" sz="2800" b="0" i="0" u="none" dirty="0">
                <a:solidFill>
                  <a:schemeClr val="dk1"/>
                </a:solidFill>
                <a:latin typeface="Arial"/>
                <a:ea typeface="Arial"/>
                <a:cs typeface="Arial"/>
                <a:sym typeface="Arial"/>
              </a:rPr>
              <a:t>		Step 3: 	if (GRADE &lt; 50) then</a:t>
            </a:r>
            <a:endParaRPr dirty="0"/>
          </a:p>
          <a:p>
            <a:pPr marL="342900" lvl="0" indent="-342900" algn="l" rtl="0">
              <a:lnSpc>
                <a:spcPct val="90000"/>
              </a:lnSpc>
              <a:spcBef>
                <a:spcPts val="560"/>
              </a:spcBef>
              <a:spcAft>
                <a:spcPts val="0"/>
              </a:spcAft>
              <a:buSzPts val="2100"/>
              <a:buNone/>
            </a:pPr>
            <a:r>
              <a:rPr lang="en-US" sz="2800" b="0" i="0" u="none" dirty="0">
                <a:solidFill>
                  <a:schemeClr val="dk1"/>
                </a:solidFill>
                <a:latin typeface="Arial"/>
                <a:ea typeface="Arial"/>
                <a:cs typeface="Arial"/>
                <a:sym typeface="Arial"/>
              </a:rPr>
              <a:t>					Print “FAIL”</a:t>
            </a:r>
            <a:endParaRPr dirty="0"/>
          </a:p>
          <a:p>
            <a:pPr marL="342900" lvl="0" indent="-342900" algn="l" rtl="0">
              <a:lnSpc>
                <a:spcPct val="90000"/>
              </a:lnSpc>
              <a:spcBef>
                <a:spcPts val="560"/>
              </a:spcBef>
              <a:spcAft>
                <a:spcPts val="0"/>
              </a:spcAft>
              <a:buSzPts val="2100"/>
              <a:buNone/>
            </a:pPr>
            <a:r>
              <a:rPr lang="en-US" sz="2800" b="0" i="0" u="none" dirty="0">
                <a:solidFill>
                  <a:schemeClr val="dk1"/>
                </a:solidFill>
                <a:latin typeface="Arial"/>
                <a:ea typeface="Arial"/>
                <a:cs typeface="Arial"/>
                <a:sym typeface="Arial"/>
              </a:rPr>
              <a:t>  				else</a:t>
            </a:r>
            <a:endParaRPr dirty="0"/>
          </a:p>
          <a:p>
            <a:pPr marL="342900" lvl="0" indent="-342900" algn="l" rtl="0">
              <a:lnSpc>
                <a:spcPct val="90000"/>
              </a:lnSpc>
              <a:spcBef>
                <a:spcPts val="560"/>
              </a:spcBef>
              <a:spcAft>
                <a:spcPts val="0"/>
              </a:spcAft>
              <a:buSzPts val="2100"/>
              <a:buNone/>
            </a:pPr>
            <a:r>
              <a:rPr lang="en-US" sz="2800" b="0" i="0" u="none" dirty="0">
                <a:solidFill>
                  <a:schemeClr val="dk1"/>
                </a:solidFill>
                <a:latin typeface="Arial"/>
                <a:ea typeface="Arial"/>
                <a:cs typeface="Arial"/>
                <a:sym typeface="Arial"/>
              </a:rPr>
              <a:t>					Print “PASS”</a:t>
            </a:r>
            <a:endParaRPr dirty="0"/>
          </a:p>
          <a:p>
            <a:pPr marL="342900" lvl="0" indent="-342900" algn="l" rtl="0">
              <a:lnSpc>
                <a:spcPct val="90000"/>
              </a:lnSpc>
              <a:spcBef>
                <a:spcPts val="560"/>
              </a:spcBef>
              <a:spcAft>
                <a:spcPts val="0"/>
              </a:spcAft>
              <a:buSzPts val="2100"/>
              <a:buNone/>
            </a:pPr>
            <a:r>
              <a:rPr lang="en-US" sz="2800" b="0" i="0" u="none" dirty="0">
                <a:solidFill>
                  <a:schemeClr val="dk1"/>
                </a:solidFill>
                <a:latin typeface="Arial"/>
                <a:ea typeface="Arial"/>
                <a:cs typeface="Arial"/>
                <a:sym typeface="Arial"/>
              </a:rPr>
              <a:t>				</a:t>
            </a:r>
            <a:r>
              <a:rPr lang="en-US" sz="2800" b="0" i="0" u="none" dirty="0" err="1">
                <a:solidFill>
                  <a:schemeClr val="dk1"/>
                </a:solidFill>
                <a:latin typeface="Arial"/>
                <a:ea typeface="Arial"/>
                <a:cs typeface="Arial"/>
                <a:sym typeface="Arial"/>
              </a:rPr>
              <a:t>endif</a:t>
            </a:r>
            <a:endParaRPr dirty="0"/>
          </a:p>
        </p:txBody>
      </p:sp>
      <p:sp>
        <p:nvSpPr>
          <p:cNvPr id="391" name="Google Shape;391;p35"/>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91</a:t>
            </a:fld>
            <a:endParaRPr/>
          </a:p>
        </p:txBody>
      </p:sp>
    </p:spTree>
    <p:extLst>
      <p:ext uri="{BB962C8B-B14F-4D97-AF65-F5344CB8AC3E}">
        <p14:creationId xmlns:p14="http://schemas.microsoft.com/office/powerpoint/2010/main" val="8881414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6"/>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a:t>
            </a:r>
            <a:endParaRPr/>
          </a:p>
        </p:txBody>
      </p:sp>
      <p:sp>
        <p:nvSpPr>
          <p:cNvPr id="398" name="Google Shape;398;p36"/>
          <p:cNvSpPr txBox="1"/>
          <p:nvPr/>
        </p:nvSpPr>
        <p:spPr>
          <a:xfrm>
            <a:off x="7112000" y="1600200"/>
            <a:ext cx="4165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 name="Google Shape;399;p36"/>
          <p:cNvSpPr txBox="1"/>
          <p:nvPr/>
        </p:nvSpPr>
        <p:spPr>
          <a:xfrm>
            <a:off x="5892800" y="1905001"/>
            <a:ext cx="609600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Step 1:  	Input M1,M2,M3,M4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Step 2: 	GRADE ← (M1+M2+M3+M4)/4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Step 3: 	if (GRADE &lt;50) 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Print “FAIL”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Print “PASS”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endif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400" name="Google Shape;400;p36"/>
          <p:cNvGrpSpPr/>
          <p:nvPr/>
        </p:nvGrpSpPr>
        <p:grpSpPr>
          <a:xfrm>
            <a:off x="1837266" y="1855985"/>
            <a:ext cx="4588933" cy="4413250"/>
            <a:chOff x="712" y="1152"/>
            <a:chExt cx="2168" cy="2780"/>
          </a:xfrm>
        </p:grpSpPr>
        <p:sp>
          <p:nvSpPr>
            <p:cNvPr id="401" name="Google Shape;401;p36"/>
            <p:cNvSpPr/>
            <p:nvPr/>
          </p:nvSpPr>
          <p:spPr>
            <a:xfrm>
              <a:off x="1352" y="1152"/>
              <a:ext cx="592" cy="213"/>
            </a:xfrm>
            <a:prstGeom prst="flowChartTerminator">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START</a:t>
              </a:r>
              <a:endParaRPr sz="1400" b="0" i="0" u="none" strike="noStrike" cap="none">
                <a:solidFill>
                  <a:srgbClr val="000000"/>
                </a:solidFill>
                <a:latin typeface="Arial"/>
                <a:ea typeface="Arial"/>
                <a:cs typeface="Arial"/>
                <a:sym typeface="Arial"/>
              </a:endParaRPr>
            </a:p>
          </p:txBody>
        </p:sp>
        <p:cxnSp>
          <p:nvCxnSpPr>
            <p:cNvPr id="402" name="Google Shape;402;p36"/>
            <p:cNvCxnSpPr/>
            <p:nvPr/>
          </p:nvCxnSpPr>
          <p:spPr>
            <a:xfrm>
              <a:off x="1648" y="1365"/>
              <a:ext cx="0" cy="160"/>
            </a:xfrm>
            <a:prstGeom prst="straightConnector1">
              <a:avLst/>
            </a:prstGeom>
            <a:noFill/>
            <a:ln w="9525" cap="flat" cmpd="sng">
              <a:solidFill>
                <a:srgbClr val="000000"/>
              </a:solidFill>
              <a:prstDash val="solid"/>
              <a:miter lim="800000"/>
              <a:headEnd type="none" w="sm" len="sm"/>
              <a:tailEnd type="triangle" w="med" len="med"/>
            </a:ln>
          </p:spPr>
        </p:cxnSp>
        <p:sp>
          <p:nvSpPr>
            <p:cNvPr id="403" name="Google Shape;403;p36"/>
            <p:cNvSpPr/>
            <p:nvPr/>
          </p:nvSpPr>
          <p:spPr>
            <a:xfrm>
              <a:off x="987" y="1532"/>
              <a:ext cx="1301" cy="320"/>
            </a:xfrm>
            <a:prstGeom prst="flowChartInputOutput">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M1,M2,M3,M4</a:t>
              </a:r>
              <a:endParaRPr sz="1400" b="0" i="0" u="none" strike="noStrike" cap="none">
                <a:solidFill>
                  <a:srgbClr val="000000"/>
                </a:solidFill>
                <a:latin typeface="Arial"/>
                <a:ea typeface="Arial"/>
                <a:cs typeface="Arial"/>
                <a:sym typeface="Arial"/>
              </a:endParaRPr>
            </a:p>
          </p:txBody>
        </p:sp>
        <p:sp>
          <p:nvSpPr>
            <p:cNvPr id="404" name="Google Shape;404;p36"/>
            <p:cNvSpPr/>
            <p:nvPr/>
          </p:nvSpPr>
          <p:spPr>
            <a:xfrm>
              <a:off x="817" y="2068"/>
              <a:ext cx="1489" cy="213"/>
            </a:xfrm>
            <a:prstGeom prst="flowChartProcess">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GRADE←(M1+M2+M3+M4)/4</a:t>
              </a:r>
              <a:endParaRPr sz="1400" b="0" i="0" u="none" strike="noStrike" cap="none">
                <a:solidFill>
                  <a:srgbClr val="000000"/>
                </a:solidFill>
                <a:latin typeface="Arial"/>
                <a:ea typeface="Arial"/>
                <a:cs typeface="Arial"/>
                <a:sym typeface="Arial"/>
              </a:endParaRPr>
            </a:p>
          </p:txBody>
        </p:sp>
        <p:cxnSp>
          <p:nvCxnSpPr>
            <p:cNvPr id="405" name="Google Shape;405;p36"/>
            <p:cNvCxnSpPr/>
            <p:nvPr/>
          </p:nvCxnSpPr>
          <p:spPr>
            <a:xfrm>
              <a:off x="1578" y="1852"/>
              <a:ext cx="0" cy="214"/>
            </a:xfrm>
            <a:prstGeom prst="straightConnector1">
              <a:avLst/>
            </a:prstGeom>
            <a:noFill/>
            <a:ln w="9525" cap="flat" cmpd="sng">
              <a:solidFill>
                <a:srgbClr val="000000"/>
              </a:solidFill>
              <a:prstDash val="solid"/>
              <a:miter lim="800000"/>
              <a:headEnd type="none" w="sm" len="sm"/>
              <a:tailEnd type="triangle" w="med" len="med"/>
            </a:ln>
          </p:spPr>
        </p:cxnSp>
        <p:sp>
          <p:nvSpPr>
            <p:cNvPr id="406" name="Google Shape;406;p36"/>
            <p:cNvSpPr/>
            <p:nvPr/>
          </p:nvSpPr>
          <p:spPr>
            <a:xfrm>
              <a:off x="987" y="2439"/>
              <a:ext cx="1183" cy="533"/>
            </a:xfrm>
            <a:prstGeom prst="flowChartDecision">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GRADE&lt;50</a:t>
              </a:r>
              <a:endParaRPr sz="1400" b="0" i="0" u="none" strike="noStrike" cap="none">
                <a:solidFill>
                  <a:srgbClr val="000000"/>
                </a:solidFill>
                <a:latin typeface="Arial"/>
                <a:ea typeface="Arial"/>
                <a:cs typeface="Arial"/>
                <a:sym typeface="Arial"/>
              </a:endParaRPr>
            </a:p>
          </p:txBody>
        </p:sp>
        <p:sp>
          <p:nvSpPr>
            <p:cNvPr id="407" name="Google Shape;407;p36"/>
            <p:cNvSpPr/>
            <p:nvPr/>
          </p:nvSpPr>
          <p:spPr>
            <a:xfrm>
              <a:off x="1874" y="3079"/>
              <a:ext cx="1006" cy="373"/>
            </a:xfrm>
            <a:prstGeom prst="flowChartDisplay">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PRINT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“FAIL”</a:t>
              </a:r>
              <a:endParaRPr sz="1400" b="0" i="0" u="none" strike="noStrike" cap="none" dirty="0">
                <a:solidFill>
                  <a:srgbClr val="000000"/>
                </a:solidFill>
                <a:latin typeface="Arial"/>
                <a:ea typeface="Arial"/>
                <a:cs typeface="Arial"/>
                <a:sym typeface="Arial"/>
              </a:endParaRPr>
            </a:p>
          </p:txBody>
        </p:sp>
        <p:cxnSp>
          <p:nvCxnSpPr>
            <p:cNvPr id="408" name="Google Shape;408;p36"/>
            <p:cNvCxnSpPr/>
            <p:nvPr/>
          </p:nvCxnSpPr>
          <p:spPr>
            <a:xfrm>
              <a:off x="1578" y="3612"/>
              <a:ext cx="0" cy="107"/>
            </a:xfrm>
            <a:prstGeom prst="straightConnector1">
              <a:avLst/>
            </a:prstGeom>
            <a:noFill/>
            <a:ln w="9525" cap="flat" cmpd="sng">
              <a:solidFill>
                <a:srgbClr val="000000"/>
              </a:solidFill>
              <a:prstDash val="solid"/>
              <a:miter lim="800000"/>
              <a:headEnd type="none" w="sm" len="sm"/>
              <a:tailEnd type="triangle" w="med" len="med"/>
            </a:ln>
          </p:spPr>
        </p:cxnSp>
        <p:sp>
          <p:nvSpPr>
            <p:cNvPr id="409" name="Google Shape;409;p36"/>
            <p:cNvSpPr/>
            <p:nvPr/>
          </p:nvSpPr>
          <p:spPr>
            <a:xfrm>
              <a:off x="1283" y="3719"/>
              <a:ext cx="591" cy="213"/>
            </a:xfrm>
            <a:prstGeom prst="flowChartTerminator">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STOP</a:t>
              </a:r>
              <a:endParaRPr sz="1400" b="0" i="0" u="none" strike="noStrike" cap="none">
                <a:solidFill>
                  <a:srgbClr val="000000"/>
                </a:solidFill>
                <a:latin typeface="Arial"/>
                <a:ea typeface="Arial"/>
                <a:cs typeface="Arial"/>
                <a:sym typeface="Arial"/>
              </a:endParaRPr>
            </a:p>
          </p:txBody>
        </p:sp>
        <p:cxnSp>
          <p:nvCxnSpPr>
            <p:cNvPr id="410" name="Google Shape;410;p36"/>
            <p:cNvCxnSpPr/>
            <p:nvPr/>
          </p:nvCxnSpPr>
          <p:spPr>
            <a:xfrm>
              <a:off x="768" y="3612"/>
              <a:ext cx="1698" cy="0"/>
            </a:xfrm>
            <a:prstGeom prst="straightConnector1">
              <a:avLst/>
            </a:prstGeom>
            <a:noFill/>
            <a:ln w="9525" cap="flat" cmpd="sng">
              <a:solidFill>
                <a:srgbClr val="000000"/>
              </a:solidFill>
              <a:prstDash val="solid"/>
              <a:miter lim="800000"/>
              <a:headEnd type="none" w="sm" len="sm"/>
              <a:tailEnd type="none" w="sm" len="sm"/>
            </a:ln>
          </p:spPr>
        </p:cxnSp>
        <p:cxnSp>
          <p:nvCxnSpPr>
            <p:cNvPr id="411" name="Google Shape;411;p36"/>
            <p:cNvCxnSpPr/>
            <p:nvPr/>
          </p:nvCxnSpPr>
          <p:spPr>
            <a:xfrm rot="10800000">
              <a:off x="768" y="3452"/>
              <a:ext cx="0" cy="160"/>
            </a:xfrm>
            <a:prstGeom prst="straightConnector1">
              <a:avLst/>
            </a:prstGeom>
            <a:noFill/>
            <a:ln w="9525" cap="flat" cmpd="sng">
              <a:solidFill>
                <a:srgbClr val="000000"/>
              </a:solidFill>
              <a:prstDash val="solid"/>
              <a:miter lim="800000"/>
              <a:headEnd type="none" w="sm" len="sm"/>
              <a:tailEnd type="none" w="sm" len="sm"/>
            </a:ln>
          </p:spPr>
        </p:cxnSp>
        <p:cxnSp>
          <p:nvCxnSpPr>
            <p:cNvPr id="412" name="Google Shape;412;p36"/>
            <p:cNvCxnSpPr/>
            <p:nvPr/>
          </p:nvCxnSpPr>
          <p:spPr>
            <a:xfrm rot="10800000">
              <a:off x="2466" y="3452"/>
              <a:ext cx="0" cy="160"/>
            </a:xfrm>
            <a:prstGeom prst="straightConnector1">
              <a:avLst/>
            </a:prstGeom>
            <a:noFill/>
            <a:ln w="9525" cap="flat" cmpd="sng">
              <a:solidFill>
                <a:srgbClr val="000000"/>
              </a:solidFill>
              <a:prstDash val="solid"/>
              <a:miter lim="800000"/>
              <a:headEnd type="none" w="sm" len="sm"/>
              <a:tailEnd type="none" w="sm" len="sm"/>
            </a:ln>
          </p:spPr>
        </p:cxnSp>
        <p:cxnSp>
          <p:nvCxnSpPr>
            <p:cNvPr id="413" name="Google Shape;413;p36"/>
            <p:cNvCxnSpPr/>
            <p:nvPr/>
          </p:nvCxnSpPr>
          <p:spPr>
            <a:xfrm>
              <a:off x="2170" y="2705"/>
              <a:ext cx="296" cy="0"/>
            </a:xfrm>
            <a:prstGeom prst="straightConnector1">
              <a:avLst/>
            </a:prstGeom>
            <a:noFill/>
            <a:ln w="9525" cap="flat" cmpd="sng">
              <a:solidFill>
                <a:srgbClr val="000000"/>
              </a:solidFill>
              <a:prstDash val="solid"/>
              <a:miter lim="800000"/>
              <a:headEnd type="none" w="sm" len="sm"/>
              <a:tailEnd type="none" w="sm" len="sm"/>
            </a:ln>
          </p:spPr>
        </p:cxnSp>
        <p:cxnSp>
          <p:nvCxnSpPr>
            <p:cNvPr id="414" name="Google Shape;414;p36"/>
            <p:cNvCxnSpPr/>
            <p:nvPr/>
          </p:nvCxnSpPr>
          <p:spPr>
            <a:xfrm>
              <a:off x="2466" y="2705"/>
              <a:ext cx="0" cy="374"/>
            </a:xfrm>
            <a:prstGeom prst="straightConnector1">
              <a:avLst/>
            </a:prstGeom>
            <a:noFill/>
            <a:ln w="9525" cap="flat" cmpd="sng">
              <a:solidFill>
                <a:srgbClr val="000000"/>
              </a:solidFill>
              <a:prstDash val="solid"/>
              <a:miter lim="800000"/>
              <a:headEnd type="none" w="sm" len="sm"/>
              <a:tailEnd type="triangle" w="med" len="med"/>
            </a:ln>
          </p:spPr>
        </p:cxnSp>
        <p:cxnSp>
          <p:nvCxnSpPr>
            <p:cNvPr id="415" name="Google Shape;415;p36"/>
            <p:cNvCxnSpPr/>
            <p:nvPr/>
          </p:nvCxnSpPr>
          <p:spPr>
            <a:xfrm>
              <a:off x="720" y="2688"/>
              <a:ext cx="0" cy="374"/>
            </a:xfrm>
            <a:prstGeom prst="straightConnector1">
              <a:avLst/>
            </a:prstGeom>
            <a:noFill/>
            <a:ln w="9525" cap="flat" cmpd="sng">
              <a:solidFill>
                <a:srgbClr val="000000"/>
              </a:solidFill>
              <a:prstDash val="solid"/>
              <a:miter lim="800000"/>
              <a:headEnd type="none" w="sm" len="sm"/>
              <a:tailEnd type="triangle" w="med" len="med"/>
            </a:ln>
          </p:spPr>
        </p:cxnSp>
        <p:cxnSp>
          <p:nvCxnSpPr>
            <p:cNvPr id="416" name="Google Shape;416;p36"/>
            <p:cNvCxnSpPr/>
            <p:nvPr/>
          </p:nvCxnSpPr>
          <p:spPr>
            <a:xfrm>
              <a:off x="1578" y="2279"/>
              <a:ext cx="0" cy="160"/>
            </a:xfrm>
            <a:prstGeom prst="straightConnector1">
              <a:avLst/>
            </a:prstGeom>
            <a:noFill/>
            <a:ln w="9525" cap="flat" cmpd="sng">
              <a:solidFill>
                <a:srgbClr val="000000"/>
              </a:solidFill>
              <a:prstDash val="solid"/>
              <a:miter lim="800000"/>
              <a:headEnd type="none" w="sm" len="sm"/>
              <a:tailEnd type="triangle" w="med" len="med"/>
            </a:ln>
          </p:spPr>
        </p:cxnSp>
        <p:sp>
          <p:nvSpPr>
            <p:cNvPr id="417" name="Google Shape;417;p36"/>
            <p:cNvSpPr txBox="1"/>
            <p:nvPr/>
          </p:nvSpPr>
          <p:spPr>
            <a:xfrm>
              <a:off x="2160" y="2544"/>
              <a:ext cx="296" cy="159"/>
            </a:xfrm>
            <a:prstGeom prst="rect">
              <a:avLst/>
            </a:prstGeom>
            <a:solidFill>
              <a:srgbClr val="CC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sp>
          <p:nvSpPr>
            <p:cNvPr id="418" name="Google Shape;418;p36"/>
            <p:cNvSpPr txBox="1"/>
            <p:nvPr/>
          </p:nvSpPr>
          <p:spPr>
            <a:xfrm>
              <a:off x="720" y="2528"/>
              <a:ext cx="296" cy="160"/>
            </a:xfrm>
            <a:prstGeom prst="rect">
              <a:avLst/>
            </a:prstGeom>
            <a:solidFill>
              <a:srgbClr val="CC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N</a:t>
              </a:r>
              <a:endParaRPr sz="1400" b="0" i="0" u="none" strike="noStrike" cap="none">
                <a:solidFill>
                  <a:srgbClr val="000000"/>
                </a:solidFill>
                <a:latin typeface="Arial"/>
                <a:ea typeface="Arial"/>
                <a:cs typeface="Arial"/>
                <a:sym typeface="Arial"/>
              </a:endParaRPr>
            </a:p>
          </p:txBody>
        </p:sp>
        <p:cxnSp>
          <p:nvCxnSpPr>
            <p:cNvPr id="419" name="Google Shape;419;p36"/>
            <p:cNvCxnSpPr/>
            <p:nvPr/>
          </p:nvCxnSpPr>
          <p:spPr>
            <a:xfrm>
              <a:off x="712" y="2688"/>
              <a:ext cx="296" cy="0"/>
            </a:xfrm>
            <a:prstGeom prst="straightConnector1">
              <a:avLst/>
            </a:prstGeom>
            <a:noFill/>
            <a:ln w="9525" cap="flat" cmpd="sng">
              <a:solidFill>
                <a:srgbClr val="000000"/>
              </a:solidFill>
              <a:prstDash val="solid"/>
              <a:miter lim="800000"/>
              <a:headEnd type="none" w="sm" len="sm"/>
              <a:tailEnd type="none" w="sm" len="sm"/>
            </a:ln>
          </p:spPr>
        </p:cxnSp>
      </p:grpSp>
      <p:sp>
        <p:nvSpPr>
          <p:cNvPr id="420" name="Google Shape;420;p36"/>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92</a:t>
            </a:fld>
            <a:endParaRPr/>
          </a:p>
        </p:txBody>
      </p:sp>
      <p:sp>
        <p:nvSpPr>
          <p:cNvPr id="2" name="Flowchart: Data 1"/>
          <p:cNvSpPr/>
          <p:nvPr/>
        </p:nvSpPr>
        <p:spPr>
          <a:xfrm>
            <a:off x="648252" y="4888111"/>
            <a:ext cx="2266121" cy="619125"/>
          </a:xfrm>
          <a:prstGeom prst="flowChartInputOutput">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1200"/>
            </a:pPr>
            <a:r>
              <a:rPr lang="en-US" sz="1200" b="1" dirty="0">
                <a:solidFill>
                  <a:schemeClr val="dk1"/>
                </a:solidFill>
              </a:rPr>
              <a:t>PRINT</a:t>
            </a:r>
            <a:endParaRPr lang="en-US" dirty="0"/>
          </a:p>
          <a:p>
            <a:pPr lvl="0" algn="ctr">
              <a:buClr>
                <a:schemeClr val="dk1"/>
              </a:buClr>
              <a:buSzPts val="1200"/>
            </a:pPr>
            <a:r>
              <a:rPr lang="en-US" sz="1200" b="1" dirty="0" smtClean="0">
                <a:solidFill>
                  <a:schemeClr val="dk1"/>
                </a:solidFill>
              </a:rPr>
              <a:t>“Pass”</a:t>
            </a:r>
            <a:endParaRPr lang="en-US" dirty="0"/>
          </a:p>
          <a:p>
            <a:pPr algn="ctr">
              <a:buClr>
                <a:schemeClr val="dk1"/>
              </a:buClr>
              <a:buSzPts val="1200"/>
            </a:pPr>
            <a:endParaRPr lang="en-IN" sz="1200" b="1" dirty="0">
              <a:solidFill>
                <a:schemeClr val="dk1"/>
              </a:solidFill>
              <a:latin typeface="Arial"/>
              <a:ea typeface="Arial"/>
              <a:cs typeface="Arial"/>
            </a:endParaRPr>
          </a:p>
        </p:txBody>
      </p:sp>
    </p:spTree>
    <p:extLst>
      <p:ext uri="{BB962C8B-B14F-4D97-AF65-F5344CB8AC3E}">
        <p14:creationId xmlns:p14="http://schemas.microsoft.com/office/powerpoint/2010/main" val="33021972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7"/>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 2</a:t>
            </a:r>
            <a:endParaRPr/>
          </a:p>
        </p:txBody>
      </p:sp>
      <p:sp>
        <p:nvSpPr>
          <p:cNvPr id="426" name="Google Shape;426;p37"/>
          <p:cNvSpPr txBox="1">
            <a:spLocks noGrp="1"/>
          </p:cNvSpPr>
          <p:nvPr>
            <p:ph type="body" idx="1"/>
          </p:nvPr>
        </p:nvSpPr>
        <p:spPr>
          <a:xfrm>
            <a:off x="968720" y="1981200"/>
            <a:ext cx="10613679"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400"/>
              <a:buFont typeface="Noto Sans Symbols"/>
              <a:buChar char="■"/>
            </a:pPr>
            <a:r>
              <a:rPr lang="en-US" sz="3200" b="0" i="0" u="none" dirty="0">
                <a:solidFill>
                  <a:schemeClr val="dk1"/>
                </a:solidFill>
                <a:latin typeface="Arial"/>
                <a:ea typeface="Arial"/>
                <a:cs typeface="Arial"/>
                <a:sym typeface="Arial"/>
              </a:rPr>
              <a:t>Write an algorithm and draw a flowchart to convert the length in feet to centimeter.</a:t>
            </a:r>
            <a:endParaRPr dirty="0"/>
          </a:p>
          <a:p>
            <a:pPr marL="342900" lvl="0" indent="-342900" algn="l" rtl="0">
              <a:lnSpc>
                <a:spcPct val="90000"/>
              </a:lnSpc>
              <a:spcBef>
                <a:spcPts val="640"/>
              </a:spcBef>
              <a:spcAft>
                <a:spcPts val="0"/>
              </a:spcAft>
              <a:buSzPts val="2400"/>
              <a:buNone/>
            </a:pPr>
            <a:r>
              <a:rPr lang="en-US" sz="3200" b="1" i="0" u="none" dirty="0" err="1">
                <a:solidFill>
                  <a:schemeClr val="dk1"/>
                </a:solidFill>
                <a:latin typeface="Arial"/>
                <a:ea typeface="Arial"/>
                <a:cs typeface="Arial"/>
                <a:sym typeface="Arial"/>
              </a:rPr>
              <a:t>Pseudocode</a:t>
            </a:r>
            <a:r>
              <a:rPr lang="en-US" sz="3200" b="0" i="0" u="none" dirty="0">
                <a:solidFill>
                  <a:schemeClr val="dk1"/>
                </a:solidFill>
                <a:latin typeface="Arial"/>
                <a:ea typeface="Arial"/>
                <a:cs typeface="Arial"/>
                <a:sym typeface="Arial"/>
              </a:rPr>
              <a:t>:	</a:t>
            </a:r>
            <a:endParaRPr dirty="0"/>
          </a:p>
          <a:p>
            <a:pPr marL="342900" lvl="0" indent="-342900" algn="l" rtl="0">
              <a:lnSpc>
                <a:spcPct val="90000"/>
              </a:lnSpc>
              <a:spcBef>
                <a:spcPts val="640"/>
              </a:spcBef>
              <a:spcAft>
                <a:spcPts val="0"/>
              </a:spcAft>
              <a:buClr>
                <a:schemeClr val="lt2"/>
              </a:buClr>
              <a:buSzPts val="2400"/>
              <a:buFont typeface="Noto Sans Symbols"/>
              <a:buChar char="■"/>
            </a:pPr>
            <a:r>
              <a:rPr lang="en-US" sz="3200" b="0" i="0" u="none" dirty="0">
                <a:solidFill>
                  <a:schemeClr val="dk1"/>
                </a:solidFill>
                <a:latin typeface="Arial"/>
                <a:ea typeface="Arial"/>
                <a:cs typeface="Arial"/>
                <a:sym typeface="Arial"/>
              </a:rPr>
              <a:t> </a:t>
            </a:r>
            <a:r>
              <a:rPr lang="en-US" sz="3200" b="0" i="1" u="none" dirty="0">
                <a:solidFill>
                  <a:schemeClr val="dk1"/>
                </a:solidFill>
                <a:latin typeface="Arial"/>
                <a:ea typeface="Arial"/>
                <a:cs typeface="Arial"/>
                <a:sym typeface="Arial"/>
              </a:rPr>
              <a:t>Input the length in feet (</a:t>
            </a:r>
            <a:r>
              <a:rPr lang="en-US" sz="3200" b="0" i="1" u="none" dirty="0" err="1">
                <a:solidFill>
                  <a:schemeClr val="dk1"/>
                </a:solidFill>
                <a:latin typeface="Arial"/>
                <a:ea typeface="Arial"/>
                <a:cs typeface="Arial"/>
                <a:sym typeface="Arial"/>
              </a:rPr>
              <a:t>Lft</a:t>
            </a:r>
            <a:r>
              <a:rPr lang="en-US" sz="3200" b="0" i="1" u="none" dirty="0">
                <a:solidFill>
                  <a:schemeClr val="dk1"/>
                </a:solidFill>
                <a:latin typeface="Arial"/>
                <a:ea typeface="Arial"/>
                <a:cs typeface="Arial"/>
                <a:sym typeface="Arial"/>
              </a:rPr>
              <a:t>)</a:t>
            </a:r>
            <a:endParaRPr dirty="0"/>
          </a:p>
          <a:p>
            <a:pPr marL="342900" lvl="0" indent="-342900" algn="l" rtl="0">
              <a:lnSpc>
                <a:spcPct val="90000"/>
              </a:lnSpc>
              <a:spcBef>
                <a:spcPts val="640"/>
              </a:spcBef>
              <a:spcAft>
                <a:spcPts val="0"/>
              </a:spcAft>
              <a:buClr>
                <a:schemeClr val="lt2"/>
              </a:buClr>
              <a:buSzPts val="2400"/>
              <a:buFont typeface="Noto Sans Symbols"/>
              <a:buChar char="■"/>
            </a:pPr>
            <a:r>
              <a:rPr lang="en-US" sz="3200" b="0" i="1" u="none" dirty="0">
                <a:solidFill>
                  <a:schemeClr val="dk1"/>
                </a:solidFill>
                <a:latin typeface="Arial"/>
                <a:ea typeface="Arial"/>
                <a:cs typeface="Arial"/>
                <a:sym typeface="Arial"/>
              </a:rPr>
              <a:t>Calculate the length in cm (Lcm) by multiplying LFT with 30</a:t>
            </a:r>
            <a:endParaRPr dirty="0"/>
          </a:p>
          <a:p>
            <a:pPr marL="342900" lvl="0" indent="-342900" algn="l" rtl="0">
              <a:lnSpc>
                <a:spcPct val="90000"/>
              </a:lnSpc>
              <a:spcBef>
                <a:spcPts val="640"/>
              </a:spcBef>
              <a:spcAft>
                <a:spcPts val="0"/>
              </a:spcAft>
              <a:buClr>
                <a:schemeClr val="lt2"/>
              </a:buClr>
              <a:buSzPts val="2400"/>
              <a:buFont typeface="Noto Sans Symbols"/>
              <a:buChar char="■"/>
            </a:pPr>
            <a:r>
              <a:rPr lang="en-US" sz="3200" b="0" i="1" u="none" dirty="0">
                <a:solidFill>
                  <a:schemeClr val="dk1"/>
                </a:solidFill>
                <a:latin typeface="Arial"/>
                <a:ea typeface="Arial"/>
                <a:cs typeface="Arial"/>
                <a:sym typeface="Arial"/>
              </a:rPr>
              <a:t>Print length in cm (LCM)</a:t>
            </a:r>
            <a:endParaRPr dirty="0"/>
          </a:p>
        </p:txBody>
      </p:sp>
      <p:sp>
        <p:nvSpPr>
          <p:cNvPr id="427" name="Google Shape;427;p37"/>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93</a:t>
            </a:fld>
            <a:endParaRPr/>
          </a:p>
        </p:txBody>
      </p:sp>
    </p:spTree>
    <p:extLst>
      <p:ext uri="{BB962C8B-B14F-4D97-AF65-F5344CB8AC3E}">
        <p14:creationId xmlns:p14="http://schemas.microsoft.com/office/powerpoint/2010/main" val="32817511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8"/>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 2</a:t>
            </a:r>
            <a:endParaRPr/>
          </a:p>
        </p:txBody>
      </p:sp>
      <p:sp>
        <p:nvSpPr>
          <p:cNvPr id="433" name="Google Shape;433;p38"/>
          <p:cNvSpPr txBox="1">
            <a:spLocks noGrp="1"/>
          </p:cNvSpPr>
          <p:nvPr>
            <p:ph type="body" idx="1"/>
          </p:nvPr>
        </p:nvSpPr>
        <p:spPr>
          <a:xfrm>
            <a:off x="1023042" y="1981200"/>
            <a:ext cx="10559358"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None/>
            </a:pPr>
            <a:r>
              <a:rPr lang="en-US" sz="3200" b="1" i="0" u="none" dirty="0">
                <a:solidFill>
                  <a:schemeClr val="dk1"/>
                </a:solidFill>
                <a:latin typeface="Arial"/>
                <a:ea typeface="Arial"/>
                <a:cs typeface="Arial"/>
                <a:sym typeface="Arial"/>
              </a:rPr>
              <a:t>Algorithm</a:t>
            </a:r>
            <a:r>
              <a:rPr lang="en-US" sz="3200" b="0" i="0" u="none" dirty="0">
                <a:solidFill>
                  <a:schemeClr val="dk1"/>
                </a:solidFill>
                <a:latin typeface="Arial"/>
                <a:ea typeface="Arial"/>
                <a:cs typeface="Arial"/>
                <a:sym typeface="Arial"/>
              </a:rPr>
              <a:t> </a:t>
            </a:r>
            <a:endParaRPr dirty="0"/>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dirty="0">
                <a:solidFill>
                  <a:schemeClr val="dk1"/>
                </a:solidFill>
                <a:latin typeface="Arial"/>
                <a:ea typeface="Arial"/>
                <a:cs typeface="Arial"/>
                <a:sym typeface="Arial"/>
              </a:rPr>
              <a:t>Step 1:  Input </a:t>
            </a:r>
            <a:r>
              <a:rPr lang="en-US" sz="3200" b="0" i="0" u="none" dirty="0" err="1">
                <a:solidFill>
                  <a:schemeClr val="dk1"/>
                </a:solidFill>
                <a:latin typeface="Arial"/>
                <a:ea typeface="Arial"/>
                <a:cs typeface="Arial"/>
                <a:sym typeface="Arial"/>
              </a:rPr>
              <a:t>Lft</a:t>
            </a:r>
            <a:endParaRPr dirty="0"/>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dirty="0">
                <a:solidFill>
                  <a:schemeClr val="dk1"/>
                </a:solidFill>
                <a:latin typeface="Arial"/>
                <a:ea typeface="Arial"/>
                <a:cs typeface="Arial"/>
                <a:sym typeface="Arial"/>
              </a:rPr>
              <a:t>Step 2: 	Lcm ← </a:t>
            </a:r>
            <a:r>
              <a:rPr lang="en-US" sz="3200" b="0" i="0" u="none" dirty="0" err="1">
                <a:solidFill>
                  <a:schemeClr val="dk1"/>
                </a:solidFill>
                <a:latin typeface="Arial"/>
                <a:ea typeface="Arial"/>
                <a:cs typeface="Arial"/>
                <a:sym typeface="Arial"/>
              </a:rPr>
              <a:t>Lft</a:t>
            </a:r>
            <a:r>
              <a:rPr lang="en-US" sz="3200" b="0" i="0" u="none" dirty="0">
                <a:solidFill>
                  <a:schemeClr val="dk1"/>
                </a:solidFill>
                <a:latin typeface="Arial"/>
                <a:ea typeface="Arial"/>
                <a:cs typeface="Arial"/>
                <a:sym typeface="Arial"/>
              </a:rPr>
              <a:t> x 30 </a:t>
            </a:r>
            <a:endParaRPr dirty="0"/>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dirty="0">
                <a:solidFill>
                  <a:schemeClr val="dk1"/>
                </a:solidFill>
                <a:latin typeface="Arial"/>
                <a:ea typeface="Arial"/>
                <a:cs typeface="Arial"/>
                <a:sym typeface="Arial"/>
              </a:rPr>
              <a:t>Step 3: 	Print Lcm</a:t>
            </a:r>
            <a:endParaRPr dirty="0"/>
          </a:p>
          <a:p>
            <a:pPr marL="342900" lvl="0" indent="-190500" algn="l" rtl="0">
              <a:lnSpc>
                <a:spcPct val="100000"/>
              </a:lnSpc>
              <a:spcBef>
                <a:spcPts val="640"/>
              </a:spcBef>
              <a:spcAft>
                <a:spcPts val="0"/>
              </a:spcAft>
              <a:buSzPts val="2400"/>
              <a:buNone/>
            </a:pPr>
            <a:endParaRPr sz="3200" b="0" i="0" u="none" dirty="0">
              <a:solidFill>
                <a:schemeClr val="dk1"/>
              </a:solidFill>
              <a:latin typeface="Arial"/>
              <a:ea typeface="Arial"/>
              <a:cs typeface="Arial"/>
              <a:sym typeface="Arial"/>
            </a:endParaRPr>
          </a:p>
        </p:txBody>
      </p:sp>
      <p:grpSp>
        <p:nvGrpSpPr>
          <p:cNvPr id="434" name="Google Shape;434;p38"/>
          <p:cNvGrpSpPr/>
          <p:nvPr/>
        </p:nvGrpSpPr>
        <p:grpSpPr>
          <a:xfrm>
            <a:off x="7620000" y="2362200"/>
            <a:ext cx="2681816" cy="3670300"/>
            <a:chOff x="2448" y="5328"/>
            <a:chExt cx="3168" cy="5779"/>
          </a:xfrm>
        </p:grpSpPr>
        <p:sp>
          <p:nvSpPr>
            <p:cNvPr id="435" name="Google Shape;435;p38"/>
            <p:cNvSpPr/>
            <p:nvPr/>
          </p:nvSpPr>
          <p:spPr>
            <a:xfrm>
              <a:off x="3337" y="5328"/>
              <a:ext cx="1440" cy="576"/>
            </a:xfrm>
            <a:prstGeom prst="flowChartTerminator">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START</a:t>
              </a:r>
              <a:endParaRPr sz="1400" b="0" i="0" u="none" strike="noStrike" cap="none">
                <a:solidFill>
                  <a:srgbClr val="000000"/>
                </a:solidFill>
                <a:latin typeface="Arial"/>
                <a:ea typeface="Arial"/>
                <a:cs typeface="Arial"/>
                <a:sym typeface="Arial"/>
              </a:endParaRPr>
            </a:p>
          </p:txBody>
        </p:sp>
        <p:cxnSp>
          <p:nvCxnSpPr>
            <p:cNvPr id="436" name="Google Shape;436;p38"/>
            <p:cNvCxnSpPr/>
            <p:nvPr/>
          </p:nvCxnSpPr>
          <p:spPr>
            <a:xfrm>
              <a:off x="4057" y="5904"/>
              <a:ext cx="0" cy="432"/>
            </a:xfrm>
            <a:prstGeom prst="straightConnector1">
              <a:avLst/>
            </a:prstGeom>
            <a:noFill/>
            <a:ln w="9525" cap="flat" cmpd="sng">
              <a:solidFill>
                <a:srgbClr val="000000"/>
              </a:solidFill>
              <a:prstDash val="solid"/>
              <a:miter lim="800000"/>
              <a:headEnd type="none" w="sm" len="sm"/>
              <a:tailEnd type="triangle" w="med" len="med"/>
            </a:ln>
          </p:spPr>
        </p:cxnSp>
        <p:sp>
          <p:nvSpPr>
            <p:cNvPr id="437" name="Google Shape;437;p38"/>
            <p:cNvSpPr/>
            <p:nvPr/>
          </p:nvSpPr>
          <p:spPr>
            <a:xfrm>
              <a:off x="2448" y="6355"/>
              <a:ext cx="3168" cy="864"/>
            </a:xfrm>
            <a:prstGeom prst="flowChartInputOutput">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Lft</a:t>
              </a:r>
              <a:endParaRPr sz="1400" b="0" i="0" u="none" strike="noStrike" cap="none">
                <a:solidFill>
                  <a:srgbClr val="000000"/>
                </a:solidFill>
                <a:latin typeface="Arial"/>
                <a:ea typeface="Arial"/>
                <a:cs typeface="Arial"/>
                <a:sym typeface="Arial"/>
              </a:endParaRPr>
            </a:p>
          </p:txBody>
        </p:sp>
        <p:sp>
          <p:nvSpPr>
            <p:cNvPr id="438" name="Google Shape;438;p38"/>
            <p:cNvSpPr/>
            <p:nvPr/>
          </p:nvSpPr>
          <p:spPr>
            <a:xfrm>
              <a:off x="2967" y="7801"/>
              <a:ext cx="2141" cy="576"/>
            </a:xfrm>
            <a:prstGeom prst="flowChartProcess">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Lcm </a:t>
              </a:r>
              <a:r>
                <a:rPr lang="en-US" sz="1800" b="0" i="0" u="none" strike="noStrike" cap="none">
                  <a:solidFill>
                    <a:schemeClr val="dk1"/>
                  </a:solidFill>
                  <a:latin typeface="Arial"/>
                  <a:ea typeface="Arial"/>
                  <a:cs typeface="Arial"/>
                  <a:sym typeface="Arial"/>
                </a:rPr>
                <a:t>←</a:t>
              </a:r>
              <a:r>
                <a:rPr lang="en-US" sz="1200" b="1" i="0" u="none" strike="noStrike" cap="none">
                  <a:solidFill>
                    <a:schemeClr val="dk1"/>
                  </a:solidFill>
                  <a:latin typeface="Arial"/>
                  <a:ea typeface="Arial"/>
                  <a:cs typeface="Arial"/>
                  <a:sym typeface="Arial"/>
                </a:rPr>
                <a:t> Lft x 30</a:t>
              </a:r>
              <a:endParaRPr sz="1400" b="0" i="0" u="none" strike="noStrike" cap="none">
                <a:solidFill>
                  <a:srgbClr val="000000"/>
                </a:solidFill>
                <a:latin typeface="Arial"/>
                <a:ea typeface="Arial"/>
                <a:cs typeface="Arial"/>
                <a:sym typeface="Arial"/>
              </a:endParaRPr>
            </a:p>
          </p:txBody>
        </p:sp>
        <p:cxnSp>
          <p:nvCxnSpPr>
            <p:cNvPr id="439" name="Google Shape;439;p38"/>
            <p:cNvCxnSpPr/>
            <p:nvPr/>
          </p:nvCxnSpPr>
          <p:spPr>
            <a:xfrm>
              <a:off x="4032" y="7219"/>
              <a:ext cx="0" cy="576"/>
            </a:xfrm>
            <a:prstGeom prst="straightConnector1">
              <a:avLst/>
            </a:prstGeom>
            <a:noFill/>
            <a:ln w="9525" cap="flat" cmpd="sng">
              <a:solidFill>
                <a:srgbClr val="000000"/>
              </a:solidFill>
              <a:prstDash val="solid"/>
              <a:miter lim="800000"/>
              <a:headEnd type="none" w="sm" len="sm"/>
              <a:tailEnd type="triangle" w="med" len="med"/>
            </a:ln>
          </p:spPr>
        </p:cxnSp>
        <p:sp>
          <p:nvSpPr>
            <p:cNvPr id="441" name="Google Shape;441;p38"/>
            <p:cNvSpPr/>
            <p:nvPr/>
          </p:nvSpPr>
          <p:spPr>
            <a:xfrm>
              <a:off x="3293" y="10512"/>
              <a:ext cx="1440" cy="595"/>
            </a:xfrm>
            <a:prstGeom prst="flowChartTerminator">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STOP</a:t>
              </a:r>
              <a:endParaRPr sz="1400" b="0" i="0" u="none" strike="noStrike" cap="none">
                <a:solidFill>
                  <a:srgbClr val="000000"/>
                </a:solidFill>
                <a:latin typeface="Arial"/>
                <a:ea typeface="Arial"/>
                <a:cs typeface="Arial"/>
                <a:sym typeface="Arial"/>
              </a:endParaRPr>
            </a:p>
          </p:txBody>
        </p:sp>
        <p:cxnSp>
          <p:nvCxnSpPr>
            <p:cNvPr id="442" name="Google Shape;442;p38"/>
            <p:cNvCxnSpPr/>
            <p:nvPr/>
          </p:nvCxnSpPr>
          <p:spPr>
            <a:xfrm>
              <a:off x="4032" y="8371"/>
              <a:ext cx="0" cy="576"/>
            </a:xfrm>
            <a:prstGeom prst="straightConnector1">
              <a:avLst/>
            </a:prstGeom>
            <a:noFill/>
            <a:ln w="9525" cap="flat" cmpd="sng">
              <a:solidFill>
                <a:srgbClr val="000000"/>
              </a:solidFill>
              <a:prstDash val="solid"/>
              <a:miter lim="800000"/>
              <a:headEnd type="none" w="sm" len="sm"/>
              <a:tailEnd type="triangle" w="med" len="med"/>
            </a:ln>
          </p:spPr>
        </p:cxnSp>
        <p:cxnSp>
          <p:nvCxnSpPr>
            <p:cNvPr id="443" name="Google Shape;443;p38"/>
            <p:cNvCxnSpPr/>
            <p:nvPr/>
          </p:nvCxnSpPr>
          <p:spPr>
            <a:xfrm>
              <a:off x="4032" y="9955"/>
              <a:ext cx="0" cy="576"/>
            </a:xfrm>
            <a:prstGeom prst="straightConnector1">
              <a:avLst/>
            </a:prstGeom>
            <a:noFill/>
            <a:ln w="9525" cap="flat" cmpd="sng">
              <a:solidFill>
                <a:srgbClr val="000000"/>
              </a:solidFill>
              <a:prstDash val="solid"/>
              <a:miter lim="800000"/>
              <a:headEnd type="none" w="sm" len="sm"/>
              <a:tailEnd type="triangle" w="med" len="med"/>
            </a:ln>
          </p:spPr>
        </p:cxnSp>
      </p:grpSp>
      <p:sp>
        <p:nvSpPr>
          <p:cNvPr id="444" name="Google Shape;444;p38"/>
          <p:cNvSpPr txBox="1"/>
          <p:nvPr/>
        </p:nvSpPr>
        <p:spPr>
          <a:xfrm>
            <a:off x="8026400" y="1600200"/>
            <a:ext cx="2946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Flowchart</a:t>
            </a:r>
            <a:r>
              <a:rPr lang="en-US" sz="24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45" name="Google Shape;445;p38"/>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94</a:t>
            </a:fld>
            <a:endParaRPr/>
          </a:p>
        </p:txBody>
      </p:sp>
      <p:sp>
        <p:nvSpPr>
          <p:cNvPr id="2" name="Flowchart: Data 1"/>
          <p:cNvSpPr/>
          <p:nvPr/>
        </p:nvSpPr>
        <p:spPr>
          <a:xfrm>
            <a:off x="7659757" y="4660662"/>
            <a:ext cx="2332383" cy="681201"/>
          </a:xfrm>
          <a:prstGeom prst="flowChartInputOutput">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1200"/>
            </a:pPr>
            <a:r>
              <a:rPr lang="en-US" sz="1200" b="1" dirty="0">
                <a:solidFill>
                  <a:schemeClr val="dk1"/>
                </a:solidFill>
              </a:rPr>
              <a:t>Print</a:t>
            </a:r>
            <a:endParaRPr lang="en-US" dirty="0"/>
          </a:p>
          <a:p>
            <a:pPr lvl="0" algn="ctr">
              <a:buClr>
                <a:schemeClr val="dk1"/>
              </a:buClr>
              <a:buSzPts val="1200"/>
            </a:pPr>
            <a:r>
              <a:rPr lang="en-US" sz="1200" b="1" dirty="0">
                <a:solidFill>
                  <a:schemeClr val="dk1"/>
                </a:solidFill>
              </a:rPr>
              <a:t>Lcm</a:t>
            </a:r>
            <a:endParaRPr lang="en-US" dirty="0"/>
          </a:p>
          <a:p>
            <a:pPr algn="ctr">
              <a:buClr>
                <a:schemeClr val="dk1"/>
              </a:buClr>
              <a:buSzPts val="1200"/>
            </a:pPr>
            <a:endParaRPr lang="en-IN" sz="1200" b="1" dirty="0">
              <a:solidFill>
                <a:schemeClr val="dk1"/>
              </a:solidFill>
              <a:latin typeface="Arial"/>
              <a:ea typeface="Arial"/>
              <a:cs typeface="Arial"/>
            </a:endParaRPr>
          </a:p>
        </p:txBody>
      </p:sp>
    </p:spTree>
    <p:extLst>
      <p:ext uri="{BB962C8B-B14F-4D97-AF65-F5344CB8AC3E}">
        <p14:creationId xmlns:p14="http://schemas.microsoft.com/office/powerpoint/2010/main" val="34780023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9"/>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 3 </a:t>
            </a:r>
            <a:endParaRPr/>
          </a:p>
        </p:txBody>
      </p:sp>
      <p:sp>
        <p:nvSpPr>
          <p:cNvPr id="451" name="Google Shape;451;p39"/>
          <p:cNvSpPr txBox="1">
            <a:spLocks noGrp="1"/>
          </p:cNvSpPr>
          <p:nvPr>
            <p:ph type="body" idx="1"/>
          </p:nvPr>
        </p:nvSpPr>
        <p:spPr>
          <a:xfrm>
            <a:off x="1312752" y="1981200"/>
            <a:ext cx="10269648"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100"/>
              <a:buNone/>
            </a:pPr>
            <a:r>
              <a:rPr lang="en-US" sz="2800" b="1" i="0" u="none" dirty="0">
                <a:solidFill>
                  <a:schemeClr val="dk1"/>
                </a:solidFill>
                <a:latin typeface="Arial"/>
                <a:ea typeface="Arial"/>
                <a:cs typeface="Arial"/>
                <a:sym typeface="Arial"/>
              </a:rPr>
              <a:t>	Write an algorithm and draw a flowchart that will read the two sides of a rectangle and calculate its area.</a:t>
            </a:r>
            <a:r>
              <a:rPr lang="en-US" sz="2800" b="0" i="0" u="none" dirty="0">
                <a:solidFill>
                  <a:schemeClr val="dk1"/>
                </a:solidFill>
                <a:latin typeface="Arial"/>
                <a:ea typeface="Arial"/>
                <a:cs typeface="Arial"/>
                <a:sym typeface="Arial"/>
              </a:rPr>
              <a:t> </a:t>
            </a:r>
            <a:endParaRPr dirty="0"/>
          </a:p>
          <a:p>
            <a:pPr marL="342900" lvl="0" indent="-342900" algn="l" rtl="0">
              <a:lnSpc>
                <a:spcPct val="100000"/>
              </a:lnSpc>
              <a:spcBef>
                <a:spcPts val="560"/>
              </a:spcBef>
              <a:spcAft>
                <a:spcPts val="0"/>
              </a:spcAft>
              <a:buSzPts val="2100"/>
              <a:buNone/>
            </a:pPr>
            <a:r>
              <a:rPr lang="en-US" sz="2800" b="1" i="0" u="none" dirty="0" err="1">
                <a:solidFill>
                  <a:schemeClr val="dk1"/>
                </a:solidFill>
                <a:latin typeface="Arial"/>
                <a:ea typeface="Arial"/>
                <a:cs typeface="Arial"/>
                <a:sym typeface="Arial"/>
              </a:rPr>
              <a:t>Pseudocode</a:t>
            </a:r>
            <a:r>
              <a:rPr lang="en-US" sz="2800" b="0" i="0" u="none" dirty="0">
                <a:solidFill>
                  <a:schemeClr val="dk1"/>
                </a:solidFill>
                <a:latin typeface="Arial"/>
                <a:ea typeface="Arial"/>
                <a:cs typeface="Arial"/>
                <a:sym typeface="Arial"/>
              </a:rPr>
              <a:t> </a:t>
            </a:r>
            <a:endParaRPr dirty="0"/>
          </a:p>
          <a:p>
            <a:pPr marL="342900" lvl="0" indent="-342900" algn="l" rtl="0">
              <a:lnSpc>
                <a:spcPct val="100000"/>
              </a:lnSpc>
              <a:spcBef>
                <a:spcPts val="560"/>
              </a:spcBef>
              <a:spcAft>
                <a:spcPts val="0"/>
              </a:spcAft>
              <a:buClr>
                <a:schemeClr val="lt2"/>
              </a:buClr>
              <a:buSzPts val="2100"/>
              <a:buFont typeface="Noto Sans Symbols"/>
              <a:buChar char="■"/>
            </a:pPr>
            <a:r>
              <a:rPr lang="en-US" sz="2800" b="0" i="1" u="none" dirty="0">
                <a:solidFill>
                  <a:schemeClr val="dk1"/>
                </a:solidFill>
                <a:latin typeface="Arial"/>
                <a:ea typeface="Arial"/>
                <a:cs typeface="Arial"/>
                <a:sym typeface="Arial"/>
              </a:rPr>
              <a:t>Input the width (W) and Length (L) of a rectangle</a:t>
            </a:r>
            <a:endParaRPr dirty="0"/>
          </a:p>
          <a:p>
            <a:pPr marL="342900" lvl="0" indent="-342900" algn="l" rtl="0">
              <a:lnSpc>
                <a:spcPct val="100000"/>
              </a:lnSpc>
              <a:spcBef>
                <a:spcPts val="560"/>
              </a:spcBef>
              <a:spcAft>
                <a:spcPts val="0"/>
              </a:spcAft>
              <a:buClr>
                <a:schemeClr val="lt2"/>
              </a:buClr>
              <a:buSzPts val="2100"/>
              <a:buFont typeface="Noto Sans Symbols"/>
              <a:buChar char="■"/>
            </a:pPr>
            <a:r>
              <a:rPr lang="en-US" sz="2800" b="0" i="1" u="none" dirty="0">
                <a:solidFill>
                  <a:schemeClr val="dk1"/>
                </a:solidFill>
                <a:latin typeface="Arial"/>
                <a:ea typeface="Arial"/>
                <a:cs typeface="Arial"/>
                <a:sym typeface="Arial"/>
              </a:rPr>
              <a:t>Calculate the area (A) by multiplying L with W</a:t>
            </a:r>
            <a:endParaRPr dirty="0"/>
          </a:p>
          <a:p>
            <a:pPr marL="342900" lvl="0" indent="-342900" algn="l" rtl="0">
              <a:lnSpc>
                <a:spcPct val="100000"/>
              </a:lnSpc>
              <a:spcBef>
                <a:spcPts val="560"/>
              </a:spcBef>
              <a:spcAft>
                <a:spcPts val="0"/>
              </a:spcAft>
              <a:buClr>
                <a:schemeClr val="lt2"/>
              </a:buClr>
              <a:buSzPts val="2100"/>
              <a:buFont typeface="Noto Sans Symbols"/>
              <a:buChar char="■"/>
            </a:pPr>
            <a:r>
              <a:rPr lang="en-US" sz="2800" b="0" i="1" u="none" dirty="0">
                <a:solidFill>
                  <a:schemeClr val="dk1"/>
                </a:solidFill>
                <a:latin typeface="Arial"/>
                <a:ea typeface="Arial"/>
                <a:cs typeface="Arial"/>
                <a:sym typeface="Arial"/>
              </a:rPr>
              <a:t>Print A</a:t>
            </a:r>
            <a:endParaRPr dirty="0"/>
          </a:p>
        </p:txBody>
      </p:sp>
      <p:sp>
        <p:nvSpPr>
          <p:cNvPr id="452" name="Google Shape;452;p39"/>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95</a:t>
            </a:fld>
            <a:endParaRPr/>
          </a:p>
        </p:txBody>
      </p:sp>
    </p:spTree>
    <p:extLst>
      <p:ext uri="{BB962C8B-B14F-4D97-AF65-F5344CB8AC3E}">
        <p14:creationId xmlns:p14="http://schemas.microsoft.com/office/powerpoint/2010/main" val="30552663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0"/>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 3</a:t>
            </a:r>
            <a:endParaRPr/>
          </a:p>
        </p:txBody>
      </p:sp>
      <p:sp>
        <p:nvSpPr>
          <p:cNvPr id="458" name="Google Shape;458;p40"/>
          <p:cNvSpPr txBox="1">
            <a:spLocks noGrp="1"/>
          </p:cNvSpPr>
          <p:nvPr>
            <p:ph type="body" idx="1"/>
          </p:nvPr>
        </p:nvSpPr>
        <p:spPr>
          <a:xfrm>
            <a:off x="711200" y="1905000"/>
            <a:ext cx="109728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None/>
            </a:pPr>
            <a:r>
              <a:rPr lang="en-US" sz="3200" b="1" i="0" u="none">
                <a:solidFill>
                  <a:schemeClr val="dk1"/>
                </a:solidFill>
                <a:latin typeface="Arial"/>
                <a:ea typeface="Arial"/>
                <a:cs typeface="Arial"/>
                <a:sym typeface="Arial"/>
              </a:rPr>
              <a:t>Algorithm</a:t>
            </a:r>
            <a:r>
              <a:rPr lang="en-US" sz="3200" b="0" i="0" u="none">
                <a:solidFill>
                  <a:schemeClr val="dk1"/>
                </a:solidFill>
                <a:latin typeface="Arial"/>
                <a:ea typeface="Arial"/>
                <a:cs typeface="Arial"/>
                <a:sym typeface="Arial"/>
              </a:rPr>
              <a:t> </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Step 1: 	Input W,L</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Step 2: 	A ← L  x  W </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Step 3: 	Print A</a:t>
            </a:r>
            <a:endParaRPr/>
          </a:p>
          <a:p>
            <a:pPr marL="342900" lvl="0" indent="-190500" algn="l" rtl="0">
              <a:lnSpc>
                <a:spcPct val="100000"/>
              </a:lnSpc>
              <a:spcBef>
                <a:spcPts val="640"/>
              </a:spcBef>
              <a:spcAft>
                <a:spcPts val="0"/>
              </a:spcAft>
              <a:buSzPts val="2400"/>
              <a:buNone/>
            </a:pPr>
            <a:endParaRPr sz="3200" b="0" i="0" u="none">
              <a:solidFill>
                <a:schemeClr val="dk1"/>
              </a:solidFill>
              <a:latin typeface="Arial"/>
              <a:ea typeface="Arial"/>
              <a:cs typeface="Arial"/>
              <a:sym typeface="Arial"/>
            </a:endParaRPr>
          </a:p>
        </p:txBody>
      </p:sp>
      <p:grpSp>
        <p:nvGrpSpPr>
          <p:cNvPr id="459" name="Google Shape;459;p40"/>
          <p:cNvGrpSpPr/>
          <p:nvPr/>
        </p:nvGrpSpPr>
        <p:grpSpPr>
          <a:xfrm>
            <a:off x="7213600" y="2057400"/>
            <a:ext cx="4165600" cy="4191000"/>
            <a:chOff x="2448" y="5328"/>
            <a:chExt cx="3168" cy="5779"/>
          </a:xfrm>
        </p:grpSpPr>
        <p:sp>
          <p:nvSpPr>
            <p:cNvPr id="460" name="Google Shape;460;p40"/>
            <p:cNvSpPr/>
            <p:nvPr/>
          </p:nvSpPr>
          <p:spPr>
            <a:xfrm>
              <a:off x="3337" y="5328"/>
              <a:ext cx="1440" cy="576"/>
            </a:xfrm>
            <a:prstGeom prst="flowChartTerminator">
              <a:avLst/>
            </a:prstGeom>
            <a:solidFill>
              <a:srgbClr val="CCFFFF">
                <a:alpha val="79215"/>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START</a:t>
              </a:r>
              <a:endParaRPr sz="1400" b="0" i="0" u="none" strike="noStrike" cap="none">
                <a:solidFill>
                  <a:srgbClr val="000000"/>
                </a:solidFill>
                <a:latin typeface="Arial"/>
                <a:ea typeface="Arial"/>
                <a:cs typeface="Arial"/>
                <a:sym typeface="Arial"/>
              </a:endParaRPr>
            </a:p>
          </p:txBody>
        </p:sp>
        <p:cxnSp>
          <p:nvCxnSpPr>
            <p:cNvPr id="461" name="Google Shape;461;p40"/>
            <p:cNvCxnSpPr/>
            <p:nvPr/>
          </p:nvCxnSpPr>
          <p:spPr>
            <a:xfrm>
              <a:off x="4057" y="5904"/>
              <a:ext cx="0" cy="432"/>
            </a:xfrm>
            <a:prstGeom prst="straightConnector1">
              <a:avLst/>
            </a:prstGeom>
            <a:noFill/>
            <a:ln w="9525" cap="flat" cmpd="sng">
              <a:solidFill>
                <a:srgbClr val="000000"/>
              </a:solidFill>
              <a:prstDash val="solid"/>
              <a:miter lim="800000"/>
              <a:headEnd type="none" w="sm" len="sm"/>
              <a:tailEnd type="triangle" w="med" len="med"/>
            </a:ln>
          </p:spPr>
        </p:cxnSp>
        <p:sp>
          <p:nvSpPr>
            <p:cNvPr id="462" name="Google Shape;462;p40"/>
            <p:cNvSpPr/>
            <p:nvPr/>
          </p:nvSpPr>
          <p:spPr>
            <a:xfrm>
              <a:off x="2448" y="6355"/>
              <a:ext cx="3168" cy="864"/>
            </a:xfrm>
            <a:prstGeom prst="flowChartInputOutput">
              <a:avLst/>
            </a:prstGeom>
            <a:solidFill>
              <a:srgbClr val="CCFFFF">
                <a:alpha val="79215"/>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W, L</a:t>
              </a:r>
              <a:endParaRPr sz="1400" b="0" i="0" u="none" strike="noStrike" cap="none">
                <a:solidFill>
                  <a:srgbClr val="000000"/>
                </a:solidFill>
                <a:latin typeface="Arial"/>
                <a:ea typeface="Arial"/>
                <a:cs typeface="Arial"/>
                <a:sym typeface="Arial"/>
              </a:endParaRPr>
            </a:p>
          </p:txBody>
        </p:sp>
        <p:sp>
          <p:nvSpPr>
            <p:cNvPr id="463" name="Google Shape;463;p40"/>
            <p:cNvSpPr/>
            <p:nvPr/>
          </p:nvSpPr>
          <p:spPr>
            <a:xfrm>
              <a:off x="2967" y="7801"/>
              <a:ext cx="2141" cy="576"/>
            </a:xfrm>
            <a:prstGeom prst="flowChartProcess">
              <a:avLst/>
            </a:prstGeom>
            <a:solidFill>
              <a:srgbClr val="CCFFFF">
                <a:alpha val="79215"/>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 </a:t>
              </a:r>
              <a:r>
                <a:rPr lang="en-US" sz="1800" b="0" i="0" u="none" strike="noStrike" cap="none">
                  <a:solidFill>
                    <a:schemeClr val="dk1"/>
                  </a:solidFill>
                  <a:latin typeface="Arial"/>
                  <a:ea typeface="Arial"/>
                  <a:cs typeface="Arial"/>
                  <a:sym typeface="Arial"/>
                </a:rPr>
                <a:t>←</a:t>
              </a:r>
              <a:r>
                <a:rPr lang="en-US" sz="1400" b="1" i="0" u="none" strike="noStrike" cap="none">
                  <a:solidFill>
                    <a:schemeClr val="dk1"/>
                  </a:solidFill>
                  <a:latin typeface="Arial"/>
                  <a:ea typeface="Arial"/>
                  <a:cs typeface="Arial"/>
                  <a:sym typeface="Arial"/>
                </a:rPr>
                <a:t> L x W</a:t>
              </a:r>
              <a:endParaRPr sz="1400" b="0" i="0" u="none" strike="noStrike" cap="none">
                <a:solidFill>
                  <a:srgbClr val="000000"/>
                </a:solidFill>
                <a:latin typeface="Arial"/>
                <a:ea typeface="Arial"/>
                <a:cs typeface="Arial"/>
                <a:sym typeface="Arial"/>
              </a:endParaRPr>
            </a:p>
          </p:txBody>
        </p:sp>
        <p:cxnSp>
          <p:nvCxnSpPr>
            <p:cNvPr id="464" name="Google Shape;464;p40"/>
            <p:cNvCxnSpPr/>
            <p:nvPr/>
          </p:nvCxnSpPr>
          <p:spPr>
            <a:xfrm>
              <a:off x="4032" y="7219"/>
              <a:ext cx="0" cy="576"/>
            </a:xfrm>
            <a:prstGeom prst="straightConnector1">
              <a:avLst/>
            </a:prstGeom>
            <a:noFill/>
            <a:ln w="9525" cap="flat" cmpd="sng">
              <a:solidFill>
                <a:srgbClr val="000000"/>
              </a:solidFill>
              <a:prstDash val="solid"/>
              <a:miter lim="800000"/>
              <a:headEnd type="none" w="sm" len="sm"/>
              <a:tailEnd type="triangle" w="med" len="med"/>
            </a:ln>
          </p:spPr>
        </p:cxnSp>
        <p:sp>
          <p:nvSpPr>
            <p:cNvPr id="466" name="Google Shape;466;p40"/>
            <p:cNvSpPr/>
            <p:nvPr/>
          </p:nvSpPr>
          <p:spPr>
            <a:xfrm>
              <a:off x="3293" y="10512"/>
              <a:ext cx="1440" cy="595"/>
            </a:xfrm>
            <a:prstGeom prst="flowChartTerminator">
              <a:avLst/>
            </a:prstGeom>
            <a:solidFill>
              <a:srgbClr val="CCFFFF">
                <a:alpha val="79215"/>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STOP</a:t>
              </a:r>
              <a:endParaRPr sz="1400" b="0" i="0" u="none" strike="noStrike" cap="none">
                <a:solidFill>
                  <a:srgbClr val="000000"/>
                </a:solidFill>
                <a:latin typeface="Arial"/>
                <a:ea typeface="Arial"/>
                <a:cs typeface="Arial"/>
                <a:sym typeface="Arial"/>
              </a:endParaRPr>
            </a:p>
          </p:txBody>
        </p:sp>
        <p:cxnSp>
          <p:nvCxnSpPr>
            <p:cNvPr id="467" name="Google Shape;467;p40"/>
            <p:cNvCxnSpPr/>
            <p:nvPr/>
          </p:nvCxnSpPr>
          <p:spPr>
            <a:xfrm>
              <a:off x="4032" y="8371"/>
              <a:ext cx="0" cy="576"/>
            </a:xfrm>
            <a:prstGeom prst="straightConnector1">
              <a:avLst/>
            </a:prstGeom>
            <a:noFill/>
            <a:ln w="9525" cap="flat" cmpd="sng">
              <a:solidFill>
                <a:srgbClr val="000000"/>
              </a:solidFill>
              <a:prstDash val="solid"/>
              <a:miter lim="800000"/>
              <a:headEnd type="none" w="sm" len="sm"/>
              <a:tailEnd type="triangle" w="med" len="med"/>
            </a:ln>
          </p:spPr>
        </p:cxnSp>
        <p:cxnSp>
          <p:nvCxnSpPr>
            <p:cNvPr id="468" name="Google Shape;468;p40"/>
            <p:cNvCxnSpPr/>
            <p:nvPr/>
          </p:nvCxnSpPr>
          <p:spPr>
            <a:xfrm>
              <a:off x="4032" y="9955"/>
              <a:ext cx="0" cy="576"/>
            </a:xfrm>
            <a:prstGeom prst="straightConnector1">
              <a:avLst/>
            </a:prstGeom>
            <a:noFill/>
            <a:ln w="9525" cap="flat" cmpd="sng">
              <a:solidFill>
                <a:srgbClr val="000000"/>
              </a:solidFill>
              <a:prstDash val="solid"/>
              <a:miter lim="800000"/>
              <a:headEnd type="none" w="sm" len="sm"/>
              <a:tailEnd type="triangle" w="med" len="med"/>
            </a:ln>
          </p:spPr>
        </p:cxnSp>
      </p:grpSp>
      <p:sp>
        <p:nvSpPr>
          <p:cNvPr id="469" name="Google Shape;469;p40"/>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96</a:t>
            </a:fld>
            <a:endParaRPr/>
          </a:p>
        </p:txBody>
      </p:sp>
      <p:sp>
        <p:nvSpPr>
          <p:cNvPr id="2" name="Flowchart: Data 1"/>
          <p:cNvSpPr/>
          <p:nvPr/>
        </p:nvSpPr>
        <p:spPr>
          <a:xfrm>
            <a:off x="7547113" y="4681942"/>
            <a:ext cx="3498575" cy="731014"/>
          </a:xfrm>
          <a:prstGeom prst="flowChartInputOutput">
            <a:avLst/>
          </a:prstGeom>
          <a:solidFill>
            <a:srgbClr val="CCFFFF">
              <a:alpha val="79215"/>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1400"/>
            </a:pPr>
            <a:r>
              <a:rPr lang="en-US" b="1" dirty="0">
                <a:solidFill>
                  <a:schemeClr val="dk1"/>
                </a:solidFill>
              </a:rPr>
              <a:t>Print</a:t>
            </a:r>
            <a:endParaRPr lang="en-US" dirty="0"/>
          </a:p>
          <a:p>
            <a:pPr lvl="0" algn="ctr">
              <a:buClr>
                <a:schemeClr val="dk1"/>
              </a:buClr>
              <a:buSzPts val="1400"/>
            </a:pPr>
            <a:r>
              <a:rPr lang="en-US" b="1" dirty="0">
                <a:solidFill>
                  <a:schemeClr val="dk1"/>
                </a:solidFill>
              </a:rPr>
              <a:t>A</a:t>
            </a:r>
            <a:endParaRPr lang="en-US" dirty="0"/>
          </a:p>
          <a:p>
            <a:pPr algn="ctr">
              <a:buClr>
                <a:schemeClr val="dk1"/>
              </a:buClr>
              <a:buSzPts val="1400"/>
            </a:pPr>
            <a:endParaRPr lang="en-IN" b="1" dirty="0">
              <a:solidFill>
                <a:schemeClr val="dk1"/>
              </a:solidFill>
              <a:latin typeface="Arial"/>
              <a:ea typeface="Arial"/>
              <a:cs typeface="Arial"/>
            </a:endParaRPr>
          </a:p>
        </p:txBody>
      </p:sp>
    </p:spTree>
    <p:extLst>
      <p:ext uri="{BB962C8B-B14F-4D97-AF65-F5344CB8AC3E}">
        <p14:creationId xmlns:p14="http://schemas.microsoft.com/office/powerpoint/2010/main" val="287725498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1"/>
          <p:cNvSpPr txBox="1">
            <a:spLocks noGrp="1"/>
          </p:cNvSpPr>
          <p:nvPr>
            <p:ph type="title"/>
          </p:nvPr>
        </p:nvSpPr>
        <p:spPr>
          <a:xfrm>
            <a:off x="609600" y="457200"/>
            <a:ext cx="10972800"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US" sz="3600" b="0" i="0" u="none">
                <a:solidFill>
                  <a:schemeClr val="dk1"/>
                </a:solidFill>
                <a:latin typeface="Arial"/>
                <a:ea typeface="Arial"/>
                <a:cs typeface="Arial"/>
                <a:sym typeface="Arial"/>
              </a:rPr>
              <a:t>Example 4 </a:t>
            </a:r>
            <a:endParaRPr/>
          </a:p>
        </p:txBody>
      </p:sp>
      <p:sp>
        <p:nvSpPr>
          <p:cNvPr id="475" name="Google Shape;475;p41"/>
          <p:cNvSpPr txBox="1">
            <a:spLocks noGrp="1"/>
          </p:cNvSpPr>
          <p:nvPr>
            <p:ph type="body" idx="1"/>
          </p:nvPr>
        </p:nvSpPr>
        <p:spPr>
          <a:xfrm>
            <a:off x="609600" y="1981200"/>
            <a:ext cx="104648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Write an algorithm and draw a flowchart that will calculate the roots of a quadratic equation </a:t>
            </a:r>
            <a:endParaRPr dirty="0"/>
          </a:p>
          <a:p>
            <a:pPr marL="342900" lvl="0" indent="-209550" algn="l" rtl="0">
              <a:lnSpc>
                <a:spcPct val="100000"/>
              </a:lnSpc>
              <a:spcBef>
                <a:spcPts val="560"/>
              </a:spcBef>
              <a:spcAft>
                <a:spcPts val="0"/>
              </a:spcAft>
              <a:buClr>
                <a:schemeClr val="lt2"/>
              </a:buClr>
              <a:buSzPts val="2100"/>
              <a:buFont typeface="Noto Sans Symbols"/>
              <a:buNone/>
            </a:pPr>
            <a:endParaRPr sz="2800" b="0" i="0" u="none" dirty="0">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 Hint: </a:t>
            </a:r>
            <a:r>
              <a:rPr lang="en-US" sz="2800" b="1" i="0" u="none" dirty="0">
                <a:solidFill>
                  <a:schemeClr val="dk1"/>
                </a:solidFill>
                <a:latin typeface="Arial"/>
                <a:ea typeface="Arial"/>
                <a:cs typeface="Arial"/>
                <a:sym typeface="Arial"/>
              </a:rPr>
              <a:t>d</a:t>
            </a:r>
            <a:r>
              <a:rPr lang="en-US" sz="2800" b="0" i="0" u="none" dirty="0">
                <a:solidFill>
                  <a:schemeClr val="dk1"/>
                </a:solidFill>
                <a:latin typeface="Arial"/>
                <a:ea typeface="Arial"/>
                <a:cs typeface="Arial"/>
                <a:sym typeface="Arial"/>
              </a:rPr>
              <a:t> = </a:t>
            </a:r>
            <a:r>
              <a:rPr lang="en-US" sz="2800" b="0" i="0" u="none" dirty="0" err="1">
                <a:solidFill>
                  <a:schemeClr val="dk1"/>
                </a:solidFill>
                <a:latin typeface="Arial"/>
                <a:ea typeface="Arial"/>
                <a:cs typeface="Arial"/>
                <a:sym typeface="Arial"/>
              </a:rPr>
              <a:t>sqrt</a:t>
            </a:r>
            <a:r>
              <a:rPr lang="en-US" sz="2800" b="0" i="0" u="none" dirty="0">
                <a:solidFill>
                  <a:schemeClr val="dk1"/>
                </a:solidFill>
                <a:latin typeface="Arial"/>
                <a:ea typeface="Arial"/>
                <a:cs typeface="Arial"/>
                <a:sym typeface="Arial"/>
              </a:rPr>
              <a:t> (               ), and the roots are:  </a:t>
            </a:r>
            <a:r>
              <a:rPr lang="en-US" sz="2800" b="1" i="1" u="none" dirty="0">
                <a:solidFill>
                  <a:schemeClr val="dk1"/>
                </a:solidFill>
                <a:latin typeface="Arial"/>
                <a:ea typeface="Arial"/>
                <a:cs typeface="Arial"/>
                <a:sym typeface="Arial"/>
              </a:rPr>
              <a:t>x</a:t>
            </a:r>
            <a:r>
              <a:rPr lang="en-US" sz="2800" b="1" i="0" u="none" dirty="0">
                <a:solidFill>
                  <a:schemeClr val="dk1"/>
                </a:solidFill>
                <a:latin typeface="Arial"/>
                <a:ea typeface="Arial"/>
                <a:cs typeface="Arial"/>
                <a:sym typeface="Arial"/>
              </a:rPr>
              <a:t>1</a:t>
            </a:r>
            <a:r>
              <a:rPr lang="en-US" sz="2800" b="0" i="0" u="none" dirty="0">
                <a:solidFill>
                  <a:schemeClr val="dk1"/>
                </a:solidFill>
                <a:latin typeface="Arial"/>
                <a:ea typeface="Arial"/>
                <a:cs typeface="Arial"/>
                <a:sym typeface="Arial"/>
              </a:rPr>
              <a:t> = (–</a:t>
            </a:r>
            <a:r>
              <a:rPr lang="en-US" sz="2800" b="0" i="1" u="none" dirty="0">
                <a:solidFill>
                  <a:schemeClr val="dk1"/>
                </a:solidFill>
                <a:latin typeface="Arial"/>
                <a:ea typeface="Arial"/>
                <a:cs typeface="Arial"/>
                <a:sym typeface="Arial"/>
              </a:rPr>
              <a:t>b</a:t>
            </a:r>
            <a:r>
              <a:rPr lang="en-US" sz="2800" b="0" i="0" u="none" dirty="0">
                <a:solidFill>
                  <a:schemeClr val="dk1"/>
                </a:solidFill>
                <a:latin typeface="Arial"/>
                <a:ea typeface="Arial"/>
                <a:cs typeface="Arial"/>
                <a:sym typeface="Arial"/>
              </a:rPr>
              <a:t> + </a:t>
            </a:r>
            <a:r>
              <a:rPr lang="en-US" sz="2800" b="0" i="1" u="none" dirty="0">
                <a:solidFill>
                  <a:schemeClr val="dk1"/>
                </a:solidFill>
                <a:latin typeface="Arial"/>
                <a:ea typeface="Arial"/>
                <a:cs typeface="Arial"/>
                <a:sym typeface="Arial"/>
              </a:rPr>
              <a:t>d</a:t>
            </a:r>
            <a:r>
              <a:rPr lang="en-US" sz="2800" b="0" i="0" u="none" dirty="0">
                <a:solidFill>
                  <a:schemeClr val="dk1"/>
                </a:solidFill>
                <a:latin typeface="Arial"/>
                <a:ea typeface="Arial"/>
                <a:cs typeface="Arial"/>
                <a:sym typeface="Arial"/>
              </a:rPr>
              <a:t>)/2</a:t>
            </a:r>
            <a:r>
              <a:rPr lang="en-US" sz="2800" b="0" i="1" u="none" dirty="0">
                <a:solidFill>
                  <a:schemeClr val="dk1"/>
                </a:solidFill>
                <a:latin typeface="Arial"/>
                <a:ea typeface="Arial"/>
                <a:cs typeface="Arial"/>
                <a:sym typeface="Arial"/>
              </a:rPr>
              <a:t>a</a:t>
            </a:r>
            <a:r>
              <a:rPr lang="en-US" sz="2800" b="0" i="0" u="none" dirty="0">
                <a:solidFill>
                  <a:schemeClr val="dk1"/>
                </a:solidFill>
                <a:latin typeface="Arial"/>
                <a:ea typeface="Arial"/>
                <a:cs typeface="Arial"/>
                <a:sym typeface="Arial"/>
              </a:rPr>
              <a:t>   and </a:t>
            </a:r>
            <a:r>
              <a:rPr lang="en-US" sz="2800" b="1" i="1" u="none" dirty="0">
                <a:solidFill>
                  <a:schemeClr val="dk1"/>
                </a:solidFill>
                <a:latin typeface="Arial"/>
                <a:ea typeface="Arial"/>
                <a:cs typeface="Arial"/>
                <a:sym typeface="Arial"/>
              </a:rPr>
              <a:t>x</a:t>
            </a:r>
            <a:r>
              <a:rPr lang="en-US" sz="2800" b="1" i="0" u="none" dirty="0">
                <a:solidFill>
                  <a:schemeClr val="dk1"/>
                </a:solidFill>
                <a:latin typeface="Arial"/>
                <a:ea typeface="Arial"/>
                <a:cs typeface="Arial"/>
                <a:sym typeface="Arial"/>
              </a:rPr>
              <a:t>2</a:t>
            </a:r>
            <a:r>
              <a:rPr lang="en-US" sz="2800" b="0" i="0" u="none" dirty="0">
                <a:solidFill>
                  <a:schemeClr val="dk1"/>
                </a:solidFill>
                <a:latin typeface="Arial"/>
                <a:ea typeface="Arial"/>
                <a:cs typeface="Arial"/>
                <a:sym typeface="Arial"/>
              </a:rPr>
              <a:t> = (–</a:t>
            </a:r>
            <a:r>
              <a:rPr lang="en-US" sz="2800" b="0" i="1" u="none" dirty="0">
                <a:solidFill>
                  <a:schemeClr val="dk1"/>
                </a:solidFill>
                <a:latin typeface="Arial"/>
                <a:ea typeface="Arial"/>
                <a:cs typeface="Arial"/>
                <a:sym typeface="Arial"/>
              </a:rPr>
              <a:t>b</a:t>
            </a:r>
            <a:r>
              <a:rPr lang="en-US" sz="2800" b="0" i="0" u="none" dirty="0">
                <a:solidFill>
                  <a:schemeClr val="dk1"/>
                </a:solidFill>
                <a:latin typeface="Arial"/>
                <a:ea typeface="Arial"/>
                <a:cs typeface="Arial"/>
                <a:sym typeface="Arial"/>
              </a:rPr>
              <a:t> – </a:t>
            </a:r>
            <a:r>
              <a:rPr lang="en-US" sz="2800" b="0" i="1" u="none" dirty="0">
                <a:solidFill>
                  <a:schemeClr val="dk1"/>
                </a:solidFill>
                <a:latin typeface="Arial"/>
                <a:ea typeface="Arial"/>
                <a:cs typeface="Arial"/>
                <a:sym typeface="Arial"/>
              </a:rPr>
              <a:t>d</a:t>
            </a:r>
            <a:r>
              <a:rPr lang="en-US" sz="2800" b="0" i="0" u="none" dirty="0">
                <a:solidFill>
                  <a:schemeClr val="dk1"/>
                </a:solidFill>
                <a:latin typeface="Arial"/>
                <a:ea typeface="Arial"/>
                <a:cs typeface="Arial"/>
                <a:sym typeface="Arial"/>
              </a:rPr>
              <a:t>)/2</a:t>
            </a:r>
            <a:r>
              <a:rPr lang="en-US" sz="2800" b="0" i="1" u="none" dirty="0">
                <a:solidFill>
                  <a:schemeClr val="dk1"/>
                </a:solidFill>
                <a:latin typeface="Arial"/>
                <a:ea typeface="Arial"/>
                <a:cs typeface="Arial"/>
                <a:sym typeface="Arial"/>
              </a:rPr>
              <a:t>a</a:t>
            </a:r>
            <a:endParaRPr dirty="0"/>
          </a:p>
        </p:txBody>
      </p:sp>
      <p:pic>
        <p:nvPicPr>
          <p:cNvPr id="476" name="Google Shape;476;p41"/>
          <p:cNvPicPr preferRelativeResize="0">
            <a:picLocks noGrp="1"/>
          </p:cNvPicPr>
          <p:nvPr>
            <p:ph type="body" idx="1"/>
          </p:nvPr>
        </p:nvPicPr>
        <p:blipFill rotWithShape="1">
          <a:blip r:embed="rId3">
            <a:alphaModFix/>
          </a:blip>
          <a:srcRect/>
          <a:stretch/>
        </p:blipFill>
        <p:spPr>
          <a:xfrm>
            <a:off x="1219200" y="2895601"/>
            <a:ext cx="2946400" cy="465137"/>
          </a:xfrm>
          <a:prstGeom prst="rect">
            <a:avLst/>
          </a:prstGeom>
          <a:noFill/>
          <a:ln>
            <a:noFill/>
          </a:ln>
        </p:spPr>
      </p:pic>
      <p:sp>
        <p:nvSpPr>
          <p:cNvPr id="477" name="Google Shape;477;p41"/>
          <p:cNvSpPr txBox="1"/>
          <p:nvPr/>
        </p:nvSpPr>
        <p:spPr>
          <a:xfrm>
            <a:off x="0" y="3144342"/>
            <a:ext cx="12192000" cy="36929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478" name="Google Shape;478;p41"/>
          <p:cNvPicPr preferRelativeResize="0">
            <a:picLocks noGrp="1"/>
          </p:cNvPicPr>
          <p:nvPr>
            <p:ph type="body" idx="2"/>
          </p:nvPr>
        </p:nvPicPr>
        <p:blipFill rotWithShape="1">
          <a:blip r:embed="rId4">
            <a:alphaModFix/>
          </a:blip>
          <a:srcRect/>
          <a:stretch/>
        </p:blipFill>
        <p:spPr>
          <a:xfrm>
            <a:off x="3393037" y="3438054"/>
            <a:ext cx="1792816" cy="500062"/>
          </a:xfrm>
          <a:prstGeom prst="rect">
            <a:avLst/>
          </a:prstGeom>
          <a:noFill/>
          <a:ln>
            <a:noFill/>
          </a:ln>
        </p:spPr>
      </p:pic>
      <p:sp>
        <p:nvSpPr>
          <p:cNvPr id="479" name="Google Shape;479;p41"/>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97</a:t>
            </a:fld>
            <a:endParaRPr/>
          </a:p>
        </p:txBody>
      </p:sp>
      <p:sp>
        <p:nvSpPr>
          <p:cNvPr id="2" name="Date Placeholder 1"/>
          <p:cNvSpPr>
            <a:spLocks noGrp="1"/>
          </p:cNvSpPr>
          <p:nvPr>
            <p:ph type="dt" idx="10"/>
          </p:nvPr>
        </p:nvSpPr>
        <p:spPr/>
        <p:txBody>
          <a:bodyPr/>
          <a:lstStyle/>
          <a:p>
            <a:r>
              <a:rPr lang="en-US" smtClean="0"/>
              <a:t>28-07-2023</a:t>
            </a:r>
            <a:endParaRPr lang="en-US"/>
          </a:p>
        </p:txBody>
      </p:sp>
    </p:spTree>
    <p:extLst>
      <p:ext uri="{BB962C8B-B14F-4D97-AF65-F5344CB8AC3E}">
        <p14:creationId xmlns:p14="http://schemas.microsoft.com/office/powerpoint/2010/main" val="7552040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2"/>
          <p:cNvSpPr txBox="1"/>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strike="noStrike" cap="none">
                <a:solidFill>
                  <a:schemeClr val="dk1"/>
                </a:solidFill>
                <a:latin typeface="Arial Black"/>
                <a:ea typeface="Arial Black"/>
                <a:cs typeface="Arial Black"/>
                <a:sym typeface="Arial Black"/>
              </a:rPr>
              <a:t>98</a:t>
            </a:fld>
            <a:endParaRPr sz="1400" b="0" i="0" u="none" strike="noStrike" cap="none">
              <a:solidFill>
                <a:srgbClr val="000000"/>
              </a:solidFill>
              <a:latin typeface="Arial"/>
              <a:ea typeface="Arial"/>
              <a:cs typeface="Arial"/>
              <a:sym typeface="Arial"/>
            </a:endParaRPr>
          </a:p>
        </p:txBody>
      </p:sp>
      <p:sp>
        <p:nvSpPr>
          <p:cNvPr id="485" name="Google Shape;485;p42"/>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Flowchart – example 1</a:t>
            </a:r>
            <a:endParaRPr/>
          </a:p>
        </p:txBody>
      </p:sp>
      <p:grpSp>
        <p:nvGrpSpPr>
          <p:cNvPr id="486" name="Google Shape;486;p42"/>
          <p:cNvGrpSpPr/>
          <p:nvPr/>
        </p:nvGrpSpPr>
        <p:grpSpPr>
          <a:xfrm>
            <a:off x="3352800" y="2286000"/>
            <a:ext cx="5181600" cy="4038600"/>
            <a:chOff x="1440" y="960"/>
            <a:chExt cx="2448" cy="2544"/>
          </a:xfrm>
        </p:grpSpPr>
        <p:sp>
          <p:nvSpPr>
            <p:cNvPr id="487" name="Google Shape;487;p42"/>
            <p:cNvSpPr txBox="1"/>
            <p:nvPr/>
          </p:nvSpPr>
          <p:spPr>
            <a:xfrm>
              <a:off x="1440" y="960"/>
              <a:ext cx="2448" cy="2544"/>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Google Shape;488;p42"/>
            <p:cNvSpPr/>
            <p:nvPr/>
          </p:nvSpPr>
          <p:spPr>
            <a:xfrm flipH="1">
              <a:off x="2560" y="2930"/>
              <a:ext cx="57" cy="313"/>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Google Shape;489;p42"/>
            <p:cNvSpPr/>
            <p:nvPr/>
          </p:nvSpPr>
          <p:spPr>
            <a:xfrm>
              <a:off x="2643" y="2437"/>
              <a:ext cx="1" cy="235"/>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Google Shape;490;p42"/>
            <p:cNvSpPr/>
            <p:nvPr/>
          </p:nvSpPr>
          <p:spPr>
            <a:xfrm>
              <a:off x="2643" y="1781"/>
              <a:ext cx="39" cy="207"/>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Google Shape;491;p42"/>
            <p:cNvSpPr/>
            <p:nvPr/>
          </p:nvSpPr>
          <p:spPr>
            <a:xfrm flipH="1">
              <a:off x="2586" y="1206"/>
              <a:ext cx="57" cy="164"/>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Google Shape;492;p42"/>
            <p:cNvSpPr/>
            <p:nvPr/>
          </p:nvSpPr>
          <p:spPr>
            <a:xfrm>
              <a:off x="2311" y="995"/>
              <a:ext cx="623" cy="210"/>
            </a:xfrm>
            <a:custGeom>
              <a:avLst/>
              <a:gdLst/>
              <a:ahLst/>
              <a:cxnLst/>
              <a:rect l="l" t="t" r="r" b="b"/>
              <a:pathLst>
                <a:path w="1054" h="398" extrusionOk="0">
                  <a:moveTo>
                    <a:pt x="198" y="397"/>
                  </a:moveTo>
                  <a:lnTo>
                    <a:pt x="855" y="397"/>
                  </a:lnTo>
                  <a:lnTo>
                    <a:pt x="884" y="395"/>
                  </a:lnTo>
                  <a:lnTo>
                    <a:pt x="914" y="388"/>
                  </a:lnTo>
                  <a:lnTo>
                    <a:pt x="941" y="376"/>
                  </a:lnTo>
                  <a:lnTo>
                    <a:pt x="967" y="362"/>
                  </a:lnTo>
                  <a:lnTo>
                    <a:pt x="990" y="343"/>
                  </a:lnTo>
                  <a:lnTo>
                    <a:pt x="1010" y="321"/>
                  </a:lnTo>
                  <a:lnTo>
                    <a:pt x="1027" y="297"/>
                  </a:lnTo>
                  <a:lnTo>
                    <a:pt x="1039" y="270"/>
                  </a:lnTo>
                  <a:lnTo>
                    <a:pt x="1048" y="242"/>
                  </a:lnTo>
                  <a:lnTo>
                    <a:pt x="1053" y="213"/>
                  </a:lnTo>
                  <a:lnTo>
                    <a:pt x="1053" y="184"/>
                  </a:lnTo>
                  <a:lnTo>
                    <a:pt x="1048" y="155"/>
                  </a:lnTo>
                  <a:lnTo>
                    <a:pt x="1039" y="127"/>
                  </a:lnTo>
                  <a:lnTo>
                    <a:pt x="1027" y="100"/>
                  </a:lnTo>
                  <a:lnTo>
                    <a:pt x="1010" y="76"/>
                  </a:lnTo>
                  <a:lnTo>
                    <a:pt x="990" y="54"/>
                  </a:lnTo>
                  <a:lnTo>
                    <a:pt x="967" y="35"/>
                  </a:lnTo>
                  <a:lnTo>
                    <a:pt x="941" y="21"/>
                  </a:lnTo>
                  <a:lnTo>
                    <a:pt x="914" y="9"/>
                  </a:lnTo>
                  <a:lnTo>
                    <a:pt x="884" y="2"/>
                  </a:lnTo>
                  <a:lnTo>
                    <a:pt x="855" y="0"/>
                  </a:lnTo>
                  <a:lnTo>
                    <a:pt x="198" y="0"/>
                  </a:lnTo>
                  <a:lnTo>
                    <a:pt x="167" y="2"/>
                  </a:lnTo>
                  <a:lnTo>
                    <a:pt x="138" y="9"/>
                  </a:lnTo>
                  <a:lnTo>
                    <a:pt x="112" y="21"/>
                  </a:lnTo>
                  <a:lnTo>
                    <a:pt x="86" y="35"/>
                  </a:lnTo>
                  <a:lnTo>
                    <a:pt x="63" y="54"/>
                  </a:lnTo>
                  <a:lnTo>
                    <a:pt x="43" y="76"/>
                  </a:lnTo>
                  <a:lnTo>
                    <a:pt x="26" y="100"/>
                  </a:lnTo>
                  <a:lnTo>
                    <a:pt x="14" y="127"/>
                  </a:lnTo>
                  <a:lnTo>
                    <a:pt x="5" y="155"/>
                  </a:lnTo>
                  <a:lnTo>
                    <a:pt x="0" y="184"/>
                  </a:lnTo>
                  <a:lnTo>
                    <a:pt x="0" y="213"/>
                  </a:lnTo>
                  <a:lnTo>
                    <a:pt x="5" y="242"/>
                  </a:lnTo>
                  <a:lnTo>
                    <a:pt x="14" y="270"/>
                  </a:lnTo>
                  <a:lnTo>
                    <a:pt x="26" y="297"/>
                  </a:lnTo>
                  <a:lnTo>
                    <a:pt x="43" y="321"/>
                  </a:lnTo>
                  <a:lnTo>
                    <a:pt x="63" y="343"/>
                  </a:lnTo>
                  <a:lnTo>
                    <a:pt x="86" y="362"/>
                  </a:lnTo>
                  <a:lnTo>
                    <a:pt x="112" y="376"/>
                  </a:lnTo>
                  <a:lnTo>
                    <a:pt x="138" y="388"/>
                  </a:lnTo>
                  <a:lnTo>
                    <a:pt x="167" y="395"/>
                  </a:lnTo>
                  <a:lnTo>
                    <a:pt x="198" y="397"/>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 name="Google Shape;493;p42"/>
            <p:cNvSpPr txBox="1"/>
            <p:nvPr/>
          </p:nvSpPr>
          <p:spPr>
            <a:xfrm>
              <a:off x="2394" y="1001"/>
              <a:ext cx="600" cy="200"/>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Begin</a:t>
              </a:r>
              <a:endParaRPr sz="1400" b="0" i="0" u="none" strike="noStrike" cap="none">
                <a:solidFill>
                  <a:srgbClr val="000000"/>
                </a:solidFill>
                <a:latin typeface="Arial"/>
                <a:ea typeface="Arial"/>
                <a:cs typeface="Arial"/>
                <a:sym typeface="Arial"/>
              </a:endParaRPr>
            </a:p>
          </p:txBody>
        </p:sp>
        <p:sp>
          <p:nvSpPr>
            <p:cNvPr id="494" name="Google Shape;494;p42"/>
            <p:cNvSpPr/>
            <p:nvPr/>
          </p:nvSpPr>
          <p:spPr>
            <a:xfrm>
              <a:off x="1798" y="1364"/>
              <a:ext cx="1574" cy="418"/>
            </a:xfrm>
            <a:prstGeom prst="parallelogram">
              <a:avLst>
                <a:gd name="adj" fmla="val 5397"/>
              </a:avLst>
            </a:prstGeom>
            <a:noFill/>
            <a:ln w="12700" cap="flat" cmpd="sng">
              <a:solidFill>
                <a:schemeClr val="dk1"/>
              </a:solidFill>
              <a:prstDash val="solid"/>
              <a:miter lim="800000"/>
              <a:headEnd type="none" w="sm" len="sm"/>
              <a:tailEnd type="none" w="sm" len="sm"/>
            </a:ln>
          </p:spPr>
          <p:txBody>
            <a:bodyPr spcFirstLastPara="1" wrap="square" lIns="146050" tIns="74600" rIns="146050" bIns="746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Read birth date</a:t>
              </a:r>
              <a:endParaRPr sz="1400" b="0" i="0" u="none" strike="noStrike" cap="none">
                <a:solidFill>
                  <a:srgbClr val="000000"/>
                </a:solidFill>
                <a:latin typeface="Arial"/>
                <a:ea typeface="Arial"/>
                <a:cs typeface="Arial"/>
                <a:sym typeface="Arial"/>
              </a:endParaRPr>
            </a:p>
          </p:txBody>
        </p:sp>
        <p:sp>
          <p:nvSpPr>
            <p:cNvPr id="495" name="Google Shape;495;p42"/>
            <p:cNvSpPr txBox="1"/>
            <p:nvPr/>
          </p:nvSpPr>
          <p:spPr>
            <a:xfrm>
              <a:off x="1717" y="1981"/>
              <a:ext cx="1737" cy="478"/>
            </a:xfrm>
            <a:prstGeom prst="rect">
              <a:avLst/>
            </a:prstGeom>
            <a:noFill/>
            <a:ln w="12700" cap="flat" cmpd="sng">
              <a:solidFill>
                <a:schemeClr val="dk1"/>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Calculate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Age = current year – birth date</a:t>
              </a:r>
              <a:endParaRPr sz="1400" b="0" i="0" u="none" strike="noStrike" cap="none">
                <a:solidFill>
                  <a:srgbClr val="000000"/>
                </a:solidFill>
                <a:latin typeface="Arial"/>
                <a:ea typeface="Arial"/>
                <a:cs typeface="Arial"/>
                <a:sym typeface="Arial"/>
              </a:endParaRPr>
            </a:p>
          </p:txBody>
        </p:sp>
        <p:sp>
          <p:nvSpPr>
            <p:cNvPr id="496" name="Google Shape;496;p42"/>
            <p:cNvSpPr/>
            <p:nvPr/>
          </p:nvSpPr>
          <p:spPr>
            <a:xfrm>
              <a:off x="1798" y="2677"/>
              <a:ext cx="1574" cy="256"/>
            </a:xfrm>
            <a:prstGeom prst="parallelogram">
              <a:avLst>
                <a:gd name="adj" fmla="val 5397"/>
              </a:avLst>
            </a:prstGeom>
            <a:noFill/>
            <a:ln w="12700" cap="flat" cmpd="sng">
              <a:solidFill>
                <a:schemeClr val="dk1"/>
              </a:solidFill>
              <a:prstDash val="solid"/>
              <a:miter lim="800000"/>
              <a:headEnd type="none" w="sm" len="sm"/>
              <a:tailEnd type="none" w="sm" len="sm"/>
            </a:ln>
          </p:spPr>
          <p:txBody>
            <a:bodyPr spcFirstLastPara="1" wrap="square" lIns="146050" tIns="74600" rIns="146050" bIns="746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Display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age</a:t>
              </a:r>
              <a:endParaRPr sz="1400" b="0" i="0" u="none" strike="noStrike" cap="none">
                <a:solidFill>
                  <a:srgbClr val="000000"/>
                </a:solidFill>
                <a:latin typeface="Arial"/>
                <a:ea typeface="Arial"/>
                <a:cs typeface="Arial"/>
                <a:sym typeface="Arial"/>
              </a:endParaRPr>
            </a:p>
          </p:txBody>
        </p:sp>
        <p:sp>
          <p:nvSpPr>
            <p:cNvPr id="497" name="Google Shape;497;p42"/>
            <p:cNvSpPr/>
            <p:nvPr/>
          </p:nvSpPr>
          <p:spPr>
            <a:xfrm>
              <a:off x="2311" y="3258"/>
              <a:ext cx="581" cy="198"/>
            </a:xfrm>
            <a:custGeom>
              <a:avLst/>
              <a:gdLst/>
              <a:ahLst/>
              <a:cxnLst/>
              <a:rect l="l" t="t" r="r" b="b"/>
              <a:pathLst>
                <a:path w="1054" h="398" extrusionOk="0">
                  <a:moveTo>
                    <a:pt x="198" y="397"/>
                  </a:moveTo>
                  <a:lnTo>
                    <a:pt x="855" y="397"/>
                  </a:lnTo>
                  <a:lnTo>
                    <a:pt x="884" y="395"/>
                  </a:lnTo>
                  <a:lnTo>
                    <a:pt x="914" y="388"/>
                  </a:lnTo>
                  <a:lnTo>
                    <a:pt x="941" y="376"/>
                  </a:lnTo>
                  <a:lnTo>
                    <a:pt x="967" y="362"/>
                  </a:lnTo>
                  <a:lnTo>
                    <a:pt x="990" y="343"/>
                  </a:lnTo>
                  <a:lnTo>
                    <a:pt x="1010" y="321"/>
                  </a:lnTo>
                  <a:lnTo>
                    <a:pt x="1027" y="297"/>
                  </a:lnTo>
                  <a:lnTo>
                    <a:pt x="1039" y="270"/>
                  </a:lnTo>
                  <a:lnTo>
                    <a:pt x="1048" y="242"/>
                  </a:lnTo>
                  <a:lnTo>
                    <a:pt x="1053" y="213"/>
                  </a:lnTo>
                  <a:lnTo>
                    <a:pt x="1053" y="184"/>
                  </a:lnTo>
                  <a:lnTo>
                    <a:pt x="1048" y="155"/>
                  </a:lnTo>
                  <a:lnTo>
                    <a:pt x="1039" y="127"/>
                  </a:lnTo>
                  <a:lnTo>
                    <a:pt x="1027" y="100"/>
                  </a:lnTo>
                  <a:lnTo>
                    <a:pt x="1010" y="76"/>
                  </a:lnTo>
                  <a:lnTo>
                    <a:pt x="990" y="54"/>
                  </a:lnTo>
                  <a:lnTo>
                    <a:pt x="967" y="35"/>
                  </a:lnTo>
                  <a:lnTo>
                    <a:pt x="941" y="21"/>
                  </a:lnTo>
                  <a:lnTo>
                    <a:pt x="914" y="9"/>
                  </a:lnTo>
                  <a:lnTo>
                    <a:pt x="884" y="2"/>
                  </a:lnTo>
                  <a:lnTo>
                    <a:pt x="855" y="0"/>
                  </a:lnTo>
                  <a:lnTo>
                    <a:pt x="198" y="0"/>
                  </a:lnTo>
                  <a:lnTo>
                    <a:pt x="167" y="2"/>
                  </a:lnTo>
                  <a:lnTo>
                    <a:pt x="138" y="9"/>
                  </a:lnTo>
                  <a:lnTo>
                    <a:pt x="112" y="21"/>
                  </a:lnTo>
                  <a:lnTo>
                    <a:pt x="86" y="35"/>
                  </a:lnTo>
                  <a:lnTo>
                    <a:pt x="63" y="54"/>
                  </a:lnTo>
                  <a:lnTo>
                    <a:pt x="43" y="76"/>
                  </a:lnTo>
                  <a:lnTo>
                    <a:pt x="26" y="100"/>
                  </a:lnTo>
                  <a:lnTo>
                    <a:pt x="14" y="127"/>
                  </a:lnTo>
                  <a:lnTo>
                    <a:pt x="5" y="155"/>
                  </a:lnTo>
                  <a:lnTo>
                    <a:pt x="0" y="184"/>
                  </a:lnTo>
                  <a:lnTo>
                    <a:pt x="0" y="213"/>
                  </a:lnTo>
                  <a:lnTo>
                    <a:pt x="5" y="242"/>
                  </a:lnTo>
                  <a:lnTo>
                    <a:pt x="14" y="270"/>
                  </a:lnTo>
                  <a:lnTo>
                    <a:pt x="26" y="297"/>
                  </a:lnTo>
                  <a:lnTo>
                    <a:pt x="43" y="321"/>
                  </a:lnTo>
                  <a:lnTo>
                    <a:pt x="63" y="343"/>
                  </a:lnTo>
                  <a:lnTo>
                    <a:pt x="86" y="362"/>
                  </a:lnTo>
                  <a:lnTo>
                    <a:pt x="112" y="376"/>
                  </a:lnTo>
                  <a:lnTo>
                    <a:pt x="138" y="388"/>
                  </a:lnTo>
                  <a:lnTo>
                    <a:pt x="167" y="395"/>
                  </a:lnTo>
                  <a:lnTo>
                    <a:pt x="198" y="397"/>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 name="Google Shape;498;p42"/>
            <p:cNvSpPr txBox="1"/>
            <p:nvPr/>
          </p:nvSpPr>
          <p:spPr>
            <a:xfrm>
              <a:off x="2477" y="3258"/>
              <a:ext cx="395" cy="200"/>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End</a:t>
              </a:r>
              <a:endParaRPr sz="1400" b="0" i="0" u="none" strike="noStrike" cap="none">
                <a:solidFill>
                  <a:srgbClr val="000000"/>
                </a:solidFill>
                <a:latin typeface="Arial"/>
                <a:ea typeface="Arial"/>
                <a:cs typeface="Arial"/>
                <a:sym typeface="Arial"/>
              </a:endParaRPr>
            </a:p>
          </p:txBody>
        </p:sp>
      </p:grpSp>
      <p:sp>
        <p:nvSpPr>
          <p:cNvPr id="499" name="Google Shape;499;p42"/>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Black"/>
              <a:buNone/>
            </a:pPr>
            <a:fld id="{00000000-1234-1234-1234-123412341234}" type="slidenum">
              <a:rPr lang="en-US"/>
              <a:t>98</a:t>
            </a:fld>
            <a:endParaRPr/>
          </a:p>
        </p:txBody>
      </p:sp>
    </p:spTree>
    <p:extLst>
      <p:ext uri="{BB962C8B-B14F-4D97-AF65-F5344CB8AC3E}">
        <p14:creationId xmlns:p14="http://schemas.microsoft.com/office/powerpoint/2010/main" val="258770731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US" smtClean="0"/>
              <a:pPr/>
              <a:t>99</a:t>
            </a:fld>
            <a:r>
              <a:rPr lang="en-US" smtClean="0"/>
              <a:t>r</a:t>
            </a:r>
            <a:endParaRPr lang="en-US" dirty="0"/>
          </a:p>
        </p:txBody>
      </p:sp>
      <p:sp>
        <p:nvSpPr>
          <p:cNvPr id="3" name="Title 2"/>
          <p:cNvSpPr>
            <a:spLocks noGrp="1"/>
          </p:cNvSpPr>
          <p:nvPr>
            <p:ph type="title"/>
          </p:nvPr>
        </p:nvSpPr>
        <p:spPr/>
        <p:txBody>
          <a:bodyPr/>
          <a:lstStyle/>
          <a:p>
            <a:endParaRPr lang="en-IN"/>
          </a:p>
        </p:txBody>
      </p:sp>
      <p:sp>
        <p:nvSpPr>
          <p:cNvPr id="4" name="Text Placeholder 3"/>
          <p:cNvSpPr>
            <a:spLocks noGrp="1"/>
          </p:cNvSpPr>
          <p:nvPr>
            <p:ph type="body" idx="1"/>
          </p:nvPr>
        </p:nvSpPr>
        <p:spPr/>
        <p:txBody>
          <a:bodyPr/>
          <a:lstStyle/>
          <a:p>
            <a:r>
              <a:rPr lang="en-US" dirty="0"/>
              <a:t>Algorithm for interchanging the numeric values of two </a:t>
            </a:r>
            <a:r>
              <a:rPr lang="en-US" dirty="0" smtClean="0"/>
              <a:t>variables</a:t>
            </a:r>
          </a:p>
          <a:p>
            <a:r>
              <a:rPr lang="en-US" dirty="0"/>
              <a:t>Algorithm to check whether a number is odd or even</a:t>
            </a:r>
            <a:endParaRPr lang="en-IN" dirty="0"/>
          </a:p>
        </p:txBody>
      </p:sp>
    </p:spTree>
    <p:extLst>
      <p:ext uri="{BB962C8B-B14F-4D97-AF65-F5344CB8AC3E}">
        <p14:creationId xmlns:p14="http://schemas.microsoft.com/office/powerpoint/2010/main" val="2115940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791A877936F4F4895848517DF90D692" ma:contentTypeVersion="5" ma:contentTypeDescription="Create a new document." ma:contentTypeScope="" ma:versionID="637db0208a43af2da382f19cbafcc681">
  <xsd:schema xmlns:xsd="http://www.w3.org/2001/XMLSchema" xmlns:xs="http://www.w3.org/2001/XMLSchema" xmlns:p="http://schemas.microsoft.com/office/2006/metadata/properties" xmlns:ns2="ef69443e-9dea-4a49-bf07-ba9706c8de42" targetNamespace="http://schemas.microsoft.com/office/2006/metadata/properties" ma:root="true" ma:fieldsID="9461900c0b6ea5e82af81d9bffa3e47d" ns2:_="">
    <xsd:import namespace="ef69443e-9dea-4a49-bf07-ba9706c8de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9443e-9dea-4a49-bf07-ba9706c8de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C90502-B9BF-4E9F-8E37-69F0B99B6AB9}">
  <ds:schemaRefs>
    <ds:schemaRef ds:uri="http://schemas.microsoft.com/sharepoint/v3/contenttype/forms"/>
  </ds:schemaRefs>
</ds:datastoreItem>
</file>

<file path=customXml/itemProps2.xml><?xml version="1.0" encoding="utf-8"?>
<ds:datastoreItem xmlns:ds="http://schemas.openxmlformats.org/officeDocument/2006/customXml" ds:itemID="{3575B43C-21B8-433E-94F9-273155B4E4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9443e-9dea-4a49-bf07-ba9706c8d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C731FE-1F76-4EEE-AE18-5E3B09729E00}">
  <ds:schemaRefs>
    <ds:schemaRef ds:uri="http://purl.org/dc/elements/1.1/"/>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schemas.microsoft.com/office/2006/documentManagement/types"/>
    <ds:schemaRef ds:uri="ef69443e-9dea-4a49-bf07-ba9706c8de4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53690</TotalTime>
  <Words>4995</Words>
  <Application>Microsoft Office PowerPoint</Application>
  <PresentationFormat>Custom</PresentationFormat>
  <Paragraphs>820</Paragraphs>
  <Slides>109</Slides>
  <Notes>106</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Office Theme</vt:lpstr>
      <vt:lpstr>Python Programming</vt:lpstr>
      <vt:lpstr>Module 1</vt:lpstr>
      <vt:lpstr>What is Python?</vt:lpstr>
      <vt:lpstr>History of Python</vt:lpstr>
      <vt:lpstr>PowerPoint Presentation</vt:lpstr>
      <vt:lpstr>Features of Python</vt:lpstr>
      <vt:lpstr>PowerPoint Presentation</vt:lpstr>
      <vt:lpstr>PowerPoint Presentation</vt:lpstr>
      <vt:lpstr>Applications of Python</vt:lpstr>
      <vt:lpstr>PowerPoint Presentation</vt:lpstr>
      <vt:lpstr>Interpreter vs Compiler</vt:lpstr>
      <vt:lpstr>STEPS FOR PROBLEM SOLVING</vt:lpstr>
      <vt:lpstr>Step 1: Analysing the problem</vt:lpstr>
      <vt:lpstr>Step 2: Developing an Algorithm</vt:lpstr>
      <vt:lpstr>Step 2: Developing an Algorithm</vt:lpstr>
      <vt:lpstr>Step 3: Coding</vt:lpstr>
      <vt:lpstr>Low Level Prog. Languages</vt:lpstr>
      <vt:lpstr>High Level Prog. Languages</vt:lpstr>
      <vt:lpstr>Step 3: Coding</vt:lpstr>
      <vt:lpstr>Step 4 : Testing and Debugging</vt:lpstr>
      <vt:lpstr>Step 4 : Testing and Debugging</vt:lpstr>
      <vt:lpstr>Variables and Identifiers</vt:lpstr>
      <vt:lpstr>Assigning or Initializing Values to Variables</vt:lpstr>
      <vt:lpstr>Python Features</vt:lpstr>
      <vt:lpstr>Python IDEs and Code Editors</vt:lpstr>
      <vt:lpstr>Python IDEs and Code Editors</vt:lpstr>
      <vt:lpstr>Python IDEs and Code Editors</vt:lpstr>
      <vt:lpstr>Python IDEs and Code Editors</vt:lpstr>
      <vt:lpstr>Python IDEs and Code Editors</vt:lpstr>
      <vt:lpstr>Python IDEs and Code Editors</vt:lpstr>
      <vt:lpstr>Python IDEs and Code Editors</vt:lpstr>
      <vt:lpstr>Python IDEs and Code Editors</vt:lpstr>
      <vt:lpstr>Python IDEs and Code Editors</vt:lpstr>
      <vt:lpstr>Python IDEs and Code Editors</vt:lpstr>
      <vt:lpstr>Python IDEs and Code Editors</vt:lpstr>
      <vt:lpstr>Python Shell</vt:lpstr>
      <vt:lpstr>Jupyter Notebook</vt:lpstr>
      <vt:lpstr>Jupyter Notebook</vt:lpstr>
      <vt:lpstr>Jupyter Notebook</vt:lpstr>
      <vt:lpstr>Jupyter Notebook</vt:lpstr>
      <vt:lpstr>Jupyter Notebook</vt:lpstr>
      <vt:lpstr>Python Code Execution</vt:lpstr>
      <vt:lpstr>Python Code Execution</vt:lpstr>
      <vt:lpstr>Python Code Execution</vt:lpstr>
      <vt:lpstr>Python Code Execution</vt:lpstr>
      <vt:lpstr>Python Code Execution</vt:lpstr>
      <vt:lpstr>Python Code Execution</vt:lpstr>
      <vt:lpstr>Python Installation</vt:lpstr>
      <vt:lpstr>PowerPoint Presentation</vt:lpstr>
      <vt:lpstr>PowerPoint Presentation</vt:lpstr>
      <vt:lpstr>Python Installation</vt:lpstr>
      <vt:lpstr>Python Installation</vt:lpstr>
      <vt:lpstr>Python Installation</vt:lpstr>
      <vt:lpstr>Running Python Shell</vt:lpstr>
      <vt:lpstr>Running Python Shell</vt:lpstr>
      <vt:lpstr>Executing a .py program from command prompt</vt:lpstr>
      <vt:lpstr>Getting started with Python IDLE</vt:lpstr>
      <vt:lpstr>Getting started with Python IDLE</vt:lpstr>
      <vt:lpstr>Getting started with Python IDLE</vt:lpstr>
      <vt:lpstr>Getting started with Python IDLE</vt:lpstr>
      <vt:lpstr>Getting started with Python IDLE</vt:lpstr>
      <vt:lpstr>Getting started with Python IDLE</vt:lpstr>
      <vt:lpstr>Getting started with Python IDLE</vt:lpstr>
      <vt:lpstr>Getting started with Python IDLE</vt:lpstr>
      <vt:lpstr>Running using Python Shell</vt:lpstr>
      <vt:lpstr>Kick starting Jupyter Notebook</vt:lpstr>
      <vt:lpstr>Jupyter Notebook</vt:lpstr>
      <vt:lpstr>Jupyter Notebook</vt:lpstr>
      <vt:lpstr>Jupyter Notebook</vt:lpstr>
      <vt:lpstr>Jupyter Notebook</vt:lpstr>
      <vt:lpstr>Jupyter Notebook</vt:lpstr>
      <vt:lpstr>Jupyter Notebook</vt:lpstr>
      <vt:lpstr>Jupyter Notebook</vt:lpstr>
      <vt:lpstr>PowerPoint Presentation</vt:lpstr>
      <vt:lpstr>Anaconda </vt:lpstr>
      <vt:lpstr>More on Algorithms and Flowcharts</vt:lpstr>
      <vt:lpstr>Why do we need an Algorithm?</vt:lpstr>
      <vt:lpstr>PowerPoint Presentation</vt:lpstr>
      <vt:lpstr>PowerPoint Presentation</vt:lpstr>
      <vt:lpstr>PowerPoint Presentation</vt:lpstr>
      <vt:lpstr>PowerPoint Presentation</vt:lpstr>
      <vt:lpstr>The Flowchart</vt:lpstr>
      <vt:lpstr>The Flowchart</vt:lpstr>
      <vt:lpstr>Flowcharts</vt:lpstr>
      <vt:lpstr>Flowchart Symbols</vt:lpstr>
      <vt:lpstr>Flowchart Symbols cont…</vt:lpstr>
      <vt:lpstr>Pseudocode</vt:lpstr>
      <vt:lpstr>PowerPoint Presentation</vt:lpstr>
      <vt:lpstr>Pseudocode &amp; Algorithm</vt:lpstr>
      <vt:lpstr>Pseudocode &amp; Algorithm</vt:lpstr>
      <vt:lpstr>Pseudocode &amp; Algorithm</vt:lpstr>
      <vt:lpstr>Example</vt:lpstr>
      <vt:lpstr>Example 2</vt:lpstr>
      <vt:lpstr>Example 2</vt:lpstr>
      <vt:lpstr>Example 3 </vt:lpstr>
      <vt:lpstr>Example 3</vt:lpstr>
      <vt:lpstr>Example 4 </vt:lpstr>
      <vt:lpstr>Flowchart – example 1</vt:lpstr>
      <vt:lpstr>PowerPoint Presentation</vt:lpstr>
      <vt:lpstr>Accepting Input from Console: Input()</vt:lpstr>
      <vt:lpstr>PowerPoint Presentation</vt:lpstr>
      <vt:lpstr>Output using print() function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PRG</dc:creator>
  <cp:lastModifiedBy>Admin</cp:lastModifiedBy>
  <cp:revision>683</cp:revision>
  <dcterms:created xsi:type="dcterms:W3CDTF">2020-04-30T07:52:47Z</dcterms:created>
  <dcterms:modified xsi:type="dcterms:W3CDTF">2023-08-23T08:50:46Z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0x0101006791A877936F4F4895848517DF90D692</vt:lpwstr>
  </property>
</Properties>
</file>