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h/NAf7R0Zs6kVUabtMlaRN+HJQ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DABE10-7142-43F3-BAE3-1D6CDC816EC7}">
  <a:tblStyle styleId="{A4DABE10-7142-43F3-BAE3-1D6CDC816E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685800" y="914400"/>
            <a:ext cx="71628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NumPy - Python </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NumPy is a Python library used for working with arrays.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It also has functions for working in domain of linear algebra, fourier transform, and matrices.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NumPy was created in 2005 by Travis Oliphant. It is an open source project and you can use it freely.</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NumPy stands for Numerical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10"/>
          <p:cNvSpPr txBox="1"/>
          <p:nvPr/>
        </p:nvSpPr>
        <p:spPr>
          <a:xfrm>
            <a:off x="381000" y="625813"/>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Program –Arrays</a:t>
            </a:r>
            <a:endParaRPr b="1" sz="1800">
              <a:solidFill>
                <a:schemeClr val="dk1"/>
              </a:solidFill>
              <a:latin typeface="Cambria"/>
              <a:ea typeface="Cambria"/>
              <a:cs typeface="Cambria"/>
              <a:sym typeface="Cambria"/>
            </a:endParaRPr>
          </a:p>
        </p:txBody>
      </p:sp>
      <p:sp>
        <p:nvSpPr>
          <p:cNvPr id="136" name="Google Shape;136;p10"/>
          <p:cNvSpPr/>
          <p:nvPr/>
        </p:nvSpPr>
        <p:spPr>
          <a:xfrm>
            <a:off x="462064" y="1143000"/>
            <a:ext cx="723413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Example- Creating a two-dimensional array that has the </a:t>
            </a:r>
            <a:r>
              <a:rPr b="1" lang="en-US" sz="1600">
                <a:solidFill>
                  <a:schemeClr val="dk1"/>
                </a:solidFill>
                <a:latin typeface="Calibri"/>
                <a:ea typeface="Calibri"/>
                <a:cs typeface="Calibri"/>
                <a:sym typeface="Calibri"/>
              </a:rPr>
              <a:t>rank</a:t>
            </a:r>
            <a:r>
              <a:rPr lang="en-US" sz="1600">
                <a:solidFill>
                  <a:schemeClr val="dk1"/>
                </a:solidFill>
                <a:latin typeface="Calibri"/>
                <a:ea typeface="Calibri"/>
                <a:cs typeface="Calibri"/>
                <a:sym typeface="Calibri"/>
              </a:rPr>
              <a:t> of 2 as it has 2 </a:t>
            </a:r>
            <a:r>
              <a:rPr b="1" lang="en-US" sz="1600">
                <a:solidFill>
                  <a:schemeClr val="dk1"/>
                </a:solidFill>
                <a:latin typeface="Calibri"/>
                <a:ea typeface="Calibri"/>
                <a:cs typeface="Calibri"/>
                <a:sym typeface="Calibri"/>
              </a:rPr>
              <a:t>axes</a:t>
            </a:r>
            <a:r>
              <a:rPr lang="en-US" sz="1600">
                <a:solidFill>
                  <a:schemeClr val="dk1"/>
                </a:solidFill>
                <a:latin typeface="Calibri"/>
                <a:ea typeface="Calibri"/>
                <a:cs typeface="Calibri"/>
                <a:sym typeface="Calibri"/>
              </a:rPr>
              <a:t>. The first axis(dimension) is of length 2, i.e., the number of rows, and the second axis(dimension) is of length 3, i.e., the number of columns. The overall shape of the array can be represented as (2, 3)</a:t>
            </a:r>
            <a:endParaRPr sz="1600">
              <a:solidFill>
                <a:schemeClr val="dk1"/>
              </a:solidFill>
              <a:latin typeface="Calibri"/>
              <a:ea typeface="Calibri"/>
              <a:cs typeface="Calibri"/>
              <a:sym typeface="Calibri"/>
            </a:endParaRPr>
          </a:p>
        </p:txBody>
      </p:sp>
      <p:graphicFrame>
        <p:nvGraphicFramePr>
          <p:cNvPr id="137" name="Google Shape;137;p10"/>
          <p:cNvGraphicFramePr/>
          <p:nvPr/>
        </p:nvGraphicFramePr>
        <p:xfrm>
          <a:off x="551707" y="2362200"/>
          <a:ext cx="3000000" cy="3000000"/>
        </p:xfrm>
        <a:graphic>
          <a:graphicData uri="http://schemas.openxmlformats.org/drawingml/2006/table">
            <a:tbl>
              <a:tblPr>
                <a:noFill/>
                <a:tableStyleId>{A4DABE10-7142-43F3-BAE3-1D6CDC816EC7}</a:tableStyleId>
              </a:tblPr>
              <a:tblGrid>
                <a:gridCol w="3944100"/>
              </a:tblGrid>
              <a:tr h="158750">
                <a:tc>
                  <a:txBody>
                    <a:bodyPr/>
                    <a:lstStyle/>
                    <a:p>
                      <a:pPr indent="0" lvl="0" marL="0" marR="0" rtl="0" algn="l">
                        <a:spcBef>
                          <a:spcPts val="0"/>
                        </a:spcBef>
                        <a:spcAft>
                          <a:spcPts val="0"/>
                        </a:spcAft>
                        <a:buNone/>
                      </a:pPr>
                      <a:r>
                        <a:rPr b="0" i="0" lang="en-US" sz="1250" u="none" cap="none" strike="noStrike">
                          <a:latin typeface="Cambria"/>
                          <a:ea typeface="Cambria"/>
                          <a:cs typeface="Cambria"/>
                          <a:sym typeface="Cambria"/>
                        </a:rPr>
                        <a:t>import numpy as np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Creating array object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arr = np.array( [[ 1, 2, 3],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[ 4, 2, 5]] )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Printing type of arr object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print("Array is of type: ", type(arr))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Printing array dimensions (axes)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print("No. of dimensions: ", arr.ndim)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Printing shape of array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print("Shape of array: ", arr.shape)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Printing size (total number of elements) of array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print("Size of array: ", arr.size)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 Printing type of elements in array </a:t>
                      </a:r>
                      <a:endParaRPr/>
                    </a:p>
                    <a:p>
                      <a:pPr indent="0" lvl="0" marL="0" marR="0" rtl="0" algn="l">
                        <a:spcBef>
                          <a:spcPts val="0"/>
                        </a:spcBef>
                        <a:spcAft>
                          <a:spcPts val="0"/>
                        </a:spcAft>
                        <a:buNone/>
                      </a:pPr>
                      <a:r>
                        <a:rPr b="0" i="0" lang="en-US" sz="1250" u="none" cap="none" strike="noStrike">
                          <a:latin typeface="Cambria"/>
                          <a:ea typeface="Cambria"/>
                          <a:cs typeface="Cambria"/>
                          <a:sym typeface="Cambria"/>
                        </a:rPr>
                        <a:t>print("Array stores elements of type: ", arr.dtype) </a:t>
                      </a:r>
                      <a:endParaRPr/>
                    </a:p>
                  </a:txBody>
                  <a:tcPr marT="88900" marB="88900" marR="63500" marL="635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
        <p:nvSpPr>
          <p:cNvPr id="138" name="Google Shape;138;p10"/>
          <p:cNvSpPr/>
          <p:nvPr/>
        </p:nvSpPr>
        <p:spPr>
          <a:xfrm>
            <a:off x="5029200" y="4223266"/>
            <a:ext cx="2971800" cy="1449094"/>
          </a:xfrm>
          <a:prstGeom prst="rect">
            <a:avLst/>
          </a:prstGeom>
          <a:solidFill>
            <a:srgbClr val="FFFFFF"/>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rgbClr val="273239"/>
              </a:buClr>
              <a:buSzPts val="1200"/>
              <a:buFont typeface="Cambria"/>
              <a:buNone/>
            </a:pPr>
            <a:r>
              <a:rPr b="1" i="0" lang="en-US" sz="1200" u="none" cap="none" strike="noStrike">
                <a:solidFill>
                  <a:srgbClr val="273239"/>
                </a:solidFill>
                <a:latin typeface="Cambria"/>
                <a:ea typeface="Cambria"/>
                <a:cs typeface="Cambria"/>
                <a:sym typeface="Cambria"/>
              </a:rPr>
              <a:t>Output:</a:t>
            </a:r>
            <a:endParaRPr b="0" i="0" sz="1200" u="none" cap="none" strike="noStrike">
              <a:solidFill>
                <a:srgbClr val="273239"/>
              </a:solidFill>
              <a:latin typeface="Cambria"/>
              <a:ea typeface="Cambria"/>
              <a:cs typeface="Cambria"/>
              <a:sym typeface="Cambria"/>
            </a:endParaRPr>
          </a:p>
          <a:p>
            <a:pPr indent="0" lvl="0" marL="0" marR="0" rtl="0" algn="l">
              <a:lnSpc>
                <a:spcPct val="100000"/>
              </a:lnSpc>
              <a:spcBef>
                <a:spcPts val="0"/>
              </a:spcBef>
              <a:spcAft>
                <a:spcPts val="0"/>
              </a:spcAft>
              <a:buClr>
                <a:srgbClr val="273239"/>
              </a:buClr>
              <a:buSzPts val="1200"/>
              <a:buFont typeface="Cambria"/>
              <a:buNone/>
            </a:pPr>
            <a:r>
              <a:rPr b="0" i="0" lang="en-US" sz="1200" u="none" cap="none" strike="noStrike">
                <a:solidFill>
                  <a:srgbClr val="273239"/>
                </a:solidFill>
                <a:latin typeface="Cambria"/>
                <a:ea typeface="Cambria"/>
                <a:cs typeface="Cambria"/>
                <a:sym typeface="Cambria"/>
              </a:rPr>
              <a:t>Array is of type: &lt;class 'numpy.ndarray'&gt;</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No. of dimensions: 2</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Shape of array: (2, 3)</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Size of array: 6</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Array stores elements of type: int64</a:t>
            </a:r>
            <a:br>
              <a:rPr b="0" i="0" lang="en-US" sz="1200" u="none" cap="none" strike="noStrike">
                <a:solidFill>
                  <a:srgbClr val="273239"/>
                </a:solidFill>
                <a:latin typeface="Cambria"/>
                <a:ea typeface="Cambria"/>
                <a:cs typeface="Cambria"/>
                <a:sym typeface="Cambria"/>
              </a:rPr>
            </a:b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2" name="Shape 142"/>
        <p:cNvGrpSpPr/>
        <p:nvPr/>
      </p:nvGrpSpPr>
      <p:grpSpPr>
        <a:xfrm>
          <a:off x="0" y="0"/>
          <a:ext cx="0" cy="0"/>
          <a:chOff x="0" y="0"/>
          <a:chExt cx="0" cy="0"/>
        </a:xfrm>
      </p:grpSpPr>
      <p:sp>
        <p:nvSpPr>
          <p:cNvPr id="143" name="Google Shape;143;p11"/>
          <p:cNvSpPr txBox="1"/>
          <p:nvPr/>
        </p:nvSpPr>
        <p:spPr>
          <a:xfrm>
            <a:off x="381000" y="625813"/>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Program –Creating Array with all zeros</a:t>
            </a:r>
            <a:endParaRPr b="1" sz="1800">
              <a:solidFill>
                <a:schemeClr val="dk1"/>
              </a:solidFill>
              <a:latin typeface="Cambria"/>
              <a:ea typeface="Cambria"/>
              <a:cs typeface="Cambria"/>
              <a:sym typeface="Cambria"/>
            </a:endParaRPr>
          </a:p>
        </p:txBody>
      </p:sp>
      <p:sp>
        <p:nvSpPr>
          <p:cNvPr id="144" name="Google Shape;144;p11"/>
          <p:cNvSpPr/>
          <p:nvPr/>
        </p:nvSpPr>
        <p:spPr>
          <a:xfrm>
            <a:off x="381000" y="1428166"/>
            <a:ext cx="4191000" cy="418576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Import numpy as np</a:t>
            </a:r>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Creating a 3X4 array with all zeros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c </a:t>
            </a:r>
            <a:r>
              <a:rPr b="1" i="0" lang="en-US" sz="1800" u="none" cap="none" strike="noStrike">
                <a:solidFill>
                  <a:schemeClr val="dk1"/>
                </a:solidFill>
                <a:latin typeface="Cambria"/>
                <a:ea typeface="Cambria"/>
                <a:cs typeface="Cambria"/>
                <a:sym typeface="Cambria"/>
              </a:rPr>
              <a:t>=</a:t>
            </a:r>
            <a:r>
              <a:rPr b="0" i="0" lang="en-US" sz="1000" u="none" cap="none" strike="noStrike">
                <a:solidFill>
                  <a:schemeClr val="dk1"/>
                </a:solidFill>
                <a:latin typeface="Cambria"/>
                <a:ea typeface="Cambria"/>
                <a:cs typeface="Cambria"/>
                <a:sym typeface="Cambria"/>
              </a:rPr>
              <a:t> </a:t>
            </a:r>
            <a:r>
              <a:rPr b="0" i="0" lang="en-US" sz="1800" u="none" cap="none" strike="noStrike">
                <a:solidFill>
                  <a:schemeClr val="dk1"/>
                </a:solidFill>
                <a:latin typeface="Cambria"/>
                <a:ea typeface="Cambria"/>
                <a:cs typeface="Cambria"/>
                <a:sym typeface="Cambria"/>
              </a:rPr>
              <a:t>np.zeros((3, 4))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print</a:t>
            </a:r>
            <a:r>
              <a:rPr b="0" i="0" lang="en-US" sz="1000" u="none" cap="none" strike="noStrike">
                <a:solidFill>
                  <a:schemeClr val="dk1"/>
                </a:solidFill>
                <a:latin typeface="Cambria"/>
                <a:ea typeface="Cambria"/>
                <a:cs typeface="Cambria"/>
                <a:sym typeface="Cambria"/>
              </a:rPr>
              <a:t> </a:t>
            </a:r>
            <a:r>
              <a:rPr b="0" i="0" lang="en-US" sz="1800" u="none" cap="none" strike="noStrike">
                <a:solidFill>
                  <a:schemeClr val="dk1"/>
                </a:solidFill>
                <a:latin typeface="Cambria"/>
                <a:ea typeface="Cambria"/>
                <a:cs typeface="Cambria"/>
                <a:sym typeface="Cambria"/>
              </a:rPr>
              <a:t>("An array initialized with all zeros:\n", c)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a:t>
            </a:r>
            <a:r>
              <a:rPr b="0" i="0" lang="en-US" sz="1000" u="none" cap="none" strike="noStrike">
                <a:solidFill>
                  <a:schemeClr val="dk1"/>
                </a:solidFill>
                <a:latin typeface="Cambria"/>
                <a:ea typeface="Cambria"/>
                <a:cs typeface="Cambria"/>
                <a:sym typeface="Cambria"/>
              </a:rPr>
              <a:t> </a:t>
            </a:r>
            <a:endParaRPr b="0" i="0" sz="3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Create a constant value array of complex type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d </a:t>
            </a:r>
            <a:r>
              <a:rPr b="1" i="0" lang="en-US" sz="1800" u="none" cap="none" strike="noStrike">
                <a:solidFill>
                  <a:schemeClr val="dk1"/>
                </a:solidFill>
                <a:latin typeface="Cambria"/>
                <a:ea typeface="Cambria"/>
                <a:cs typeface="Cambria"/>
                <a:sym typeface="Cambria"/>
              </a:rPr>
              <a:t>=</a:t>
            </a:r>
            <a:r>
              <a:rPr b="0" i="0" lang="en-US" sz="1000" u="none" cap="none" strike="noStrike">
                <a:solidFill>
                  <a:schemeClr val="dk1"/>
                </a:solidFill>
                <a:latin typeface="Cambria"/>
                <a:ea typeface="Cambria"/>
                <a:cs typeface="Cambria"/>
                <a:sym typeface="Cambria"/>
              </a:rPr>
              <a:t> </a:t>
            </a:r>
            <a:r>
              <a:rPr b="0" i="0" lang="en-US" sz="1800" u="none" cap="none" strike="noStrike">
                <a:solidFill>
                  <a:schemeClr val="dk1"/>
                </a:solidFill>
                <a:latin typeface="Cambria"/>
                <a:ea typeface="Cambria"/>
                <a:cs typeface="Cambria"/>
                <a:sym typeface="Cambria"/>
              </a:rPr>
              <a:t>np.full((3, 3), 6, dtype </a:t>
            </a:r>
            <a:r>
              <a:rPr b="1" i="0" lang="en-US" sz="1800" u="none" cap="none" strike="noStrike">
                <a:solidFill>
                  <a:schemeClr val="dk1"/>
                </a:solidFill>
                <a:latin typeface="Cambria"/>
                <a:ea typeface="Cambria"/>
                <a:cs typeface="Cambria"/>
                <a:sym typeface="Cambria"/>
              </a:rPr>
              <a:t>=</a:t>
            </a:r>
            <a:r>
              <a:rPr b="0" i="0" lang="en-US" sz="1000" u="none" cap="none" strike="noStrike">
                <a:solidFill>
                  <a:schemeClr val="dk1"/>
                </a:solidFill>
                <a:latin typeface="Cambria"/>
                <a:ea typeface="Cambria"/>
                <a:cs typeface="Cambria"/>
                <a:sym typeface="Cambria"/>
              </a:rPr>
              <a:t> </a:t>
            </a:r>
            <a:r>
              <a:rPr b="0" i="0" lang="en-US" sz="1800" u="none" cap="none" strike="noStrike">
                <a:solidFill>
                  <a:schemeClr val="dk1"/>
                </a:solidFill>
                <a:latin typeface="Cambria"/>
                <a:ea typeface="Cambria"/>
                <a:cs typeface="Cambria"/>
                <a:sym typeface="Cambria"/>
              </a:rPr>
              <a:t>'complex')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print</a:t>
            </a:r>
            <a:r>
              <a:rPr b="0" i="0" lang="en-US" sz="1000" u="none" cap="none" strike="noStrike">
                <a:solidFill>
                  <a:schemeClr val="dk1"/>
                </a:solidFill>
                <a:latin typeface="Cambria"/>
                <a:ea typeface="Cambria"/>
                <a:cs typeface="Cambria"/>
                <a:sym typeface="Cambria"/>
              </a:rPr>
              <a:t> </a:t>
            </a:r>
            <a:r>
              <a:rPr b="0" i="0" lang="en-US" sz="1800" u="none" cap="none" strike="noStrike">
                <a:solidFill>
                  <a:schemeClr val="dk1"/>
                </a:solidFill>
                <a:latin typeface="Cambria"/>
                <a:ea typeface="Cambria"/>
                <a:cs typeface="Cambria"/>
                <a:sym typeface="Cambria"/>
              </a:rPr>
              <a:t>("An array initialized with all 6s."</a:t>
            </a:r>
            <a:r>
              <a:rPr b="0" i="0" lang="en-US" sz="1000" u="none" cap="none" strike="noStrike">
                <a:solidFill>
                  <a:schemeClr val="dk1"/>
                </a:solidFill>
                <a:latin typeface="Cambria"/>
                <a:ea typeface="Cambria"/>
                <a:cs typeface="Cambria"/>
                <a:sym typeface="Cambria"/>
              </a:rPr>
              <a:t> </a:t>
            </a:r>
            <a:endParaRPr b="0" i="0" sz="3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"Array type is complex:\n", d)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a:t>
            </a:r>
            <a:r>
              <a:rPr b="0" i="0" lang="en-US" sz="1000" u="none" cap="none" strike="noStrike">
                <a:solidFill>
                  <a:schemeClr val="dk1"/>
                </a:solidFill>
                <a:latin typeface="Cambria"/>
                <a:ea typeface="Cambria"/>
                <a:cs typeface="Cambria"/>
                <a:sym typeface="Cambria"/>
              </a:rPr>
              <a:t> </a:t>
            </a:r>
            <a:endParaRPr b="0" i="0" sz="3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Create an array with random values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e </a:t>
            </a:r>
            <a:r>
              <a:rPr b="1" i="0" lang="en-US" sz="1800" u="none" cap="none" strike="noStrike">
                <a:solidFill>
                  <a:schemeClr val="dk1"/>
                </a:solidFill>
                <a:latin typeface="Cambria"/>
                <a:ea typeface="Cambria"/>
                <a:cs typeface="Cambria"/>
                <a:sym typeface="Cambria"/>
              </a:rPr>
              <a:t>=</a:t>
            </a:r>
            <a:r>
              <a:rPr b="0" i="0" lang="en-US" sz="1000" u="none" cap="none" strike="noStrike">
                <a:solidFill>
                  <a:schemeClr val="dk1"/>
                </a:solidFill>
                <a:latin typeface="Cambria"/>
                <a:ea typeface="Cambria"/>
                <a:cs typeface="Cambria"/>
                <a:sym typeface="Cambria"/>
              </a:rPr>
              <a:t> </a:t>
            </a:r>
            <a:r>
              <a:rPr b="0" i="0" lang="en-US" sz="2000" u="none" cap="none" strike="noStrike">
                <a:solidFill>
                  <a:schemeClr val="dk1"/>
                </a:solidFill>
                <a:latin typeface="Cambria"/>
                <a:ea typeface="Cambria"/>
                <a:cs typeface="Cambria"/>
                <a:sym typeface="Cambria"/>
              </a:rPr>
              <a:t>np.random.random</a:t>
            </a:r>
            <a:r>
              <a:rPr b="0" i="0" lang="en-US" sz="1800" u="none" cap="none" strike="noStrike">
                <a:solidFill>
                  <a:schemeClr val="dk1"/>
                </a:solidFill>
                <a:latin typeface="Cambria"/>
                <a:ea typeface="Cambria"/>
                <a:cs typeface="Cambria"/>
                <a:sym typeface="Cambria"/>
              </a:rPr>
              <a:t>((2, 2)) </a:t>
            </a:r>
            <a:endParaRPr b="0" i="0" sz="1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print</a:t>
            </a:r>
            <a:r>
              <a:rPr b="0" i="0" lang="en-US" sz="1000" u="none" cap="none" strike="noStrike">
                <a:solidFill>
                  <a:schemeClr val="dk1"/>
                </a:solidFill>
                <a:latin typeface="Cambria"/>
                <a:ea typeface="Cambria"/>
                <a:cs typeface="Cambria"/>
                <a:sym typeface="Cambria"/>
              </a:rPr>
              <a:t> </a:t>
            </a:r>
            <a:r>
              <a:rPr b="0" i="0" lang="en-US" sz="1800" u="none" cap="none" strike="noStrike">
                <a:solidFill>
                  <a:schemeClr val="dk1"/>
                </a:solidFill>
                <a:latin typeface="Cambria"/>
                <a:ea typeface="Cambria"/>
                <a:cs typeface="Cambria"/>
                <a:sym typeface="Cambria"/>
              </a:rPr>
              <a:t>("A random array:\n", e)</a:t>
            </a:r>
            <a:endParaRPr b="0" i="0" sz="3200" u="none" cap="none" strike="noStrike">
              <a:solidFill>
                <a:schemeClr val="dk1"/>
              </a:solidFill>
              <a:latin typeface="Cambria"/>
              <a:ea typeface="Cambria"/>
              <a:cs typeface="Cambria"/>
              <a:sym typeface="Cambria"/>
            </a:endParaRPr>
          </a:p>
        </p:txBody>
      </p:sp>
      <p:sp>
        <p:nvSpPr>
          <p:cNvPr id="145" name="Google Shape;145;p11"/>
          <p:cNvSpPr/>
          <p:nvPr/>
        </p:nvSpPr>
        <p:spPr>
          <a:xfrm>
            <a:off x="5105400" y="1568893"/>
            <a:ext cx="3505200" cy="2864867"/>
          </a:xfrm>
          <a:prstGeom prst="rect">
            <a:avLst/>
          </a:prstGeom>
          <a:solidFill>
            <a:srgbClr val="FFFFFF"/>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400"/>
              <a:buFont typeface="Cambria"/>
              <a:buNone/>
            </a:pPr>
            <a:r>
              <a:rPr b="1" i="0" lang="en-US" sz="1400" u="none" cap="none" strike="noStrike">
                <a:solidFill>
                  <a:schemeClr val="dk1"/>
                </a:solidFill>
                <a:latin typeface="Cambria"/>
                <a:ea typeface="Cambria"/>
                <a:cs typeface="Cambria"/>
                <a:sym typeface="Cambria"/>
              </a:rPr>
              <a:t>Output</a:t>
            </a:r>
            <a:r>
              <a:rPr b="0" i="0" lang="en-US" sz="1400" u="none" cap="none" strike="noStrike">
                <a:solidFill>
                  <a:schemeClr val="dk1"/>
                </a:solidFill>
                <a:latin typeface="Cambria"/>
                <a:ea typeface="Cambria"/>
                <a:cs typeface="Cambria"/>
                <a:sym typeface="Cambria"/>
              </a:rPr>
              <a:t>:</a:t>
            </a:r>
            <a:endParaRPr/>
          </a:p>
          <a:p>
            <a:pPr indent="0" lvl="0" marL="0" marR="0" rtl="0" algn="l">
              <a:lnSpc>
                <a:spcPct val="100000"/>
              </a:lnSpc>
              <a:spcBef>
                <a:spcPts val="0"/>
              </a:spcBef>
              <a:spcAft>
                <a:spcPts val="0"/>
              </a:spcAft>
              <a:buClr>
                <a:schemeClr val="dk1"/>
              </a:buClr>
              <a:buSzPts val="1400"/>
              <a:buFont typeface="Cambria"/>
              <a:buNone/>
            </a:pPr>
            <a:r>
              <a:rPr b="0" i="0" lang="en-US" sz="1400" u="none" cap="none" strike="noStrike">
                <a:solidFill>
                  <a:schemeClr val="dk1"/>
                </a:solidFill>
                <a:latin typeface="Cambria"/>
                <a:ea typeface="Cambria"/>
                <a:cs typeface="Cambria"/>
                <a:sym typeface="Cambria"/>
              </a:rPr>
              <a:t>An array initialized with all zeros:</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[[0. 0. 0. 0.]</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[0. 0. 0. 0.]</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[0. 0. 0. 0.]]</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An array initialized with all 6s.Array type is complex:</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[[6.+0.j 6.+0.j 6.+0.j]</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[6.+0.j 6.+0.j 6.+0.j]</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[6.+0.j 6.+0.j 6.+0.j]]</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A random array:</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[[0.15471821 0.47506745]</a:t>
            </a:r>
            <a:br>
              <a:rPr b="0" i="0" lang="en-US" sz="1400" u="none" cap="none" strike="noStrike">
                <a:solidFill>
                  <a:schemeClr val="dk1"/>
                </a:solidFill>
                <a:latin typeface="Cambria"/>
                <a:ea typeface="Cambria"/>
                <a:cs typeface="Cambria"/>
                <a:sym typeface="Cambria"/>
              </a:rPr>
            </a:br>
            <a:r>
              <a:rPr b="0" i="0" lang="en-US" sz="1400" u="none" cap="none" strike="noStrike">
                <a:solidFill>
                  <a:schemeClr val="dk1"/>
                </a:solidFill>
                <a:latin typeface="Cambria"/>
                <a:ea typeface="Cambria"/>
                <a:cs typeface="Cambria"/>
                <a:sym typeface="Cambria"/>
              </a:rPr>
              <a:t>[0.03637972 0.15772238]]</a:t>
            </a:r>
            <a:r>
              <a:rPr b="0" i="0" lang="en-US" sz="700" u="none" cap="none" strike="noStrike">
                <a:solidFill>
                  <a:schemeClr val="dk1"/>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9" name="Shape 149"/>
        <p:cNvGrpSpPr/>
        <p:nvPr/>
      </p:nvGrpSpPr>
      <p:grpSpPr>
        <a:xfrm>
          <a:off x="0" y="0"/>
          <a:ext cx="0" cy="0"/>
          <a:chOff x="0" y="0"/>
          <a:chExt cx="0" cy="0"/>
        </a:xfrm>
      </p:grpSpPr>
      <p:sp>
        <p:nvSpPr>
          <p:cNvPr id="150" name="Google Shape;150;p12"/>
          <p:cNvSpPr txBox="1"/>
          <p:nvPr/>
        </p:nvSpPr>
        <p:spPr>
          <a:xfrm>
            <a:off x="381000" y="625813"/>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Program –Array- Arrange</a:t>
            </a:r>
            <a:endParaRPr b="1" sz="1800">
              <a:solidFill>
                <a:schemeClr val="dk1"/>
              </a:solidFill>
              <a:latin typeface="Cambria"/>
              <a:ea typeface="Cambria"/>
              <a:cs typeface="Cambria"/>
              <a:sym typeface="Cambria"/>
            </a:endParaRPr>
          </a:p>
        </p:txBody>
      </p:sp>
      <p:graphicFrame>
        <p:nvGraphicFramePr>
          <p:cNvPr id="151" name="Google Shape;151;p12"/>
          <p:cNvGraphicFramePr/>
          <p:nvPr/>
        </p:nvGraphicFramePr>
        <p:xfrm>
          <a:off x="411804" y="1219200"/>
          <a:ext cx="3000000" cy="3000000"/>
        </p:xfrm>
        <a:graphic>
          <a:graphicData uri="http://schemas.openxmlformats.org/drawingml/2006/table">
            <a:tbl>
              <a:tblPr>
                <a:noFill/>
                <a:tableStyleId>{A4DABE10-7142-43F3-BAE3-1D6CDC816EC7}</a:tableStyleId>
              </a:tblPr>
              <a:tblGrid>
                <a:gridCol w="5531800"/>
              </a:tblGrid>
              <a:tr h="2362200">
                <a:tc>
                  <a:txBody>
                    <a:bodyPr/>
                    <a:lstStyle/>
                    <a:p>
                      <a:pPr indent="0" lvl="0" marL="0" marR="0" rtl="0" algn="l">
                        <a:spcBef>
                          <a:spcPts val="0"/>
                        </a:spcBef>
                        <a:spcAft>
                          <a:spcPts val="0"/>
                        </a:spcAft>
                        <a:buNone/>
                      </a:pPr>
                      <a:r>
                        <a:rPr b="0" i="0" lang="en-US" sz="2000" u="none" cap="none" strike="noStrike">
                          <a:latin typeface="Cambria"/>
                          <a:ea typeface="Cambria"/>
                          <a:cs typeface="Cambria"/>
                          <a:sym typeface="Cambria"/>
                        </a:rPr>
                        <a:t># Create a sequence of integers  </a:t>
                      </a:r>
                      <a:endParaRPr/>
                    </a:p>
                    <a:p>
                      <a:pPr indent="0" lvl="0" marL="0" marR="0" rtl="0" algn="l">
                        <a:spcBef>
                          <a:spcPts val="0"/>
                        </a:spcBef>
                        <a:spcAft>
                          <a:spcPts val="0"/>
                        </a:spcAft>
                        <a:buNone/>
                      </a:pPr>
                      <a:r>
                        <a:rPr b="0" i="0" lang="en-US" sz="2000" u="none" cap="none" strike="noStrike">
                          <a:latin typeface="Cambria"/>
                          <a:ea typeface="Cambria"/>
                          <a:cs typeface="Cambria"/>
                          <a:sym typeface="Cambria"/>
                        </a:rPr>
                        <a:t># from 0 to 30 with steps of 5 </a:t>
                      </a:r>
                      <a:endParaRPr/>
                    </a:p>
                    <a:p>
                      <a:pPr indent="0" lvl="0" marL="0" marR="0" rtl="0" algn="l">
                        <a:spcBef>
                          <a:spcPts val="0"/>
                        </a:spcBef>
                        <a:spcAft>
                          <a:spcPts val="0"/>
                        </a:spcAft>
                        <a:buNone/>
                      </a:pPr>
                      <a:r>
                        <a:rPr b="0" i="0" lang="en-US" sz="2000" u="none" cap="none" strike="noStrike">
                          <a:latin typeface="Cambria"/>
                          <a:ea typeface="Cambria"/>
                          <a:cs typeface="Cambria"/>
                          <a:sym typeface="Cambria"/>
                        </a:rPr>
                        <a:t>f = np.arange(0, 30, 5) </a:t>
                      </a:r>
                      <a:endParaRPr/>
                    </a:p>
                    <a:p>
                      <a:pPr indent="0" lvl="0" marL="0" marR="0" rtl="0" algn="l">
                        <a:spcBef>
                          <a:spcPts val="0"/>
                        </a:spcBef>
                        <a:spcAft>
                          <a:spcPts val="0"/>
                        </a:spcAft>
                        <a:buNone/>
                      </a:pPr>
                      <a:r>
                        <a:rPr b="0" i="0" lang="en-US" sz="2000" u="none" cap="none" strike="noStrike">
                          <a:latin typeface="Cambria"/>
                          <a:ea typeface="Cambria"/>
                          <a:cs typeface="Cambria"/>
                          <a:sym typeface="Cambria"/>
                        </a:rPr>
                        <a:t>print ("A sequential array with steps of 5:\n", f)</a:t>
                      </a:r>
                      <a:endParaRPr/>
                    </a:p>
                  </a:txBody>
                  <a:tcPr marT="88900" marB="88900" marR="63500" marL="635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
        <p:nvSpPr>
          <p:cNvPr id="152" name="Google Shape;152;p12"/>
          <p:cNvSpPr/>
          <p:nvPr/>
        </p:nvSpPr>
        <p:spPr>
          <a:xfrm>
            <a:off x="457200" y="4038600"/>
            <a:ext cx="4343400" cy="895097"/>
          </a:xfrm>
          <a:prstGeom prst="rect">
            <a:avLst/>
          </a:prstGeom>
          <a:solidFill>
            <a:srgbClr val="FFFFFF"/>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rgbClr val="273239"/>
              </a:buClr>
              <a:buSzPts val="1800"/>
              <a:buFont typeface="Cambria"/>
              <a:buNone/>
            </a:pPr>
            <a:r>
              <a:rPr b="1" i="0" lang="en-US" sz="1800" u="none" cap="none" strike="noStrike">
                <a:solidFill>
                  <a:srgbClr val="273239"/>
                </a:solidFill>
                <a:latin typeface="Cambria"/>
                <a:ea typeface="Cambria"/>
                <a:cs typeface="Cambria"/>
                <a:sym typeface="Cambria"/>
              </a:rPr>
              <a:t>Output</a:t>
            </a:r>
            <a:r>
              <a:rPr b="0" i="0" lang="en-US" sz="1800" u="none" cap="none" strike="noStrike">
                <a:solidFill>
                  <a:srgbClr val="273239"/>
                </a:solidFill>
                <a:latin typeface="Cambria"/>
                <a:ea typeface="Cambria"/>
                <a:cs typeface="Cambria"/>
                <a:sym typeface="Cambria"/>
              </a:rPr>
              <a:t>:</a:t>
            </a:r>
            <a:endParaRPr/>
          </a:p>
          <a:p>
            <a:pPr indent="0" lvl="0" marL="0" marR="0" rtl="0" algn="l">
              <a:lnSpc>
                <a:spcPct val="100000"/>
              </a:lnSpc>
              <a:spcBef>
                <a:spcPts val="0"/>
              </a:spcBef>
              <a:spcAft>
                <a:spcPts val="0"/>
              </a:spcAft>
              <a:buClr>
                <a:srgbClr val="273239"/>
              </a:buClr>
              <a:buSzPts val="1800"/>
              <a:buFont typeface="Cambria"/>
              <a:buNone/>
            </a:pPr>
            <a:r>
              <a:rPr b="0" i="0" lang="en-US" sz="1800" u="none" cap="none" strike="noStrike">
                <a:solidFill>
                  <a:srgbClr val="273239"/>
                </a:solidFill>
                <a:latin typeface="Cambria"/>
                <a:ea typeface="Cambria"/>
                <a:cs typeface="Cambria"/>
                <a:sym typeface="Cambria"/>
              </a:rPr>
              <a:t>A sequential array with steps of 5:</a:t>
            </a:r>
            <a:br>
              <a:rPr b="0" i="0" lang="en-US" sz="1800" u="none" cap="none" strike="noStrike">
                <a:solidFill>
                  <a:srgbClr val="273239"/>
                </a:solidFill>
                <a:latin typeface="Cambria"/>
                <a:ea typeface="Cambria"/>
                <a:cs typeface="Cambria"/>
                <a:sym typeface="Cambria"/>
              </a:rPr>
            </a:br>
            <a:r>
              <a:rPr b="0" i="0" lang="en-US" sz="1800" u="none" cap="none" strike="noStrike">
                <a:solidFill>
                  <a:srgbClr val="273239"/>
                </a:solidFill>
                <a:latin typeface="Cambria"/>
                <a:ea typeface="Cambria"/>
                <a:cs typeface="Cambria"/>
                <a:sym typeface="Cambria"/>
              </a:rPr>
              <a:t>[ 0 5 10 15 20 25]</a:t>
            </a:r>
            <a:r>
              <a:rPr b="0" i="0" lang="en-US" sz="900" u="none" cap="none" strike="noStrike">
                <a:solidFill>
                  <a:schemeClr val="dk1"/>
                </a:solidFill>
                <a:latin typeface="Cambria"/>
                <a:ea typeface="Cambria"/>
                <a:cs typeface="Cambria"/>
                <a:sym typeface="Cambria"/>
              </a:rPr>
              <a:t> </a:t>
            </a:r>
            <a:endParaRPr b="0" i="0" sz="2800" u="none" cap="none" strike="noStrike">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nvSpPr>
        <p:spPr>
          <a:xfrm>
            <a:off x="381000" y="1295400"/>
            <a:ext cx="8001000" cy="646331"/>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Flatten array: We can use flatten method to get a copy of the array collapsed into one dimension. It accepts order argument.</a:t>
            </a:r>
            <a:endParaRPr/>
          </a:p>
        </p:txBody>
      </p:sp>
      <p:sp>
        <p:nvSpPr>
          <p:cNvPr id="158" name="Google Shape;158;p13"/>
          <p:cNvSpPr txBox="1"/>
          <p:nvPr/>
        </p:nvSpPr>
        <p:spPr>
          <a:xfrm>
            <a:off x="381000" y="625813"/>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Program –Flatten Array</a:t>
            </a:r>
            <a:endParaRPr b="1" sz="1800">
              <a:solidFill>
                <a:schemeClr val="dk1"/>
              </a:solidFill>
              <a:latin typeface="Cambria"/>
              <a:ea typeface="Cambria"/>
              <a:cs typeface="Cambria"/>
              <a:sym typeface="Cambria"/>
            </a:endParaRPr>
          </a:p>
        </p:txBody>
      </p:sp>
      <p:sp>
        <p:nvSpPr>
          <p:cNvPr id="159" name="Google Shape;159;p13"/>
          <p:cNvSpPr/>
          <p:nvPr/>
        </p:nvSpPr>
        <p:spPr>
          <a:xfrm>
            <a:off x="533400" y="2551836"/>
            <a:ext cx="4419600" cy="17543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 Flatten array </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arr = np.array([[1, 2, 3], [4, 5, 6]]) </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flat_arr = arr.flatten() </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print ("Original array:\n", arr) </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print ("Fattened array:\n", flat_arr)</a:t>
            </a:r>
            <a:endParaRPr/>
          </a:p>
        </p:txBody>
      </p:sp>
      <p:sp>
        <p:nvSpPr>
          <p:cNvPr id="160" name="Google Shape;160;p13"/>
          <p:cNvSpPr/>
          <p:nvPr/>
        </p:nvSpPr>
        <p:spPr>
          <a:xfrm>
            <a:off x="685800" y="4572000"/>
            <a:ext cx="457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Output:</a:t>
            </a:r>
            <a:endParaRPr/>
          </a:p>
          <a:p>
            <a:pPr indent="0" lvl="0" marL="0" marR="0" rtl="0" algn="l">
              <a:spcBef>
                <a:spcPts val="0"/>
              </a:spcBef>
              <a:spcAft>
                <a:spcPts val="0"/>
              </a:spcAft>
              <a:buNone/>
            </a:pPr>
            <a:r>
              <a:t/>
            </a:r>
            <a:endParaRPr sz="1800">
              <a:solidFill>
                <a:schemeClr val="dk1"/>
              </a:solidFill>
              <a:latin typeface="Cambria"/>
              <a:ea typeface="Cambria"/>
              <a:cs typeface="Cambria"/>
              <a:sym typeface="Cambria"/>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Original array:</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 [[1 2 3]</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 [4 5 6]]</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Fattened array:</a:t>
            </a:r>
            <a:endParaRPr/>
          </a:p>
          <a:p>
            <a:pPr indent="0" lvl="0" marL="0" marR="0" rtl="0" algn="l">
              <a:spcBef>
                <a:spcPts val="0"/>
              </a:spcBef>
              <a:spcAft>
                <a:spcPts val="0"/>
              </a:spcAft>
              <a:buNone/>
            </a:pPr>
            <a:r>
              <a:rPr lang="en-US" sz="1800">
                <a:solidFill>
                  <a:schemeClr val="dk1"/>
                </a:solidFill>
                <a:latin typeface="Cambria"/>
                <a:ea typeface="Cambria"/>
                <a:cs typeface="Cambria"/>
                <a:sym typeface="Cambria"/>
              </a:rPr>
              <a:t> [1 2 3 4 5 6]</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nvSpPr>
        <p:spPr>
          <a:xfrm>
            <a:off x="21077" y="256481"/>
            <a:ext cx="80010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Numpy- Operations on a single NumPy array</a:t>
            </a:r>
            <a:endParaRPr/>
          </a:p>
        </p:txBody>
      </p:sp>
      <p:sp>
        <p:nvSpPr>
          <p:cNvPr id="166" name="Google Shape;166;p14"/>
          <p:cNvSpPr/>
          <p:nvPr/>
        </p:nvSpPr>
        <p:spPr>
          <a:xfrm>
            <a:off x="397213" y="810479"/>
            <a:ext cx="79248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mbria"/>
                <a:ea typeface="Cambria"/>
                <a:cs typeface="Cambria"/>
                <a:sym typeface="Cambria"/>
              </a:rPr>
              <a:t># Python program to demonstrate basic operations on single array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import numpy as np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a = np.array([1, 2, 5, 3])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add 1 to every element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("Adding 1 to every element:", a+1)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subtract 3 from each element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("Subtracting 3 from each element:", a-3)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multiply each element by 10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("Multiplying each element by 10:", a*10)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square each element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("Squaring each element:", a**2)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modify existing array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a *= 2</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("Doubled each element of original array:", a)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transpose of array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a = np.array([[1, 2, 3], [3, 4, 5], [9, 6, 0]])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("\nOriginal array:\n", a)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("Transpose of array:\n", a.T) </a:t>
            </a:r>
            <a:endParaRPr/>
          </a:p>
        </p:txBody>
      </p:sp>
      <p:sp>
        <p:nvSpPr>
          <p:cNvPr id="167" name="Google Shape;167;p14"/>
          <p:cNvSpPr/>
          <p:nvPr/>
        </p:nvSpPr>
        <p:spPr>
          <a:xfrm>
            <a:off x="4546060" y="3200400"/>
            <a:ext cx="4572000" cy="283408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63475" lIns="0" spcFirstLastPara="1" rIns="0" wrap="square" tIns="0">
            <a:spAutoFit/>
          </a:bodyPr>
          <a:lstStyle/>
          <a:p>
            <a:pPr indent="0" lvl="0" marL="0" marR="0" rtl="0" algn="l">
              <a:lnSpc>
                <a:spcPct val="100000"/>
              </a:lnSpc>
              <a:spcBef>
                <a:spcPts val="0"/>
              </a:spcBef>
              <a:spcAft>
                <a:spcPts val="0"/>
              </a:spcAft>
              <a:buClr>
                <a:srgbClr val="273239"/>
              </a:buClr>
              <a:buSzPts val="1200"/>
              <a:buFont typeface="Cambria"/>
              <a:buNone/>
            </a:pPr>
            <a:r>
              <a:rPr b="1" i="0" lang="en-US" sz="1200" u="none" cap="none" strike="noStrike">
                <a:solidFill>
                  <a:srgbClr val="273239"/>
                </a:solidFill>
                <a:latin typeface="Cambria"/>
                <a:ea typeface="Cambria"/>
                <a:cs typeface="Cambria"/>
                <a:sym typeface="Cambria"/>
              </a:rPr>
              <a:t>Output:</a:t>
            </a:r>
            <a:endParaRPr b="0" i="0" sz="1200" u="none" cap="none" strike="noStrike">
              <a:solidFill>
                <a:srgbClr val="273239"/>
              </a:solidFill>
              <a:latin typeface="Cambria"/>
              <a:ea typeface="Cambria"/>
              <a:cs typeface="Cambria"/>
              <a:sym typeface="Cambria"/>
            </a:endParaRPr>
          </a:p>
          <a:p>
            <a:pPr indent="0" lvl="0" marL="0" marR="0" rtl="0" algn="l">
              <a:lnSpc>
                <a:spcPct val="100000"/>
              </a:lnSpc>
              <a:spcBef>
                <a:spcPts val="0"/>
              </a:spcBef>
              <a:spcAft>
                <a:spcPts val="0"/>
              </a:spcAft>
              <a:buClr>
                <a:srgbClr val="273239"/>
              </a:buClr>
              <a:buSzPts val="1200"/>
              <a:buFont typeface="Cambria"/>
              <a:buNone/>
            </a:pPr>
            <a:r>
              <a:rPr b="0" i="0" lang="en-US" sz="1200" u="none" cap="none" strike="noStrike">
                <a:solidFill>
                  <a:srgbClr val="273239"/>
                </a:solidFill>
                <a:latin typeface="Cambria"/>
                <a:ea typeface="Cambria"/>
                <a:cs typeface="Cambria"/>
                <a:sym typeface="Cambria"/>
              </a:rPr>
              <a:t>Adding 1 to every element: [2 3 6 4]</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Subtracting 3 from each element: [-2 -1 2 0]</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Multiplying each element by 10: [10 20 50 30]</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Squaring each element: [ 1 4 25 9]</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Doubled each element of original array: [ 2 4 10 6]</a:t>
            </a:r>
            <a:br>
              <a:rPr b="0" i="0" lang="en-US" sz="1200" u="none" cap="none" strike="noStrike">
                <a:solidFill>
                  <a:srgbClr val="273239"/>
                </a:solidFill>
                <a:latin typeface="Cambria"/>
                <a:ea typeface="Cambria"/>
                <a:cs typeface="Cambria"/>
                <a:sym typeface="Cambria"/>
              </a:rPr>
            </a:b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Original array:</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[[1 2 3]</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[3 4 5]</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[9 6 0]]</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Transpose of array:</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[[1 3 9]</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[2 4 6]</a:t>
            </a:r>
            <a:br>
              <a:rPr b="0" i="0" lang="en-US" sz="1200" u="none" cap="none" strike="noStrike">
                <a:solidFill>
                  <a:srgbClr val="273239"/>
                </a:solidFill>
                <a:latin typeface="Cambria"/>
                <a:ea typeface="Cambria"/>
                <a:cs typeface="Cambria"/>
                <a:sym typeface="Cambria"/>
              </a:rPr>
            </a:br>
            <a:r>
              <a:rPr b="0" i="0" lang="en-US" sz="1200" u="none" cap="none" strike="noStrike">
                <a:solidFill>
                  <a:srgbClr val="273239"/>
                </a:solidFill>
                <a:latin typeface="Cambria"/>
                <a:ea typeface="Cambria"/>
                <a:cs typeface="Cambria"/>
                <a:sym typeface="Cambria"/>
              </a:rPr>
              <a:t>[3 5 0]]</a:t>
            </a:r>
            <a:r>
              <a:rPr b="0" i="0" lang="en-US" sz="600" u="none" cap="none" strike="noStrike">
                <a:solidFill>
                  <a:schemeClr val="dk1"/>
                </a:solidFill>
                <a:latin typeface="Cambria"/>
                <a:ea typeface="Cambria"/>
                <a:cs typeface="Cambria"/>
                <a:sym typeface="Cambria"/>
              </a:rPr>
              <a:t>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p:nvPr/>
        </p:nvSpPr>
        <p:spPr>
          <a:xfrm>
            <a:off x="291830" y="477134"/>
            <a:ext cx="7620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mbria"/>
                <a:ea typeface="Cambria"/>
                <a:cs typeface="Cambria"/>
                <a:sym typeface="Cambria"/>
              </a:rPr>
              <a:t>NumPy – Unary Operators</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Many unary operations are provided as a method of </a:t>
            </a:r>
            <a:r>
              <a:rPr b="1" lang="en-US" sz="1600">
                <a:solidFill>
                  <a:schemeClr val="dk1"/>
                </a:solidFill>
                <a:latin typeface="Cambria"/>
                <a:ea typeface="Cambria"/>
                <a:cs typeface="Cambria"/>
                <a:sym typeface="Cambria"/>
              </a:rPr>
              <a:t>ndarray</a:t>
            </a:r>
            <a:r>
              <a:rPr lang="en-US" sz="1600">
                <a:solidFill>
                  <a:schemeClr val="dk1"/>
                </a:solidFill>
                <a:latin typeface="Cambria"/>
                <a:ea typeface="Cambria"/>
                <a:cs typeface="Cambria"/>
                <a:sym typeface="Cambria"/>
              </a:rPr>
              <a:t> class. This includes sum, min, max, etc. These functions can also be applied row-wise or column-wise by setting an axis parameter.</a:t>
            </a:r>
            <a:endParaRPr/>
          </a:p>
        </p:txBody>
      </p:sp>
      <p:sp>
        <p:nvSpPr>
          <p:cNvPr id="173" name="Google Shape;173;p15"/>
          <p:cNvSpPr txBox="1"/>
          <p:nvPr/>
        </p:nvSpPr>
        <p:spPr>
          <a:xfrm>
            <a:off x="304800" y="85105"/>
            <a:ext cx="80010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Numpy- Unary Operators</a:t>
            </a:r>
            <a:endParaRPr b="1" sz="1800">
              <a:solidFill>
                <a:schemeClr val="dk1"/>
              </a:solidFill>
              <a:latin typeface="Cambria"/>
              <a:ea typeface="Cambria"/>
              <a:cs typeface="Cambria"/>
              <a:sym typeface="Cambria"/>
            </a:endParaRPr>
          </a:p>
        </p:txBody>
      </p:sp>
      <p:sp>
        <p:nvSpPr>
          <p:cNvPr id="174" name="Google Shape;174;p15"/>
          <p:cNvSpPr/>
          <p:nvPr/>
        </p:nvSpPr>
        <p:spPr>
          <a:xfrm>
            <a:off x="457200" y="1362164"/>
            <a:ext cx="6172200" cy="5478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ambria"/>
              <a:ea typeface="Cambria"/>
              <a:cs typeface="Cambria"/>
              <a:sym typeface="Cambria"/>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Python program to demonstrate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unary operators in numpy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import numpy as np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arr = np.array([[1, 5, 6],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[4, 7, 2],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[3, 1, 9]])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maximum element of array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("Largest element is:", arr.max())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("Row-wise maximum elements:",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arr.max(axis = 1))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minimum element of array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("Column-wise minimum elements:",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arr.min(axis = 0))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sum of array elements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("Sum of all array elements:",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arr.sum())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cumulative sum along each row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print ("Cumulative sum along each row:\n", </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arr.cumsum(axis = 1)) </a:t>
            </a:r>
            <a:endParaRPr/>
          </a:p>
        </p:txBody>
      </p:sp>
      <p:sp>
        <p:nvSpPr>
          <p:cNvPr id="175" name="Google Shape;175;p15"/>
          <p:cNvSpPr/>
          <p:nvPr/>
        </p:nvSpPr>
        <p:spPr>
          <a:xfrm>
            <a:off x="4038600" y="1997839"/>
            <a:ext cx="4572000" cy="224676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mbria"/>
                <a:ea typeface="Cambria"/>
                <a:cs typeface="Cambria"/>
                <a:sym typeface="Cambria"/>
              </a:rPr>
              <a:t>Output:</a:t>
            </a:r>
            <a:endParaRPr/>
          </a:p>
          <a:p>
            <a:pPr indent="0" lvl="0" marL="0" marR="0" rtl="0" algn="l">
              <a:spcBef>
                <a:spcPts val="0"/>
              </a:spcBef>
              <a:spcAft>
                <a:spcPts val="0"/>
              </a:spcAft>
              <a:buNone/>
            </a:pPr>
            <a:r>
              <a:t/>
            </a:r>
            <a:endParaRPr sz="1400">
              <a:solidFill>
                <a:schemeClr val="dk1"/>
              </a:solidFill>
              <a:latin typeface="Cambria"/>
              <a:ea typeface="Cambria"/>
              <a:cs typeface="Cambria"/>
              <a:sym typeface="Cambria"/>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Largest element is: 9</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Row-wise maximum elements: [6 7 9]</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Column-wise minimum elements: [1 1 2]</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Sum of all array elements: 38</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Cumulative sum along each row:</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[[ 1  6 12]</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[ 4 11 13]</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[ 3  4 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nvSpPr>
        <p:spPr>
          <a:xfrm>
            <a:off x="304800" y="85105"/>
            <a:ext cx="8001000" cy="338554"/>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mbria"/>
                <a:ea typeface="Cambria"/>
                <a:cs typeface="Cambria"/>
                <a:sym typeface="Cambria"/>
              </a:rPr>
              <a:t>Python Numpy- Binary Operators</a:t>
            </a:r>
            <a:endParaRPr b="1" sz="1600">
              <a:solidFill>
                <a:schemeClr val="dk1"/>
              </a:solidFill>
              <a:latin typeface="Cambria"/>
              <a:ea typeface="Cambria"/>
              <a:cs typeface="Cambria"/>
              <a:sym typeface="Cambria"/>
            </a:endParaRPr>
          </a:p>
        </p:txBody>
      </p:sp>
      <p:sp>
        <p:nvSpPr>
          <p:cNvPr id="181" name="Google Shape;181;p16"/>
          <p:cNvSpPr/>
          <p:nvPr/>
        </p:nvSpPr>
        <p:spPr>
          <a:xfrm>
            <a:off x="304800" y="533400"/>
            <a:ext cx="8534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mbria"/>
                <a:ea typeface="Cambria"/>
                <a:cs typeface="Cambria"/>
                <a:sym typeface="Cambria"/>
              </a:rPr>
              <a:t>These operations apply to the array elementwise and a new array is created. You can use all basic arithmetic operators like +, -, /,  etc. In the case of +=, -=, = operators, the existing array is modified.</a:t>
            </a:r>
            <a:endParaRPr/>
          </a:p>
        </p:txBody>
      </p:sp>
      <p:sp>
        <p:nvSpPr>
          <p:cNvPr id="182" name="Google Shape;182;p16"/>
          <p:cNvSpPr/>
          <p:nvPr/>
        </p:nvSpPr>
        <p:spPr>
          <a:xfrm>
            <a:off x="533400" y="1364397"/>
            <a:ext cx="4572000"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mbria"/>
              <a:ea typeface="Cambria"/>
              <a:cs typeface="Cambria"/>
              <a:sym typeface="Cambria"/>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Python program to demonstrate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binary operators in Numpy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import numpy as np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a = np.array([[1, 2],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[3, 4]])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b = np.array([[4, 3],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[2, 1]])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add arrays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print ("Array sum:\n", a + b)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multiply arrays (elementwise multiplication)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print ("Array multiplication:\n", a*b)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 matrix multiplication </a:t>
            </a:r>
            <a:endParaRPr/>
          </a:p>
          <a:p>
            <a:pPr indent="0" lvl="0" marL="0" marR="0" rtl="0" algn="l">
              <a:spcBef>
                <a:spcPts val="0"/>
              </a:spcBef>
              <a:spcAft>
                <a:spcPts val="0"/>
              </a:spcAft>
              <a:buNone/>
            </a:pPr>
            <a:r>
              <a:rPr lang="en-US" sz="1600">
                <a:solidFill>
                  <a:schemeClr val="dk1"/>
                </a:solidFill>
                <a:latin typeface="Cambria"/>
                <a:ea typeface="Cambria"/>
                <a:cs typeface="Cambria"/>
                <a:sym typeface="Cambria"/>
              </a:rPr>
              <a:t>print ("Matrix multiplication:\n", a.dot(b)) </a:t>
            </a:r>
            <a:endParaRPr/>
          </a:p>
        </p:txBody>
      </p:sp>
      <p:sp>
        <p:nvSpPr>
          <p:cNvPr id="183" name="Google Shape;183;p16"/>
          <p:cNvSpPr/>
          <p:nvPr/>
        </p:nvSpPr>
        <p:spPr>
          <a:xfrm>
            <a:off x="5128098" y="2286000"/>
            <a:ext cx="3377930" cy="246221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mbria"/>
                <a:ea typeface="Cambria"/>
                <a:cs typeface="Cambria"/>
                <a:sym typeface="Cambria"/>
              </a:rPr>
              <a:t>Output:</a:t>
            </a:r>
            <a:endParaRPr/>
          </a:p>
          <a:p>
            <a:pPr indent="0" lvl="0" marL="0" marR="0" rtl="0" algn="l">
              <a:spcBef>
                <a:spcPts val="0"/>
              </a:spcBef>
              <a:spcAft>
                <a:spcPts val="0"/>
              </a:spcAft>
              <a:buNone/>
            </a:pPr>
            <a:r>
              <a:t/>
            </a:r>
            <a:endParaRPr sz="1400">
              <a:solidFill>
                <a:schemeClr val="dk1"/>
              </a:solidFill>
              <a:latin typeface="Cambria"/>
              <a:ea typeface="Cambria"/>
              <a:cs typeface="Cambria"/>
              <a:sym typeface="Cambria"/>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Array sum:</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[[5 5]</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[5 5]]</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Array multiplication:</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[[4 6]</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[6 4]]</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Matrix multiplication:</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[[ 8  5]</a:t>
            </a:r>
            <a:endParaRPr/>
          </a:p>
          <a:p>
            <a:pPr indent="0" lvl="0" marL="0" marR="0" rtl="0" algn="l">
              <a:spcBef>
                <a:spcPts val="0"/>
              </a:spcBef>
              <a:spcAft>
                <a:spcPts val="0"/>
              </a:spcAft>
              <a:buNone/>
            </a:pPr>
            <a:r>
              <a:rPr lang="en-US" sz="1400">
                <a:solidFill>
                  <a:schemeClr val="dk1"/>
                </a:solidFill>
                <a:latin typeface="Cambria"/>
                <a:ea typeface="Cambria"/>
                <a:cs typeface="Cambria"/>
                <a:sym typeface="Cambria"/>
              </a:rPr>
              <a:t> [20 13]]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p:nvPr/>
        </p:nvSpPr>
        <p:spPr>
          <a:xfrm>
            <a:off x="2988586" y="2967335"/>
            <a:ext cx="316682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rgbClr val="FCFCFF"/>
                </a:solidFill>
                <a:latin typeface="Calibri"/>
                <a:ea typeface="Calibri"/>
                <a:cs typeface="Calibri"/>
                <a:sym typeface="Calibri"/>
              </a:rPr>
              <a:t>Thank you</a:t>
            </a:r>
            <a:endParaRPr b="1" sz="5400" cap="none">
              <a:solidFill>
                <a:srgbClr val="FCFC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p:nvPr/>
        </p:nvSpPr>
        <p:spPr>
          <a:xfrm>
            <a:off x="685800" y="914400"/>
            <a:ext cx="71628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NumPy  Use</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In Python we have lists that serve the purpose of arrays, but they are slow to process.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NumPy aims to provide an array object that is up to 50x faster than traditional Python lists.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The array object in NumPy is called ndarray, it provides a lot of supporting functions that make working with ndarray very easy.</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Arrays are very frequently used in data science, where speed and resources are very important.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685800" y="914400"/>
            <a:ext cx="71628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NumPy Features</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NumPy has various features including these important ones:</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 powerful N-dimensional array object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Sophisticated (broadcasting) functions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Tools for integrating C/C++ and Fortran code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Useful linear algebra, Fourier transform, and random number capabilities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p:nvPr/>
        </p:nvSpPr>
        <p:spPr>
          <a:xfrm>
            <a:off x="685800" y="914400"/>
            <a:ext cx="7162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NumPy  -Install</a:t>
            </a:r>
            <a:endParaRPr/>
          </a:p>
          <a:p>
            <a:pPr indent="0" lvl="0" marL="0" marR="0" rtl="0" algn="l">
              <a:spcBef>
                <a:spcPts val="0"/>
              </a:spcBef>
              <a:spcAft>
                <a:spcPts val="0"/>
              </a:spcAft>
              <a:buNone/>
            </a:pPr>
            <a:r>
              <a:t/>
            </a:r>
            <a:endParaRPr b="1"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Install Python NumPy</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Numpy can be installed for Mac and Linux users via the following pip command:</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pip install numpy</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Note: Windows does not have any package manager analogous to that in Linux or Mac. Please download the pre-built Windows installer for NumPy</a:t>
            </a:r>
            <a:endParaRPr sz="24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p:nvPr/>
        </p:nvSpPr>
        <p:spPr>
          <a:xfrm>
            <a:off x="685800" y="914400"/>
            <a:ext cx="71628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NumPy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Array in Numpy is a table of elements (usually numbers), all of the same type, indexed by a tuple of positive integers.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In Numpy, number of dimensions of the array is called rank of the array.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 tuple of integers giving the size of the array along each dimension is known as shape of the array.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An array class in Numpy is called as ndarray. Elements in Numpy arrays are accessed by using square brackets and can be initialized by using nested Python Lists.</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p:nvPr/>
        </p:nvSpPr>
        <p:spPr>
          <a:xfrm>
            <a:off x="685800" y="914400"/>
            <a:ext cx="71628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mbria"/>
                <a:ea typeface="Cambria"/>
                <a:cs typeface="Cambria"/>
                <a:sym typeface="Cambria"/>
              </a:rPr>
              <a:t>NumPy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Array in Numpy is a table of elements (usually numbers), all of the same type, indexed by a tuple of positive integers.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In Numpy, number of dimensions of the array is called rank of the array.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 tuple of integers giving the size of the array along each dimension is known as shape of the array.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An array class in Numpy is called as ndarray. Elements in Numpy arrays are accessed by using square brackets and can be initialized by using nested Python Lists.</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3" name="Shape 113"/>
        <p:cNvGrpSpPr/>
        <p:nvPr/>
      </p:nvGrpSpPr>
      <p:grpSpPr>
        <a:xfrm>
          <a:off x="0" y="0"/>
          <a:ext cx="0" cy="0"/>
          <a:chOff x="0" y="0"/>
          <a:chExt cx="0" cy="0"/>
        </a:xfrm>
      </p:grpSpPr>
      <p:graphicFrame>
        <p:nvGraphicFramePr>
          <p:cNvPr id="114" name="Google Shape;114;p7"/>
          <p:cNvGraphicFramePr/>
          <p:nvPr/>
        </p:nvGraphicFramePr>
        <p:xfrm>
          <a:off x="457200" y="914400"/>
          <a:ext cx="3000000" cy="3000000"/>
        </p:xfrm>
        <a:graphic>
          <a:graphicData uri="http://schemas.openxmlformats.org/drawingml/2006/table">
            <a:tbl>
              <a:tblPr>
                <a:noFill/>
                <a:tableStyleId>{A4DABE10-7142-43F3-BAE3-1D6CDC816EC7}</a:tableStyleId>
              </a:tblPr>
              <a:tblGrid>
                <a:gridCol w="5442875"/>
              </a:tblGrid>
              <a:tr h="4525975">
                <a:tc>
                  <a:txBody>
                    <a:bodyPr/>
                    <a:lstStyle/>
                    <a:p>
                      <a:pPr indent="0" lvl="0" marL="0" marR="0" rtl="0" algn="l">
                        <a:spcBef>
                          <a:spcPts val="0"/>
                        </a:spcBef>
                        <a:spcAft>
                          <a:spcPts val="0"/>
                        </a:spcAft>
                        <a:buNone/>
                      </a:pPr>
                      <a:r>
                        <a:rPr b="0" i="0" lang="en-US" sz="1700" u="none" cap="none" strike="noStrike">
                          <a:latin typeface="Arial"/>
                          <a:ea typeface="Arial"/>
                          <a:cs typeface="Arial"/>
                          <a:sym typeface="Arial"/>
                        </a:rPr>
                        <a:t># Python program for</a:t>
                      </a:r>
                      <a:endParaRPr/>
                    </a:p>
                    <a:p>
                      <a:pPr indent="0" lvl="0" marL="0" marR="0" rtl="0" algn="l">
                        <a:spcBef>
                          <a:spcPts val="0"/>
                        </a:spcBef>
                        <a:spcAft>
                          <a:spcPts val="0"/>
                        </a:spcAft>
                        <a:buNone/>
                      </a:pPr>
                      <a:r>
                        <a:rPr b="0" i="0" lang="en-US" sz="1700" u="none" cap="none" strike="noStrike">
                          <a:latin typeface="Arial"/>
                          <a:ea typeface="Arial"/>
                          <a:cs typeface="Arial"/>
                          <a:sym typeface="Arial"/>
                        </a:rPr>
                        <a:t># Creation of Arrays</a:t>
                      </a:r>
                      <a:endParaRPr/>
                    </a:p>
                    <a:p>
                      <a:pPr indent="0" lvl="0" marL="0" marR="0" rtl="0" algn="l">
                        <a:spcBef>
                          <a:spcPts val="0"/>
                        </a:spcBef>
                        <a:spcAft>
                          <a:spcPts val="0"/>
                        </a:spcAft>
                        <a:buNone/>
                      </a:pPr>
                      <a:r>
                        <a:rPr b="0" i="0" lang="en-US" sz="1700" u="none" cap="none" strike="noStrike">
                          <a:latin typeface="Arial"/>
                          <a:ea typeface="Arial"/>
                          <a:cs typeface="Arial"/>
                          <a:sym typeface="Arial"/>
                        </a:rPr>
                        <a:t>import numpy as np</a:t>
                      </a:r>
                      <a:endParaRPr/>
                    </a:p>
                    <a:p>
                      <a:pPr indent="0" lvl="0" marL="0" marR="0" rtl="0" algn="l">
                        <a:spcBef>
                          <a:spcPts val="0"/>
                        </a:spcBef>
                        <a:spcAft>
                          <a:spcPts val="0"/>
                        </a:spcAft>
                        <a:buNone/>
                      </a:pPr>
                      <a:r>
                        <a:rPr b="0" i="0" lang="en-US" sz="1700" u="none" cap="none" strike="noStrike">
                          <a:latin typeface="Arial"/>
                          <a:ea typeface="Arial"/>
                          <a:cs typeface="Arial"/>
                          <a:sym typeface="Arial"/>
                        </a:rPr>
                        <a:t> </a:t>
                      </a:r>
                      <a:endParaRPr/>
                    </a:p>
                    <a:p>
                      <a:pPr indent="0" lvl="0" marL="0" marR="0" rtl="0" algn="l">
                        <a:spcBef>
                          <a:spcPts val="0"/>
                        </a:spcBef>
                        <a:spcAft>
                          <a:spcPts val="0"/>
                        </a:spcAft>
                        <a:buNone/>
                      </a:pPr>
                      <a:r>
                        <a:rPr b="0" i="0" lang="en-US" sz="1700" u="none" cap="none" strike="noStrike">
                          <a:latin typeface="Arial"/>
                          <a:ea typeface="Arial"/>
                          <a:cs typeface="Arial"/>
                          <a:sym typeface="Arial"/>
                        </a:rPr>
                        <a:t># Creating a rank 1 Array</a:t>
                      </a:r>
                      <a:endParaRPr/>
                    </a:p>
                    <a:p>
                      <a:pPr indent="0" lvl="0" marL="0" marR="0" rtl="0" algn="l">
                        <a:spcBef>
                          <a:spcPts val="0"/>
                        </a:spcBef>
                        <a:spcAft>
                          <a:spcPts val="0"/>
                        </a:spcAft>
                        <a:buNone/>
                      </a:pPr>
                      <a:r>
                        <a:rPr b="0" i="0" lang="en-US" sz="1700" u="none" cap="none" strike="noStrike">
                          <a:latin typeface="Arial"/>
                          <a:ea typeface="Arial"/>
                          <a:cs typeface="Arial"/>
                          <a:sym typeface="Arial"/>
                        </a:rPr>
                        <a:t>arr = np.array([1, 2, 3])</a:t>
                      </a:r>
                      <a:endParaRPr/>
                    </a:p>
                    <a:p>
                      <a:pPr indent="0" lvl="0" marL="0" marR="0" rtl="0" algn="l">
                        <a:spcBef>
                          <a:spcPts val="0"/>
                        </a:spcBef>
                        <a:spcAft>
                          <a:spcPts val="0"/>
                        </a:spcAft>
                        <a:buNone/>
                      </a:pPr>
                      <a:r>
                        <a:rPr b="0" i="0" lang="en-US" sz="1700" u="none" cap="none" strike="noStrike">
                          <a:latin typeface="Arial"/>
                          <a:ea typeface="Arial"/>
                          <a:cs typeface="Arial"/>
                          <a:sym typeface="Arial"/>
                        </a:rPr>
                        <a:t>print("Array with Rank 1: \n",arr)</a:t>
                      </a:r>
                      <a:endParaRPr/>
                    </a:p>
                    <a:p>
                      <a:pPr indent="0" lvl="0" marL="0" marR="0" rtl="0" algn="l">
                        <a:spcBef>
                          <a:spcPts val="0"/>
                        </a:spcBef>
                        <a:spcAft>
                          <a:spcPts val="0"/>
                        </a:spcAft>
                        <a:buNone/>
                      </a:pPr>
                      <a:r>
                        <a:rPr b="0" i="0" lang="en-US" sz="1700" u="none" cap="none" strike="noStrike">
                          <a:latin typeface="Arial"/>
                          <a:ea typeface="Arial"/>
                          <a:cs typeface="Arial"/>
                          <a:sym typeface="Arial"/>
                        </a:rPr>
                        <a:t> </a:t>
                      </a:r>
                      <a:endParaRPr/>
                    </a:p>
                    <a:p>
                      <a:pPr indent="0" lvl="0" marL="0" marR="0" rtl="0" algn="l">
                        <a:spcBef>
                          <a:spcPts val="0"/>
                        </a:spcBef>
                        <a:spcAft>
                          <a:spcPts val="0"/>
                        </a:spcAft>
                        <a:buNone/>
                      </a:pPr>
                      <a:r>
                        <a:rPr b="0" i="0" lang="en-US" sz="1700" u="none" cap="none" strike="noStrike">
                          <a:latin typeface="Arial"/>
                          <a:ea typeface="Arial"/>
                          <a:cs typeface="Arial"/>
                          <a:sym typeface="Arial"/>
                        </a:rPr>
                        <a:t># Creating a rank 2 Array</a:t>
                      </a:r>
                      <a:endParaRPr/>
                    </a:p>
                    <a:p>
                      <a:pPr indent="0" lvl="0" marL="0" marR="0" rtl="0" algn="l">
                        <a:spcBef>
                          <a:spcPts val="0"/>
                        </a:spcBef>
                        <a:spcAft>
                          <a:spcPts val="0"/>
                        </a:spcAft>
                        <a:buNone/>
                      </a:pPr>
                      <a:r>
                        <a:rPr b="0" i="0" lang="en-US" sz="1700" u="none" cap="none" strike="noStrike">
                          <a:latin typeface="Arial"/>
                          <a:ea typeface="Arial"/>
                          <a:cs typeface="Arial"/>
                          <a:sym typeface="Arial"/>
                        </a:rPr>
                        <a:t>arr = np.array([[1, 2, 3],</a:t>
                      </a:r>
                      <a:endParaRPr/>
                    </a:p>
                    <a:p>
                      <a:pPr indent="0" lvl="0" marL="0" marR="0" rtl="0" algn="l">
                        <a:spcBef>
                          <a:spcPts val="0"/>
                        </a:spcBef>
                        <a:spcAft>
                          <a:spcPts val="0"/>
                        </a:spcAft>
                        <a:buNone/>
                      </a:pPr>
                      <a:r>
                        <a:rPr b="0" i="0" lang="en-US" sz="1700" u="none" cap="none" strike="noStrike">
                          <a:latin typeface="Arial"/>
                          <a:ea typeface="Arial"/>
                          <a:cs typeface="Arial"/>
                          <a:sym typeface="Arial"/>
                        </a:rPr>
                        <a:t>                [4, 5, 6]])</a:t>
                      </a:r>
                      <a:endParaRPr/>
                    </a:p>
                    <a:p>
                      <a:pPr indent="0" lvl="0" marL="0" marR="0" rtl="0" algn="l">
                        <a:spcBef>
                          <a:spcPts val="0"/>
                        </a:spcBef>
                        <a:spcAft>
                          <a:spcPts val="0"/>
                        </a:spcAft>
                        <a:buNone/>
                      </a:pPr>
                      <a:r>
                        <a:rPr b="0" i="0" lang="en-US" sz="1700" u="none" cap="none" strike="noStrike">
                          <a:latin typeface="Arial"/>
                          <a:ea typeface="Arial"/>
                          <a:cs typeface="Arial"/>
                          <a:sym typeface="Arial"/>
                        </a:rPr>
                        <a:t>print("Array with Rank 2: \n", arr)</a:t>
                      </a:r>
                      <a:endParaRPr/>
                    </a:p>
                    <a:p>
                      <a:pPr indent="0" lvl="0" marL="0" marR="0" rtl="0" algn="l">
                        <a:spcBef>
                          <a:spcPts val="0"/>
                        </a:spcBef>
                        <a:spcAft>
                          <a:spcPts val="0"/>
                        </a:spcAft>
                        <a:buNone/>
                      </a:pPr>
                      <a:r>
                        <a:rPr b="0" i="0" lang="en-US" sz="1700" u="none" cap="none" strike="noStrike">
                          <a:latin typeface="Arial"/>
                          <a:ea typeface="Arial"/>
                          <a:cs typeface="Arial"/>
                          <a:sym typeface="Arial"/>
                        </a:rPr>
                        <a:t> </a:t>
                      </a:r>
                      <a:endParaRPr/>
                    </a:p>
                    <a:p>
                      <a:pPr indent="0" lvl="0" marL="0" marR="0" rtl="0" algn="l">
                        <a:spcBef>
                          <a:spcPts val="0"/>
                        </a:spcBef>
                        <a:spcAft>
                          <a:spcPts val="0"/>
                        </a:spcAft>
                        <a:buNone/>
                      </a:pPr>
                      <a:r>
                        <a:rPr b="0" i="0" lang="en-US" sz="1700" u="none" cap="none" strike="noStrike">
                          <a:latin typeface="Arial"/>
                          <a:ea typeface="Arial"/>
                          <a:cs typeface="Arial"/>
                          <a:sym typeface="Arial"/>
                        </a:rPr>
                        <a:t># Creating an array from tuple</a:t>
                      </a:r>
                      <a:endParaRPr/>
                    </a:p>
                    <a:p>
                      <a:pPr indent="0" lvl="0" marL="0" marR="0" rtl="0" algn="l">
                        <a:spcBef>
                          <a:spcPts val="0"/>
                        </a:spcBef>
                        <a:spcAft>
                          <a:spcPts val="0"/>
                        </a:spcAft>
                        <a:buNone/>
                      </a:pPr>
                      <a:r>
                        <a:rPr b="0" i="0" lang="en-US" sz="1700" u="none" cap="none" strike="noStrike">
                          <a:latin typeface="Arial"/>
                          <a:ea typeface="Arial"/>
                          <a:cs typeface="Arial"/>
                          <a:sym typeface="Arial"/>
                        </a:rPr>
                        <a:t>arr = np.array((1, 3, 2))</a:t>
                      </a:r>
                      <a:endParaRPr/>
                    </a:p>
                    <a:p>
                      <a:pPr indent="0" lvl="0" marL="0" marR="0" rtl="0" algn="l">
                        <a:spcBef>
                          <a:spcPts val="0"/>
                        </a:spcBef>
                        <a:spcAft>
                          <a:spcPts val="0"/>
                        </a:spcAft>
                        <a:buNone/>
                      </a:pPr>
                      <a:r>
                        <a:rPr b="0" i="0" lang="en-US" sz="1700" u="none" cap="none" strike="noStrike">
                          <a:latin typeface="Arial"/>
                          <a:ea typeface="Arial"/>
                          <a:cs typeface="Arial"/>
                          <a:sym typeface="Arial"/>
                        </a:rPr>
                        <a:t>print("\nArray created using "</a:t>
                      </a:r>
                      <a:endParaRPr/>
                    </a:p>
                    <a:p>
                      <a:pPr indent="0" lvl="0" marL="0" marR="0" rtl="0" algn="l">
                        <a:spcBef>
                          <a:spcPts val="0"/>
                        </a:spcBef>
                        <a:spcAft>
                          <a:spcPts val="0"/>
                        </a:spcAft>
                        <a:buNone/>
                      </a:pPr>
                      <a:r>
                        <a:rPr b="0" i="0" lang="en-US" sz="1700" u="none" cap="none" strike="noStrike">
                          <a:latin typeface="Arial"/>
                          <a:ea typeface="Arial"/>
                          <a:cs typeface="Arial"/>
                          <a:sym typeface="Arial"/>
                        </a:rPr>
                        <a:t>      "passed tuple:\n", arr)</a:t>
                      </a:r>
                      <a:endParaRPr b="0" i="0" sz="1700" u="none" cap="none" strike="noStrike">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5" name="Google Shape;115;p7"/>
          <p:cNvSpPr/>
          <p:nvPr/>
        </p:nvSpPr>
        <p:spPr>
          <a:xfrm>
            <a:off x="457200" y="5715000"/>
            <a:ext cx="4419600" cy="587320"/>
          </a:xfrm>
          <a:prstGeom prst="rect">
            <a:avLst/>
          </a:prstGeom>
          <a:solidFill>
            <a:srgbClr val="E0E0E0"/>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Output:</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onsolas"/>
              <a:buNone/>
            </a:pPr>
            <a:r>
              <a:rPr b="0" i="0" lang="en-US" sz="1100" u="none" cap="none" strike="noStrike">
                <a:solidFill>
                  <a:schemeClr val="dk1"/>
                </a:solidFill>
                <a:latin typeface="Consolas"/>
                <a:ea typeface="Consolas"/>
                <a:cs typeface="Consolas"/>
                <a:sym typeface="Consolas"/>
              </a:rPr>
              <a:t>Array with Rank 1: [1 2 3] Array with Rank 2: [[1 2 3] [4 5 6]] Array created using passed tuple: [1 3 2]</a:t>
            </a: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16" name="Google Shape;116;p7"/>
          <p:cNvSpPr txBox="1"/>
          <p:nvPr/>
        </p:nvSpPr>
        <p:spPr>
          <a:xfrm>
            <a:off x="381000" y="625813"/>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Program –Creation of Arrays</a:t>
            </a:r>
            <a:endParaRPr b="1" sz="18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8"/>
          <p:cNvGraphicFramePr/>
          <p:nvPr/>
        </p:nvGraphicFramePr>
        <p:xfrm>
          <a:off x="314528" y="0"/>
          <a:ext cx="3000000" cy="3000000"/>
        </p:xfrm>
        <a:graphic>
          <a:graphicData uri="http://schemas.openxmlformats.org/drawingml/2006/table">
            <a:tbl>
              <a:tblPr>
                <a:noFill/>
                <a:tableStyleId>{A4DABE10-7142-43F3-BAE3-1D6CDC816EC7}</a:tableStyleId>
              </a:tblPr>
              <a:tblGrid>
                <a:gridCol w="5306450"/>
              </a:tblGrid>
              <a:tr h="6583675">
                <a:tc>
                  <a:txBody>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Python program to demonstrate</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indexing in numpy array</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import numpy as np</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Initial Array</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arr = np.array([[-1, 2, 0, 4],</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[4, -0.5, 6, 0],</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[2.6, 0, 7, 8],</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[3, -7, 4, 2.0]])</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print("Initial Array: ")</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print(arr)</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Printing a range of Array</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with the use of slicing method</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sliced_arr = arr[:2, ::2]</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print ("Array with first 2 rows and"</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 alternate columns(0 and 2):\n", sliced_arr)</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Printing elements at</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specific Indices</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Index_arr = arr[[1, 1, 0, 3], </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[3, 2, 1, 0]]</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print ("\nElements at indices (1, 3), "</a:t>
                      </a:r>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    "(1, 2), (0, 1), (3, 0):\n", Index_arr)</a:t>
                      </a:r>
                      <a:endParaRPr b="0" i="0" sz="16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2" name="Google Shape;122;p8"/>
          <p:cNvSpPr txBox="1"/>
          <p:nvPr/>
        </p:nvSpPr>
        <p:spPr>
          <a:xfrm>
            <a:off x="304800" y="0"/>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Numpy Python- Accessing the array Index</a:t>
            </a:r>
            <a:endParaRPr/>
          </a:p>
        </p:txBody>
      </p:sp>
      <p:sp>
        <p:nvSpPr>
          <p:cNvPr id="123" name="Google Shape;123;p8"/>
          <p:cNvSpPr/>
          <p:nvPr/>
        </p:nvSpPr>
        <p:spPr>
          <a:xfrm>
            <a:off x="4038600" y="5301574"/>
            <a:ext cx="4648200" cy="925874"/>
          </a:xfrm>
          <a:prstGeom prst="rect">
            <a:avLst/>
          </a:prstGeom>
          <a:solidFill>
            <a:srgbClr val="E0E0E0"/>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Output: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Consolas"/>
              <a:buNone/>
            </a:pPr>
            <a:r>
              <a:rPr b="0" i="0" lang="en-US" sz="1100" u="none" cap="none" strike="noStrike">
                <a:solidFill>
                  <a:schemeClr val="dk1"/>
                </a:solidFill>
                <a:latin typeface="Consolas"/>
                <a:ea typeface="Consolas"/>
                <a:cs typeface="Consolas"/>
                <a:sym typeface="Consolas"/>
              </a:rPr>
              <a:t>Initial Array: [[-1. 2. 0. 4. ] [ 4. -0.5 6. 0. ] [ 2.6 0. 7. 8. ] [ 3. -7. 4. 2. ]] Array with first 2 rows and alternate columns(0 and 2): [[-1. 0.] [ 4. 6.]] Elements at indices (1, 3), (1, 2), (0, 1), (3, 0): [0. 6. 2. 3.]</a:t>
            </a: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9"/>
          <p:cNvGraphicFramePr/>
          <p:nvPr/>
        </p:nvGraphicFramePr>
        <p:xfrm>
          <a:off x="228600" y="348415"/>
          <a:ext cx="3000000" cy="3000000"/>
        </p:xfrm>
        <a:graphic>
          <a:graphicData uri="http://schemas.openxmlformats.org/drawingml/2006/table">
            <a:tbl>
              <a:tblPr>
                <a:noFill/>
                <a:tableStyleId>{A4DABE10-7142-43F3-BAE3-1D6CDC816EC7}</a:tableStyleId>
              </a:tblPr>
              <a:tblGrid>
                <a:gridCol w="5442875"/>
              </a:tblGrid>
              <a:tr h="6705600">
                <a:tc>
                  <a:txBody>
                    <a:bodyPr/>
                    <a:lstStyle/>
                    <a:p>
                      <a:pPr indent="0" lvl="0" marL="0" marR="0" rtl="0" algn="l">
                        <a:spcBef>
                          <a:spcPts val="0"/>
                        </a:spcBef>
                        <a:spcAft>
                          <a:spcPts val="0"/>
                        </a:spcAft>
                        <a:buNone/>
                      </a:pPr>
                      <a:r>
                        <a:rPr b="0" i="0" lang="en-US" sz="1400" u="none" cap="none" strike="noStrike">
                          <a:latin typeface="Cambria"/>
                          <a:ea typeface="Cambria"/>
                          <a:cs typeface="Cambria"/>
                          <a:sym typeface="Cambria"/>
                        </a:rPr>
                        <a:t> # Python program to demonstrate</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basic operations on single array</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import numpy as np</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Defining Array 1</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a = np.array([[1, 2],</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[3, 4]])</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Defining Array 2</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b = np.array([[4, 3],</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[2, 1]])</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Adding 1 to every element</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print ("Adding 1 to every element:", a + 1)</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Subtracting 2 from each element</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print ("\nSubtracting 2 from each element:", b - 2)</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sum of array elements</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Performing Unary operations</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print ("\nSum of all array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"elements: ", a.sum())</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Adding two arrays</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 Performing Binary operations</a:t>
                      </a:r>
                      <a:endParaRPr/>
                    </a:p>
                    <a:p>
                      <a:pPr indent="0" lvl="0" marL="0" marR="0" rtl="0" algn="l">
                        <a:spcBef>
                          <a:spcPts val="0"/>
                        </a:spcBef>
                        <a:spcAft>
                          <a:spcPts val="0"/>
                        </a:spcAft>
                        <a:buNone/>
                      </a:pPr>
                      <a:r>
                        <a:rPr b="0" i="0" lang="en-US" sz="1400" u="none" cap="none" strike="noStrike">
                          <a:latin typeface="Cambria"/>
                          <a:ea typeface="Cambria"/>
                          <a:cs typeface="Cambria"/>
                          <a:sym typeface="Cambria"/>
                        </a:rPr>
                        <a:t>print ("\nArray sum:\n", a + b)</a:t>
                      </a:r>
                      <a:endParaRPr b="0" i="0" sz="1400" u="none" cap="none" strike="noStrike">
                        <a:latin typeface="Cambria"/>
                        <a:ea typeface="Cambria"/>
                        <a:cs typeface="Cambria"/>
                        <a:sym typeface="Cambria"/>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9" name="Google Shape;129;p9"/>
          <p:cNvSpPr txBox="1"/>
          <p:nvPr/>
        </p:nvSpPr>
        <p:spPr>
          <a:xfrm>
            <a:off x="0" y="152400"/>
            <a:ext cx="5562600" cy="369332"/>
          </a:xfrm>
          <a:prstGeom prst="rect">
            <a:avLst/>
          </a:prstGeom>
          <a:solidFill>
            <a:srgbClr val="E5B8B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Python Program –basic  Array Operations </a:t>
            </a:r>
            <a:endParaRPr b="1" sz="1800">
              <a:solidFill>
                <a:schemeClr val="dk1"/>
              </a:solidFill>
              <a:latin typeface="Cambria"/>
              <a:ea typeface="Cambria"/>
              <a:cs typeface="Cambria"/>
              <a:sym typeface="Cambria"/>
            </a:endParaRPr>
          </a:p>
        </p:txBody>
      </p:sp>
      <p:sp>
        <p:nvSpPr>
          <p:cNvPr id="130" name="Google Shape;130;p9"/>
          <p:cNvSpPr/>
          <p:nvPr/>
        </p:nvSpPr>
        <p:spPr>
          <a:xfrm>
            <a:off x="4800600" y="3014247"/>
            <a:ext cx="3657600" cy="1433706"/>
          </a:xfrm>
          <a:prstGeom prst="rect">
            <a:avLst/>
          </a:prstGeom>
          <a:solidFill>
            <a:srgbClr val="E0E0E0"/>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Output: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Consolas"/>
              <a:buNone/>
            </a:pPr>
            <a:r>
              <a:rPr b="0" i="0" lang="en-US" sz="1100" u="none" cap="none" strike="noStrike">
                <a:solidFill>
                  <a:schemeClr val="dk1"/>
                </a:solidFill>
                <a:latin typeface="Consolas"/>
                <a:ea typeface="Consolas"/>
                <a:cs typeface="Consolas"/>
                <a:sym typeface="Consolas"/>
              </a:rPr>
              <a:t>Adding 1 to every element: [[2 3] </a:t>
            </a:r>
            <a:endParaRPr/>
          </a:p>
          <a:p>
            <a:pPr indent="0" lvl="0" marL="0" marR="0" rtl="0" algn="l">
              <a:lnSpc>
                <a:spcPct val="100000"/>
              </a:lnSpc>
              <a:spcBef>
                <a:spcPts val="0"/>
              </a:spcBef>
              <a:spcAft>
                <a:spcPts val="0"/>
              </a:spcAft>
              <a:buClr>
                <a:schemeClr val="dk1"/>
              </a:buClr>
              <a:buSzPts val="1100"/>
              <a:buFont typeface="Consolas"/>
              <a:buNone/>
            </a:pPr>
            <a:r>
              <a:rPr lang="en-US" sz="1100">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[4 5]] </a:t>
            </a:r>
            <a:endParaRPr/>
          </a:p>
          <a:p>
            <a:pPr indent="0" lvl="0" marL="0" marR="0" rtl="0" algn="l">
              <a:lnSpc>
                <a:spcPct val="100000"/>
              </a:lnSpc>
              <a:spcBef>
                <a:spcPts val="0"/>
              </a:spcBef>
              <a:spcAft>
                <a:spcPts val="0"/>
              </a:spcAft>
              <a:buClr>
                <a:schemeClr val="dk1"/>
              </a:buClr>
              <a:buSzPts val="1100"/>
              <a:buFont typeface="Consolas"/>
              <a:buNone/>
            </a:pPr>
            <a:r>
              <a:rPr b="0" i="0" lang="en-US" sz="1100" u="none" cap="none" strike="noStrike">
                <a:solidFill>
                  <a:schemeClr val="dk1"/>
                </a:solidFill>
                <a:latin typeface="Consolas"/>
                <a:ea typeface="Consolas"/>
                <a:cs typeface="Consolas"/>
                <a:sym typeface="Consolas"/>
              </a:rPr>
              <a:t>Subtracting 2 from each element: [[ 2 1] </a:t>
            </a:r>
            <a:endParaRPr/>
          </a:p>
          <a:p>
            <a:pPr indent="0" lvl="0" marL="0" marR="0" rtl="0" algn="l">
              <a:lnSpc>
                <a:spcPct val="100000"/>
              </a:lnSpc>
              <a:spcBef>
                <a:spcPts val="0"/>
              </a:spcBef>
              <a:spcAft>
                <a:spcPts val="0"/>
              </a:spcAft>
              <a:buClr>
                <a:schemeClr val="dk1"/>
              </a:buClr>
              <a:buSzPts val="1100"/>
              <a:buFont typeface="Consolas"/>
              <a:buNone/>
            </a:pPr>
            <a:r>
              <a:rPr lang="en-US" sz="1100">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[ 0 -1]] </a:t>
            </a:r>
            <a:endParaRPr/>
          </a:p>
          <a:p>
            <a:pPr indent="0" lvl="0" marL="0" marR="0" rtl="0" algn="l">
              <a:lnSpc>
                <a:spcPct val="100000"/>
              </a:lnSpc>
              <a:spcBef>
                <a:spcPts val="0"/>
              </a:spcBef>
              <a:spcAft>
                <a:spcPts val="0"/>
              </a:spcAft>
              <a:buClr>
                <a:schemeClr val="dk1"/>
              </a:buClr>
              <a:buSzPts val="1100"/>
              <a:buFont typeface="Consolas"/>
              <a:buNone/>
            </a:pPr>
            <a:r>
              <a:rPr b="0" i="0" lang="en-US" sz="1100" u="none" cap="none" strike="noStrike">
                <a:solidFill>
                  <a:schemeClr val="dk1"/>
                </a:solidFill>
                <a:latin typeface="Consolas"/>
                <a:ea typeface="Consolas"/>
                <a:cs typeface="Consolas"/>
                <a:sym typeface="Consolas"/>
              </a:rPr>
              <a:t>Sum of all array elements: 10 </a:t>
            </a:r>
            <a:endParaRPr/>
          </a:p>
          <a:p>
            <a:pPr indent="0" lvl="0" marL="0" marR="0" rtl="0" algn="l">
              <a:lnSpc>
                <a:spcPct val="100000"/>
              </a:lnSpc>
              <a:spcBef>
                <a:spcPts val="0"/>
              </a:spcBef>
              <a:spcAft>
                <a:spcPts val="0"/>
              </a:spcAft>
              <a:buClr>
                <a:schemeClr val="dk1"/>
              </a:buClr>
              <a:buSzPts val="1100"/>
              <a:buFont typeface="Consolas"/>
              <a:buNone/>
            </a:pPr>
            <a:r>
              <a:rPr b="0" i="0" lang="en-US" sz="1100" u="none" cap="none" strike="noStrike">
                <a:solidFill>
                  <a:schemeClr val="dk1"/>
                </a:solidFill>
                <a:latin typeface="Consolas"/>
                <a:ea typeface="Consolas"/>
                <a:cs typeface="Consolas"/>
                <a:sym typeface="Consolas"/>
              </a:rPr>
              <a:t>Array sum: [[5 5]</a:t>
            </a:r>
            <a:endParaRPr/>
          </a:p>
          <a:p>
            <a:pPr indent="0" lvl="0" marL="0" marR="0" rtl="0" algn="l">
              <a:lnSpc>
                <a:spcPct val="100000"/>
              </a:lnSpc>
              <a:spcBef>
                <a:spcPts val="0"/>
              </a:spcBef>
              <a:spcAft>
                <a:spcPts val="0"/>
              </a:spcAft>
              <a:buClr>
                <a:schemeClr val="dk1"/>
              </a:buClr>
              <a:buSzPts val="1100"/>
              <a:buFont typeface="Consolas"/>
              <a:buNone/>
            </a:pPr>
            <a:r>
              <a:rPr lang="en-US" sz="1100">
                <a:solidFill>
                  <a:schemeClr val="dk1"/>
                </a:solidFill>
                <a:latin typeface="Consolas"/>
                <a:ea typeface="Consolas"/>
                <a:cs typeface="Consolas"/>
                <a:sym typeface="Consolas"/>
              </a:rPr>
              <a:t>           </a:t>
            </a:r>
            <a:r>
              <a:rPr b="0" i="0" lang="en-US" sz="1100" u="none" cap="none" strike="noStrike">
                <a:solidFill>
                  <a:schemeClr val="dk1"/>
                </a:solidFill>
                <a:latin typeface="Consolas"/>
                <a:ea typeface="Consolas"/>
                <a:cs typeface="Consolas"/>
                <a:sym typeface="Consolas"/>
              </a:rPr>
              <a:t> [5 5]]</a:t>
            </a: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payal</dc:creator>
</cp:coreProperties>
</file>