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40" roundtripDataSignature="AMtx7mhkUVCI/89kU0shpb8L8rQyxuab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ED896B-07F6-4775-B589-BF62D7CB79FB}">
  <a:tblStyle styleId="{F8ED896B-07F6-4775-B589-BF62D7CB79F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fill>
          <a:solidFill>
            <a:srgbClr val="E0E0E0"/>
          </a:solidFill>
        </a:fill>
      </a:tcStyle>
    </a:band1H>
    <a:band2H>
      <a:tcTxStyle/>
    </a:band2H>
    <a:band1V>
      <a:tcTxStyle/>
      <a:tcStyle>
        <a:fill>
          <a:solidFill>
            <a:srgbClr val="E0E0E0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bar graph plot of class data, with the bars placed adjacent to each other, is called a </a:t>
            </a:r>
            <a:r>
              <a:rPr b="0" i="1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histogram</a:t>
            </a:r>
            <a:endParaRPr/>
          </a:p>
        </p:txBody>
      </p:sp>
      <p:sp>
        <p:nvSpPr>
          <p:cNvPr id="187" name="Google Shape;187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5"/>
          <p:cNvSpPr txBox="1"/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35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5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5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4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44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4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4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5"/>
          <p:cNvSpPr txBox="1"/>
          <p:nvPr>
            <p:ph type="title"/>
          </p:nvPr>
        </p:nvSpPr>
        <p:spPr>
          <a:xfrm rot="5400000">
            <a:off x="7133433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5"/>
          <p:cNvSpPr txBox="1"/>
          <p:nvPr>
            <p:ph idx="1" type="body"/>
          </p:nvPr>
        </p:nvSpPr>
        <p:spPr>
          <a:xfrm rot="5400000">
            <a:off x="1799433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45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5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5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6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6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6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7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7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7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7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8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38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8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8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/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9"/>
          <p:cNvSpPr txBox="1"/>
          <p:nvPr>
            <p:ph idx="1" type="body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39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9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9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0"/>
          <p:cNvSpPr txBox="1"/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0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40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40"/>
          <p:cNvSpPr txBox="1"/>
          <p:nvPr>
            <p:ph idx="3" type="body"/>
          </p:nvPr>
        </p:nvSpPr>
        <p:spPr>
          <a:xfrm>
            <a:off x="6172202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40"/>
          <p:cNvSpPr txBox="1"/>
          <p:nvPr>
            <p:ph idx="4" type="body"/>
          </p:nvPr>
        </p:nvSpPr>
        <p:spPr>
          <a:xfrm>
            <a:off x="6172202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40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0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0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1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1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1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1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2"/>
          <p:cNvSpPr txBox="1"/>
          <p:nvPr>
            <p:ph idx="1" type="body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4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42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2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2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3"/>
          <p:cNvSpPr/>
          <p:nvPr>
            <p:ph idx="2" type="pic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4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43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3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3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4.jp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4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4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4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drawing&#10;&#10;Description automatically generated" id="15" name="Google Shape;15;p3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80329" y="93609"/>
            <a:ext cx="3783105" cy="8636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16" name="Google Shape;16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57469" y="93609"/>
            <a:ext cx="1313507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5722459" y="409322"/>
            <a:ext cx="702416" cy="1223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7421732" y="1406173"/>
            <a:ext cx="207493" cy="933304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1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png"/><Relationship Id="rId4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Relationship Id="rId4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7.png"/><Relationship Id="rId4" Type="http://schemas.openxmlformats.org/officeDocument/2006/relationships/image" Target="../media/image3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8.png"/><Relationship Id="rId4" Type="http://schemas.openxmlformats.org/officeDocument/2006/relationships/image" Target="../media/image27.png"/><Relationship Id="rId5" Type="http://schemas.openxmlformats.org/officeDocument/2006/relationships/image" Target="../media/image43.png"/><Relationship Id="rId6" Type="http://schemas.openxmlformats.org/officeDocument/2006/relationships/image" Target="../media/image4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6.png"/><Relationship Id="rId4" Type="http://schemas.openxmlformats.org/officeDocument/2006/relationships/image" Target="../media/image4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7.png"/><Relationship Id="rId4" Type="http://schemas.openxmlformats.org/officeDocument/2006/relationships/image" Target="../media/image5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1.png"/><Relationship Id="rId4" Type="http://schemas.openxmlformats.org/officeDocument/2006/relationships/image" Target="../media/image53.png"/><Relationship Id="rId5" Type="http://schemas.openxmlformats.org/officeDocument/2006/relationships/image" Target="../media/image50.png"/><Relationship Id="rId6" Type="http://schemas.openxmlformats.org/officeDocument/2006/relationships/image" Target="../media/image5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w3schools.com/python/matplotlib_pyplot.as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5969726"/>
            <a:ext cx="12192001" cy="88827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PP_Module 5.3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074" y="51781"/>
            <a:ext cx="11351623" cy="6043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5969726"/>
            <a:ext cx="12192001" cy="88827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0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10/27/2023</a:t>
            </a:r>
            <a:endParaRPr/>
          </a:p>
        </p:txBody>
      </p:sp>
      <p:sp>
        <p:nvSpPr>
          <p:cNvPr id="181" name="Google Shape;181;p10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programming</a:t>
            </a:r>
            <a:endParaRPr/>
          </a:p>
        </p:txBody>
      </p:sp>
      <p:sp>
        <p:nvSpPr>
          <p:cNvPr id="182" name="Google Shape;182;p10"/>
          <p:cNvSpPr/>
          <p:nvPr/>
        </p:nvSpPr>
        <p:spPr>
          <a:xfrm>
            <a:off x="849086" y="2183363"/>
            <a:ext cx="503853" cy="233266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0"/>
          <p:cNvSpPr/>
          <p:nvPr/>
        </p:nvSpPr>
        <p:spPr>
          <a:xfrm>
            <a:off x="1716833" y="1869213"/>
            <a:ext cx="849085" cy="31415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"/>
          <p:cNvSpPr txBox="1"/>
          <p:nvPr>
            <p:ph type="title"/>
          </p:nvPr>
        </p:nvSpPr>
        <p:spPr>
          <a:xfrm>
            <a:off x="28301" y="-24883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Histogram</a:t>
            </a:r>
            <a:endParaRPr/>
          </a:p>
        </p:txBody>
      </p:sp>
      <p:pic>
        <p:nvPicPr>
          <p:cNvPr id="190" name="Google Shape;190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99" y="1148321"/>
            <a:ext cx="6089614" cy="4564032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1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10/27/2023</a:t>
            </a:r>
            <a:endParaRPr/>
          </a:p>
        </p:txBody>
      </p:sp>
      <p:sp>
        <p:nvSpPr>
          <p:cNvPr id="192" name="Google Shape;192;p11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programming</a:t>
            </a:r>
            <a:endParaRPr/>
          </a:p>
        </p:txBody>
      </p:sp>
      <p:pic>
        <p:nvPicPr>
          <p:cNvPr id="193" name="Google Shape;19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3914" y="820769"/>
            <a:ext cx="5573487" cy="458006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1"/>
          <p:cNvSpPr txBox="1"/>
          <p:nvPr/>
        </p:nvSpPr>
        <p:spPr>
          <a:xfrm>
            <a:off x="1971402" y="5429544"/>
            <a:ext cx="1008452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Frequency histogram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5" name="Google Shape;195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" y="5969726"/>
            <a:ext cx="12192001" cy="88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PAIRED DATA SETS</a:t>
            </a:r>
            <a:endParaRPr sz="4000"/>
          </a:p>
        </p:txBody>
      </p:sp>
      <p:sp>
        <p:nvSpPr>
          <p:cNvPr id="201" name="Google Shape;20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Sets that consist of pairs of values that have some relationship to each other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 set of paired values is to plot the data on a two dimensional graph,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</a:t>
            </a:r>
            <a:r>
              <a:rPr i="1" lang="en-US"/>
              <a:t>x</a:t>
            </a:r>
            <a:r>
              <a:rPr lang="en-US"/>
              <a:t>-axis representing the </a:t>
            </a:r>
            <a:r>
              <a:rPr i="1" lang="en-US"/>
              <a:t>x </a:t>
            </a:r>
            <a:r>
              <a:rPr lang="en-US"/>
              <a:t>value of the data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</a:t>
            </a:r>
            <a:r>
              <a:rPr i="1" lang="en-US"/>
              <a:t>y</a:t>
            </a:r>
            <a:r>
              <a:rPr lang="en-US"/>
              <a:t>-axis representing the </a:t>
            </a:r>
            <a:r>
              <a:rPr i="1" lang="en-US"/>
              <a:t>y </a:t>
            </a:r>
            <a:r>
              <a:rPr lang="en-US"/>
              <a:t>value. Such a plot is called a </a:t>
            </a:r>
            <a:r>
              <a:rPr i="1" lang="en-US"/>
              <a:t>scatter diagram</a:t>
            </a:r>
            <a:endParaRPr/>
          </a:p>
        </p:txBody>
      </p:sp>
      <p:sp>
        <p:nvSpPr>
          <p:cNvPr id="202" name="Google Shape;202;p12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10/27/2023</a:t>
            </a:r>
            <a:endParaRPr/>
          </a:p>
        </p:txBody>
      </p:sp>
      <p:sp>
        <p:nvSpPr>
          <p:cNvPr id="203" name="Google Shape;203;p12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programming</a:t>
            </a:r>
            <a:endParaRPr/>
          </a:p>
        </p:txBody>
      </p:sp>
      <p:pic>
        <p:nvPicPr>
          <p:cNvPr id="204" name="Google Shape;20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5969726"/>
            <a:ext cx="12192001" cy="88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4294" y="188258"/>
            <a:ext cx="6569460" cy="578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5969726"/>
            <a:ext cx="12192001" cy="88827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3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10/27/2023</a:t>
            </a:r>
            <a:endParaRPr/>
          </a:p>
        </p:txBody>
      </p:sp>
      <p:sp>
        <p:nvSpPr>
          <p:cNvPr id="212" name="Google Shape;212;p13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programming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>
            <p:ph type="title"/>
          </p:nvPr>
        </p:nvSpPr>
        <p:spPr>
          <a:xfrm>
            <a:off x="0" y="-19004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Scatter Diagram</a:t>
            </a:r>
            <a:endParaRPr/>
          </a:p>
        </p:txBody>
      </p:sp>
      <p:sp>
        <p:nvSpPr>
          <p:cNvPr id="218" name="Google Shape;218;p14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10/27/2023</a:t>
            </a:r>
            <a:endParaRPr/>
          </a:p>
        </p:txBody>
      </p:sp>
      <p:sp>
        <p:nvSpPr>
          <p:cNvPr id="219" name="Google Shape;219;p14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programming</a:t>
            </a:r>
            <a:endParaRPr/>
          </a:p>
        </p:txBody>
      </p:sp>
      <p:pic>
        <p:nvPicPr>
          <p:cNvPr id="220" name="Google Shape;22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4664" y="942205"/>
            <a:ext cx="9013370" cy="4834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5969726"/>
            <a:ext cx="12192001" cy="88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Matplot library</a:t>
            </a:r>
            <a:endParaRPr/>
          </a:p>
        </p:txBody>
      </p:sp>
      <p:sp>
        <p:nvSpPr>
          <p:cNvPr id="227" name="Google Shape;22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Matplotlib is a plotting library for the Python programming language and its numerical mathematics extension NumPy.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provides an object-oriented API for embedding plots into applications</a:t>
            </a:r>
            <a:endParaRPr/>
          </a:p>
        </p:txBody>
      </p:sp>
      <p:sp>
        <p:nvSpPr>
          <p:cNvPr id="228" name="Google Shape;228;p15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10/27/2023</a:t>
            </a:r>
            <a:endParaRPr/>
          </a:p>
        </p:txBody>
      </p:sp>
      <p:sp>
        <p:nvSpPr>
          <p:cNvPr id="229" name="Google Shape;229;p15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programming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C00000"/>
                </a:solidFill>
              </a:rPr>
              <a:t>Python Matplotlib</a:t>
            </a:r>
            <a:br>
              <a:rPr lang="en-US">
                <a:solidFill>
                  <a:srgbClr val="C00000"/>
                </a:solidFill>
              </a:rPr>
            </a:br>
            <a:endParaRPr>
              <a:solidFill>
                <a:srgbClr val="C00000"/>
              </a:solidFill>
            </a:endParaRPr>
          </a:p>
        </p:txBody>
      </p:sp>
      <p:sp>
        <p:nvSpPr>
          <p:cNvPr id="235" name="Google Shape;235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Markers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line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labels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grid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subplot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scatterplot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histogram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bar chart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pie charts </a:t>
            </a:r>
            <a:endParaRPr/>
          </a:p>
        </p:txBody>
      </p:sp>
      <p:sp>
        <p:nvSpPr>
          <p:cNvPr id="236" name="Google Shape;236;p16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10/27/2023</a:t>
            </a:r>
            <a:endParaRPr/>
          </a:p>
        </p:txBody>
      </p:sp>
      <p:sp>
        <p:nvSpPr>
          <p:cNvPr id="237" name="Google Shape;237;p16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programming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C00000"/>
                </a:solidFill>
              </a:rPr>
              <a:t>Python Matplotlib</a:t>
            </a:r>
            <a:br>
              <a:rPr lang="en-US">
                <a:solidFill>
                  <a:srgbClr val="C00000"/>
                </a:solidFill>
              </a:rPr>
            </a:br>
            <a:endParaRPr/>
          </a:p>
        </p:txBody>
      </p:sp>
      <p:sp>
        <p:nvSpPr>
          <p:cNvPr id="243" name="Google Shape;243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Matplotlib is a comprehensive library for creating static, animated, and interactive visualizations in Python. Matplotlib makes easy things easy and hard things possible.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Char char="•"/>
            </a:pPr>
            <a:r>
              <a:rPr lang="en-US">
                <a:solidFill>
                  <a:srgbClr val="C00000"/>
                </a:solidFill>
              </a:rPr>
              <a:t>Important Types of Plots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Line chart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Bar graphs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Histograms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Scatter plots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44" name="Google Shape;244;p17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10/27/2023</a:t>
            </a:r>
            <a:endParaRPr/>
          </a:p>
        </p:txBody>
      </p:sp>
      <p:sp>
        <p:nvSpPr>
          <p:cNvPr id="245" name="Google Shape;245;p17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programming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C00000"/>
                </a:solidFill>
              </a:rPr>
              <a:t>Line graph</a:t>
            </a:r>
            <a:endParaRPr>
              <a:solidFill>
                <a:srgbClr val="C00000"/>
              </a:solidFill>
            </a:endParaRPr>
          </a:p>
        </p:txBody>
      </p:sp>
      <p:pic>
        <p:nvPicPr>
          <p:cNvPr id="251" name="Google Shape;251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627" y="1964987"/>
            <a:ext cx="4762745" cy="3014257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53" name="Google Shape;253;p18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10/27/2023</a:t>
            </a:r>
            <a:endParaRPr/>
          </a:p>
        </p:txBody>
      </p:sp>
      <p:sp>
        <p:nvSpPr>
          <p:cNvPr id="254" name="Google Shape;254;p18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programming</a:t>
            </a:r>
            <a:endParaRPr/>
          </a:p>
        </p:txBody>
      </p:sp>
      <p:pic>
        <p:nvPicPr>
          <p:cNvPr id="255" name="Google Shape;25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29303" y="1651271"/>
            <a:ext cx="502285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C00000"/>
                </a:solidFill>
              </a:rPr>
              <a:t>Examples:</a:t>
            </a:r>
            <a:endParaRPr b="1">
              <a:solidFill>
                <a:srgbClr val="C00000"/>
              </a:solidFill>
            </a:endParaRPr>
          </a:p>
        </p:txBody>
      </p:sp>
      <p:sp>
        <p:nvSpPr>
          <p:cNvPr id="261" name="Google Shape;26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Draw two points in the diagram, one at position (1, 3) and one in position (8, 10):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62" name="Google Shape;262;p1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6208" y="1613483"/>
            <a:ext cx="5181600" cy="2083028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9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10/27/2023</a:t>
            </a:r>
            <a:endParaRPr/>
          </a:p>
        </p:txBody>
      </p:sp>
      <p:sp>
        <p:nvSpPr>
          <p:cNvPr id="264" name="Google Shape;264;p19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programming</a:t>
            </a:r>
            <a:endParaRPr/>
          </a:p>
        </p:txBody>
      </p:sp>
      <p:pic>
        <p:nvPicPr>
          <p:cNvPr id="265" name="Google Shape;26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8831" y="2529191"/>
            <a:ext cx="2222500" cy="1643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7120" y="4319080"/>
            <a:ext cx="2855034" cy="2282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14627" y="3900791"/>
            <a:ext cx="4611484" cy="249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9"/>
          <p:cNvSpPr/>
          <p:nvPr/>
        </p:nvSpPr>
        <p:spPr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9"/>
          <p:cNvSpPr/>
          <p:nvPr/>
        </p:nvSpPr>
        <p:spPr>
          <a:xfrm>
            <a:off x="4309354" y="2873329"/>
            <a:ext cx="1974714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100"/>
              <a:buFont typeface="Arial"/>
              <a:buChar char="•"/>
            </a:pPr>
            <a:r>
              <a:rPr b="1" lang="en-US" sz="11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b="1" lang="en-US" sz="11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plot()</a:t>
            </a:r>
            <a:r>
              <a:rPr b="1" lang="en-US" sz="11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 function is used to draw points (markers) in a diagram.</a:t>
            </a:r>
            <a:endParaRPr b="1" sz="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100"/>
              <a:buFont typeface="Arial"/>
              <a:buChar char="•"/>
            </a:pPr>
            <a:r>
              <a:rPr b="1" lang="en-US" sz="11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By default, the </a:t>
            </a:r>
            <a:r>
              <a:rPr b="1" lang="en-US" sz="11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plot()</a:t>
            </a:r>
            <a:r>
              <a:rPr b="1" lang="en-US" sz="11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 function draws a line from point to point.</a:t>
            </a:r>
            <a:endParaRPr b="1" sz="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100"/>
              <a:buFont typeface="Arial"/>
              <a:buChar char="•"/>
            </a:pPr>
            <a:r>
              <a:rPr b="1" lang="en-US" sz="11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Parameter 1 is an array containing the points on the x-axis.</a:t>
            </a:r>
            <a:endParaRPr b="1" sz="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100"/>
              <a:buFont typeface="Arial"/>
              <a:buChar char="•"/>
            </a:pPr>
            <a:r>
              <a:rPr b="1" lang="en-US" sz="11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Parameter 2 is an array containing the points on the y-axis.</a:t>
            </a:r>
            <a:endParaRPr b="1"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5969726"/>
            <a:ext cx="12192001" cy="88827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/>
          <p:nvPr>
            <p:ph idx="10" type="dt"/>
          </p:nvPr>
        </p:nvSpPr>
        <p:spPr>
          <a:xfrm>
            <a:off x="10060577" y="6356349"/>
            <a:ext cx="8730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10/27/2023</a:t>
            </a:r>
            <a:endParaRPr/>
          </a:p>
        </p:txBody>
      </p:sp>
      <p:sp>
        <p:nvSpPr>
          <p:cNvPr id="100" name="Google Shape;100;p2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programming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161049" y="910384"/>
            <a:ext cx="1219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description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0" y="910363"/>
            <a:ext cx="12192001" cy="505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457200" y="1066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-1" y="1466418"/>
            <a:ext cx="1219200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numerical findings of a study should be presented </a:t>
            </a:r>
            <a:r>
              <a:rPr lang="en-US" sz="24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clearly, concisely, and in such a manner that an observer can quickly obtain a feel for the essential characteristics of the data. </a:t>
            </a:r>
            <a:endParaRPr sz="2400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 the years it has been found that </a:t>
            </a:r>
            <a:r>
              <a:rPr lang="en-US" sz="24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tables and graphs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particularly useful ways of presenting data, often revealing important features such as the range, the degree of concentration, and the symmetry of the data.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we will discuss some common graphical and tabular ways for presenting data.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"/>
          <p:cNvSpPr txBox="1"/>
          <p:nvPr>
            <p:ph type="title"/>
          </p:nvPr>
        </p:nvSpPr>
        <p:spPr>
          <a:xfrm>
            <a:off x="838200" y="136187"/>
            <a:ext cx="10515600" cy="54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b="1" lang="en-US">
                <a:solidFill>
                  <a:srgbClr val="C00000"/>
                </a:solidFill>
              </a:rPr>
              <a:t>Markers and grids</a:t>
            </a:r>
            <a:endParaRPr b="1">
              <a:solidFill>
                <a:srgbClr val="C00000"/>
              </a:solidFill>
            </a:endParaRPr>
          </a:p>
        </p:txBody>
      </p:sp>
      <p:pic>
        <p:nvPicPr>
          <p:cNvPr id="275" name="Google Shape;275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2378" y="1546699"/>
            <a:ext cx="3951451" cy="161479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0"/>
          <p:cNvSpPr txBox="1"/>
          <p:nvPr>
            <p:ph idx="2" type="body"/>
          </p:nvPr>
        </p:nvSpPr>
        <p:spPr>
          <a:xfrm>
            <a:off x="5311302" y="593387"/>
            <a:ext cx="6042498" cy="5583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Marker list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10/27/2023</a:t>
            </a:r>
            <a:endParaRPr/>
          </a:p>
        </p:txBody>
      </p:sp>
      <p:sp>
        <p:nvSpPr>
          <p:cNvPr id="278" name="Google Shape;278;p20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programming</a:t>
            </a:r>
            <a:endParaRPr/>
          </a:p>
        </p:txBody>
      </p:sp>
      <p:pic>
        <p:nvPicPr>
          <p:cNvPr id="279" name="Google Shape;27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395" y="3249984"/>
            <a:ext cx="4163439" cy="2984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0" name="Google Shape;280;p20"/>
          <p:cNvGraphicFramePr/>
          <p:nvPr/>
        </p:nvGraphicFramePr>
        <p:xfrm>
          <a:off x="5573948" y="9677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{F8ED896B-07F6-4775-B589-BF62D7CB79FB}</a:tableStyleId>
              </a:tblPr>
              <a:tblGrid>
                <a:gridCol w="535025"/>
                <a:gridCol w="19260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o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Circle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*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Star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.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Point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Pixel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x/X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X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+/p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Plus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Square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d/D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Diamond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Pentagon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H/h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Hexagon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v/^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Triangle down/up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&lt;/&gt;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Triangle Left/right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1/2</a:t>
                      </a:r>
                      <a:r>
                        <a:rPr lang="en-US" sz="1200"/>
                        <a:t> /3/4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Tri</a:t>
                      </a:r>
                      <a:r>
                        <a:rPr lang="en-US" sz="1200"/>
                        <a:t> up/down/left/right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Vline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Hline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C00000"/>
                </a:solidFill>
              </a:rPr>
              <a:t>Marker formatting: colour, line style, marker size(use ms)</a:t>
            </a:r>
            <a:endParaRPr sz="3200">
              <a:solidFill>
                <a:srgbClr val="C00000"/>
              </a:solidFill>
            </a:endParaRPr>
          </a:p>
        </p:txBody>
      </p:sp>
      <p:sp>
        <p:nvSpPr>
          <p:cNvPr id="286" name="Google Shape;286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Line options(line style is written as ls)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87" name="Google Shape;287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Colour options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88" name="Google Shape;288;p21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10/27/2023</a:t>
            </a:r>
            <a:endParaRPr/>
          </a:p>
        </p:txBody>
      </p:sp>
      <p:sp>
        <p:nvSpPr>
          <p:cNvPr id="289" name="Google Shape;289;p21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programming</a:t>
            </a:r>
            <a:endParaRPr/>
          </a:p>
        </p:txBody>
      </p:sp>
      <p:graphicFrame>
        <p:nvGraphicFramePr>
          <p:cNvPr id="290" name="Google Shape;290;p21"/>
          <p:cNvGraphicFramePr/>
          <p:nvPr/>
        </p:nvGraphicFramePr>
        <p:xfrm>
          <a:off x="640945" y="26846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{F8ED896B-07F6-4775-B589-BF62D7CB79FB}</a:tableStyleId>
              </a:tblPr>
              <a:tblGrid>
                <a:gridCol w="1275400"/>
                <a:gridCol w="207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'-.'</a:t>
                      </a:r>
                      <a:endParaRPr/>
                    </a:p>
                  </a:txBody>
                  <a:tcPr marT="50800" marB="50800" marR="50800" marL="101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Dashed/dotted line</a:t>
                      </a:r>
                      <a:endParaRPr/>
                    </a:p>
                  </a:txBody>
                  <a:tcPr marT="50800" marB="50800" marR="50800" marL="5080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'--'</a:t>
                      </a:r>
                      <a:endParaRPr/>
                    </a:p>
                  </a:txBody>
                  <a:tcPr marT="50800" marB="50800" marR="50800" marL="101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Dashed line</a:t>
                      </a:r>
                      <a:endParaRPr/>
                    </a:p>
                  </a:txBody>
                  <a:tcPr marT="50800" marB="50800" marR="50800" marL="5080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':'</a:t>
                      </a:r>
                      <a:endParaRPr/>
                    </a:p>
                  </a:txBody>
                  <a:tcPr marT="50800" marB="50800" marR="50800" marL="101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Dotted line</a:t>
                      </a:r>
                      <a:endParaRPr/>
                    </a:p>
                  </a:txBody>
                  <a:tcPr marT="50800" marB="50800" marR="50800" marL="5080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'-'</a:t>
                      </a:r>
                      <a:endParaRPr/>
                    </a:p>
                  </a:txBody>
                  <a:tcPr marT="50800" marB="50800" marR="50800" marL="101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Solid line</a:t>
                      </a:r>
                      <a:endParaRPr/>
                    </a:p>
                  </a:txBody>
                  <a:tcPr marT="50800" marB="50800" marR="50800" marL="50800"/>
                </a:tc>
              </a:tr>
            </a:tbl>
          </a:graphicData>
        </a:graphic>
      </p:graphicFrame>
      <p:graphicFrame>
        <p:nvGraphicFramePr>
          <p:cNvPr id="291" name="Google Shape;291;p21"/>
          <p:cNvGraphicFramePr/>
          <p:nvPr/>
        </p:nvGraphicFramePr>
        <p:xfrm>
          <a:off x="5379395" y="25484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{F8ED896B-07F6-4775-B589-BF62D7CB79FB}</a:tableStyleId>
              </a:tblPr>
              <a:tblGrid>
                <a:gridCol w="1731525"/>
                <a:gridCol w="18677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Green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Blue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Cyan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Magneta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Yellow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Black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White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92" name="Google Shape;292;p21"/>
          <p:cNvSpPr/>
          <p:nvPr/>
        </p:nvSpPr>
        <p:spPr>
          <a:xfrm>
            <a:off x="778213" y="4494179"/>
            <a:ext cx="3638143" cy="768485"/>
          </a:xfrm>
          <a:prstGeom prst="rect">
            <a:avLst/>
          </a:prstGeom>
          <a:solidFill>
            <a:srgbClr val="D0CEC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plt.plot(ypoints, linewidth = '20.5')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plt.show()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C00000"/>
                </a:solidFill>
              </a:rPr>
              <a:t>Examples:</a:t>
            </a:r>
            <a:endParaRPr>
              <a:solidFill>
                <a:srgbClr val="C00000"/>
              </a:solidFill>
            </a:endParaRPr>
          </a:p>
        </p:txBody>
      </p:sp>
      <p:pic>
        <p:nvPicPr>
          <p:cNvPr id="298" name="Google Shape;298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277" y="1352145"/>
            <a:ext cx="3686438" cy="2266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2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50602" y="1493352"/>
            <a:ext cx="3869662" cy="1814051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2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10/27/2023</a:t>
            </a:r>
            <a:endParaRPr/>
          </a:p>
        </p:txBody>
      </p:sp>
      <p:sp>
        <p:nvSpPr>
          <p:cNvPr id="301" name="Google Shape;301;p22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programming</a:t>
            </a:r>
            <a:endParaRPr/>
          </a:p>
        </p:txBody>
      </p:sp>
      <p:pic>
        <p:nvPicPr>
          <p:cNvPr id="302" name="Google Shape;302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0353" y="3754876"/>
            <a:ext cx="3975100" cy="2652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28401" y="3448049"/>
            <a:ext cx="4597400" cy="29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C00000"/>
                </a:solidFill>
              </a:rPr>
              <a:t>Multiple lines  (</a:t>
            </a:r>
            <a:r>
              <a:rPr lang="en-US"/>
              <a:t>use plt.plot())</a:t>
            </a:r>
            <a:endParaRPr>
              <a:solidFill>
                <a:srgbClr val="C00000"/>
              </a:solidFill>
            </a:endParaRPr>
          </a:p>
        </p:txBody>
      </p:sp>
      <p:pic>
        <p:nvPicPr>
          <p:cNvPr id="309" name="Google Shape;309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844" y="2049102"/>
            <a:ext cx="4893012" cy="2746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3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80034" y="1945167"/>
            <a:ext cx="3695890" cy="302275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3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10/27/2023</a:t>
            </a:r>
            <a:endParaRPr/>
          </a:p>
        </p:txBody>
      </p:sp>
      <p:sp>
        <p:nvSpPr>
          <p:cNvPr id="312" name="Google Shape;312;p23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programming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Formatting of titles and labels</a:t>
            </a:r>
            <a:endParaRPr/>
          </a:p>
        </p:txBody>
      </p:sp>
      <p:pic>
        <p:nvPicPr>
          <p:cNvPr id="318" name="Google Shape;318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387" y="1838528"/>
            <a:ext cx="4816915" cy="3813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4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9521" y="1634247"/>
            <a:ext cx="4489681" cy="4182893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4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10/27/2023</a:t>
            </a:r>
            <a:endParaRPr/>
          </a:p>
        </p:txBody>
      </p:sp>
      <p:sp>
        <p:nvSpPr>
          <p:cNvPr id="321" name="Google Shape;321;p24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programming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5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C00000"/>
                </a:solidFill>
              </a:rPr>
              <a:t>Grid lines (use plt.grid)</a:t>
            </a:r>
            <a:endParaRPr b="1">
              <a:solidFill>
                <a:srgbClr val="C00000"/>
              </a:solidFill>
            </a:endParaRPr>
          </a:p>
        </p:txBody>
      </p:sp>
      <p:pic>
        <p:nvPicPr>
          <p:cNvPr id="327" name="Google Shape;327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426" y="2004567"/>
            <a:ext cx="3645087" cy="2203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5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33727" y="1568417"/>
            <a:ext cx="4013406" cy="3270418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5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10/27/2023</a:t>
            </a:r>
            <a:endParaRPr/>
          </a:p>
        </p:txBody>
      </p:sp>
      <p:sp>
        <p:nvSpPr>
          <p:cNvPr id="330" name="Google Shape;330;p25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programming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6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C00000"/>
                </a:solidFill>
              </a:rPr>
              <a:t>Create multiple plots using subplot</a:t>
            </a:r>
            <a:endParaRPr>
              <a:solidFill>
                <a:srgbClr val="C00000"/>
              </a:solidFill>
            </a:endParaRPr>
          </a:p>
        </p:txBody>
      </p:sp>
      <p:pic>
        <p:nvPicPr>
          <p:cNvPr id="336" name="Google Shape;336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289" y="1652184"/>
            <a:ext cx="5719864" cy="414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6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0274" y="1634247"/>
            <a:ext cx="5067198" cy="428017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6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10/27/2023</a:t>
            </a:r>
            <a:endParaRPr/>
          </a:p>
        </p:txBody>
      </p:sp>
      <p:sp>
        <p:nvSpPr>
          <p:cNvPr id="339" name="Google Shape;339;p26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programming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7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C00000"/>
                </a:solidFill>
              </a:rPr>
              <a:t>Create scatter plot(</a:t>
            </a:r>
            <a:r>
              <a:rPr lang="en-US"/>
              <a:t>use the scatter() function</a:t>
            </a:r>
            <a:r>
              <a:rPr b="1" lang="en-US">
                <a:solidFill>
                  <a:srgbClr val="C00000"/>
                </a:solidFill>
              </a:rPr>
              <a:t>)</a:t>
            </a:r>
            <a:endParaRPr b="1">
              <a:solidFill>
                <a:srgbClr val="C00000"/>
              </a:solidFill>
            </a:endParaRPr>
          </a:p>
        </p:txBody>
      </p:sp>
      <p:pic>
        <p:nvPicPr>
          <p:cNvPr id="345" name="Google Shape;345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485" y="1566154"/>
            <a:ext cx="4494179" cy="2393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7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5753" y="4046705"/>
            <a:ext cx="4625004" cy="2393006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7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10/27/2023</a:t>
            </a:r>
            <a:endParaRPr/>
          </a:p>
        </p:txBody>
      </p:sp>
      <p:sp>
        <p:nvSpPr>
          <p:cNvPr id="348" name="Google Shape;348;p27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programming</a:t>
            </a:r>
            <a:endParaRPr/>
          </a:p>
        </p:txBody>
      </p:sp>
      <p:pic>
        <p:nvPicPr>
          <p:cNvPr id="349" name="Google Shape;349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7064" y="1739764"/>
            <a:ext cx="5476672" cy="2423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55581" y="4250987"/>
            <a:ext cx="4445000" cy="2353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8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Change the size of scatterplot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356" name="Google Shape;356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209" y="1828801"/>
            <a:ext cx="5243208" cy="4017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8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81345" y="1799617"/>
            <a:ext cx="5535037" cy="4114799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8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10/27/2023</a:t>
            </a:r>
            <a:endParaRPr/>
          </a:p>
        </p:txBody>
      </p:sp>
      <p:sp>
        <p:nvSpPr>
          <p:cNvPr id="359" name="Google Shape;359;p28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programming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9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C00000"/>
                </a:solidFill>
              </a:rPr>
              <a:t>Creating Bars</a:t>
            </a:r>
            <a:endParaRPr>
              <a:solidFill>
                <a:srgbClr val="C00000"/>
              </a:solidFill>
            </a:endParaRPr>
          </a:p>
        </p:txBody>
      </p:sp>
      <p:pic>
        <p:nvPicPr>
          <p:cNvPr id="365" name="Google Shape;365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383" y="1780162"/>
            <a:ext cx="5583677" cy="3998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9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84767" y="2054919"/>
            <a:ext cx="5156465" cy="389275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9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10/27/2023</a:t>
            </a:r>
            <a:endParaRPr/>
          </a:p>
        </p:txBody>
      </p:sp>
      <p:sp>
        <p:nvSpPr>
          <p:cNvPr id="368" name="Google Shape;368;p29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programming</a:t>
            </a:r>
            <a:endParaRPr/>
          </a:p>
        </p:txBody>
      </p:sp>
      <p:sp>
        <p:nvSpPr>
          <p:cNvPr id="369" name="Google Shape;369;p29"/>
          <p:cNvSpPr txBox="1"/>
          <p:nvPr/>
        </p:nvSpPr>
        <p:spPr>
          <a:xfrm>
            <a:off x="758757" y="6186791"/>
            <a:ext cx="104183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colour using  color example-plt.bar(x, y, color = "red") change widh example: plt.bar(x, y, width = 0.1)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DESCRIBING DATA SETS</a:t>
            </a:r>
            <a:endParaRPr/>
          </a:p>
        </p:txBody>
      </p:sp>
      <p:sp>
        <p:nvSpPr>
          <p:cNvPr id="110" name="Google Shape;110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Frequency Tables and Graphs_Line,Bar,Pie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Grouped Data_Scatter Plots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 Histograms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1" name="Google Shape;111;p3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10/27/2023</a:t>
            </a:r>
            <a:endParaRPr/>
          </a:p>
        </p:txBody>
      </p:sp>
      <p:sp>
        <p:nvSpPr>
          <p:cNvPr id="112" name="Google Shape;112;p3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programming</a:t>
            </a:r>
            <a:endParaRPr/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5969726"/>
            <a:ext cx="12192001" cy="88827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/>
          <p:cNvSpPr txBox="1"/>
          <p:nvPr/>
        </p:nvSpPr>
        <p:spPr>
          <a:xfrm>
            <a:off x="4191000" y="65087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0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C00000"/>
                </a:solidFill>
              </a:rPr>
              <a:t>Histogram : to show frequency distributions</a:t>
            </a:r>
            <a:endParaRPr>
              <a:solidFill>
                <a:srgbClr val="C00000"/>
              </a:solidFill>
            </a:endParaRPr>
          </a:p>
        </p:txBody>
      </p:sp>
      <p:pic>
        <p:nvPicPr>
          <p:cNvPr id="375" name="Google Shape;375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745" y="1527243"/>
            <a:ext cx="5145932" cy="330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0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6596" y="1498060"/>
            <a:ext cx="5992238" cy="4542817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0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10/27/2023</a:t>
            </a:r>
            <a:endParaRPr/>
          </a:p>
        </p:txBody>
      </p:sp>
      <p:sp>
        <p:nvSpPr>
          <p:cNvPr id="378" name="Google Shape;378;p30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programming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1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br>
              <a:rPr lang="en-US">
                <a:solidFill>
                  <a:srgbClr val="C00000"/>
                </a:solidFill>
              </a:rPr>
            </a:br>
            <a:br>
              <a:rPr lang="en-US">
                <a:solidFill>
                  <a:srgbClr val="C00000"/>
                </a:solidFill>
              </a:rPr>
            </a:br>
            <a:r>
              <a:rPr lang="en-US">
                <a:solidFill>
                  <a:srgbClr val="C00000"/>
                </a:solidFill>
              </a:rPr>
              <a:t>Pie Charts (</a:t>
            </a:r>
            <a:r>
              <a:rPr lang="en-US"/>
              <a:t>use the pie() function to draw pie charts)</a:t>
            </a:r>
            <a:br>
              <a:rPr lang="en-US">
                <a:solidFill>
                  <a:srgbClr val="C00000"/>
                </a:solidFill>
              </a:rPr>
            </a:br>
            <a:endParaRPr>
              <a:solidFill>
                <a:srgbClr val="C00000"/>
              </a:solidFill>
            </a:endParaRPr>
          </a:p>
        </p:txBody>
      </p:sp>
      <p:pic>
        <p:nvPicPr>
          <p:cNvPr id="384" name="Google Shape;384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379" y="1955260"/>
            <a:ext cx="5515583" cy="3414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1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3450" y="1682886"/>
            <a:ext cx="3899100" cy="380756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1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10/27/2023</a:t>
            </a:r>
            <a:endParaRPr/>
          </a:p>
        </p:txBody>
      </p:sp>
      <p:sp>
        <p:nvSpPr>
          <p:cNvPr id="387" name="Google Shape;387;p31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programming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2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Settings: Colour,  legend</a:t>
            </a:r>
            <a:endParaRPr/>
          </a:p>
        </p:txBody>
      </p:sp>
      <p:pic>
        <p:nvPicPr>
          <p:cNvPr id="393" name="Google Shape;393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110" y="1721795"/>
            <a:ext cx="4248368" cy="2169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32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26868" y="1780308"/>
            <a:ext cx="5029200" cy="2791692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32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10/27/2023</a:t>
            </a:r>
            <a:endParaRPr/>
          </a:p>
        </p:txBody>
      </p:sp>
      <p:sp>
        <p:nvSpPr>
          <p:cNvPr id="396" name="Google Shape;396;p32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programming</a:t>
            </a:r>
            <a:endParaRPr/>
          </a:p>
        </p:txBody>
      </p:sp>
      <p:pic>
        <p:nvPicPr>
          <p:cNvPr id="397" name="Google Shape;397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90372" y="3771900"/>
            <a:ext cx="3435350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9574" y="4007796"/>
            <a:ext cx="4212077" cy="2462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3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404" name="Google Shape;404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https://www.w3schools.com/python/matplotlib_pyplot.asp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https://www.simplilearn.com/tutorials/python-tutorial/matplotlib</a:t>
            </a:r>
            <a:endParaRPr/>
          </a:p>
        </p:txBody>
      </p:sp>
      <p:sp>
        <p:nvSpPr>
          <p:cNvPr id="405" name="Google Shape;405;p33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10/27/2023</a:t>
            </a:r>
            <a:endParaRPr/>
          </a:p>
        </p:txBody>
      </p:sp>
      <p:sp>
        <p:nvSpPr>
          <p:cNvPr id="406" name="Google Shape;406;p33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programming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838200" y="-18351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Frequency Tables and Graphs</a:t>
            </a:r>
            <a:endParaRPr/>
          </a:p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616131" y="96347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Frequency table for a data set consisting of the starting yearly salaries (to the nearest thousand dollars) of 42 recently graduated students</a:t>
            </a:r>
            <a:endParaRPr/>
          </a:p>
        </p:txBody>
      </p:sp>
      <p:sp>
        <p:nvSpPr>
          <p:cNvPr id="121" name="Google Shape;121;p4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10/27/2023</a:t>
            </a:r>
            <a:endParaRPr/>
          </a:p>
        </p:txBody>
      </p:sp>
      <p:sp>
        <p:nvSpPr>
          <p:cNvPr id="122" name="Google Shape;122;p4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programming</a:t>
            </a:r>
            <a:endParaRPr/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0856" y="1960653"/>
            <a:ext cx="3486150" cy="4009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5969726"/>
            <a:ext cx="12192001" cy="88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>
            <p:ph type="title"/>
          </p:nvPr>
        </p:nvSpPr>
        <p:spPr>
          <a:xfrm>
            <a:off x="119742" y="66889"/>
            <a:ext cx="10515600" cy="919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1" lang="en-US"/>
              <a:t>Line graph</a:t>
            </a:r>
            <a:endParaRPr/>
          </a:p>
        </p:txBody>
      </p:sp>
      <p:pic>
        <p:nvPicPr>
          <p:cNvPr id="130" name="Google Shape;130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5460" y="1080992"/>
            <a:ext cx="6064939" cy="460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10/27/2023</a:t>
            </a:r>
            <a:endParaRPr/>
          </a:p>
        </p:txBody>
      </p:sp>
      <p:sp>
        <p:nvSpPr>
          <p:cNvPr id="132" name="Google Shape;132;p5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programming</a:t>
            </a:r>
            <a:endParaRPr/>
          </a:p>
        </p:txBody>
      </p:sp>
      <p:pic>
        <p:nvPicPr>
          <p:cNvPr id="133" name="Google Shape;13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1886" y="1080992"/>
            <a:ext cx="2933156" cy="4239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" y="5969726"/>
            <a:ext cx="12192001" cy="88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type="title"/>
          </p:nvPr>
        </p:nvSpPr>
        <p:spPr>
          <a:xfrm>
            <a:off x="276497" y="-6743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1" lang="en-US"/>
              <a:t>Bar graph</a:t>
            </a:r>
            <a:endParaRPr/>
          </a:p>
        </p:txBody>
      </p:sp>
      <p:pic>
        <p:nvPicPr>
          <p:cNvPr id="140" name="Google Shape;140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5900" y="1125768"/>
            <a:ext cx="6290854" cy="484395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10/27/2023</a:t>
            </a:r>
            <a:endParaRPr/>
          </a:p>
        </p:txBody>
      </p:sp>
      <p:sp>
        <p:nvSpPr>
          <p:cNvPr id="142" name="Google Shape;142;p6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programming</a:t>
            </a:r>
            <a:endParaRPr/>
          </a:p>
        </p:txBody>
      </p:sp>
      <p:pic>
        <p:nvPicPr>
          <p:cNvPr id="143" name="Google Shape;14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1911" y="1400026"/>
            <a:ext cx="3235779" cy="4676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" y="5969726"/>
            <a:ext cx="12192001" cy="88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/>
          <p:nvPr>
            <p:ph type="title"/>
          </p:nvPr>
        </p:nvSpPr>
        <p:spPr>
          <a:xfrm>
            <a:off x="2177" y="-23576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Relative Frequency Tables and Graphs</a:t>
            </a:r>
            <a:endParaRPr/>
          </a:p>
        </p:txBody>
      </p:sp>
      <p:sp>
        <p:nvSpPr>
          <p:cNvPr id="150" name="Google Shape;150;p7"/>
          <p:cNvSpPr txBox="1"/>
          <p:nvPr>
            <p:ph idx="1" type="body"/>
          </p:nvPr>
        </p:nvSpPr>
        <p:spPr>
          <a:xfrm>
            <a:off x="381000" y="880790"/>
            <a:ext cx="11811000" cy="1170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Consider a data set consisting of </a:t>
            </a:r>
            <a:r>
              <a:rPr i="1" lang="en-US"/>
              <a:t>n </a:t>
            </a:r>
            <a:r>
              <a:rPr lang="en-US"/>
              <a:t>values. </a:t>
            </a:r>
            <a:r>
              <a:rPr lang="en-US">
                <a:solidFill>
                  <a:srgbClr val="0000CC"/>
                </a:solidFill>
              </a:rPr>
              <a:t>If </a:t>
            </a:r>
            <a:r>
              <a:rPr i="1" lang="en-US">
                <a:solidFill>
                  <a:srgbClr val="0000CC"/>
                </a:solidFill>
              </a:rPr>
              <a:t>f </a:t>
            </a:r>
            <a:r>
              <a:rPr lang="en-US">
                <a:solidFill>
                  <a:srgbClr val="0000CC"/>
                </a:solidFill>
              </a:rPr>
              <a:t>is the frequency of a particular value, then the ratio </a:t>
            </a:r>
            <a:r>
              <a:rPr i="1" lang="en-US">
                <a:solidFill>
                  <a:srgbClr val="0000CC"/>
                </a:solidFill>
              </a:rPr>
              <a:t>f </a:t>
            </a:r>
            <a:r>
              <a:rPr lang="en-US">
                <a:solidFill>
                  <a:srgbClr val="0000CC"/>
                </a:solidFill>
              </a:rPr>
              <a:t>/</a:t>
            </a:r>
            <a:r>
              <a:rPr i="1" lang="en-US">
                <a:solidFill>
                  <a:srgbClr val="0000CC"/>
                </a:solidFill>
              </a:rPr>
              <a:t>n </a:t>
            </a:r>
            <a:r>
              <a:rPr lang="en-US"/>
              <a:t>is called its </a:t>
            </a:r>
            <a:r>
              <a:rPr i="1" lang="en-US"/>
              <a:t>relative frequency</a:t>
            </a:r>
            <a:endParaRPr/>
          </a:p>
        </p:txBody>
      </p:sp>
      <p:sp>
        <p:nvSpPr>
          <p:cNvPr id="151" name="Google Shape;151;p7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10/27/2023</a:t>
            </a:r>
            <a:endParaRPr/>
          </a:p>
        </p:txBody>
      </p:sp>
      <p:sp>
        <p:nvSpPr>
          <p:cNvPr id="152" name="Google Shape;152;p7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programming</a:t>
            </a:r>
            <a:endParaRPr/>
          </a:p>
        </p:txBody>
      </p:sp>
      <p:pic>
        <p:nvPicPr>
          <p:cNvPr id="153" name="Google Shape;15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2216" y="1685109"/>
            <a:ext cx="3810039" cy="4406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5969726"/>
            <a:ext cx="12192001" cy="88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Pie Chart</a:t>
            </a:r>
            <a:endParaRPr/>
          </a:p>
        </p:txBody>
      </p:sp>
      <p:pic>
        <p:nvPicPr>
          <p:cNvPr id="160" name="Google Shape;160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242" y="2051414"/>
            <a:ext cx="5457825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8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10/27/2023</a:t>
            </a:r>
            <a:endParaRPr/>
          </a:p>
        </p:txBody>
      </p:sp>
      <p:sp>
        <p:nvSpPr>
          <p:cNvPr id="162" name="Google Shape;162;p8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programming</a:t>
            </a:r>
            <a:endParaRPr/>
          </a:p>
        </p:txBody>
      </p:sp>
      <p:pic>
        <p:nvPicPr>
          <p:cNvPr id="163" name="Google Shape;16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2463" y="1331051"/>
            <a:ext cx="5181600" cy="463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" y="5969726"/>
            <a:ext cx="12192001" cy="88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Grouped Data, Histograms</a:t>
            </a:r>
            <a:endParaRPr/>
          </a:p>
        </p:txBody>
      </p:sp>
      <p:sp>
        <p:nvSpPr>
          <p:cNvPr id="170" name="Google Shape;170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Divide the values into </a:t>
            </a:r>
            <a:r>
              <a:rPr lang="en-US">
                <a:solidFill>
                  <a:srgbClr val="0000CC"/>
                </a:solidFill>
              </a:rPr>
              <a:t>groupings, or </a:t>
            </a:r>
            <a:r>
              <a:rPr i="1" lang="en-US">
                <a:solidFill>
                  <a:srgbClr val="0000CC"/>
                </a:solidFill>
              </a:rPr>
              <a:t>class intervals</a:t>
            </a:r>
            <a:r>
              <a:rPr lang="en-US"/>
              <a:t>, and then plot the number of data values falling in each class interval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endpoints of a class interval are called the </a:t>
            </a:r>
            <a:r>
              <a:rPr i="1" lang="en-US"/>
              <a:t>class boundaries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will adopt the </a:t>
            </a:r>
            <a:r>
              <a:rPr i="1" lang="en-US">
                <a:solidFill>
                  <a:srgbClr val="0000CC"/>
                </a:solidFill>
              </a:rPr>
              <a:t>leftend inclusion convention</a:t>
            </a:r>
            <a:endParaRPr>
              <a:solidFill>
                <a:srgbClr val="0000CC"/>
              </a:solidFill>
            </a:endParaRPr>
          </a:p>
        </p:txBody>
      </p:sp>
      <p:sp>
        <p:nvSpPr>
          <p:cNvPr id="171" name="Google Shape;171;p9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10/27/2023</a:t>
            </a:r>
            <a:endParaRPr/>
          </a:p>
        </p:txBody>
      </p:sp>
      <p:sp>
        <p:nvSpPr>
          <p:cNvPr id="172" name="Google Shape;172;p9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programming</a:t>
            </a:r>
            <a:endParaRPr/>
          </a:p>
        </p:txBody>
      </p:sp>
      <p:pic>
        <p:nvPicPr>
          <p:cNvPr id="173" name="Google Shape;17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5969726"/>
            <a:ext cx="12192001" cy="88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VU_KJSCE THEME TEMPLATE FOR PPT_Standard Screen (3)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2020-09-07T06:43:20Z</dcterms:created>
  <dc:creator>EXTC</dc:creator>
</cp:coreProperties>
</file>