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34" r:id="rId3"/>
    <p:sldId id="257" r:id="rId4"/>
    <p:sldId id="444" r:id="rId5"/>
    <p:sldId id="259" r:id="rId6"/>
    <p:sldId id="258" r:id="rId7"/>
    <p:sldId id="261" r:id="rId8"/>
    <p:sldId id="438" r:id="rId9"/>
    <p:sldId id="267" r:id="rId10"/>
    <p:sldId id="437" r:id="rId11"/>
    <p:sldId id="266" r:id="rId12"/>
    <p:sldId id="436" r:id="rId13"/>
    <p:sldId id="417" r:id="rId14"/>
    <p:sldId id="425" r:id="rId15"/>
    <p:sldId id="424" r:id="rId16"/>
    <p:sldId id="426" r:id="rId17"/>
    <p:sldId id="439" r:id="rId18"/>
    <p:sldId id="440" r:id="rId19"/>
    <p:sldId id="430" r:id="rId20"/>
    <p:sldId id="429" r:id="rId21"/>
    <p:sldId id="427" r:id="rId22"/>
    <p:sldId id="435" r:id="rId23"/>
    <p:sldId id="441" r:id="rId24"/>
    <p:sldId id="443" r:id="rId25"/>
    <p:sldId id="428" r:id="rId26"/>
    <p:sldId id="43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933A-5590-4DA8-96B9-0A49C675411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1D59-B943-43BB-A6A5-F2A58A5731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18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714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66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020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063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840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992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152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920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681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5C3-B5A6-4B83-8D4A-77E6D97C0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00D05-54BD-4A93-A1C1-D9744D51E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8658-C995-4C55-A9FD-E3C8943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4D8A-ED39-4EB5-AA11-12031780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43955-D49D-420C-AB32-ABB02F64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548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93BA-932C-4D38-BB0A-6F6C7C89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9A520-638F-4B5B-AE67-903E52DE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65ED-876E-4252-AEDF-45AA550E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F231-2864-4E7F-9ED3-976C8403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CAEC-D2C3-4675-BC94-366A1ED7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540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E4673-2E3E-4722-A795-0AA5AC07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D3352-D402-4120-8D56-C5EADA74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1045-9801-4743-9302-F9C6F07C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E428-A1D0-4FB4-906B-28ACB223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7E6A-AF02-4655-AB0A-685EB386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9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201B-ACD3-441A-847C-8A087D90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8742-2B24-41DC-8508-3B9E407F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FB9B-C902-46E4-93AA-574F327C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4001-1EDE-4E52-AD25-A208DDAC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A5B2-B99E-4A6D-B816-D53DAFD5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3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4ECC-CF2F-4D61-9E89-AED49A81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B905A-8036-4C2C-AF27-12579171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74BE-949F-4829-9874-68EF7AD9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BF50F-B595-4404-BAAE-7A695E87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2EB4-D5A9-46BD-A33E-58035B3D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80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0140-0ADF-47EC-8E7A-1FC00F51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7721-EF97-46C4-9F52-B408DD897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712A-A1A0-4F0F-9E68-12B4047D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ED370-3EF6-41A1-8446-102D4A7E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FB3B3-EB9D-431D-9D26-FE97F1D7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1CF74-CC98-475F-887C-2ECCEA26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089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F681-8663-4979-8596-9F9D8DD9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6F6B9-145E-410C-A8D5-49FA02C6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118C9-879E-4B17-B70A-8385785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BB7A3-CDF1-4873-8C36-5CCD989C1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E1EC9-428F-49F8-9099-C2B5C1B0A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23021-FC50-46D0-BB44-36682EC0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C4478-B0A9-4120-818C-AAC71201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C9E4A-532C-483F-A563-E0EDF107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845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2091-E4DE-42AE-8285-52CE680E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4F1E2-2D6D-4C69-9DC6-789DBEBB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269B3-D64A-4B9A-9AA7-3321373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11BE5-C4B9-47FD-98E7-67358891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533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04A1F-66B1-405F-ACA5-8E89ACD3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5B0A9-2D95-412F-A68F-425EC8C1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A7DD3-DD0E-4647-8BBC-298E478B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571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005D-FC7A-4F6C-964B-372C791B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FFB3-C83C-4FF8-9ADD-7CFC28B2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86399-47DC-4403-B6F3-17CEC7064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EB7C7-E22A-4186-BABF-7C048A1F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AF1D-C417-4BFC-BA2C-E39734A0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4E9E-E8DE-4545-BA7F-2B74DF9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2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8F77-9CAD-48D7-88E0-501AEEF6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68874-6CB2-4FF7-A3DF-C0B13B5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6062-5FC6-4350-A16E-C17D332E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F178-91BB-4C81-A63F-0CDF6F24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845D-1EF1-4A80-86A3-E87D936C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B3D17-59CC-47A5-B800-B5F002A1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175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32526-03FC-48F8-8FB5-2D4DA64B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AC5E-BA0B-4F64-9ED0-43A2227A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457C-D8D1-47C7-91EE-5B4B5DFAC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4F73-0874-4B7E-ACE2-6AD9801C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4F40-185D-482B-A031-309F7655E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96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Machine Learning</a:t>
            </a:r>
            <a:endParaRPr lang="en-US" sz="5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3C89C-2C7D-446E-BF96-998601FFA570}"/>
              </a:ext>
            </a:extLst>
          </p:cNvPr>
          <p:cNvSpPr txBox="1"/>
          <p:nvPr/>
        </p:nvSpPr>
        <p:spPr>
          <a:xfrm>
            <a:off x="970907" y="3589994"/>
            <a:ext cx="3357812" cy="424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Presented by: Tan Li Tung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705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ABD454-171A-4FAD-AAEC-C4D92916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49719"/>
              </p:ext>
            </p:extLst>
          </p:nvPr>
        </p:nvGraphicFramePr>
        <p:xfrm>
          <a:off x="296779" y="1275348"/>
          <a:ext cx="11598442" cy="4547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8865">
                  <a:extLst>
                    <a:ext uri="{9D8B030D-6E8A-4147-A177-3AD203B41FA5}">
                      <a16:colId xmlns:a16="http://schemas.microsoft.com/office/drawing/2014/main" val="2749045741"/>
                    </a:ext>
                  </a:extLst>
                </a:gridCol>
                <a:gridCol w="972283">
                  <a:extLst>
                    <a:ext uri="{9D8B030D-6E8A-4147-A177-3AD203B41FA5}">
                      <a16:colId xmlns:a16="http://schemas.microsoft.com/office/drawing/2014/main" val="2416201384"/>
                    </a:ext>
                  </a:extLst>
                </a:gridCol>
                <a:gridCol w="3586288">
                  <a:extLst>
                    <a:ext uri="{9D8B030D-6E8A-4147-A177-3AD203B41FA5}">
                      <a16:colId xmlns:a16="http://schemas.microsoft.com/office/drawing/2014/main" val="1957443834"/>
                    </a:ext>
                  </a:extLst>
                </a:gridCol>
                <a:gridCol w="733196">
                  <a:extLst>
                    <a:ext uri="{9D8B030D-6E8A-4147-A177-3AD203B41FA5}">
                      <a16:colId xmlns:a16="http://schemas.microsoft.com/office/drawing/2014/main" val="1252349873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4293218673"/>
                    </a:ext>
                  </a:extLst>
                </a:gridCol>
                <a:gridCol w="765076">
                  <a:extLst>
                    <a:ext uri="{9D8B030D-6E8A-4147-A177-3AD203B41FA5}">
                      <a16:colId xmlns:a16="http://schemas.microsoft.com/office/drawing/2014/main" val="3551922409"/>
                    </a:ext>
                  </a:extLst>
                </a:gridCol>
                <a:gridCol w="956343">
                  <a:extLst>
                    <a:ext uri="{9D8B030D-6E8A-4147-A177-3AD203B41FA5}">
                      <a16:colId xmlns:a16="http://schemas.microsoft.com/office/drawing/2014/main" val="537876321"/>
                    </a:ext>
                  </a:extLst>
                </a:gridCol>
                <a:gridCol w="1709464">
                  <a:extLst>
                    <a:ext uri="{9D8B030D-6E8A-4147-A177-3AD203B41FA5}">
                      <a16:colId xmlns:a16="http://schemas.microsoft.com/office/drawing/2014/main" val="1127902358"/>
                    </a:ext>
                  </a:extLst>
                </a:gridCol>
              </a:tblGrid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InvoiceNo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StockCode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Description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Quantity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InvoiceDate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UnitPrice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CustomerID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Country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92646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536365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85123A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WHITE HANGING HEART T-LIGHT HOLDER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2.55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0930489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71053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WHITE METAL LANTERN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3.39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896378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84406B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CREAM CUPID HEARTS COAT HANGER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8989379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ALARM CLOCK BAKELIKE PINK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867788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ALARM CLOCK BAKELIKE RED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163453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ALARM CLOCK BAKELIKE GREEN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426361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21724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PANDA AND BUNNIES STICKER SHEET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0.85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8378237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21883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STARS GIFT TAPE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0.65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12583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France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542325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10002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INFLATABLE POLITICAL GLOBE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48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0.85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12583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France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35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3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Reinforcement Learning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An approach to AI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Reward based learning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Learn from positive and negative reinforcement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Machine learns how to act in certain environment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To maximize reward or minimize punishment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0" t="73842" r="8248" b="11067"/>
          <a:stretch/>
        </p:blipFill>
        <p:spPr>
          <a:xfrm>
            <a:off x="7544017" y="2740109"/>
            <a:ext cx="4007904" cy="13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4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man game - Google Search | Pacman, Pacman game">
            <a:extLst>
              <a:ext uri="{FF2B5EF4-FFF2-40B4-BE49-F238E27FC236}">
                <a16:creationId xmlns:a16="http://schemas.microsoft.com/office/drawing/2014/main" id="{B5F417FC-D7B1-4B06-8D44-23AC9380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8A1F1E-11CF-42E0-B09B-4FA2BDDA02E7}"/>
              </a:ext>
            </a:extLst>
          </p:cNvPr>
          <p:cNvSpPr/>
          <p:nvPr/>
        </p:nvSpPr>
        <p:spPr>
          <a:xfrm rot="16200000">
            <a:off x="3771900" y="-511343"/>
            <a:ext cx="445168" cy="149191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991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89658"/>
              </p:ext>
            </p:extLst>
          </p:nvPr>
        </p:nvGraphicFramePr>
        <p:xfrm>
          <a:off x="846775" y="2251587"/>
          <a:ext cx="4746306" cy="3485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1151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Area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1167107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Price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1167107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the price of a house from the given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7F5F1-77BF-4172-811D-D81870A6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62" y="2251587"/>
            <a:ext cx="5805247" cy="382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13624"/>
              </p:ext>
            </p:extLst>
          </p:nvPr>
        </p:nvGraphicFramePr>
        <p:xfrm>
          <a:off x="846775" y="2251587"/>
          <a:ext cx="4746306" cy="3933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1207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Area of house, Age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1224148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Price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1501761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the price of a house from the given area and age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693148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Linear Regression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cture containing table, large, group&#10;&#10;Description automatically generated">
            <a:extLst>
              <a:ext uri="{FF2B5EF4-FFF2-40B4-BE49-F238E27FC236}">
                <a16:creationId xmlns:a16="http://schemas.microsoft.com/office/drawing/2014/main" id="{CA18555D-4386-4C7E-A4B7-8374FFFEF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56" y="2251587"/>
            <a:ext cx="5693148" cy="39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5139"/>
              </p:ext>
            </p:extLst>
          </p:nvPr>
        </p:nvGraphicFramePr>
        <p:xfrm>
          <a:off x="846775" y="2251587"/>
          <a:ext cx="4746306" cy="3387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955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err="1"/>
                        <a:t>Tumor</a:t>
                      </a:r>
                      <a:r>
                        <a:rPr lang="en-MY" dirty="0"/>
                        <a:t> Age and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96897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err="1"/>
                        <a:t>Tumor</a:t>
                      </a:r>
                      <a:r>
                        <a:rPr lang="en-MY" dirty="0"/>
                        <a:t> </a:t>
                      </a:r>
                    </a:p>
                    <a:p>
                      <a:pPr algn="ctr"/>
                      <a:r>
                        <a:rPr lang="en-MY" dirty="0"/>
                        <a:t>(Benign or Malignant)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96897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whether a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is benign or malignant from the given age and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Image result for supervised learning classification example">
            <a:extLst>
              <a:ext uri="{FF2B5EF4-FFF2-40B4-BE49-F238E27FC236}">
                <a16:creationId xmlns:a16="http://schemas.microsoft.com/office/drawing/2014/main" id="{2099643D-03D1-476D-9CC6-955A87A7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86" y="2250552"/>
            <a:ext cx="4944152" cy="36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4272204" y="1795594"/>
            <a:ext cx="7617204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7442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8081562" y="1795594"/>
            <a:ext cx="3807846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29CDB-0809-4ED3-8958-37BFB8A148EC}"/>
              </a:ext>
            </a:extLst>
          </p:cNvPr>
          <p:cNvSpPr/>
          <p:nvPr/>
        </p:nvSpPr>
        <p:spPr>
          <a:xfrm>
            <a:off x="557399" y="1927790"/>
            <a:ext cx="3807846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325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648928" y="1927790"/>
            <a:ext cx="7617204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1961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6E9111-4EBA-40AD-899D-BB806515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6" y="1752555"/>
            <a:ext cx="6753225" cy="1876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6D22AF-9226-4CFF-AF18-0E9AA554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98" y="3822140"/>
            <a:ext cx="10439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1F06CC-FA52-45E9-B819-47AE9D91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A4B50-EB6A-4E8F-B22E-FA3AB04588A6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Applications of Machine Learning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Types of Machine Learning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Regression vs Classification Problem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Train, Validation, Test Dataset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Supervised Machine Learning 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BE95E355-3B12-43AA-A29A-B68CE269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1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Machine Learning Workflow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643A7-13B2-430C-BC98-A9F23A1F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63" y="1816639"/>
            <a:ext cx="10156609" cy="45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9154134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Metrices for Model Evaluation (Regression)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The Professionals Point: Loss Functions in Machine Learning (MAE ...">
            <a:extLst>
              <a:ext uri="{FF2B5EF4-FFF2-40B4-BE49-F238E27FC236}">
                <a16:creationId xmlns:a16="http://schemas.microsoft.com/office/drawing/2014/main" id="{9C4DFA59-5B4C-4003-B40E-43D2920E0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33" y="1845425"/>
            <a:ext cx="9154134" cy="40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28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27755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Normalization and Standardization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130405" y="2112669"/>
            <a:ext cx="7887498" cy="3775659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Normalization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Scale the numeric values in between the range of 0 and 1.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Standardization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Scale the numeric values such that it have a mean of 0 and variance of 1.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Graphic 7" descr="Calculator">
            <a:extLst>
              <a:ext uri="{FF2B5EF4-FFF2-40B4-BE49-F238E27FC236}">
                <a16:creationId xmlns:a16="http://schemas.microsoft.com/office/drawing/2014/main" id="{E9733128-BC06-441F-9569-5B1691712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100" name="Picture 4" descr="Standardization equation">
            <a:extLst>
              <a:ext uri="{FF2B5EF4-FFF2-40B4-BE49-F238E27FC236}">
                <a16:creationId xmlns:a16="http://schemas.microsoft.com/office/drawing/2014/main" id="{F315B27C-A68B-4069-8296-6213B6E1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89" y="5535903"/>
            <a:ext cx="2369756" cy="9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rmalization equation">
            <a:extLst>
              <a:ext uri="{FF2B5EF4-FFF2-40B4-BE49-F238E27FC236}">
                <a16:creationId xmlns:a16="http://schemas.microsoft.com/office/drawing/2014/main" id="{8DF1F565-ABB5-4CE9-ADEE-291D806F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63" y="3243263"/>
            <a:ext cx="3476646" cy="9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7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to Normalize and Standardize?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233322" y="1953127"/>
            <a:ext cx="7280384" cy="2350859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Generally (but not limited to):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Normalization is used when data is not Gaussian distributed.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Standardization, on the other hand, is used when the data follows a Gaussian distribution.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tatistics">
            <a:extLst>
              <a:ext uri="{FF2B5EF4-FFF2-40B4-BE49-F238E27FC236}">
                <a16:creationId xmlns:a16="http://schemas.microsoft.com/office/drawing/2014/main" id="{EC9622EE-8FED-4FC2-9C85-5CAAB8C8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4" name="Picture 2" descr="The Normal Distribution in R">
            <a:extLst>
              <a:ext uri="{FF2B5EF4-FFF2-40B4-BE49-F238E27FC236}">
                <a16:creationId xmlns:a16="http://schemas.microsoft.com/office/drawing/2014/main" id="{A3BA21CD-43E2-4CAE-B1AA-F3253FE4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40" y="4303985"/>
            <a:ext cx="4254687" cy="243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63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A4877B16-9BD1-46E0-8B5C-FE47F7E7E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9" b="65604"/>
          <a:stretch/>
        </p:blipFill>
        <p:spPr>
          <a:xfrm>
            <a:off x="200272" y="3007895"/>
            <a:ext cx="3840743" cy="1976984"/>
          </a:xfrm>
          <a:prstGeom prst="rect">
            <a:avLst/>
          </a:prstGeom>
        </p:spPr>
      </p:pic>
      <p:pic>
        <p:nvPicPr>
          <p:cNvPr id="5" name="Picture 4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D7C2484D-D2C9-46EE-AE3E-3743321F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99" b="38764"/>
          <a:stretch/>
        </p:blipFill>
        <p:spPr>
          <a:xfrm>
            <a:off x="4275190" y="3007991"/>
            <a:ext cx="3842082" cy="1977673"/>
          </a:xfrm>
          <a:prstGeom prst="rect">
            <a:avLst/>
          </a:prstGeom>
        </p:spPr>
      </p:pic>
      <p:pic>
        <p:nvPicPr>
          <p:cNvPr id="6" name="Picture 5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CA8FDE42-00A7-49DD-9335-2E1072091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" t="61824" r="-4036" b="12439"/>
          <a:stretch/>
        </p:blipFill>
        <p:spPr>
          <a:xfrm>
            <a:off x="8349916" y="2947526"/>
            <a:ext cx="3842084" cy="19776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A343A3-98E0-49FB-B3AA-2A036D6B7D15}"/>
              </a:ext>
            </a:extLst>
          </p:cNvPr>
          <p:cNvSpPr/>
          <p:nvPr/>
        </p:nvSpPr>
        <p:spPr>
          <a:xfrm>
            <a:off x="1239252" y="1961245"/>
            <a:ext cx="9910129" cy="1072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You can always fit your model with raw, normalized and standardized data then compare the performance to obtain the best outcome!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9AC27C-A800-4798-90F5-C9EA007124B5}"/>
              </a:ext>
            </a:extLst>
          </p:cNvPr>
          <p:cNvSpPr txBox="1">
            <a:spLocks/>
          </p:cNvSpPr>
          <p:nvPr/>
        </p:nvSpPr>
        <p:spPr>
          <a:xfrm>
            <a:off x="1136427" y="627564"/>
            <a:ext cx="84888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When to Normalize and Standardize?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349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9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Machine Learning?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0887E-20B0-4662-ADF8-51055015493D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Machine learning is a method used to iteratively learn from data without being explicitly programmed by humans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It allow computers to discover hidden and useful insights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61B6531D-A0F7-4F3B-9CFF-09D02CC82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61B6531D-A0F7-4F3B-9CFF-09D02CC82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09EC69-1EE2-465D-8B05-B8889C8C44BC}"/>
              </a:ext>
            </a:extLst>
          </p:cNvPr>
          <p:cNvSpPr txBox="1">
            <a:spLocks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The New Program Paradigm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7B942-A6AB-4D1F-B7F6-76ADEA543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412"/>
          <a:stretch/>
        </p:blipFill>
        <p:spPr>
          <a:xfrm>
            <a:off x="1134904" y="1706841"/>
            <a:ext cx="7443049" cy="48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to Use Machine Learning?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24CEE-94DE-47EF-9CA5-55E00204DA09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 pattern exists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We cannot pin down the pattern mathematically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We have data and hopefully </a:t>
            </a:r>
            <a:r>
              <a:rPr lang="en-US" sz="2400" b="1"/>
              <a:t>LOTS</a:t>
            </a:r>
            <a:r>
              <a:rPr lang="en-US" sz="2400"/>
              <a:t> of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Processor">
            <a:extLst>
              <a:ext uri="{FF2B5EF4-FFF2-40B4-BE49-F238E27FC236}">
                <a16:creationId xmlns:a16="http://schemas.microsoft.com/office/drawing/2014/main" id="{355D25F6-94ED-44C7-8966-00BD8C52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8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 of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0887E-20B0-4662-ADF8-51055015493D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Products recommendations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Fraud detection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Email spam filtering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Customer segmentation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Maps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Image recognition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Search engine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Financial market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And a lot more!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516198F5-C93B-445B-8488-D065A50B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5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Supervised Learning</a:t>
            </a:r>
            <a:endParaRPr lang="en-US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7500" lnSpcReduction="2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Makes machine learn explicitly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Data with clear defined output is given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Direct feedback is given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Predicts outcome/ future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Resolve classification and regression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73462" r="74963" b="10436"/>
          <a:stretch/>
        </p:blipFill>
        <p:spPr>
          <a:xfrm>
            <a:off x="7544017" y="2693955"/>
            <a:ext cx="4007904" cy="14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3613D2-04CB-4C5B-B1F5-53DB283B6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70905"/>
              </p:ext>
            </p:extLst>
          </p:nvPr>
        </p:nvGraphicFramePr>
        <p:xfrm>
          <a:off x="788569" y="992510"/>
          <a:ext cx="10614862" cy="51556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275">
                  <a:extLst>
                    <a:ext uri="{9D8B030D-6E8A-4147-A177-3AD203B41FA5}">
                      <a16:colId xmlns:a16="http://schemas.microsoft.com/office/drawing/2014/main" val="1368426512"/>
                    </a:ext>
                  </a:extLst>
                </a:gridCol>
                <a:gridCol w="749678">
                  <a:extLst>
                    <a:ext uri="{9D8B030D-6E8A-4147-A177-3AD203B41FA5}">
                      <a16:colId xmlns:a16="http://schemas.microsoft.com/office/drawing/2014/main" val="2492805100"/>
                    </a:ext>
                  </a:extLst>
                </a:gridCol>
                <a:gridCol w="3187101">
                  <a:extLst>
                    <a:ext uri="{9D8B030D-6E8A-4147-A177-3AD203B41FA5}">
                      <a16:colId xmlns:a16="http://schemas.microsoft.com/office/drawing/2014/main" val="2284366298"/>
                    </a:ext>
                  </a:extLst>
                </a:gridCol>
                <a:gridCol w="577756">
                  <a:extLst>
                    <a:ext uri="{9D8B030D-6E8A-4147-A177-3AD203B41FA5}">
                      <a16:colId xmlns:a16="http://schemas.microsoft.com/office/drawing/2014/main" val="3373586892"/>
                    </a:ext>
                  </a:extLst>
                </a:gridCol>
                <a:gridCol w="396499">
                  <a:extLst>
                    <a:ext uri="{9D8B030D-6E8A-4147-A177-3AD203B41FA5}">
                      <a16:colId xmlns:a16="http://schemas.microsoft.com/office/drawing/2014/main" val="320282243"/>
                    </a:ext>
                  </a:extLst>
                </a:gridCol>
                <a:gridCol w="468247">
                  <a:extLst>
                    <a:ext uri="{9D8B030D-6E8A-4147-A177-3AD203B41FA5}">
                      <a16:colId xmlns:a16="http://schemas.microsoft.com/office/drawing/2014/main" val="226357755"/>
                    </a:ext>
                  </a:extLst>
                </a:gridCol>
                <a:gridCol w="468247">
                  <a:extLst>
                    <a:ext uri="{9D8B030D-6E8A-4147-A177-3AD203B41FA5}">
                      <a16:colId xmlns:a16="http://schemas.microsoft.com/office/drawing/2014/main" val="3197768524"/>
                    </a:ext>
                  </a:extLst>
                </a:gridCol>
                <a:gridCol w="694819">
                  <a:extLst>
                    <a:ext uri="{9D8B030D-6E8A-4147-A177-3AD203B41FA5}">
                      <a16:colId xmlns:a16="http://schemas.microsoft.com/office/drawing/2014/main" val="84922939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4093480779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508639808"/>
                    </a:ext>
                  </a:extLst>
                </a:gridCol>
                <a:gridCol w="785446">
                  <a:extLst>
                    <a:ext uri="{9D8B030D-6E8A-4147-A177-3AD203B41FA5}">
                      <a16:colId xmlns:a16="http://schemas.microsoft.com/office/drawing/2014/main" val="468471352"/>
                    </a:ext>
                  </a:extLst>
                </a:gridCol>
                <a:gridCol w="694819">
                  <a:extLst>
                    <a:ext uri="{9D8B030D-6E8A-4147-A177-3AD203B41FA5}">
                      <a16:colId xmlns:a16="http://schemas.microsoft.com/office/drawing/2014/main" val="565906804"/>
                    </a:ext>
                  </a:extLst>
                </a:gridCol>
              </a:tblGrid>
              <a:tr h="49126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PassengerId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Pclass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Name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Sex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effectLst/>
                        </a:rPr>
                        <a:t>Age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SibSp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Parch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effectLst/>
                        </a:rPr>
                        <a:t>Ticket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Fare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Cabin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Embarked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Survived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49311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Braund, Mr. Owen Harris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A/5 21171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7.25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57099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Cumings</a:t>
                      </a:r>
                      <a:r>
                        <a:rPr lang="en-US" sz="1100" u="none" strike="noStrike" dirty="0">
                          <a:effectLst/>
                        </a:rPr>
                        <a:t>, Mrs. John Bradley (Florence Briggs Thayer)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PC 17599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71.2833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C85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488959"/>
                  </a:ext>
                </a:extLst>
              </a:tr>
              <a:tr h="95633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Heikkinen, Miss. </a:t>
                      </a:r>
                      <a:r>
                        <a:rPr lang="en-MY" sz="1100" u="none" strike="noStrike" dirty="0" err="1">
                          <a:effectLst/>
                        </a:rPr>
                        <a:t>Laina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STON/O2. 3101282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7.925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2507323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Futrelle, Mrs. Jacques Heath (Lily May Peel)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113803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53.1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C123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9655243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Allen, Mr. William Henry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373450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8.05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4138937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Moran, Mr. James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330877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8.4583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Q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624478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McCarthy, Mr. Timothy J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17463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51.8625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E46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969009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Palsson, Master. Gosta Leonard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349909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21.075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4427579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Johnson, Mrs. Oscar W (Elisabeth Vilhelmina Berg)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347742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11.1333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S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559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5E83F55-40A8-4EAD-AF76-61E048A8C2C2}"/>
              </a:ext>
            </a:extLst>
          </p:cNvPr>
          <p:cNvSpPr/>
          <p:nvPr/>
        </p:nvSpPr>
        <p:spPr>
          <a:xfrm>
            <a:off x="10587788" y="866273"/>
            <a:ext cx="926431" cy="542624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E3070-5E53-4A28-99F5-053DAD36F404}"/>
              </a:ext>
            </a:extLst>
          </p:cNvPr>
          <p:cNvSpPr txBox="1"/>
          <p:nvPr/>
        </p:nvSpPr>
        <p:spPr>
          <a:xfrm>
            <a:off x="10629052" y="478800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0000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40922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Unsupervised Learning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FF"/>
                </a:solidFill>
              </a:rPr>
              <a:t>Machine understand the data (identifies patterns/ structures)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Evaluation is qualitative or indirect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Does not predict or find anything specific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7" t="73978" r="40071" b="9920"/>
          <a:stretch/>
        </p:blipFill>
        <p:spPr>
          <a:xfrm>
            <a:off x="7544017" y="2693958"/>
            <a:ext cx="4007904" cy="14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0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874</Words>
  <Application>Microsoft Office PowerPoint</Application>
  <PresentationFormat>Widescreen</PresentationFormat>
  <Paragraphs>313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Overview</vt:lpstr>
      <vt:lpstr>What is Machine Learning?</vt:lpstr>
      <vt:lpstr>PowerPoint Presentation</vt:lpstr>
      <vt:lpstr>When to Use Machine Learning?</vt:lpstr>
      <vt:lpstr>Applications of Machine Learning</vt:lpstr>
      <vt:lpstr>Supervised Learning</vt:lpstr>
      <vt:lpstr>PowerPoint Presentation</vt:lpstr>
      <vt:lpstr>Unsupervised Learning</vt:lpstr>
      <vt:lpstr>PowerPoint Presentation</vt:lpstr>
      <vt:lpstr>Reinforcement Learning</vt:lpstr>
      <vt:lpstr>PowerPoint Presentation</vt:lpstr>
      <vt:lpstr>Linear Regression</vt:lpstr>
      <vt:lpstr>Multiple Linear Regression</vt:lpstr>
      <vt:lpstr>Classification</vt:lpstr>
      <vt:lpstr>Train, Validation and Test Dataset</vt:lpstr>
      <vt:lpstr>Train, Validation and Test Dataset</vt:lpstr>
      <vt:lpstr>Train, Validation and Test Dataset</vt:lpstr>
      <vt:lpstr>Train, Validation and Test Dataset</vt:lpstr>
      <vt:lpstr>Supervised Machine Learning Workflow</vt:lpstr>
      <vt:lpstr>Metrices for Model Evaluation (Regression)</vt:lpstr>
      <vt:lpstr>Normalization and Standardization</vt:lpstr>
      <vt:lpstr>When to Normalize and Standardize?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Li Tung</dc:creator>
  <cp:lastModifiedBy>Tan Li Tung</cp:lastModifiedBy>
  <cp:revision>1</cp:revision>
  <dcterms:created xsi:type="dcterms:W3CDTF">2020-06-12T06:55:19Z</dcterms:created>
  <dcterms:modified xsi:type="dcterms:W3CDTF">2020-06-12T06:57:07Z</dcterms:modified>
</cp:coreProperties>
</file>