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5" r:id="rId1"/>
  </p:sldMasterIdLst>
  <p:notesMasterIdLst>
    <p:notesMasterId r:id="rId15"/>
  </p:notesMasterIdLst>
  <p:sldIdLst>
    <p:sldId id="266" r:id="rId2"/>
    <p:sldId id="257" r:id="rId3"/>
    <p:sldId id="258" r:id="rId4"/>
    <p:sldId id="259" r:id="rId5"/>
    <p:sldId id="260" r:id="rId6"/>
    <p:sldId id="262" r:id="rId7"/>
    <p:sldId id="263" r:id="rId8"/>
    <p:sldId id="269" r:id="rId9"/>
    <p:sldId id="270" r:id="rId10"/>
    <p:sldId id="264" r:id="rId11"/>
    <p:sldId id="265"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wtham S" initials="GS" lastIdx="1" clrIdx="0">
    <p:extLst>
      <p:ext uri="{19B8F6BF-5375-455C-9EA6-DF929625EA0E}">
        <p15:presenceInfo xmlns:p15="http://schemas.microsoft.com/office/powerpoint/2012/main" userId="91a3431a2c48932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11-25T19:15:26.758"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770AD0-63EE-4E30-9D10-8880A6DDBDED}" type="datetimeFigureOut">
              <a:rPr lang="en-IN" smtClean="0"/>
              <a:t>25-11-2024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428A2-7260-4606-BE48-E51CC048B12C}" type="slidenum">
              <a:rPr lang="en-IN" smtClean="0"/>
              <a:t>‹#›</a:t>
            </a:fld>
            <a:endParaRPr lang="en-IN"/>
          </a:p>
        </p:txBody>
      </p:sp>
    </p:spTree>
    <p:extLst>
      <p:ext uri="{BB962C8B-B14F-4D97-AF65-F5344CB8AC3E}">
        <p14:creationId xmlns:p14="http://schemas.microsoft.com/office/powerpoint/2010/main" val="1263409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297428A2-7260-4606-BE48-E51CC048B12C}" type="slidenum">
              <a:rPr lang="en-IN" smtClean="0"/>
              <a:t>11</a:t>
            </a:fld>
            <a:endParaRPr lang="en-IN"/>
          </a:p>
        </p:txBody>
      </p:sp>
    </p:spTree>
    <p:extLst>
      <p:ext uri="{BB962C8B-B14F-4D97-AF65-F5344CB8AC3E}">
        <p14:creationId xmlns:p14="http://schemas.microsoft.com/office/powerpoint/2010/main" val="1247636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62DC95-02EE-4799-838F-F5CC64EA07E8}"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C87310A-00B6-4E7C-8BA4-343B4FD84A58}" type="slidenum">
              <a:rPr lang="en-IN" smtClean="0"/>
              <a:t>‹#›</a:t>
            </a:fld>
            <a:endParaRPr lang="en-IN"/>
          </a:p>
        </p:txBody>
      </p:sp>
    </p:spTree>
    <p:extLst>
      <p:ext uri="{BB962C8B-B14F-4D97-AF65-F5344CB8AC3E}">
        <p14:creationId xmlns:p14="http://schemas.microsoft.com/office/powerpoint/2010/main" val="2735056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62DC95-02EE-4799-838F-F5CC64EA07E8}"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C87310A-00B6-4E7C-8BA4-343B4FD84A58}" type="slidenum">
              <a:rPr lang="en-IN" smtClean="0"/>
              <a:t>‹#›</a:t>
            </a:fld>
            <a:endParaRPr lang="en-IN"/>
          </a:p>
        </p:txBody>
      </p:sp>
    </p:spTree>
    <p:extLst>
      <p:ext uri="{BB962C8B-B14F-4D97-AF65-F5344CB8AC3E}">
        <p14:creationId xmlns:p14="http://schemas.microsoft.com/office/powerpoint/2010/main" val="1582185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62DC95-02EE-4799-838F-F5CC64EA07E8}"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C87310A-00B6-4E7C-8BA4-343B4FD84A58}"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87421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662DC95-02EE-4799-838F-F5CC64EA07E8}" type="datetimeFigureOut">
              <a:rPr lang="en-IN" smtClean="0"/>
              <a:t>25-11-2024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87310A-00B6-4E7C-8BA4-343B4FD84A58}" type="slidenum">
              <a:rPr lang="en-IN" smtClean="0"/>
              <a:t>‹#›</a:t>
            </a:fld>
            <a:endParaRPr lang="en-IN"/>
          </a:p>
        </p:txBody>
      </p:sp>
    </p:spTree>
    <p:extLst>
      <p:ext uri="{BB962C8B-B14F-4D97-AF65-F5344CB8AC3E}">
        <p14:creationId xmlns:p14="http://schemas.microsoft.com/office/powerpoint/2010/main" val="4096854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662DC95-02EE-4799-838F-F5CC64EA07E8}" type="datetimeFigureOut">
              <a:rPr lang="en-IN" smtClean="0"/>
              <a:t>25-11-2024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87310A-00B6-4E7C-8BA4-343B4FD84A58}"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25441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662DC95-02EE-4799-838F-F5CC64EA07E8}" type="datetimeFigureOut">
              <a:rPr lang="en-IN" smtClean="0"/>
              <a:t>25-11-2024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87310A-00B6-4E7C-8BA4-343B4FD84A58}" type="slidenum">
              <a:rPr lang="en-IN" smtClean="0"/>
              <a:t>‹#›</a:t>
            </a:fld>
            <a:endParaRPr lang="en-IN"/>
          </a:p>
        </p:txBody>
      </p:sp>
    </p:spTree>
    <p:extLst>
      <p:ext uri="{BB962C8B-B14F-4D97-AF65-F5344CB8AC3E}">
        <p14:creationId xmlns:p14="http://schemas.microsoft.com/office/powerpoint/2010/main" val="1293318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62DC95-02EE-4799-838F-F5CC64EA07E8}"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87310A-00B6-4E7C-8BA4-343B4FD84A58}" type="slidenum">
              <a:rPr lang="en-IN" smtClean="0"/>
              <a:t>‹#›</a:t>
            </a:fld>
            <a:endParaRPr lang="en-IN"/>
          </a:p>
        </p:txBody>
      </p:sp>
    </p:spTree>
    <p:extLst>
      <p:ext uri="{BB962C8B-B14F-4D97-AF65-F5344CB8AC3E}">
        <p14:creationId xmlns:p14="http://schemas.microsoft.com/office/powerpoint/2010/main" val="1702179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62DC95-02EE-4799-838F-F5CC64EA07E8}"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87310A-00B6-4E7C-8BA4-343B4FD84A58}" type="slidenum">
              <a:rPr lang="en-IN" smtClean="0"/>
              <a:t>‹#›</a:t>
            </a:fld>
            <a:endParaRPr lang="en-IN"/>
          </a:p>
        </p:txBody>
      </p:sp>
    </p:spTree>
    <p:extLst>
      <p:ext uri="{BB962C8B-B14F-4D97-AF65-F5344CB8AC3E}">
        <p14:creationId xmlns:p14="http://schemas.microsoft.com/office/powerpoint/2010/main" val="2983997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62DC95-02EE-4799-838F-F5CC64EA07E8}"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87310A-00B6-4E7C-8BA4-343B4FD84A58}" type="slidenum">
              <a:rPr lang="en-IN" smtClean="0"/>
              <a:t>‹#›</a:t>
            </a:fld>
            <a:endParaRPr lang="en-IN"/>
          </a:p>
        </p:txBody>
      </p:sp>
    </p:spTree>
    <p:extLst>
      <p:ext uri="{BB962C8B-B14F-4D97-AF65-F5344CB8AC3E}">
        <p14:creationId xmlns:p14="http://schemas.microsoft.com/office/powerpoint/2010/main" val="2204757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62DC95-02EE-4799-838F-F5CC64EA07E8}"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C87310A-00B6-4E7C-8BA4-343B4FD84A58}" type="slidenum">
              <a:rPr lang="en-IN" smtClean="0"/>
              <a:t>‹#›</a:t>
            </a:fld>
            <a:endParaRPr lang="en-IN"/>
          </a:p>
        </p:txBody>
      </p:sp>
    </p:spTree>
    <p:extLst>
      <p:ext uri="{BB962C8B-B14F-4D97-AF65-F5344CB8AC3E}">
        <p14:creationId xmlns:p14="http://schemas.microsoft.com/office/powerpoint/2010/main" val="2889386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62DC95-02EE-4799-838F-F5CC64EA07E8}" type="datetimeFigureOut">
              <a:rPr lang="en-IN" smtClean="0"/>
              <a:t>25-11-2024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C87310A-00B6-4E7C-8BA4-343B4FD84A58}" type="slidenum">
              <a:rPr lang="en-IN" smtClean="0"/>
              <a:t>‹#›</a:t>
            </a:fld>
            <a:endParaRPr lang="en-IN"/>
          </a:p>
        </p:txBody>
      </p:sp>
    </p:spTree>
    <p:extLst>
      <p:ext uri="{BB962C8B-B14F-4D97-AF65-F5344CB8AC3E}">
        <p14:creationId xmlns:p14="http://schemas.microsoft.com/office/powerpoint/2010/main" val="1049399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62DC95-02EE-4799-838F-F5CC64EA07E8}" type="datetimeFigureOut">
              <a:rPr lang="en-IN" smtClean="0"/>
              <a:t>25-11-2024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C87310A-00B6-4E7C-8BA4-343B4FD84A58}" type="slidenum">
              <a:rPr lang="en-IN" smtClean="0"/>
              <a:t>‹#›</a:t>
            </a:fld>
            <a:endParaRPr lang="en-IN"/>
          </a:p>
        </p:txBody>
      </p:sp>
    </p:spTree>
    <p:extLst>
      <p:ext uri="{BB962C8B-B14F-4D97-AF65-F5344CB8AC3E}">
        <p14:creationId xmlns:p14="http://schemas.microsoft.com/office/powerpoint/2010/main" val="3038998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62DC95-02EE-4799-838F-F5CC64EA07E8}" type="datetimeFigureOut">
              <a:rPr lang="en-IN" smtClean="0"/>
              <a:t>25-11-2024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C87310A-00B6-4E7C-8BA4-343B4FD84A58}" type="slidenum">
              <a:rPr lang="en-IN" smtClean="0"/>
              <a:t>‹#›</a:t>
            </a:fld>
            <a:endParaRPr lang="en-IN"/>
          </a:p>
        </p:txBody>
      </p:sp>
    </p:spTree>
    <p:extLst>
      <p:ext uri="{BB962C8B-B14F-4D97-AF65-F5344CB8AC3E}">
        <p14:creationId xmlns:p14="http://schemas.microsoft.com/office/powerpoint/2010/main" val="1347970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62DC95-02EE-4799-838F-F5CC64EA07E8}" type="datetimeFigureOut">
              <a:rPr lang="en-IN" smtClean="0"/>
              <a:t>25-11-2024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C87310A-00B6-4E7C-8BA4-343B4FD84A58}" type="slidenum">
              <a:rPr lang="en-IN" smtClean="0"/>
              <a:t>‹#›</a:t>
            </a:fld>
            <a:endParaRPr lang="en-IN"/>
          </a:p>
        </p:txBody>
      </p:sp>
    </p:spTree>
    <p:extLst>
      <p:ext uri="{BB962C8B-B14F-4D97-AF65-F5344CB8AC3E}">
        <p14:creationId xmlns:p14="http://schemas.microsoft.com/office/powerpoint/2010/main" val="3111695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62DC95-02EE-4799-838F-F5CC64EA07E8}" type="datetimeFigureOut">
              <a:rPr lang="en-IN" smtClean="0"/>
              <a:t>25-11-2024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C87310A-00B6-4E7C-8BA4-343B4FD84A58}" type="slidenum">
              <a:rPr lang="en-IN" smtClean="0"/>
              <a:t>‹#›</a:t>
            </a:fld>
            <a:endParaRPr lang="en-IN"/>
          </a:p>
        </p:txBody>
      </p:sp>
    </p:spTree>
    <p:extLst>
      <p:ext uri="{BB962C8B-B14F-4D97-AF65-F5344CB8AC3E}">
        <p14:creationId xmlns:p14="http://schemas.microsoft.com/office/powerpoint/2010/main" val="2282163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62DC95-02EE-4799-838F-F5CC64EA07E8}" type="datetimeFigureOut">
              <a:rPr lang="en-IN" smtClean="0"/>
              <a:t>25-11-2024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87310A-00B6-4E7C-8BA4-343B4FD84A58}" type="slidenum">
              <a:rPr lang="en-IN" smtClean="0"/>
              <a:t>‹#›</a:t>
            </a:fld>
            <a:endParaRPr lang="en-IN"/>
          </a:p>
        </p:txBody>
      </p:sp>
    </p:spTree>
    <p:extLst>
      <p:ext uri="{BB962C8B-B14F-4D97-AF65-F5344CB8AC3E}">
        <p14:creationId xmlns:p14="http://schemas.microsoft.com/office/powerpoint/2010/main" val="2714654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662DC95-02EE-4799-838F-F5CC64EA07E8}" type="datetimeFigureOut">
              <a:rPr lang="en-IN" smtClean="0"/>
              <a:t>25-11-2024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C87310A-00B6-4E7C-8BA4-343B4FD84A58}" type="slidenum">
              <a:rPr lang="en-IN" smtClean="0"/>
              <a:t>‹#›</a:t>
            </a:fld>
            <a:endParaRPr lang="en-IN"/>
          </a:p>
        </p:txBody>
      </p:sp>
    </p:spTree>
    <p:extLst>
      <p:ext uri="{BB962C8B-B14F-4D97-AF65-F5344CB8AC3E}">
        <p14:creationId xmlns:p14="http://schemas.microsoft.com/office/powerpoint/2010/main" val="154548042"/>
      </p:ext>
    </p:extLst>
  </p:cSld>
  <p:clrMap bg1="lt1" tx1="dk1" bg2="lt2" tx2="dk2" accent1="accent1" accent2="accent2" accent3="accent3" accent4="accent4" accent5="accent5" accent6="accent6" hlink="hlink" folHlink="folHlink"/>
  <p:sldLayoutIdLst>
    <p:sldLayoutId id="2147483966" r:id="rId1"/>
    <p:sldLayoutId id="2147483967" r:id="rId2"/>
    <p:sldLayoutId id="2147483968" r:id="rId3"/>
    <p:sldLayoutId id="2147483969" r:id="rId4"/>
    <p:sldLayoutId id="2147483970" r:id="rId5"/>
    <p:sldLayoutId id="2147483971" r:id="rId6"/>
    <p:sldLayoutId id="2147483972" r:id="rId7"/>
    <p:sldLayoutId id="2147483973" r:id="rId8"/>
    <p:sldLayoutId id="2147483974" r:id="rId9"/>
    <p:sldLayoutId id="2147483975" r:id="rId10"/>
    <p:sldLayoutId id="2147483976" r:id="rId11"/>
    <p:sldLayoutId id="2147483977" r:id="rId12"/>
    <p:sldLayoutId id="2147483978" r:id="rId13"/>
    <p:sldLayoutId id="2147483979" r:id="rId14"/>
    <p:sldLayoutId id="2147483980" r:id="rId15"/>
    <p:sldLayoutId id="214748398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55334-0FBC-ABBD-0091-BBA677F928D3}"/>
              </a:ext>
            </a:extLst>
          </p:cNvPr>
          <p:cNvSpPr>
            <a:spLocks noGrp="1"/>
          </p:cNvSpPr>
          <p:nvPr>
            <p:ph type="title"/>
          </p:nvPr>
        </p:nvSpPr>
        <p:spPr>
          <a:xfrm>
            <a:off x="2015612" y="2092325"/>
            <a:ext cx="10028904" cy="3719195"/>
          </a:xfrm>
        </p:spPr>
        <p:txBody>
          <a:bodyPr>
            <a:normAutofit/>
          </a:bodyPr>
          <a:lstStyle/>
          <a:p>
            <a:r>
              <a:rPr lang="en-US" sz="5400" b="1" i="1" dirty="0"/>
              <a:t>Cyberbullying Detection on Social Networks Using Hybrid RNN-LSTM Model</a:t>
            </a:r>
            <a:endParaRPr lang="en-IN" sz="5400" b="1" i="1" dirty="0"/>
          </a:p>
        </p:txBody>
      </p:sp>
    </p:spTree>
    <p:extLst>
      <p:ext uri="{BB962C8B-B14F-4D97-AF65-F5344CB8AC3E}">
        <p14:creationId xmlns:p14="http://schemas.microsoft.com/office/powerpoint/2010/main" val="105324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alpha val="9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F111-D149-5620-C70E-EA93A45301C3}"/>
              </a:ext>
            </a:extLst>
          </p:cNvPr>
          <p:cNvSpPr>
            <a:spLocks noGrp="1"/>
          </p:cNvSpPr>
          <p:nvPr>
            <p:ph type="title"/>
          </p:nvPr>
        </p:nvSpPr>
        <p:spPr>
          <a:xfrm>
            <a:off x="1225485" y="103695"/>
            <a:ext cx="9821926" cy="801278"/>
          </a:xfrm>
        </p:spPr>
        <p:txBody>
          <a:bodyPr>
            <a:noAutofit/>
          </a:bodyPr>
          <a:lstStyle/>
          <a:p>
            <a:r>
              <a:rPr lang="en-US" sz="2800" b="1" dirty="0"/>
              <a:t>Cyberbullying Comment Detector - GUI Overview</a:t>
            </a:r>
            <a:br>
              <a:rPr lang="en-US" sz="2800" b="1" dirty="0"/>
            </a:br>
            <a:endParaRPr lang="en-IN" sz="2800" b="1" i="1" dirty="0"/>
          </a:p>
        </p:txBody>
      </p:sp>
      <p:sp>
        <p:nvSpPr>
          <p:cNvPr id="5" name="Content Placeholder 4">
            <a:extLst>
              <a:ext uri="{FF2B5EF4-FFF2-40B4-BE49-F238E27FC236}">
                <a16:creationId xmlns:a16="http://schemas.microsoft.com/office/drawing/2014/main" id="{688A2019-61BE-72C5-2B1A-497F915A4CE1}"/>
              </a:ext>
            </a:extLst>
          </p:cNvPr>
          <p:cNvSpPr>
            <a:spLocks noGrp="1"/>
          </p:cNvSpPr>
          <p:nvPr>
            <p:ph idx="1"/>
          </p:nvPr>
        </p:nvSpPr>
        <p:spPr>
          <a:xfrm>
            <a:off x="1144589" y="716438"/>
            <a:ext cx="10213140" cy="5644882"/>
          </a:xfrm>
        </p:spPr>
        <p:txBody>
          <a:bodyPr>
            <a:normAutofit/>
          </a:bodyPr>
          <a:lstStyle/>
          <a:p>
            <a:pPr marL="0" indent="0">
              <a:buNone/>
            </a:pPr>
            <a:r>
              <a:rPr lang="en-US" sz="2400" dirty="0"/>
              <a:t>     The Cyberbullying Comment Detector web application features a clean and user-friendly interface built with Flask. It uses a visually appealing background image that enhances the overall user experience. The core interaction revolves around an input field where users can type a comment for analysis. Two main buttons are provided: Detect, which triggers the comment analysis, and Delete, which clears the input field for a new comment. Once the comment is analyzed, the result display dynamically shows whether the comment is categorized as Cyberbullying or Non-Cyberbullying, with color-coded feedback—red for cyberbullying and green for non-cyberbullying. The layout is fully responsive, adjusting to different screen sizes, ensuring usability on both mobile and desktop devices. Overall, the interface is designed to provide an intuitive and engaging user experience with clear instructions and smooth transitions.</a:t>
            </a:r>
            <a:endParaRPr lang="en-IN" sz="2400" dirty="0"/>
          </a:p>
        </p:txBody>
      </p:sp>
    </p:spTree>
    <p:extLst>
      <p:ext uri="{BB962C8B-B14F-4D97-AF65-F5344CB8AC3E}">
        <p14:creationId xmlns:p14="http://schemas.microsoft.com/office/powerpoint/2010/main" val="979351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74C8C-EB2A-44B5-74F1-E4D0B1665894}"/>
              </a:ext>
            </a:extLst>
          </p:cNvPr>
          <p:cNvSpPr>
            <a:spLocks noGrp="1"/>
          </p:cNvSpPr>
          <p:nvPr>
            <p:ph type="title"/>
          </p:nvPr>
        </p:nvSpPr>
        <p:spPr>
          <a:xfrm>
            <a:off x="66413" y="35791"/>
            <a:ext cx="10515600" cy="675110"/>
          </a:xfrm>
        </p:spPr>
        <p:txBody>
          <a:bodyPr>
            <a:normAutofit/>
          </a:bodyPr>
          <a:lstStyle/>
          <a:p>
            <a:r>
              <a:rPr lang="en-US" sz="3600" b="1" i="1" dirty="0"/>
              <a:t>  </a:t>
            </a:r>
            <a:r>
              <a:rPr lang="en-US" sz="2800" b="1" i="1" dirty="0"/>
              <a:t>FLOWCHART</a:t>
            </a:r>
            <a:endParaRPr lang="en-IN" sz="2800" b="1" i="1" dirty="0"/>
          </a:p>
        </p:txBody>
      </p:sp>
      <p:sp>
        <p:nvSpPr>
          <p:cNvPr id="3" name="Content Placeholder 2">
            <a:extLst>
              <a:ext uri="{FF2B5EF4-FFF2-40B4-BE49-F238E27FC236}">
                <a16:creationId xmlns:a16="http://schemas.microsoft.com/office/drawing/2014/main" id="{593CC536-5571-C887-0F22-E68EC43C0D39}"/>
              </a:ext>
            </a:extLst>
          </p:cNvPr>
          <p:cNvSpPr>
            <a:spLocks noGrp="1"/>
          </p:cNvSpPr>
          <p:nvPr>
            <p:ph idx="1"/>
          </p:nvPr>
        </p:nvSpPr>
        <p:spPr>
          <a:xfrm>
            <a:off x="838200" y="1132514"/>
            <a:ext cx="10515600" cy="5637401"/>
          </a:xfrm>
        </p:spPr>
        <p:txBody>
          <a:bodyPr>
            <a:normAutofit/>
          </a:bodyPr>
          <a:lstStyle/>
          <a:p>
            <a:pPr marL="0" indent="0">
              <a:buNone/>
            </a:pPr>
            <a:r>
              <a:rPr lang="en-IN" dirty="0"/>
              <a:t>  </a:t>
            </a:r>
          </a:p>
        </p:txBody>
      </p:sp>
      <p:pic>
        <p:nvPicPr>
          <p:cNvPr id="10" name="Picture 9">
            <a:extLst>
              <a:ext uri="{FF2B5EF4-FFF2-40B4-BE49-F238E27FC236}">
                <a16:creationId xmlns:a16="http://schemas.microsoft.com/office/drawing/2014/main" id="{F9183741-B96F-6CCE-A62A-AE4D98AEB6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5175" y="0"/>
            <a:ext cx="7522590" cy="6858000"/>
          </a:xfrm>
          <a:prstGeom prst="rect">
            <a:avLst/>
          </a:prstGeom>
        </p:spPr>
      </p:pic>
    </p:spTree>
    <p:extLst>
      <p:ext uri="{BB962C8B-B14F-4D97-AF65-F5344CB8AC3E}">
        <p14:creationId xmlns:p14="http://schemas.microsoft.com/office/powerpoint/2010/main" val="2330213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1D980-D7F4-5323-7DE7-054B6361DF2B}"/>
              </a:ext>
            </a:extLst>
          </p:cNvPr>
          <p:cNvSpPr>
            <a:spLocks noGrp="1"/>
          </p:cNvSpPr>
          <p:nvPr>
            <p:ph type="title"/>
          </p:nvPr>
        </p:nvSpPr>
        <p:spPr/>
        <p:txBody>
          <a:bodyPr/>
          <a:lstStyle/>
          <a:p>
            <a:r>
              <a:rPr lang="en-IN" sz="3600" b="1" i="1" dirty="0"/>
              <a:t>CONCLUSION</a:t>
            </a:r>
          </a:p>
        </p:txBody>
      </p:sp>
      <p:sp>
        <p:nvSpPr>
          <p:cNvPr id="3" name="Content Placeholder 2">
            <a:extLst>
              <a:ext uri="{FF2B5EF4-FFF2-40B4-BE49-F238E27FC236}">
                <a16:creationId xmlns:a16="http://schemas.microsoft.com/office/drawing/2014/main" id="{3BDDF347-74B6-8017-C500-85D9A0D19CE4}"/>
              </a:ext>
            </a:extLst>
          </p:cNvPr>
          <p:cNvSpPr>
            <a:spLocks noGrp="1"/>
          </p:cNvSpPr>
          <p:nvPr>
            <p:ph idx="1"/>
          </p:nvPr>
        </p:nvSpPr>
        <p:spPr/>
        <p:txBody>
          <a:bodyPr/>
          <a:lstStyle/>
          <a:p>
            <a:pPr marL="0" indent="0">
              <a:buNone/>
            </a:pPr>
            <a:r>
              <a:rPr lang="en-IN" dirty="0"/>
              <a:t>  </a:t>
            </a:r>
          </a:p>
        </p:txBody>
      </p:sp>
      <p:sp>
        <p:nvSpPr>
          <p:cNvPr id="4" name="Rectangle: Rounded Corners 3">
            <a:extLst>
              <a:ext uri="{FF2B5EF4-FFF2-40B4-BE49-F238E27FC236}">
                <a16:creationId xmlns:a16="http://schemas.microsoft.com/office/drawing/2014/main" id="{876704B5-281F-CBCC-7656-6CAC93CD4EAD}"/>
              </a:ext>
            </a:extLst>
          </p:cNvPr>
          <p:cNvSpPr/>
          <p:nvPr/>
        </p:nvSpPr>
        <p:spPr>
          <a:xfrm>
            <a:off x="1586917" y="2337461"/>
            <a:ext cx="9018165" cy="3103927"/>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Cyberbullying Comment Detector app is an effective tool for identifying harmful comments and promoting a safer online environment. By leveraging advanced machine learning models and a user-friendly interface, it allows users to easily input and analyze comments for potential cyberbullying content. this app serves as a valuable resource for detecting cyberbullying and raising awareness about online harassment.</a:t>
            </a:r>
            <a:endParaRPr lang="en-IN" dirty="0">
              <a:solidFill>
                <a:schemeClr val="bg1"/>
              </a:solidFill>
            </a:endParaRPr>
          </a:p>
        </p:txBody>
      </p:sp>
    </p:spTree>
    <p:extLst>
      <p:ext uri="{BB962C8B-B14F-4D97-AF65-F5344CB8AC3E}">
        <p14:creationId xmlns:p14="http://schemas.microsoft.com/office/powerpoint/2010/main" val="1400491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2F24C-1182-DF85-9EC5-4C334DDA45CF}"/>
              </a:ext>
            </a:extLst>
          </p:cNvPr>
          <p:cNvSpPr>
            <a:spLocks noGrp="1"/>
          </p:cNvSpPr>
          <p:nvPr>
            <p:ph type="title"/>
          </p:nvPr>
        </p:nvSpPr>
        <p:spPr/>
        <p:txBody>
          <a:bodyPr/>
          <a:lstStyle/>
          <a:p>
            <a:r>
              <a:rPr lang="en-IN" b="1" i="1" dirty="0"/>
              <a:t>TEAM MEMBERS</a:t>
            </a:r>
          </a:p>
        </p:txBody>
      </p:sp>
      <p:sp>
        <p:nvSpPr>
          <p:cNvPr id="3" name="Content Placeholder 2">
            <a:extLst>
              <a:ext uri="{FF2B5EF4-FFF2-40B4-BE49-F238E27FC236}">
                <a16:creationId xmlns:a16="http://schemas.microsoft.com/office/drawing/2014/main" id="{DFA0171D-FAEE-CCF5-1D5B-D5C651EAACEB}"/>
              </a:ext>
            </a:extLst>
          </p:cNvPr>
          <p:cNvSpPr>
            <a:spLocks noGrp="1"/>
          </p:cNvSpPr>
          <p:nvPr>
            <p:ph idx="1"/>
          </p:nvPr>
        </p:nvSpPr>
        <p:spPr/>
        <p:txBody>
          <a:bodyPr/>
          <a:lstStyle/>
          <a:p>
            <a:r>
              <a:rPr lang="en-IN" dirty="0"/>
              <a:t>CHARAN REDDY</a:t>
            </a:r>
          </a:p>
          <a:p>
            <a:r>
              <a:rPr lang="en-IN" dirty="0"/>
              <a:t>DHANIKSHA </a:t>
            </a:r>
          </a:p>
          <a:p>
            <a:r>
              <a:rPr lang="en-IN" dirty="0"/>
              <a:t>JASMITHA GATTU</a:t>
            </a:r>
          </a:p>
          <a:p>
            <a:r>
              <a:rPr lang="en-IN" dirty="0"/>
              <a:t>MEGHANA REDDY BODDAPATI</a:t>
            </a:r>
          </a:p>
          <a:p>
            <a:r>
              <a:rPr lang="en-IN" dirty="0"/>
              <a:t>NIDHI</a:t>
            </a:r>
          </a:p>
          <a:p>
            <a:r>
              <a:rPr lang="en-IN" dirty="0"/>
              <a:t>PRANAV</a:t>
            </a:r>
          </a:p>
        </p:txBody>
      </p:sp>
    </p:spTree>
    <p:extLst>
      <p:ext uri="{BB962C8B-B14F-4D97-AF65-F5344CB8AC3E}">
        <p14:creationId xmlns:p14="http://schemas.microsoft.com/office/powerpoint/2010/main" val="406001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F15A9-0778-E5EF-8107-4B3984E8ABBF}"/>
              </a:ext>
            </a:extLst>
          </p:cNvPr>
          <p:cNvSpPr>
            <a:spLocks noGrp="1"/>
          </p:cNvSpPr>
          <p:nvPr>
            <p:ph type="title"/>
          </p:nvPr>
        </p:nvSpPr>
        <p:spPr/>
        <p:txBody>
          <a:bodyPr>
            <a:normAutofit/>
          </a:bodyPr>
          <a:lstStyle/>
          <a:p>
            <a:r>
              <a:rPr lang="en-IN" sz="3600" b="1" i="1" dirty="0"/>
              <a:t>Introduction</a:t>
            </a:r>
          </a:p>
        </p:txBody>
      </p:sp>
      <p:sp>
        <p:nvSpPr>
          <p:cNvPr id="3" name="Content Placeholder 2">
            <a:extLst>
              <a:ext uri="{FF2B5EF4-FFF2-40B4-BE49-F238E27FC236}">
                <a16:creationId xmlns:a16="http://schemas.microsoft.com/office/drawing/2014/main" id="{520AF8AB-23BD-1A50-CA52-E46913293E7F}"/>
              </a:ext>
            </a:extLst>
          </p:cNvPr>
          <p:cNvSpPr>
            <a:spLocks noGrp="1"/>
          </p:cNvSpPr>
          <p:nvPr>
            <p:ph idx="1"/>
          </p:nvPr>
        </p:nvSpPr>
        <p:spPr/>
        <p:txBody>
          <a:bodyPr/>
          <a:lstStyle/>
          <a:p>
            <a:r>
              <a:rPr lang="en-IN" dirty="0"/>
              <a:t>Cyberbullying affects millions worldwide, causing emotional distress and harm .Social networks struggle to detect and prevent online harassment .Traditional methods rely on manual reporting, which is time-consuming and ineffective.</a:t>
            </a:r>
          </a:p>
          <a:p>
            <a:r>
              <a:rPr lang="en-IN" dirty="0"/>
              <a:t>This presentation proposes a novel solution: a hybrid RNN-LSTM model.</a:t>
            </a:r>
          </a:p>
          <a:p>
            <a:r>
              <a:rPr lang="en-IN" dirty="0"/>
              <a:t>Through this innovative approach , we aim to contribute significantly to the ongoing efforts in creating safer environments.</a:t>
            </a:r>
          </a:p>
        </p:txBody>
      </p:sp>
    </p:spTree>
    <p:extLst>
      <p:ext uri="{BB962C8B-B14F-4D97-AF65-F5344CB8AC3E}">
        <p14:creationId xmlns:p14="http://schemas.microsoft.com/office/powerpoint/2010/main" val="2855001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E92A6-C450-3349-2F74-33DA288FF7F3}"/>
              </a:ext>
            </a:extLst>
          </p:cNvPr>
          <p:cNvSpPr>
            <a:spLocks noGrp="1"/>
          </p:cNvSpPr>
          <p:nvPr>
            <p:ph type="title"/>
          </p:nvPr>
        </p:nvSpPr>
        <p:spPr/>
        <p:txBody>
          <a:bodyPr>
            <a:normAutofit/>
          </a:bodyPr>
          <a:lstStyle/>
          <a:p>
            <a:r>
              <a:rPr lang="en-IN" sz="3600" b="1" i="1" dirty="0"/>
              <a:t>Web Scrapping</a:t>
            </a:r>
          </a:p>
        </p:txBody>
      </p:sp>
      <p:sp>
        <p:nvSpPr>
          <p:cNvPr id="3" name="Content Placeholder 2">
            <a:extLst>
              <a:ext uri="{FF2B5EF4-FFF2-40B4-BE49-F238E27FC236}">
                <a16:creationId xmlns:a16="http://schemas.microsoft.com/office/drawing/2014/main" id="{BD0B5FDA-0434-F385-B584-F828DA913E5E}"/>
              </a:ext>
            </a:extLst>
          </p:cNvPr>
          <p:cNvSpPr>
            <a:spLocks noGrp="1"/>
          </p:cNvSpPr>
          <p:nvPr>
            <p:ph idx="1"/>
          </p:nvPr>
        </p:nvSpPr>
        <p:spPr/>
        <p:txBody>
          <a:bodyPr>
            <a:normAutofit/>
          </a:bodyPr>
          <a:lstStyle/>
          <a:p>
            <a:r>
              <a:rPr lang="en-US" dirty="0"/>
              <a:t>Web scraping, also known as web harvesting or web data extraction, is the process of automatically extracting data from websites. This is typically done using software tools or scripts that simulate human browsing to collect data from web pages.</a:t>
            </a:r>
          </a:p>
          <a:p>
            <a:r>
              <a:rPr lang="en-US" dirty="0"/>
              <a:t>It Enables gathering large volumes of information quickly, which can be used for various applications like market research, data analysis, competitive analysis, etc.</a:t>
            </a:r>
          </a:p>
          <a:p>
            <a:r>
              <a:rPr lang="en-US" dirty="0"/>
              <a:t>We have </a:t>
            </a:r>
            <a:r>
              <a:rPr lang="en-US" dirty="0" err="1"/>
              <a:t>webscrapped</a:t>
            </a:r>
            <a:r>
              <a:rPr lang="en-US" dirty="0"/>
              <a:t> the text from </a:t>
            </a:r>
            <a:r>
              <a:rPr lang="en-US" dirty="0" err="1"/>
              <a:t>youtube</a:t>
            </a:r>
            <a:r>
              <a:rPr lang="en-US" dirty="0"/>
              <a:t> via </a:t>
            </a:r>
            <a:r>
              <a:rPr lang="en-US" dirty="0" err="1"/>
              <a:t>youtube</a:t>
            </a:r>
            <a:r>
              <a:rPr lang="en-US" dirty="0"/>
              <a:t> data API v3 and from reddit using PRAW(Python Reddit </a:t>
            </a:r>
            <a:r>
              <a:rPr lang="en-US"/>
              <a:t>API wrapper).</a:t>
            </a:r>
            <a:endParaRPr lang="en-US" dirty="0"/>
          </a:p>
          <a:p>
            <a:endParaRPr lang="en-US" dirty="0"/>
          </a:p>
          <a:p>
            <a:endParaRPr lang="en-IN" dirty="0"/>
          </a:p>
        </p:txBody>
      </p:sp>
    </p:spTree>
    <p:extLst>
      <p:ext uri="{BB962C8B-B14F-4D97-AF65-F5344CB8AC3E}">
        <p14:creationId xmlns:p14="http://schemas.microsoft.com/office/powerpoint/2010/main" val="4144603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C449C-AEEC-34F2-C911-F79AD4FE960C}"/>
              </a:ext>
            </a:extLst>
          </p:cNvPr>
          <p:cNvSpPr>
            <a:spLocks noGrp="1"/>
          </p:cNvSpPr>
          <p:nvPr>
            <p:ph type="title"/>
          </p:nvPr>
        </p:nvSpPr>
        <p:spPr/>
        <p:txBody>
          <a:bodyPr>
            <a:normAutofit/>
          </a:bodyPr>
          <a:lstStyle/>
          <a:p>
            <a:r>
              <a:rPr lang="en-IN" sz="3600" b="1" i="1" dirty="0"/>
              <a:t>Labelling</a:t>
            </a:r>
          </a:p>
        </p:txBody>
      </p:sp>
      <p:sp>
        <p:nvSpPr>
          <p:cNvPr id="3" name="Content Placeholder 2">
            <a:extLst>
              <a:ext uri="{FF2B5EF4-FFF2-40B4-BE49-F238E27FC236}">
                <a16:creationId xmlns:a16="http://schemas.microsoft.com/office/drawing/2014/main" id="{1B4AA1E2-C24E-E52A-DA49-49F8151A3DCB}"/>
              </a:ext>
            </a:extLst>
          </p:cNvPr>
          <p:cNvSpPr>
            <a:spLocks noGrp="1"/>
          </p:cNvSpPr>
          <p:nvPr>
            <p:ph idx="1"/>
          </p:nvPr>
        </p:nvSpPr>
        <p:spPr/>
        <p:txBody>
          <a:bodyPr>
            <a:normAutofit/>
          </a:bodyPr>
          <a:lstStyle/>
          <a:p>
            <a:r>
              <a:rPr lang="en-US" dirty="0"/>
              <a:t>Labelling, also known as data annotation or tagging, is a crucial step in preparing datasets for machine learning, especially when dealing with text data. This process involves assigning labels to data points based on their characteristics, which helps the machine learning model learn to classify or predict data effectively.</a:t>
            </a:r>
          </a:p>
          <a:p>
            <a:r>
              <a:rPr lang="en-US" dirty="0"/>
              <a:t>The labelling part has done manually.</a:t>
            </a:r>
          </a:p>
          <a:p>
            <a:r>
              <a:rPr lang="en-US" dirty="0"/>
              <a:t>We have labelled the comments as:</a:t>
            </a:r>
            <a:endParaRPr lang="en-IN" dirty="0"/>
          </a:p>
          <a:p>
            <a:r>
              <a:rPr lang="en-IN" dirty="0"/>
              <a:t>Cyberbullying as 1</a:t>
            </a:r>
          </a:p>
          <a:p>
            <a:r>
              <a:rPr lang="en-IN" dirty="0"/>
              <a:t>Non-cyberbullying as 0</a:t>
            </a:r>
            <a:endParaRPr lang="en-US" dirty="0"/>
          </a:p>
        </p:txBody>
      </p:sp>
    </p:spTree>
    <p:extLst>
      <p:ext uri="{BB962C8B-B14F-4D97-AF65-F5344CB8AC3E}">
        <p14:creationId xmlns:p14="http://schemas.microsoft.com/office/powerpoint/2010/main" val="927215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F1CC8-17D2-93C8-BCB4-80BF0D3A08E8}"/>
              </a:ext>
            </a:extLst>
          </p:cNvPr>
          <p:cNvSpPr>
            <a:spLocks noGrp="1"/>
          </p:cNvSpPr>
          <p:nvPr>
            <p:ph type="title"/>
          </p:nvPr>
        </p:nvSpPr>
        <p:spPr/>
        <p:txBody>
          <a:bodyPr>
            <a:normAutofit/>
          </a:bodyPr>
          <a:lstStyle/>
          <a:p>
            <a:r>
              <a:rPr lang="en-IN" sz="3600" b="1" i="1" dirty="0"/>
              <a:t>Milestone</a:t>
            </a:r>
          </a:p>
        </p:txBody>
      </p:sp>
      <p:sp>
        <p:nvSpPr>
          <p:cNvPr id="3" name="Content Placeholder 2">
            <a:extLst>
              <a:ext uri="{FF2B5EF4-FFF2-40B4-BE49-F238E27FC236}">
                <a16:creationId xmlns:a16="http://schemas.microsoft.com/office/drawing/2014/main" id="{DAA0E2E8-0566-0837-5E36-9D1D80009E1B}"/>
              </a:ext>
            </a:extLst>
          </p:cNvPr>
          <p:cNvSpPr>
            <a:spLocks noGrp="1"/>
          </p:cNvSpPr>
          <p:nvPr>
            <p:ph sz="half" idx="1"/>
          </p:nvPr>
        </p:nvSpPr>
        <p:spPr>
          <a:xfrm>
            <a:off x="790137" y="2297788"/>
            <a:ext cx="5185873" cy="3638763"/>
          </a:xfrm>
        </p:spPr>
        <p:txBody>
          <a:bodyPr>
            <a:normAutofit/>
          </a:bodyPr>
          <a:lstStyle/>
          <a:p>
            <a:pPr marL="0" indent="0">
              <a:buNone/>
            </a:pPr>
            <a:r>
              <a:rPr lang="en-IN" dirty="0"/>
              <a:t>  </a:t>
            </a:r>
          </a:p>
        </p:txBody>
      </p:sp>
      <p:sp>
        <p:nvSpPr>
          <p:cNvPr id="4" name="Content Placeholder 3">
            <a:extLst>
              <a:ext uri="{FF2B5EF4-FFF2-40B4-BE49-F238E27FC236}">
                <a16:creationId xmlns:a16="http://schemas.microsoft.com/office/drawing/2014/main" id="{A9AC9E03-ACDA-65D0-80C5-2A921E8330EC}"/>
              </a:ext>
            </a:extLst>
          </p:cNvPr>
          <p:cNvSpPr>
            <a:spLocks noGrp="1"/>
          </p:cNvSpPr>
          <p:nvPr>
            <p:ph sz="half" idx="2"/>
          </p:nvPr>
        </p:nvSpPr>
        <p:spPr/>
        <p:txBody>
          <a:bodyPr>
            <a:normAutofit/>
          </a:bodyPr>
          <a:lstStyle/>
          <a:p>
            <a:pPr marL="0" indent="0">
              <a:buNone/>
            </a:pPr>
            <a:r>
              <a:rPr lang="en-IN" dirty="0"/>
              <a:t>    </a:t>
            </a:r>
          </a:p>
        </p:txBody>
      </p:sp>
      <p:sp>
        <p:nvSpPr>
          <p:cNvPr id="6" name="Rectangle: Rounded Corners 5">
            <a:extLst>
              <a:ext uri="{FF2B5EF4-FFF2-40B4-BE49-F238E27FC236}">
                <a16:creationId xmlns:a16="http://schemas.microsoft.com/office/drawing/2014/main" id="{6AB741C3-941A-2308-B58E-86B6830097FE}"/>
              </a:ext>
            </a:extLst>
          </p:cNvPr>
          <p:cNvSpPr/>
          <p:nvPr/>
        </p:nvSpPr>
        <p:spPr>
          <a:xfrm>
            <a:off x="738231" y="2558642"/>
            <a:ext cx="4999839" cy="1065402"/>
          </a:xfrm>
          <a:prstGeom prst="roundRect">
            <a:avLst/>
          </a:prstGeom>
          <a:solidFill>
            <a:schemeClr val="accent3">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en-IN" dirty="0">
                <a:solidFill>
                  <a:schemeClr val="tx1"/>
                </a:solidFill>
              </a:rPr>
              <a:t>1.Done with web scrapping ,labelling and preprocessing the dataset.</a:t>
            </a:r>
          </a:p>
        </p:txBody>
      </p:sp>
      <p:sp>
        <p:nvSpPr>
          <p:cNvPr id="7" name="Rectangle: Rounded Corners 6">
            <a:extLst>
              <a:ext uri="{FF2B5EF4-FFF2-40B4-BE49-F238E27FC236}">
                <a16:creationId xmlns:a16="http://schemas.microsoft.com/office/drawing/2014/main" id="{F7085075-C490-352D-DDE2-8107DDF107E5}"/>
              </a:ext>
            </a:extLst>
          </p:cNvPr>
          <p:cNvSpPr/>
          <p:nvPr/>
        </p:nvSpPr>
        <p:spPr>
          <a:xfrm>
            <a:off x="810000" y="4303553"/>
            <a:ext cx="4835791" cy="1283516"/>
          </a:xfrm>
          <a:prstGeom prst="round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2.We have trained the dataset with the help some models like Logistic Regression and Random Forest Classifier.</a:t>
            </a:r>
          </a:p>
          <a:p>
            <a:pPr algn="ctr"/>
            <a:endParaRPr lang="en-IN" dirty="0"/>
          </a:p>
        </p:txBody>
      </p:sp>
      <p:sp>
        <p:nvSpPr>
          <p:cNvPr id="8" name="Rectangle: Rounded Corners 7">
            <a:extLst>
              <a:ext uri="{FF2B5EF4-FFF2-40B4-BE49-F238E27FC236}">
                <a16:creationId xmlns:a16="http://schemas.microsoft.com/office/drawing/2014/main" id="{AE2860C9-2516-D7A0-4909-5E5AD4EE9681}"/>
              </a:ext>
            </a:extLst>
          </p:cNvPr>
          <p:cNvSpPr/>
          <p:nvPr/>
        </p:nvSpPr>
        <p:spPr>
          <a:xfrm>
            <a:off x="6096000" y="2558642"/>
            <a:ext cx="5285998" cy="1129841"/>
          </a:xfrm>
          <a:prstGeom prst="round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en-IN" dirty="0">
                <a:solidFill>
                  <a:schemeClr val="tx1"/>
                </a:solidFill>
              </a:rPr>
              <a:t>3.We had trained RNN-LSTM on the dataset to check the accuracy and pick the best model.</a:t>
            </a:r>
          </a:p>
        </p:txBody>
      </p:sp>
      <p:sp>
        <p:nvSpPr>
          <p:cNvPr id="9" name="Rectangle: Rounded Corners 8">
            <a:extLst>
              <a:ext uri="{FF2B5EF4-FFF2-40B4-BE49-F238E27FC236}">
                <a16:creationId xmlns:a16="http://schemas.microsoft.com/office/drawing/2014/main" id="{D8F62D8C-46CE-A09E-749F-A9BE2A4A67DB}"/>
              </a:ext>
            </a:extLst>
          </p:cNvPr>
          <p:cNvSpPr/>
          <p:nvPr/>
        </p:nvSpPr>
        <p:spPr>
          <a:xfrm>
            <a:off x="6215992" y="4303553"/>
            <a:ext cx="5185871" cy="1283516"/>
          </a:xfrm>
          <a:prstGeom prst="round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4.We had created a GUI where the user can give input so that it predicts the input is Cyber bullying or not.</a:t>
            </a:r>
          </a:p>
          <a:p>
            <a:pPr algn="ctr"/>
            <a:endParaRPr lang="en-IN" dirty="0"/>
          </a:p>
        </p:txBody>
      </p:sp>
    </p:spTree>
    <p:extLst>
      <p:ext uri="{BB962C8B-B14F-4D97-AF65-F5344CB8AC3E}">
        <p14:creationId xmlns:p14="http://schemas.microsoft.com/office/powerpoint/2010/main" val="1637506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469B8-4A1B-53E8-C770-74692CB7E6CC}"/>
              </a:ext>
            </a:extLst>
          </p:cNvPr>
          <p:cNvSpPr>
            <a:spLocks noGrp="1"/>
          </p:cNvSpPr>
          <p:nvPr>
            <p:ph type="title"/>
          </p:nvPr>
        </p:nvSpPr>
        <p:spPr/>
        <p:txBody>
          <a:bodyPr>
            <a:normAutofit/>
          </a:bodyPr>
          <a:lstStyle/>
          <a:p>
            <a:r>
              <a:rPr lang="en-IN" sz="3600" b="1" i="1" dirty="0"/>
              <a:t>FLOW CHART</a:t>
            </a:r>
          </a:p>
        </p:txBody>
      </p:sp>
      <p:sp>
        <p:nvSpPr>
          <p:cNvPr id="4" name="Rectangle: Rounded Corners 3">
            <a:extLst>
              <a:ext uri="{FF2B5EF4-FFF2-40B4-BE49-F238E27FC236}">
                <a16:creationId xmlns:a16="http://schemas.microsoft.com/office/drawing/2014/main" id="{0236AA2A-0B2F-C79E-0879-E2B23E232A4A}"/>
              </a:ext>
            </a:extLst>
          </p:cNvPr>
          <p:cNvSpPr/>
          <p:nvPr/>
        </p:nvSpPr>
        <p:spPr>
          <a:xfrm>
            <a:off x="2592924" y="1297858"/>
            <a:ext cx="8271721" cy="527992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5" name="Picture 4">
            <a:extLst>
              <a:ext uri="{FF2B5EF4-FFF2-40B4-BE49-F238E27FC236}">
                <a16:creationId xmlns:a16="http://schemas.microsoft.com/office/drawing/2014/main" id="{7A49E571-148F-8FA7-69E9-70C7A87AD2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2503" y="1413558"/>
            <a:ext cx="6702458" cy="5033884"/>
          </a:xfrm>
          <a:prstGeom prst="rect">
            <a:avLst/>
          </a:prstGeom>
        </p:spPr>
      </p:pic>
    </p:spTree>
    <p:extLst>
      <p:ext uri="{BB962C8B-B14F-4D97-AF65-F5344CB8AC3E}">
        <p14:creationId xmlns:p14="http://schemas.microsoft.com/office/powerpoint/2010/main" val="96565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37EF-8C0E-1A07-606D-1115A4F5B256}"/>
              </a:ext>
            </a:extLst>
          </p:cNvPr>
          <p:cNvSpPr>
            <a:spLocks noGrp="1"/>
          </p:cNvSpPr>
          <p:nvPr>
            <p:ph type="title"/>
          </p:nvPr>
        </p:nvSpPr>
        <p:spPr/>
        <p:txBody>
          <a:bodyPr>
            <a:normAutofit/>
          </a:bodyPr>
          <a:lstStyle/>
          <a:p>
            <a:r>
              <a:rPr lang="en-IN" sz="3600" b="1" i="1" dirty="0"/>
              <a:t>Models Used</a:t>
            </a:r>
          </a:p>
        </p:txBody>
      </p:sp>
      <p:sp>
        <p:nvSpPr>
          <p:cNvPr id="3" name="Text Placeholder 2">
            <a:extLst>
              <a:ext uri="{FF2B5EF4-FFF2-40B4-BE49-F238E27FC236}">
                <a16:creationId xmlns:a16="http://schemas.microsoft.com/office/drawing/2014/main" id="{A8F648EF-2BA9-CA21-EE78-5786154E2484}"/>
              </a:ext>
            </a:extLst>
          </p:cNvPr>
          <p:cNvSpPr>
            <a:spLocks noGrp="1"/>
          </p:cNvSpPr>
          <p:nvPr>
            <p:ph type="body" idx="1"/>
          </p:nvPr>
        </p:nvSpPr>
        <p:spPr>
          <a:xfrm>
            <a:off x="839788" y="1258349"/>
            <a:ext cx="5157787" cy="629174"/>
          </a:xfrm>
        </p:spPr>
        <p:txBody>
          <a:bodyPr/>
          <a:lstStyle/>
          <a:p>
            <a:r>
              <a:rPr lang="en-IN" dirty="0">
                <a:solidFill>
                  <a:schemeClr val="accent2"/>
                </a:solidFill>
              </a:rPr>
              <a:t>    </a:t>
            </a:r>
          </a:p>
        </p:txBody>
      </p:sp>
      <p:sp>
        <p:nvSpPr>
          <p:cNvPr id="4" name="Content Placeholder 3">
            <a:extLst>
              <a:ext uri="{FF2B5EF4-FFF2-40B4-BE49-F238E27FC236}">
                <a16:creationId xmlns:a16="http://schemas.microsoft.com/office/drawing/2014/main" id="{98939887-A81D-2E1F-1551-66E8AA022C22}"/>
              </a:ext>
            </a:extLst>
          </p:cNvPr>
          <p:cNvSpPr>
            <a:spLocks noGrp="1"/>
          </p:cNvSpPr>
          <p:nvPr>
            <p:ph sz="half" idx="2"/>
          </p:nvPr>
        </p:nvSpPr>
        <p:spPr>
          <a:xfrm>
            <a:off x="1348032" y="1451729"/>
            <a:ext cx="10708849" cy="4928582"/>
          </a:xfrm>
        </p:spPr>
        <p:txBody>
          <a:bodyPr>
            <a:normAutofit fontScale="92500" lnSpcReduction="10000"/>
          </a:bodyPr>
          <a:lstStyle/>
          <a:p>
            <a:pPr marL="0" indent="0">
              <a:buNone/>
            </a:pPr>
            <a:r>
              <a:rPr lang="en-US" sz="2400" b="1" i="1" dirty="0"/>
              <a:t>An LSTM (Long Short-Term Memory) </a:t>
            </a:r>
            <a:r>
              <a:rPr lang="en-US" sz="2400" i="1" dirty="0"/>
              <a:t>is a special kind of RNN designed to remember information over long sequences and avoid the vanishing gradient problem, which is critical when dealing with long text sequences like the comments in your application.</a:t>
            </a:r>
          </a:p>
          <a:p>
            <a:pPr marL="0" indent="0">
              <a:buNone/>
            </a:pPr>
            <a:r>
              <a:rPr lang="en-US" sz="2400" b="1" i="1" dirty="0"/>
              <a:t>Advantages</a:t>
            </a:r>
          </a:p>
          <a:p>
            <a:pPr marL="0" indent="0">
              <a:buNone/>
            </a:pPr>
            <a:r>
              <a:rPr lang="en-US" sz="2600" i="1" dirty="0"/>
              <a:t> </a:t>
            </a:r>
            <a:r>
              <a:rPr lang="en-US" sz="2600" b="1" i="1" dirty="0"/>
              <a:t>LSTM Solution: </a:t>
            </a:r>
            <a:r>
              <a:rPr lang="en-US" sz="2600" i="1" dirty="0"/>
              <a:t>LSTMs are designed with a special internal structure (gates and memory cells) that allows them to "remember" information over long sequences</a:t>
            </a:r>
          </a:p>
          <a:p>
            <a:pPr marL="0" indent="0">
              <a:buNone/>
            </a:pPr>
            <a:r>
              <a:rPr lang="en-US" sz="2600" b="1" i="1" dirty="0"/>
              <a:t>Time-Series Data: </a:t>
            </a:r>
            <a:r>
              <a:rPr lang="en-US" sz="2600" i="1" dirty="0"/>
              <a:t>LSTMs are well-suited for time-series forecasting and other types because they are designed to process inputs over time, maintaining context and learning from previous time steps.</a:t>
            </a:r>
          </a:p>
          <a:p>
            <a:pPr marL="0" indent="0">
              <a:buNone/>
            </a:pPr>
            <a:r>
              <a:rPr lang="en-US" sz="2600" b="1" i="1" dirty="0"/>
              <a:t>Text</a:t>
            </a:r>
            <a:r>
              <a:rPr lang="en-US" sz="2600" i="1" dirty="0"/>
              <a:t> </a:t>
            </a:r>
            <a:r>
              <a:rPr lang="en-US" sz="2600" b="1" i="1" dirty="0"/>
              <a:t>Generation and Language Models: </a:t>
            </a:r>
            <a:r>
              <a:rPr lang="en-US" sz="2600" i="1" dirty="0"/>
              <a:t>LSTMs are widely used for generating coherent text.</a:t>
            </a:r>
          </a:p>
          <a:p>
            <a:pPr marL="0" indent="0">
              <a:buNone/>
            </a:pPr>
            <a:endParaRPr lang="en-IN" sz="1900" i="1" dirty="0"/>
          </a:p>
        </p:txBody>
      </p:sp>
      <p:sp>
        <p:nvSpPr>
          <p:cNvPr id="5" name="Text Placeholder 4">
            <a:extLst>
              <a:ext uri="{FF2B5EF4-FFF2-40B4-BE49-F238E27FC236}">
                <a16:creationId xmlns:a16="http://schemas.microsoft.com/office/drawing/2014/main" id="{0DDCE9D0-7E7D-ABF0-D8D8-5C68764DA609}"/>
              </a:ext>
            </a:extLst>
          </p:cNvPr>
          <p:cNvSpPr>
            <a:spLocks noGrp="1"/>
          </p:cNvSpPr>
          <p:nvPr>
            <p:ph type="body" sz="quarter" idx="3"/>
          </p:nvPr>
        </p:nvSpPr>
        <p:spPr>
          <a:xfrm>
            <a:off x="6172200" y="1258349"/>
            <a:ext cx="5183188" cy="823912"/>
          </a:xfrm>
        </p:spPr>
        <p:txBody>
          <a:bodyPr/>
          <a:lstStyle/>
          <a:p>
            <a:r>
              <a:rPr lang="en-IN" dirty="0">
                <a:solidFill>
                  <a:schemeClr val="accent2"/>
                </a:solidFill>
              </a:rPr>
              <a:t>   </a:t>
            </a:r>
          </a:p>
        </p:txBody>
      </p:sp>
    </p:spTree>
    <p:extLst>
      <p:ext uri="{BB962C8B-B14F-4D97-AF65-F5344CB8AC3E}">
        <p14:creationId xmlns:p14="http://schemas.microsoft.com/office/powerpoint/2010/main" val="855298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733C8A-D59E-E15C-90A5-16CE35C3317E}"/>
              </a:ext>
            </a:extLst>
          </p:cNvPr>
          <p:cNvSpPr>
            <a:spLocks noGrp="1"/>
          </p:cNvSpPr>
          <p:nvPr>
            <p:ph idx="1"/>
          </p:nvPr>
        </p:nvSpPr>
        <p:spPr>
          <a:xfrm>
            <a:off x="1382580" y="970960"/>
            <a:ext cx="9844743" cy="5684363"/>
          </a:xfrm>
        </p:spPr>
        <p:txBody>
          <a:bodyPr>
            <a:normAutofit/>
          </a:bodyPr>
          <a:lstStyle/>
          <a:p>
            <a:pPr marL="0" indent="0">
              <a:buNone/>
            </a:pPr>
            <a:r>
              <a:rPr lang="en-US" sz="2400" dirty="0"/>
              <a:t> </a:t>
            </a:r>
            <a:r>
              <a:rPr lang="en-US" sz="2400" b="1" dirty="0"/>
              <a:t>Recurrent Neural Network (RNN)</a:t>
            </a:r>
            <a:r>
              <a:rPr lang="en-US" sz="2400" dirty="0"/>
              <a:t> is a type of neural network designed to handle sequential data by maintaining information about previous inputs through a form of memory. Unlike traditional feedforward neural networks, RNNs have a "recurrent" connection that allows them to use outputs from previous time steps as inputs for the current step.</a:t>
            </a:r>
          </a:p>
          <a:p>
            <a:pPr marL="0" indent="0">
              <a:buNone/>
            </a:pPr>
            <a:r>
              <a:rPr lang="en-US" sz="2400" b="1" dirty="0"/>
              <a:t>Advantages</a:t>
            </a:r>
          </a:p>
          <a:p>
            <a:pPr marL="0" indent="0">
              <a:buNone/>
            </a:pPr>
            <a:r>
              <a:rPr lang="en-US" sz="2400" b="1" i="1" dirty="0"/>
              <a:t>Sequential Nature: </a:t>
            </a:r>
            <a:r>
              <a:rPr lang="en-US" sz="2400" i="1" dirty="0"/>
              <a:t>RNNs are designed to process sequential data.</a:t>
            </a:r>
          </a:p>
          <a:p>
            <a:pPr marL="0" indent="0">
              <a:buNone/>
            </a:pPr>
            <a:r>
              <a:rPr lang="en-US" sz="2400" b="1" i="1" dirty="0"/>
              <a:t>Hidden States: </a:t>
            </a:r>
            <a:r>
              <a:rPr lang="en-US" sz="2400" i="1" dirty="0"/>
              <a:t>The key feature of RNNs is their ability to pass information through hidden states.</a:t>
            </a:r>
          </a:p>
          <a:p>
            <a:pPr marL="0" indent="0">
              <a:buNone/>
            </a:pPr>
            <a:r>
              <a:rPr lang="en-US" sz="2400" b="1" i="1" dirty="0"/>
              <a:t>Weight Sharing: </a:t>
            </a:r>
            <a:r>
              <a:rPr lang="en-US" sz="2400" i="1" dirty="0"/>
              <a:t>Unlike traditional feedforward networks, RNNs share the same weights at each time step.</a:t>
            </a:r>
          </a:p>
          <a:p>
            <a:pPr marL="0" indent="0">
              <a:buNone/>
            </a:pPr>
            <a:endParaRPr lang="en-US" sz="2400" b="1" dirty="0"/>
          </a:p>
          <a:p>
            <a:pPr marL="0" indent="0">
              <a:buNone/>
            </a:pPr>
            <a:endParaRPr lang="en-IN" sz="2400" b="1" dirty="0"/>
          </a:p>
        </p:txBody>
      </p:sp>
    </p:spTree>
    <p:extLst>
      <p:ext uri="{BB962C8B-B14F-4D97-AF65-F5344CB8AC3E}">
        <p14:creationId xmlns:p14="http://schemas.microsoft.com/office/powerpoint/2010/main" val="2595769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6D63F-59E7-1B4B-05FD-0CA00C85FA82}"/>
              </a:ext>
            </a:extLst>
          </p:cNvPr>
          <p:cNvSpPr>
            <a:spLocks noGrp="1"/>
          </p:cNvSpPr>
          <p:nvPr>
            <p:ph type="title"/>
          </p:nvPr>
        </p:nvSpPr>
        <p:spPr>
          <a:xfrm>
            <a:off x="1706252" y="254525"/>
            <a:ext cx="9115719" cy="593888"/>
          </a:xfrm>
        </p:spPr>
        <p:txBody>
          <a:bodyPr>
            <a:normAutofit fontScale="90000"/>
          </a:bodyPr>
          <a:lstStyle/>
          <a:p>
            <a:r>
              <a:rPr lang="en-IN" b="1" dirty="0"/>
              <a:t>Accuracy</a:t>
            </a:r>
            <a:br>
              <a:rPr lang="en-IN" b="1" dirty="0"/>
            </a:br>
            <a:r>
              <a:rPr lang="en-IN" sz="2700" dirty="0"/>
              <a:t>highest accuracy for LSTM model is 82.40%</a:t>
            </a:r>
            <a:br>
              <a:rPr lang="en-IN" sz="2700" dirty="0"/>
            </a:br>
            <a:r>
              <a:rPr lang="en-IN" sz="2700" dirty="0"/>
              <a:t>highest accuracy for RNN model is 80.31%</a:t>
            </a:r>
            <a:br>
              <a:rPr lang="en-IN" b="1" dirty="0"/>
            </a:br>
            <a:br>
              <a:rPr lang="en-IN" b="1" dirty="0"/>
            </a:br>
            <a:endParaRPr lang="en-IN" b="1" dirty="0"/>
          </a:p>
        </p:txBody>
      </p:sp>
      <p:pic>
        <p:nvPicPr>
          <p:cNvPr id="5" name="Content Placeholder 4">
            <a:extLst>
              <a:ext uri="{FF2B5EF4-FFF2-40B4-BE49-F238E27FC236}">
                <a16:creationId xmlns:a16="http://schemas.microsoft.com/office/drawing/2014/main" id="{9327C1AE-2F32-C784-5C1E-47446E68616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2448" t="3356" r="10159" b="4016"/>
          <a:stretch/>
        </p:blipFill>
        <p:spPr>
          <a:xfrm>
            <a:off x="2215299" y="1885361"/>
            <a:ext cx="6853287" cy="4421170"/>
          </a:xfrm>
        </p:spPr>
      </p:pic>
    </p:spTree>
    <p:extLst>
      <p:ext uri="{BB962C8B-B14F-4D97-AF65-F5344CB8AC3E}">
        <p14:creationId xmlns:p14="http://schemas.microsoft.com/office/powerpoint/2010/main" val="164442797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729</TotalTime>
  <Words>817</Words>
  <Application>Microsoft Office PowerPoint</Application>
  <PresentationFormat>Widescreen</PresentationFormat>
  <Paragraphs>52</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3</vt:lpstr>
      <vt:lpstr>Wisp</vt:lpstr>
      <vt:lpstr>Cyberbullying Detection on Social Networks Using Hybrid RNN-LSTM Model</vt:lpstr>
      <vt:lpstr>Introduction</vt:lpstr>
      <vt:lpstr>Web Scrapping</vt:lpstr>
      <vt:lpstr>Labelling</vt:lpstr>
      <vt:lpstr>Milestone</vt:lpstr>
      <vt:lpstr>FLOW CHART</vt:lpstr>
      <vt:lpstr>Models Used</vt:lpstr>
      <vt:lpstr>PowerPoint Presentation</vt:lpstr>
      <vt:lpstr>Accuracy highest accuracy for LSTM model is 82.40% highest accuracy for RNN model is 80.31%  </vt:lpstr>
      <vt:lpstr>Cyberbullying Comment Detector - GUI Overview </vt:lpstr>
      <vt:lpstr>  FLOWCHART</vt:lpstr>
      <vt:lpstr>CONCLUSION</vt:lpstr>
      <vt:lpstr>TEAM MEMBERS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Jasmitha Gattu</dc:creator>
  <cp:lastModifiedBy>Gowtham S</cp:lastModifiedBy>
  <cp:revision>10</cp:revision>
  <dcterms:created xsi:type="dcterms:W3CDTF">2024-11-08T08:28:51Z</dcterms:created>
  <dcterms:modified xsi:type="dcterms:W3CDTF">2024-11-25T13:50:18Z</dcterms:modified>
</cp:coreProperties>
</file>